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9" r:id="rId1"/>
  </p:sldMasterIdLst>
  <p:notesMasterIdLst>
    <p:notesMasterId r:id="rId27"/>
  </p:notesMasterIdLst>
  <p:handoutMasterIdLst>
    <p:handoutMasterId r:id="rId28"/>
  </p:handoutMasterIdLst>
  <p:sldIdLst>
    <p:sldId id="256" r:id="rId2"/>
    <p:sldId id="321" r:id="rId3"/>
    <p:sldId id="372" r:id="rId4"/>
    <p:sldId id="362" r:id="rId5"/>
    <p:sldId id="358" r:id="rId6"/>
    <p:sldId id="375" r:id="rId7"/>
    <p:sldId id="357" r:id="rId8"/>
    <p:sldId id="366" r:id="rId9"/>
    <p:sldId id="369" r:id="rId10"/>
    <p:sldId id="368" r:id="rId11"/>
    <p:sldId id="298" r:id="rId12"/>
    <p:sldId id="350" r:id="rId13"/>
    <p:sldId id="344" r:id="rId14"/>
    <p:sldId id="277" r:id="rId15"/>
    <p:sldId id="374" r:id="rId16"/>
    <p:sldId id="376" r:id="rId17"/>
    <p:sldId id="377" r:id="rId18"/>
    <p:sldId id="363" r:id="rId19"/>
    <p:sldId id="364" r:id="rId20"/>
    <p:sldId id="365" r:id="rId21"/>
    <p:sldId id="352" r:id="rId22"/>
    <p:sldId id="353" r:id="rId23"/>
    <p:sldId id="349" r:id="rId24"/>
    <p:sldId id="354" r:id="rId25"/>
    <p:sldId id="355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CC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64758" autoAdjust="0"/>
  </p:normalViewPr>
  <p:slideViewPr>
    <p:cSldViewPr>
      <p:cViewPr varScale="1">
        <p:scale>
          <a:sx n="51" d="100"/>
          <a:sy n="51" d="100"/>
        </p:scale>
        <p:origin x="-2357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390" y="1435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10E58-4353-4AE2-91B1-A6FFA95A81EE}" type="datetimeFigureOut">
              <a:rPr lang="en-US" smtClean="0"/>
              <a:pPr/>
              <a:t>11/17/2014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35CB0-5376-4B84-BEB7-94A95F6406E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0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BFE9124C-D082-4B32-A864-87293F7FA294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61F0-D115-4E94-A639-E99D0C5FFE36}" type="slidenum">
              <a:rPr lang="en-US"/>
              <a:pPr/>
              <a:t>1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Hi, it’s wicked awesome to be back in Boston. Congratulations</a:t>
            </a:r>
            <a:r>
              <a:rPr lang="en-US" baseline="0" dirty="0" smtClean="0"/>
              <a:t> </a:t>
            </a:r>
            <a:r>
              <a:rPr lang="en-US" dirty="0" smtClean="0"/>
              <a:t>Chandra team and thanks to my collaborators on the work I’ll present.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I’ll talk about neutron star metamorphosis: binary millisecond pulsars which change appearance in a rather spectacular way</a:t>
            </a:r>
            <a:r>
              <a:rPr lang="en-US" dirty="0" smtClean="0"/>
              <a:t>. We now know three of these so-called “</a:t>
            </a:r>
            <a:r>
              <a:rPr lang="en-US" dirty="0" err="1" smtClean="0"/>
              <a:t>redback</a:t>
            </a:r>
            <a:r>
              <a:rPr lang="en-US" dirty="0" smtClean="0"/>
              <a:t> millisecond pulsars” </a:t>
            </a:r>
            <a:r>
              <a:rPr lang="en-US" baseline="0" dirty="0" smtClean="0"/>
              <a:t>that alternate between accretion- and rotation-power</a:t>
            </a:r>
            <a:r>
              <a:rPr lang="en-US" dirty="0" smtClean="0"/>
              <a:t>ed phases; hence changing their </a:t>
            </a:r>
            <a:r>
              <a:rPr lang="en-US" dirty="0" err="1" smtClean="0"/>
              <a:t>facebook</a:t>
            </a:r>
            <a:r>
              <a:rPr lang="en-US" dirty="0" smtClean="0"/>
              <a:t> status from “radio pulsar” to “low-mass X-ray binary” and vice versa.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86CEC-D573-4AA1-BCE9-15B831C6655A}" type="slidenum">
              <a:rPr lang="en-US"/>
              <a:pPr/>
              <a:t>2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Perhaps the most spectacular, but certainly not the first, link between radio and X-ray millisecond pulsars was found last year: this was a known rotation-powered radio pulsar since 2006, and in 2013 it went into a full outburst displaying accretion-powered X-ray pulsations,  thermonuclear bursts and all the characteristics of a transient low-mass X-ray binary.</a:t>
            </a:r>
          </a:p>
          <a:p>
            <a:endParaRPr lang="en-US" dirty="0"/>
          </a:p>
          <a:p>
            <a:r>
              <a:rPr lang="en-US" dirty="0" smtClean="0"/>
              <a:t>It belongs to the growing class of </a:t>
            </a:r>
            <a:r>
              <a:rPr lang="en-US" dirty="0" err="1" smtClean="0"/>
              <a:t>redbacks</a:t>
            </a:r>
            <a:r>
              <a:rPr lang="en-US" dirty="0" smtClean="0"/>
              <a:t>,: compact binary millisecond pulsars with low-mass, main-sequence, strongly-irradiated companion stars.</a:t>
            </a:r>
          </a:p>
          <a:p>
            <a:endParaRPr lang="en-US" dirty="0" smtClean="0"/>
          </a:p>
          <a:p>
            <a:r>
              <a:rPr lang="en-US" dirty="0" smtClean="0"/>
              <a:t>This made it to the headlines, and I’m </a:t>
            </a:r>
            <a:r>
              <a:rPr lang="en-US" dirty="0" err="1" smtClean="0"/>
              <a:t>gonna</a:t>
            </a:r>
            <a:r>
              <a:rPr lang="en-US" dirty="0" smtClean="0"/>
              <a:t> refer to this pulsar as M28-I…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…M28-I because it’s one of the many MSPs lurking in the core of the globular cluster M28. Here you see a Chandra-ACIS X-ray image of the central parts of M28, and a zoom into the core of the cluster.</a:t>
            </a:r>
          </a:p>
          <a:p>
            <a:endParaRPr lang="en-US" dirty="0" smtClean="0"/>
          </a:p>
          <a:p>
            <a:r>
              <a:rPr lang="en-US" dirty="0" smtClean="0"/>
              <a:t>We looked back at the 2008 Chandra observations of this cluster and found striking and I dare say unprecedented variability in M28-I: </a:t>
            </a:r>
          </a:p>
          <a:p>
            <a:endParaRPr lang="en-US" dirty="0" smtClean="0"/>
          </a:p>
          <a:p>
            <a:r>
              <a:rPr lang="en-US" dirty="0" smtClean="0"/>
              <a:t>LOWER PANEL: X-RAY LIGHTCURVE OF M28-I: c/s vs. time in hours, and orbital phase along the top axis. This was taken five years before the discovery outburst.</a:t>
            </a:r>
          </a:p>
          <a:p>
            <a:endParaRPr lang="en-US" dirty="0" smtClean="0"/>
          </a:p>
          <a:p>
            <a:r>
              <a:rPr lang="en-US" dirty="0" smtClean="0"/>
              <a:t>This little snake running along the </a:t>
            </a:r>
            <a:r>
              <a:rPr lang="en-US" dirty="0" err="1" smtClean="0"/>
              <a:t>lightcurve</a:t>
            </a:r>
            <a:r>
              <a:rPr lang="en-US" dirty="0" smtClean="0"/>
              <a:t> shows the time interval of the image above, so you can see both from the image and the </a:t>
            </a:r>
            <a:r>
              <a:rPr lang="en-US" dirty="0" err="1" smtClean="0"/>
              <a:t>lightcurve</a:t>
            </a:r>
            <a:r>
              <a:rPr lang="en-US" dirty="0" smtClean="0"/>
              <a:t> how:</a:t>
            </a:r>
          </a:p>
          <a:p>
            <a:endParaRPr lang="en-US" dirty="0" smtClean="0"/>
          </a:p>
          <a:p>
            <a:r>
              <a:rPr lang="en-US" dirty="0" smtClean="0"/>
              <a:t>M28-I switched very rapidly between active and passive states, at luminosities between a few E32 and a few E33 erg/s.</a:t>
            </a:r>
          </a:p>
          <a:p>
            <a:endParaRPr lang="en-US" dirty="0" smtClean="0"/>
          </a:p>
          <a:p>
            <a:r>
              <a:rPr lang="en-US" dirty="0" smtClean="0"/>
              <a:t>(These transitions were NOT correlated with orbital period nor due to changes in absorption, and thus have nothing to do with the so-called dipping low-mass X-ray binaries.)</a:t>
            </a:r>
          </a:p>
          <a:p>
            <a:endParaRPr lang="en-US" dirty="0" smtClean="0"/>
          </a:p>
          <a:p>
            <a:r>
              <a:rPr lang="en-US" dirty="0" smtClean="0"/>
              <a:t>[other notes: core radius</a:t>
            </a:r>
            <a:r>
              <a:rPr lang="en-US" baseline="0" dirty="0" smtClean="0"/>
              <a:t> is were surface brightness has dropped “by half”.  Becker+03 found 12 </a:t>
            </a:r>
            <a:r>
              <a:rPr lang="en-US" baseline="0" dirty="0" err="1" smtClean="0"/>
              <a:t>srcs</a:t>
            </a:r>
            <a:r>
              <a:rPr lang="en-US" baseline="0" dirty="0" smtClean="0"/>
              <a:t> in the 0.24’ core radius]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9124C-D082-4B32-A864-87293F7FA29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4FA399-88FB-4D66-983A-A9E9E3A9706B}" type="slidenum">
              <a:rPr lang="en-US"/>
              <a:pPr/>
              <a:t>4</a:t>
            </a:fld>
            <a:endParaRPr lang="en-US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WE PROPOSED</a:t>
            </a:r>
            <a:r>
              <a:rPr lang="en-US" baseline="0" dirty="0" smtClean="0"/>
              <a:t> A SIMPLE TOY MODEL</a:t>
            </a:r>
            <a:r>
              <a:rPr lang="en-US" dirty="0" smtClean="0"/>
              <a:t> </a:t>
            </a:r>
            <a:r>
              <a:rPr lang="en-US" baseline="0" dirty="0" smtClean="0"/>
              <a:t>TO EXPLAIN THIS NEW PHENOMENON: MODE SWITCHING IN M28-I:</a:t>
            </a:r>
            <a:r>
              <a:rPr lang="en-US" dirty="0" smtClean="0"/>
              <a:t> </a:t>
            </a:r>
            <a:r>
              <a:rPr lang="en-US" dirty="0"/>
              <a:t>a balance between the accretion flow and the pulsar </a:t>
            </a:r>
            <a:r>
              <a:rPr lang="en-US" dirty="0" smtClean="0"/>
              <a:t>wind.</a:t>
            </a:r>
          </a:p>
          <a:p>
            <a:endParaRPr lang="en-US" dirty="0" smtClean="0"/>
          </a:p>
          <a:p>
            <a:r>
              <a:rPr lang="en-US" dirty="0" smtClean="0"/>
              <a:t>In this toy “tug-of-war” model, accretion</a:t>
            </a:r>
            <a:r>
              <a:rPr lang="en-US" baseline="0" dirty="0" smtClean="0"/>
              <a:t> rate fluctuations move the </a:t>
            </a:r>
            <a:r>
              <a:rPr lang="en-US" baseline="0" dirty="0" err="1" smtClean="0"/>
              <a:t>magnetospheric</a:t>
            </a:r>
            <a:r>
              <a:rPr lang="en-US" dirty="0" smtClean="0"/>
              <a:t> radius </a:t>
            </a:r>
            <a:r>
              <a:rPr lang="en-US" baseline="0" dirty="0" err="1" smtClean="0"/>
              <a:t>Rm</a:t>
            </a:r>
            <a:r>
              <a:rPr lang="en-US" baseline="0" dirty="0" smtClean="0"/>
              <a:t> in and out of the light cylinder. This turns the radio pulsar off and on, switching between </a:t>
            </a:r>
            <a:r>
              <a:rPr lang="en-US" baseline="0" dirty="0" err="1" smtClean="0"/>
              <a:t>magnetospheric</a:t>
            </a:r>
            <a:r>
              <a:rPr lang="en-US" baseline="0" dirty="0" smtClean="0"/>
              <a:t> accretion (at high L) and pulsar wind shock emission regime (at low L).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quantified this: </a:t>
            </a:r>
            <a:r>
              <a:rPr lang="en-US" dirty="0" err="1"/>
              <a:t>magnetospheric</a:t>
            </a:r>
            <a:r>
              <a:rPr lang="en-US" dirty="0"/>
              <a:t> radius </a:t>
            </a:r>
            <a:r>
              <a:rPr lang="en-US" dirty="0" err="1"/>
              <a:t>vs</a:t>
            </a:r>
            <a:r>
              <a:rPr lang="en-US" dirty="0"/>
              <a:t> light cylinder </a:t>
            </a:r>
            <a:r>
              <a:rPr lang="en-US" dirty="0" smtClean="0"/>
              <a:t>radius</a:t>
            </a:r>
            <a:r>
              <a:rPr lang="en-US" baseline="0" dirty="0" smtClean="0"/>
              <a:t> OK.</a:t>
            </a:r>
          </a:p>
          <a:p>
            <a:endParaRPr lang="en-US" dirty="0" smtClean="0"/>
          </a:p>
          <a:p>
            <a:r>
              <a:rPr lang="en-US" dirty="0" smtClean="0"/>
              <a:t>(click) So in this interpretation this part here is accretion-powered and this down here is rotation-powered.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98EB6-7F73-4DAB-AFDD-883C01B3A072}" type="slidenum">
              <a:rPr lang="en-US"/>
              <a:pPr/>
              <a:t>5</a:t>
            </a:fld>
            <a:endParaRPr lang="en-US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actually there is also variability within the active state, which looks exactly like that seen in “regular” neutron star low-mass X-ray binaries, but at lower luminosity and frequency.  </a:t>
            </a:r>
          </a:p>
          <a:p>
            <a:endParaRPr lang="en-US" dirty="0" smtClean="0"/>
          </a:p>
          <a:p>
            <a:r>
              <a:rPr lang="en-US" dirty="0" smtClean="0"/>
              <a:t>Here I’m comparing the Chandra power spectrum of M28-I (power vs. Fourier frequency) with a well-known neutron star transient, </a:t>
            </a:r>
            <a:r>
              <a:rPr lang="en-US" dirty="0" err="1" smtClean="0"/>
              <a:t>Aql</a:t>
            </a:r>
            <a:r>
              <a:rPr lang="en-US" dirty="0" smtClean="0"/>
              <a:t> X-1: three orders of magnitude higher Lx and freq.</a:t>
            </a:r>
          </a:p>
          <a:p>
            <a:endParaRPr lang="en-US" dirty="0" smtClean="0"/>
          </a:p>
          <a:p>
            <a:r>
              <a:rPr lang="en-US" dirty="0" smtClean="0"/>
              <a:t>This variability in LMXBs is thought to be driven by fluctuations in mass accretion rate in the disk, which could be driving also the transitions to the passive state.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FC22E-53B5-4A98-AF36-07C1EA7DFEA4}" type="slidenum">
              <a:rPr lang="en-US"/>
              <a:pPr/>
              <a:t>6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 me zoom out now. In what’s left of this talk I’ll show you a global study of the X-ray states of </a:t>
            </a:r>
            <a:r>
              <a:rPr lang="en-US" dirty="0" err="1" smtClean="0"/>
              <a:t>redbacks</a:t>
            </a:r>
            <a:r>
              <a:rPr lang="en-US" dirty="0" smtClean="0"/>
              <a:t>, including M28-I which I just described in detail, but also two other </a:t>
            </a:r>
            <a:r>
              <a:rPr lang="en-US" dirty="0" err="1" smtClean="0"/>
              <a:t>redbacks</a:t>
            </a:r>
            <a:r>
              <a:rPr lang="en-US" dirty="0" smtClean="0"/>
              <a:t> that have developed accretion disks --J1023 and J12270– and six other nearby </a:t>
            </a:r>
            <a:r>
              <a:rPr lang="en-US" dirty="0" err="1" smtClean="0"/>
              <a:t>redbacks</a:t>
            </a:r>
            <a:r>
              <a:rPr lang="en-US" dirty="0" smtClean="0"/>
              <a:t> that have so far been always seen in the rotation-powered radio “pulsar state”.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Many numbers here, but this is just to introduce the source sample: 8 nearby</a:t>
            </a:r>
            <a:r>
              <a:rPr lang="en-US" dirty="0" smtClean="0"/>
              <a:t> </a:t>
            </a:r>
            <a:r>
              <a:rPr lang="en-US" dirty="0" err="1" smtClean="0"/>
              <a:t>redbacks</a:t>
            </a:r>
            <a:r>
              <a:rPr lang="en-US" dirty="0" smtClean="0"/>
              <a:t> within the reach of Swift-XRT.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FC22E-53B5-4A98-AF36-07C1EA7DFEA4}" type="slidenum">
              <a:rPr lang="en-US"/>
              <a:pPr/>
              <a:t>7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ALSO FIND MODE SWITCHING IN THE OTHER TWO REDBACKS WHICH HAVE SHOWN ACCRETION EPISODES!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Explain FIGURES in detail.</a:t>
            </a:r>
          </a:p>
          <a:p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ARE THEREFORE UNCOVERING A UNIVERSAL </a:t>
            </a:r>
            <a:r>
              <a:rPr lang="en-US" dirty="0" smtClean="0"/>
              <a:t>BEHAVIOR.</a:t>
            </a:r>
            <a:r>
              <a:rPr lang="en-US" baseline="0" dirty="0" smtClean="0"/>
              <a:t> </a:t>
            </a:r>
            <a:r>
              <a:rPr lang="en-US" dirty="0" smtClean="0"/>
              <a:t>NOT SEEN IN ‘regular’ LMXBs.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FC22E-53B5-4A98-AF36-07C1EA7DFEA4}" type="slidenum">
              <a:rPr lang="en-US"/>
              <a:pPr/>
              <a:t>8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plot puts it all together:</a:t>
            </a:r>
            <a:r>
              <a:rPr lang="en-US" baseline="0" dirty="0" smtClean="0"/>
              <a:t> outburst state in M28-I only, disk state in three systems, and pulsar state with at least seven detections.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Lx in the disk state is similar.</a:t>
            </a:r>
          </a:p>
          <a:p>
            <a:endParaRPr lang="en-US" baseline="0" dirty="0" smtClean="0"/>
          </a:p>
          <a:p>
            <a:r>
              <a:rPr lang="en-US" dirty="0" smtClean="0"/>
              <a:t>AND most importantly this implies that the </a:t>
            </a:r>
            <a:r>
              <a:rPr lang="en-US" dirty="0" err="1" smtClean="0"/>
              <a:t>magnetospheric</a:t>
            </a:r>
            <a:r>
              <a:rPr lang="en-US" baseline="0" dirty="0" smtClean="0"/>
              <a:t> radius in this case is always outside the light cylinder. So the simple toy tug-of-war model doesn’t work for these two nearby </a:t>
            </a:r>
            <a:r>
              <a:rPr lang="en-US" baseline="0" dirty="0" err="1" smtClean="0"/>
              <a:t>redbacks</a:t>
            </a:r>
            <a:r>
              <a:rPr lang="en-US" baseline="0" dirty="0" smtClean="0"/>
              <a:t>.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FC22E-53B5-4A98-AF36-07C1EA7DFEA4}" type="slidenum">
              <a:rPr lang="en-US"/>
              <a:pPr/>
              <a:t>9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</a:t>
            </a:r>
            <a:r>
              <a:rPr lang="en-US" baseline="0" dirty="0" smtClean="0"/>
              <a:t> we obviously need to go beyond this toy model to explain X-ray mode switching in all </a:t>
            </a:r>
            <a:r>
              <a:rPr lang="en-US" baseline="0" dirty="0" err="1" smtClean="0"/>
              <a:t>redbacks</a:t>
            </a:r>
            <a:r>
              <a:rPr lang="en-US" baseline="0" dirty="0" smtClean="0"/>
              <a:t>. Not surprising, other forces apart from magnetic are expected to act on the inner disk. Radiation pressure when radio pulsar is on can influence disk structure and truncation.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COMMON</a:t>
            </a:r>
            <a:r>
              <a:rPr lang="en-US" dirty="0" smtClean="0"/>
              <a:t> MISCONCEPTION is that whenever the radio pulsar is on it will sweep away any accretion disk around it.</a:t>
            </a:r>
          </a:p>
          <a:p>
            <a:endParaRPr lang="en-US" baseline="0" dirty="0" smtClean="0"/>
          </a:p>
          <a:p>
            <a:r>
              <a:rPr lang="en-US" dirty="0" smtClean="0"/>
              <a:t>That’s exactly what </a:t>
            </a:r>
            <a:r>
              <a:rPr lang="en-US" dirty="0" err="1" smtClean="0"/>
              <a:t>Eksi</a:t>
            </a:r>
            <a:r>
              <a:rPr lang="en-US" dirty="0" smtClean="0"/>
              <a:t> &amp; </a:t>
            </a:r>
            <a:r>
              <a:rPr lang="en-US" dirty="0" err="1" smtClean="0"/>
              <a:t>Alpar</a:t>
            </a:r>
            <a:r>
              <a:rPr lang="en-US" dirty="0" smtClean="0"/>
              <a:t> studied in this paper. QUOTES. A</a:t>
            </a:r>
            <a:r>
              <a:rPr lang="en-US" baseline="0" dirty="0" smtClean="0"/>
              <a:t>ccretion disks around active radio pulsars can be stable.</a:t>
            </a:r>
          </a:p>
          <a:p>
            <a:endParaRPr lang="en-US" baseline="0" dirty="0" smtClean="0"/>
          </a:p>
          <a:p>
            <a:r>
              <a:rPr lang="en-US" dirty="0" smtClean="0"/>
              <a:t>In any</a:t>
            </a:r>
            <a:r>
              <a:rPr lang="en-US" baseline="0" dirty="0" smtClean="0"/>
              <a:t> case we find evidence</a:t>
            </a:r>
            <a:r>
              <a:rPr lang="en-US" dirty="0" smtClean="0"/>
              <a:t> for disks truncated right outside the light cylinder in J1023 and J12270. A</a:t>
            </a:r>
            <a:r>
              <a:rPr lang="en-US" baseline="0" dirty="0" smtClean="0"/>
              <a:t> unique probe of accretion flows near the light cylinder</a:t>
            </a:r>
            <a:r>
              <a:rPr lang="en-US" dirty="0" smtClean="0"/>
              <a:t>!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[Interesting dependence with inclination between magnetic and rotation axes, which applied to our case suggests that these are quasi-aligned.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Rm</a:t>
            </a:r>
            <a:r>
              <a:rPr lang="en-US" dirty="0" smtClean="0"/>
              <a:t>/</a:t>
            </a:r>
            <a:r>
              <a:rPr lang="en-US" dirty="0" err="1" smtClean="0"/>
              <a:t>Rlc</a:t>
            </a:r>
            <a:r>
              <a:rPr lang="en-US" dirty="0" smtClean="0"/>
              <a:t> ~ 1.8 can happen only for </a:t>
            </a:r>
            <a:r>
              <a:rPr lang="en-US" dirty="0" err="1" smtClean="0"/>
              <a:t>i</a:t>
            </a:r>
            <a:r>
              <a:rPr lang="en-US" dirty="0" smtClean="0"/>
              <a:t>&lt;15deg)]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FC22E-53B5-4A98-AF36-07C1EA7DFEA4}" type="slidenum">
              <a:rPr lang="en-US"/>
              <a:pPr/>
              <a:t>10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last but not least, a closer look </a:t>
            </a:r>
            <a:r>
              <a:rPr lang="en-US" baseline="0" dirty="0" smtClean="0"/>
              <a:t>into the pulsar state: SHOW PLOTS.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all three </a:t>
            </a:r>
            <a:r>
              <a:rPr lang="en-US" baseline="0" dirty="0" err="1" smtClean="0"/>
              <a:t>accretors</a:t>
            </a:r>
            <a:r>
              <a:rPr lang="en-US" baseline="0" dirty="0" smtClean="0"/>
              <a:t> are up here (L&gt;1e32 erg/s). Also these two guys, so we suggest these are two good candidates to look for accretion episodes in the future.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EDF6D-5445-433F-AA8D-779450F1AB99}" type="slidenum">
              <a:rPr lang="en-US"/>
              <a:pPr/>
              <a:t>11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CONCLUSIONS:</a:t>
            </a:r>
          </a:p>
          <a:p>
            <a:r>
              <a:rPr lang="en-US" dirty="0" smtClean="0"/>
              <a:t>-6oom Lx, three states.</a:t>
            </a:r>
          </a:p>
          <a:p>
            <a:r>
              <a:rPr lang="en-US" dirty="0" smtClean="0"/>
              <a:t>-pulsar state luminosity may hint at new accretion disks.</a:t>
            </a:r>
          </a:p>
          <a:p>
            <a:endParaRPr lang="en-US" dirty="0" smtClean="0"/>
          </a:p>
          <a:p>
            <a:r>
              <a:rPr lang="en-US" dirty="0" smtClean="0"/>
              <a:t>TAKE HOME:</a:t>
            </a:r>
          </a:p>
          <a:p>
            <a:r>
              <a:rPr lang="en-US" dirty="0" smtClean="0"/>
              <a:t>-disk state=mode switching.</a:t>
            </a:r>
          </a:p>
          <a:p>
            <a:endParaRPr lang="en-US" dirty="0" smtClean="0"/>
          </a:p>
          <a:p>
            <a:r>
              <a:rPr lang="en-US" dirty="0" smtClean="0"/>
              <a:t>AND…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CDBBEB-A947-4FA2-A42E-AD2FEA2E9378}" type="slidenum">
              <a:rPr lang="en-US"/>
              <a:pPr/>
              <a:t>12</a:t>
            </a:fld>
            <a:endParaRPr lang="en-US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I’ll leave you with this AD. We’re organizing for next June, a symposium within the EWASS focused on transitional millisecond pulsars.  </a:t>
            </a:r>
          </a:p>
          <a:p>
            <a:endParaRPr lang="en-US" dirty="0" smtClean="0"/>
          </a:p>
          <a:p>
            <a:r>
              <a:rPr lang="en-US" dirty="0" smtClean="0"/>
              <a:t>Thanks for your attention!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E26076-45AE-47AA-9076-4F8130199B7F}" type="slidenum">
              <a:rPr lang="en-US"/>
              <a:pPr/>
              <a:t>14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FC22E-53B5-4A98-AF36-07C1EA7DFEA4}" type="slidenum">
              <a:rPr lang="en-US"/>
              <a:pPr/>
              <a:t>15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Motivated</a:t>
            </a:r>
            <a:r>
              <a:rPr lang="en-US" baseline="0" dirty="0" smtClean="0"/>
              <a:t> by this we looked at other nearby </a:t>
            </a:r>
            <a:r>
              <a:rPr lang="en-US" baseline="0" dirty="0" err="1" smtClean="0"/>
              <a:t>redback</a:t>
            </a:r>
            <a:r>
              <a:rPr lang="en-US" baseline="0" dirty="0" smtClean="0"/>
              <a:t> MSPs with Swift-XRT.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the new part, attention back!</a:t>
            </a:r>
          </a:p>
          <a:p>
            <a:endParaRPr lang="en-US" dirty="0" smtClean="0"/>
          </a:p>
          <a:p>
            <a:r>
              <a:rPr lang="en-US" dirty="0" smtClean="0"/>
              <a:t>WE</a:t>
            </a:r>
            <a:r>
              <a:rPr lang="en-US" baseline="0" dirty="0" smtClean="0"/>
              <a:t> ALSO FIND MODE SWITCHING IN THE OTHER TWO REDBACKS WHICH HAVE SHOWN ACCRETION EPISODES!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Explain FIGURES in detail.</a:t>
            </a:r>
          </a:p>
          <a:p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ARE THEREFORE UNCOVERING A UNIVERSAL </a:t>
            </a:r>
            <a:r>
              <a:rPr lang="en-US" dirty="0" smtClean="0"/>
              <a:t>BEHAVIOR.</a:t>
            </a:r>
            <a:r>
              <a:rPr lang="en-US" baseline="0" dirty="0" smtClean="0"/>
              <a:t> </a:t>
            </a:r>
            <a:r>
              <a:rPr lang="en-US" dirty="0" smtClean="0"/>
              <a:t>NOT SEEN IN ‘regular’ LMXBs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637987-DD87-4B6F-B35A-0451516185B7}" type="slidenum">
              <a:rPr lang="en-US"/>
              <a:pPr/>
              <a:t>16</a:t>
            </a:fld>
            <a:endParaRPr lang="en-US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</a:t>
            </a:r>
            <a:r>
              <a:rPr lang="en-US" baseline="0" dirty="0" smtClean="0"/>
              <a:t> </a:t>
            </a:r>
            <a:r>
              <a:rPr lang="en-US" dirty="0" smtClean="0"/>
              <a:t>HOW </a:t>
            </a:r>
            <a:r>
              <a:rPr lang="en-US" dirty="0"/>
              <a:t>DO WE INTERPRET </a:t>
            </a:r>
            <a:r>
              <a:rPr lang="en-US" dirty="0" smtClean="0"/>
              <a:t>MODE</a:t>
            </a:r>
            <a:r>
              <a:rPr lang="en-US" baseline="0" dirty="0" smtClean="0"/>
              <a:t> SWITCHING</a:t>
            </a:r>
            <a:r>
              <a:rPr lang="en-US" dirty="0" smtClean="0"/>
              <a:t>? </a:t>
            </a:r>
            <a:endParaRPr lang="en-US" dirty="0"/>
          </a:p>
          <a:p>
            <a:endParaRPr lang="en-US" dirty="0"/>
          </a:p>
          <a:p>
            <a:r>
              <a:rPr lang="en-US" dirty="0"/>
              <a:t>Let’s look at how accretion is expected to proceed at low mass accretion rates:</a:t>
            </a:r>
          </a:p>
          <a:p>
            <a:endParaRPr lang="en-US" dirty="0"/>
          </a:p>
          <a:p>
            <a:r>
              <a:rPr lang="en-US" dirty="0"/>
              <a:t>Different regimes, most importantly MAGNETOSPHERIC ACCRETION: mass is accreted down to the NS </a:t>
            </a:r>
            <a:r>
              <a:rPr lang="en-US" dirty="0" smtClean="0"/>
              <a:t>magnetosphere.</a:t>
            </a:r>
            <a:r>
              <a:rPr lang="en-US" baseline="0" dirty="0" smtClean="0"/>
              <a:t> As </a:t>
            </a:r>
            <a:r>
              <a:rPr lang="en-US" baseline="0" dirty="0" err="1" smtClean="0"/>
              <a:t>mdot</a:t>
            </a:r>
            <a:r>
              <a:rPr lang="en-US" baseline="0" dirty="0" smtClean="0"/>
              <a:t> drops the </a:t>
            </a:r>
            <a:r>
              <a:rPr lang="en-US" baseline="0" dirty="0" err="1" smtClean="0"/>
              <a:t>magnetospheric</a:t>
            </a:r>
            <a:r>
              <a:rPr lang="en-US" baseline="0" dirty="0" smtClean="0"/>
              <a:t> radius increases (the radius where magnetic and ram pressure balance). When </a:t>
            </a:r>
            <a:r>
              <a:rPr lang="en-US" baseline="0" dirty="0" err="1" smtClean="0"/>
              <a:t>Rm</a:t>
            </a:r>
            <a:r>
              <a:rPr lang="en-US" baseline="0" dirty="0" smtClean="0"/>
              <a:t> reaches the light cylinder (radius where a </a:t>
            </a:r>
            <a:r>
              <a:rPr lang="en-US" baseline="0" dirty="0" err="1" smtClean="0"/>
              <a:t>corotating</a:t>
            </a:r>
            <a:r>
              <a:rPr lang="en-US" baseline="0" dirty="0" smtClean="0"/>
              <a:t> field line would reach speed of light), the rotation-powered radio pulsar is expected to turn 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313AF-5763-4865-AC40-9F65C5A10F67}" type="slidenum">
              <a:rPr lang="en-US"/>
              <a:pPr/>
              <a:t>17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 </a:t>
            </a:r>
            <a:r>
              <a:rPr lang="en-US" dirty="0" smtClean="0"/>
              <a:t>And then rotation power takes over, and X-ray emission is thought to come predominantly from a shock</a:t>
            </a:r>
            <a:r>
              <a:rPr lang="en-US" baseline="0" dirty="0" smtClean="0"/>
              <a:t> between the pulsar wind and surrounding material.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384A2B-0602-4349-BCEC-2FF43BC10864}" type="slidenum">
              <a:rPr lang="en-US"/>
              <a:pPr/>
              <a:t>18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-So THEY ALTERNATE BETWEEN ON AND OFF STATES.</a:t>
            </a:r>
          </a:p>
          <a:p>
            <a:r>
              <a:rPr lang="en-US"/>
              <a:t>-ON: “in outburst”, luminosities of 1e36-1e38 erg/s or 1e39 for BHs, not far from LEdd</a:t>
            </a:r>
          </a:p>
          <a:p>
            <a:r>
              <a:rPr lang="en-US"/>
              <a:t>-OFF: “in quiescence”, ~6 ord.of.mag. Fainter; thermal and/or hard ‘powerlaw’ emission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1C978-58B1-4426-98A7-A147D7547949}" type="slidenum">
              <a:rPr lang="en-US"/>
              <a:pPr/>
              <a:t>19</a:t>
            </a:fld>
            <a:endParaRPr lang="en-US"/>
          </a:p>
        </p:txBody>
      </p:sp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-So THEY ALTERNATE BETWEEN ON AND OFF STATES.</a:t>
            </a:r>
          </a:p>
          <a:p>
            <a:r>
              <a:rPr lang="en-US"/>
              <a:t>-ON: “in outburst”, luminosities of 1e36-1e38 erg/s or 1e39 for BHs, not far from LEdd</a:t>
            </a:r>
          </a:p>
          <a:p>
            <a:r>
              <a:rPr lang="en-US"/>
              <a:t>-OFF: “in quiescence”, ~6 ord.of.mag. Fainter; thermal and/or hard ‘powerlaw’ emission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9124C-D082-4B32-A864-87293F7FA29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E94ACE-B6C3-4565-8457-B6BA8511EF24}" type="slidenum">
              <a:rPr lang="en-US"/>
              <a:pPr/>
              <a:t>24</a:t>
            </a:fld>
            <a:endParaRPr lang="en-US"/>
          </a:p>
        </p:txBody>
      </p:sp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studied new and archival observations of this unique system, and thanks to CH+SW we could follow the transition between outburst and quiescence over almost 5 orders of magnitude in luminosity.</a:t>
            </a:r>
          </a:p>
          <a:p>
            <a:endParaRPr lang="en-US"/>
          </a:p>
          <a:p>
            <a:r>
              <a:rPr lang="en-US"/>
              <a:t>You can see in this Figure that:</a:t>
            </a:r>
          </a:p>
          <a:p>
            <a:r>
              <a:rPr lang="en-US"/>
              <a:t>as accretion rate/power/luminosity decreased the X-ray spectrum first became softer, and then harder!</a:t>
            </a:r>
          </a:p>
          <a:p>
            <a:endParaRPr lang="en-US"/>
          </a:p>
          <a:p>
            <a:r>
              <a:rPr lang="en-US"/>
              <a:t>This is different than black hole behavior! and suggests different emission mechanisms are at work at these luminosities in NSs and BHs!!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DC1069-6029-4BA8-9ED8-6021833B4DC7}" type="slidenum">
              <a:rPr lang="en-US"/>
              <a:pPr/>
              <a:t>25</a:t>
            </a:fld>
            <a:endParaRPr lang="en-US"/>
          </a:p>
        </p:txBody>
      </p:sp>
      <p:sp>
        <p:nvSpPr>
          <p:cNvPr id="37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Thanks to deep observations with the CXO, we also found that in quiescence this is not only a *hard source, dominated by non-thermal emission*, but also it is *highly variable*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2697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698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698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98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26990" name="Rectangle 1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C733B27-4471-4CF0-98E9-B87E208CF54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4161E-9616-42B3-9156-17A6CE01CEE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24912-35D4-4F20-86E4-B1E8B8715D1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35196-6521-4051-BC6F-F0446F6B462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FDCDD-8117-42CB-9A41-BEAFEA362CF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68EE11-2BA3-4B88-9D32-B19FE901FAD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9D704-4DAD-43D5-92D3-7108E1D5BD2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4D6CB-2093-40BA-B9C5-ABCE391C120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00760-0E1E-4A9B-98CD-3A4B64230F3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4679B-1613-42D3-8E50-69C7B889B7D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309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309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95E34-0B64-4010-AD5B-98C6D162551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0"/>
            <a:ext cx="8229600" cy="61309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F6762F47-0EF3-4D5A-8D0B-6CA8E7F13EE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2595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95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95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95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95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596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596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596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596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6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2596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en-US" smtClean="0"/>
              <a:t>M. Linares, Boston, 2014-11-18</a:t>
            </a:r>
            <a:endParaRPr lang="en-US" dirty="0"/>
          </a:p>
        </p:txBody>
      </p:sp>
      <p:sp>
        <p:nvSpPr>
          <p:cNvPr id="12596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950E0796-CB8F-4111-A722-ACD885C633DB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828800"/>
          </a:xfrm>
        </p:spPr>
        <p:txBody>
          <a:bodyPr/>
          <a:lstStyle/>
          <a:p>
            <a:r>
              <a:rPr lang="en-US" sz="4800" b="1" dirty="0"/>
              <a:t>Neutron star metamorphosis </a:t>
            </a:r>
            <a:br>
              <a:rPr lang="en-US" sz="4800" b="1" dirty="0"/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X-ray states of “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redback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millisecond pulsars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1" name="Picture 7" descr="i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15686"/>
            <a:ext cx="1447800" cy="1442315"/>
          </a:xfrm>
          <a:prstGeom prst="rect">
            <a:avLst/>
          </a:prstGeom>
          <a:noFill/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6781800" y="5486400"/>
            <a:ext cx="2362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600" dirty="0" err="1" smtClean="0"/>
              <a:t>Altamirano</a:t>
            </a:r>
            <a:r>
              <a:rPr lang="en-US" sz="1600" dirty="0" smtClean="0"/>
              <a:t>, </a:t>
            </a:r>
            <a:r>
              <a:rPr lang="en-US" sz="1600" dirty="0" err="1" smtClean="0"/>
              <a:t>Bahramian</a:t>
            </a:r>
            <a:r>
              <a:rPr lang="en-US" sz="1600" dirty="0"/>
              <a:t>, </a:t>
            </a:r>
            <a:r>
              <a:rPr lang="en-US" sz="1600" dirty="0" err="1" smtClean="0"/>
              <a:t>Bogdanov</a:t>
            </a:r>
            <a:r>
              <a:rPr lang="en-US" sz="1600" dirty="0" smtClean="0"/>
              <a:t>, </a:t>
            </a:r>
            <a:r>
              <a:rPr lang="en-US" sz="1600" dirty="0" err="1" smtClean="0"/>
              <a:t>Casares</a:t>
            </a:r>
            <a:r>
              <a:rPr lang="en-US" sz="1600" dirty="0" smtClean="0"/>
              <a:t>, </a:t>
            </a:r>
            <a:r>
              <a:rPr lang="en-US" sz="1600" dirty="0" err="1" smtClean="0"/>
              <a:t>Heinke</a:t>
            </a:r>
            <a:r>
              <a:rPr lang="en-US" sz="1600" dirty="0"/>
              <a:t>, </a:t>
            </a:r>
            <a:r>
              <a:rPr lang="en-US" sz="1600" dirty="0" smtClean="0"/>
              <a:t>Homan, </a:t>
            </a:r>
            <a:r>
              <a:rPr lang="en-US" sz="1600" dirty="0" err="1" smtClean="0"/>
              <a:t>Wijnands</a:t>
            </a:r>
            <a:r>
              <a:rPr lang="en-US" sz="1600" dirty="0"/>
              <a:t>, </a:t>
            </a:r>
            <a:r>
              <a:rPr lang="en-US" sz="1600" dirty="0" err="1" smtClean="0"/>
              <a:t>Palomo</a:t>
            </a:r>
            <a:r>
              <a:rPr lang="en-US" sz="1600" dirty="0" smtClean="0"/>
              <a:t>, </a:t>
            </a:r>
            <a:r>
              <a:rPr lang="en-US" sz="1600" dirty="0" err="1" smtClean="0"/>
              <a:t>Patruno</a:t>
            </a:r>
            <a:r>
              <a:rPr lang="en-US" sz="1600" dirty="0"/>
              <a:t>, </a:t>
            </a:r>
            <a:r>
              <a:rPr lang="en-US" sz="1600" dirty="0" err="1" smtClean="0"/>
              <a:t>Pooley</a:t>
            </a:r>
            <a:r>
              <a:rPr lang="en-US" sz="1600" dirty="0" smtClean="0"/>
              <a:t>,  Rodriguez-Gil, </a:t>
            </a:r>
            <a:r>
              <a:rPr lang="en-US" sz="1600" dirty="0" err="1" smtClean="0"/>
              <a:t>Shahbaz</a:t>
            </a:r>
            <a:endParaRPr lang="en-US" sz="1600" dirty="0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6324600"/>
            <a:ext cx="4267200" cy="533400"/>
          </a:xfrm>
          <a:noFill/>
          <a:ln/>
        </p:spPr>
        <p:txBody>
          <a:bodyPr/>
          <a:lstStyle/>
          <a:p>
            <a:pPr algn="l"/>
            <a:r>
              <a:rPr lang="en-US" sz="2000" dirty="0">
                <a:effectLst/>
              </a:rPr>
              <a:t>Manu Linares – IAC, </a:t>
            </a:r>
            <a:r>
              <a:rPr lang="en-US" sz="2000" dirty="0" smtClean="0">
                <a:effectLst/>
              </a:rPr>
              <a:t>Spain</a:t>
            </a:r>
            <a:endParaRPr lang="es-ES_tradnl" sz="2000" dirty="0">
              <a:effectLst/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76200" y="1798637"/>
            <a:ext cx="8991600" cy="1401763"/>
            <a:chOff x="76200" y="2819400"/>
            <a:chExt cx="8991600" cy="1401763"/>
          </a:xfrm>
        </p:grpSpPr>
        <p:pic>
          <p:nvPicPr>
            <p:cNvPr id="7" name="Picture 7" descr="lmxb_o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30970" y="2819400"/>
              <a:ext cx="2336830" cy="1401763"/>
            </a:xfrm>
            <a:prstGeom prst="rect">
              <a:avLst/>
            </a:prstGeom>
            <a:noFill/>
          </p:spPr>
        </p:pic>
        <p:pic>
          <p:nvPicPr>
            <p:cNvPr id="8" name="Picture 8" descr="lmxb_of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95800" y="2819400"/>
              <a:ext cx="2169622" cy="1371600"/>
            </a:xfrm>
            <a:prstGeom prst="rect">
              <a:avLst/>
            </a:prstGeom>
            <a:noFill/>
          </p:spPr>
        </p:pic>
        <p:pic>
          <p:nvPicPr>
            <p:cNvPr id="9" name="Picture 9" descr="47tuc_ill_label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86000" y="2819400"/>
              <a:ext cx="2177042" cy="1371600"/>
            </a:xfrm>
            <a:prstGeom prst="rect">
              <a:avLst/>
            </a:prstGeom>
            <a:noFill/>
          </p:spPr>
        </p:pic>
        <p:pic>
          <p:nvPicPr>
            <p:cNvPr id="1026" name="Picture 2" descr="C:\Users\Manu\Dropbox\Docs\Fisica\Astro\talks\Chandra15yr_Boston_Nov2014\msp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6200" y="2819401"/>
              <a:ext cx="2162584" cy="1371600"/>
            </a:xfrm>
            <a:prstGeom prst="rect">
              <a:avLst/>
            </a:prstGeom>
            <a:noFill/>
          </p:spPr>
        </p:pic>
      </p:grpSp>
      <p:pic>
        <p:nvPicPr>
          <p:cNvPr id="1029" name="Picture 5" descr="C:\Users\Manu\Dropbox\Docs\Fisica\Astro\talks\Chandra15yr_Boston_Nov2014\LW298-MC-Escher-Metamorphosis-I-1937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549" y="3276600"/>
            <a:ext cx="8985251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3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72493-DF58-4025-BB05-6B7DFBD55704}" type="slidenum">
              <a:rPr lang="en-US"/>
              <a:pPr/>
              <a:t>2</a:t>
            </a:fld>
            <a:endParaRPr lang="en-US"/>
          </a:p>
        </p:txBody>
      </p:sp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sz="3600" dirty="0"/>
              <a:t>Accretion meets rotation in M28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0" y="4343400"/>
            <a:ext cx="4267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PSR </a:t>
            </a:r>
            <a:r>
              <a:rPr lang="en-US" sz="2000" dirty="0">
                <a:latin typeface="Times New Roman" pitchFamily="18" charset="0"/>
              </a:rPr>
              <a:t>J1824-2452I (2006):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latin typeface="Times New Roman" pitchFamily="18" charset="0"/>
              </a:rPr>
              <a:t>A 3.93185 ms </a:t>
            </a:r>
            <a:r>
              <a:rPr lang="en-US" sz="2000" b="1" i="1" dirty="0">
                <a:latin typeface="Times New Roman" pitchFamily="18" charset="0"/>
              </a:rPr>
              <a:t>radio</a:t>
            </a:r>
            <a:r>
              <a:rPr lang="en-US" sz="2000" b="1" dirty="0">
                <a:latin typeface="Times New Roman" pitchFamily="18" charset="0"/>
              </a:rPr>
              <a:t> pulsar in a 11.0258 hr orbit</a:t>
            </a:r>
            <a:r>
              <a:rPr lang="en-US" sz="2000" dirty="0">
                <a:latin typeface="Times New Roman" pitchFamily="18" charset="0"/>
              </a:rPr>
              <a:t> (Begin 2006). </a:t>
            </a:r>
            <a:endParaRPr lang="en-US" sz="2000" dirty="0" smtClean="0">
              <a:latin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Belongs to the growing class of </a:t>
            </a:r>
            <a:r>
              <a:rPr lang="en-US" sz="2000" b="1" dirty="0" err="1" smtClean="0">
                <a:latin typeface="Times New Roman" pitchFamily="18" charset="0"/>
              </a:rPr>
              <a:t>redback</a:t>
            </a:r>
            <a:r>
              <a:rPr lang="en-US" sz="2000" b="1" dirty="0" smtClean="0">
                <a:latin typeface="Times New Roman" pitchFamily="18" charset="0"/>
              </a:rPr>
              <a:t> millisecond pulsars</a:t>
            </a:r>
            <a:r>
              <a:rPr lang="en-US" sz="2000" dirty="0" smtClean="0">
                <a:latin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</a:rPr>
              <a:t>(B~10</a:t>
            </a:r>
            <a:r>
              <a:rPr lang="en-US" sz="1400" baseline="30000" dirty="0" smtClean="0">
                <a:latin typeface="Times New Roman" pitchFamily="18" charset="0"/>
              </a:rPr>
              <a:t>8</a:t>
            </a:r>
            <a:r>
              <a:rPr lang="en-US" sz="1400" dirty="0" smtClean="0">
                <a:latin typeface="Times New Roman" pitchFamily="18" charset="0"/>
              </a:rPr>
              <a:t>G, compact orb. P</a:t>
            </a:r>
            <a:r>
              <a:rPr lang="en-US" sz="1400" baseline="-25000" dirty="0" smtClean="0">
                <a:latin typeface="Times New Roman" pitchFamily="18" charset="0"/>
              </a:rPr>
              <a:t>orb</a:t>
            </a:r>
            <a:r>
              <a:rPr lang="en-US" sz="1400" dirty="0" smtClean="0">
                <a:latin typeface="Times New Roman" pitchFamily="18" charset="0"/>
              </a:rPr>
              <a:t>~4-15hr, MS comp. M</a:t>
            </a:r>
            <a:r>
              <a:rPr lang="en-US" sz="1400" baseline="-25000" dirty="0" smtClean="0">
                <a:latin typeface="Times New Roman" pitchFamily="18" charset="0"/>
              </a:rPr>
              <a:t>C</a:t>
            </a:r>
            <a:r>
              <a:rPr lang="en-US" sz="1400" dirty="0" smtClean="0">
                <a:latin typeface="Times New Roman" pitchFamily="18" charset="0"/>
              </a:rPr>
              <a:t>≤0.1-0.5M</a:t>
            </a:r>
            <a:r>
              <a:rPr lang="en-US" sz="1400" baseline="-25000" dirty="0" smtClean="0">
                <a:latin typeface="Times New Roman" pitchFamily="18" charset="0"/>
              </a:rPr>
              <a:t>sun</a:t>
            </a:r>
            <a:r>
              <a:rPr lang="en-US" sz="1400" dirty="0" smtClean="0">
                <a:latin typeface="Times New Roman" pitchFamily="18" charset="0"/>
              </a:rPr>
              <a:t>)</a:t>
            </a:r>
            <a:r>
              <a:rPr lang="en-US" sz="2000" dirty="0" smtClean="0">
                <a:latin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315399" name="Text Box 7"/>
          <p:cNvSpPr txBox="1">
            <a:spLocks noChangeArrowheads="1"/>
          </p:cNvSpPr>
          <p:nvPr/>
        </p:nvSpPr>
        <p:spPr bwMode="auto">
          <a:xfrm>
            <a:off x="914400" y="609600"/>
            <a:ext cx="708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Spectacular link between radio and X-ray millisecond pulsars</a:t>
            </a:r>
          </a:p>
        </p:txBody>
      </p:sp>
      <p:sp>
        <p:nvSpPr>
          <p:cNvPr id="315401" name="Text Box 9"/>
          <p:cNvSpPr txBox="1">
            <a:spLocks noChangeArrowheads="1"/>
          </p:cNvSpPr>
          <p:nvPr/>
        </p:nvSpPr>
        <p:spPr bwMode="auto">
          <a:xfrm>
            <a:off x="4800600" y="4343400"/>
            <a:ext cx="4267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</a:rPr>
              <a:t> IGR J18245–2452 (April 2013):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latin typeface="Times New Roman" pitchFamily="18" charset="0"/>
              </a:rPr>
              <a:t>A 3.93185 ms </a:t>
            </a:r>
            <a:r>
              <a:rPr lang="en-US" sz="2000" b="1" i="1" dirty="0">
                <a:latin typeface="Times New Roman" pitchFamily="18" charset="0"/>
              </a:rPr>
              <a:t>X-ray</a:t>
            </a:r>
            <a:r>
              <a:rPr lang="en-US" sz="2000" b="1" dirty="0">
                <a:latin typeface="Times New Roman" pitchFamily="18" charset="0"/>
              </a:rPr>
              <a:t> pulsar in a 11.0258 hr orbit </a:t>
            </a:r>
            <a:r>
              <a:rPr lang="en-US" sz="2000" dirty="0">
                <a:latin typeface="Times New Roman" pitchFamily="18" charset="0"/>
              </a:rPr>
              <a:t>(Papitto+2013). </a:t>
            </a:r>
          </a:p>
          <a:p>
            <a:pPr algn="just"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dirty="0">
                <a:latin typeface="Times New Roman" pitchFamily="18" charset="0"/>
              </a:rPr>
              <a:t>The same object and the first neutron star seen to “swing” between rotation- &amp; accretion-powered pulsations! </a:t>
            </a:r>
          </a:p>
        </p:txBody>
      </p:sp>
      <p:pic>
        <p:nvPicPr>
          <p:cNvPr id="315402" name="Picture 10" descr="lmxb-m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990600"/>
            <a:ext cx="6858000" cy="3402013"/>
          </a:xfrm>
          <a:prstGeom prst="rect">
            <a:avLst/>
          </a:prstGeom>
          <a:noFill/>
        </p:spPr>
      </p:pic>
      <p:sp>
        <p:nvSpPr>
          <p:cNvPr id="315403" name="Text Box 11"/>
          <p:cNvSpPr txBox="1">
            <a:spLocks noChangeArrowheads="1"/>
          </p:cNvSpPr>
          <p:nvPr/>
        </p:nvSpPr>
        <p:spPr bwMode="auto">
          <a:xfrm rot="16200000">
            <a:off x="-571500" y="2428845"/>
            <a:ext cx="2819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Composite: </a:t>
            </a:r>
            <a:r>
              <a:rPr lang="en-US" sz="2000" dirty="0">
                <a:latin typeface="Times New Roman" pitchFamily="18" charset="0"/>
              </a:rPr>
              <a:t>M. Roberts</a:t>
            </a:r>
          </a:p>
        </p:txBody>
      </p:sp>
      <p:sp>
        <p:nvSpPr>
          <p:cNvPr id="315405" name="Rectangle 13"/>
          <p:cNvSpPr>
            <a:spLocks noChangeArrowheads="1"/>
          </p:cNvSpPr>
          <p:nvPr/>
        </p:nvSpPr>
        <p:spPr bwMode="auto">
          <a:xfrm>
            <a:off x="3200400" y="426720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M28-I =</a:t>
            </a:r>
          </a:p>
        </p:txBody>
      </p:sp>
      <p:pic>
        <p:nvPicPr>
          <p:cNvPr id="315409" name="Picture 17" descr="papit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990600"/>
            <a:ext cx="4073507" cy="3371850"/>
          </a:xfrm>
          <a:prstGeom prst="rect">
            <a:avLst/>
          </a:prstGeom>
          <a:noFill/>
        </p:spPr>
      </p:pic>
      <p:pic>
        <p:nvPicPr>
          <p:cNvPr id="315406" name="Picture 14" descr="papittocov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8600" y="990600"/>
            <a:ext cx="5105400" cy="20526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4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161E-9616-42B3-9156-17A6CE01CEE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C:\Users\Manu\Dropbox\Docs\Fisica\Astro\talks\Chandra15yr_Boston_Nov2014\M28I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785"/>
            <a:ext cx="5810536" cy="6865786"/>
          </a:xfrm>
          <a:prstGeom prst="rect">
            <a:avLst/>
          </a:prstGeom>
          <a:noFill/>
        </p:spPr>
      </p:pic>
      <p:pic>
        <p:nvPicPr>
          <p:cNvPr id="2050" name="Picture 2" descr="C:\Users\Manu\Dropbox\Docs\Fisica\Astro\talks\Chandra15yr_Boston_Nov2014\becker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28601"/>
            <a:ext cx="2454742" cy="2438399"/>
          </a:xfrm>
          <a:prstGeom prst="rect">
            <a:avLst/>
          </a:prstGeom>
          <a:noFill/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 rot="5400000">
            <a:off x="7309365" y="1377434"/>
            <a:ext cx="2819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</a:rPr>
              <a:t>Becker+03, Bogdanov+11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162800" y="990600"/>
            <a:ext cx="6858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9 Conector recto"/>
          <p:cNvCxnSpPr/>
          <p:nvPr/>
        </p:nvCxnSpPr>
        <p:spPr>
          <a:xfrm flipH="1" flipV="1">
            <a:off x="4572000" y="228600"/>
            <a:ext cx="2590800" cy="76200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H="1">
            <a:off x="4572000" y="1676400"/>
            <a:ext cx="2590800" cy="182880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5638800" y="28956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Chandra revealed striking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variability from M28-I!</a:t>
            </a:r>
          </a:p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5000"/>
            </a:pPr>
            <a:r>
              <a:rPr lang="en-US" sz="2400" dirty="0" smtClean="0"/>
              <a:t>Fast </a:t>
            </a:r>
            <a:r>
              <a:rPr lang="en-US" sz="2000" dirty="0" smtClean="0"/>
              <a:t>(&lt;500s)</a:t>
            </a:r>
            <a:r>
              <a:rPr lang="en-US" sz="2400" dirty="0" smtClean="0"/>
              <a:t> transitions between disk-active </a:t>
            </a:r>
            <a:r>
              <a:rPr lang="en-US" sz="2000" dirty="0" smtClean="0"/>
              <a:t>(L</a:t>
            </a:r>
            <a:r>
              <a:rPr lang="en-US" sz="2000" baseline="-25000" dirty="0" smtClean="0"/>
              <a:t>X</a:t>
            </a:r>
            <a:r>
              <a:rPr lang="en-US" sz="2000" dirty="0" smtClean="0"/>
              <a:t>=3.9×10</a:t>
            </a:r>
            <a:r>
              <a:rPr lang="en-US" sz="2000" baseline="30000" dirty="0" smtClean="0"/>
              <a:t>33</a:t>
            </a:r>
            <a:r>
              <a:rPr lang="en-US" sz="2000" dirty="0" smtClean="0"/>
              <a:t> erg/s)</a:t>
            </a:r>
            <a:r>
              <a:rPr lang="en-US" sz="2400" dirty="0" smtClean="0"/>
              <a:t> and disk-passive </a:t>
            </a:r>
            <a:r>
              <a:rPr lang="en-US" sz="2000" dirty="0" smtClean="0"/>
              <a:t>(L</a:t>
            </a:r>
            <a:r>
              <a:rPr lang="en-US" sz="2000" baseline="-25000" dirty="0" smtClean="0"/>
              <a:t>X</a:t>
            </a:r>
            <a:r>
              <a:rPr lang="en-US" sz="2000" dirty="0" smtClean="0"/>
              <a:t>=5.6×10</a:t>
            </a:r>
            <a:r>
              <a:rPr lang="en-US" sz="2000" baseline="30000" dirty="0" smtClean="0"/>
              <a:t>32</a:t>
            </a:r>
            <a:r>
              <a:rPr lang="en-US" sz="2000" dirty="0" smtClean="0"/>
              <a:t> erg/s)</a:t>
            </a:r>
            <a:r>
              <a:rPr lang="en-US" sz="2400" dirty="0" smtClean="0"/>
              <a:t> states, both non-thermal </a:t>
            </a:r>
            <a:r>
              <a:rPr lang="en-US" sz="2000" dirty="0" smtClean="0"/>
              <a:t>(</a:t>
            </a:r>
            <a:r>
              <a:rPr lang="el-GR" sz="2000" dirty="0" smtClean="0"/>
              <a:t>Γ</a:t>
            </a:r>
            <a:r>
              <a:rPr lang="en-US" sz="2000" dirty="0" smtClean="0"/>
              <a:t>=1.5)</a:t>
            </a:r>
          </a:p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 rot="16200000">
            <a:off x="-1263134" y="1505634"/>
            <a:ext cx="36576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</a:rPr>
              <a:t>1-hr ACIS snapshots of M28’s core (14.4” radius)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91200" y="6400800"/>
            <a:ext cx="3352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Times New Roman" pitchFamily="18" charset="0"/>
              </a:rPr>
              <a:t>Linares+ (2014, MNRAS, 438,251)</a:t>
            </a:r>
            <a:endParaRPr lang="en-US" sz="16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9219A-49DA-46C6-B857-876859B2F4E0}" type="slidenum">
              <a:rPr lang="en-US"/>
              <a:pPr/>
              <a:t>4</a:t>
            </a:fld>
            <a:endParaRPr lang="en-US"/>
          </a:p>
        </p:txBody>
      </p:sp>
      <p:pic>
        <p:nvPicPr>
          <p:cNvPr id="323586" name="Picture 2" descr="mode_swit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" y="985838"/>
            <a:ext cx="9115425" cy="3967162"/>
          </a:xfrm>
          <a:prstGeom prst="rect">
            <a:avLst/>
          </a:prstGeom>
          <a:noFill/>
        </p:spPr>
      </p:pic>
      <p:sp>
        <p:nvSpPr>
          <p:cNvPr id="3235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5029200"/>
            <a:ext cx="9144000" cy="1828800"/>
          </a:xfrm>
          <a:noFill/>
          <a:ln/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effectLst/>
              </a:rPr>
              <a:t>Balance (tug-of-war) between accretion flow and pulsar </a:t>
            </a:r>
            <a:r>
              <a:rPr lang="en-US" sz="2400" dirty="0" smtClean="0">
                <a:effectLst/>
              </a:rPr>
              <a:t>wind?</a:t>
            </a:r>
            <a:endParaRPr lang="en-US" sz="2400" dirty="0">
              <a:effectLst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600" dirty="0">
              <a:effectLst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effectLst/>
              </a:rPr>
              <a:t>Light cylinder radius at </a:t>
            </a:r>
            <a:r>
              <a:rPr lang="en-US" sz="2000" b="1" dirty="0">
                <a:solidFill>
                  <a:schemeClr val="tx2"/>
                </a:solidFill>
                <a:effectLst/>
              </a:rPr>
              <a:t>186 km</a:t>
            </a:r>
            <a:r>
              <a:rPr lang="en-US" sz="2000" dirty="0">
                <a:effectLst/>
              </a:rPr>
              <a:t>. For a 10</a:t>
            </a:r>
            <a:r>
              <a:rPr lang="en-US" sz="2000" baseline="30000" dirty="0">
                <a:effectLst/>
              </a:rPr>
              <a:t>8</a:t>
            </a:r>
            <a:r>
              <a:rPr lang="en-US" sz="2000" dirty="0">
                <a:effectLst/>
              </a:rPr>
              <a:t> G magnetic field: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effectLst/>
              </a:rPr>
              <a:t>Active states (</a:t>
            </a:r>
            <a:r>
              <a:rPr lang="en-US" sz="2000" dirty="0" err="1">
                <a:effectLst/>
              </a:rPr>
              <a:t>L</a:t>
            </a:r>
            <a:r>
              <a:rPr lang="en-US" sz="2000" baseline="-25000" dirty="0" err="1">
                <a:effectLst/>
              </a:rPr>
              <a:t>bol</a:t>
            </a:r>
            <a:r>
              <a:rPr lang="en-US" sz="2000" dirty="0">
                <a:effectLst/>
              </a:rPr>
              <a:t>=1.2×10</a:t>
            </a:r>
            <a:r>
              <a:rPr lang="en-US" sz="2000" baseline="30000" dirty="0">
                <a:effectLst/>
              </a:rPr>
              <a:t>34</a:t>
            </a:r>
            <a:r>
              <a:rPr lang="en-US" sz="2000" dirty="0">
                <a:effectLst/>
              </a:rPr>
              <a:t> erg/s </a:t>
            </a:r>
            <a:r>
              <a:rPr lang="en-US" sz="2000" dirty="0">
                <a:effectLst/>
                <a:sym typeface="Wingdings" pitchFamily="2" charset="2"/>
              </a:rPr>
              <a:t> </a:t>
            </a:r>
            <a:r>
              <a:rPr lang="en-US" sz="2000" dirty="0">
                <a:effectLst/>
              </a:rPr>
              <a:t>R</a:t>
            </a:r>
            <a:r>
              <a:rPr lang="en-US" sz="2000" baseline="-25000" dirty="0">
                <a:effectLst/>
              </a:rPr>
              <a:t>m</a:t>
            </a:r>
            <a:r>
              <a:rPr lang="en-US" sz="2000" b="1" dirty="0">
                <a:solidFill>
                  <a:schemeClr val="tx2"/>
                </a:solidFill>
                <a:effectLst/>
              </a:rPr>
              <a:t>~130km</a:t>
            </a:r>
            <a:r>
              <a:rPr lang="en-US" sz="2000" dirty="0">
                <a:effectLst/>
              </a:rPr>
              <a:t>): </a:t>
            </a:r>
            <a:r>
              <a:rPr lang="en-US" sz="2000" dirty="0" err="1">
                <a:effectLst/>
              </a:rPr>
              <a:t>magnetospheric</a:t>
            </a:r>
            <a:r>
              <a:rPr lang="en-US" sz="2000" dirty="0">
                <a:effectLst/>
              </a:rPr>
              <a:t> accretion. 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effectLst/>
              </a:rPr>
              <a:t>Passive states (</a:t>
            </a:r>
            <a:r>
              <a:rPr lang="en-US" sz="2000" dirty="0" err="1">
                <a:effectLst/>
              </a:rPr>
              <a:t>L</a:t>
            </a:r>
            <a:r>
              <a:rPr lang="en-US" sz="2000" baseline="-25000" dirty="0" err="1">
                <a:effectLst/>
              </a:rPr>
              <a:t>bol</a:t>
            </a:r>
            <a:r>
              <a:rPr lang="en-US" sz="2000" dirty="0">
                <a:effectLst/>
              </a:rPr>
              <a:t>=1.7×10</a:t>
            </a:r>
            <a:r>
              <a:rPr lang="en-US" sz="2000" baseline="30000" dirty="0">
                <a:effectLst/>
              </a:rPr>
              <a:t>33</a:t>
            </a:r>
            <a:r>
              <a:rPr lang="en-US" sz="2000" dirty="0">
                <a:effectLst/>
              </a:rPr>
              <a:t> erg/s </a:t>
            </a:r>
            <a:r>
              <a:rPr lang="en-US" sz="2000" dirty="0">
                <a:effectLst/>
                <a:sym typeface="Wingdings" pitchFamily="2" charset="2"/>
              </a:rPr>
              <a:t> </a:t>
            </a:r>
            <a:r>
              <a:rPr lang="en-US" sz="2000" dirty="0">
                <a:effectLst/>
              </a:rPr>
              <a:t>R</a:t>
            </a:r>
            <a:r>
              <a:rPr lang="en-US" sz="2000" baseline="-25000" dirty="0">
                <a:effectLst/>
              </a:rPr>
              <a:t>m</a:t>
            </a:r>
            <a:r>
              <a:rPr lang="en-US" sz="2000" b="1" dirty="0">
                <a:solidFill>
                  <a:schemeClr val="tx2"/>
                </a:solidFill>
                <a:effectLst/>
              </a:rPr>
              <a:t>~230 km</a:t>
            </a:r>
            <a:r>
              <a:rPr lang="en-US" sz="2000" dirty="0">
                <a:effectLst/>
              </a:rPr>
              <a:t>): pulsar wind shock.</a:t>
            </a:r>
          </a:p>
        </p:txBody>
      </p:sp>
      <p:pic>
        <p:nvPicPr>
          <p:cNvPr id="323589" name="Picture 5" descr="Tug-O-War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2799" y="990600"/>
            <a:ext cx="4252013" cy="1524000"/>
          </a:xfrm>
          <a:prstGeom prst="rect">
            <a:avLst/>
          </a:prstGeom>
          <a:noFill/>
        </p:spPr>
      </p:pic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1676400" y="6096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At the boundary between accretion and rotation power</a:t>
            </a:r>
          </a:p>
        </p:txBody>
      </p:sp>
      <p:sp>
        <p:nvSpPr>
          <p:cNvPr id="323591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M28-I: </a:t>
            </a:r>
            <a:r>
              <a:rPr lang="en-US" dirty="0" smtClean="0"/>
              <a:t>mode switching</a:t>
            </a:r>
            <a:endParaRPr lang="en-US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143000" y="1447800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</a:rPr>
              <a:t>10</a:t>
            </a:r>
            <a:r>
              <a:rPr lang="en-US" sz="2400" b="1" baseline="30000" dirty="0">
                <a:solidFill>
                  <a:srgbClr val="FF0000"/>
                </a:solidFill>
              </a:rPr>
              <a:t>32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erg/s</a:t>
            </a:r>
          </a:p>
          <a:p>
            <a:pPr>
              <a:spcBef>
                <a:spcPct val="50000"/>
              </a:spcBef>
            </a:pPr>
            <a:r>
              <a:rPr lang="en-US" sz="2400" b="1" baseline="30000" dirty="0" smtClean="0">
                <a:solidFill>
                  <a:srgbClr val="FF0000"/>
                </a:solidFill>
              </a:rPr>
              <a:t>Rotation power?</a:t>
            </a:r>
            <a:endParaRPr lang="en-US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200400" y="1447800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10</a:t>
            </a:r>
            <a:r>
              <a:rPr lang="en-US" sz="2400" b="1" baseline="30000" dirty="0"/>
              <a:t>33</a:t>
            </a:r>
            <a:r>
              <a:rPr lang="en-US" sz="2400" b="1" dirty="0"/>
              <a:t> </a:t>
            </a:r>
            <a:r>
              <a:rPr lang="en-US" sz="2400" b="1" dirty="0" smtClean="0"/>
              <a:t>erg/s</a:t>
            </a:r>
          </a:p>
          <a:p>
            <a:pPr>
              <a:spcBef>
                <a:spcPct val="50000"/>
              </a:spcBef>
            </a:pPr>
            <a:r>
              <a:rPr lang="en-US" sz="2400" b="1" baseline="30000" dirty="0" smtClean="0"/>
              <a:t>Accretion power</a:t>
            </a:r>
            <a:endParaRPr lang="en-US" sz="2400" b="1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8" name="Picture 6" descr="m28pd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" y="990600"/>
            <a:ext cx="8715375" cy="4235450"/>
          </a:xfrm>
          <a:prstGeom prst="rect">
            <a:avLst/>
          </a:prstGeom>
          <a:noFill/>
        </p:spPr>
      </p:pic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8CFC-2514-4D0F-9BD8-D173AAB20958}" type="slidenum">
              <a:rPr lang="en-US"/>
              <a:pPr/>
              <a:t>5</a:t>
            </a:fld>
            <a:endParaRPr lang="en-US"/>
          </a:p>
        </p:txBody>
      </p:sp>
      <p:pic>
        <p:nvPicPr>
          <p:cNvPr id="376834" name="Picture 2" descr="mode_swit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5181600"/>
            <a:ext cx="3850872" cy="1676400"/>
          </a:xfrm>
          <a:prstGeom prst="rect">
            <a:avLst/>
          </a:prstGeom>
          <a:noFill/>
        </p:spPr>
      </p:pic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38600" y="5257800"/>
            <a:ext cx="5181600" cy="1066800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400" dirty="0">
                <a:effectLst/>
              </a:rPr>
              <a:t>Disk-Active state has typical </a:t>
            </a:r>
            <a:r>
              <a:rPr lang="en-US" sz="2400" dirty="0" smtClean="0">
                <a:effectLst/>
              </a:rPr>
              <a:t>accretion </a:t>
            </a:r>
            <a:r>
              <a:rPr lang="en-US" sz="1800" dirty="0" smtClean="0">
                <a:effectLst/>
              </a:rPr>
              <a:t>(“hard state”)</a:t>
            </a:r>
            <a:r>
              <a:rPr lang="en-US" sz="2400" dirty="0" smtClean="0">
                <a:effectLst/>
              </a:rPr>
              <a:t> variability </a:t>
            </a:r>
          </a:p>
          <a:p>
            <a:pPr algn="ctr">
              <a:buFont typeface="Wingdings" pitchFamily="2" charset="2"/>
              <a:buNone/>
            </a:pPr>
            <a:r>
              <a:rPr lang="en-US" sz="1800" dirty="0" smtClean="0">
                <a:effectLst/>
              </a:rPr>
              <a:t>(fluctuations in mass accretion rate?)</a:t>
            </a:r>
            <a:endParaRPr lang="en-US" sz="1800" dirty="0">
              <a:effectLst/>
            </a:endParaRPr>
          </a:p>
        </p:txBody>
      </p:sp>
      <p:sp>
        <p:nvSpPr>
          <p:cNvPr id="376836" name="Text Box 4"/>
          <p:cNvSpPr txBox="1">
            <a:spLocks noChangeArrowheads="1"/>
          </p:cNvSpPr>
          <p:nvPr/>
        </p:nvSpPr>
        <p:spPr bwMode="auto">
          <a:xfrm>
            <a:off x="1676400" y="6096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Accretion at its lowest: </a:t>
            </a:r>
            <a:r>
              <a:rPr lang="en-US"/>
              <a:t>10</a:t>
            </a:r>
            <a:r>
              <a:rPr lang="en-US" baseline="30000"/>
              <a:t>-5</a:t>
            </a:r>
            <a:r>
              <a:rPr lang="en-US"/>
              <a:t> Eddington</a:t>
            </a:r>
            <a:endParaRPr lang="en-US" baseline="30000"/>
          </a:p>
        </p:txBody>
      </p:sp>
      <p:sp>
        <p:nvSpPr>
          <p:cNvPr id="376837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391400" cy="685800"/>
          </a:xfrm>
          <a:noFill/>
          <a:ln/>
        </p:spPr>
        <p:txBody>
          <a:bodyPr/>
          <a:lstStyle/>
          <a:p>
            <a:r>
              <a:rPr lang="en-US"/>
              <a:t>M28-I: Sub-luminous Accretion</a:t>
            </a:r>
          </a:p>
        </p:txBody>
      </p:sp>
      <p:sp>
        <p:nvSpPr>
          <p:cNvPr id="376839" name="Text Box 7"/>
          <p:cNvSpPr txBox="1">
            <a:spLocks noChangeArrowheads="1"/>
          </p:cNvSpPr>
          <p:nvPr/>
        </p:nvSpPr>
        <p:spPr bwMode="auto">
          <a:xfrm>
            <a:off x="838200" y="3200400"/>
            <a:ext cx="3124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L</a:t>
            </a:r>
            <a:r>
              <a:rPr lang="en-US" sz="2400" b="1" baseline="-25000"/>
              <a:t>X</a:t>
            </a:r>
            <a:r>
              <a:rPr lang="en-US" sz="2400" b="1"/>
              <a:t> = 4x10</a:t>
            </a:r>
            <a:r>
              <a:rPr lang="en-US" sz="2400" b="1" baseline="30000"/>
              <a:t>33</a:t>
            </a:r>
            <a:r>
              <a:rPr lang="en-US" sz="2400" b="1"/>
              <a:t> erg/s</a:t>
            </a:r>
          </a:p>
          <a:p>
            <a:pPr>
              <a:spcBef>
                <a:spcPct val="50000"/>
              </a:spcBef>
            </a:pPr>
            <a:r>
              <a:rPr lang="en-US" sz="2800" b="1">
                <a:latin typeface="Symbol" pitchFamily="18" charset="2"/>
              </a:rPr>
              <a:t>n</a:t>
            </a:r>
            <a:r>
              <a:rPr lang="en-US" sz="2800" b="1" baseline="-25000"/>
              <a:t>b</a:t>
            </a:r>
            <a:r>
              <a:rPr lang="en-US" sz="2400" b="1"/>
              <a:t> = 6x10</a:t>
            </a:r>
            <a:r>
              <a:rPr lang="en-US" sz="2400" b="1" baseline="30000"/>
              <a:t>-4</a:t>
            </a:r>
            <a:r>
              <a:rPr lang="en-US" sz="2400" b="1"/>
              <a:t> Hz</a:t>
            </a:r>
            <a:endParaRPr lang="en-US" sz="2400" b="1" baseline="30000"/>
          </a:p>
        </p:txBody>
      </p:sp>
      <p:sp>
        <p:nvSpPr>
          <p:cNvPr id="376840" name="Text Box 8"/>
          <p:cNvSpPr txBox="1">
            <a:spLocks noChangeArrowheads="1"/>
          </p:cNvSpPr>
          <p:nvPr/>
        </p:nvSpPr>
        <p:spPr bwMode="auto">
          <a:xfrm>
            <a:off x="5105400" y="3200400"/>
            <a:ext cx="3124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L</a:t>
            </a:r>
            <a:r>
              <a:rPr lang="en-US" sz="2400" b="1" baseline="-25000"/>
              <a:t>X</a:t>
            </a:r>
            <a:r>
              <a:rPr lang="en-US" sz="2400" b="1"/>
              <a:t> = 3x10</a:t>
            </a:r>
            <a:r>
              <a:rPr lang="en-US" sz="2400" b="1" baseline="30000"/>
              <a:t>36</a:t>
            </a:r>
            <a:r>
              <a:rPr lang="en-US" sz="2400" b="1"/>
              <a:t> erg/s</a:t>
            </a:r>
          </a:p>
          <a:p>
            <a:pPr>
              <a:spcBef>
                <a:spcPct val="50000"/>
              </a:spcBef>
            </a:pPr>
            <a:r>
              <a:rPr lang="en-US" sz="2800" b="1">
                <a:latin typeface="Symbol" pitchFamily="18" charset="2"/>
              </a:rPr>
              <a:t>n</a:t>
            </a:r>
            <a:r>
              <a:rPr lang="en-US" sz="2800" b="1" baseline="-25000"/>
              <a:t>b</a:t>
            </a:r>
            <a:r>
              <a:rPr lang="en-US" sz="2400" b="1"/>
              <a:t> = 1x10</a:t>
            </a:r>
            <a:r>
              <a:rPr lang="en-US" sz="2400" b="1" baseline="30000"/>
              <a:t>-1</a:t>
            </a:r>
            <a:r>
              <a:rPr lang="en-US" sz="2400" b="1"/>
              <a:t> Hz</a:t>
            </a:r>
            <a:endParaRPr lang="en-US" sz="2400" b="1" baseline="30000"/>
          </a:p>
        </p:txBody>
      </p:sp>
      <p:sp>
        <p:nvSpPr>
          <p:cNvPr id="376841" name="Line 9"/>
          <p:cNvSpPr>
            <a:spLocks noChangeShapeType="1"/>
          </p:cNvSpPr>
          <p:nvPr/>
        </p:nvSpPr>
        <p:spPr bwMode="auto">
          <a:xfrm flipH="1" flipV="1">
            <a:off x="914400" y="4953000"/>
            <a:ext cx="457200" cy="533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6842" name="Line 10"/>
          <p:cNvSpPr>
            <a:spLocks noChangeShapeType="1"/>
          </p:cNvSpPr>
          <p:nvPr/>
        </p:nvSpPr>
        <p:spPr bwMode="auto">
          <a:xfrm flipV="1">
            <a:off x="2438400" y="4953000"/>
            <a:ext cx="1981200" cy="533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6843" name="Line 11"/>
          <p:cNvSpPr>
            <a:spLocks noChangeShapeType="1"/>
          </p:cNvSpPr>
          <p:nvPr/>
        </p:nvSpPr>
        <p:spPr bwMode="auto">
          <a:xfrm>
            <a:off x="1371600" y="5486400"/>
            <a:ext cx="11430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4750" y="929041"/>
            <a:ext cx="7054850" cy="49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F025-5A7F-4C60-8BB5-03053F6EF34F}" type="slidenum">
              <a:rPr lang="en-US"/>
              <a:pPr/>
              <a:t>6</a:t>
            </a:fld>
            <a:endParaRPr 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5791200"/>
            <a:ext cx="5562600" cy="533400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800" dirty="0" smtClean="0">
                <a:effectLst/>
              </a:rPr>
              <a:t>The “G8 summit”</a:t>
            </a:r>
            <a:endParaRPr lang="en-US" sz="2800" dirty="0">
              <a:effectLst/>
              <a:latin typeface="Times New Roman" pitchFamily="18" charset="0"/>
            </a:endParaRPr>
          </a:p>
        </p:txBody>
      </p:sp>
      <p:sp>
        <p:nvSpPr>
          <p:cNvPr id="37478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685800"/>
          </a:xfrm>
          <a:noFill/>
          <a:ln/>
        </p:spPr>
        <p:txBody>
          <a:bodyPr/>
          <a:lstStyle/>
          <a:p>
            <a:r>
              <a:rPr lang="en-US" dirty="0" smtClean="0"/>
              <a:t>X-ray states of </a:t>
            </a:r>
            <a:r>
              <a:rPr lang="en-US" dirty="0" err="1" smtClean="0"/>
              <a:t>redbacks</a:t>
            </a:r>
            <a:endParaRPr lang="en-US" dirty="0"/>
          </a:p>
        </p:txBody>
      </p: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304800" y="60960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 smtClean="0"/>
              <a:t>Luminosities and spectra of eight nearby </a:t>
            </a:r>
            <a:r>
              <a:rPr lang="en-US" i="1" dirty="0" err="1" smtClean="0"/>
              <a:t>redbacks</a:t>
            </a:r>
            <a:r>
              <a:rPr lang="en-US" i="1" dirty="0" smtClean="0"/>
              <a:t> observed by Swift-XRT</a:t>
            </a:r>
            <a:endParaRPr lang="en-US" i="1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 rot="5400000">
            <a:off x="6829455" y="2543145"/>
            <a:ext cx="335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Linares (2014, </a:t>
            </a:r>
            <a:r>
              <a:rPr lang="en-US" sz="2000" dirty="0" err="1" smtClean="0">
                <a:latin typeface="Times New Roman" pitchFamily="18" charset="0"/>
              </a:rPr>
              <a:t>ApJ</a:t>
            </a:r>
            <a:r>
              <a:rPr lang="en-US" sz="2000" dirty="0" smtClean="0">
                <a:latin typeface="Times New Roman" pitchFamily="18" charset="0"/>
              </a:rPr>
              <a:t>, 795,72)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4267200" y="12192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Elipse"/>
          <p:cNvSpPr/>
          <p:nvPr/>
        </p:nvSpPr>
        <p:spPr>
          <a:xfrm>
            <a:off x="4191000" y="19050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Elipse"/>
          <p:cNvSpPr/>
          <p:nvPr/>
        </p:nvSpPr>
        <p:spPr>
          <a:xfrm>
            <a:off x="4876800" y="51054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Elipse"/>
          <p:cNvSpPr/>
          <p:nvPr/>
        </p:nvSpPr>
        <p:spPr>
          <a:xfrm>
            <a:off x="990600" y="5334000"/>
            <a:ext cx="990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Elipse"/>
          <p:cNvSpPr/>
          <p:nvPr/>
        </p:nvSpPr>
        <p:spPr>
          <a:xfrm>
            <a:off x="914400" y="20574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Elipse"/>
          <p:cNvSpPr/>
          <p:nvPr/>
        </p:nvSpPr>
        <p:spPr>
          <a:xfrm>
            <a:off x="914400" y="1371600"/>
            <a:ext cx="10668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1219200" y="6243935"/>
            <a:ext cx="701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See also Deller+12, Bogdanov+11, Patruno+14, Archibald+10, Stappers+14, Takata+14, DeMartino+10,13, Bassa+14, Ray+12, Crawford+13, Bogdanov+14, Hui+14, Kaplan+12,13, Gentile+14, Romani+11, Kong+12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1219200" y="3733800"/>
            <a:ext cx="7010400" cy="30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Elipse"/>
          <p:cNvSpPr/>
          <p:nvPr/>
        </p:nvSpPr>
        <p:spPr>
          <a:xfrm>
            <a:off x="4191000" y="2514600"/>
            <a:ext cx="914400" cy="25146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Elipse"/>
          <p:cNvSpPr/>
          <p:nvPr/>
        </p:nvSpPr>
        <p:spPr>
          <a:xfrm>
            <a:off x="914400" y="2667000"/>
            <a:ext cx="838200" cy="25908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F025-5A7F-4C60-8BB5-03053F6EF34F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715000"/>
            <a:ext cx="9144000" cy="609600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800" dirty="0" smtClean="0">
                <a:effectLst/>
              </a:rPr>
              <a:t>3/3 accreting </a:t>
            </a:r>
            <a:r>
              <a:rPr lang="en-US" sz="2800" dirty="0" err="1" smtClean="0">
                <a:effectLst/>
              </a:rPr>
              <a:t>redbacks</a:t>
            </a:r>
            <a:r>
              <a:rPr lang="en-US" sz="2800" dirty="0" smtClean="0">
                <a:effectLst/>
              </a:rPr>
              <a:t> show mode switching!</a:t>
            </a:r>
          </a:p>
          <a:p>
            <a:pPr algn="ctr">
              <a:buFont typeface="Wingdings" pitchFamily="2" charset="2"/>
              <a:buNone/>
            </a:pPr>
            <a:r>
              <a:rPr lang="en-US" sz="2000" dirty="0" smtClean="0">
                <a:effectLst/>
                <a:latin typeface="Times New Roman" pitchFamily="18" charset="0"/>
              </a:rPr>
              <a:t>(“classical” transient NS-LMXBs don’t)</a:t>
            </a:r>
            <a:endParaRPr lang="en-US" sz="2000" dirty="0">
              <a:effectLst/>
              <a:latin typeface="Times New Roman" pitchFamily="18" charset="0"/>
            </a:endParaRPr>
          </a:p>
        </p:txBody>
      </p:sp>
      <p:sp>
        <p:nvSpPr>
          <p:cNvPr id="37478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685800"/>
          </a:xfrm>
          <a:noFill/>
          <a:ln/>
        </p:spPr>
        <p:txBody>
          <a:bodyPr/>
          <a:lstStyle/>
          <a:p>
            <a:r>
              <a:rPr lang="en-US" dirty="0" smtClean="0"/>
              <a:t>Disk state: X-ray </a:t>
            </a:r>
            <a:r>
              <a:rPr lang="en-US" dirty="0"/>
              <a:t>mode </a:t>
            </a:r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1676400" y="6096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 smtClean="0"/>
              <a:t>Swift finds mode switching in J1023 &amp; J12270</a:t>
            </a:r>
            <a:endParaRPr lang="en-US" i="1" dirty="0"/>
          </a:p>
        </p:txBody>
      </p:sp>
      <p:pic>
        <p:nvPicPr>
          <p:cNvPr id="1026" name="Picture 2" descr="C:\Users\Manu\Dropbox\Docs\Fisica\Astro\talks\Cefalu-June-2014\ratehis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68" y="1066800"/>
            <a:ext cx="5669232" cy="2004079"/>
          </a:xfrm>
          <a:prstGeom prst="rect">
            <a:avLst/>
          </a:prstGeom>
          <a:noFill/>
        </p:spPr>
      </p:pic>
      <p:pic>
        <p:nvPicPr>
          <p:cNvPr id="1027" name="Picture 3" descr="C:\Users\Manu\Dropbox\Docs\Fisica\Astro\talks\Cefalu-June-2014\combospec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581400"/>
            <a:ext cx="5638800" cy="2124492"/>
          </a:xfrm>
          <a:prstGeom prst="rect">
            <a:avLst/>
          </a:prstGeom>
          <a:noFill/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 rot="16200000">
            <a:off x="-2790857" y="3076545"/>
            <a:ext cx="59436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Linares14;  deMartino+13, Patruno+13,Tendulkar+14</a:t>
            </a:r>
            <a:endParaRPr lang="en-US" sz="2000" dirty="0">
              <a:latin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3581400"/>
            <a:ext cx="288475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mode_switch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1519" y="1303337"/>
            <a:ext cx="3132481" cy="1363663"/>
          </a:xfrm>
          <a:prstGeom prst="rect">
            <a:avLst/>
          </a:prstGeom>
          <a:noFill/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019800" y="3048000"/>
            <a:ext cx="304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M28-I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kern="0" dirty="0" smtClean="0">
                <a:latin typeface="+mn-lt"/>
                <a:cs typeface="+mn-cs"/>
                <a:sym typeface="Wingdings"/>
              </a:rPr>
              <a:t>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3048000" y="3048000"/>
            <a:ext cx="304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J12270 </a:t>
            </a:r>
            <a:r>
              <a:rPr lang="en-US" sz="3200" kern="0" dirty="0" smtClean="0">
                <a:latin typeface="+mn-lt"/>
                <a:cs typeface="+mn-cs"/>
                <a:sym typeface="Wingdings"/>
              </a:rPr>
              <a:t>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304800" y="3048000"/>
            <a:ext cx="304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lang="en-US" sz="2400" kern="0" dirty="0" smtClean="0">
                <a:latin typeface="+mn-lt"/>
                <a:cs typeface="+mn-cs"/>
              </a:rPr>
              <a:t>J1023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kern="0" dirty="0" smtClean="0">
                <a:latin typeface="+mn-lt"/>
                <a:cs typeface="+mn-cs"/>
                <a:sym typeface="Wingdings"/>
              </a:rPr>
              <a:t>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F025-5A7F-4C60-8BB5-03053F6EF34F}" type="slidenum">
              <a:rPr lang="en-US"/>
              <a:pPr/>
              <a:t>8</a:t>
            </a:fld>
            <a:endParaRPr 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19800"/>
            <a:ext cx="5638800" cy="838200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000" dirty="0" smtClean="0">
                <a:effectLst/>
              </a:rPr>
              <a:t>Three main states. Disk state at the crossroads between accretion and rotation power</a:t>
            </a:r>
            <a:endParaRPr lang="en-US" sz="2000" dirty="0">
              <a:effectLst/>
              <a:latin typeface="Times New Roman" pitchFamily="18" charset="0"/>
            </a:endParaRPr>
          </a:p>
        </p:txBody>
      </p:sp>
      <p:sp>
        <p:nvSpPr>
          <p:cNvPr id="37478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685800"/>
          </a:xfrm>
          <a:noFill/>
          <a:ln/>
        </p:spPr>
        <p:txBody>
          <a:bodyPr/>
          <a:lstStyle/>
          <a:p>
            <a:r>
              <a:rPr lang="en-US" dirty="0" smtClean="0"/>
              <a:t>X-ray states of </a:t>
            </a:r>
            <a:r>
              <a:rPr lang="en-US" dirty="0" err="1" smtClean="0"/>
              <a:t>redbacks</a:t>
            </a:r>
            <a:endParaRPr lang="en-US" dirty="0"/>
          </a:p>
        </p:txBody>
      </p: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1676400" y="6096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 smtClean="0"/>
              <a:t>Pulsar, disk(active/passive) and outburst states</a:t>
            </a:r>
            <a:endParaRPr lang="en-US" i="1" dirty="0"/>
          </a:p>
        </p:txBody>
      </p:sp>
      <p:pic>
        <p:nvPicPr>
          <p:cNvPr id="3074" name="Picture 2" descr="C:\Users\Manu\Dropbox\Docs\Fisica\Astro\talks\Cefalu-June-2014\lum_gam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0"/>
            <a:ext cx="6781800" cy="5067189"/>
          </a:xfrm>
          <a:prstGeom prst="rect">
            <a:avLst/>
          </a:prstGeom>
          <a:noFill/>
        </p:spPr>
      </p:pic>
      <p:pic>
        <p:nvPicPr>
          <p:cNvPr id="3075" name="Picture 3" descr="C:\Users\Manu\Dropbox\Docs\Fisica\Astro\talks\Cefalu-June-2014\disksta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015778"/>
            <a:ext cx="3481323" cy="2842222"/>
          </a:xfrm>
          <a:prstGeom prst="rect">
            <a:avLst/>
          </a:prstGeom>
          <a:noFill/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066800" y="40386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rgbClr val="FF0000"/>
                </a:solidFill>
              </a:rPr>
              <a:t>~4x10</a:t>
            </a:r>
            <a:r>
              <a:rPr lang="en-US" sz="1600" b="1" baseline="30000" dirty="0" smtClean="0">
                <a:solidFill>
                  <a:srgbClr val="FF0000"/>
                </a:solidFill>
              </a:rPr>
              <a:t>32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erg/s</a:t>
            </a:r>
            <a:endParaRPr lang="en-US" sz="1600" b="1" baseline="30000" dirty="0">
              <a:solidFill>
                <a:srgbClr val="FF0000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1066800" y="3014246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/>
              <a:t>~10</a:t>
            </a:r>
            <a:r>
              <a:rPr lang="en-US" sz="1600" b="1" baseline="30000" dirty="0" smtClean="0"/>
              <a:t>34</a:t>
            </a:r>
            <a:r>
              <a:rPr lang="en-US" sz="1600" b="1" dirty="0" smtClean="0"/>
              <a:t> </a:t>
            </a:r>
            <a:r>
              <a:rPr lang="en-US" sz="1600" b="1" dirty="0"/>
              <a:t>erg/s</a:t>
            </a:r>
            <a:endParaRPr lang="en-US" sz="1600" b="1" baseline="30000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 rot="16200000">
            <a:off x="-1476344" y="2238345"/>
            <a:ext cx="335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Linares (2014, </a:t>
            </a:r>
            <a:r>
              <a:rPr lang="en-US" sz="2000" dirty="0" err="1" smtClean="0">
                <a:latin typeface="Times New Roman" pitchFamily="18" charset="0"/>
              </a:rPr>
              <a:t>ApJ</a:t>
            </a:r>
            <a:r>
              <a:rPr lang="en-US" sz="2000" dirty="0" smtClean="0">
                <a:latin typeface="Times New Roman" pitchFamily="18" charset="0"/>
              </a:rPr>
              <a:t>, 795,72)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16" name="15 Cerrar llave"/>
          <p:cNvSpPr/>
          <p:nvPr/>
        </p:nvSpPr>
        <p:spPr>
          <a:xfrm>
            <a:off x="3810000" y="3505200"/>
            <a:ext cx="152400" cy="838200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18 Conector recto de flecha"/>
          <p:cNvCxnSpPr>
            <a:stCxn id="16" idx="1"/>
          </p:cNvCxnSpPr>
          <p:nvPr/>
        </p:nvCxnSpPr>
        <p:spPr>
          <a:xfrm>
            <a:off x="3962400" y="3924300"/>
            <a:ext cx="1676400" cy="800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F025-5A7F-4C60-8BB5-03053F6EF34F}" type="slidenum">
              <a:rPr lang="en-US"/>
              <a:pPr/>
              <a:t>9</a:t>
            </a:fld>
            <a:endParaRPr lang="en-US"/>
          </a:p>
        </p:txBody>
      </p:sp>
      <p:sp>
        <p:nvSpPr>
          <p:cNvPr id="37478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685800"/>
          </a:xfrm>
          <a:noFill/>
          <a:ln/>
        </p:spPr>
        <p:txBody>
          <a:bodyPr/>
          <a:lstStyle/>
          <a:p>
            <a:r>
              <a:rPr lang="en-US" dirty="0" smtClean="0"/>
              <a:t>X-ray states of </a:t>
            </a:r>
            <a:r>
              <a:rPr lang="en-US" dirty="0" err="1" smtClean="0"/>
              <a:t>redbacks</a:t>
            </a:r>
            <a:endParaRPr lang="en-US" dirty="0"/>
          </a:p>
        </p:txBody>
      </p: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1676400" y="6096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 smtClean="0"/>
              <a:t>A radio pulsar and an accretion disk can coexist</a:t>
            </a:r>
            <a:endParaRPr lang="en-US" i="1" dirty="0"/>
          </a:p>
        </p:txBody>
      </p:sp>
      <p:pic>
        <p:nvPicPr>
          <p:cNvPr id="1026" name="Picture 2" descr="C:\Users\Manu\Dropbox\Docs\Fisica\Astro\talks\Cefalu-June-2014\EksiAlpar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990600"/>
            <a:ext cx="6532563" cy="4464438"/>
          </a:xfrm>
          <a:prstGeom prst="rect">
            <a:avLst/>
          </a:prstGeom>
          <a:noFill/>
        </p:spPr>
      </p:pic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86400"/>
            <a:ext cx="9144000" cy="1143000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000" dirty="0" err="1" smtClean="0">
                <a:effectLst/>
              </a:rPr>
              <a:t>EksI</a:t>
            </a:r>
            <a:r>
              <a:rPr lang="en-US" sz="2000" dirty="0" smtClean="0">
                <a:effectLst/>
              </a:rPr>
              <a:t> &amp; </a:t>
            </a:r>
            <a:r>
              <a:rPr lang="en-US" sz="2000" dirty="0" err="1" smtClean="0">
                <a:effectLst/>
              </a:rPr>
              <a:t>Alpar</a:t>
            </a:r>
            <a:r>
              <a:rPr lang="en-US" sz="2000" dirty="0" smtClean="0">
                <a:effectLst/>
              </a:rPr>
              <a:t> (2005): </a:t>
            </a:r>
            <a:r>
              <a:rPr lang="en-US" sz="2000" u="sng" dirty="0" smtClean="0">
                <a:effectLst/>
              </a:rPr>
              <a:t>stable</a:t>
            </a:r>
            <a:r>
              <a:rPr lang="en-US" sz="2000" dirty="0" smtClean="0">
                <a:effectLst/>
              </a:rPr>
              <a:t> accretion disks truncated outside the light cylinder.</a:t>
            </a:r>
          </a:p>
          <a:p>
            <a:pPr algn="ctr">
              <a:buFont typeface="Wingdings" pitchFamily="2" charset="2"/>
              <a:buNone/>
            </a:pPr>
            <a:r>
              <a:rPr lang="en-US" sz="2000" dirty="0" err="1" smtClean="0">
                <a:effectLst/>
              </a:rPr>
              <a:t>Redbacks</a:t>
            </a:r>
            <a:r>
              <a:rPr lang="en-US" sz="2000" dirty="0" smtClean="0">
                <a:effectLst/>
              </a:rPr>
              <a:t> in the disk state offer a unique probe of this regime.</a:t>
            </a:r>
            <a:endParaRPr lang="en-US" sz="2000" dirty="0"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F025-5A7F-4C60-8BB5-03053F6EF34F}" type="slidenum">
              <a:rPr lang="en-US"/>
              <a:pPr/>
              <a:t>10</a:t>
            </a:fld>
            <a:endParaRPr 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86400"/>
            <a:ext cx="9144000" cy="1371600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800" dirty="0" smtClean="0">
                <a:effectLst/>
              </a:rPr>
              <a:t>Accreting </a:t>
            </a:r>
            <a:r>
              <a:rPr lang="en-US" sz="2800" dirty="0" err="1" smtClean="0">
                <a:effectLst/>
              </a:rPr>
              <a:t>redbacks</a:t>
            </a:r>
            <a:r>
              <a:rPr lang="en-US" sz="2800" dirty="0" smtClean="0">
                <a:effectLst/>
              </a:rPr>
              <a:t>: relatively luminous pulsar state</a:t>
            </a:r>
          </a:p>
          <a:p>
            <a:pPr algn="ctr">
              <a:buNone/>
            </a:pPr>
            <a:r>
              <a:rPr lang="en-US" sz="2000" dirty="0" smtClean="0">
                <a:solidFill>
                  <a:srgbClr val="000000"/>
                </a:solidFill>
                <a:effectLst/>
              </a:rPr>
              <a:t>(same is true for J1723 &amp; J2215: good candidates to develop disks)</a:t>
            </a:r>
            <a:endParaRPr lang="en-US" sz="2000" dirty="0">
              <a:effectLst/>
              <a:latin typeface="Times New Roman" pitchFamily="18" charset="0"/>
            </a:endParaRPr>
          </a:p>
        </p:txBody>
      </p:sp>
      <p:sp>
        <p:nvSpPr>
          <p:cNvPr id="37478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685800"/>
          </a:xfrm>
          <a:noFill/>
          <a:ln/>
        </p:spPr>
        <p:txBody>
          <a:bodyPr/>
          <a:lstStyle/>
          <a:p>
            <a:r>
              <a:rPr lang="en-US" dirty="0" smtClean="0"/>
              <a:t>X-ray states of </a:t>
            </a:r>
            <a:r>
              <a:rPr lang="en-US" dirty="0" err="1" smtClean="0"/>
              <a:t>redbacks</a:t>
            </a:r>
            <a:endParaRPr lang="en-US" dirty="0"/>
          </a:p>
        </p:txBody>
      </p: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1143000" y="609600"/>
            <a:ext cx="708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 smtClean="0"/>
              <a:t>Luminosity of the pulsar state: tracing the pulsar wind shock?</a:t>
            </a:r>
            <a:endParaRPr lang="en-US" i="1" dirty="0"/>
          </a:p>
        </p:txBody>
      </p:sp>
      <p:pic>
        <p:nvPicPr>
          <p:cNvPr id="5122" name="Picture 2" descr="C:\Users\Manu\Dropbox\Docs\Fisica\Astro\talks\Cefalu-June-2014\pulsarsta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" y="990600"/>
            <a:ext cx="8603165" cy="4343400"/>
          </a:xfrm>
          <a:prstGeom prst="rect">
            <a:avLst/>
          </a:prstGeom>
          <a:noFill/>
        </p:spPr>
      </p:pic>
      <p:sp>
        <p:nvSpPr>
          <p:cNvPr id="9" name="8 Elipse"/>
          <p:cNvSpPr/>
          <p:nvPr/>
        </p:nvSpPr>
        <p:spPr>
          <a:xfrm>
            <a:off x="5638800" y="2057400"/>
            <a:ext cx="685800" cy="381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Elipse"/>
          <p:cNvSpPr/>
          <p:nvPr/>
        </p:nvSpPr>
        <p:spPr>
          <a:xfrm>
            <a:off x="3962400" y="2590800"/>
            <a:ext cx="685800" cy="381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 rot="16200000">
            <a:off x="-1476344" y="2238345"/>
            <a:ext cx="335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Linares (2014, </a:t>
            </a:r>
            <a:r>
              <a:rPr lang="en-US" sz="2000" dirty="0" err="1" smtClean="0">
                <a:latin typeface="Times New Roman" pitchFamily="18" charset="0"/>
              </a:rPr>
              <a:t>ApJ</a:t>
            </a:r>
            <a:r>
              <a:rPr lang="en-US" sz="2000" dirty="0" smtClean="0">
                <a:latin typeface="Times New Roman" pitchFamily="18" charset="0"/>
              </a:rPr>
              <a:t>, 795,72)</a:t>
            </a:r>
            <a:endParaRPr lang="en-US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&amp; Conclusions</a:t>
            </a:r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609600" y="609600"/>
            <a:ext cx="7772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 smtClean="0"/>
              <a:t>Take home: mode switching is ubiquitous in the disk state of </a:t>
            </a:r>
            <a:r>
              <a:rPr lang="en-US" i="1" dirty="0" err="1" smtClean="0"/>
              <a:t>redbacks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0" y="2133600"/>
            <a:ext cx="8991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kern="0" dirty="0" smtClean="0">
                <a:latin typeface="+mn-lt"/>
                <a:cs typeface="+mn-cs"/>
              </a:rPr>
              <a:t>The X-ray luminosity of </a:t>
            </a:r>
            <a:r>
              <a:rPr lang="en-US" kern="0" dirty="0" err="1" smtClean="0">
                <a:latin typeface="+mn-lt"/>
                <a:cs typeface="+mn-cs"/>
              </a:rPr>
              <a:t>redbacks</a:t>
            </a:r>
            <a:r>
              <a:rPr lang="en-US" kern="0" dirty="0" smtClean="0">
                <a:latin typeface="+mn-lt"/>
                <a:cs typeface="+mn-cs"/>
              </a:rPr>
              <a:t> can vary by ×10</a:t>
            </a:r>
            <a:r>
              <a:rPr lang="en-US" kern="0" baseline="30000" dirty="0" smtClean="0">
                <a:latin typeface="+mn-lt"/>
                <a:cs typeface="+mn-cs"/>
              </a:rPr>
              <a:t>6</a:t>
            </a:r>
            <a:r>
              <a:rPr lang="en-US" kern="0" dirty="0" smtClean="0">
                <a:latin typeface="+mn-lt"/>
                <a:cs typeface="+mn-cs"/>
              </a:rPr>
              <a:t>, defining </a:t>
            </a:r>
            <a:r>
              <a:rPr lang="en-US" b="1" kern="0" dirty="0" smtClean="0">
                <a:latin typeface="+mn-lt"/>
                <a:cs typeface="+mn-cs"/>
              </a:rPr>
              <a:t>three main s</a:t>
            </a: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tates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outburst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(10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&lt;L</a:t>
            </a:r>
            <a:r>
              <a: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&lt;10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37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erg/s; only in M28-I)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disk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(4</a:t>
            </a:r>
            <a:r>
              <a:rPr lang="en-US" sz="1400" kern="0" dirty="0" smtClean="0"/>
              <a:t>×</a:t>
            </a:r>
            <a:r>
              <a:rPr lang="en-US" sz="1400" kern="0" dirty="0" smtClean="0">
                <a:latin typeface="+mn-lt"/>
                <a:cs typeface="+mn-cs"/>
              </a:rPr>
              <a:t>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lang="en-US" sz="1400" kern="0" dirty="0" smtClean="0"/>
              <a:t>L</a:t>
            </a:r>
            <a:r>
              <a:rPr lang="en-US" sz="1400" kern="0" baseline="-25000" dirty="0" smtClean="0"/>
              <a:t>x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&lt;10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erg/s; seen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M28-I, J1023 &amp; J12270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pulsar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state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(10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lang="en-US" sz="1400" kern="0" dirty="0" smtClean="0"/>
              <a:t>L</a:t>
            </a:r>
            <a:r>
              <a:rPr lang="en-US" sz="1400" kern="0" baseline="-25000" dirty="0" smtClean="0"/>
              <a:t>x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lang="en-US" sz="1400" kern="0" dirty="0" smtClean="0"/>
              <a:t>4×10</a:t>
            </a:r>
            <a:r>
              <a:rPr lang="en-US" sz="1400" kern="0" baseline="30000" dirty="0" smtClean="0"/>
              <a:t>32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erg/s; &gt;7 </a:t>
            </a:r>
            <a:r>
              <a:rPr kumimoji="0" lang="en-US" sz="1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redbacks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detected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b="1" kern="0" dirty="0" smtClean="0">
                <a:latin typeface="+mn-lt"/>
                <a:cs typeface="+mn-cs"/>
              </a:rPr>
              <a:t>All three accreting </a:t>
            </a:r>
            <a:r>
              <a:rPr lang="en-US" b="1" kern="0" dirty="0" err="1" smtClean="0">
                <a:latin typeface="+mn-lt"/>
                <a:cs typeface="+mn-cs"/>
              </a:rPr>
              <a:t>redbacks</a:t>
            </a:r>
            <a:r>
              <a:rPr lang="en-US" b="1" kern="0" dirty="0" smtClean="0">
                <a:latin typeface="+mn-lt"/>
                <a:cs typeface="+mn-cs"/>
              </a:rPr>
              <a:t> 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(M28-I, J1023 &amp; J12270) </a:t>
            </a:r>
            <a:r>
              <a:rPr lang="en-US" b="1" kern="0" dirty="0" smtClean="0">
                <a:latin typeface="+mn-lt"/>
                <a:cs typeface="+mn-cs"/>
              </a:rPr>
              <a:t>have shown mode switching 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</a:rPr>
              <a:t>in the disk state</a:t>
            </a:r>
            <a:r>
              <a:rPr lang="en-US" kern="0" dirty="0" smtClean="0">
                <a:latin typeface="+mn-lt"/>
                <a:cs typeface="+mn-cs"/>
              </a:rPr>
              <a:t> </a:t>
            </a:r>
            <a:r>
              <a:rPr lang="en-US" sz="1400" kern="0" dirty="0" smtClean="0">
                <a:latin typeface="+mn-lt"/>
                <a:cs typeface="+mn-cs"/>
              </a:rPr>
              <a:t>(rapid transitions between disk-active, </a:t>
            </a:r>
            <a:r>
              <a:rPr lang="en-US" sz="1400" kern="0" dirty="0" smtClean="0">
                <a:solidFill>
                  <a:srgbClr val="000000"/>
                </a:solidFill>
              </a:rPr>
              <a:t>L</a:t>
            </a:r>
            <a:r>
              <a:rPr lang="en-US" sz="1400" kern="0" baseline="-25000" dirty="0" smtClean="0">
                <a:solidFill>
                  <a:srgbClr val="000000"/>
                </a:solidFill>
              </a:rPr>
              <a:t>x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=[3-5]</a:t>
            </a:r>
            <a:r>
              <a:rPr lang="en-US" sz="1400" kern="0" dirty="0" smtClean="0"/>
              <a:t>×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10</a:t>
            </a:r>
            <a:r>
              <a:rPr lang="en-US" sz="1400" kern="0" baseline="30000" dirty="0" smtClean="0">
                <a:solidFill>
                  <a:srgbClr val="000000"/>
                </a:solidFill>
                <a:latin typeface="Arial"/>
                <a:cs typeface="Arial"/>
              </a:rPr>
              <a:t>33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 erg/s</a:t>
            </a:r>
            <a:r>
              <a:rPr lang="en-US" sz="1400" kern="0" dirty="0" smtClean="0">
                <a:latin typeface="+mn-lt"/>
                <a:cs typeface="+mn-cs"/>
              </a:rPr>
              <a:t>, and disk-passive,</a:t>
            </a:r>
            <a:r>
              <a:rPr lang="en-US" sz="1400" kern="0" dirty="0" smtClean="0">
                <a:solidFill>
                  <a:srgbClr val="000000"/>
                </a:solidFill>
              </a:rPr>
              <a:t> L</a:t>
            </a:r>
            <a:r>
              <a:rPr lang="en-US" sz="1400" kern="0" baseline="-25000" dirty="0" smtClean="0">
                <a:solidFill>
                  <a:srgbClr val="000000"/>
                </a:solidFill>
              </a:rPr>
              <a:t>x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=[6-9]</a:t>
            </a:r>
            <a:r>
              <a:rPr lang="en-US" sz="1400" kern="0" dirty="0" smtClean="0">
                <a:solidFill>
                  <a:srgbClr val="000000"/>
                </a:solidFill>
              </a:rPr>
              <a:t>×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10</a:t>
            </a:r>
            <a:r>
              <a:rPr lang="en-US" sz="1400" kern="0" baseline="30000" dirty="0" smtClean="0">
                <a:solidFill>
                  <a:srgbClr val="000000"/>
                </a:solidFill>
                <a:latin typeface="Arial"/>
                <a:cs typeface="Arial"/>
              </a:rPr>
              <a:t>32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 erg/s,</a:t>
            </a:r>
            <a:r>
              <a:rPr lang="en-US" sz="1400" kern="0" dirty="0" smtClean="0">
                <a:latin typeface="+mn-lt"/>
                <a:cs typeface="+mn-cs"/>
              </a:rPr>
              <a:t> states).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</a:rPr>
              <a:t>All three accreting </a:t>
            </a:r>
            <a:r>
              <a:rPr lang="en-US" b="1" kern="0" dirty="0" err="1" smtClean="0">
                <a:solidFill>
                  <a:srgbClr val="000000"/>
                </a:solidFill>
                <a:latin typeface="Arial"/>
                <a:cs typeface="Arial"/>
              </a:rPr>
              <a:t>redbacks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(M28-I, J1023 &amp; J12270) 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</a:rPr>
              <a:t>have relatively high luminosities in the pulsar state 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sz="1400" kern="0" dirty="0" smtClean="0">
                <a:solidFill>
                  <a:srgbClr val="000000"/>
                </a:solidFill>
              </a:rPr>
              <a:t>L</a:t>
            </a:r>
            <a:r>
              <a:rPr lang="en-US" sz="1400" kern="0" baseline="-25000" dirty="0" smtClean="0">
                <a:solidFill>
                  <a:srgbClr val="000000"/>
                </a:solidFill>
              </a:rPr>
              <a:t>x</a:t>
            </a:r>
            <a:r>
              <a:rPr lang="en-US" sz="1400" kern="0" dirty="0" smtClean="0">
                <a:solidFill>
                  <a:srgbClr val="000000"/>
                </a:solidFill>
              </a:rPr>
              <a:t>&gt;10</a:t>
            </a:r>
            <a:r>
              <a:rPr lang="en-US" sz="1400" kern="0" baseline="30000" dirty="0" smtClean="0">
                <a:solidFill>
                  <a:srgbClr val="000000"/>
                </a:solidFill>
              </a:rPr>
              <a:t>32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cs typeface="Arial"/>
              </a:rPr>
              <a:t> erg/s; same true for J1723 &amp; J2215)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kumimoji="0" lang="en-US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5000"/>
            </a:pPr>
            <a:endParaRPr lang="en-US" b="1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75000"/>
            </a:pPr>
            <a:r>
              <a:rPr lang="en-US" b="1" kern="0" dirty="0" smtClean="0">
                <a:solidFill>
                  <a:srgbClr val="000000"/>
                </a:solidFill>
                <a:latin typeface="Arial"/>
                <a:cs typeface="Arial"/>
              </a:rPr>
              <a:t>Unique probe of accretion flows &amp; pulsar winds near the light cylinder!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9 Grupo"/>
          <p:cNvGrpSpPr/>
          <p:nvPr/>
        </p:nvGrpSpPr>
        <p:grpSpPr>
          <a:xfrm>
            <a:off x="381000" y="990600"/>
            <a:ext cx="8229600" cy="1066800"/>
            <a:chOff x="76200" y="2819400"/>
            <a:chExt cx="8991600" cy="1401763"/>
          </a:xfrm>
        </p:grpSpPr>
        <p:pic>
          <p:nvPicPr>
            <p:cNvPr id="11" name="Picture 7" descr="lmxb_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30970" y="2819400"/>
              <a:ext cx="2336830" cy="1401763"/>
            </a:xfrm>
            <a:prstGeom prst="rect">
              <a:avLst/>
            </a:prstGeom>
            <a:noFill/>
          </p:spPr>
        </p:pic>
        <p:pic>
          <p:nvPicPr>
            <p:cNvPr id="12" name="Picture 8" descr="lmxb_of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5800" y="2819400"/>
              <a:ext cx="2169622" cy="1371600"/>
            </a:xfrm>
            <a:prstGeom prst="rect">
              <a:avLst/>
            </a:prstGeom>
            <a:noFill/>
          </p:spPr>
        </p:pic>
        <p:pic>
          <p:nvPicPr>
            <p:cNvPr id="13" name="Picture 9" descr="47tuc_ill_label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86000" y="2819400"/>
              <a:ext cx="2177042" cy="1371600"/>
            </a:xfrm>
            <a:prstGeom prst="rect">
              <a:avLst/>
            </a:prstGeom>
            <a:noFill/>
          </p:spPr>
        </p:pic>
        <p:pic>
          <p:nvPicPr>
            <p:cNvPr id="14" name="Picture 2" descr="C:\Users\Manu\Dropbox\Docs\Fisica\Astro\talks\Chandra15yr_Boston_Nov2014\msp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6200" y="2819401"/>
              <a:ext cx="2162584" cy="1371600"/>
            </a:xfrm>
            <a:prstGeom prst="rect">
              <a:avLst/>
            </a:prstGeom>
            <a:noFill/>
          </p:spPr>
        </p:pic>
      </p:grpSp>
      <p:pic>
        <p:nvPicPr>
          <p:cNvPr id="15" name="Picture 5" descr="C:\Users\Manu\Dropbox\Docs\Fisica\Astro\talks\Chandra15yr_Boston_Nov2014\LW298-MC-Escher-Metamorphosis-I-1937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01749" y="5334000"/>
            <a:ext cx="6394451" cy="1355714"/>
          </a:xfrm>
          <a:prstGeom prst="rect">
            <a:avLst/>
          </a:prstGeom>
          <a:noFill/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 rot="5400000">
            <a:off x="8185666" y="1415534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</a:rPr>
              <a:t>Hynes+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 rot="5400000">
            <a:off x="7271266" y="5758934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</a:rPr>
              <a:t>Escher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6534-DB0A-4AFF-B7F2-860BC91DB8CB}" type="slidenum">
              <a:rPr lang="en-US"/>
              <a:pPr/>
              <a:t>12</a:t>
            </a:fld>
            <a:endParaRPr lang="en-US"/>
          </a:p>
        </p:txBody>
      </p:sp>
      <p:sp>
        <p:nvSpPr>
          <p:cNvPr id="362505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Tenerife, June 22-26, 2015:</a:t>
            </a:r>
            <a:endParaRPr lang="en-US" dirty="0"/>
          </a:p>
        </p:txBody>
      </p:sp>
      <p:sp>
        <p:nvSpPr>
          <p:cNvPr id="362506" name="Text Box 10"/>
          <p:cNvSpPr txBox="1">
            <a:spLocks noChangeArrowheads="1"/>
          </p:cNvSpPr>
          <p:nvPr/>
        </p:nvSpPr>
        <p:spPr bwMode="auto">
          <a:xfrm>
            <a:off x="1143000" y="5715000"/>
            <a:ext cx="670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/>
              <a:t>Registration opens December 2014: http://eas.unige.ch/EWASS2015/</a:t>
            </a:r>
            <a:endParaRPr lang="en-US" sz="2400" b="1" i="1" dirty="0"/>
          </a:p>
        </p:txBody>
      </p:sp>
      <p:pic>
        <p:nvPicPr>
          <p:cNvPr id="3074" name="Picture 2" descr="C:\Users\Manu\Dropbox\Docs\Fisica\Astro\talks\Chandra15yr_Boston_Nov2014\EWASS_N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914400"/>
            <a:ext cx="5325571" cy="4572000"/>
          </a:xfrm>
          <a:prstGeom prst="rect">
            <a:avLst/>
          </a:prstGeom>
          <a:noFill/>
        </p:spPr>
      </p:pic>
      <p:pic>
        <p:nvPicPr>
          <p:cNvPr id="3075" name="Picture 3" descr="C:\Users\Manu\Dropbox\Docs\Fisica\Astro\talks\NS-TF_4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600200"/>
            <a:ext cx="5183464" cy="3886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077-8D63-470E-A1B7-79F46BEA8CB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D9FB9-DF09-44DA-9F6B-30F037E083F6}" type="slidenum">
              <a:rPr lang="en-US"/>
              <a:pPr/>
              <a:t>14</a:t>
            </a:fld>
            <a:endParaRPr lang="en-US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2362200" cy="990600"/>
          </a:xfrm>
          <a:noFill/>
          <a:ln/>
        </p:spPr>
        <p:txBody>
          <a:bodyPr/>
          <a:lstStyle/>
          <a:p>
            <a:pPr algn="l"/>
            <a:r>
              <a:rPr lang="en-US" sz="3200" dirty="0" smtClean="0"/>
              <a:t>Thanks!</a:t>
            </a:r>
            <a:br>
              <a:rPr lang="en-US" sz="3200" dirty="0" smtClean="0"/>
            </a:br>
            <a:r>
              <a:rPr lang="en-US" sz="3200" dirty="0" smtClean="0"/>
              <a:t>For </a:t>
            </a:r>
            <a:r>
              <a:rPr lang="en-US" sz="3200" dirty="0"/>
              <a:t>more:</a:t>
            </a:r>
          </a:p>
        </p:txBody>
      </p:sp>
      <p:pic>
        <p:nvPicPr>
          <p:cNvPr id="190469" name="Picture 5" descr="pap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352800"/>
            <a:ext cx="6324600" cy="8083514"/>
          </a:xfrm>
          <a:prstGeom prst="rect">
            <a:avLst/>
          </a:prstGeom>
          <a:noFill/>
        </p:spPr>
      </p:pic>
      <p:pic>
        <p:nvPicPr>
          <p:cNvPr id="190471" name="Picture 7" descr="lmxb_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36637"/>
            <a:ext cx="2209800" cy="1325563"/>
          </a:xfrm>
          <a:prstGeom prst="rect">
            <a:avLst/>
          </a:prstGeom>
          <a:noFill/>
        </p:spPr>
      </p:pic>
      <p:pic>
        <p:nvPicPr>
          <p:cNvPr id="190472" name="Picture 8" descr="lmxb_of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36800"/>
            <a:ext cx="2209800" cy="1397000"/>
          </a:xfrm>
          <a:prstGeom prst="rect">
            <a:avLst/>
          </a:prstGeom>
          <a:noFill/>
        </p:spPr>
      </p:pic>
      <p:pic>
        <p:nvPicPr>
          <p:cNvPr id="190473" name="Picture 9" descr="47tuc_ill_label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13162"/>
            <a:ext cx="2209800" cy="1392238"/>
          </a:xfrm>
          <a:prstGeom prst="rect">
            <a:avLst/>
          </a:prstGeom>
          <a:noFill/>
        </p:spPr>
      </p:pic>
      <p:pic>
        <p:nvPicPr>
          <p:cNvPr id="190474" name="Picture 10" descr="ms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013325"/>
            <a:ext cx="2209800" cy="1997075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95600" y="0"/>
            <a:ext cx="6096000" cy="3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F025-5A7F-4C60-8BB5-03053F6EF34F}" type="slidenum">
              <a:rPr lang="en-US"/>
              <a:pPr/>
              <a:t>15</a:t>
            </a:fld>
            <a:endParaRPr 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6172200"/>
            <a:ext cx="8991600" cy="457200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 smtClean="0">
                <a:effectLst/>
              </a:rPr>
              <a:t>SAX J1808.4-3658 different business…</a:t>
            </a:r>
            <a:endParaRPr lang="en-US" sz="2000" dirty="0">
              <a:effectLst/>
              <a:latin typeface="Times New Roman" pitchFamily="18" charset="0"/>
            </a:endParaRPr>
          </a:p>
        </p:txBody>
      </p:sp>
      <p:sp>
        <p:nvSpPr>
          <p:cNvPr id="37478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685800"/>
          </a:xfrm>
          <a:noFill/>
          <a:ln/>
        </p:spPr>
        <p:txBody>
          <a:bodyPr/>
          <a:lstStyle/>
          <a:p>
            <a:r>
              <a:rPr lang="en-US" dirty="0" smtClean="0"/>
              <a:t>Disk state: X-ray </a:t>
            </a:r>
            <a:r>
              <a:rPr lang="en-US" dirty="0"/>
              <a:t>mode </a:t>
            </a:r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1676400" y="6096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 smtClean="0"/>
              <a:t>Seen so far only in </a:t>
            </a:r>
            <a:r>
              <a:rPr lang="en-US" i="1" dirty="0" err="1" smtClean="0"/>
              <a:t>redbacks</a:t>
            </a:r>
            <a:r>
              <a:rPr lang="en-US" i="1" dirty="0" smtClean="0"/>
              <a:t>!</a:t>
            </a:r>
            <a:endParaRPr lang="en-US" i="1" dirty="0"/>
          </a:p>
        </p:txBody>
      </p:sp>
      <p:pic>
        <p:nvPicPr>
          <p:cNvPr id="1026" name="Picture 2" descr="C:\Users\Manu\Dropbox\Docs\Fisica\Astro\talks\Cefalu-June-2014\ratehis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6800"/>
            <a:ext cx="4145232" cy="1465344"/>
          </a:xfrm>
          <a:prstGeom prst="rect">
            <a:avLst/>
          </a:prstGeom>
          <a:noFill/>
        </p:spPr>
      </p:pic>
      <p:pic>
        <p:nvPicPr>
          <p:cNvPr id="1027" name="Picture 3" descr="C:\Users\Manu\Dropbox\Docs\Fisica\Astro\talks\Cefalu-June-2014\combospec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7001"/>
            <a:ext cx="4247231" cy="1600200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990600"/>
            <a:ext cx="2755871" cy="204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aptur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71800" y="4191000"/>
            <a:ext cx="2819686" cy="198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3200400"/>
            <a:ext cx="318621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400800" y="5486400"/>
            <a:ext cx="1834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</a:rPr>
              <a:t>Campana+08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5C37-0C23-4957-85EF-84F5D47B9056}" type="slidenum">
              <a:rPr lang="en-US"/>
              <a:pPr/>
              <a:t>16</a:t>
            </a:fld>
            <a:endParaRPr lang="en-US"/>
          </a:p>
        </p:txBody>
      </p:sp>
      <p:pic>
        <p:nvPicPr>
          <p:cNvPr id="321538" name="Picture 2" descr="campana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039813"/>
            <a:ext cx="6019800" cy="4522787"/>
          </a:xfrm>
          <a:prstGeom prst="rect">
            <a:avLst/>
          </a:prstGeom>
          <a:noFill/>
        </p:spPr>
      </p:pic>
      <p:sp>
        <p:nvSpPr>
          <p:cNvPr id="3215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5638800"/>
            <a:ext cx="9144000" cy="990600"/>
          </a:xfrm>
          <a:noFill/>
          <a:ln/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Campana</a:t>
            </a:r>
            <a:r>
              <a:rPr lang="en-US" sz="1600" dirty="0">
                <a:effectLst/>
              </a:rPr>
              <a:t> et al. 1998; analytic estimates comparing pressures: ram/magnetic/radiation)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effectLst/>
              </a:rPr>
              <a:t>Different (non-thermal) emission regimes as mass accretion rate on the neutron star decreases (and the </a:t>
            </a:r>
            <a:r>
              <a:rPr lang="en-US" sz="2000" dirty="0" err="1">
                <a:effectLst/>
              </a:rPr>
              <a:t>magnetospheric</a:t>
            </a:r>
            <a:r>
              <a:rPr lang="en-US" sz="2000" dirty="0">
                <a:effectLst/>
              </a:rPr>
              <a:t> radius </a:t>
            </a:r>
            <a:r>
              <a:rPr lang="en-US" sz="2000" dirty="0" err="1">
                <a:effectLst/>
              </a:rPr>
              <a:t>R</a:t>
            </a:r>
            <a:r>
              <a:rPr lang="en-US" sz="2000" baseline="-25000" dirty="0" err="1">
                <a:effectLst/>
              </a:rPr>
              <a:t>m</a:t>
            </a:r>
            <a:r>
              <a:rPr lang="en-US" sz="2000" dirty="0">
                <a:effectLst/>
              </a:rPr>
              <a:t> increases)</a:t>
            </a:r>
          </a:p>
        </p:txBody>
      </p:sp>
      <p:sp>
        <p:nvSpPr>
          <p:cNvPr id="321541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Accretion vs. Rotation</a:t>
            </a:r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2209800" y="609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Regimes of accretion onto a neutron star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C2B4-E56B-4CE7-BC94-AB6DD2D0485A}" type="slidenum">
              <a:rPr lang="en-US"/>
              <a:pPr/>
              <a:t>17</a:t>
            </a:fld>
            <a:endParaRPr lang="en-US"/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10200"/>
            <a:ext cx="9144000" cy="1143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err="1">
                <a:effectLst/>
              </a:rPr>
              <a:t>Arons</a:t>
            </a:r>
            <a:r>
              <a:rPr lang="en-US" sz="1600" dirty="0">
                <a:effectLst/>
              </a:rPr>
              <a:t> &amp; </a:t>
            </a:r>
            <a:r>
              <a:rPr lang="en-US" sz="1600" dirty="0" err="1">
                <a:effectLst/>
              </a:rPr>
              <a:t>Tavani</a:t>
            </a:r>
            <a:r>
              <a:rPr lang="en-US" sz="1600" dirty="0">
                <a:effectLst/>
              </a:rPr>
              <a:t> (1993)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effectLst/>
              </a:rPr>
              <a:t>At the lowest luminosities, when radio pulsar is ON (light cylinder empty), the pulsar </a:t>
            </a:r>
            <a:r>
              <a:rPr lang="en-US" sz="2000" dirty="0" smtClean="0">
                <a:effectLst/>
              </a:rPr>
              <a:t>wind shocks </a:t>
            </a:r>
            <a:r>
              <a:rPr lang="en-US" sz="2000" dirty="0">
                <a:effectLst/>
              </a:rPr>
              <a:t>surrounding material (accretion flow / companion).</a:t>
            </a:r>
          </a:p>
        </p:txBody>
      </p:sp>
      <p:pic>
        <p:nvPicPr>
          <p:cNvPr id="322563" name="Picture 3" descr="aronstava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066800"/>
            <a:ext cx="5553075" cy="4110038"/>
          </a:xfrm>
          <a:prstGeom prst="rect">
            <a:avLst/>
          </a:prstGeom>
          <a:noFill/>
        </p:spPr>
      </p:pic>
      <p:sp>
        <p:nvSpPr>
          <p:cNvPr id="32256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Accretion vs. Rotation</a:t>
            </a:r>
          </a:p>
        </p:txBody>
      </p:sp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2209800" y="609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When rotation power takes over</a:t>
            </a:r>
          </a:p>
        </p:txBody>
      </p:sp>
      <p:pic>
        <p:nvPicPr>
          <p:cNvPr id="322566" name="Picture 6" descr="47tuc_ill_labe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981200"/>
            <a:ext cx="3403600" cy="2144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 dirty="0"/>
          </a:p>
        </p:txBody>
      </p:sp>
      <p:sp>
        <p:nvSpPr>
          <p:cNvPr id="1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5D92-3F9A-40F6-90D3-83CF9D5DD6C8}" type="slidenum">
              <a:rPr lang="en-US"/>
              <a:pPr/>
              <a:t>18</a:t>
            </a:fld>
            <a:endParaRPr lang="en-US"/>
          </a:p>
        </p:txBody>
      </p:sp>
      <p:sp>
        <p:nvSpPr>
          <p:cNvPr id="19662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Low-Mass X-ray Binaries</a:t>
            </a:r>
          </a:p>
        </p:txBody>
      </p: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7391400" y="6400800"/>
            <a:ext cx="1676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SzPct val="100000"/>
            </a:pPr>
            <a:r>
              <a:rPr lang="en-US" sz="1200">
                <a:solidFill>
                  <a:srgbClr val="FFFFFF"/>
                </a:solidFill>
                <a:latin typeface="Times New Roman" pitchFamily="18" charset="0"/>
              </a:rPr>
              <a:t>Credit: Hynes</a:t>
            </a:r>
          </a:p>
          <a:p>
            <a:endParaRPr lang="en-US"/>
          </a:p>
        </p:txBody>
      </p:sp>
      <p:pic>
        <p:nvPicPr>
          <p:cNvPr id="196613" name="Picture 5" descr="lmxb_of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733800"/>
            <a:ext cx="4876800" cy="2930525"/>
          </a:xfrm>
          <a:prstGeom prst="rect">
            <a:avLst/>
          </a:prstGeom>
          <a:noFill/>
        </p:spPr>
      </p:pic>
      <p:pic>
        <p:nvPicPr>
          <p:cNvPr id="196611" name="Picture 3" descr="lmxb_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016000"/>
            <a:ext cx="4876800" cy="2928938"/>
          </a:xfrm>
          <a:prstGeom prst="rect">
            <a:avLst/>
          </a:prstGeom>
          <a:noFill/>
        </p:spPr>
      </p:pic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5105400" y="1235075"/>
            <a:ext cx="327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ON (outburst):           L</a:t>
            </a:r>
            <a:r>
              <a:rPr lang="en-US" sz="2400" b="1" baseline="-25000"/>
              <a:t>X </a:t>
            </a:r>
            <a:r>
              <a:rPr lang="en-US" sz="2400" b="1"/>
              <a:t>~ 10</a:t>
            </a:r>
            <a:r>
              <a:rPr lang="en-US" sz="2400" b="1" baseline="30000"/>
              <a:t>36</a:t>
            </a:r>
            <a:r>
              <a:rPr lang="en-US" sz="2400" b="1"/>
              <a:t> - 10</a:t>
            </a:r>
            <a:r>
              <a:rPr lang="en-US" sz="2400" b="1" baseline="30000"/>
              <a:t>38</a:t>
            </a:r>
            <a:r>
              <a:rPr lang="en-US" sz="2400" b="1"/>
              <a:t> erg/s</a:t>
            </a:r>
          </a:p>
        </p:txBody>
      </p:sp>
      <p:sp>
        <p:nvSpPr>
          <p:cNvPr id="196615" name="Text Box 7"/>
          <p:cNvSpPr txBox="1">
            <a:spLocks noChangeArrowheads="1"/>
          </p:cNvSpPr>
          <p:nvPr/>
        </p:nvSpPr>
        <p:spPr bwMode="auto">
          <a:xfrm>
            <a:off x="990600" y="5486400"/>
            <a:ext cx="3124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OFF (quiescence):  L</a:t>
            </a:r>
            <a:r>
              <a:rPr lang="en-US" sz="2400" b="1" baseline="-25000"/>
              <a:t>X</a:t>
            </a:r>
            <a:r>
              <a:rPr lang="en-US" sz="2400" b="1"/>
              <a:t> ~ 10</a:t>
            </a:r>
            <a:r>
              <a:rPr lang="en-US" sz="2400" b="1" baseline="30000"/>
              <a:t>30</a:t>
            </a:r>
            <a:r>
              <a:rPr lang="en-US" sz="2400" b="1"/>
              <a:t> - 10</a:t>
            </a:r>
            <a:r>
              <a:rPr lang="en-US" sz="2400" b="1" baseline="30000"/>
              <a:t>33</a:t>
            </a:r>
            <a:r>
              <a:rPr lang="en-US" sz="2400" b="1"/>
              <a:t> erg/s</a:t>
            </a:r>
          </a:p>
        </p:txBody>
      </p:sp>
      <p:sp>
        <p:nvSpPr>
          <p:cNvPr id="196619" name="Freeform 11"/>
          <p:cNvSpPr>
            <a:spLocks/>
          </p:cNvSpPr>
          <p:nvPr/>
        </p:nvSpPr>
        <p:spPr bwMode="auto">
          <a:xfrm>
            <a:off x="2286000" y="4114800"/>
            <a:ext cx="1524000" cy="1143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6" y="480"/>
              </a:cxn>
              <a:cxn ang="0">
                <a:pos x="960" y="720"/>
              </a:cxn>
            </a:cxnLst>
            <a:rect l="0" t="0" r="r" b="b"/>
            <a:pathLst>
              <a:path w="960" h="720">
                <a:moveTo>
                  <a:pt x="0" y="0"/>
                </a:moveTo>
                <a:cubicBezTo>
                  <a:pt x="88" y="180"/>
                  <a:pt x="176" y="360"/>
                  <a:pt x="336" y="480"/>
                </a:cubicBezTo>
                <a:cubicBezTo>
                  <a:pt x="496" y="600"/>
                  <a:pt x="728" y="660"/>
                  <a:pt x="960" y="720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6620" name="Freeform 12"/>
          <p:cNvSpPr>
            <a:spLocks/>
          </p:cNvSpPr>
          <p:nvPr/>
        </p:nvSpPr>
        <p:spPr bwMode="auto">
          <a:xfrm rot="10800000">
            <a:off x="5486400" y="2209800"/>
            <a:ext cx="1524000" cy="1143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6" y="480"/>
              </a:cxn>
              <a:cxn ang="0">
                <a:pos x="960" y="720"/>
              </a:cxn>
            </a:cxnLst>
            <a:rect l="0" t="0" r="r" b="b"/>
            <a:pathLst>
              <a:path w="960" h="720">
                <a:moveTo>
                  <a:pt x="0" y="0"/>
                </a:moveTo>
                <a:cubicBezTo>
                  <a:pt x="88" y="180"/>
                  <a:pt x="176" y="360"/>
                  <a:pt x="336" y="480"/>
                </a:cubicBezTo>
                <a:cubicBezTo>
                  <a:pt x="496" y="600"/>
                  <a:pt x="728" y="660"/>
                  <a:pt x="960" y="720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8C22-18EC-49F9-BDDC-93F21C23309C}" type="slidenum">
              <a:rPr lang="en-US"/>
              <a:pPr/>
              <a:t>19</a:t>
            </a:fld>
            <a:endParaRPr lang="en-US"/>
          </a:p>
        </p:txBody>
      </p:sp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Millisecond radio pulsars</a:t>
            </a:r>
          </a:p>
        </p:txBody>
      </p:sp>
      <p:sp>
        <p:nvSpPr>
          <p:cNvPr id="364547" name="Text Box 3"/>
          <p:cNvSpPr txBox="1">
            <a:spLocks noChangeArrowheads="1"/>
          </p:cNvSpPr>
          <p:nvPr/>
        </p:nvSpPr>
        <p:spPr bwMode="auto">
          <a:xfrm rot="5400000">
            <a:off x="6354763" y="1706562"/>
            <a:ext cx="1676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SzPct val="100000"/>
            </a:pPr>
            <a:r>
              <a:rPr lang="en-US" sz="1200">
                <a:solidFill>
                  <a:srgbClr val="FFFFFF"/>
                </a:solidFill>
                <a:latin typeface="Times New Roman" pitchFamily="18" charset="0"/>
              </a:rPr>
              <a:t>Credit: Hynes</a:t>
            </a:r>
          </a:p>
          <a:p>
            <a:endParaRPr lang="en-US"/>
          </a:p>
        </p:txBody>
      </p:sp>
      <p:pic>
        <p:nvPicPr>
          <p:cNvPr id="364555" name="Picture 11" descr="ms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762000"/>
            <a:ext cx="2514600" cy="2273300"/>
          </a:xfrm>
          <a:prstGeom prst="rect">
            <a:avLst/>
          </a:prstGeom>
          <a:noFill/>
        </p:spPr>
      </p:pic>
      <p:pic>
        <p:nvPicPr>
          <p:cNvPr id="364556" name="Picture 12" descr="PSRs_p-pdo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762000"/>
            <a:ext cx="4162425" cy="4724400"/>
          </a:xfrm>
          <a:prstGeom prst="rect">
            <a:avLst/>
          </a:prstGeom>
          <a:noFill/>
        </p:spPr>
      </p:pic>
      <p:sp>
        <p:nvSpPr>
          <p:cNvPr id="364557" name="Rectangle 13"/>
          <p:cNvSpPr>
            <a:spLocks noChangeArrowheads="1"/>
          </p:cNvSpPr>
          <p:nvPr/>
        </p:nvSpPr>
        <p:spPr bwMode="auto">
          <a:xfrm>
            <a:off x="304800" y="57912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Are NS-LMXBs progenitors of MRPs?</a:t>
            </a:r>
          </a:p>
        </p:txBody>
      </p:sp>
      <p:sp>
        <p:nvSpPr>
          <p:cNvPr id="364558" name="Line 14"/>
          <p:cNvSpPr>
            <a:spLocks noChangeShapeType="1"/>
          </p:cNvSpPr>
          <p:nvPr/>
        </p:nvSpPr>
        <p:spPr bwMode="auto">
          <a:xfrm flipH="1">
            <a:off x="1371600" y="2971800"/>
            <a:ext cx="32766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4559" name="Text Box 15"/>
          <p:cNvSpPr txBox="1">
            <a:spLocks noChangeArrowheads="1"/>
          </p:cNvSpPr>
          <p:nvPr/>
        </p:nvSpPr>
        <p:spPr bwMode="auto">
          <a:xfrm>
            <a:off x="4419600" y="30480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L</a:t>
            </a:r>
            <a:r>
              <a:rPr lang="en-US" sz="2400" b="1" baseline="-25000"/>
              <a:t>X</a:t>
            </a:r>
            <a:r>
              <a:rPr lang="en-US" sz="2400" b="1"/>
              <a:t> ~ 10</a:t>
            </a:r>
            <a:r>
              <a:rPr lang="en-US" sz="2400" b="1" baseline="30000"/>
              <a:t>29</a:t>
            </a:r>
            <a:r>
              <a:rPr lang="en-US" sz="2400" b="1"/>
              <a:t> - 10</a:t>
            </a:r>
            <a:r>
              <a:rPr lang="en-US" sz="2400" b="1" baseline="30000"/>
              <a:t>32</a:t>
            </a:r>
            <a:r>
              <a:rPr lang="en-US" sz="2400" b="1"/>
              <a:t> erg/s</a:t>
            </a:r>
          </a:p>
        </p:txBody>
      </p:sp>
      <p:sp>
        <p:nvSpPr>
          <p:cNvPr id="364560" name="Text Box 16"/>
          <p:cNvSpPr txBox="1">
            <a:spLocks noChangeArrowheads="1"/>
          </p:cNvSpPr>
          <p:nvPr/>
        </p:nvSpPr>
        <p:spPr bwMode="auto">
          <a:xfrm>
            <a:off x="4343400" y="3797300"/>
            <a:ext cx="48006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Soon after MRPs were discovered </a:t>
            </a:r>
            <a:r>
              <a:rPr lang="en-US" sz="2000">
                <a:latin typeface="Times New Roman" pitchFamily="18" charset="0"/>
              </a:rPr>
              <a:t>(Backer+82)</a:t>
            </a:r>
            <a:r>
              <a:rPr lang="en-US" sz="2400">
                <a:latin typeface="Times New Roman" pitchFamily="18" charset="0"/>
              </a:rPr>
              <a:t> it was proposed that NS are spun up through accretion in LMXBs: “the recycling scenario” </a:t>
            </a:r>
            <a:r>
              <a:rPr lang="en-US" sz="2000">
                <a:latin typeface="Times New Roman" pitchFamily="18" charset="0"/>
              </a:rPr>
              <a:t>(Alpar+82)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C86C-9556-4923-A82E-FBE1CCFF39F3}" type="slidenum">
              <a:rPr lang="en-US"/>
              <a:pPr/>
              <a:t>20</a:t>
            </a:fld>
            <a:endParaRPr lang="en-US"/>
          </a:p>
        </p:txBody>
      </p:sp>
      <p:pic>
        <p:nvPicPr>
          <p:cNvPr id="357379" name="Picture 3" descr="saxj18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3313"/>
            <a:ext cx="4572000" cy="1690687"/>
          </a:xfrm>
          <a:prstGeom prst="rect">
            <a:avLst/>
          </a:prstGeom>
          <a:noFill/>
        </p:spPr>
      </p:pic>
      <p:pic>
        <p:nvPicPr>
          <p:cNvPr id="357380" name="Picture 4" descr="wk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90725"/>
            <a:ext cx="4572000" cy="1666875"/>
          </a:xfrm>
          <a:prstGeom prst="rect">
            <a:avLst/>
          </a:prstGeom>
          <a:noFill/>
        </p:spPr>
      </p:pic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0" y="5410200"/>
            <a:ext cx="457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Yes, most NSs in LMXBs have ms spins! </a:t>
            </a:r>
            <a:r>
              <a:rPr lang="en-US" sz="2000">
                <a:latin typeface="Times New Roman" pitchFamily="18" charset="0"/>
              </a:rPr>
              <a:t>(Chakrabarty+03)</a:t>
            </a:r>
          </a:p>
        </p:txBody>
      </p:sp>
      <p:sp>
        <p:nvSpPr>
          <p:cNvPr id="357383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LMXB-MRP “missing links”</a:t>
            </a:r>
          </a:p>
        </p:txBody>
      </p:sp>
      <p:sp>
        <p:nvSpPr>
          <p:cNvPr id="357384" name="Text Box 8"/>
          <p:cNvSpPr txBox="1">
            <a:spLocks noChangeArrowheads="1"/>
          </p:cNvSpPr>
          <p:nvPr/>
        </p:nvSpPr>
        <p:spPr bwMode="auto">
          <a:xfrm>
            <a:off x="0" y="990600"/>
            <a:ext cx="449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 1998: SAX J1808.4-3658 Wijnands &amp; van der Klis</a:t>
            </a:r>
          </a:p>
        </p:txBody>
      </p:sp>
      <p:sp>
        <p:nvSpPr>
          <p:cNvPr id="357385" name="Text Box 9"/>
          <p:cNvSpPr txBox="1">
            <a:spLocks noChangeArrowheads="1"/>
          </p:cNvSpPr>
          <p:nvPr/>
        </p:nvSpPr>
        <p:spPr bwMode="auto">
          <a:xfrm>
            <a:off x="4572000" y="990600"/>
            <a:ext cx="449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 2009: PSR J1023+0038 Archibald et al.</a:t>
            </a:r>
          </a:p>
        </p:txBody>
      </p:sp>
      <p:sp>
        <p:nvSpPr>
          <p:cNvPr id="357386" name="Text Box 10"/>
          <p:cNvSpPr txBox="1">
            <a:spLocks noChangeArrowheads="1"/>
          </p:cNvSpPr>
          <p:nvPr/>
        </p:nvSpPr>
        <p:spPr bwMode="auto">
          <a:xfrm>
            <a:off x="4724400" y="5410200"/>
            <a:ext cx="44196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An MRP with an accretion disk back in 2001, and as we speak! </a:t>
            </a:r>
            <a:r>
              <a:rPr lang="en-US" sz="2000">
                <a:latin typeface="Times New Roman" pitchFamily="18" charset="0"/>
              </a:rPr>
              <a:t>(Wang+09, Stappers+13, Patruno+13)</a:t>
            </a:r>
          </a:p>
        </p:txBody>
      </p:sp>
      <p:pic>
        <p:nvPicPr>
          <p:cNvPr id="357387" name="Picture 11" descr="archibald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1981200"/>
            <a:ext cx="4443413" cy="1974850"/>
          </a:xfrm>
          <a:prstGeom prst="rect">
            <a:avLst/>
          </a:prstGeom>
          <a:noFill/>
        </p:spPr>
      </p:pic>
      <p:pic>
        <p:nvPicPr>
          <p:cNvPr id="357388" name="Picture 12" descr="wang0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3910013"/>
            <a:ext cx="4495800" cy="1404937"/>
          </a:xfrm>
          <a:prstGeom prst="rect">
            <a:avLst/>
          </a:prstGeom>
          <a:noFill/>
        </p:spPr>
      </p:pic>
      <p:sp>
        <p:nvSpPr>
          <p:cNvPr id="357389" name="Text Box 13"/>
          <p:cNvSpPr txBox="1">
            <a:spLocks noChangeArrowheads="1"/>
          </p:cNvSpPr>
          <p:nvPr/>
        </p:nvSpPr>
        <p:spPr bwMode="auto">
          <a:xfrm>
            <a:off x="4572000" y="990600"/>
            <a:ext cx="449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 2009: PSR </a:t>
            </a:r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J1023</a:t>
            </a:r>
            <a:r>
              <a:rPr lang="en-US" sz="2400">
                <a:latin typeface="Times New Roman" pitchFamily="18" charset="0"/>
              </a:rPr>
              <a:t>+0038 Archibald et 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3224E-CF7A-4425-87BF-C733C33F7C15}" type="slidenum">
              <a:rPr lang="en-US"/>
              <a:pPr/>
              <a:t>21</a:t>
            </a:fld>
            <a:endParaRPr lang="en-US"/>
          </a:p>
        </p:txBody>
      </p:sp>
      <p:pic>
        <p:nvPicPr>
          <p:cNvPr id="366594" name="Picture 2" descr="Rober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6858000" cy="4921250"/>
          </a:xfrm>
          <a:prstGeom prst="rect">
            <a:avLst/>
          </a:prstGeom>
          <a:noFill/>
        </p:spPr>
      </p:pic>
      <p:sp>
        <p:nvSpPr>
          <p:cNvPr id="366595" name="Text Box 3"/>
          <p:cNvSpPr txBox="1">
            <a:spLocks noChangeArrowheads="1"/>
          </p:cNvSpPr>
          <p:nvPr/>
        </p:nvSpPr>
        <p:spPr bwMode="auto">
          <a:xfrm>
            <a:off x="0" y="60198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PSR J1023+0038: A ms radio pulsar with a past (Archibald et al. 2009; note Lx&lt;3e34 erg/s when disk lines were observed). </a:t>
            </a:r>
          </a:p>
        </p:txBody>
      </p:sp>
      <p:sp>
        <p:nvSpPr>
          <p:cNvPr id="366596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  <a:noFill/>
          <a:ln/>
        </p:spPr>
        <p:txBody>
          <a:bodyPr anchorCtr="0"/>
          <a:lstStyle/>
          <a:p>
            <a:r>
              <a:rPr lang="en-US"/>
              <a:t>“missing link” v. 2</a:t>
            </a:r>
          </a:p>
        </p:txBody>
      </p:sp>
      <p:sp>
        <p:nvSpPr>
          <p:cNvPr id="366597" name="Text Box 5"/>
          <p:cNvSpPr txBox="1">
            <a:spLocks noChangeArrowheads="1"/>
          </p:cNvSpPr>
          <p:nvPr/>
        </p:nvSpPr>
        <p:spPr bwMode="auto">
          <a:xfrm rot="16200000">
            <a:off x="-1104900" y="28575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Slide from M. Roberts (2013)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DD0ED-9FA7-4E01-9BB7-D7085AED1952}" type="slidenum">
              <a:rPr lang="en-US"/>
              <a:pPr/>
              <a:t>22</a:t>
            </a:fld>
            <a:endParaRPr lang="en-US"/>
          </a:p>
        </p:txBody>
      </p:sp>
      <p:pic>
        <p:nvPicPr>
          <p:cNvPr id="367618" name="Picture 2" descr="papitto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838200"/>
            <a:ext cx="5791200" cy="2328863"/>
          </a:xfrm>
          <a:prstGeom prst="rect">
            <a:avLst/>
          </a:prstGeom>
          <a:noFill/>
        </p:spPr>
      </p:pic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0" y="60198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IGR J18245–2452: rotation-powered/radio pulsar, then accretion-powered/X-ray, then rotation-powered/radio again (Papitto et al. 2013)</a:t>
            </a:r>
          </a:p>
        </p:txBody>
      </p:sp>
      <p:sp>
        <p:nvSpPr>
          <p:cNvPr id="36762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  <a:noFill/>
          <a:ln/>
        </p:spPr>
        <p:txBody>
          <a:bodyPr anchorCtr="0"/>
          <a:lstStyle/>
          <a:p>
            <a:r>
              <a:rPr lang="en-US"/>
              <a:t>“missing link” v. 3</a:t>
            </a:r>
          </a:p>
        </p:txBody>
      </p:sp>
      <p:pic>
        <p:nvPicPr>
          <p:cNvPr id="367621" name="Picture 5" descr="papit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124200"/>
            <a:ext cx="3600450" cy="297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D528-56C5-4AB0-ABC1-F3BCC44CBD74}" type="slidenum">
              <a:rPr lang="en-US"/>
              <a:pPr/>
              <a:t>23</a:t>
            </a:fld>
            <a:endParaRPr lang="en-US"/>
          </a:p>
        </p:txBody>
      </p:sp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sz="3600"/>
              <a:t>A new transient NS-LMXB in M28</a:t>
            </a:r>
          </a:p>
        </p:txBody>
      </p:sp>
      <p:pic>
        <p:nvPicPr>
          <p:cNvPr id="361475" name="Picture 3" descr="m28-2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4167188" cy="5486400"/>
          </a:xfrm>
          <a:prstGeom prst="rect">
            <a:avLst/>
          </a:prstGeom>
          <a:noFill/>
        </p:spPr>
      </p:pic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4800600" y="1131888"/>
            <a:ext cx="4343400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PSR J1824-2452I: </a:t>
            </a:r>
          </a:p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 3.93185 ms radio pulsar in a 11.0258 hr orbit (Begin 2006). </a:t>
            </a:r>
          </a:p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IGR J18245–2452: </a:t>
            </a:r>
          </a:p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 3.93185 ms X-ray pulsar in a 11.0258 hr orbit, hence the same object and the first neutron star seen to “swing” between rotation-powered and accretion-powered pulsations (Papitto+ 2013). </a:t>
            </a:r>
          </a:p>
        </p:txBody>
      </p:sp>
      <p:sp>
        <p:nvSpPr>
          <p:cNvPr id="361477" name="Text Box 5"/>
          <p:cNvSpPr txBox="1">
            <a:spLocks noChangeArrowheads="1"/>
          </p:cNvSpPr>
          <p:nvPr/>
        </p:nvSpPr>
        <p:spPr bwMode="auto">
          <a:xfrm rot="16200000">
            <a:off x="-1943100" y="30099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Linares et al. (2013)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9191-D598-4B68-8B2C-A8A13899BD60}" type="slidenum">
              <a:rPr lang="en-US"/>
              <a:pPr/>
              <a:t>24</a:t>
            </a:fld>
            <a:endParaRPr lang="en-US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562600"/>
            <a:ext cx="9144000" cy="4572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effectLst/>
              </a:rPr>
              <a:t>With decreasing luminosity: X-ray spectrum softens, then hardens</a:t>
            </a:r>
          </a:p>
        </p:txBody>
      </p:sp>
      <p:pic>
        <p:nvPicPr>
          <p:cNvPr id="368643" name="Picture 3" descr="lum-gam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944563"/>
            <a:ext cx="6629400" cy="4541837"/>
          </a:xfrm>
          <a:prstGeom prst="rect">
            <a:avLst/>
          </a:prstGeom>
          <a:noFill/>
        </p:spPr>
      </p:pic>
      <p:sp>
        <p:nvSpPr>
          <p:cNvPr id="368644" name="Text Box 4"/>
          <p:cNvSpPr txBox="1">
            <a:spLocks noChangeArrowheads="1"/>
          </p:cNvSpPr>
          <p:nvPr/>
        </p:nvSpPr>
        <p:spPr bwMode="auto">
          <a:xfrm>
            <a:off x="7848600" y="838200"/>
            <a:ext cx="452438" cy="174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rot="10800000" vert="eaVert" lIns="90000" tIns="45000" rIns="90000" bIns="45000"/>
          <a:lstStyle/>
          <a:p>
            <a:pPr defTabSz="45720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FFFFFF"/>
                </a:solidFill>
                <a:latin typeface="Times New Roman" pitchFamily="18" charset="0"/>
              </a:rPr>
              <a:t>Linares et al. (2013)</a:t>
            </a:r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From outburst to quiescence</a:t>
            </a:r>
          </a:p>
        </p:txBody>
      </p:sp>
      <p:sp>
        <p:nvSpPr>
          <p:cNvPr id="368646" name="Text Box 6"/>
          <p:cNvSpPr txBox="1">
            <a:spLocks noChangeArrowheads="1"/>
          </p:cNvSpPr>
          <p:nvPr/>
        </p:nvSpPr>
        <p:spPr bwMode="auto">
          <a:xfrm>
            <a:off x="2209800" y="609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Spectral evolution thanks to Swift+Chandra</a:t>
            </a:r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0" y="594360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/>
              <a:t>Different than black hole low-level accretion (where </a:t>
            </a:r>
            <a:r>
              <a:rPr lang="el-GR" sz="240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/>
              <a:t> saturates at ~2, Plotkin et al. 2013; Kalemci et al. 2005) </a:t>
            </a:r>
            <a:r>
              <a:rPr lang="en-US" sz="2000">
                <a:sym typeface="Wingdings" pitchFamily="2" charset="2"/>
              </a:rPr>
              <a:t> different emission mechanisms?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 Linares, Boston, 2014-11-18</a:t>
            </a:r>
            <a:endParaRPr lang="en-U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0F7B6-D5DA-44B0-B080-08331FC9E631}" type="slidenum">
              <a:rPr lang="en-US"/>
              <a:pPr/>
              <a:t>25</a:t>
            </a:fld>
            <a:endParaRPr lang="en-US"/>
          </a:p>
        </p:txBody>
      </p:sp>
      <p:pic>
        <p:nvPicPr>
          <p:cNvPr id="370690" name="Picture 2" descr="imagesM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0450"/>
            <a:ext cx="9144000" cy="2368550"/>
          </a:xfrm>
          <a:prstGeom prst="rect">
            <a:avLst/>
          </a:prstGeom>
          <a:noFill/>
        </p:spPr>
      </p:pic>
      <p:sp>
        <p:nvSpPr>
          <p:cNvPr id="370691" name="Text Box 3"/>
          <p:cNvSpPr txBox="1">
            <a:spLocks noChangeArrowheads="1"/>
          </p:cNvSpPr>
          <p:nvPr/>
        </p:nvSpPr>
        <p:spPr bwMode="auto">
          <a:xfrm>
            <a:off x="4724400" y="3995738"/>
            <a:ext cx="4191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Chandra observations:</a:t>
            </a:r>
          </a:p>
          <a:p>
            <a:pPr>
              <a:spcBef>
                <a:spcPct val="50000"/>
              </a:spcBef>
            </a:pPr>
            <a:r>
              <a:rPr lang="en-US" sz="2400"/>
              <a:t>IGR J18245–2452 is a hard (</a:t>
            </a:r>
            <a:r>
              <a:rPr lang="el-GR" sz="2400">
                <a:cs typeface="Times New Roman" pitchFamily="18" charset="0"/>
              </a:rPr>
              <a:t>Γ</a:t>
            </a:r>
            <a:r>
              <a:rPr lang="en-US" sz="2400">
                <a:cs typeface="Times New Roman" pitchFamily="18" charset="0"/>
              </a:rPr>
              <a:t>=</a:t>
            </a:r>
            <a:r>
              <a:rPr lang="en-US" sz="2400"/>
              <a:t>1-1.5), highly variable (10</a:t>
            </a:r>
            <a:r>
              <a:rPr lang="en-US" sz="2400" baseline="30000"/>
              <a:t>32-33</a:t>
            </a:r>
            <a:r>
              <a:rPr lang="en-US" sz="2400"/>
              <a:t> erg/s) source in quiescence.</a:t>
            </a:r>
          </a:p>
        </p:txBody>
      </p:sp>
      <p:sp>
        <p:nvSpPr>
          <p:cNvPr id="37069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From outburst to quiescence</a:t>
            </a:r>
          </a:p>
        </p:txBody>
      </p:sp>
      <p:sp>
        <p:nvSpPr>
          <p:cNvPr id="370693" name="Text Box 5"/>
          <p:cNvSpPr txBox="1">
            <a:spLocks noChangeArrowheads="1"/>
          </p:cNvSpPr>
          <p:nvPr/>
        </p:nvSpPr>
        <p:spPr bwMode="auto">
          <a:xfrm>
            <a:off x="2209800" y="609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Variable quiescence</a:t>
            </a:r>
          </a:p>
        </p:txBody>
      </p:sp>
      <p:pic>
        <p:nvPicPr>
          <p:cNvPr id="370694" name="Picture 6" descr="spec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484563"/>
            <a:ext cx="4114800" cy="3144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heme/theme1.xml><?xml version="1.0" encoding="utf-8"?>
<a:theme xmlns:a="http://schemas.openxmlformats.org/drawingml/2006/main" name="Orbit">
  <a:themeElements>
    <a:clrScheme name="Orbit 11">
      <a:dk1>
        <a:srgbClr val="000000"/>
      </a:dk1>
      <a:lt1>
        <a:srgbClr val="AAAAC6"/>
      </a:lt1>
      <a:dk2>
        <a:srgbClr val="FF3300"/>
      </a:dk2>
      <a:lt2>
        <a:srgbClr val="FFFFFF"/>
      </a:lt2>
      <a:accent1>
        <a:srgbClr val="66667E"/>
      </a:accent1>
      <a:accent2>
        <a:srgbClr val="629157"/>
      </a:accent2>
      <a:accent3>
        <a:srgbClr val="D2D2DF"/>
      </a:accent3>
      <a:accent4>
        <a:srgbClr val="000000"/>
      </a:accent4>
      <a:accent5>
        <a:srgbClr val="B8B8C0"/>
      </a:accent5>
      <a:accent6>
        <a:srgbClr val="58834E"/>
      </a:accent6>
      <a:hlink>
        <a:srgbClr val="6600CC"/>
      </a:hlink>
      <a:folHlink>
        <a:srgbClr val="3399FF"/>
      </a:folHlink>
    </a:clrScheme>
    <a:fontScheme name="Orbi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10">
        <a:dk1>
          <a:srgbClr val="FFFFFF"/>
        </a:dk1>
        <a:lt1>
          <a:srgbClr val="FFFFFF"/>
        </a:lt1>
        <a:dk2>
          <a:srgbClr val="AAAAC6"/>
        </a:dk2>
        <a:lt2>
          <a:srgbClr val="FFCC00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11">
        <a:dk1>
          <a:srgbClr val="000000"/>
        </a:dk1>
        <a:lt1>
          <a:srgbClr val="AAAAC6"/>
        </a:lt1>
        <a:dk2>
          <a:srgbClr val="FF3300"/>
        </a:dk2>
        <a:lt2>
          <a:srgbClr val="FFFFFF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000000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7613</TotalTime>
  <Words>2832</Words>
  <Application>Microsoft Office PowerPoint</Application>
  <PresentationFormat>Presentación en pantalla (4:3)</PresentationFormat>
  <Paragraphs>290</Paragraphs>
  <Slides>25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Orbit</vt:lpstr>
      <vt:lpstr>Neutron star metamorphosis  X-ray states of “redback” millisecond pulsars</vt:lpstr>
      <vt:lpstr>Accretion meets rotation in M28</vt:lpstr>
      <vt:lpstr>Diapositiva 3</vt:lpstr>
      <vt:lpstr>M28-I: mode switching</vt:lpstr>
      <vt:lpstr>M28-I: Sub-luminous Accretion</vt:lpstr>
      <vt:lpstr>X-ray states of redbacks</vt:lpstr>
      <vt:lpstr>Disk state: X-ray mode switching</vt:lpstr>
      <vt:lpstr>X-ray states of redbacks</vt:lpstr>
      <vt:lpstr>X-ray states of redbacks</vt:lpstr>
      <vt:lpstr>X-ray states of redbacks</vt:lpstr>
      <vt:lpstr>Summary &amp; Conclusions</vt:lpstr>
      <vt:lpstr>Tenerife, June 22-26, 2015:</vt:lpstr>
      <vt:lpstr>Diapositiva 13</vt:lpstr>
      <vt:lpstr>Thanks! For more:</vt:lpstr>
      <vt:lpstr>Disk state: X-ray mode switching</vt:lpstr>
      <vt:lpstr>Accretion vs. Rotation</vt:lpstr>
      <vt:lpstr>Accretion vs. Rotation</vt:lpstr>
      <vt:lpstr>Low-Mass X-ray Binaries</vt:lpstr>
      <vt:lpstr>Millisecond radio pulsars</vt:lpstr>
      <vt:lpstr>LMXB-MRP “missing links”</vt:lpstr>
      <vt:lpstr>“missing link” v. 2</vt:lpstr>
      <vt:lpstr>“missing link” v. 3</vt:lpstr>
      <vt:lpstr>A new transient NS-LMXB in M28</vt:lpstr>
      <vt:lpstr>From outburst to quiescence</vt:lpstr>
      <vt:lpstr>From outburst to quiescence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mlinares</dc:creator>
  <cp:lastModifiedBy>Manu Linares</cp:lastModifiedBy>
  <cp:revision>370</cp:revision>
  <dcterms:created xsi:type="dcterms:W3CDTF">2013-05-12T14:57:46Z</dcterms:created>
  <dcterms:modified xsi:type="dcterms:W3CDTF">2014-11-18T04:35:05Z</dcterms:modified>
</cp:coreProperties>
</file>