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trictFirstAndLastChars="0" saveSubsetFonts="1" autoCompressPictures="0">
  <p:sldMasterIdLst>
    <p:sldMasterId id="2147484193" r:id="rId1"/>
  </p:sldMasterIdLst>
  <p:notesMasterIdLst>
    <p:notesMasterId r:id="rId21"/>
  </p:notesMasterIdLst>
  <p:handoutMasterIdLst>
    <p:handoutMasterId r:id="rId22"/>
  </p:handoutMasterIdLst>
  <p:sldIdLst>
    <p:sldId id="680" r:id="rId2"/>
    <p:sldId id="681" r:id="rId3"/>
    <p:sldId id="682" r:id="rId4"/>
    <p:sldId id="683" r:id="rId5"/>
    <p:sldId id="684" r:id="rId6"/>
    <p:sldId id="685" r:id="rId7"/>
    <p:sldId id="690" r:id="rId8"/>
    <p:sldId id="686" r:id="rId9"/>
    <p:sldId id="689" r:id="rId10"/>
    <p:sldId id="691" r:id="rId11"/>
    <p:sldId id="692" r:id="rId12"/>
    <p:sldId id="696" r:id="rId13"/>
    <p:sldId id="704" r:id="rId14"/>
    <p:sldId id="694" r:id="rId15"/>
    <p:sldId id="695" r:id="rId16"/>
    <p:sldId id="697" r:id="rId17"/>
    <p:sldId id="702" r:id="rId18"/>
    <p:sldId id="703" r:id="rId19"/>
    <p:sldId id="701" r:id="rId20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9">
          <p15:clr>
            <a:srgbClr val="A4A3A4"/>
          </p15:clr>
        </p15:guide>
        <p15:guide id="2" pos="4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0066"/>
    <a:srgbClr val="6A81FF"/>
    <a:srgbClr val="E5C23C"/>
    <a:srgbClr val="D58B3F"/>
    <a:srgbClr val="D58113"/>
    <a:srgbClr val="BD5D18"/>
    <a:srgbClr val="DC6334"/>
    <a:srgbClr val="DBDBDB"/>
    <a:srgbClr val="ECDE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882" autoAdjust="0"/>
    <p:restoredTop sz="94552" autoAdjust="0"/>
  </p:normalViewPr>
  <p:slideViewPr>
    <p:cSldViewPr snapToGrid="0">
      <p:cViewPr varScale="1">
        <p:scale>
          <a:sx n="68" d="100"/>
          <a:sy n="68" d="100"/>
        </p:scale>
        <p:origin x="630" y="48"/>
      </p:cViewPr>
      <p:guideLst>
        <p:guide orient="horz" pos="419"/>
        <p:guide pos="4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666"/>
    </p:cViewPr>
  </p:sorterViewPr>
  <p:notesViewPr>
    <p:cSldViewPr snapToGrid="0">
      <p:cViewPr varScale="1">
        <p:scale>
          <a:sx n="98" d="100"/>
          <a:sy n="98" d="100"/>
        </p:scale>
        <p:origin x="-3474" y="-90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6204" cy="463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21" tIns="45610" rIns="91221" bIns="4561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8802" y="0"/>
            <a:ext cx="3026203" cy="463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21" tIns="45610" rIns="91221" bIns="4561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57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006"/>
            <a:ext cx="3026204" cy="46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21" tIns="45610" rIns="91221" bIns="4561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57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8802" y="8820006"/>
            <a:ext cx="3026203" cy="46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21" tIns="45610" rIns="91221" bIns="4561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ea typeface="ＭＳ Ｐゴシック" charset="-128"/>
              </a:defRPr>
            </a:lvl1pPr>
          </a:lstStyle>
          <a:p>
            <a:pPr>
              <a:defRPr/>
            </a:pPr>
            <a:fld id="{BCF209AB-327B-4EF9-B160-FF9A8A6DF0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8770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6204" cy="463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21" tIns="45610" rIns="91221" bIns="4561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8802" y="0"/>
            <a:ext cx="3026203" cy="463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21" tIns="45610" rIns="91221" bIns="4561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31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5325"/>
            <a:ext cx="4643438" cy="3482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019" y="4410805"/>
            <a:ext cx="5122963" cy="4176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21" tIns="45610" rIns="91221" bIns="45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006"/>
            <a:ext cx="3026204" cy="46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21" tIns="45610" rIns="91221" bIns="4561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8802" y="8820006"/>
            <a:ext cx="3026203" cy="46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21" tIns="45610" rIns="91221" bIns="4561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7C39EE72-446C-4E89-9D84-E30D697F6F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9198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ヒラギノ角ゴ Pro W3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8200" cy="3486150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F76F22-6BFA-984E-9289-A4E59DB9B6A5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071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39EE72-446C-4E89-9D84-E30D697F6F64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39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ABC82C-8CAD-D347-90C6-5DCC1D711D4A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95A64D-5639-9F41-9743-E4CA1178624E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CEDFC9-DA21-8248-B282-6170A23C9298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35D0C7-ACB5-B54E-97FE-8430D4375A1E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9E6A3C-9679-C74F-BBCB-ABCE4B014985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0AD457-B21E-1048-A758-D00B71DF5B5A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A086D4-354F-984B-A6C8-8B06B7FF8DB1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8BC379B-E685-5B46-A8E3-2C18760585E3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ECAA37-264C-704E-BAEC-87EB7B82C8D2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A646BB-87DB-B549-93AE-446FEC98E87D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24F92F-1E20-8D4E-B085-F9D0855E5788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udget Mast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udget Master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059449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2012 PPT Template.jp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1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44600"/>
            <a:ext cx="8229600" cy="488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3D804BE-5198-2946-A7CF-1560F12F4DF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36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solidFill>
                <a:schemeClr val="bg1"/>
              </a:solidFill>
              <a:latin typeface="Arial" charset="0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97" r:id="rId4"/>
    <p:sldLayoutId id="2147484198" r:id="rId5"/>
    <p:sldLayoutId id="2147484199" r:id="rId6"/>
    <p:sldLayoutId id="2147484200" r:id="rId7"/>
    <p:sldLayoutId id="2147484201" r:id="rId8"/>
    <p:sldLayoutId id="2147484202" r:id="rId9"/>
    <p:sldLayoutId id="2147484203" r:id="rId10"/>
    <p:sldLayoutId id="2147484204" r:id="rId11"/>
    <p:sldLayoutId id="2147484206" r:id="rId12"/>
    <p:sldLayoutId id="2147484207" r:id="rId13"/>
  </p:sldLayoutIdLst>
  <p:transition>
    <p:wipe dir="d"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str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81349" y="3676590"/>
            <a:ext cx="86235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The past, present, and future role of X-ray astronomy at NASA</a:t>
            </a:r>
            <a:endParaRPr lang="en-US" sz="2400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Paul Hertz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Director, Astrophysics Division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@</a:t>
            </a:r>
            <a:r>
              <a:rPr lang="en-US" dirty="0" err="1" smtClean="0">
                <a:solidFill>
                  <a:srgbClr val="00B0F0"/>
                </a:solidFill>
              </a:rPr>
              <a:t>PhertzNASA</a:t>
            </a:r>
            <a:endParaRPr lang="en-US" dirty="0" smtClean="0">
              <a:solidFill>
                <a:srgbClr val="00B0F0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15 Years of Science with </a:t>
            </a:r>
            <a:r>
              <a:rPr lang="en-US" dirty="0" smtClean="0">
                <a:solidFill>
                  <a:schemeClr val="bg1"/>
                </a:solidFill>
              </a:rPr>
              <a:t>Chandra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Boston, Massachusetts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November 19, 2014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past, present, and future role 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X-ray </a:t>
            </a:r>
            <a:r>
              <a:rPr lang="en-US" dirty="0"/>
              <a:t>astronomy at </a:t>
            </a:r>
            <a:r>
              <a:rPr lang="en-US" dirty="0" smtClean="0"/>
              <a:t>NASA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5323" y="2539658"/>
            <a:ext cx="1602546" cy="4318342"/>
          </a:xfrm>
        </p:spPr>
        <p:txBody>
          <a:bodyPr>
            <a:normAutofit/>
          </a:bodyPr>
          <a:lstStyle/>
          <a:p>
            <a:pPr marL="112713" indent="-112713"/>
            <a:r>
              <a:rPr lang="en-US" sz="1800" dirty="0" smtClean="0"/>
              <a:t>Detection of Cosmic Rays</a:t>
            </a:r>
          </a:p>
          <a:p>
            <a:pPr marL="112713" indent="-112713"/>
            <a:r>
              <a:rPr lang="en-US" sz="1800" dirty="0" smtClean="0"/>
              <a:t>Detection of Cosmic Radio Sources</a:t>
            </a:r>
          </a:p>
          <a:p>
            <a:pPr marL="112713" indent="-112713"/>
            <a:r>
              <a:rPr lang="en-US" sz="1800" dirty="0" smtClean="0"/>
              <a:t>Detection of Solar X-rays</a:t>
            </a:r>
          </a:p>
          <a:p>
            <a:pPr marL="112713" indent="-112713"/>
            <a:endParaRPr lang="en-US" sz="1800" dirty="0"/>
          </a:p>
          <a:p>
            <a:pPr marL="0" indent="0" algn="ctr">
              <a:buNone/>
            </a:pPr>
            <a:endParaRPr lang="en-US" sz="1800" dirty="0" smtClean="0"/>
          </a:p>
          <a:p>
            <a:pPr marL="0" indent="0" algn="ctr">
              <a:buNone/>
            </a:pPr>
            <a:r>
              <a:rPr lang="en-US" sz="1800" dirty="0" smtClean="0"/>
              <a:t>&lt; 1962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845232" y="1625600"/>
            <a:ext cx="1885071" cy="633046"/>
            <a:chOff x="845232" y="1625600"/>
            <a:chExt cx="1885071" cy="633046"/>
          </a:xfrm>
        </p:grpSpPr>
        <p:sp>
          <p:nvSpPr>
            <p:cNvPr id="5" name="Chevron 4"/>
            <p:cNvSpPr/>
            <p:nvPr/>
          </p:nvSpPr>
          <p:spPr>
            <a:xfrm>
              <a:off x="845232" y="1625600"/>
              <a:ext cx="1885071" cy="633046"/>
            </a:xfrm>
            <a:prstGeom prst="chevr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85323" y="1742068"/>
              <a:ext cx="1602546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dirty="0" smtClean="0"/>
                <a:t>Pre-NASA</a:t>
              </a:r>
              <a:endParaRPr lang="en-US" dirty="0"/>
            </a:p>
          </p:txBody>
        </p:sp>
      </p:grpSp>
      <p:sp>
        <p:nvSpPr>
          <p:cNvPr id="12" name="Content Placeholder 2"/>
          <p:cNvSpPr txBox="1">
            <a:spLocks/>
          </p:cNvSpPr>
          <p:nvPr/>
        </p:nvSpPr>
        <p:spPr>
          <a:xfrm>
            <a:off x="2868052" y="2539658"/>
            <a:ext cx="1602546" cy="4318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2713" indent="-112713" fontAlgn="auto">
              <a:spcAft>
                <a:spcPts val="0"/>
              </a:spcAft>
            </a:pPr>
            <a:r>
              <a:rPr lang="en-US" sz="1800" dirty="0" smtClean="0"/>
              <a:t>Sounding rockets</a:t>
            </a:r>
          </a:p>
          <a:p>
            <a:pPr marL="112713" indent="-112713" fontAlgn="auto">
              <a:spcAft>
                <a:spcPts val="0"/>
              </a:spcAft>
            </a:pPr>
            <a:r>
              <a:rPr lang="en-US" sz="1800" dirty="0" smtClean="0"/>
              <a:t>Small Astronomy Satellites</a:t>
            </a:r>
          </a:p>
          <a:p>
            <a:pPr marL="112713" indent="-112713" fontAlgn="auto">
              <a:spcAft>
                <a:spcPts val="0"/>
              </a:spcAft>
            </a:pPr>
            <a:r>
              <a:rPr lang="en-US" sz="1800" dirty="0" smtClean="0"/>
              <a:t>High Energy Astronomy Observatories</a:t>
            </a:r>
          </a:p>
          <a:p>
            <a:pPr marL="112713" indent="-112713" fontAlgn="auto">
              <a:spcAft>
                <a:spcPts val="0"/>
              </a:spcAft>
            </a:pPr>
            <a:endParaRPr lang="en-US" sz="1800" dirty="0"/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en-US" sz="1800" dirty="0" smtClean="0"/>
              <a:t>Before Chandra</a:t>
            </a:r>
          </a:p>
          <a:p>
            <a:pPr marL="112713" indent="-112713" fontAlgn="auto">
              <a:spcAft>
                <a:spcPts val="0"/>
              </a:spcAft>
            </a:pPr>
            <a:endParaRPr lang="en-US" sz="1800" dirty="0"/>
          </a:p>
          <a:p>
            <a:pPr marL="112713" indent="-112713" fontAlgn="auto">
              <a:spcAft>
                <a:spcPts val="0"/>
              </a:spcAft>
            </a:pPr>
            <a:endParaRPr lang="en-US" sz="18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2727961" y="1625600"/>
            <a:ext cx="1885071" cy="633046"/>
            <a:chOff x="845232" y="1625600"/>
            <a:chExt cx="1885071" cy="633046"/>
          </a:xfrm>
        </p:grpSpPr>
        <p:sp>
          <p:nvSpPr>
            <p:cNvPr id="14" name="Chevron 13"/>
            <p:cNvSpPr/>
            <p:nvPr/>
          </p:nvSpPr>
          <p:spPr>
            <a:xfrm>
              <a:off x="845232" y="1625600"/>
              <a:ext cx="1885071" cy="633046"/>
            </a:xfrm>
            <a:prstGeom prst="chevr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25415" y="1742068"/>
              <a:ext cx="132236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dirty="0" smtClean="0"/>
                <a:t>Past</a:t>
              </a:r>
              <a:endParaRPr lang="en-US" dirty="0"/>
            </a:p>
          </p:txBody>
        </p:sp>
      </p:grpSp>
      <p:sp>
        <p:nvSpPr>
          <p:cNvPr id="16" name="Content Placeholder 2"/>
          <p:cNvSpPr txBox="1">
            <a:spLocks/>
          </p:cNvSpPr>
          <p:nvPr/>
        </p:nvSpPr>
        <p:spPr>
          <a:xfrm>
            <a:off x="4750781" y="2539658"/>
            <a:ext cx="1602546" cy="4318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2713" indent="-112713" fontAlgn="auto">
              <a:spcAft>
                <a:spcPts val="0"/>
              </a:spcAft>
            </a:pPr>
            <a:r>
              <a:rPr lang="en-US" sz="1800" dirty="0" smtClean="0"/>
              <a:t>Chandra</a:t>
            </a:r>
          </a:p>
          <a:p>
            <a:pPr marL="112713" indent="-112713" fontAlgn="auto">
              <a:spcAft>
                <a:spcPts val="0"/>
              </a:spcAft>
            </a:pPr>
            <a:r>
              <a:rPr lang="en-US" sz="1800" dirty="0" smtClean="0"/>
              <a:t>XMM-Newton</a:t>
            </a:r>
            <a:endParaRPr lang="en-US" sz="1800" dirty="0"/>
          </a:p>
          <a:p>
            <a:pPr marL="112713" indent="-112713" fontAlgn="auto">
              <a:spcAft>
                <a:spcPts val="0"/>
              </a:spcAft>
            </a:pPr>
            <a:r>
              <a:rPr lang="en-US" sz="1800" dirty="0" smtClean="0"/>
              <a:t>Swift, Suzaku, NuSTAR</a:t>
            </a:r>
          </a:p>
          <a:p>
            <a:pPr marL="112713" indent="-112713" fontAlgn="auto">
              <a:spcAft>
                <a:spcPts val="0"/>
              </a:spcAft>
            </a:pPr>
            <a:r>
              <a:rPr lang="en-US" sz="1800" dirty="0" smtClean="0"/>
              <a:t>ASTRO-H, NICER</a:t>
            </a:r>
          </a:p>
          <a:p>
            <a:pPr marL="112713" indent="-112713" fontAlgn="auto">
              <a:spcAft>
                <a:spcPts val="0"/>
              </a:spcAft>
            </a:pPr>
            <a:endParaRPr lang="en-US" sz="1800" dirty="0"/>
          </a:p>
          <a:p>
            <a:pPr marL="0" indent="0" algn="ctr" fontAlgn="auto">
              <a:spcAft>
                <a:spcPts val="0"/>
              </a:spcAft>
              <a:buNone/>
            </a:pPr>
            <a:endParaRPr lang="en-US" sz="1800" dirty="0" smtClean="0"/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en-US" sz="1800" dirty="0" smtClean="0"/>
              <a:t>Chandra</a:t>
            </a:r>
            <a:endParaRPr lang="en-US" sz="18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4610690" y="1625600"/>
            <a:ext cx="1885071" cy="633046"/>
            <a:chOff x="845232" y="1625600"/>
            <a:chExt cx="1885071" cy="633046"/>
          </a:xfrm>
        </p:grpSpPr>
        <p:sp>
          <p:nvSpPr>
            <p:cNvPr id="18" name="Chevron 17"/>
            <p:cNvSpPr/>
            <p:nvPr/>
          </p:nvSpPr>
          <p:spPr>
            <a:xfrm>
              <a:off x="845232" y="1625600"/>
              <a:ext cx="1885071" cy="633046"/>
            </a:xfrm>
            <a:prstGeom prst="chevr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25415" y="1742068"/>
              <a:ext cx="132236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dirty="0" smtClean="0"/>
                <a:t>Present</a:t>
              </a:r>
              <a:endParaRPr lang="en-US" dirty="0"/>
            </a:p>
          </p:txBody>
        </p:sp>
      </p:grpSp>
      <p:sp>
        <p:nvSpPr>
          <p:cNvPr id="20" name="Content Placeholder 2"/>
          <p:cNvSpPr txBox="1">
            <a:spLocks/>
          </p:cNvSpPr>
          <p:nvPr/>
        </p:nvSpPr>
        <p:spPr>
          <a:xfrm>
            <a:off x="6693291" y="2539658"/>
            <a:ext cx="1602546" cy="4318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2713" indent="-112713" fontAlgn="auto">
              <a:spcAft>
                <a:spcPts val="0"/>
              </a:spcAft>
            </a:pPr>
            <a:r>
              <a:rPr lang="en-US" sz="1800" dirty="0"/>
              <a:t>Athena</a:t>
            </a:r>
          </a:p>
          <a:p>
            <a:pPr marL="112713" indent="-112713" fontAlgn="auto">
              <a:spcAft>
                <a:spcPts val="0"/>
              </a:spcAft>
            </a:pPr>
            <a:r>
              <a:rPr lang="en-US" sz="1800" dirty="0" smtClean="0"/>
              <a:t>Future of Chandra</a:t>
            </a:r>
            <a:endParaRPr lang="en-US" sz="1800" dirty="0" smtClean="0"/>
          </a:p>
          <a:p>
            <a:pPr marL="112713" indent="-112713" fontAlgn="auto">
              <a:spcAft>
                <a:spcPts val="0"/>
              </a:spcAft>
            </a:pPr>
            <a:r>
              <a:rPr lang="en-US" sz="1800" dirty="0" smtClean="0"/>
              <a:t>2020 Decadal Survey</a:t>
            </a:r>
            <a:endParaRPr lang="en-US" sz="1800" dirty="0" smtClean="0"/>
          </a:p>
          <a:p>
            <a:pPr marL="112713" indent="-112713" fontAlgn="auto">
              <a:spcAft>
                <a:spcPts val="0"/>
              </a:spcAft>
            </a:pPr>
            <a:endParaRPr lang="en-US" sz="1800" dirty="0" smtClean="0"/>
          </a:p>
          <a:p>
            <a:pPr marL="112713" indent="-112713" fontAlgn="auto">
              <a:spcAft>
                <a:spcPts val="0"/>
              </a:spcAft>
            </a:pPr>
            <a:endParaRPr lang="en-US" sz="1800" dirty="0"/>
          </a:p>
          <a:p>
            <a:pPr marL="0" indent="0" algn="ctr" fontAlgn="auto">
              <a:spcAft>
                <a:spcPts val="0"/>
              </a:spcAft>
              <a:buNone/>
            </a:pPr>
            <a:endParaRPr lang="en-US" sz="1800" dirty="0" smtClean="0"/>
          </a:p>
          <a:p>
            <a:pPr marL="0" indent="0" algn="ctr" fontAlgn="auto">
              <a:spcAft>
                <a:spcPts val="0"/>
              </a:spcAft>
              <a:buNone/>
            </a:pPr>
            <a:endParaRPr lang="en-US" sz="1200" dirty="0" smtClean="0"/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en-US" sz="1800" dirty="0" smtClean="0"/>
              <a:t>Chandra and Beyond</a:t>
            </a:r>
            <a:endParaRPr lang="en-US" sz="18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6553200" y="1625600"/>
            <a:ext cx="1885071" cy="633046"/>
            <a:chOff x="845232" y="1625600"/>
            <a:chExt cx="1885071" cy="633046"/>
          </a:xfrm>
        </p:grpSpPr>
        <p:sp>
          <p:nvSpPr>
            <p:cNvPr id="22" name="Chevron 21"/>
            <p:cNvSpPr/>
            <p:nvPr/>
          </p:nvSpPr>
          <p:spPr>
            <a:xfrm>
              <a:off x="845232" y="1625600"/>
              <a:ext cx="1885071" cy="633046"/>
            </a:xfrm>
            <a:prstGeom prst="chevr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125415" y="1742068"/>
              <a:ext cx="132236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dirty="0" smtClean="0"/>
                <a:t>Future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50183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98473" y="189963"/>
            <a:ext cx="4654550" cy="31019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98651" y="3465924"/>
            <a:ext cx="465454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Detection of Cosmic Rays</a:t>
            </a:r>
          </a:p>
          <a:p>
            <a:pPr algn="ctr"/>
            <a:r>
              <a:rPr lang="en-US" sz="1800" dirty="0" smtClean="0"/>
              <a:t>Victor Hess (1912</a:t>
            </a:r>
            <a:r>
              <a:rPr lang="en-US" sz="1800" dirty="0" smtClean="0"/>
              <a:t>)</a:t>
            </a:r>
          </a:p>
          <a:p>
            <a:pPr algn="ctr"/>
            <a:r>
              <a:rPr lang="en-US" sz="1200" i="1" dirty="0"/>
              <a:t>Image Credit: </a:t>
            </a:r>
            <a:r>
              <a:rPr lang="en-US" sz="1200" i="1" dirty="0" smtClean="0"/>
              <a:t>NYTimes.com</a:t>
            </a:r>
            <a:endParaRPr lang="en-US" sz="1200" i="1" dirty="0"/>
          </a:p>
          <a:p>
            <a:pPr algn="ctr"/>
            <a:endParaRPr lang="en-US" sz="1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841" y="189963"/>
            <a:ext cx="4201617" cy="31019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11194" y="4363184"/>
            <a:ext cx="4201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Detection of Cosmic Radio Sources</a:t>
            </a:r>
          </a:p>
          <a:p>
            <a:pPr algn="ctr"/>
            <a:r>
              <a:rPr lang="en-US" sz="1800" dirty="0" smtClean="0"/>
              <a:t>Karl </a:t>
            </a:r>
            <a:r>
              <a:rPr lang="en-US" sz="1800" dirty="0" err="1" smtClean="0"/>
              <a:t>Jansky</a:t>
            </a:r>
            <a:r>
              <a:rPr lang="en-US" sz="1800" dirty="0" smtClean="0"/>
              <a:t> (1933</a:t>
            </a:r>
            <a:r>
              <a:rPr lang="en-US" sz="1800" dirty="0" smtClean="0"/>
              <a:t>)</a:t>
            </a:r>
          </a:p>
          <a:p>
            <a:pPr lvl="0" algn="ctr"/>
            <a:r>
              <a:rPr lang="en-US" sz="1200" i="1" dirty="0">
                <a:solidFill>
                  <a:prstClr val="black"/>
                </a:solidFill>
              </a:rPr>
              <a:t>Image Credit: </a:t>
            </a:r>
            <a:r>
              <a:rPr lang="en-US" sz="1200" i="1" dirty="0" smtClean="0">
                <a:solidFill>
                  <a:prstClr val="black"/>
                </a:solidFill>
              </a:rPr>
              <a:t>NRAO</a:t>
            </a:r>
            <a:endParaRPr lang="en-US" sz="1200" i="1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5116" y="5829757"/>
            <a:ext cx="4201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Detection of Solar X-rays</a:t>
            </a:r>
          </a:p>
          <a:p>
            <a:pPr algn="ctr"/>
            <a:r>
              <a:rPr lang="en-US" sz="1800" dirty="0" smtClean="0"/>
              <a:t>Herbert Friedman (1949</a:t>
            </a:r>
            <a:r>
              <a:rPr lang="en-US" sz="1800" dirty="0" smtClean="0"/>
              <a:t>)</a:t>
            </a:r>
          </a:p>
          <a:p>
            <a:pPr lvl="0" algn="ctr"/>
            <a:r>
              <a:rPr lang="en-US" sz="1200" i="1" dirty="0">
                <a:solidFill>
                  <a:prstClr val="black"/>
                </a:solidFill>
              </a:rPr>
              <a:t>Image Credit: </a:t>
            </a:r>
            <a:r>
              <a:rPr lang="en-US" sz="1200" i="1" dirty="0" smtClean="0">
                <a:solidFill>
                  <a:prstClr val="black"/>
                </a:solidFill>
              </a:rPr>
              <a:t>NRL</a:t>
            </a:r>
            <a:endParaRPr lang="en-US" sz="1200" i="1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73" y="3412070"/>
            <a:ext cx="2532185" cy="336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454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319" y="141776"/>
            <a:ext cx="4505325" cy="3457575"/>
          </a:xfrm>
          <a:prstGeom prst="rect">
            <a:avLst/>
          </a:prstGeom>
        </p:spPr>
      </p:pic>
      <p:pic>
        <p:nvPicPr>
          <p:cNvPr id="1026" name="Picture 2" descr="Sco X-1 discovery observ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10" y="3599351"/>
            <a:ext cx="5007268" cy="293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587" y="141776"/>
            <a:ext cx="3300184" cy="58583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11488" y="6000090"/>
            <a:ext cx="22062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 smtClean="0"/>
              <a:t>Image Credits: Harvard.edu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346766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Astronomy Satellites (SAS)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74" y="886263"/>
            <a:ext cx="3731778" cy="46212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8978" y="886263"/>
            <a:ext cx="1922350" cy="32039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8979" y="4214166"/>
            <a:ext cx="3843674" cy="23247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4674" y="5507500"/>
            <a:ext cx="3731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SAS-1 (</a:t>
            </a:r>
            <a:r>
              <a:rPr lang="en-US" dirty="0" err="1" smtClean="0"/>
              <a:t>Uhuru</a:t>
            </a:r>
            <a:r>
              <a:rPr lang="en-US" dirty="0" smtClean="0"/>
              <a:t>)</a:t>
            </a:r>
          </a:p>
          <a:p>
            <a:pPr algn="ctr"/>
            <a:r>
              <a:rPr lang="en-US" dirty="0" smtClean="0"/>
              <a:t>1970-1973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10816" y="1413382"/>
            <a:ext cx="37317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SAS-2 </a:t>
            </a:r>
          </a:p>
          <a:p>
            <a:r>
              <a:rPr lang="en-US" dirty="0" smtClean="0"/>
              <a:t>1972-1973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463550"/>
            <a:r>
              <a:rPr lang="en-US" dirty="0" smtClean="0"/>
              <a:t>SAS-3</a:t>
            </a:r>
          </a:p>
          <a:p>
            <a:pPr marL="463550"/>
            <a:r>
              <a:rPr lang="en-US" dirty="0" smtClean="0"/>
              <a:t>1975-1979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74674" y="6484432"/>
            <a:ext cx="3629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Image Credits: </a:t>
            </a:r>
            <a:r>
              <a:rPr lang="en-US" sz="1200" i="1" dirty="0" smtClean="0"/>
              <a:t>NASA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747632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Astronomy Satellites (SAS)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16000"/>
            <a:ext cx="4320132" cy="54685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08098" y="1659988"/>
            <a:ext cx="29401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SAS-D</a:t>
            </a:r>
          </a:p>
          <a:p>
            <a:r>
              <a:rPr lang="en-US" dirty="0" smtClean="0"/>
              <a:t>International Ultraviolet Explorer (IUE)</a:t>
            </a:r>
          </a:p>
          <a:p>
            <a:r>
              <a:rPr lang="en-US" dirty="0" smtClean="0"/>
              <a:t>1978-1996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77332" y="6207523"/>
            <a:ext cx="3629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Image Credit</a:t>
            </a:r>
            <a:r>
              <a:rPr lang="en-US" sz="1200" i="1" dirty="0"/>
              <a:t>: </a:t>
            </a:r>
            <a:r>
              <a:rPr lang="en-US" sz="1200" i="1" dirty="0" smtClean="0"/>
              <a:t>NASA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4153570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074" name="Picture 2" descr="http://www.nap.edu/images/cover.php?id=13231&amp;type=covers4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725348"/>
            <a:ext cx="3538024" cy="521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07412" y="2041430"/>
            <a:ext cx="44793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Priority </a:t>
            </a:r>
            <a:r>
              <a:rPr lang="en-US" dirty="0"/>
              <a:t>4. A program for X-ray and gamma-ray astronomy from a series of large orbiting  </a:t>
            </a:r>
            <a:r>
              <a:rPr lang="en-US" dirty="0" smtClean="0"/>
              <a:t>High-energy </a:t>
            </a:r>
            <a:r>
              <a:rPr lang="en-US" dirty="0"/>
              <a:t>Astronomical Observatories (HEAOs), supported by construction of ground based optical and infrared telescopes.</a:t>
            </a:r>
          </a:p>
        </p:txBody>
      </p:sp>
    </p:spTree>
    <p:extLst>
      <p:ext uri="{BB962C8B-B14F-4D97-AF65-F5344CB8AC3E}">
        <p14:creationId xmlns:p14="http://schemas.microsoft.com/office/powerpoint/2010/main" val="3651120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Energy Astronomy Observatories (HEAOs)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9" y="816957"/>
            <a:ext cx="2821955" cy="35862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9489" y="4532923"/>
            <a:ext cx="28219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HEAO-1</a:t>
            </a:r>
          </a:p>
          <a:p>
            <a:pPr algn="ctr"/>
            <a:r>
              <a:rPr lang="en-US" dirty="0" smtClean="0"/>
              <a:t>1977-1979</a:t>
            </a:r>
          </a:p>
          <a:p>
            <a:pPr lvl="0"/>
            <a:endParaRPr lang="en-US" sz="1200" dirty="0">
              <a:solidFill>
                <a:prstClr val="black"/>
              </a:solidFill>
            </a:endParaRPr>
          </a:p>
          <a:p>
            <a:pPr lvl="0"/>
            <a:r>
              <a:rPr lang="en-US" sz="1200" dirty="0">
                <a:solidFill>
                  <a:prstClr val="black"/>
                </a:solidFill>
              </a:rPr>
              <a:t>A1 Large Area Sky Survey experiment</a:t>
            </a:r>
          </a:p>
          <a:p>
            <a:pPr lvl="0"/>
            <a:r>
              <a:rPr lang="en-US" sz="1200" dirty="0">
                <a:solidFill>
                  <a:prstClr val="black"/>
                </a:solidFill>
              </a:rPr>
              <a:t>A2 Cosmic X-ray Experiment</a:t>
            </a:r>
          </a:p>
          <a:p>
            <a:pPr lvl="0"/>
            <a:r>
              <a:rPr lang="en-US" sz="1200" dirty="0">
                <a:solidFill>
                  <a:prstClr val="black"/>
                </a:solidFill>
              </a:rPr>
              <a:t>A3 Modulation Collimator</a:t>
            </a:r>
          </a:p>
          <a:p>
            <a:pPr marL="225425" lvl="0" indent="-225425"/>
            <a:r>
              <a:rPr lang="en-US" sz="1200" dirty="0">
                <a:solidFill>
                  <a:prstClr val="black"/>
                </a:solidFill>
              </a:rPr>
              <a:t>A4 Hard X-Ray / Low Energy Gamma Ray Experiment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9489" y="6444476"/>
            <a:ext cx="3629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Image Credits: </a:t>
            </a:r>
            <a:r>
              <a:rPr lang="en-US" sz="1200" i="1" dirty="0" smtClean="0"/>
              <a:t>NASA</a:t>
            </a:r>
            <a:endParaRPr lang="en-US" sz="1200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54660"/>
          <a:stretch/>
        </p:blipFill>
        <p:spPr>
          <a:xfrm>
            <a:off x="3304607" y="836717"/>
            <a:ext cx="2562565" cy="35664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8579" y="836717"/>
            <a:ext cx="2795264" cy="35664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04607" y="4532923"/>
            <a:ext cx="25625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HEAO-2</a:t>
            </a:r>
          </a:p>
          <a:p>
            <a:pPr algn="ctr"/>
            <a:r>
              <a:rPr lang="en-US" dirty="0"/>
              <a:t>1978-1982</a:t>
            </a:r>
          </a:p>
          <a:p>
            <a:pPr algn="ctr"/>
            <a:r>
              <a:rPr lang="en-US" dirty="0" smtClean="0"/>
              <a:t>Einstein </a:t>
            </a:r>
            <a:r>
              <a:rPr lang="en-US" dirty="0" smtClean="0"/>
              <a:t>Observatory</a:t>
            </a:r>
          </a:p>
          <a:p>
            <a:endParaRPr lang="en-US" sz="1200" dirty="0" smtClean="0"/>
          </a:p>
          <a:p>
            <a:r>
              <a:rPr lang="en-US" sz="1200" dirty="0" smtClean="0"/>
              <a:t>Focal Plan Crystal Spectrometer</a:t>
            </a:r>
          </a:p>
          <a:p>
            <a:r>
              <a:rPr lang="en-US" sz="1200" dirty="0" smtClean="0"/>
              <a:t>High-Resolution Imager</a:t>
            </a:r>
          </a:p>
          <a:p>
            <a:r>
              <a:rPr lang="en-US" sz="1200" dirty="0" smtClean="0"/>
              <a:t>Imaging Proportional Counter</a:t>
            </a:r>
          </a:p>
          <a:p>
            <a:r>
              <a:rPr lang="en-US" sz="1200" dirty="0" smtClean="0"/>
              <a:t>Monitor Proportional Counter</a:t>
            </a:r>
          </a:p>
          <a:p>
            <a:r>
              <a:rPr lang="en-US" sz="1200" dirty="0" smtClean="0"/>
              <a:t>Solid-State Spectrometer</a:t>
            </a:r>
          </a:p>
          <a:p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6038578" y="4563700"/>
            <a:ext cx="264822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HEAO-3</a:t>
            </a:r>
          </a:p>
          <a:p>
            <a:pPr algn="ctr"/>
            <a:r>
              <a:rPr lang="en-US" dirty="0" smtClean="0"/>
              <a:t>1979-1981</a:t>
            </a:r>
            <a:endParaRPr lang="en-US" dirty="0" smtClean="0"/>
          </a:p>
          <a:p>
            <a:endParaRPr lang="en-US" sz="1200" dirty="0"/>
          </a:p>
          <a:p>
            <a:r>
              <a:rPr lang="en-US" sz="1200" dirty="0"/>
              <a:t>High Resolution Gamma </a:t>
            </a:r>
            <a:r>
              <a:rPr lang="en-US" sz="1200" dirty="0" smtClean="0"/>
              <a:t>Ray Spectrometer</a:t>
            </a:r>
          </a:p>
          <a:p>
            <a:r>
              <a:rPr lang="en-US" sz="1200" dirty="0" smtClean="0"/>
              <a:t>Cosmic </a:t>
            </a:r>
            <a:r>
              <a:rPr lang="en-US" sz="1200" dirty="0"/>
              <a:t>Ray Isotope </a:t>
            </a:r>
            <a:r>
              <a:rPr lang="en-US" sz="1200" dirty="0" smtClean="0"/>
              <a:t>Experiment</a:t>
            </a:r>
          </a:p>
          <a:p>
            <a:r>
              <a:rPr lang="en-US" sz="1200" dirty="0" smtClean="0"/>
              <a:t>Heavy </a:t>
            </a:r>
            <a:r>
              <a:rPr lang="en-US" sz="1200" dirty="0"/>
              <a:t>Nuclei </a:t>
            </a:r>
            <a:r>
              <a:rPr lang="en-US" sz="1200" dirty="0" smtClean="0"/>
              <a:t>Experiment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05663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1980s and 1990s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777285"/>
            <a:ext cx="3860011" cy="30197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5436" y="810408"/>
            <a:ext cx="3881364" cy="29498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57335" y="3836976"/>
            <a:ext cx="3629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 smtClean="0"/>
              <a:t>Illustration Credit</a:t>
            </a:r>
            <a:r>
              <a:rPr lang="en-US" sz="1200" i="1" dirty="0"/>
              <a:t>: </a:t>
            </a:r>
            <a:r>
              <a:rPr lang="en-US" sz="1200" i="1" dirty="0" smtClean="0"/>
              <a:t>ESA</a:t>
            </a:r>
            <a:endParaRPr lang="en-US" sz="12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457199" y="3836977"/>
            <a:ext cx="3629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Illustration Credit</a:t>
            </a:r>
            <a:r>
              <a:rPr lang="en-US" sz="1200" i="1" dirty="0"/>
              <a:t>: </a:t>
            </a:r>
            <a:r>
              <a:rPr lang="en-US" sz="1200" i="1" dirty="0" smtClean="0"/>
              <a:t>JAXA</a:t>
            </a:r>
            <a:endParaRPr lang="en-US" sz="1200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5223" y="4190706"/>
            <a:ext cx="3400425" cy="2514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34218" y="6460587"/>
            <a:ext cx="3629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Illustration Credit</a:t>
            </a:r>
            <a:r>
              <a:rPr lang="en-US" sz="1200" i="1" dirty="0"/>
              <a:t>: </a:t>
            </a:r>
            <a:r>
              <a:rPr lang="en-US" sz="1200" i="1" dirty="0" smtClean="0"/>
              <a:t>NASA</a:t>
            </a:r>
            <a:endParaRPr lang="en-US" sz="12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7448843" y="3354805"/>
            <a:ext cx="1237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EXOSAT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18453" y="6254159"/>
            <a:ext cx="1237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RXTE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379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NASA’s Great Observatories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247775"/>
            <a:ext cx="7315200" cy="4876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6261913"/>
            <a:ext cx="3629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Illustration Credit</a:t>
            </a:r>
            <a:r>
              <a:rPr lang="en-US" sz="1200" i="1" dirty="0"/>
              <a:t>: </a:t>
            </a:r>
            <a:r>
              <a:rPr lang="en-US" sz="1200" i="1" dirty="0" smtClean="0"/>
              <a:t>NASA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578268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07412" y="1039586"/>
            <a:ext cx="447938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#</a:t>
            </a:r>
            <a:r>
              <a:rPr lang="en-US" dirty="0"/>
              <a:t>1. An Advanced X-Ray Astrophysics Facility (AXAF) operated as a permanent national observatory in space, to provide x-ray pictures of the Universe comparable in depth and detail with those of the most advanced optical and radio telescopes. Continuing the remarkable development of x-ray technology applied to astronomy during the 1970's, this facility will combine greatly improved angular and spectral resolution with a sensitivity up to one hundred times greater than that of any previous x-ray mission.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24" y="739580"/>
            <a:ext cx="3727945" cy="561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624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NASA Astrophysics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1397000"/>
          <a:ext cx="60960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Cosmic Origins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Exoplanet Exploration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Physics of the Cosmos 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How did the familiar night sky of galaxies, stars, and planets come to be?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Are there habitable planets around other stars? Are we alone?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How does the universe work? Use the universe as a laboratory to understand the laws of nature.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100" name="Picture 4" descr="http://www.physics.udel.edu/~gizis/pictures/chandra_tr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02" y="1366055"/>
            <a:ext cx="8617449" cy="389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8502" y="6444476"/>
            <a:ext cx="3629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Illustration Credit</a:t>
            </a:r>
            <a:r>
              <a:rPr lang="en-US" sz="1200" i="1" dirty="0"/>
              <a:t>: </a:t>
            </a:r>
            <a:r>
              <a:rPr lang="en-US" sz="1200" i="1" dirty="0" smtClean="0"/>
              <a:t>TRW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249032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NASA Astrophysics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988029"/>
              </p:ext>
            </p:extLst>
          </p:nvPr>
        </p:nvGraphicFramePr>
        <p:xfrm>
          <a:off x="1524000" y="1139483"/>
          <a:ext cx="60960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Physics of the Cosmos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Cosmic Origins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Exoplanet Exploration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How does the universe work? Use the universe as a laboratory to understand the laws of nature.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How did the familiar night sky of galaxies, stars, and planets come to be?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Are there habitable planets around other stars? Are we alone?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 descr="Big Bang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7" t="5418" r="5418" b="6037"/>
          <a:stretch/>
        </p:blipFill>
        <p:spPr>
          <a:xfrm rot="5400000">
            <a:off x="1740171" y="4913904"/>
            <a:ext cx="1629287" cy="16292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 descr="Galaxi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5" t="5411" r="5411" b="5585"/>
          <a:stretch/>
        </p:blipFill>
        <p:spPr>
          <a:xfrm>
            <a:off x="3792893" y="4913904"/>
            <a:ext cx="1606637" cy="16096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 descr="ssc2008-05a_Med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" t="9907" r="4722"/>
          <a:stretch/>
        </p:blipFill>
        <p:spPr>
          <a:xfrm rot="16200000" flipH="1">
            <a:off x="5822965" y="4929256"/>
            <a:ext cx="1609656" cy="16096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59622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2010s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146" y="1016000"/>
            <a:ext cx="2899131" cy="2239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813" y="1016000"/>
            <a:ext cx="3038622" cy="22504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98" y="3602312"/>
            <a:ext cx="2182251" cy="15603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435" y="3602312"/>
            <a:ext cx="2001130" cy="15925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8651" y="3369446"/>
            <a:ext cx="2390900" cy="17931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0813" y="5276020"/>
            <a:ext cx="2569698" cy="14454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2674" y="5276020"/>
            <a:ext cx="2368603" cy="144545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897" y="6259810"/>
            <a:ext cx="181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Illustration Credits: NASA, ESA, JAXA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26385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69149"/>
              </p:ext>
            </p:extLst>
          </p:nvPr>
        </p:nvGraphicFramePr>
        <p:xfrm>
          <a:off x="582765" y="1115646"/>
          <a:ext cx="7972338" cy="18542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657446"/>
                <a:gridCol w="2657446"/>
                <a:gridCol w="2657446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AXAF-S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ASTRO-H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Energy Resolution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 </a:t>
                      </a:r>
                      <a:r>
                        <a:rPr lang="en-US" dirty="0" err="1" smtClean="0"/>
                        <a:t>eV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</a:t>
                      </a:r>
                      <a:r>
                        <a:rPr lang="en-US" dirty="0" err="1" smtClean="0"/>
                        <a:t>eV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Field</a:t>
                      </a:r>
                      <a:r>
                        <a:rPr lang="en-US" baseline="0" dirty="0" smtClean="0"/>
                        <a:t> of View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3x3 mm (2.3x2.3 </a:t>
                      </a:r>
                      <a:r>
                        <a:rPr lang="en-US" dirty="0" err="1" smtClean="0"/>
                        <a:t>arcmin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5x5 mm (3x3 </a:t>
                      </a:r>
                      <a:r>
                        <a:rPr lang="en-US" dirty="0" err="1" smtClean="0"/>
                        <a:t>arcmin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Band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0.3-10 </a:t>
                      </a:r>
                      <a:r>
                        <a:rPr lang="en-US" dirty="0" err="1" smtClean="0"/>
                        <a:t>keV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0.3-12 </a:t>
                      </a:r>
                      <a:r>
                        <a:rPr lang="en-US" dirty="0" err="1" smtClean="0"/>
                        <a:t>keV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Effective 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~</a:t>
                      </a:r>
                      <a:r>
                        <a:rPr lang="en-US" baseline="0" dirty="0" smtClean="0"/>
                        <a:t> 200</a:t>
                      </a:r>
                      <a:r>
                        <a:rPr lang="en-US" dirty="0" smtClean="0"/>
                        <a:t> cm</a:t>
                      </a:r>
                      <a:r>
                        <a:rPr lang="en-US" baseline="30000" dirty="0" smtClean="0"/>
                        <a:t>2</a:t>
                      </a:r>
                      <a:r>
                        <a:rPr lang="en-US" dirty="0" smtClean="0"/>
                        <a:t> (6 </a:t>
                      </a:r>
                      <a:r>
                        <a:rPr lang="en-US" dirty="0" err="1" smtClean="0"/>
                        <a:t>keV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210 cm</a:t>
                      </a:r>
                      <a:r>
                        <a:rPr lang="en-US" baseline="30000" dirty="0" smtClean="0"/>
                        <a:t>2 </a:t>
                      </a:r>
                      <a:r>
                        <a:rPr lang="en-US" dirty="0" smtClean="0"/>
                        <a:t>(6 </a:t>
                      </a:r>
                      <a:r>
                        <a:rPr lang="en-US" dirty="0" err="1" smtClean="0"/>
                        <a:t>keV</a:t>
                      </a:r>
                      <a:r>
                        <a:rPr lang="en-US" dirty="0" smtClean="0"/>
                        <a:t>)</a:t>
                      </a:r>
                      <a:endParaRPr lang="en-US" baseline="300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Realizing AXAF-S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20" y="3191749"/>
            <a:ext cx="7985359" cy="33637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555545"/>
            <a:ext cx="3629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Illustration Credit</a:t>
            </a:r>
            <a:r>
              <a:rPr lang="en-US" sz="1200" i="1" dirty="0"/>
              <a:t>: </a:t>
            </a:r>
            <a:r>
              <a:rPr lang="en-US" sz="1200" i="1" dirty="0" smtClean="0"/>
              <a:t>JAXA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528505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04BE-5198-2946-A7CF-1560F12F4DF1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201"/>
          <a:stretch/>
        </p:blipFill>
        <p:spPr>
          <a:xfrm>
            <a:off x="661182" y="1269218"/>
            <a:ext cx="3910818" cy="33432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1828" y="1420837"/>
            <a:ext cx="37349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smtClean="0"/>
              <a:t>?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Prioritized by 2020 Decadal Survey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6538912"/>
            <a:ext cx="3629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Illustration Credit</a:t>
            </a:r>
            <a:r>
              <a:rPr lang="en-US" sz="1200" i="1" dirty="0"/>
              <a:t>: </a:t>
            </a:r>
            <a:r>
              <a:rPr lang="en-US" sz="1200" i="1" dirty="0" smtClean="0"/>
              <a:t>Athena Collaboration</a:t>
            </a:r>
            <a:endParaRPr lang="en-US" sz="12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661182" y="4624849"/>
            <a:ext cx="3910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Athena (2028)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946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420645" y="109345"/>
            <a:ext cx="8287972" cy="61768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prstClr val="black"/>
                </a:solidFill>
                <a:latin typeface="Arial"/>
                <a:ea typeface="ＭＳ Ｐゴシック" pitchFamily="34" charset="-128"/>
                <a:cs typeface="Arial"/>
              </a:rPr>
              <a:t>Astrophysics Timeline</a:t>
            </a:r>
            <a:endParaRPr lang="en-US" dirty="0">
              <a:solidFill>
                <a:prstClr val="black"/>
              </a:solidFill>
              <a:latin typeface="Arial"/>
              <a:ea typeface="ＭＳ Ｐゴシック" pitchFamily="34" charset="-128"/>
              <a:cs typeface="Arial"/>
            </a:endParaRPr>
          </a:p>
        </p:txBody>
      </p:sp>
      <p:pic>
        <p:nvPicPr>
          <p:cNvPr id="3" name="Picture 2" descr="Astro Timeline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00" y="698500"/>
            <a:ext cx="8904339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756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Preparing for the 2020 Decadal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tabLst>
                <a:tab pos="7948613" algn="r"/>
              </a:tabLst>
            </a:pPr>
            <a:r>
              <a:rPr lang="en-US" sz="2000" dirty="0" smtClean="0"/>
              <a:t>Step </a:t>
            </a:r>
            <a:r>
              <a:rPr lang="en-US" sz="2000" dirty="0" smtClean="0"/>
              <a:t>1:  Identify (large or strategic) mission concepts to </a:t>
            </a:r>
            <a:r>
              <a:rPr lang="en-US" sz="2000" dirty="0" smtClean="0"/>
              <a:t>study	~2015</a:t>
            </a:r>
          </a:p>
          <a:p>
            <a:pPr lvl="1">
              <a:tabLst>
                <a:tab pos="7948613" algn="r"/>
              </a:tabLst>
            </a:pPr>
            <a:r>
              <a:rPr lang="en-US" sz="1600" dirty="0" smtClean="0"/>
              <a:t>Use Astrophysics PAGs to identify small number of mission concepts to study</a:t>
            </a:r>
            <a:endParaRPr lang="en-US" sz="1600" dirty="0" smtClean="0"/>
          </a:p>
          <a:p>
            <a:pPr>
              <a:lnSpc>
                <a:spcPct val="100000"/>
              </a:lnSpc>
              <a:tabLst>
                <a:tab pos="7948613" algn="r"/>
              </a:tabLst>
            </a:pPr>
            <a:endParaRPr lang="en-US" sz="2000" dirty="0" smtClean="0"/>
          </a:p>
          <a:p>
            <a:pPr>
              <a:lnSpc>
                <a:spcPct val="100000"/>
              </a:lnSpc>
              <a:tabLst>
                <a:tab pos="7948613" algn="r"/>
              </a:tabLst>
            </a:pPr>
            <a:r>
              <a:rPr lang="en-US" sz="2000" dirty="0" smtClean="0"/>
              <a:t>Step 2:  Initiate </a:t>
            </a:r>
            <a:r>
              <a:rPr lang="en-US" sz="2000" dirty="0" smtClean="0"/>
              <a:t>studies	~2016</a:t>
            </a:r>
          </a:p>
          <a:p>
            <a:pPr lvl="1">
              <a:tabLst>
                <a:tab pos="7948613" algn="r"/>
              </a:tabLst>
            </a:pPr>
            <a:r>
              <a:rPr lang="en-US" sz="1600" dirty="0" smtClean="0"/>
              <a:t>Community call for Science and Technology Definition Teams (STDTs)</a:t>
            </a:r>
          </a:p>
          <a:p>
            <a:pPr lvl="1">
              <a:tabLst>
                <a:tab pos="7948613" algn="r"/>
              </a:tabLst>
            </a:pPr>
            <a:r>
              <a:rPr lang="en-US" sz="1600" dirty="0" smtClean="0"/>
              <a:t>NASA Center assigned to provide design and engineering support</a:t>
            </a:r>
            <a:endParaRPr lang="en-US" sz="1600" dirty="0" smtClean="0"/>
          </a:p>
          <a:p>
            <a:pPr>
              <a:lnSpc>
                <a:spcPct val="100000"/>
              </a:lnSpc>
              <a:tabLst>
                <a:tab pos="7948613" algn="r"/>
              </a:tabLst>
            </a:pPr>
            <a:endParaRPr lang="en-US" sz="2000" dirty="0" smtClean="0"/>
          </a:p>
          <a:p>
            <a:pPr>
              <a:lnSpc>
                <a:spcPct val="100000"/>
              </a:lnSpc>
              <a:tabLst>
                <a:tab pos="7948613" algn="r"/>
              </a:tabLst>
            </a:pPr>
            <a:r>
              <a:rPr lang="en-US" sz="2000" dirty="0" smtClean="0"/>
              <a:t>Step 3:  Conduct </a:t>
            </a:r>
            <a:r>
              <a:rPr lang="en-US" sz="2000" dirty="0" smtClean="0"/>
              <a:t>studies	~2016-2019</a:t>
            </a:r>
            <a:endParaRPr lang="en-US" sz="2000" dirty="0" smtClean="0"/>
          </a:p>
          <a:p>
            <a:pPr>
              <a:lnSpc>
                <a:spcPct val="100000"/>
              </a:lnSpc>
              <a:tabLst>
                <a:tab pos="7948613" algn="r"/>
              </a:tabLst>
            </a:pPr>
            <a:endParaRPr lang="en-US" sz="2000" dirty="0" smtClean="0"/>
          </a:p>
          <a:p>
            <a:pPr>
              <a:lnSpc>
                <a:spcPct val="100000"/>
              </a:lnSpc>
              <a:tabLst>
                <a:tab pos="7948613" algn="r"/>
              </a:tabLst>
            </a:pPr>
            <a:r>
              <a:rPr lang="en-US" sz="2000" dirty="0" smtClean="0"/>
              <a:t>Step 4:  Identify technology requirements to motivate early technology </a:t>
            </a:r>
            <a:r>
              <a:rPr lang="en-US" sz="2000" dirty="0" smtClean="0"/>
              <a:t>development	~2017</a:t>
            </a:r>
          </a:p>
          <a:p>
            <a:pPr lvl="1">
              <a:tabLst>
                <a:tab pos="7948613" algn="r"/>
              </a:tabLst>
            </a:pPr>
            <a:r>
              <a:rPr lang="en-US" sz="1600" dirty="0" smtClean="0"/>
              <a:t>NASA will fund some technology through APRA and SAT opportunities</a:t>
            </a:r>
            <a:endParaRPr lang="en-US" sz="1600" dirty="0" smtClean="0"/>
          </a:p>
          <a:p>
            <a:pPr>
              <a:lnSpc>
                <a:spcPct val="100000"/>
              </a:lnSpc>
              <a:tabLst>
                <a:tab pos="7948613" algn="r"/>
              </a:tabLst>
            </a:pPr>
            <a:endParaRPr lang="en-US" sz="2000" dirty="0" smtClean="0"/>
          </a:p>
          <a:p>
            <a:pPr>
              <a:lnSpc>
                <a:spcPct val="100000"/>
              </a:lnSpc>
              <a:tabLst>
                <a:tab pos="7948613" algn="r"/>
              </a:tabLst>
            </a:pPr>
            <a:r>
              <a:rPr lang="en-US" sz="2000" dirty="0" smtClean="0"/>
              <a:t>Step 5:  Deliver results to 2020 Decadal Survey </a:t>
            </a:r>
            <a:r>
              <a:rPr lang="en-US" sz="2000" dirty="0" smtClean="0"/>
              <a:t>committee	~2019</a:t>
            </a:r>
          </a:p>
          <a:p>
            <a:pPr lvl="1">
              <a:tabLst>
                <a:tab pos="7948613" algn="r"/>
              </a:tabLst>
            </a:pPr>
            <a:r>
              <a:rPr lang="en-US" sz="1600" dirty="0" smtClean="0"/>
              <a:t>Science case, design reference mission, technology assessment, cost assessment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477757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Slide Number Placeholder 3"/>
          <p:cNvSpPr txBox="1">
            <a:spLocks/>
          </p:cNvSpPr>
          <p:nvPr/>
        </p:nvSpPr>
        <p:spPr>
          <a:xfrm>
            <a:off x="6945485" y="6514400"/>
            <a:ext cx="2133600" cy="365125"/>
          </a:xfrm>
          <a:prstGeom prst="rect">
            <a:avLst/>
          </a:prstGeom>
        </p:spPr>
        <p:txBody>
          <a:bodyPr lIns="91380" tIns="45690" rIns="91380" bIns="4569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algn="r" eaLnBrk="1" hangingPunct="1"/>
            <a:fld id="{33D804BE-5198-2946-A7CF-1560F12F4DF1}" type="slidenum">
              <a:rPr lang="en-US" sz="1000" i="0">
                <a:solidFill>
                  <a:srgbClr val="FFFFFF"/>
                </a:solidFill>
              </a:rPr>
              <a:pPr algn="r" eaLnBrk="1" hangingPunct="1"/>
              <a:t>19</a:t>
            </a:fld>
            <a:endParaRPr lang="en-US" sz="1000" i="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08231" y="4936398"/>
            <a:ext cx="3021496" cy="1255668"/>
          </a:xfrm>
          <a:prstGeom prst="rect">
            <a:avLst/>
          </a:prstGeom>
          <a:solidFill>
            <a:schemeClr val="bg1">
              <a:alpha val="10000"/>
            </a:schemeClr>
          </a:solidFill>
        </p:spPr>
        <p:txBody>
          <a:bodyPr wrap="square" lIns="91380" tIns="45690" rIns="91380" bIns="4569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i="0" dirty="0" smtClean="0">
                <a:solidFill>
                  <a:srgbClr val="FFFFFF"/>
                </a:solidFill>
                <a:ea typeface="ＭＳ Ｐゴシック" charset="-128"/>
              </a:rPr>
              <a:t>NASA</a:t>
            </a:r>
          </a:p>
          <a:p>
            <a:pPr algn="ctr">
              <a:lnSpc>
                <a:spcPct val="90000"/>
              </a:lnSpc>
            </a:pPr>
            <a:r>
              <a:rPr lang="en-US" sz="2800" b="1" i="0" dirty="0" smtClean="0">
                <a:solidFill>
                  <a:srgbClr val="FFFFFF"/>
                </a:solidFill>
                <a:ea typeface="ＭＳ Ｐゴシック" charset="-128"/>
              </a:rPr>
              <a:t>Astrophysics</a:t>
            </a:r>
          </a:p>
          <a:p>
            <a:pPr algn="ctr">
              <a:lnSpc>
                <a:spcPct val="90000"/>
              </a:lnSpc>
            </a:pPr>
            <a:r>
              <a:rPr lang="en-US" sz="2800" b="1" dirty="0" smtClean="0">
                <a:solidFill>
                  <a:srgbClr val="FFFFFF"/>
                </a:solidFill>
                <a:ea typeface="ＭＳ Ｐゴシック" charset="-128"/>
              </a:rPr>
              <a:t>2014</a:t>
            </a:r>
            <a:endParaRPr lang="en-US" sz="2800" b="1" i="0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8635511" y="6553200"/>
            <a:ext cx="588433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i="0" dirty="0">
              <a:solidFill>
                <a:schemeClr val="bg1"/>
              </a:solidFill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30010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619</Words>
  <Application>Microsoft Office PowerPoint</Application>
  <PresentationFormat>On-screen Show (4:3)</PresentationFormat>
  <Paragraphs>177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ＭＳ Ｐゴシック</vt:lpstr>
      <vt:lpstr>Arial</vt:lpstr>
      <vt:lpstr>Calibri</vt:lpstr>
      <vt:lpstr>Times</vt:lpstr>
      <vt:lpstr>ヒラギノ角ゴ Pro W3</vt:lpstr>
      <vt:lpstr>Office Theme</vt:lpstr>
      <vt:lpstr>PowerPoint Presentation</vt:lpstr>
      <vt:lpstr>The past, present, and future role of  X-ray astronomy at NASA</vt:lpstr>
      <vt:lpstr>PowerPoint Presentation</vt:lpstr>
      <vt:lpstr>PowerPoint Presentation</vt:lpstr>
      <vt:lpstr>Small Astronomy Satellites (SAS)</vt:lpstr>
      <vt:lpstr>Small Astronomy Satellites (SAS)</vt:lpstr>
      <vt:lpstr>PowerPoint Presentation</vt:lpstr>
      <vt:lpstr>High Energy Astronomy Observatories (HEAOs)</vt:lpstr>
      <vt:lpstr>1980s and 1990s</vt:lpstr>
      <vt:lpstr>NASA’s Great Observatories</vt:lpstr>
      <vt:lpstr>PowerPoint Presentation</vt:lpstr>
      <vt:lpstr>NASA Astrophysics</vt:lpstr>
      <vt:lpstr>NASA Astrophysics</vt:lpstr>
      <vt:lpstr>2010s</vt:lpstr>
      <vt:lpstr>Realizing AXAF-S</vt:lpstr>
      <vt:lpstr>Future</vt:lpstr>
      <vt:lpstr>Astrophysics Timeline</vt:lpstr>
      <vt:lpstr>Preparing for the 2020 Decadal Survey</vt:lpstr>
      <vt:lpstr>PowerPoint Presentation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2012-02-13T23:03:16Z</cp:lastPrinted>
  <dcterms:created xsi:type="dcterms:W3CDTF">2012-02-16T21:24:56Z</dcterms:created>
  <dcterms:modified xsi:type="dcterms:W3CDTF">2014-11-16T00:12:16Z</dcterms:modified>
</cp:coreProperties>
</file>