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m4v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7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  <p:sldMasterId id="2147483724" r:id="rId2"/>
    <p:sldMasterId id="2147483728" r:id="rId3"/>
    <p:sldMasterId id="2147483741" r:id="rId4"/>
    <p:sldMasterId id="2147483754" r:id="rId5"/>
    <p:sldMasterId id="2147483771" r:id="rId6"/>
    <p:sldMasterId id="2147483801" r:id="rId7"/>
    <p:sldMasterId id="2147483814" r:id="rId8"/>
  </p:sldMasterIdLst>
  <p:notesMasterIdLst>
    <p:notesMasterId r:id="rId39"/>
  </p:notesMasterIdLst>
  <p:handoutMasterIdLst>
    <p:handoutMasterId r:id="rId40"/>
  </p:handoutMasterIdLst>
  <p:sldIdLst>
    <p:sldId id="386" r:id="rId9"/>
    <p:sldId id="434" r:id="rId10"/>
    <p:sldId id="472" r:id="rId11"/>
    <p:sldId id="387" r:id="rId12"/>
    <p:sldId id="381" r:id="rId13"/>
    <p:sldId id="470" r:id="rId14"/>
    <p:sldId id="442" r:id="rId15"/>
    <p:sldId id="411" r:id="rId16"/>
    <p:sldId id="426" r:id="rId17"/>
    <p:sldId id="462" r:id="rId18"/>
    <p:sldId id="449" r:id="rId19"/>
    <p:sldId id="450" r:id="rId20"/>
    <p:sldId id="445" r:id="rId21"/>
    <p:sldId id="452" r:id="rId22"/>
    <p:sldId id="474" r:id="rId23"/>
    <p:sldId id="439" r:id="rId24"/>
    <p:sldId id="471" r:id="rId25"/>
    <p:sldId id="432" r:id="rId26"/>
    <p:sldId id="414" r:id="rId27"/>
    <p:sldId id="478" r:id="rId28"/>
    <p:sldId id="352" r:id="rId29"/>
    <p:sldId id="417" r:id="rId30"/>
    <p:sldId id="420" r:id="rId31"/>
    <p:sldId id="461" r:id="rId32"/>
    <p:sldId id="390" r:id="rId33"/>
    <p:sldId id="475" r:id="rId34"/>
    <p:sldId id="477" r:id="rId35"/>
    <p:sldId id="438" r:id="rId36"/>
    <p:sldId id="455" r:id="rId37"/>
    <p:sldId id="466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bg2"/>
      </a:buClr>
      <a:buSzPct val="65000"/>
      <a:buFont typeface="Wingdings" pitchFamily="2" charset="2"/>
      <a:buChar char="n"/>
      <a:defRPr sz="2800" kern="1200">
        <a:solidFill>
          <a:schemeClr val="bg2"/>
        </a:solidFill>
        <a:latin typeface="Bookman Old Style" pitchFamily="18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bg2"/>
      </a:buClr>
      <a:buSzPct val="65000"/>
      <a:buFont typeface="Wingdings" pitchFamily="2" charset="2"/>
      <a:buChar char="n"/>
      <a:defRPr sz="2800" kern="1200">
        <a:solidFill>
          <a:schemeClr val="bg2"/>
        </a:solidFill>
        <a:latin typeface="Bookman Old Style" pitchFamily="18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bg2"/>
      </a:buClr>
      <a:buSzPct val="65000"/>
      <a:buFont typeface="Wingdings" pitchFamily="2" charset="2"/>
      <a:buChar char="n"/>
      <a:defRPr sz="2800" kern="1200">
        <a:solidFill>
          <a:schemeClr val="bg2"/>
        </a:solidFill>
        <a:latin typeface="Bookman Old Style" pitchFamily="18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bg2"/>
      </a:buClr>
      <a:buSzPct val="65000"/>
      <a:buFont typeface="Wingdings" pitchFamily="2" charset="2"/>
      <a:buChar char="n"/>
      <a:defRPr sz="2800" kern="1200">
        <a:solidFill>
          <a:schemeClr val="bg2"/>
        </a:solidFill>
        <a:latin typeface="Bookman Old Style" pitchFamily="18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bg2"/>
      </a:buClr>
      <a:buSzPct val="65000"/>
      <a:buFont typeface="Wingdings" pitchFamily="2" charset="2"/>
      <a:buChar char="n"/>
      <a:defRPr sz="2800" kern="1200">
        <a:solidFill>
          <a:schemeClr val="bg2"/>
        </a:solidFill>
        <a:latin typeface="Bookman Old Style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bg2"/>
        </a:solidFill>
        <a:latin typeface="Bookman Old Style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bg2"/>
        </a:solidFill>
        <a:latin typeface="Bookman Old Style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bg2"/>
        </a:solidFill>
        <a:latin typeface="Bookman Old Style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bg2"/>
        </a:solidFill>
        <a:latin typeface="Bookman Old Style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1B3651"/>
    <a:srgbClr val="FFFF00"/>
    <a:srgbClr val="1F0F61"/>
    <a:srgbClr val="2A1585"/>
    <a:srgbClr val="5E3FE1"/>
    <a:srgbClr val="0B1723"/>
    <a:srgbClr val="FF0000"/>
    <a:srgbClr val="800000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47" autoAdjust="0"/>
    <p:restoredTop sz="94901" autoAdjust="0"/>
  </p:normalViewPr>
  <p:slideViewPr>
    <p:cSldViewPr snapToGrid="0">
      <p:cViewPr>
        <p:scale>
          <a:sx n="90" d="100"/>
          <a:sy n="90" d="100"/>
        </p:scale>
        <p:origin x="-132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98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98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0D1B8E41-C049-42C7-9E26-348B993A6D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026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027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2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2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02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E19C536C-F683-4200-9A5E-BE6E71B3A1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3491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FBCE39-8D83-4F0F-A9A5-1CA65238536E}" type="slidenum">
              <a:rPr lang="en-US"/>
              <a:pPr/>
              <a:t>1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srgbClr val="EEECE1"/>
              </a:buClr>
            </a:pPr>
            <a:fld id="{87B5CD46-AF6D-F04D-AD21-E69B1074A9AF}" type="slidenum">
              <a:rPr lang="en-US">
                <a:solidFill>
                  <a:prstClr val="black"/>
                </a:solidFill>
              </a:rPr>
              <a:pPr>
                <a:buClr>
                  <a:srgbClr val="EEECE1"/>
                </a:buClr>
              </a:pPr>
              <a:t>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srgbClr val="EEECE1"/>
              </a:buClr>
            </a:pPr>
            <a:fld id="{1CD53D96-DAF0-FA4A-BD80-0A30DB34EA68}" type="slidenum">
              <a:rPr lang="en-US">
                <a:solidFill>
                  <a:prstClr val="black"/>
                </a:solidFill>
              </a:rPr>
              <a:pPr>
                <a:buClr>
                  <a:srgbClr val="EEECE1"/>
                </a:buClr>
              </a:pPr>
              <a:t>27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28007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28008" name="Rectangle 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28009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1BFC5DE-0A05-46A8-BCCA-62F6440CB1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67FACE-3D8B-4BA5-B0EA-C651C72D71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435930"/>
      </p:ext>
    </p:extLst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44607F-5B5F-4C42-AB57-29C5E23430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83610"/>
      </p:ext>
    </p:extLst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2F98C4-C24B-4F1E-A073-8D2C59AF94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695014"/>
      </p:ext>
    </p:extLst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B1A016-20BC-4C0B-A57E-A492E39888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20195"/>
      </p:ext>
    </p:extLst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0C0061-2E5C-48A0-A6D7-D24D27915E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576427"/>
      </p:ext>
    </p:extLst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11A811-4CFF-41D0-979E-F8437F44666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74366"/>
      </p:ext>
    </p:extLst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6B63A0-0555-4436-9B57-8AA0ADED9D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75633"/>
      </p:ext>
    </p:extLst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632C7A-6090-429D-B834-930F6FD5CAE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923943"/>
      </p:ext>
    </p:extLst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249028-2201-4131-ABD4-840D2768C51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185570"/>
      </p:ext>
    </p:extLst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1792E8-4F03-4C6C-A1E8-C10F53523A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134772"/>
      </p:ext>
    </p:extLst>
  </p:cSld>
  <p:clrMapOvr>
    <a:masterClrMapping/>
  </p:clrMapOvr>
  <p:transition spd="slow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AFD97E8-CE9B-4CCA-A93A-630404D211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896057"/>
      </p:ext>
    </p:extLst>
  </p:cSld>
  <p:clrMapOvr>
    <a:masterClrMapping/>
  </p:clrMapOvr>
  <p:transition spd="slow"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381000"/>
            <a:ext cx="82296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8C69B2B-EB22-4179-BD94-1136212C31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681484"/>
      </p:ext>
    </p:extLst>
  </p:cSld>
  <p:clrMapOvr>
    <a:masterClrMapping/>
  </p:clrMapOvr>
  <p:transition spd="slow"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5AB768E-3A0B-48CD-9427-0B61678DBB0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981406"/>
      </p:ext>
    </p:extLst>
  </p:cSld>
  <p:clrMapOvr>
    <a:masterClrMapping/>
  </p:clrMapOvr>
  <p:transition spd="slow"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AB4DF4E-8605-47F8-88F1-74C36264FE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530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sterSectionTitleSlid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391" cy="6857543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811459" y="3775805"/>
            <a:ext cx="4303220" cy="1771650"/>
          </a:xfrm>
        </p:spPr>
        <p:txBody>
          <a:bodyPr/>
          <a:lstStyle>
            <a:lvl1pPr marL="0" indent="0" algn="ctr">
              <a:lnSpc>
                <a:spcPct val="90000"/>
              </a:lnSpc>
              <a:buNone/>
              <a:defRPr sz="3200" b="1">
                <a:solidFill>
                  <a:schemeClr val="bg1"/>
                </a:solidFill>
              </a:defRPr>
            </a:lvl1pPr>
            <a:lvl2pPr marL="0" indent="0" algn="ctr">
              <a:buNone/>
              <a:defRPr sz="2000" baseline="0">
                <a:solidFill>
                  <a:schemeClr val="bg1"/>
                </a:solidFill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Add Longer Section Title</a:t>
            </a:r>
          </a:p>
          <a:p>
            <a:pPr lvl="1"/>
            <a:r>
              <a:rPr lang="en-US"/>
              <a:t>Speaker Name</a:t>
            </a:r>
            <a:br>
              <a:rPr lang="en-US"/>
            </a:br>
            <a:r>
              <a:rPr lang="en-US"/>
              <a:t>Role</a:t>
            </a:r>
          </a:p>
        </p:txBody>
      </p:sp>
    </p:spTree>
    <p:extLst>
      <p:ext uri="{BB962C8B-B14F-4D97-AF65-F5344CB8AC3E}">
        <p14:creationId xmlns:p14="http://schemas.microsoft.com/office/powerpoint/2010/main" val="38660011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2572"/>
            <a:ext cx="8229600" cy="4733591"/>
          </a:xfr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8083" y="121437"/>
            <a:ext cx="6925113" cy="742629"/>
          </a:xfrm>
          <a:prstGeom prst="rect">
            <a:avLst/>
          </a:prstGeom>
        </p:spPr>
        <p:txBody>
          <a:bodyPr/>
          <a:lstStyle>
            <a:lvl1pPr algn="l">
              <a:defRPr sz="3600" b="1" i="1">
                <a:gradFill flip="none" rotWithShape="1">
                  <a:gsLst>
                    <a:gs pos="0">
                      <a:srgbClr val="95B3D7"/>
                    </a:gs>
                    <a:gs pos="100000">
                      <a:srgbClr val="FFFFFF"/>
                    </a:gs>
                  </a:gsLst>
                  <a:lin ang="18900000" scaled="0"/>
                  <a:tileRect/>
                </a:gra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one-line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140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2572"/>
            <a:ext cx="8229600" cy="4733591"/>
          </a:xfr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8083" y="33597"/>
            <a:ext cx="6908335" cy="868464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2800" b="1" i="1">
                <a:gradFill flip="none" rotWithShape="1">
                  <a:gsLst>
                    <a:gs pos="0">
                      <a:srgbClr val="95B3D7"/>
                    </a:gs>
                    <a:gs pos="100000">
                      <a:srgbClr val="FFFFFF"/>
                    </a:gs>
                  </a:gsLst>
                  <a:lin ang="18900000" scaled="0"/>
                  <a:tileRect/>
                </a:gra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two-line title </a:t>
            </a:r>
            <a:br>
              <a:rPr lang="en-US" dirty="0" smtClean="0"/>
            </a:br>
            <a:r>
              <a:rPr lang="en-US" dirty="0" smtClean="0"/>
              <a:t>Click to edit two-line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9959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4185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3653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8431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6717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5420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5171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7520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041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7399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750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9111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AFD97E8-CE9B-4CCA-A93A-630404D211C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5902"/>
      </p:ext>
    </p:extLst>
  </p:cSld>
  <p:clrMapOvr>
    <a:masterClrMapping/>
  </p:clrMapOvr>
  <p:transition spd="slow"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2472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0665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4221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7567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4378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693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2469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1362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2047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2943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6765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AFD97E8-CE9B-4CCA-A93A-630404D211C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17548"/>
      </p:ext>
    </p:extLst>
  </p:cSld>
  <p:clrMapOvr>
    <a:masterClrMapping/>
  </p:clrMapOvr>
  <p:transition spd="slow"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28007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8008" name="Rectangle 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8009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1BFC5DE-0A05-46A8-BCCA-62F6440CB11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018915"/>
      </p:ext>
    </p:extLst>
  </p:cSld>
  <p:clrMapOvr>
    <a:masterClrMapping/>
  </p:clrMapOvr>
  <p:transition spd="slow"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67FACE-3D8B-4BA5-B0EA-C651C72D71C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944318"/>
      </p:ext>
    </p:extLst>
  </p:cSld>
  <p:clrMapOvr>
    <a:masterClrMapping/>
  </p:clrMapOvr>
  <p:transition spd="slow">
    <p:fade thruBlk="1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44607F-5B5F-4C42-AB57-29C5E2343047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208320"/>
      </p:ext>
    </p:extLst>
  </p:cSld>
  <p:clrMapOvr>
    <a:masterClrMapping/>
  </p:clrMapOvr>
  <p:transition spd="slow">
    <p:fade thruBlk="1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2F98C4-C24B-4F1E-A073-8D2C59AF94D1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256526"/>
      </p:ext>
    </p:extLst>
  </p:cSld>
  <p:clrMapOvr>
    <a:masterClrMapping/>
  </p:clrMapOvr>
  <p:transition spd="slow">
    <p:fade thruBlk="1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B1A016-20BC-4C0B-A57E-A492E39888AB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349066"/>
      </p:ext>
    </p:extLst>
  </p:cSld>
  <p:clrMapOvr>
    <a:masterClrMapping/>
  </p:clrMapOvr>
  <p:transition spd="slow">
    <p:fade thruBlk="1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0C0061-2E5C-48A0-A6D7-D24D27915EC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830482"/>
      </p:ext>
    </p:extLst>
  </p:cSld>
  <p:clrMapOvr>
    <a:masterClrMapping/>
  </p:clrMapOvr>
  <p:transition spd="slow">
    <p:fade thruBlk="1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11A811-4CFF-41D0-979E-F8437F44666B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509597"/>
      </p:ext>
    </p:extLst>
  </p:cSld>
  <p:clrMapOvr>
    <a:masterClrMapping/>
  </p:clrMapOvr>
  <p:transition spd="slow">
    <p:fade thruBlk="1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6B63A0-0555-4436-9B57-8AA0ADED9D2E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89377"/>
      </p:ext>
    </p:extLst>
  </p:cSld>
  <p:clrMapOvr>
    <a:masterClrMapping/>
  </p:clrMapOvr>
  <p:transition spd="slow">
    <p:fade thruBlk="1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632C7A-6090-429D-B834-930F6FD5CAE6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939547"/>
      </p:ext>
    </p:extLst>
  </p:cSld>
  <p:clrMapOvr>
    <a:masterClrMapping/>
  </p:clrMapOvr>
  <p:transition spd="slow">
    <p:fade thruBlk="1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249028-2201-4131-ABD4-840D2768C512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024562"/>
      </p:ext>
    </p:extLst>
  </p:cSld>
  <p:clrMapOvr>
    <a:masterClrMapping/>
  </p:clrMapOvr>
  <p:transition spd="slow">
    <p:fade thruBlk="1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1792E8-4F03-4C6C-A1E8-C10F53523A4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364064"/>
      </p:ext>
    </p:extLst>
  </p:cSld>
  <p:clrMapOvr>
    <a:masterClrMapping/>
  </p:clrMapOvr>
  <p:transition spd="slow">
    <p:fade thruBlk="1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AFD97E8-CE9B-4CCA-A93A-630404D211C6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578776"/>
      </p:ext>
    </p:extLst>
  </p:cSld>
  <p:clrMapOvr>
    <a:masterClrMapping/>
  </p:clrMapOvr>
  <p:transition spd="slow">
    <p:fade thruBlk="1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381000"/>
            <a:ext cx="82296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8C69B2B-EB22-4179-BD94-1136212C316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351415"/>
      </p:ext>
    </p:extLst>
  </p:cSld>
  <p:clrMapOvr>
    <a:masterClrMapping/>
  </p:clrMapOvr>
  <p:transition spd="slow">
    <p:fade thruBlk="1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5AB768E-3A0B-48CD-9427-0B61678DBB0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175655"/>
      </p:ext>
    </p:extLst>
  </p:cSld>
  <p:clrMapOvr>
    <a:masterClrMapping/>
  </p:clrMapOvr>
  <p:transition spd="slow">
    <p:fade thruBlk="1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AB4DF4E-8605-47F8-88F1-74C36264FE91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0240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1148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57EA92A-A640-4B24-8B77-B161ADA560C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408930"/>
      </p:ext>
    </p:extLst>
  </p:cSld>
  <p:clrMapOvr>
    <a:masterClrMapping/>
  </p:clrMapOvr>
  <p:transition spd="slow">
    <p:fade thruBlk="1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28007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8008" name="Rectangle 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8009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1BFC5DE-0A05-46A8-BCCA-62F6440CB11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271216"/>
      </p:ext>
    </p:extLst>
  </p:cSld>
  <p:clrMapOvr>
    <a:masterClrMapping/>
  </p:clrMapOvr>
  <p:transition spd="slow">
    <p:fade thruBlk="1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67FACE-3D8B-4BA5-B0EA-C651C72D71C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701724"/>
      </p:ext>
    </p:extLst>
  </p:cSld>
  <p:clrMapOvr>
    <a:masterClrMapping/>
  </p:clrMapOvr>
  <p:transition spd="slow">
    <p:fade thruBlk="1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44607F-5B5F-4C42-AB57-29C5E2343047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012359"/>
      </p:ext>
    </p:extLst>
  </p:cSld>
  <p:clrMapOvr>
    <a:masterClrMapping/>
  </p:clrMapOvr>
  <p:transition spd="slow">
    <p:fade thruBlk="1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2F98C4-C24B-4F1E-A073-8D2C59AF94D1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342137"/>
      </p:ext>
    </p:extLst>
  </p:cSld>
  <p:clrMapOvr>
    <a:masterClrMapping/>
  </p:clrMapOvr>
  <p:transition spd="slow">
    <p:fade thruBlk="1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B1A016-20BC-4C0B-A57E-A492E39888AB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462337"/>
      </p:ext>
    </p:extLst>
  </p:cSld>
  <p:clrMapOvr>
    <a:masterClrMapping/>
  </p:clrMapOvr>
  <p:transition spd="slow">
    <p:fade thruBlk="1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0C0061-2E5C-48A0-A6D7-D24D27915EC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042406"/>
      </p:ext>
    </p:extLst>
  </p:cSld>
  <p:clrMapOvr>
    <a:masterClrMapping/>
  </p:clrMapOvr>
  <p:transition spd="slow">
    <p:fade thruBlk="1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11A811-4CFF-41D0-979E-F8437F44666B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346645"/>
      </p:ext>
    </p:extLst>
  </p:cSld>
  <p:clrMapOvr>
    <a:masterClrMapping/>
  </p:clrMapOvr>
  <p:transition spd="slow">
    <p:fade thruBlk="1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6B63A0-0555-4436-9B57-8AA0ADED9D2E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702148"/>
      </p:ext>
    </p:extLst>
  </p:cSld>
  <p:clrMapOvr>
    <a:masterClrMapping/>
  </p:clrMapOvr>
  <p:transition spd="slow">
    <p:fade thruBlk="1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632C7A-6090-429D-B834-930F6FD5CAE6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40945"/>
      </p:ext>
    </p:extLst>
  </p:cSld>
  <p:clrMapOvr>
    <a:masterClrMapping/>
  </p:clrMapOvr>
  <p:transition spd="slow">
    <p:fade thruBlk="1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249028-2201-4131-ABD4-840D2768C512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87111"/>
      </p:ext>
    </p:extLst>
  </p:cSld>
  <p:clrMapOvr>
    <a:masterClrMapping/>
  </p:clrMapOvr>
  <p:transition spd="slow">
    <p:fade thruBlk="1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1792E8-4F03-4C6C-A1E8-C10F53523A4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58585"/>
      </p:ext>
    </p:extLst>
  </p:cSld>
  <p:clrMapOvr>
    <a:masterClrMapping/>
  </p:clrMapOvr>
  <p:transition spd="slow">
    <p:fade thruBlk="1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AFD97E8-CE9B-4CCA-A93A-630404D211C6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68123"/>
      </p:ext>
    </p:extLst>
  </p:cSld>
  <p:clrMapOvr>
    <a:masterClrMapping/>
  </p:clrMapOvr>
  <p:transition spd="slow">
    <p:fade thruBlk="1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381000"/>
            <a:ext cx="82296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8C69B2B-EB22-4179-BD94-1136212C316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62679"/>
      </p:ext>
    </p:extLst>
  </p:cSld>
  <p:clrMapOvr>
    <a:masterClrMapping/>
  </p:clrMapOvr>
  <p:transition spd="slow">
    <p:fade thruBlk="1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5AB768E-3A0B-48CD-9427-0B61678DBB0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2631"/>
      </p:ext>
    </p:extLst>
  </p:cSld>
  <p:clrMapOvr>
    <a:masterClrMapping/>
  </p:clrMapOvr>
  <p:transition spd="slow">
    <p:fade thruBlk="1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AB4DF4E-8605-47F8-88F1-74C36264FE91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90267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63871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92376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076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7734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8012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63309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2683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33101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4684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83016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22890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AFD97E8-CE9B-4CCA-A93A-630404D211C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715765"/>
      </p:ext>
    </p:extLst>
  </p:cSld>
  <p:clrMapOvr>
    <a:masterClrMapping/>
  </p:clrMapOvr>
  <p:transition spd="slow">
    <p:fade thruBlk="1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fld id="{D2E5CD35-E1E1-D045-BE77-393E9FFEB1BE}" type="slidenum">
              <a:rPr lang="en-US">
                <a:solidFill>
                  <a:srgbClr val="000000"/>
                </a:solidFill>
              </a:rPr>
              <a:pPr>
                <a:buClr>
                  <a:srgbClr val="808080"/>
                </a:buCl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68357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fld id="{F66D2474-2F05-BA44-A3A9-1F6A8D76DA6D}" type="slidenum">
              <a:rPr lang="en-US">
                <a:solidFill>
                  <a:srgbClr val="000000"/>
                </a:solidFill>
              </a:rPr>
              <a:pPr>
                <a:buClr>
                  <a:srgbClr val="808080"/>
                </a:buCl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8292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fld id="{6C3BCAD0-DA2A-E441-BD49-86F76935C2D3}" type="slidenum">
              <a:rPr lang="en-US">
                <a:solidFill>
                  <a:srgbClr val="000000"/>
                </a:solidFill>
              </a:rPr>
              <a:pPr>
                <a:buClr>
                  <a:srgbClr val="808080"/>
                </a:buCl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60542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fld id="{460BE850-3732-7F45-B54C-C856AABD91BE}" type="slidenum">
              <a:rPr lang="en-US">
                <a:solidFill>
                  <a:srgbClr val="000000"/>
                </a:solidFill>
              </a:rPr>
              <a:pPr>
                <a:buClr>
                  <a:srgbClr val="808080"/>
                </a:buCl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87644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fld id="{79038B0B-2A6D-6546-ACFC-0A3EBE3299AD}" type="slidenum">
              <a:rPr lang="en-US">
                <a:solidFill>
                  <a:srgbClr val="000000"/>
                </a:solidFill>
              </a:rPr>
              <a:pPr>
                <a:buClr>
                  <a:srgbClr val="808080"/>
                </a:buCl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0981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fld id="{B16EF659-AF2B-9448-9993-809DFA04BA45}" type="slidenum">
              <a:rPr lang="en-US">
                <a:solidFill>
                  <a:srgbClr val="000000"/>
                </a:solidFill>
              </a:rPr>
              <a:pPr>
                <a:buClr>
                  <a:srgbClr val="808080"/>
                </a:buCl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14270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fld id="{600A6557-0271-2B40-AD02-E92C44ED9B0A}" type="slidenum">
              <a:rPr lang="en-US">
                <a:solidFill>
                  <a:srgbClr val="000000"/>
                </a:solidFill>
              </a:rPr>
              <a:pPr>
                <a:buClr>
                  <a:srgbClr val="808080"/>
                </a:buCl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51151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fld id="{155DA12E-A9F0-B840-AA47-85F9E501B0B4}" type="slidenum">
              <a:rPr lang="en-US">
                <a:solidFill>
                  <a:srgbClr val="000000"/>
                </a:solidFill>
              </a:rPr>
              <a:pPr>
                <a:buClr>
                  <a:srgbClr val="808080"/>
                </a:buCl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451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fld id="{2981D42E-CE71-1548-8BBE-545258D542ED}" type="slidenum">
              <a:rPr lang="en-US">
                <a:solidFill>
                  <a:srgbClr val="000000"/>
                </a:solidFill>
              </a:rPr>
              <a:pPr>
                <a:buClr>
                  <a:srgbClr val="808080"/>
                </a:buCl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0814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fld id="{1E19DF18-22B6-2643-8BCE-C9B49588AB19}" type="slidenum">
              <a:rPr lang="en-US">
                <a:solidFill>
                  <a:srgbClr val="000000"/>
                </a:solidFill>
              </a:rPr>
              <a:pPr>
                <a:buClr>
                  <a:srgbClr val="808080"/>
                </a:buCl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71741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fld id="{7C36F709-AE46-1F46-9BC9-77AED94CB2E0}" type="slidenum">
              <a:rPr lang="en-US">
                <a:solidFill>
                  <a:srgbClr val="000000"/>
                </a:solidFill>
              </a:rPr>
              <a:pPr>
                <a:buClr>
                  <a:srgbClr val="808080"/>
                </a:buCl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53544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fld id="{26DD4FE1-0EE0-3F45-91C5-00AFA819C744}" type="slidenum">
              <a:rPr lang="en-US">
                <a:solidFill>
                  <a:srgbClr val="000000"/>
                </a:solidFill>
              </a:rPr>
              <a:pPr>
                <a:buClr>
                  <a:srgbClr val="808080"/>
                </a:buCl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46331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808080"/>
              </a:buClr>
              <a:defRPr/>
            </a:pPr>
            <a:fld id="{0CB3A1E5-28B0-7D4A-B801-88FB8AC85BC1}" type="slidenum">
              <a:rPr lang="en-US">
                <a:solidFill>
                  <a:srgbClr val="000000"/>
                </a:solidFill>
              </a:rPr>
              <a:pPr>
                <a:buClr>
                  <a:srgbClr val="808080"/>
                </a:buCl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559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698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2698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2698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3201FBB5-7A88-49D6-9F2A-F08E30A170FF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</p:sldLayoutIdLst>
  <p:transition spd="slow"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 txBox="1">
            <a:spLocks/>
          </p:cNvSpPr>
          <p:nvPr userDrawn="1"/>
        </p:nvSpPr>
        <p:spPr>
          <a:xfrm>
            <a:off x="7758113" y="6548438"/>
            <a:ext cx="1385887" cy="365125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  <a:latin typeface="Gill Sans"/>
                <a:cs typeface="Gill Sans"/>
              </a:defRPr>
            </a:lvl1pPr>
          </a:lstStyle>
          <a:p>
            <a:pPr algn="r" defTabSz="4572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050" i="1" dirty="0" smtClean="0">
                <a:solidFill>
                  <a:srgbClr val="1F497D"/>
                </a:solidFill>
                <a:latin typeface="Arial"/>
                <a:cs typeface="Arial"/>
              </a:rPr>
              <a:t>Section Title - </a:t>
            </a:r>
            <a:fld id="{13204906-127A-4348-BC58-995EB05F8289}" type="slidenum">
              <a:rPr lang="en-US" sz="1050" i="1" smtClean="0">
                <a:solidFill>
                  <a:srgbClr val="1F497D"/>
                </a:solidFill>
                <a:latin typeface="Arial"/>
                <a:cs typeface="Arial"/>
              </a:rPr>
              <a:pPr algn="r" defTabSz="45720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lang="en-US" sz="1050" i="1" dirty="0">
              <a:solidFill>
                <a:srgbClr val="1F497D"/>
              </a:solidFill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6560150"/>
            <a:ext cx="9144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6502925"/>
            <a:ext cx="9144000" cy="457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1522822" y="6616029"/>
            <a:ext cx="6002868" cy="227999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2">
                    <a:lumMod val="50000"/>
                  </a:schemeClr>
                </a:solidFill>
                <a:latin typeface="Gill Sans"/>
                <a:ea typeface="+mn-ea"/>
                <a:cs typeface="Gill San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050" i="1" dirty="0" smtClean="0">
                <a:solidFill>
                  <a:srgbClr val="1F497D"/>
                </a:solidFill>
                <a:latin typeface="Arial"/>
                <a:cs typeface="Arial"/>
              </a:rPr>
              <a:t>GSFC and partner competition sensitive and proprietary – do not share or copy </a:t>
            </a:r>
            <a:r>
              <a:rPr lang="en-US" sz="800" i="1" dirty="0" smtClean="0">
                <a:solidFill>
                  <a:srgbClr val="1F497D"/>
                </a:solidFill>
                <a:latin typeface="Arial"/>
                <a:cs typeface="Arial"/>
              </a:rPr>
              <a:t>.</a:t>
            </a:r>
            <a:endParaRPr lang="en-US" sz="800" i="1" dirty="0">
              <a:solidFill>
                <a:srgbClr val="1F497D"/>
              </a:solidFill>
              <a:latin typeface="Arial"/>
              <a:cs typeface="Arial"/>
            </a:endParaRPr>
          </a:p>
        </p:txBody>
      </p:sp>
      <p:pic>
        <p:nvPicPr>
          <p:cNvPr id="9" name="Picture 8" descr="NAS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59" y="6380480"/>
            <a:ext cx="547310" cy="465214"/>
          </a:xfrm>
          <a:prstGeom prst="rect">
            <a:avLst/>
          </a:prstGeom>
          <a:effectLst/>
        </p:spPr>
      </p:pic>
      <p:sp>
        <p:nvSpPr>
          <p:cNvPr id="11" name="TextBox 10"/>
          <p:cNvSpPr txBox="1"/>
          <p:nvPr userDrawn="1"/>
        </p:nvSpPr>
        <p:spPr>
          <a:xfrm>
            <a:off x="7313347" y="682560"/>
            <a:ext cx="18208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200" b="1" i="1" dirty="0">
                <a:solidFill>
                  <a:prstClr val="white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Explorer AO Site Visit</a:t>
            </a:r>
          </a:p>
        </p:txBody>
      </p:sp>
    </p:spTree>
    <p:extLst>
      <p:ext uri="{BB962C8B-B14F-4D97-AF65-F5344CB8AC3E}">
        <p14:creationId xmlns:p14="http://schemas.microsoft.com/office/powerpoint/2010/main" val="2851830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b="0" i="0" kern="1200" baseline="0">
          <a:solidFill>
            <a:schemeClr val="accent1">
              <a:lumMod val="50000"/>
            </a:schemeClr>
          </a:solidFill>
          <a:latin typeface="Gill Sans"/>
          <a:ea typeface="+mj-ea"/>
          <a:cs typeface="Gill San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accent1">
              <a:lumMod val="75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accent1">
              <a:lumMod val="75000"/>
            </a:schemeClr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accent1">
              <a:lumMod val="75000"/>
            </a:schemeClr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accent1">
              <a:lumMod val="75000"/>
            </a:schemeClr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accent1">
              <a:lumMod val="7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11/17/2014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7365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11/17/2014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783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698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698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698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3201FBB5-7A88-49D6-9F2A-F08E30A170FF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90371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</p:sldLayoutIdLst>
  <p:transition spd="slow"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698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698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698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3201FBB5-7A88-49D6-9F2A-F08E30A170FF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84389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</p:sldLayoutIdLst>
  <p:transition spd="slow"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1E613D55-C4BE-4356-A655-F9AF3AD5652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11/17/2014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494C0C7C-C694-4F11-A6C0-B8739590D3F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454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  <a:ea typeface="ＭＳ Ｐゴシック" pitchFamily="-106" charset="-128"/>
                <a:cs typeface="ＭＳ Ｐゴシック" pitchFamily="-106" charset="-128"/>
              </a:defRPr>
            </a:lvl1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  <a:ea typeface="ＭＳ Ｐゴシック" pitchFamily="-106" charset="-128"/>
                <a:cs typeface="ＭＳ Ｐゴシック" pitchFamily="-106" charset="-128"/>
              </a:defRPr>
            </a:lvl1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  <a:ea typeface="ＭＳ Ｐゴシック" pitchFamily="-106" charset="-128"/>
                <a:cs typeface="ＭＳ Ｐゴシック" pitchFamily="-106" charset="-128"/>
              </a:defRPr>
            </a:lvl1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fld id="{DB85E9CC-14D9-9048-A831-EFCEEFABE39D}" type="slidenum">
              <a:rPr lang="en-US">
                <a:solidFill>
                  <a:srgbClr val="000000"/>
                </a:solidFill>
              </a:rPr>
              <a:pPr eaLnBrk="0" hangingPunct="0"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46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ヒラギノ角ゴ Pro W3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ヒラギノ角ゴ Pro W3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ヒラギノ角ゴ Pro W3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microsoft.com/office/2007/relationships/media" Target="../media/media1.m4v"/><Relationship Id="rId1" Type="http://schemas.openxmlformats.org/officeDocument/2006/relationships/video" Target="NULL" TargetMode="Externa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7.xml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d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46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5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7403" y="2268187"/>
            <a:ext cx="8620018" cy="1315519"/>
          </a:xfrm>
          <a:noFill/>
          <a:ln/>
          <a:extLs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r>
              <a:rPr lang="en-US" sz="3600" dirty="0" smtClean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X-ray Studies of “Recycled” Pulsars</a:t>
            </a:r>
            <a:endParaRPr lang="en-US" sz="3600" dirty="0">
              <a:solidFill>
                <a:srgbClr val="000000"/>
              </a:solidFill>
              <a:effectLst/>
              <a:latin typeface="Bookman Old Style" panose="02050604050505020204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10441" y="3648079"/>
            <a:ext cx="4648200" cy="821735"/>
          </a:xfrm>
          <a:noFill/>
        </p:spPr>
        <p:txBody>
          <a:bodyPr lIns="0" tIns="0" rIns="0" bIns="0"/>
          <a:lstStyle/>
          <a:p>
            <a:r>
              <a:rPr lang="en-US" sz="2800" dirty="0" err="1">
                <a:solidFill>
                  <a:srgbClr val="1B3651"/>
                </a:solidFill>
                <a:effectLst/>
                <a:latin typeface="Bookman Old Style" pitchFamily="18" charset="0"/>
              </a:rPr>
              <a:t>Slavko</a:t>
            </a:r>
            <a:r>
              <a:rPr lang="en-US" sz="2800" dirty="0">
                <a:solidFill>
                  <a:srgbClr val="1B3651"/>
                </a:solidFill>
                <a:effectLst/>
                <a:latin typeface="Bookman Old Style" pitchFamily="18" charset="0"/>
              </a:rPr>
              <a:t> </a:t>
            </a:r>
            <a:r>
              <a:rPr lang="en-US" sz="2800" dirty="0" err="1">
                <a:solidFill>
                  <a:srgbClr val="1B3651"/>
                </a:solidFill>
                <a:effectLst/>
                <a:latin typeface="Bookman Old Style" pitchFamily="18" charset="0"/>
              </a:rPr>
              <a:t>Bogdanov</a:t>
            </a:r>
            <a:endParaRPr lang="en-US" sz="2800" dirty="0">
              <a:solidFill>
                <a:srgbClr val="1B3651"/>
              </a:solidFill>
              <a:effectLst/>
              <a:latin typeface="Bookman Old Style" pitchFamily="18" charset="0"/>
            </a:endParaRPr>
          </a:p>
          <a:p>
            <a:r>
              <a:rPr lang="en-US" sz="2800" dirty="0">
                <a:solidFill>
                  <a:srgbClr val="1B3651"/>
                </a:solidFill>
                <a:latin typeface="ScalaOT-Bold" pitchFamily="50" charset="0"/>
              </a:rPr>
              <a:t> </a:t>
            </a:r>
          </a:p>
          <a:p>
            <a:endParaRPr lang="en-US" sz="1800" dirty="0">
              <a:solidFill>
                <a:srgbClr val="1B3651"/>
              </a:solidFill>
              <a:latin typeface="ScalaOT-Bold" pitchFamily="50" charset="0"/>
            </a:endParaRPr>
          </a:p>
          <a:p>
            <a:endParaRPr lang="en-US" sz="1800" dirty="0">
              <a:solidFill>
                <a:srgbClr val="1B3651"/>
              </a:solidFill>
              <a:latin typeface="ScalaOT-Bold" pitchFamily="50" charset="0"/>
            </a:endParaRPr>
          </a:p>
        </p:txBody>
      </p:sp>
      <p:pic>
        <p:nvPicPr>
          <p:cNvPr id="1026" name="Picture 2" descr="C:\Users\Slavko\Desktop\WORK\Talks\Official CU logos\Official CU logos\294OfficialColumbia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194" y="4287004"/>
            <a:ext cx="3330621" cy="49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42440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lmxb_msp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7996" y="4739158"/>
            <a:ext cx="6952090" cy="208036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09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3345" y="770852"/>
            <a:ext cx="4999512" cy="5621848"/>
          </a:xfrm>
        </p:spPr>
        <p:txBody>
          <a:bodyPr/>
          <a:lstStyle/>
          <a:p>
            <a:pPr marL="0" indent="0">
              <a:lnSpc>
                <a:spcPct val="80000"/>
              </a:lnSpc>
              <a:buClrTx/>
              <a:buSzTx/>
              <a:buNone/>
            </a:pPr>
            <a:endParaRPr lang="en-US" sz="900" dirty="0">
              <a:solidFill>
                <a:srgbClr val="000000"/>
              </a:solidFill>
              <a:effectLst/>
              <a:latin typeface="Bookman Old Style" pitchFamily="18" charset="0"/>
              <a:sym typeface="Symbol" pitchFamily="18" charset="2"/>
            </a:endParaRPr>
          </a:p>
          <a:p>
            <a:pPr>
              <a:lnSpc>
                <a:spcPct val="80000"/>
              </a:lnSpc>
              <a:buClrTx/>
              <a:buSzTx/>
              <a:buFont typeface="Wingdings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Discovered at radio frequencies  	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	- </a:t>
            </a:r>
            <a:r>
              <a:rPr lang="en-US" sz="1600" dirty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PSR B1937+21 with Arecibo	  	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   (</a:t>
            </a:r>
            <a:r>
              <a:rPr lang="en-US" sz="1600" dirty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Backer et al. 1982)</a:t>
            </a:r>
          </a:p>
          <a:p>
            <a:pPr marL="0" indent="0">
              <a:lnSpc>
                <a:spcPct val="80000"/>
              </a:lnSpc>
              <a:buClrTx/>
              <a:buSzTx/>
              <a:buNone/>
            </a:pPr>
            <a:endParaRPr lang="en-US" sz="900" dirty="0">
              <a:solidFill>
                <a:srgbClr val="000000"/>
              </a:solidFill>
              <a:effectLst/>
              <a:latin typeface="Bookman Old Style" pitchFamily="18" charset="0"/>
              <a:sym typeface="Symbol" pitchFamily="18" charset="2"/>
            </a:endParaRPr>
          </a:p>
          <a:p>
            <a:pPr>
              <a:lnSpc>
                <a:spcPct val="80000"/>
              </a:lnSpc>
              <a:buClrTx/>
              <a:buSzTx/>
              <a:buFont typeface="Wingdings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Spin-up 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(“recycled”) by </a:t>
            </a:r>
            <a:r>
              <a:rPr lang="en-US" sz="1600" dirty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accretion 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in a compact binary</a:t>
            </a:r>
          </a:p>
          <a:p>
            <a:pPr marL="0" indent="0">
              <a:lnSpc>
                <a:spcPct val="80000"/>
              </a:lnSpc>
              <a:buClrTx/>
              <a:buSzTx/>
              <a:buNone/>
            </a:pPr>
            <a:endParaRPr lang="en-US" sz="900" dirty="0" smtClean="0">
              <a:solidFill>
                <a:srgbClr val="000000"/>
              </a:solidFill>
              <a:effectLst/>
              <a:latin typeface="Bookman Old Style" pitchFamily="18" charset="0"/>
              <a:sym typeface="Symbol" pitchFamily="18" charset="2"/>
            </a:endParaRPr>
          </a:p>
          <a:p>
            <a:pPr>
              <a:lnSpc>
                <a:spcPct val="80000"/>
              </a:lnSpc>
              <a:buClrTx/>
              <a:buSzTx/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Abundant </a:t>
            </a:r>
            <a:r>
              <a:rPr lang="en-US" sz="1600" dirty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in globular clusters 	</a:t>
            </a:r>
            <a:endParaRPr lang="en-US" sz="1600" dirty="0" smtClean="0">
              <a:solidFill>
                <a:srgbClr val="000000"/>
              </a:solidFill>
              <a:effectLst/>
              <a:latin typeface="Bookman Old Style" pitchFamily="18" charset="0"/>
              <a:sym typeface="Symbol" pitchFamily="18" charset="2"/>
            </a:endParaRPr>
          </a:p>
          <a:p>
            <a:pPr marL="0" indent="0">
              <a:lnSpc>
                <a:spcPct val="80000"/>
              </a:lnSpc>
              <a:buClrTx/>
              <a:buSzTx/>
              <a:buNone/>
            </a:pPr>
            <a:endParaRPr lang="en-US" sz="900" dirty="0" smtClean="0">
              <a:solidFill>
                <a:srgbClr val="000000"/>
              </a:solidFill>
              <a:effectLst/>
              <a:latin typeface="Bookman Old Style" pitchFamily="18" charset="0"/>
              <a:sym typeface="Symbol" pitchFamily="18" charset="2"/>
            </a:endParaRPr>
          </a:p>
          <a:p>
            <a:pPr>
              <a:lnSpc>
                <a:spcPct val="80000"/>
              </a:lnSpc>
              <a:buClrTx/>
              <a:buSzTx/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Most </a:t>
            </a:r>
            <a:r>
              <a:rPr lang="en-US" sz="1600" dirty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are in binaries with WD or very low-mass (~0.03 M</a:t>
            </a:r>
            <a:r>
              <a:rPr lang="en-US" sz="1600" baseline="-25000" dirty="0">
                <a:solidFill>
                  <a:srgbClr val="000000"/>
                </a:solidFill>
                <a:effectLst/>
                <a:latin typeface="Bookman Old Style" pitchFamily="18" charset="0"/>
                <a:sym typeface="Wingdings" pitchFamily="2" charset="2"/>
              </a:rPr>
              <a:t></a:t>
            </a:r>
            <a:r>
              <a:rPr lang="en-US" sz="1600" dirty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) companions</a:t>
            </a:r>
          </a:p>
          <a:p>
            <a:pPr marL="0" indent="0">
              <a:lnSpc>
                <a:spcPct val="80000"/>
              </a:lnSpc>
              <a:buClrTx/>
              <a:buSzTx/>
              <a:buNone/>
            </a:pPr>
            <a:endParaRPr lang="en-US" sz="900" dirty="0">
              <a:solidFill>
                <a:srgbClr val="000000"/>
              </a:solidFill>
              <a:effectLst/>
              <a:latin typeface="Bookman Old Style" pitchFamily="18" charset="0"/>
              <a:sym typeface="Symbol" pitchFamily="18" charset="2"/>
            </a:endParaRPr>
          </a:p>
          <a:p>
            <a:pPr>
              <a:lnSpc>
                <a:spcPct val="80000"/>
              </a:lnSpc>
              <a:buClrTx/>
              <a:buSzTx/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In X-rays, first detected by </a:t>
            </a:r>
            <a:r>
              <a:rPr lang="en-US" sz="1600" i="1" dirty="0" smtClean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ROSAT</a:t>
            </a:r>
          </a:p>
          <a:p>
            <a:pPr marL="0" indent="0">
              <a:lnSpc>
                <a:spcPct val="80000"/>
              </a:lnSpc>
              <a:buClrTx/>
              <a:buSzTx/>
              <a:buNone/>
            </a:pPr>
            <a:r>
              <a:rPr lang="en-US" sz="1600" dirty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	- PSR 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J0437-4715</a:t>
            </a:r>
            <a:r>
              <a:rPr lang="en-US" sz="1600" dirty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 	  </a:t>
            </a:r>
            <a:r>
              <a:rPr lang="en-US" sz="1600" dirty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	   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	  (Becker &amp; </a:t>
            </a:r>
            <a:r>
              <a:rPr lang="en-US" sz="1600" dirty="0" err="1" smtClean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Trümper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 1993)</a:t>
            </a:r>
          </a:p>
          <a:p>
            <a:pPr marL="0" indent="0">
              <a:lnSpc>
                <a:spcPct val="80000"/>
              </a:lnSpc>
              <a:buClrTx/>
              <a:buSzTx/>
              <a:buNone/>
            </a:pPr>
            <a:endParaRPr lang="en-US" sz="900" dirty="0" smtClean="0">
              <a:solidFill>
                <a:srgbClr val="000000"/>
              </a:solidFill>
              <a:effectLst/>
              <a:latin typeface="Bookman Old Style" pitchFamily="18" charset="0"/>
              <a:sym typeface="Symbol" pitchFamily="18" charset="2"/>
            </a:endParaRPr>
          </a:p>
          <a:p>
            <a:pPr>
              <a:lnSpc>
                <a:spcPct val="80000"/>
              </a:lnSpc>
              <a:buClrTx/>
              <a:buSzTx/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Very </a:t>
            </a:r>
            <a:r>
              <a:rPr lang="en-US" sz="1600" dirty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faint X-ray sources 	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	(typical</a:t>
            </a:r>
            <a:r>
              <a:rPr lang="en-US" sz="1600" dirty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: </a:t>
            </a:r>
            <a:r>
              <a:rPr lang="en-US" sz="1600" i="1" dirty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L</a:t>
            </a:r>
            <a:r>
              <a:rPr lang="en-US" sz="1600" i="1" baseline="-25000" dirty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X </a:t>
            </a:r>
            <a:r>
              <a:rPr lang="en-US" sz="1600" dirty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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10</a:t>
            </a:r>
            <a:r>
              <a:rPr lang="en-US" sz="1600" baseline="30000" dirty="0" smtClean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29–31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 erg </a:t>
            </a:r>
            <a:r>
              <a:rPr lang="en-US" sz="1600" dirty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s</a:t>
            </a:r>
            <a:r>
              <a:rPr lang="en-US" sz="1600" baseline="30000" dirty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–1</a:t>
            </a:r>
            <a:r>
              <a:rPr lang="en-US" sz="1600" dirty="0">
                <a:solidFill>
                  <a:srgbClr val="000000"/>
                </a:solidFill>
                <a:effectLst/>
                <a:latin typeface="Bookman Old Style" pitchFamily="18" charset="0"/>
                <a:sym typeface="Symbol" pitchFamily="18" charset="2"/>
              </a:rPr>
              <a:t>)</a:t>
            </a:r>
          </a:p>
          <a:p>
            <a:pPr>
              <a:lnSpc>
                <a:spcPct val="80000"/>
              </a:lnSpc>
              <a:buClrTx/>
              <a:buSzTx/>
              <a:buFont typeface="Wingdings" pitchFamily="2" charset="2"/>
              <a:buChar char="§"/>
            </a:pPr>
            <a:endParaRPr lang="en-US" sz="1100" dirty="0">
              <a:solidFill>
                <a:srgbClr val="000000"/>
              </a:solidFill>
              <a:effectLst/>
              <a:latin typeface="Bookman Old Style" pitchFamily="18" charset="0"/>
              <a:sym typeface="Symbol" pitchFamily="18" charset="2"/>
            </a:endParaRPr>
          </a:p>
          <a:p>
            <a:pPr marL="0" indent="0">
              <a:lnSpc>
                <a:spcPct val="80000"/>
              </a:lnSpc>
              <a:buClr>
                <a:schemeClr val="tx1"/>
              </a:buClr>
              <a:buSzTx/>
              <a:buNone/>
            </a:pPr>
            <a:endParaRPr lang="en-US" sz="1600" dirty="0">
              <a:solidFill>
                <a:srgbClr val="000000"/>
              </a:solidFill>
              <a:effectLst/>
              <a:latin typeface="Bookman Old Style" pitchFamily="18" charset="0"/>
              <a:sym typeface="Symbol" pitchFamily="18" charset="2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US" sz="900" dirty="0">
              <a:solidFill>
                <a:srgbClr val="000000"/>
              </a:solidFill>
              <a:effectLst/>
              <a:latin typeface="Bookman Old Style" pitchFamily="18" charset="0"/>
              <a:sym typeface="Symbol" pitchFamily="18" charset="2"/>
            </a:endParaRPr>
          </a:p>
        </p:txBody>
      </p:sp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71450"/>
            <a:ext cx="8763000" cy="612775"/>
          </a:xfrm>
        </p:spPr>
        <p:txBody>
          <a:bodyPr/>
          <a:lstStyle/>
          <a:p>
            <a:r>
              <a:rPr lang="en-US" sz="2400" u="sng" dirty="0">
                <a:solidFill>
                  <a:srgbClr val="000000"/>
                </a:solidFill>
                <a:effectLst/>
                <a:latin typeface="Bookman Old Style" pitchFamily="18" charset="0"/>
              </a:rPr>
              <a:t>Rotation-powered (“recycled”) millisecond pulsars</a:t>
            </a:r>
          </a:p>
        </p:txBody>
      </p:sp>
      <p:sp>
        <p:nvSpPr>
          <p:cNvPr id="21095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210962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130" y="845021"/>
            <a:ext cx="4194175" cy="389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0964" name="Oval 20"/>
          <p:cNvSpPr>
            <a:spLocks noChangeArrowheads="1"/>
          </p:cNvSpPr>
          <p:nvPr/>
        </p:nvSpPr>
        <p:spPr bwMode="auto">
          <a:xfrm rot="20303866">
            <a:off x="5596968" y="2635721"/>
            <a:ext cx="1387475" cy="1604962"/>
          </a:xfrm>
          <a:prstGeom prst="ellipse">
            <a:avLst/>
          </a:prstGeom>
          <a:noFill/>
          <a:ln w="317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5939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18" name="Rectangle 14"/>
          <p:cNvSpPr>
            <a:spLocks noGrp="1" noChangeArrowheads="1"/>
          </p:cNvSpPr>
          <p:nvPr>
            <p:ph type="title"/>
          </p:nvPr>
        </p:nvSpPr>
        <p:spPr>
          <a:xfrm>
            <a:off x="438150" y="361950"/>
            <a:ext cx="8229600" cy="1371600"/>
          </a:xfrm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pic>
        <p:nvPicPr>
          <p:cNvPr id="251909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9050" y="-19050"/>
            <a:ext cx="9144000" cy="6951663"/>
          </a:xfrm>
          <a:noFill/>
          <a:ln/>
        </p:spPr>
      </p:pic>
      <p:pic>
        <p:nvPicPr>
          <p:cNvPr id="251917" name="Picture 1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9050" y="-19050"/>
            <a:ext cx="9144000" cy="6951663"/>
          </a:xfrm>
          <a:noFill/>
          <a:ln/>
        </p:spPr>
      </p:pic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343491" y="160406"/>
            <a:ext cx="1426736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 dirty="0">
                <a:solidFill>
                  <a:schemeClr val="tx1"/>
                </a:solidFill>
                <a:latin typeface="Times New Roman" pitchFamily="18" charset="0"/>
              </a:rPr>
              <a:t>47 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itchFamily="18" charset="0"/>
              </a:rPr>
              <a:t>Tuc</a:t>
            </a:r>
            <a:endParaRPr lang="en-US" sz="1800" b="1" dirty="0">
              <a:solidFill>
                <a:schemeClr val="tx1"/>
              </a:solidFill>
              <a:latin typeface="Times New Roman" pitchFamily="18" charset="0"/>
            </a:endParaRP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400" i="1" dirty="0">
                <a:solidFill>
                  <a:schemeClr val="tx1"/>
                </a:solidFill>
                <a:latin typeface="Times New Roman" pitchFamily="18" charset="0"/>
              </a:rPr>
              <a:t>Chandra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</a:rPr>
              <a:t> ACIS-S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</a:rPr>
              <a:t>0.3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sym typeface="Symbol"/>
              </a:rPr>
              <a:t>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</a:rPr>
              <a:t>6 </a:t>
            </a:r>
            <a:r>
              <a:rPr lang="en-US" sz="1400" dirty="0" err="1">
                <a:solidFill>
                  <a:schemeClr val="tx1"/>
                </a:solidFill>
                <a:latin typeface="Times New Roman" pitchFamily="18" charset="0"/>
              </a:rPr>
              <a:t>keV</a:t>
            </a:r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400" dirty="0">
                <a:solidFill>
                  <a:schemeClr val="tx1"/>
                </a:solidFill>
                <a:latin typeface="Times New Roman" pitchFamily="18" charset="0"/>
              </a:rPr>
              <a:t>281 </a:t>
            </a:r>
            <a:r>
              <a:rPr lang="en-US" sz="1400" dirty="0" err="1">
                <a:solidFill>
                  <a:schemeClr val="tx1"/>
                </a:solidFill>
                <a:latin typeface="Times New Roman" pitchFamily="18" charset="0"/>
              </a:rPr>
              <a:t>ks</a:t>
            </a:r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" name="Text Box 24"/>
          <p:cNvSpPr txBox="1">
            <a:spLocks noChangeArrowheads="1"/>
          </p:cNvSpPr>
          <p:nvPr/>
        </p:nvSpPr>
        <p:spPr bwMode="auto">
          <a:xfrm>
            <a:off x="311561" y="6132166"/>
            <a:ext cx="2633157" cy="49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1200" dirty="0" err="1">
                <a:latin typeface="Times New Roman" pitchFamily="18" charset="0"/>
              </a:rPr>
              <a:t>Heinke</a:t>
            </a:r>
            <a:r>
              <a:rPr lang="en-US" sz="1200" dirty="0">
                <a:latin typeface="Times New Roman" pitchFamily="18" charset="0"/>
              </a:rPr>
              <a:t> et al. </a:t>
            </a:r>
            <a:r>
              <a:rPr lang="en-US" sz="1200" dirty="0" err="1" smtClean="0">
                <a:latin typeface="Times New Roman" pitchFamily="18" charset="0"/>
              </a:rPr>
              <a:t>ApJ</a:t>
            </a:r>
            <a:r>
              <a:rPr lang="en-US" sz="1200" dirty="0" smtClean="0">
                <a:latin typeface="Times New Roman" pitchFamily="18" charset="0"/>
              </a:rPr>
              <a:t>, 625, 796 (2005</a:t>
            </a:r>
            <a:r>
              <a:rPr lang="en-US" sz="1200" dirty="0">
                <a:latin typeface="Times New Roman" pitchFamily="18" charset="0"/>
              </a:rPr>
              <a:t>) 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1200" dirty="0" err="1">
                <a:latin typeface="Times New Roman" pitchFamily="18" charset="0"/>
              </a:rPr>
              <a:t>Bogdanov</a:t>
            </a:r>
            <a:r>
              <a:rPr lang="en-US" sz="1200" dirty="0">
                <a:latin typeface="Times New Roman" pitchFamily="18" charset="0"/>
              </a:rPr>
              <a:t> et al. </a:t>
            </a:r>
            <a:r>
              <a:rPr lang="en-US" sz="1200" dirty="0" err="1" smtClean="0">
                <a:latin typeface="Times New Roman" pitchFamily="18" charset="0"/>
              </a:rPr>
              <a:t>ApJ</a:t>
            </a:r>
            <a:r>
              <a:rPr lang="en-US" sz="1200" dirty="0" smtClean="0">
                <a:latin typeface="Times New Roman" pitchFamily="18" charset="0"/>
              </a:rPr>
              <a:t>, 646, 1104 (2006</a:t>
            </a:r>
            <a:r>
              <a:rPr lang="en-US" sz="1200" dirty="0">
                <a:latin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3461197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51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2600" y="-550863"/>
            <a:ext cx="10944225" cy="815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7" name="Text Box 6"/>
          <p:cNvSpPr txBox="1">
            <a:spLocks noChangeArrowheads="1"/>
          </p:cNvSpPr>
          <p:nvPr/>
        </p:nvSpPr>
        <p:spPr bwMode="auto">
          <a:xfrm>
            <a:off x="593725" y="442913"/>
            <a:ext cx="110158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NGC 6397</a:t>
            </a:r>
          </a:p>
        </p:txBody>
      </p:sp>
      <p:sp>
        <p:nvSpPr>
          <p:cNvPr id="6148" name="Text Box 7"/>
          <p:cNvSpPr txBox="1">
            <a:spLocks noChangeArrowheads="1"/>
          </p:cNvSpPr>
          <p:nvPr/>
        </p:nvSpPr>
        <p:spPr bwMode="auto">
          <a:xfrm>
            <a:off x="655056" y="5654675"/>
            <a:ext cx="1426736" cy="824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None/>
            </a:pPr>
            <a:r>
              <a:rPr lang="en-US" sz="1400" i="1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</a:rPr>
              <a:t>Chandra</a:t>
            </a:r>
            <a:r>
              <a:rPr lang="en-US" sz="1400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</a:rPr>
              <a:t> ACIS-S</a:t>
            </a:r>
          </a:p>
          <a:p>
            <a:pPr algn="ctr">
              <a:buNone/>
            </a:pPr>
            <a:r>
              <a:rPr lang="en-US" sz="1400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</a:rPr>
              <a:t>0.3</a:t>
            </a:r>
            <a:r>
              <a:rPr lang="en-US" sz="1400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sym typeface="Symbol" pitchFamily="18" charset="2"/>
              </a:rPr>
              <a:t></a:t>
            </a:r>
            <a:r>
              <a:rPr lang="en-US" sz="1400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</a:rPr>
              <a:t>2 </a:t>
            </a:r>
            <a:r>
              <a:rPr lang="en-US" sz="1400" dirty="0" err="1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</a:rPr>
              <a:t>keV</a:t>
            </a:r>
            <a:endParaRPr lang="en-US" sz="1400" dirty="0">
              <a:solidFill>
                <a:schemeClr val="tx1">
                  <a:lumMod val="85000"/>
                </a:schemeClr>
              </a:solidFill>
              <a:latin typeface="Times New Roman" pitchFamily="18" charset="0"/>
            </a:endParaRPr>
          </a:p>
          <a:p>
            <a:pPr algn="ctr">
              <a:buNone/>
            </a:pPr>
            <a:r>
              <a:rPr lang="en-US" sz="1400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</a:rPr>
              <a:t>290 </a:t>
            </a:r>
            <a:r>
              <a:rPr lang="en-US" sz="1400" dirty="0" err="1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</a:rPr>
              <a:t>ks</a:t>
            </a:r>
            <a:endParaRPr lang="en-US" sz="1400" dirty="0">
              <a:solidFill>
                <a:schemeClr val="tx1">
                  <a:lumMod val="8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6149" name="Rectangle 8"/>
          <p:cNvSpPr>
            <a:spLocks noChangeArrowheads="1"/>
          </p:cNvSpPr>
          <p:nvPr/>
        </p:nvSpPr>
        <p:spPr bwMode="auto">
          <a:xfrm>
            <a:off x="596901" y="911225"/>
            <a:ext cx="2401886" cy="397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55000"/>
              </a:lnSpc>
              <a:spcBef>
                <a:spcPct val="5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200" i="1" dirty="0">
                <a:solidFill>
                  <a:schemeClr val="tx1"/>
                </a:solidFill>
                <a:latin typeface="Times New Roman" pitchFamily="18" charset="0"/>
              </a:rPr>
              <a:t>D 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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</a:rPr>
              <a:t> 2.5 </a:t>
            </a:r>
            <a:r>
              <a:rPr lang="en-US" sz="1200" dirty="0" err="1">
                <a:solidFill>
                  <a:schemeClr val="tx1"/>
                </a:solidFill>
                <a:latin typeface="Times New Roman" pitchFamily="18" charset="0"/>
              </a:rPr>
              <a:t>kpc</a:t>
            </a:r>
            <a:endParaRPr lang="en-US" sz="12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342900" indent="-342900">
              <a:lnSpc>
                <a:spcPct val="55000"/>
              </a:lnSpc>
              <a:spcBef>
                <a:spcPct val="5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200" i="1" dirty="0">
                <a:solidFill>
                  <a:schemeClr val="tx1"/>
                </a:solidFill>
                <a:latin typeface="Times New Roman" pitchFamily="18" charset="0"/>
              </a:rPr>
              <a:t>N</a:t>
            </a:r>
            <a:r>
              <a:rPr lang="en-US" sz="1200" baseline="-25000" dirty="0">
                <a:solidFill>
                  <a:schemeClr val="tx1"/>
                </a:solidFill>
                <a:latin typeface="Times New Roman" pitchFamily="18" charset="0"/>
              </a:rPr>
              <a:t>H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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</a:rPr>
              <a:t> 1 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 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</a:rPr>
              <a:t>10</a:t>
            </a:r>
            <a:r>
              <a:rPr lang="en-US" sz="1200" baseline="30000" dirty="0">
                <a:solidFill>
                  <a:schemeClr val="tx1"/>
                </a:solidFill>
                <a:latin typeface="Times New Roman" pitchFamily="18" charset="0"/>
              </a:rPr>
              <a:t>21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</a:rPr>
              <a:t> cm</a:t>
            </a:r>
            <a:r>
              <a:rPr lang="en-US" sz="1200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200" baseline="30000" dirty="0">
                <a:solidFill>
                  <a:schemeClr val="tx1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6150" name="Text Box 10"/>
          <p:cNvSpPr txBox="1">
            <a:spLocks noChangeArrowheads="1"/>
          </p:cNvSpPr>
          <p:nvPr/>
        </p:nvSpPr>
        <p:spPr bwMode="auto">
          <a:xfrm>
            <a:off x="3819525" y="4760913"/>
            <a:ext cx="148149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200" dirty="0">
                <a:latin typeface="Bookman Old Style" pitchFamily="18" charset="0"/>
              </a:rPr>
              <a:t>PSR J1740–5340</a:t>
            </a:r>
          </a:p>
        </p:txBody>
      </p:sp>
      <p:sp>
        <p:nvSpPr>
          <p:cNvPr id="6151" name="Line 11"/>
          <p:cNvSpPr>
            <a:spLocks noChangeShapeType="1"/>
          </p:cNvSpPr>
          <p:nvPr/>
        </p:nvSpPr>
        <p:spPr bwMode="auto">
          <a:xfrm flipH="1" flipV="1">
            <a:off x="3327400" y="4467225"/>
            <a:ext cx="533400" cy="38100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154" name="Text Box 15"/>
          <p:cNvSpPr txBox="1">
            <a:spLocks noChangeArrowheads="1"/>
          </p:cNvSpPr>
          <p:nvPr/>
        </p:nvSpPr>
        <p:spPr bwMode="auto">
          <a:xfrm>
            <a:off x="5414418" y="6325937"/>
            <a:ext cx="256467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200" dirty="0" err="1">
                <a:latin typeface="Times New Roman" pitchFamily="18" charset="0"/>
              </a:rPr>
              <a:t>Bogdanov</a:t>
            </a:r>
            <a:r>
              <a:rPr lang="en-US" sz="1200" dirty="0">
                <a:latin typeface="Times New Roman" pitchFamily="18" charset="0"/>
              </a:rPr>
              <a:t> et al. </a:t>
            </a:r>
            <a:r>
              <a:rPr lang="en-US" sz="1200" dirty="0" err="1">
                <a:latin typeface="Times New Roman" pitchFamily="18" charset="0"/>
              </a:rPr>
              <a:t>ApJ</a:t>
            </a:r>
            <a:r>
              <a:rPr lang="en-US" sz="1200" dirty="0">
                <a:latin typeface="Times New Roman" pitchFamily="18" charset="0"/>
              </a:rPr>
              <a:t>, 709, 241 (2010)</a:t>
            </a:r>
          </a:p>
        </p:txBody>
      </p:sp>
    </p:spTree>
    <p:extLst>
      <p:ext uri="{BB962C8B-B14F-4D97-AF65-F5344CB8AC3E}">
        <p14:creationId xmlns:p14="http://schemas.microsoft.com/office/powerpoint/2010/main" val="108519793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908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765" y="297853"/>
            <a:ext cx="2082449" cy="6255578"/>
          </a:xfrm>
          <a:noFill/>
          <a:ln cap="flat" algn="ctr">
            <a:solidFill>
              <a:srgbClr val="003300"/>
            </a:solidFill>
            <a:miter lim="800000"/>
            <a:headEnd/>
            <a:tailEnd/>
          </a:ln>
        </p:spPr>
      </p:pic>
      <p:pic>
        <p:nvPicPr>
          <p:cNvPr id="379911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83880" y="585628"/>
            <a:ext cx="5543495" cy="5515741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379918" name="Text Box 14"/>
          <p:cNvSpPr txBox="1">
            <a:spLocks noChangeArrowheads="1"/>
          </p:cNvSpPr>
          <p:nvPr/>
        </p:nvSpPr>
        <p:spPr bwMode="auto">
          <a:xfrm>
            <a:off x="7425313" y="591579"/>
            <a:ext cx="1106392" cy="123110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n-US" sz="1400" b="1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M28 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n-US" sz="1400" b="1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(NGC 6626)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n-US" sz="1200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ACIS–S</a:t>
            </a:r>
            <a:endParaRPr lang="en-US" sz="1200" dirty="0">
              <a:solidFill>
                <a:schemeClr val="accent4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n-US" sz="1200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0.3–6 </a:t>
            </a:r>
            <a:r>
              <a:rPr lang="en-US" sz="1200" dirty="0" err="1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keV</a:t>
            </a:r>
            <a:endParaRPr lang="en-US" sz="1200" dirty="0">
              <a:solidFill>
                <a:schemeClr val="accent4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n-US" sz="1200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237 </a:t>
            </a:r>
            <a:r>
              <a:rPr lang="en-US" sz="1200" dirty="0" err="1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ks</a:t>
            </a:r>
            <a:endParaRPr lang="en-US" sz="1200" dirty="0">
              <a:solidFill>
                <a:schemeClr val="accent4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123900" y="6473203"/>
            <a:ext cx="2945037" cy="27699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200" dirty="0" err="1" smtClean="0">
                <a:solidFill>
                  <a:srgbClr val="000000"/>
                </a:solidFill>
                <a:latin typeface="Bookman Old Style" pitchFamily="18" charset="0"/>
              </a:rPr>
              <a:t>Bogdanov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 et al. </a:t>
            </a:r>
            <a:r>
              <a:rPr lang="en-US" sz="1200" dirty="0" err="1" smtClean="0">
                <a:solidFill>
                  <a:srgbClr val="000000"/>
                </a:solidFill>
                <a:latin typeface="Bookman Old Style" pitchFamily="18" charset="0"/>
              </a:rPr>
              <a:t>ApJ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, 730, 81 (2011) </a:t>
            </a:r>
            <a:endParaRPr lang="en-US" sz="1200" dirty="0">
              <a:solidFill>
                <a:srgbClr val="0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lavko\AppData\Local\Temp\ngc6752_xray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949" y="-95037"/>
            <a:ext cx="7376844" cy="7376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593725" y="442913"/>
            <a:ext cx="110158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NGC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6752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596901" y="911225"/>
            <a:ext cx="2401886" cy="397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55000"/>
              </a:lnSpc>
              <a:spcBef>
                <a:spcPct val="5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200" i="1" dirty="0">
                <a:solidFill>
                  <a:schemeClr val="tx1"/>
                </a:solidFill>
                <a:latin typeface="Times New Roman" pitchFamily="18" charset="0"/>
              </a:rPr>
              <a:t>D 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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</a:rPr>
              <a:t> 4</a:t>
            </a: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itchFamily="18" charset="0"/>
              </a:rPr>
              <a:t>kpc</a:t>
            </a:r>
            <a:endParaRPr lang="en-US" sz="12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342900" indent="-342900">
              <a:lnSpc>
                <a:spcPct val="55000"/>
              </a:lnSpc>
              <a:spcBef>
                <a:spcPct val="5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200" i="1" dirty="0">
                <a:solidFill>
                  <a:schemeClr val="tx1"/>
                </a:solidFill>
                <a:latin typeface="Times New Roman" pitchFamily="18" charset="0"/>
              </a:rPr>
              <a:t>N</a:t>
            </a:r>
            <a:r>
              <a:rPr lang="en-US" sz="1200" baseline="-25000" dirty="0">
                <a:solidFill>
                  <a:schemeClr val="tx1"/>
                </a:solidFill>
                <a:latin typeface="Times New Roman" pitchFamily="18" charset="0"/>
              </a:rPr>
              <a:t>H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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</a:rPr>
              <a:t>3 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 </a:t>
            </a: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</a:rPr>
              <a:t>10</a:t>
            </a:r>
            <a:r>
              <a:rPr lang="en-US" sz="1200" baseline="30000" dirty="0" smtClean="0">
                <a:solidFill>
                  <a:schemeClr val="tx1"/>
                </a:solidFill>
                <a:latin typeface="Times New Roman" pitchFamily="18" charset="0"/>
              </a:rPr>
              <a:t>20</a:t>
            </a: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</a:rPr>
              <a:t>cm</a:t>
            </a:r>
            <a:r>
              <a:rPr lang="en-US" sz="1200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200" baseline="30000" dirty="0">
                <a:solidFill>
                  <a:schemeClr val="tx1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55056" y="5654675"/>
            <a:ext cx="1426736" cy="824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None/>
            </a:pPr>
            <a:r>
              <a:rPr lang="en-US" sz="1400" i="1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</a:rPr>
              <a:t>Chandra</a:t>
            </a:r>
            <a:r>
              <a:rPr lang="en-US" sz="1400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</a:rPr>
              <a:t> ACIS-S</a:t>
            </a:r>
          </a:p>
          <a:p>
            <a:pPr algn="ctr">
              <a:buNone/>
            </a:pPr>
            <a:r>
              <a:rPr lang="en-US" sz="1400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</a:rPr>
              <a:t>0.5</a:t>
            </a:r>
            <a:r>
              <a:rPr lang="en-US" sz="1400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sym typeface="Symbol" pitchFamily="18" charset="2"/>
              </a:rPr>
              <a:t></a:t>
            </a:r>
            <a:r>
              <a:rPr lang="en-US" sz="1400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sym typeface="Symbol" pitchFamily="18" charset="2"/>
              </a:rPr>
              <a:t>6</a:t>
            </a:r>
            <a:r>
              <a:rPr lang="en-US" sz="1400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1400" dirty="0" err="1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</a:rPr>
              <a:t>keV</a:t>
            </a:r>
            <a:endParaRPr lang="en-US" sz="1400" dirty="0">
              <a:solidFill>
                <a:schemeClr val="tx1">
                  <a:lumMod val="85000"/>
                </a:schemeClr>
              </a:solidFill>
              <a:latin typeface="Times New Roman" pitchFamily="18" charset="0"/>
            </a:endParaRPr>
          </a:p>
          <a:p>
            <a:pPr algn="ctr">
              <a:buNone/>
            </a:pPr>
            <a:r>
              <a:rPr lang="en-US" sz="1400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</a:rPr>
              <a:t>66 </a:t>
            </a:r>
            <a:r>
              <a:rPr lang="en-US" sz="1400" dirty="0" err="1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</a:rPr>
              <a:t>ks</a:t>
            </a:r>
            <a:endParaRPr lang="en-US" sz="1400" dirty="0">
              <a:solidFill>
                <a:schemeClr val="tx1">
                  <a:lumMod val="85000"/>
                </a:schemeClr>
              </a:solidFill>
              <a:latin typeface="Times New Roman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4679618" y="1736331"/>
            <a:ext cx="58047" cy="801385"/>
          </a:xfrm>
          <a:prstGeom prst="straightConnector1">
            <a:avLst/>
          </a:prstGeom>
          <a:ln w="28575">
            <a:tailEnd type="arrow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 bwMode="auto">
          <a:xfrm>
            <a:off x="4308383" y="2044556"/>
            <a:ext cx="354285" cy="666108"/>
          </a:xfrm>
          <a:prstGeom prst="straightConnector1">
            <a:avLst/>
          </a:prstGeom>
          <a:ln w="28575">
            <a:tailEnd type="arrow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 bwMode="auto">
          <a:xfrm flipV="1">
            <a:off x="4219811" y="2969231"/>
            <a:ext cx="265714" cy="657546"/>
          </a:xfrm>
          <a:prstGeom prst="straightConnector1">
            <a:avLst/>
          </a:prstGeom>
          <a:ln w="28575">
            <a:tailEnd type="arrow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4096635" y="1771131"/>
            <a:ext cx="31451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400" dirty="0" smtClean="0">
                <a:latin typeface="Bookman Old Style" pitchFamily="18" charset="0"/>
              </a:rPr>
              <a:t>E</a:t>
            </a:r>
            <a:endParaRPr lang="en-US" sz="1400" dirty="0">
              <a:latin typeface="Bookman Old Style" pitchFamily="18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4495139" y="1454797"/>
            <a:ext cx="3177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400" dirty="0">
                <a:latin typeface="Bookman Old Style" pitchFamily="18" charset="0"/>
              </a:rPr>
              <a:t>B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4010140" y="3616503"/>
            <a:ext cx="3289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400" dirty="0">
                <a:latin typeface="Bookman Old Style" pitchFamily="18" charset="0"/>
              </a:rPr>
              <a:t>D</a:t>
            </a:r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5414418" y="6325937"/>
            <a:ext cx="271260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200" dirty="0" err="1" smtClean="0">
                <a:latin typeface="Times New Roman" pitchFamily="18" charset="0"/>
              </a:rPr>
              <a:t>Forestell</a:t>
            </a:r>
            <a:r>
              <a:rPr lang="en-US" sz="1200" dirty="0" smtClean="0">
                <a:latin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</a:rPr>
              <a:t>et al. </a:t>
            </a:r>
            <a:r>
              <a:rPr lang="en-US" sz="1200" dirty="0" smtClean="0">
                <a:latin typeface="Times New Roman" pitchFamily="18" charset="0"/>
              </a:rPr>
              <a:t>MNRAS, 441, 757 </a:t>
            </a:r>
            <a:r>
              <a:rPr lang="en-US" sz="1200" dirty="0">
                <a:latin typeface="Times New Roman" pitchFamily="18" charset="0"/>
              </a:rPr>
              <a:t>(</a:t>
            </a:r>
            <a:r>
              <a:rPr lang="en-US" sz="1200" dirty="0" smtClean="0">
                <a:latin typeface="Times New Roman" pitchFamily="18" charset="0"/>
              </a:rPr>
              <a:t>2014)</a:t>
            </a:r>
            <a:endParaRPr lang="en-US" sz="12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24975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lavko\Desktop\terzan5_cxo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2886" y="-2577179"/>
            <a:ext cx="11593685" cy="1159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14"/>
          <p:cNvSpPr txBox="1">
            <a:spLocks noChangeArrowheads="1"/>
          </p:cNvSpPr>
          <p:nvPr/>
        </p:nvSpPr>
        <p:spPr bwMode="auto">
          <a:xfrm>
            <a:off x="1870638" y="317396"/>
            <a:ext cx="946477" cy="111415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Terzan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5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ACIS–S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0.5–6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keV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620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ks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6803384" y="6220103"/>
            <a:ext cx="1803250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Courtesy of A.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Bahramian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94284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5436" y="3322371"/>
            <a:ext cx="4435553" cy="2848936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011" y="308425"/>
            <a:ext cx="4833584" cy="5829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" y="171450"/>
            <a:ext cx="87630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9pPr>
          </a:lstStyle>
          <a:p>
            <a:pPr algn="l">
              <a:buNone/>
            </a:pPr>
            <a:r>
              <a:rPr lang="en-US" sz="2400" u="sng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I - Energetic MSPs</a:t>
            </a:r>
            <a:endParaRPr lang="en-US" sz="2400" u="sng" dirty="0">
              <a:solidFill>
                <a:srgbClr val="000000"/>
              </a:solidFill>
              <a:effectLst/>
              <a:latin typeface="Bookman Old Style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398" y="927100"/>
            <a:ext cx="4286037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</a:rPr>
              <a:t> </a:t>
            </a:r>
            <a:r>
              <a:rPr lang="en-US" sz="1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US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 10</a:t>
            </a:r>
            <a:r>
              <a:rPr lang="en-US" sz="1600" b="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36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erg s</a:t>
            </a:r>
            <a:r>
              <a:rPr lang="en-US" sz="1600" b="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en-US" sz="1600" b="1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1</a:t>
            </a:r>
            <a:r>
              <a:rPr lang="en-US" sz="1600" b="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       </a:t>
            </a:r>
            <a:r>
              <a:rPr lang="en-US" sz="1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16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 10</a:t>
            </a:r>
            <a:r>
              <a:rPr lang="en-US" sz="1600" b="1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33</a:t>
            </a:r>
            <a:r>
              <a:rPr lang="en-US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erg s</a:t>
            </a:r>
            <a:r>
              <a:rPr lang="en-US" sz="1600" b="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en-US" sz="1600" b="1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1</a:t>
            </a:r>
            <a:endParaRPr lang="en-US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dirty="0" smtClean="0">
                <a:solidFill>
                  <a:srgbClr val="000000"/>
                </a:solidFill>
              </a:rPr>
              <a:t> </a:t>
            </a:r>
            <a:r>
              <a:rPr lang="en-US" sz="1600" dirty="0" smtClean="0">
                <a:solidFill>
                  <a:srgbClr val="000000"/>
                </a:solidFill>
              </a:rPr>
              <a:t>Hard (</a:t>
            </a:r>
            <a:r>
              <a:rPr lang="en-US" sz="1600" dirty="0" smtClean="0">
                <a:solidFill>
                  <a:srgbClr val="000000"/>
                </a:solidFill>
                <a:sym typeface="Symbol"/>
              </a:rPr>
              <a:t></a:t>
            </a:r>
            <a:r>
              <a:rPr lang="en-US" sz="1600" dirty="0" smtClean="0">
                <a:solidFill>
                  <a:srgbClr val="000000"/>
                </a:solidFill>
              </a:rPr>
              <a:t>~1.2), non-thermal 	radiation </a:t>
            </a:r>
          </a:p>
          <a:p>
            <a:r>
              <a:rPr lang="en-US" sz="1600" dirty="0" smtClean="0">
                <a:solidFill>
                  <a:srgbClr val="000000"/>
                </a:solidFill>
              </a:rPr>
              <a:t> Narrow pulses</a:t>
            </a:r>
            <a:endParaRPr lang="en-US" sz="1600" dirty="0">
              <a:solidFill>
                <a:srgbClr val="000000"/>
              </a:solidFill>
            </a:endParaRP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sym typeface="Symbol"/>
              </a:rPr>
              <a:t> </a:t>
            </a:r>
            <a:r>
              <a:rPr lang="en-US" sz="1600" dirty="0" smtClean="0">
                <a:solidFill>
                  <a:srgbClr val="000000"/>
                </a:solidFill>
              </a:rPr>
              <a:t>particle acceleration in 	magnetosphere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6926860" y="6205071"/>
            <a:ext cx="216873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Zavlin</a:t>
            </a:r>
            <a:r>
              <a:rPr 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AP&amp;SS, 308, 297 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2007)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81150" y="6205070"/>
            <a:ext cx="245477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Bogdanov</a:t>
            </a:r>
            <a:r>
              <a:rPr 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</a:t>
            </a:r>
            <a:r>
              <a:rPr lang="en-US" sz="1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ApJ</a:t>
            </a:r>
            <a:r>
              <a:rPr 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730, 81 (2011) 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86552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152400" y="171450"/>
            <a:ext cx="87630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9pPr>
          </a:lstStyle>
          <a:p>
            <a:pPr algn="l">
              <a:buNone/>
            </a:pPr>
            <a:r>
              <a:rPr lang="en-US" sz="2400" u="sng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II - Eclipsing Binary MSPs</a:t>
            </a:r>
            <a:endParaRPr lang="en-US" sz="2400" u="sng" dirty="0">
              <a:solidFill>
                <a:srgbClr val="000000"/>
              </a:solidFill>
              <a:effectLst/>
              <a:latin typeface="Bookman Old Style" pitchFamily="18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7749326" y="1491272"/>
            <a:ext cx="1073426" cy="10223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Bookman Old Style" pitchFamily="18" charset="0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210" y="3734820"/>
            <a:ext cx="3055207" cy="3055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1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20187" y="3618547"/>
            <a:ext cx="3011555" cy="3011555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8954" y="3708694"/>
            <a:ext cx="2752547" cy="2752548"/>
          </a:xfrm>
          <a:noFill/>
          <a:ln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267" y="111697"/>
            <a:ext cx="4500770" cy="3248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 Box 9"/>
          <p:cNvSpPr txBox="1">
            <a:spLocks noChangeArrowheads="1"/>
          </p:cNvSpPr>
          <p:nvPr/>
        </p:nvSpPr>
        <p:spPr bwMode="auto">
          <a:xfrm>
            <a:off x="6195317" y="3101075"/>
            <a:ext cx="2902832" cy="27699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Arons</a:t>
            </a:r>
            <a:r>
              <a:rPr 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1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Tavani</a:t>
            </a:r>
            <a:r>
              <a:rPr 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ApJ</a:t>
            </a:r>
            <a:r>
              <a:rPr 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403, 249 (1993)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8025" y="751332"/>
            <a:ext cx="4447770" cy="259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 “</a:t>
            </a:r>
            <a:r>
              <a:rPr lang="en-US" sz="1600" dirty="0" err="1" smtClean="0">
                <a:solidFill>
                  <a:srgbClr val="000000"/>
                </a:solidFill>
              </a:rPr>
              <a:t>Redbacks</a:t>
            </a:r>
            <a:r>
              <a:rPr lang="en-US" sz="1600" dirty="0" smtClean="0">
                <a:solidFill>
                  <a:srgbClr val="000000"/>
                </a:solidFill>
              </a:rPr>
              <a:t>” – MSP binaries with </a:t>
            </a:r>
            <a:r>
              <a:rPr lang="en-US" sz="1600" dirty="0">
                <a:solidFill>
                  <a:srgbClr val="000000"/>
                </a:solidFill>
              </a:rPr>
              <a:t>non-degenerate </a:t>
            </a:r>
            <a:r>
              <a:rPr lang="en-US" sz="1600" dirty="0" smtClean="0">
                <a:solidFill>
                  <a:srgbClr val="000000"/>
                </a:solidFill>
                <a:sym typeface="Symbol"/>
              </a:rPr>
              <a:t></a:t>
            </a:r>
            <a:r>
              <a:rPr lang="en-US" sz="1600" dirty="0">
                <a:solidFill>
                  <a:srgbClr val="000000"/>
                </a:solidFill>
                <a:sym typeface="Symbol"/>
              </a:rPr>
              <a:t>0.2 M</a:t>
            </a:r>
            <a:r>
              <a:rPr lang="en-US" sz="1600" baseline="-25000" dirty="0" smtClean="0">
                <a:solidFill>
                  <a:srgbClr val="000000"/>
                </a:solidFill>
                <a:sym typeface="Wingdings 2"/>
              </a:rPr>
              <a:t></a:t>
            </a:r>
            <a:r>
              <a:rPr lang="en-US" sz="1600" dirty="0">
                <a:solidFill>
                  <a:srgbClr val="000000"/>
                </a:solidFill>
                <a:sym typeface="Wingdings 2"/>
              </a:rPr>
              <a:t> </a:t>
            </a:r>
            <a:r>
              <a:rPr lang="en-US" sz="1600" dirty="0" smtClean="0">
                <a:solidFill>
                  <a:srgbClr val="000000"/>
                </a:solidFill>
              </a:rPr>
              <a:t>secondary </a:t>
            </a:r>
            <a:r>
              <a:rPr lang="en-US" sz="1600" dirty="0" smtClean="0">
                <a:solidFill>
                  <a:srgbClr val="000000"/>
                </a:solidFill>
              </a:rPr>
              <a:t>stars</a:t>
            </a:r>
          </a:p>
          <a:p>
            <a:endParaRPr lang="en-US" sz="700" dirty="0" smtClean="0">
              <a:solidFill>
                <a:srgbClr val="000000"/>
              </a:solidFill>
            </a:endParaRPr>
          </a:p>
          <a:p>
            <a:r>
              <a:rPr lang="en-US" sz="16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1600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 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10</a:t>
            </a:r>
            <a:r>
              <a:rPr lang="en-US" sz="1600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3132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erg s</a:t>
            </a:r>
            <a:r>
              <a:rPr lang="en-US" sz="1600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en-US" sz="1600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1</a:t>
            </a:r>
            <a:endParaRPr lang="en-US" sz="900" baseline="30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Symbol"/>
            </a:endParaRPr>
          </a:p>
          <a:p>
            <a:endParaRPr lang="en-US" sz="700" dirty="0" smtClean="0">
              <a:solidFill>
                <a:srgbClr val="000000"/>
              </a:solidFill>
            </a:endParaRPr>
          </a:p>
          <a:p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 smtClean="0">
                <a:solidFill>
                  <a:srgbClr val="000000"/>
                </a:solidFill>
              </a:rPr>
              <a:t>Hard</a:t>
            </a:r>
            <a:r>
              <a:rPr lang="en-US" sz="1600" dirty="0">
                <a:solidFill>
                  <a:srgbClr val="000000"/>
                </a:solidFill>
              </a:rPr>
              <a:t>, non-thermal </a:t>
            </a:r>
            <a:r>
              <a:rPr lang="en-US" sz="1600" dirty="0" smtClean="0">
                <a:solidFill>
                  <a:srgbClr val="000000"/>
                </a:solidFill>
              </a:rPr>
              <a:t>emission with orbital variability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sym typeface="Symbol"/>
              </a:rPr>
              <a:t> i</a:t>
            </a:r>
            <a:r>
              <a:rPr lang="en-US" sz="1600" dirty="0" smtClean="0">
                <a:solidFill>
                  <a:srgbClr val="000000"/>
                </a:solidFill>
              </a:rPr>
              <a:t>ntra-binary </a:t>
            </a:r>
            <a:r>
              <a:rPr lang="en-US" sz="1600" dirty="0">
                <a:solidFill>
                  <a:srgbClr val="000000"/>
                </a:solidFill>
              </a:rPr>
              <a:t>shock </a:t>
            </a:r>
            <a:r>
              <a:rPr lang="en-US" sz="1600" dirty="0" smtClean="0">
                <a:solidFill>
                  <a:srgbClr val="000000"/>
                </a:solidFill>
              </a:rPr>
              <a:t>due to </a:t>
            </a:r>
            <a:r>
              <a:rPr lang="en-US" sz="1600" dirty="0">
                <a:solidFill>
                  <a:srgbClr val="000000"/>
                </a:solidFill>
              </a:rPr>
              <a:t>interaction of pulsar wind with </a:t>
            </a:r>
            <a:r>
              <a:rPr lang="en-US" sz="1600" dirty="0" smtClean="0">
                <a:solidFill>
                  <a:srgbClr val="000000"/>
                </a:solidFill>
              </a:rPr>
              <a:t>companion</a:t>
            </a:r>
          </a:p>
          <a:p>
            <a:pPr lvl="0">
              <a:buClr>
                <a:srgbClr val="003366"/>
              </a:buClr>
              <a:buNone/>
            </a:pPr>
            <a:endParaRPr lang="en-US" sz="700" dirty="0" smtClean="0">
              <a:solidFill>
                <a:srgbClr val="000000"/>
              </a:solidFill>
            </a:endParaRPr>
          </a:p>
          <a:p>
            <a:pPr marL="169863" indent="-169863">
              <a:buClr>
                <a:srgbClr val="003366"/>
              </a:buClr>
              <a:tabLst>
                <a:tab pos="169863" algn="l"/>
              </a:tabLst>
            </a:pPr>
            <a:r>
              <a:rPr lang="en-US" sz="1600" dirty="0" smtClean="0">
                <a:solidFill>
                  <a:srgbClr val="000000"/>
                </a:solidFill>
              </a:rPr>
              <a:t>Emission can serve as diagnostic of pulsar wind and shock physics </a:t>
            </a:r>
            <a:r>
              <a:rPr lang="en-US" sz="1600" dirty="0" smtClean="0">
                <a:solidFill>
                  <a:srgbClr val="000000"/>
                </a:solidFill>
              </a:rPr>
              <a:t>	</a:t>
            </a:r>
          </a:p>
        </p:txBody>
      </p:sp>
      <p:sp>
        <p:nvSpPr>
          <p:cNvPr id="28" name="Rectangle 14"/>
          <p:cNvSpPr>
            <a:spLocks noChangeArrowheads="1"/>
          </p:cNvSpPr>
          <p:nvPr/>
        </p:nvSpPr>
        <p:spPr bwMode="auto">
          <a:xfrm>
            <a:off x="56703" y="3447572"/>
            <a:ext cx="3581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>
              <a:buNone/>
            </a:pPr>
            <a:r>
              <a:rPr lang="en-US" sz="1000" dirty="0">
                <a:solidFill>
                  <a:srgbClr val="000000"/>
                </a:solidFill>
              </a:rPr>
              <a:t>PSR </a:t>
            </a:r>
            <a:r>
              <a:rPr lang="en-US" sz="1000" dirty="0" smtClean="0">
                <a:solidFill>
                  <a:srgbClr val="000000"/>
                </a:solidFill>
              </a:rPr>
              <a:t>J0024–7204W (47 </a:t>
            </a:r>
            <a:r>
              <a:rPr lang="en-US" sz="1000" dirty="0" err="1">
                <a:solidFill>
                  <a:srgbClr val="000000"/>
                </a:solidFill>
              </a:rPr>
              <a:t>Tuc</a:t>
            </a:r>
            <a:r>
              <a:rPr lang="en-US" sz="100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29" name="Text Box 15"/>
          <p:cNvSpPr txBox="1">
            <a:spLocks noChangeArrowheads="1"/>
          </p:cNvSpPr>
          <p:nvPr/>
        </p:nvSpPr>
        <p:spPr bwMode="auto">
          <a:xfrm>
            <a:off x="695765" y="6565528"/>
            <a:ext cx="223971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Bogdanov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ApJ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630, 88 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2005)</a:t>
            </a:r>
            <a:endParaRPr lang="en-US" sz="1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3010767" y="3416948"/>
            <a:ext cx="3581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>
              <a:buNone/>
            </a:pPr>
            <a:r>
              <a:rPr lang="en-US" sz="1000" dirty="0">
                <a:solidFill>
                  <a:srgbClr val="000000"/>
                </a:solidFill>
              </a:rPr>
              <a:t>PSR </a:t>
            </a:r>
            <a:r>
              <a:rPr lang="en-US" sz="1000" dirty="0" smtClean="0">
                <a:solidFill>
                  <a:srgbClr val="000000"/>
                </a:solidFill>
              </a:rPr>
              <a:t>J1023+0038</a:t>
            </a:r>
          </a:p>
        </p:txBody>
      </p:sp>
      <p:sp>
        <p:nvSpPr>
          <p:cNvPr id="31" name="Text Box 9"/>
          <p:cNvSpPr txBox="1">
            <a:spLocks noChangeArrowheads="1"/>
          </p:cNvSpPr>
          <p:nvPr/>
        </p:nvSpPr>
        <p:spPr bwMode="auto">
          <a:xfrm>
            <a:off x="3707622" y="6558213"/>
            <a:ext cx="223971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1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Bogdanov</a:t>
            </a:r>
            <a:r>
              <a:rPr lang="en-US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</a:t>
            </a:r>
            <a:r>
              <a:rPr lang="en-US" sz="11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ApJ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762, 96 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2011)</a:t>
            </a:r>
            <a:endParaRPr lang="en-US" sz="1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Box 9"/>
          <p:cNvSpPr txBox="1">
            <a:spLocks noChangeArrowheads="1"/>
          </p:cNvSpPr>
          <p:nvPr/>
        </p:nvSpPr>
        <p:spPr bwMode="auto">
          <a:xfrm>
            <a:off x="6760278" y="6550262"/>
            <a:ext cx="2169184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1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Bogdanov</a:t>
            </a:r>
            <a:r>
              <a:rPr lang="en-US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</a:t>
            </a:r>
            <a:r>
              <a:rPr lang="en-US" sz="11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ApJ</a:t>
            </a:r>
            <a:r>
              <a:rPr lang="en-US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781, 6 (2014)</a:t>
            </a:r>
            <a:endParaRPr lang="en-US" sz="1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14"/>
          <p:cNvSpPr>
            <a:spLocks noChangeArrowheads="1"/>
          </p:cNvSpPr>
          <p:nvPr/>
        </p:nvSpPr>
        <p:spPr bwMode="auto">
          <a:xfrm>
            <a:off x="5869896" y="3416948"/>
            <a:ext cx="3581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>
              <a:buNone/>
            </a:pPr>
            <a:r>
              <a:rPr lang="en-US" sz="1000" dirty="0">
                <a:solidFill>
                  <a:srgbClr val="000000"/>
                </a:solidFill>
              </a:rPr>
              <a:t>PSR </a:t>
            </a:r>
            <a:r>
              <a:rPr lang="en-US" sz="1000" dirty="0" smtClean="0">
                <a:solidFill>
                  <a:srgbClr val="000000"/>
                </a:solidFill>
              </a:rPr>
              <a:t>J1723</a:t>
            </a:r>
            <a:r>
              <a:rPr lang="en-US" sz="1000" dirty="0" smtClean="0">
                <a:solidFill>
                  <a:srgbClr val="000000"/>
                </a:solidFill>
                <a:sym typeface="Symbol"/>
              </a:rPr>
              <a:t></a:t>
            </a:r>
            <a:r>
              <a:rPr lang="en-US" sz="1000" dirty="0" smtClean="0">
                <a:solidFill>
                  <a:srgbClr val="000000"/>
                </a:solidFill>
              </a:rPr>
              <a:t>2837</a:t>
            </a:r>
          </a:p>
        </p:txBody>
      </p:sp>
    </p:spTree>
    <p:extLst>
      <p:ext uri="{BB962C8B-B14F-4D97-AF65-F5344CB8AC3E}">
        <p14:creationId xmlns:p14="http://schemas.microsoft.com/office/powerpoint/2010/main" val="65512406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399" y="171450"/>
            <a:ext cx="8882625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9pPr>
          </a:lstStyle>
          <a:p>
            <a:pPr algn="l">
              <a:buNone/>
            </a:pPr>
            <a:r>
              <a:rPr lang="en-US" sz="2000" u="sng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PSR J1023+0038 – the “missing link”</a:t>
            </a:r>
            <a:endParaRPr lang="en-US" sz="2000" u="sng" dirty="0">
              <a:solidFill>
                <a:srgbClr val="000000"/>
              </a:solidFill>
              <a:effectLst/>
              <a:latin typeface="Bookman Old Style" pitchFamily="18" charset="0"/>
            </a:endParaRPr>
          </a:p>
        </p:txBody>
      </p:sp>
      <p:pic>
        <p:nvPicPr>
          <p:cNvPr id="4433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073" y="2038085"/>
            <a:ext cx="4155486" cy="4432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7545349" y="1765842"/>
            <a:ext cx="136447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100" i="1" dirty="0" smtClean="0">
                <a:solidFill>
                  <a:srgbClr val="000000"/>
                </a:solidFill>
              </a:rPr>
              <a:t>Chandra</a:t>
            </a:r>
            <a:r>
              <a:rPr lang="en-US" sz="1100" dirty="0" smtClean="0">
                <a:solidFill>
                  <a:srgbClr val="000000"/>
                </a:solidFill>
              </a:rPr>
              <a:t>  ACIS-S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3385560" y="6460318"/>
            <a:ext cx="241630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Bogdanov</a:t>
            </a:r>
            <a:r>
              <a:rPr 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</a:t>
            </a:r>
            <a:r>
              <a:rPr lang="en-US" sz="1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ApJ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762, 96 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2011)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3" y="1945757"/>
            <a:ext cx="3820057" cy="4347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6487" y="805727"/>
            <a:ext cx="8746637" cy="92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>
                <a:solidFill>
                  <a:srgbClr val="000000"/>
                </a:solidFill>
              </a:rPr>
              <a:t>Binary MSP (</a:t>
            </a:r>
            <a:r>
              <a:rPr lang="en-US" sz="1600" i="1" dirty="0" err="1">
                <a:solidFill>
                  <a:srgbClr val="000000"/>
                </a:solidFill>
              </a:rPr>
              <a:t>P</a:t>
            </a:r>
            <a:r>
              <a:rPr lang="en-US" sz="1600" i="1" baseline="-25000" dirty="0" err="1">
                <a:solidFill>
                  <a:srgbClr val="000000"/>
                </a:solidFill>
              </a:rPr>
              <a:t>b</a:t>
            </a:r>
            <a:r>
              <a:rPr lang="en-US" sz="1600" dirty="0">
                <a:solidFill>
                  <a:srgbClr val="000000"/>
                </a:solidFill>
              </a:rPr>
              <a:t>=4.28 h) </a:t>
            </a:r>
            <a:r>
              <a:rPr lang="en-US" sz="1600" dirty="0" smtClean="0">
                <a:solidFill>
                  <a:srgbClr val="000000"/>
                </a:solidFill>
              </a:rPr>
              <a:t>with bloated </a:t>
            </a:r>
            <a:r>
              <a:rPr lang="en-US" sz="1600" dirty="0" smtClean="0">
                <a:solidFill>
                  <a:srgbClr val="000000"/>
                </a:solidFill>
                <a:cs typeface="Times New Roman" pitchFamily="18" charset="0"/>
              </a:rPr>
              <a:t>~</a:t>
            </a:r>
            <a:r>
              <a:rPr lang="en-US" sz="1600" dirty="0" smtClean="0">
                <a:solidFill>
                  <a:srgbClr val="000000"/>
                </a:solidFill>
              </a:rPr>
              <a:t>0.2 </a:t>
            </a:r>
            <a:r>
              <a:rPr lang="en-US" sz="1600" dirty="0" err="1" smtClean="0">
                <a:solidFill>
                  <a:srgbClr val="000000"/>
                </a:solidFill>
              </a:rPr>
              <a:t>M</a:t>
            </a:r>
            <a:r>
              <a:rPr lang="en-US" sz="1600" baseline="-25000" dirty="0" err="1" smtClean="0">
                <a:solidFill>
                  <a:srgbClr val="000000"/>
                </a:solidFill>
                <a:sym typeface="Wingdings 2" pitchFamily="18" charset="2"/>
              </a:rPr>
              <a:t></a:t>
            </a:r>
            <a:r>
              <a:rPr lang="en-US" sz="1600" dirty="0" err="1" smtClean="0">
                <a:solidFill>
                  <a:srgbClr val="000000"/>
                </a:solidFill>
              </a:rPr>
              <a:t>companion</a:t>
            </a:r>
            <a:r>
              <a:rPr lang="en-US" sz="1600" dirty="0" smtClean="0">
                <a:solidFill>
                  <a:srgbClr val="000000"/>
                </a:solidFill>
              </a:rPr>
              <a:t> (Archibald et al. 2009)</a:t>
            </a:r>
            <a:endParaRPr lang="en-US" sz="2000" dirty="0" smtClean="0"/>
          </a:p>
          <a:p>
            <a:r>
              <a:rPr lang="en-US" sz="1600" i="1" dirty="0" smtClean="0">
                <a:solidFill>
                  <a:srgbClr val="000000"/>
                </a:solidFill>
              </a:rPr>
              <a:t> D</a:t>
            </a:r>
            <a:r>
              <a:rPr lang="en-US" sz="1600" dirty="0" smtClean="0">
                <a:solidFill>
                  <a:srgbClr val="000000"/>
                </a:solidFill>
              </a:rPr>
              <a:t> = 1.37 </a:t>
            </a:r>
            <a:r>
              <a:rPr lang="en-US" sz="1600" dirty="0" err="1" smtClean="0">
                <a:solidFill>
                  <a:srgbClr val="000000"/>
                </a:solidFill>
              </a:rPr>
              <a:t>kpc</a:t>
            </a:r>
            <a:r>
              <a:rPr lang="en-US" sz="1600" dirty="0" smtClean="0">
                <a:solidFill>
                  <a:srgbClr val="000000"/>
                </a:solidFill>
              </a:rPr>
              <a:t> (VLBI parallax; Deller et al. 2012)</a:t>
            </a:r>
          </a:p>
          <a:p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1600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= 9  10</a:t>
            </a:r>
            <a:r>
              <a:rPr lang="en-US" sz="1600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3132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erg s</a:t>
            </a:r>
            <a:r>
              <a:rPr lang="en-US" sz="1600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1</a:t>
            </a:r>
            <a:r>
              <a:rPr lang="en-US" sz="900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0537283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4021" y="247471"/>
            <a:ext cx="205697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600" i="1" dirty="0" smtClean="0">
                <a:solidFill>
                  <a:prstClr val="black"/>
                </a:solidFill>
              </a:rPr>
              <a:t>XMM-Newton</a:t>
            </a:r>
            <a:r>
              <a:rPr lang="en-US" sz="1600" dirty="0" smtClean="0">
                <a:solidFill>
                  <a:prstClr val="black"/>
                </a:solidFill>
              </a:rPr>
              <a:t> EPIC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600" dirty="0" smtClean="0">
                <a:solidFill>
                  <a:prstClr val="black"/>
                </a:solidFill>
              </a:rPr>
              <a:t>PN+MOS1+MOS2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600" dirty="0" smtClean="0">
                <a:solidFill>
                  <a:prstClr val="black"/>
                </a:solidFill>
              </a:rPr>
              <a:t>2013 Nov 10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600" dirty="0" smtClean="0">
                <a:solidFill>
                  <a:prstClr val="black"/>
                </a:solidFill>
              </a:rPr>
              <a:t>134 </a:t>
            </a:r>
            <a:r>
              <a:rPr lang="en-US" sz="1600" dirty="0" err="1" smtClean="0">
                <a:solidFill>
                  <a:prstClr val="black"/>
                </a:solidFill>
              </a:rPr>
              <a:t>ks</a:t>
            </a:r>
            <a:endParaRPr lang="en-US" sz="1600" dirty="0" smtClean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5369" y="1715869"/>
            <a:ext cx="1569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6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 10</a:t>
            </a:r>
            <a:r>
              <a:rPr lang="en-US" sz="1600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33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erg 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s</a:t>
            </a:r>
            <a:r>
              <a:rPr lang="en-US" sz="1600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1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0.3-10 </a:t>
            </a: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keV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baseline="30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0409" y="6474023"/>
            <a:ext cx="20684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Bogdanov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 in prep.</a:t>
            </a:r>
            <a:endParaRPr lang="en-US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326" y="81735"/>
            <a:ext cx="6499860" cy="666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944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4021" y="249148"/>
            <a:ext cx="20569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600" i="1" dirty="0" smtClean="0">
                <a:solidFill>
                  <a:prstClr val="black"/>
                </a:solidFill>
              </a:rPr>
              <a:t>XMM-Newton</a:t>
            </a:r>
            <a:r>
              <a:rPr lang="en-US" sz="1600" dirty="0" smtClean="0">
                <a:solidFill>
                  <a:prstClr val="black"/>
                </a:solidFill>
              </a:rPr>
              <a:t> EPIC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600" dirty="0" smtClean="0">
                <a:solidFill>
                  <a:prstClr val="black"/>
                </a:solidFill>
              </a:rPr>
              <a:t>2013 Nov 10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600" dirty="0" smtClean="0">
                <a:solidFill>
                  <a:prstClr val="black"/>
                </a:solidFill>
              </a:rPr>
              <a:t>134 </a:t>
            </a:r>
            <a:r>
              <a:rPr lang="en-US" sz="1600" dirty="0" err="1" smtClean="0">
                <a:solidFill>
                  <a:prstClr val="black"/>
                </a:solidFill>
              </a:rPr>
              <a:t>ks</a:t>
            </a:r>
            <a:endParaRPr lang="en-US" sz="1600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77056"/>
            <a:ext cx="6478238" cy="667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0409" y="6474023"/>
            <a:ext cx="20684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Bogdanov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 in prep</a:t>
            </a:r>
            <a:endParaRPr lang="en-US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5369" y="1715869"/>
            <a:ext cx="1569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6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 10</a:t>
            </a:r>
            <a:r>
              <a:rPr lang="en-US" sz="1600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33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erg 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s</a:t>
            </a:r>
            <a:r>
              <a:rPr lang="en-US" sz="1600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1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0.3-10 </a:t>
            </a: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keV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baseline="30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4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1023_animation.m4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751.943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14682" y="2353177"/>
            <a:ext cx="6467012" cy="3637694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" y="2265103"/>
            <a:ext cx="4141007" cy="4056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8100"/>
            <a:ext cx="9144000" cy="1136753"/>
          </a:xfrm>
        </p:spPr>
        <p:txBody>
          <a:bodyPr>
            <a:normAutofit/>
          </a:bodyPr>
          <a:lstStyle/>
          <a:p>
            <a:r>
              <a:rPr lang="en-US" sz="2000" u="sng" dirty="0" smtClean="0">
                <a:latin typeface="Bookman Old Style" panose="02050604050505020204" pitchFamily="18" charset="0"/>
              </a:rPr>
              <a:t>The “Missing Link” PSR J1023+0038: The Accretion Disk Returns</a:t>
            </a:r>
            <a:endParaRPr lang="en-US" sz="2000" u="sng" dirty="0">
              <a:latin typeface="Bookman Old Style" panose="02050604050505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5711" y="6371866"/>
            <a:ext cx="22552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Stappers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2014, </a:t>
            </a:r>
            <a:r>
              <a:rPr lang="en-US" sz="1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ApJ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790, 39</a:t>
            </a:r>
            <a:endParaRPr lang="en-US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9622" y="2126648"/>
            <a:ext cx="1069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400" i="1" dirty="0" smtClean="0">
                <a:solidFill>
                  <a:prstClr val="black"/>
                </a:solidFill>
                <a:cs typeface="Arial" panose="020B0604020202020204" pitchFamily="34" charset="0"/>
              </a:rPr>
              <a:t>Fermi</a:t>
            </a:r>
            <a:r>
              <a:rPr lang="en-US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 LAT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38332" y="6001504"/>
            <a:ext cx="13692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000" dirty="0" smtClean="0">
                <a:solidFill>
                  <a:prstClr val="black"/>
                </a:solidFill>
                <a:cs typeface="Arial" panose="020B0604020202020204" pitchFamily="34" charset="0"/>
              </a:rPr>
              <a:t>Credit NASA GSFC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8024" y="985252"/>
            <a:ext cx="8477511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Tx/>
              <a:buFont typeface="Wingdings" panose="05000000000000000000" pitchFamily="2" charset="2"/>
              <a:buChar char="§"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At</a:t>
            </a:r>
            <a:r>
              <a:rPr kumimoji="0" lang="en-US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the end of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June 2013,</a:t>
            </a:r>
            <a:r>
              <a:rPr lang="en-US" sz="1600" kern="0" dirty="0" smtClean="0">
                <a:solidFill>
                  <a:srgbClr val="000000"/>
                </a:solidFill>
              </a:rPr>
              <a:t> radio emission ceased and has been absent since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Tx/>
              <a:buNone/>
            </a:pPr>
            <a:endParaRPr lang="en-US" sz="1600" kern="0" dirty="0" smtClean="0">
              <a:solidFill>
                <a:srgbClr val="000000"/>
              </a:solidFill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Tx/>
              <a:buFont typeface="Wingdings" panose="05000000000000000000" pitchFamily="2" charset="2"/>
              <a:buChar char="§"/>
            </a:pPr>
            <a:r>
              <a:rPr lang="en-US" sz="1600" kern="0" dirty="0">
                <a:solidFill>
                  <a:srgbClr val="000000"/>
                </a:solidFill>
              </a:rPr>
              <a:t>O</a:t>
            </a:r>
            <a:r>
              <a:rPr lang="en-US" sz="1600" kern="0" dirty="0" smtClean="0">
                <a:solidFill>
                  <a:srgbClr val="000000"/>
                </a:solidFill>
              </a:rPr>
              <a:t>ptical, X-ray, and </a:t>
            </a:r>
            <a:r>
              <a:rPr lang="en-US" sz="1600" kern="0" dirty="0" smtClean="0">
                <a:solidFill>
                  <a:srgbClr val="000000"/>
                </a:solidFill>
                <a:sym typeface="Symbol"/>
              </a:rPr>
              <a:t></a:t>
            </a:r>
            <a:r>
              <a:rPr lang="en-US" sz="1600" kern="0" dirty="0" smtClean="0">
                <a:solidFill>
                  <a:srgbClr val="000000"/>
                </a:solidFill>
              </a:rPr>
              <a:t>-ray brightness increased dramatically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1436599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76375" y="320317"/>
            <a:ext cx="5728204" cy="1371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buClrTx/>
              <a:buSzTx/>
              <a:buFontTx/>
              <a:buNone/>
            </a:pPr>
            <a:r>
              <a:rPr lang="en-US" sz="2000" u="sng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XSS J12270</a:t>
            </a:r>
            <a:r>
              <a:rPr lang="en-US" sz="2000" u="sng" dirty="0" smtClean="0">
                <a:solidFill>
                  <a:prstClr val="black"/>
                </a:solidFill>
                <a:latin typeface="Bookman Old Style" panose="02050604050505020204" pitchFamily="18" charset="0"/>
                <a:sym typeface="Symbol"/>
              </a:rPr>
              <a:t></a:t>
            </a:r>
            <a:r>
              <a:rPr lang="en-US" sz="2000" u="sng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4859: Another </a:t>
            </a:r>
            <a:r>
              <a:rPr lang="en-US" sz="2000" u="sng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Transforming </a:t>
            </a:r>
            <a:r>
              <a:rPr lang="en-US" sz="2000" u="sng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Pulsar Binary</a:t>
            </a:r>
            <a:endParaRPr lang="en-US" sz="2000" u="sng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49" y="1141357"/>
            <a:ext cx="5145639" cy="5353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6649" y="6466812"/>
            <a:ext cx="2582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Bassa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2014, MNRAS, 441, 1825 </a:t>
            </a:r>
            <a:endParaRPr lang="en-US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298" y="261132"/>
            <a:ext cx="3048000" cy="3097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581" y="3393896"/>
            <a:ext cx="3048000" cy="31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713318" y="6481591"/>
            <a:ext cx="23963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Bogdanov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 2014, </a:t>
            </a:r>
            <a:r>
              <a:rPr lang="en-US" sz="1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ApJ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789, 40 </a:t>
            </a:r>
            <a:endParaRPr lang="en-US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1112" y="3927383"/>
            <a:ext cx="965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Swift</a:t>
            </a:r>
            <a:r>
              <a:rPr 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XRT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54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82" y="226308"/>
            <a:ext cx="7867193" cy="3105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653" y="3361281"/>
            <a:ext cx="7863601" cy="3095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038724" y="3581400"/>
            <a:ext cx="14918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VLT FORS2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91000" y="1383268"/>
            <a:ext cx="1896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XSS J12270-4859</a:t>
            </a:r>
            <a:endParaRPr lang="en-US" sz="1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810000" y="1676400"/>
            <a:ext cx="457200" cy="53340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45712" y="6390164"/>
            <a:ext cx="23963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Bogdanov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2014, </a:t>
            </a:r>
            <a:r>
              <a:rPr lang="en-US" sz="1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ApJ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789, 40 </a:t>
            </a:r>
            <a:endParaRPr lang="en-US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19799" y="5513227"/>
            <a:ext cx="1896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XSS J12270-4859</a:t>
            </a:r>
            <a:endParaRPr lang="en-US" sz="1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705475" y="5353197"/>
            <a:ext cx="382198" cy="23797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42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32" y="855927"/>
            <a:ext cx="8881568" cy="5410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urved Up Arrow 4"/>
          <p:cNvSpPr/>
          <p:nvPr/>
        </p:nvSpPr>
        <p:spPr>
          <a:xfrm rot="10800000">
            <a:off x="4157330" y="637953"/>
            <a:ext cx="1633870" cy="544039"/>
          </a:xfrm>
          <a:prstGeom prst="curvedUp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31134" y="128918"/>
            <a:ext cx="87630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9pPr>
          </a:lstStyle>
          <a:p>
            <a:pPr algn="l">
              <a:buNone/>
            </a:pPr>
            <a:r>
              <a:rPr lang="en-US" sz="2400" u="sng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‘Transforming’ MSP Binaries</a:t>
            </a:r>
            <a:endParaRPr lang="en-US" sz="2400" u="sng" dirty="0">
              <a:solidFill>
                <a:srgbClr val="000000"/>
              </a:solidFill>
              <a:effectLst/>
              <a:latin typeface="Bookman Old Style" pitchFamily="18" charset="0"/>
            </a:endParaRPr>
          </a:p>
        </p:txBody>
      </p:sp>
      <p:sp>
        <p:nvSpPr>
          <p:cNvPr id="7" name="Curved Up Arrow 6"/>
          <p:cNvSpPr/>
          <p:nvPr/>
        </p:nvSpPr>
        <p:spPr>
          <a:xfrm>
            <a:off x="4157330" y="5785887"/>
            <a:ext cx="1633870" cy="544039"/>
          </a:xfrm>
          <a:prstGeom prst="curvedUp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6728900" y="6312020"/>
            <a:ext cx="2404826" cy="464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1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Bassa</a:t>
            </a:r>
            <a:r>
              <a:rPr lang="en-US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MNRAS, 441, 1825 (2014)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1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Bogdanov</a:t>
            </a:r>
            <a:r>
              <a:rPr lang="en-US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ApJ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789, 40 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2014)</a:t>
            </a:r>
            <a:endParaRPr lang="en-US" sz="1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60209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290" y="743281"/>
            <a:ext cx="5794625" cy="5665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52400" y="171450"/>
            <a:ext cx="87630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9pPr>
          </a:lstStyle>
          <a:p>
            <a:pPr algn="l">
              <a:buNone/>
            </a:pPr>
            <a:r>
              <a:rPr lang="en-US" sz="2400" u="sng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III Typical MSPs</a:t>
            </a:r>
            <a:endParaRPr lang="en-US" sz="2400" u="sng" dirty="0">
              <a:solidFill>
                <a:srgbClr val="000000"/>
              </a:solidFill>
              <a:effectLst/>
              <a:latin typeface="Bookman Old Style" pitchFamily="18" charset="0"/>
            </a:endParaRP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6202798" y="6457812"/>
            <a:ext cx="271260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200" dirty="0" err="1" smtClean="0">
                <a:latin typeface="Times New Roman" pitchFamily="18" charset="0"/>
              </a:rPr>
              <a:t>Forestell</a:t>
            </a:r>
            <a:r>
              <a:rPr lang="en-US" sz="1200" dirty="0" smtClean="0">
                <a:latin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</a:rPr>
              <a:t>et al. </a:t>
            </a:r>
            <a:r>
              <a:rPr lang="en-US" sz="1200" dirty="0" smtClean="0">
                <a:latin typeface="Times New Roman" pitchFamily="18" charset="0"/>
              </a:rPr>
              <a:t>MNRAS, 441, 757 </a:t>
            </a:r>
            <a:r>
              <a:rPr lang="en-US" sz="1200" dirty="0">
                <a:latin typeface="Times New Roman" pitchFamily="18" charset="0"/>
              </a:rPr>
              <a:t>(</a:t>
            </a:r>
            <a:r>
              <a:rPr lang="en-US" sz="1200" dirty="0" smtClean="0">
                <a:latin typeface="Times New Roman" pitchFamily="18" charset="0"/>
              </a:rPr>
              <a:t>2014)</a:t>
            </a:r>
            <a:endParaRPr lang="en-US" sz="12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39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19269" y="1812431"/>
            <a:ext cx="4714936" cy="4714936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" y="171450"/>
            <a:ext cx="87630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9pPr>
          </a:lstStyle>
          <a:p>
            <a:pPr algn="l">
              <a:buNone/>
            </a:pPr>
            <a:r>
              <a:rPr lang="en-US" sz="2400" u="sng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III Typical MSPs</a:t>
            </a:r>
            <a:endParaRPr lang="en-US" sz="2400" u="sng" dirty="0">
              <a:solidFill>
                <a:srgbClr val="000000"/>
              </a:solidFill>
              <a:effectLst/>
              <a:latin typeface="Bookman Old Style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2338" y="763510"/>
            <a:ext cx="4596846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US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 </a:t>
            </a:r>
            <a:r>
              <a:rPr lang="en-US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10</a:t>
            </a:r>
            <a:r>
              <a:rPr lang="en-US" sz="1800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3334</a:t>
            </a:r>
            <a:r>
              <a:rPr lang="en-US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erg s</a:t>
            </a:r>
            <a:r>
              <a:rPr lang="en-US" sz="1800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en-US" sz="1800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1</a:t>
            </a:r>
            <a:r>
              <a:rPr lang="en-US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    </a:t>
            </a:r>
            <a:r>
              <a:rPr lang="en-US" sz="18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1800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 </a:t>
            </a:r>
            <a:r>
              <a:rPr lang="en-US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10</a:t>
            </a:r>
            <a:r>
              <a:rPr lang="en-US" sz="1800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2931</a:t>
            </a:r>
            <a:r>
              <a:rPr lang="en-US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erg s</a:t>
            </a:r>
            <a:r>
              <a:rPr lang="en-US" sz="1800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en-US" sz="1800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1</a:t>
            </a:r>
            <a:endParaRPr lang="en-US" sz="1800" baseline="30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</a:rPr>
              <a:t> Soft, thermal X-rays from </a:t>
            </a:r>
            <a:r>
              <a:rPr lang="en-US" sz="16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baseline="-25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eff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 2 km</a:t>
            </a:r>
            <a:endParaRPr lang="en-US" sz="1600" dirty="0" smtClean="0">
              <a:solidFill>
                <a:srgbClr val="000000"/>
              </a:solidFill>
              <a:sym typeface="Symbol"/>
            </a:endParaRPr>
          </a:p>
          <a:p>
            <a:r>
              <a:rPr lang="en-US" sz="1600" dirty="0">
                <a:solidFill>
                  <a:srgbClr val="000000"/>
                </a:solidFill>
                <a:sym typeface="Symbol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sym typeface="Symbol"/>
              </a:rPr>
              <a:t>Broad pulses</a:t>
            </a:r>
            <a:r>
              <a:rPr lang="en-US" sz="1600" dirty="0">
                <a:solidFill>
                  <a:srgbClr val="000000"/>
                </a:solidFill>
                <a:sym typeface="Symbol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sym typeface="Symbol"/>
              </a:rPr>
              <a:t> s</a:t>
            </a:r>
            <a:r>
              <a:rPr lang="en-US" sz="1600" dirty="0" smtClean="0">
                <a:solidFill>
                  <a:srgbClr val="000000"/>
                </a:solidFill>
              </a:rPr>
              <a:t>urface hot spot emission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</a:rPr>
              <a:t> </a:t>
            </a:r>
            <a:endParaRPr 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6532571" y="6501444"/>
            <a:ext cx="247215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200" dirty="0" err="1" smtClean="0">
                <a:solidFill>
                  <a:srgbClr val="000000"/>
                </a:solidFill>
                <a:latin typeface="Bookman Old Style" pitchFamily="18" charset="0"/>
              </a:rPr>
              <a:t>Bogdanov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Bookman Old Style" pitchFamily="18" charset="0"/>
              </a:rPr>
              <a:t>ApJ</a:t>
            </a:r>
            <a:r>
              <a:rPr lang="en-US" sz="1200" dirty="0">
                <a:solidFill>
                  <a:srgbClr val="000000"/>
                </a:solidFill>
                <a:latin typeface="Bookman Old Style" pitchFamily="18" charset="0"/>
              </a:rPr>
              <a:t>, 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762, 96 </a:t>
            </a:r>
            <a:r>
              <a:rPr lang="en-US" sz="1200" dirty="0">
                <a:solidFill>
                  <a:srgbClr val="000000"/>
                </a:solidFill>
                <a:latin typeface="Bookman Old Style" pitchFamily="18" charset="0"/>
              </a:rPr>
              <a:t>(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2013)</a:t>
            </a:r>
            <a:endParaRPr lang="en-US" sz="1200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6519020" y="498397"/>
            <a:ext cx="148951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200" dirty="0" smtClean="0">
                <a:solidFill>
                  <a:schemeClr val="accent4">
                    <a:lumMod val="10000"/>
                  </a:schemeClr>
                </a:solidFill>
                <a:latin typeface="Bookman Old Style" pitchFamily="18" charset="0"/>
              </a:rPr>
              <a:t>PSR J0437</a:t>
            </a:r>
            <a:r>
              <a:rPr lang="en-US" sz="1200" dirty="0" smtClean="0">
                <a:solidFill>
                  <a:schemeClr val="accent4">
                    <a:lumMod val="10000"/>
                  </a:schemeClr>
                </a:solidFill>
                <a:latin typeface="Bookman Old Style" pitchFamily="18" charset="0"/>
                <a:sym typeface="Symbol"/>
              </a:rPr>
              <a:t></a:t>
            </a:r>
            <a:r>
              <a:rPr lang="en-US" sz="1200" dirty="0" smtClean="0">
                <a:solidFill>
                  <a:schemeClr val="accent4">
                    <a:lumMod val="10000"/>
                  </a:schemeClr>
                </a:solidFill>
                <a:latin typeface="Bookman Old Style" pitchFamily="18" charset="0"/>
              </a:rPr>
              <a:t>4715</a:t>
            </a:r>
            <a:endParaRPr lang="en-US" sz="1200" dirty="0">
              <a:solidFill>
                <a:schemeClr val="accent4">
                  <a:lumMod val="1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0" y="6538698"/>
            <a:ext cx="354135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200" dirty="0" err="1" smtClean="0">
                <a:solidFill>
                  <a:srgbClr val="000000"/>
                </a:solidFill>
                <a:latin typeface="Bookman Old Style" pitchFamily="18" charset="0"/>
              </a:rPr>
              <a:t>Bogdanov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 &amp; </a:t>
            </a:r>
            <a:r>
              <a:rPr lang="en-US" sz="1200" dirty="0" err="1" smtClean="0">
                <a:solidFill>
                  <a:srgbClr val="000000"/>
                </a:solidFill>
                <a:latin typeface="Bookman Old Style" pitchFamily="18" charset="0"/>
              </a:rPr>
              <a:t>Grindlay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Bookman Old Style" pitchFamily="18" charset="0"/>
              </a:rPr>
              <a:t>ApJ</a:t>
            </a:r>
            <a:r>
              <a:rPr lang="en-US" sz="1200" dirty="0">
                <a:solidFill>
                  <a:srgbClr val="000000"/>
                </a:solidFill>
                <a:latin typeface="Bookman Old Style" pitchFamily="18" charset="0"/>
              </a:rPr>
              <a:t>, 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703, 1557 </a:t>
            </a:r>
            <a:r>
              <a:rPr lang="en-US" sz="1200" dirty="0">
                <a:solidFill>
                  <a:srgbClr val="000000"/>
                </a:solidFill>
                <a:latin typeface="Bookman Old Style" pitchFamily="18" charset="0"/>
              </a:rPr>
              <a:t>(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2009)</a:t>
            </a:r>
            <a:endParaRPr lang="en-US" sz="1200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832" y="788803"/>
            <a:ext cx="4315993" cy="5613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1927877" y="1784673"/>
            <a:ext cx="191225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200" dirty="0" smtClean="0">
                <a:solidFill>
                  <a:schemeClr val="accent4">
                    <a:lumMod val="10000"/>
                  </a:schemeClr>
                </a:solidFill>
                <a:latin typeface="Bookman Old Style" pitchFamily="18" charset="0"/>
              </a:rPr>
              <a:t>PSR J0030+0451</a:t>
            </a:r>
            <a:endParaRPr lang="en-US" sz="1200" dirty="0">
              <a:solidFill>
                <a:schemeClr val="accent4">
                  <a:lumMod val="1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1095994" y="2210743"/>
            <a:ext cx="19304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n-US" sz="1000" b="1" i="1" dirty="0" smtClean="0">
                <a:solidFill>
                  <a:srgbClr val="000000"/>
                </a:solidFill>
                <a:latin typeface="Courier New" pitchFamily="49" charset="0"/>
              </a:rPr>
              <a:t>XMM–Newton</a:t>
            </a:r>
            <a:endParaRPr lang="en-US" sz="1000" b="1" dirty="0">
              <a:solidFill>
                <a:srgbClr val="000000"/>
              </a:solidFill>
              <a:latin typeface="Courier New" pitchFamily="49" charset="0"/>
            </a:endParaRP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n-US" sz="1000" b="1" dirty="0">
                <a:solidFill>
                  <a:srgbClr val="000000"/>
                </a:solidFill>
                <a:latin typeface="Courier New" pitchFamily="49" charset="0"/>
              </a:rPr>
              <a:t>130 </a:t>
            </a:r>
            <a:r>
              <a:rPr lang="en-US" sz="1000" b="1" dirty="0" err="1">
                <a:solidFill>
                  <a:srgbClr val="000000"/>
                </a:solidFill>
                <a:latin typeface="Courier New" pitchFamily="49" charset="0"/>
              </a:rPr>
              <a:t>ks</a:t>
            </a:r>
            <a:endParaRPr lang="en-US" sz="1000" b="1" dirty="0">
              <a:solidFill>
                <a:srgbClr val="3333FF"/>
              </a:solidFill>
              <a:latin typeface="Courier New" pitchFamily="49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5235921" y="3025671"/>
            <a:ext cx="19304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n-US" sz="1000" b="1" dirty="0" smtClean="0">
                <a:solidFill>
                  <a:srgbClr val="000000"/>
                </a:solidFill>
                <a:latin typeface="Courier New" pitchFamily="49" charset="0"/>
              </a:rPr>
              <a:t>130 </a:t>
            </a:r>
            <a:r>
              <a:rPr lang="en-US" sz="1000" b="1" dirty="0" err="1">
                <a:solidFill>
                  <a:srgbClr val="000000"/>
                </a:solidFill>
                <a:latin typeface="Courier New" pitchFamily="49" charset="0"/>
              </a:rPr>
              <a:t>ks</a:t>
            </a:r>
            <a:endParaRPr lang="en-US" sz="1000" b="1" dirty="0">
              <a:solidFill>
                <a:srgbClr val="3333FF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76998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Line 2"/>
          <p:cNvSpPr>
            <a:spLocks noChangeShapeType="1"/>
          </p:cNvSpPr>
          <p:nvPr/>
        </p:nvSpPr>
        <p:spPr bwMode="auto">
          <a:xfrm>
            <a:off x="2409825" y="2051050"/>
            <a:ext cx="95250" cy="33655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0755" name="Line 3"/>
          <p:cNvSpPr>
            <a:spLocks noChangeShapeType="1"/>
          </p:cNvSpPr>
          <p:nvPr/>
        </p:nvSpPr>
        <p:spPr bwMode="auto">
          <a:xfrm>
            <a:off x="2600325" y="1878013"/>
            <a:ext cx="60325" cy="439737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0756" name="Line 4"/>
          <p:cNvSpPr>
            <a:spLocks noChangeShapeType="1"/>
          </p:cNvSpPr>
          <p:nvPr/>
        </p:nvSpPr>
        <p:spPr bwMode="auto">
          <a:xfrm flipH="1">
            <a:off x="2825750" y="1787525"/>
            <a:ext cx="7938" cy="555625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0757" name="Line 5"/>
          <p:cNvSpPr>
            <a:spLocks noChangeShapeType="1"/>
          </p:cNvSpPr>
          <p:nvPr/>
        </p:nvSpPr>
        <p:spPr bwMode="auto">
          <a:xfrm flipH="1">
            <a:off x="2970213" y="1962150"/>
            <a:ext cx="93662" cy="373063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0758" name="Line 6"/>
          <p:cNvSpPr>
            <a:spLocks noChangeShapeType="1"/>
          </p:cNvSpPr>
          <p:nvPr/>
        </p:nvSpPr>
        <p:spPr bwMode="auto">
          <a:xfrm rot="10800000">
            <a:off x="3024188" y="4705350"/>
            <a:ext cx="58737" cy="344488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0759" name="Line 7"/>
          <p:cNvSpPr>
            <a:spLocks noChangeShapeType="1"/>
          </p:cNvSpPr>
          <p:nvPr/>
        </p:nvSpPr>
        <p:spPr bwMode="auto">
          <a:xfrm rot="10800000">
            <a:off x="2851150" y="4740275"/>
            <a:ext cx="33338" cy="509588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0760" name="Line 8"/>
          <p:cNvSpPr>
            <a:spLocks noChangeShapeType="1"/>
          </p:cNvSpPr>
          <p:nvPr/>
        </p:nvSpPr>
        <p:spPr bwMode="auto">
          <a:xfrm rot="10800000" flipH="1">
            <a:off x="2660650" y="4767263"/>
            <a:ext cx="7938" cy="414337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0761" name="Line 9"/>
          <p:cNvSpPr>
            <a:spLocks noChangeShapeType="1"/>
          </p:cNvSpPr>
          <p:nvPr/>
        </p:nvSpPr>
        <p:spPr bwMode="auto">
          <a:xfrm rot="10800000" flipH="1">
            <a:off x="2460625" y="4697413"/>
            <a:ext cx="61913" cy="28575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0762" name="Text Box 10"/>
          <p:cNvSpPr txBox="1">
            <a:spLocks noChangeArrowheads="1"/>
          </p:cNvSpPr>
          <p:nvPr/>
        </p:nvSpPr>
        <p:spPr bwMode="auto">
          <a:xfrm>
            <a:off x="2276475" y="1566863"/>
            <a:ext cx="47481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dirty="0" smtClean="0">
                <a:solidFill>
                  <a:srgbClr val="339966"/>
                </a:solidFill>
                <a:latin typeface="Times New Roman" pitchFamily="18" charset="0"/>
              </a:rPr>
              <a:t>e</a:t>
            </a:r>
            <a:r>
              <a:rPr lang="en-US" baseline="30000" dirty="0" smtClean="0">
                <a:solidFill>
                  <a:srgbClr val="339966"/>
                </a:solidFill>
                <a:latin typeface="Times New Roman" pitchFamily="18" charset="0"/>
              </a:rPr>
              <a:t>±</a:t>
            </a:r>
            <a:endParaRPr lang="en-US" baseline="30000" dirty="0">
              <a:solidFill>
                <a:srgbClr val="339966"/>
              </a:solidFill>
              <a:latin typeface="Times New Roman" pitchFamily="18" charset="0"/>
            </a:endParaRPr>
          </a:p>
        </p:txBody>
      </p:sp>
      <p:sp>
        <p:nvSpPr>
          <p:cNvPr id="330763" name="Text Box 11"/>
          <p:cNvSpPr txBox="1">
            <a:spLocks noChangeArrowheads="1"/>
          </p:cNvSpPr>
          <p:nvPr/>
        </p:nvSpPr>
        <p:spPr bwMode="auto">
          <a:xfrm>
            <a:off x="2278063" y="5059363"/>
            <a:ext cx="47481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dirty="0" smtClean="0">
                <a:solidFill>
                  <a:srgbClr val="339966"/>
                </a:solidFill>
                <a:latin typeface="Times New Roman" pitchFamily="18" charset="0"/>
              </a:rPr>
              <a:t>e</a:t>
            </a:r>
            <a:r>
              <a:rPr lang="en-US" baseline="30000" dirty="0" smtClean="0">
                <a:solidFill>
                  <a:srgbClr val="339966"/>
                </a:solidFill>
                <a:latin typeface="Times New Roman" pitchFamily="18" charset="0"/>
              </a:rPr>
              <a:t>±</a:t>
            </a:r>
            <a:endParaRPr lang="en-US" baseline="30000" dirty="0">
              <a:solidFill>
                <a:srgbClr val="339966"/>
              </a:solidFill>
              <a:latin typeface="Times New Roman" pitchFamily="18" charset="0"/>
            </a:endParaRPr>
          </a:p>
        </p:txBody>
      </p:sp>
      <p:sp>
        <p:nvSpPr>
          <p:cNvPr id="330765" name="Oval 13"/>
          <p:cNvSpPr>
            <a:spLocks noChangeArrowheads="1"/>
          </p:cNvSpPr>
          <p:nvPr/>
        </p:nvSpPr>
        <p:spPr bwMode="auto">
          <a:xfrm>
            <a:off x="558800" y="649288"/>
            <a:ext cx="1911350" cy="5829300"/>
          </a:xfrm>
          <a:prstGeom prst="ellipse">
            <a:avLst/>
          </a:prstGeom>
          <a:noFill/>
          <a:ln w="25400" algn="ctr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0766" name="Oval 14"/>
          <p:cNvSpPr>
            <a:spLocks noChangeArrowheads="1"/>
          </p:cNvSpPr>
          <p:nvPr/>
        </p:nvSpPr>
        <p:spPr bwMode="auto">
          <a:xfrm>
            <a:off x="620713" y="1341438"/>
            <a:ext cx="1763712" cy="4419600"/>
          </a:xfrm>
          <a:prstGeom prst="ellipse">
            <a:avLst/>
          </a:prstGeom>
          <a:noFill/>
          <a:ln w="25400" algn="ctr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0767" name="Oval 15"/>
          <p:cNvSpPr>
            <a:spLocks noChangeArrowheads="1"/>
          </p:cNvSpPr>
          <p:nvPr/>
        </p:nvSpPr>
        <p:spPr bwMode="auto">
          <a:xfrm>
            <a:off x="784225" y="2232025"/>
            <a:ext cx="1530350" cy="2586038"/>
          </a:xfrm>
          <a:prstGeom prst="ellipse">
            <a:avLst/>
          </a:prstGeom>
          <a:noFill/>
          <a:ln w="25400" algn="ctr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0768" name="Oval 16"/>
          <p:cNvSpPr>
            <a:spLocks noChangeArrowheads="1"/>
          </p:cNvSpPr>
          <p:nvPr/>
        </p:nvSpPr>
        <p:spPr bwMode="auto">
          <a:xfrm>
            <a:off x="3144838" y="2241550"/>
            <a:ext cx="1531937" cy="2586038"/>
          </a:xfrm>
          <a:prstGeom prst="ellipse">
            <a:avLst/>
          </a:prstGeom>
          <a:noFill/>
          <a:ln w="25400" algn="ctr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0769" name="Oval 17"/>
          <p:cNvSpPr>
            <a:spLocks noChangeArrowheads="1"/>
          </p:cNvSpPr>
          <p:nvPr/>
        </p:nvSpPr>
        <p:spPr bwMode="auto">
          <a:xfrm>
            <a:off x="3082925" y="1341438"/>
            <a:ext cx="1765300" cy="4419600"/>
          </a:xfrm>
          <a:prstGeom prst="ellipse">
            <a:avLst/>
          </a:prstGeom>
          <a:noFill/>
          <a:ln w="25400" algn="ctr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0770" name="Oval 18"/>
          <p:cNvSpPr>
            <a:spLocks noChangeArrowheads="1"/>
          </p:cNvSpPr>
          <p:nvPr/>
        </p:nvSpPr>
        <p:spPr bwMode="auto">
          <a:xfrm>
            <a:off x="3014663" y="641350"/>
            <a:ext cx="1911350" cy="5827713"/>
          </a:xfrm>
          <a:prstGeom prst="ellipse">
            <a:avLst/>
          </a:prstGeom>
          <a:noFill/>
          <a:ln w="25400" algn="ctr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0771" name="Oval 19"/>
          <p:cNvSpPr>
            <a:spLocks noChangeArrowheads="1"/>
          </p:cNvSpPr>
          <p:nvPr/>
        </p:nvSpPr>
        <p:spPr bwMode="auto">
          <a:xfrm>
            <a:off x="6708775" y="676275"/>
            <a:ext cx="1911350" cy="5827713"/>
          </a:xfrm>
          <a:prstGeom prst="ellipse">
            <a:avLst/>
          </a:prstGeom>
          <a:noFill/>
          <a:ln w="25400" algn="ctr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0772" name="Oval 20"/>
          <p:cNvSpPr>
            <a:spLocks noChangeArrowheads="1"/>
          </p:cNvSpPr>
          <p:nvPr/>
        </p:nvSpPr>
        <p:spPr bwMode="auto">
          <a:xfrm>
            <a:off x="6794500" y="1368425"/>
            <a:ext cx="1763713" cy="4418013"/>
          </a:xfrm>
          <a:prstGeom prst="ellipse">
            <a:avLst/>
          </a:prstGeom>
          <a:noFill/>
          <a:ln w="25400" algn="ctr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0773" name="Oval 21"/>
          <p:cNvSpPr>
            <a:spLocks noChangeArrowheads="1"/>
          </p:cNvSpPr>
          <p:nvPr/>
        </p:nvSpPr>
        <p:spPr bwMode="auto">
          <a:xfrm>
            <a:off x="6864350" y="2259013"/>
            <a:ext cx="1530350" cy="2584450"/>
          </a:xfrm>
          <a:prstGeom prst="ellipse">
            <a:avLst/>
          </a:prstGeom>
          <a:noFill/>
          <a:ln w="25400" algn="ctr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0774" name="Oval 22"/>
          <p:cNvSpPr>
            <a:spLocks noChangeArrowheads="1"/>
          </p:cNvSpPr>
          <p:nvPr/>
        </p:nvSpPr>
        <p:spPr bwMode="auto">
          <a:xfrm>
            <a:off x="3992563" y="676275"/>
            <a:ext cx="1911350" cy="5827713"/>
          </a:xfrm>
          <a:prstGeom prst="ellipse">
            <a:avLst/>
          </a:prstGeom>
          <a:noFill/>
          <a:ln w="25400" algn="ctr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0775" name="Oval 23"/>
          <p:cNvSpPr>
            <a:spLocks noChangeArrowheads="1"/>
          </p:cNvSpPr>
          <p:nvPr/>
        </p:nvSpPr>
        <p:spPr bwMode="auto">
          <a:xfrm>
            <a:off x="4062413" y="1368425"/>
            <a:ext cx="1763712" cy="4418013"/>
          </a:xfrm>
          <a:prstGeom prst="ellipse">
            <a:avLst/>
          </a:prstGeom>
          <a:noFill/>
          <a:ln w="25400" algn="ctr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0776" name="Oval 24"/>
          <p:cNvSpPr>
            <a:spLocks noChangeArrowheads="1"/>
          </p:cNvSpPr>
          <p:nvPr/>
        </p:nvSpPr>
        <p:spPr bwMode="auto">
          <a:xfrm>
            <a:off x="4217988" y="2259013"/>
            <a:ext cx="1530350" cy="2584450"/>
          </a:xfrm>
          <a:prstGeom prst="ellipse">
            <a:avLst/>
          </a:prstGeom>
          <a:noFill/>
          <a:ln w="25400" algn="ctr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0777" name="Oval 25"/>
          <p:cNvSpPr>
            <a:spLocks noChangeArrowheads="1"/>
          </p:cNvSpPr>
          <p:nvPr/>
        </p:nvSpPr>
        <p:spPr bwMode="auto">
          <a:xfrm>
            <a:off x="5160963" y="2414588"/>
            <a:ext cx="2287587" cy="2282825"/>
          </a:xfrm>
          <a:prstGeom prst="ellipse">
            <a:avLst/>
          </a:prstGeom>
          <a:gradFill rotWithShape="1">
            <a:gsLst>
              <a:gs pos="0">
                <a:srgbClr val="FFBF00"/>
              </a:gs>
              <a:gs pos="5001">
                <a:srgbClr val="F27300">
                  <a:alpha val="94999"/>
                </a:srgbClr>
              </a:gs>
              <a:gs pos="12500">
                <a:srgbClr val="8F0040">
                  <a:alpha val="87500"/>
                </a:srgbClr>
              </a:gs>
              <a:gs pos="25000">
                <a:srgbClr val="400040">
                  <a:alpha val="75000"/>
                </a:srgbClr>
              </a:gs>
              <a:gs pos="40000">
                <a:srgbClr val="000040">
                  <a:alpha val="60000"/>
                </a:srgbClr>
              </a:gs>
              <a:gs pos="50000">
                <a:srgbClr val="000000">
                  <a:alpha val="50000"/>
                </a:srgbClr>
              </a:gs>
              <a:gs pos="60000">
                <a:srgbClr val="000040">
                  <a:alpha val="60000"/>
                </a:srgbClr>
              </a:gs>
              <a:gs pos="75000">
                <a:srgbClr val="400040">
                  <a:alpha val="75000"/>
                </a:srgbClr>
              </a:gs>
              <a:gs pos="87500">
                <a:srgbClr val="8F0040">
                  <a:alpha val="87500"/>
                </a:srgbClr>
              </a:gs>
              <a:gs pos="95000">
                <a:srgbClr val="F27300">
                  <a:alpha val="94999"/>
                </a:srgbClr>
              </a:gs>
              <a:gs pos="100000">
                <a:srgbClr val="FFBF00"/>
              </a:gs>
            </a:gsLst>
            <a:lin ang="5400000" scaled="1"/>
          </a:gradFill>
          <a:ln w="25400" algn="ctr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0778" name="Oval 26"/>
          <p:cNvSpPr>
            <a:spLocks noChangeArrowheads="1"/>
          </p:cNvSpPr>
          <p:nvPr/>
        </p:nvSpPr>
        <p:spPr bwMode="auto">
          <a:xfrm>
            <a:off x="1622425" y="2406650"/>
            <a:ext cx="2289175" cy="2282825"/>
          </a:xfrm>
          <a:prstGeom prst="ellipse">
            <a:avLst/>
          </a:prstGeom>
          <a:solidFill>
            <a:srgbClr val="1C1C1C">
              <a:alpha val="50000"/>
            </a:srgbClr>
          </a:solidFill>
          <a:ln w="25400" algn="ctr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0779" name="Text Box 27"/>
          <p:cNvSpPr txBox="1">
            <a:spLocks noChangeArrowheads="1"/>
          </p:cNvSpPr>
          <p:nvPr/>
        </p:nvSpPr>
        <p:spPr bwMode="auto">
          <a:xfrm>
            <a:off x="5762625" y="1625600"/>
            <a:ext cx="844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1800" b="1">
                <a:solidFill>
                  <a:srgbClr val="FF0000"/>
                </a:solidFill>
                <a:latin typeface="Times New Roman" pitchFamily="18" charset="0"/>
              </a:rPr>
              <a:t>X-rays</a:t>
            </a:r>
          </a:p>
        </p:txBody>
      </p:sp>
      <p:sp>
        <p:nvSpPr>
          <p:cNvPr id="330780" name="Rectangle 28"/>
          <p:cNvSpPr>
            <a:spLocks noChangeArrowheads="1"/>
          </p:cNvSpPr>
          <p:nvPr/>
        </p:nvSpPr>
        <p:spPr bwMode="auto">
          <a:xfrm>
            <a:off x="3932238" y="317500"/>
            <a:ext cx="1150937" cy="609758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0781" name="AutoShape 29"/>
          <p:cNvSpPr>
            <a:spLocks noChangeArrowheads="1"/>
          </p:cNvSpPr>
          <p:nvPr/>
        </p:nvSpPr>
        <p:spPr bwMode="auto">
          <a:xfrm>
            <a:off x="4183063" y="3340100"/>
            <a:ext cx="725487" cy="352425"/>
          </a:xfrm>
          <a:prstGeom prst="rightArrow">
            <a:avLst>
              <a:gd name="adj1" fmla="val 50000"/>
              <a:gd name="adj2" fmla="val 51464"/>
            </a:avLst>
          </a:prstGeom>
          <a:solidFill>
            <a:schemeClr val="bg1"/>
          </a:solidFill>
          <a:ln w="9525" algn="ctr">
            <a:solidFill>
              <a:srgbClr val="CC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sz="1800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330782" name="Freeform 30"/>
          <p:cNvSpPr>
            <a:spLocks/>
          </p:cNvSpPr>
          <p:nvPr/>
        </p:nvSpPr>
        <p:spPr bwMode="auto">
          <a:xfrm rot="12640582">
            <a:off x="6457950" y="4787900"/>
            <a:ext cx="292100" cy="290513"/>
          </a:xfrm>
          <a:custGeom>
            <a:avLst/>
            <a:gdLst>
              <a:gd name="T0" fmla="*/ 348 w 358"/>
              <a:gd name="T1" fmla="*/ 310 h 332"/>
              <a:gd name="T2" fmla="*/ 228 w 358"/>
              <a:gd name="T3" fmla="*/ 232 h 332"/>
              <a:gd name="T4" fmla="*/ 233 w 358"/>
              <a:gd name="T5" fmla="*/ 169 h 332"/>
              <a:gd name="T6" fmla="*/ 149 w 358"/>
              <a:gd name="T7" fmla="*/ 145 h 332"/>
              <a:gd name="T8" fmla="*/ 134 w 358"/>
              <a:gd name="T9" fmla="*/ 75 h 332"/>
              <a:gd name="T10" fmla="*/ 76 w 358"/>
              <a:gd name="T11" fmla="*/ 85 h 332"/>
              <a:gd name="T12" fmla="*/ 0 w 358"/>
              <a:gd name="T13" fmla="*/ 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8" h="332">
                <a:moveTo>
                  <a:pt x="348" y="310"/>
                </a:moveTo>
                <a:cubicBezTo>
                  <a:pt x="232" y="332"/>
                  <a:pt x="358" y="172"/>
                  <a:pt x="228" y="232"/>
                </a:cubicBezTo>
                <a:cubicBezTo>
                  <a:pt x="223" y="218"/>
                  <a:pt x="245" y="173"/>
                  <a:pt x="233" y="169"/>
                </a:cubicBezTo>
                <a:cubicBezTo>
                  <a:pt x="253" y="110"/>
                  <a:pt x="119" y="198"/>
                  <a:pt x="149" y="145"/>
                </a:cubicBezTo>
                <a:cubicBezTo>
                  <a:pt x="127" y="132"/>
                  <a:pt x="146" y="85"/>
                  <a:pt x="134" y="75"/>
                </a:cubicBezTo>
                <a:cubicBezTo>
                  <a:pt x="121" y="66"/>
                  <a:pt x="98" y="97"/>
                  <a:pt x="76" y="85"/>
                </a:cubicBezTo>
                <a:cubicBezTo>
                  <a:pt x="66" y="78"/>
                  <a:pt x="0" y="0"/>
                  <a:pt x="0" y="0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0783" name="Freeform 31"/>
          <p:cNvSpPr>
            <a:spLocks/>
          </p:cNvSpPr>
          <p:nvPr/>
        </p:nvSpPr>
        <p:spPr bwMode="auto">
          <a:xfrm rot="9831368">
            <a:off x="6743700" y="4692650"/>
            <a:ext cx="292100" cy="288925"/>
          </a:xfrm>
          <a:custGeom>
            <a:avLst/>
            <a:gdLst>
              <a:gd name="T0" fmla="*/ 348 w 358"/>
              <a:gd name="T1" fmla="*/ 310 h 332"/>
              <a:gd name="T2" fmla="*/ 228 w 358"/>
              <a:gd name="T3" fmla="*/ 232 h 332"/>
              <a:gd name="T4" fmla="*/ 233 w 358"/>
              <a:gd name="T5" fmla="*/ 169 h 332"/>
              <a:gd name="T6" fmla="*/ 149 w 358"/>
              <a:gd name="T7" fmla="*/ 145 h 332"/>
              <a:gd name="T8" fmla="*/ 134 w 358"/>
              <a:gd name="T9" fmla="*/ 75 h 332"/>
              <a:gd name="T10" fmla="*/ 76 w 358"/>
              <a:gd name="T11" fmla="*/ 85 h 332"/>
              <a:gd name="T12" fmla="*/ 0 w 358"/>
              <a:gd name="T13" fmla="*/ 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8" h="332">
                <a:moveTo>
                  <a:pt x="348" y="310"/>
                </a:moveTo>
                <a:cubicBezTo>
                  <a:pt x="232" y="332"/>
                  <a:pt x="358" y="172"/>
                  <a:pt x="228" y="232"/>
                </a:cubicBezTo>
                <a:cubicBezTo>
                  <a:pt x="223" y="218"/>
                  <a:pt x="245" y="173"/>
                  <a:pt x="233" y="169"/>
                </a:cubicBezTo>
                <a:cubicBezTo>
                  <a:pt x="253" y="110"/>
                  <a:pt x="119" y="198"/>
                  <a:pt x="149" y="145"/>
                </a:cubicBezTo>
                <a:cubicBezTo>
                  <a:pt x="127" y="132"/>
                  <a:pt x="146" y="85"/>
                  <a:pt x="134" y="75"/>
                </a:cubicBezTo>
                <a:cubicBezTo>
                  <a:pt x="121" y="66"/>
                  <a:pt x="98" y="97"/>
                  <a:pt x="76" y="85"/>
                </a:cubicBezTo>
                <a:cubicBezTo>
                  <a:pt x="66" y="78"/>
                  <a:pt x="0" y="0"/>
                  <a:pt x="0" y="0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0784" name="Freeform 32"/>
          <p:cNvSpPr>
            <a:spLocks/>
          </p:cNvSpPr>
          <p:nvPr/>
        </p:nvSpPr>
        <p:spPr bwMode="auto">
          <a:xfrm rot="-25494913">
            <a:off x="5480844" y="4579144"/>
            <a:ext cx="292100" cy="290512"/>
          </a:xfrm>
          <a:custGeom>
            <a:avLst/>
            <a:gdLst>
              <a:gd name="T0" fmla="*/ 348 w 358"/>
              <a:gd name="T1" fmla="*/ 310 h 332"/>
              <a:gd name="T2" fmla="*/ 228 w 358"/>
              <a:gd name="T3" fmla="*/ 232 h 332"/>
              <a:gd name="T4" fmla="*/ 233 w 358"/>
              <a:gd name="T5" fmla="*/ 169 h 332"/>
              <a:gd name="T6" fmla="*/ 149 w 358"/>
              <a:gd name="T7" fmla="*/ 145 h 332"/>
              <a:gd name="T8" fmla="*/ 134 w 358"/>
              <a:gd name="T9" fmla="*/ 75 h 332"/>
              <a:gd name="T10" fmla="*/ 76 w 358"/>
              <a:gd name="T11" fmla="*/ 85 h 332"/>
              <a:gd name="T12" fmla="*/ 0 w 358"/>
              <a:gd name="T13" fmla="*/ 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8" h="332">
                <a:moveTo>
                  <a:pt x="348" y="310"/>
                </a:moveTo>
                <a:cubicBezTo>
                  <a:pt x="232" y="332"/>
                  <a:pt x="358" y="172"/>
                  <a:pt x="228" y="232"/>
                </a:cubicBezTo>
                <a:cubicBezTo>
                  <a:pt x="223" y="218"/>
                  <a:pt x="245" y="173"/>
                  <a:pt x="233" y="169"/>
                </a:cubicBezTo>
                <a:cubicBezTo>
                  <a:pt x="253" y="110"/>
                  <a:pt x="119" y="198"/>
                  <a:pt x="149" y="145"/>
                </a:cubicBezTo>
                <a:cubicBezTo>
                  <a:pt x="127" y="132"/>
                  <a:pt x="146" y="85"/>
                  <a:pt x="134" y="75"/>
                </a:cubicBezTo>
                <a:cubicBezTo>
                  <a:pt x="121" y="66"/>
                  <a:pt x="98" y="97"/>
                  <a:pt x="76" y="85"/>
                </a:cubicBezTo>
                <a:cubicBezTo>
                  <a:pt x="66" y="78"/>
                  <a:pt x="0" y="0"/>
                  <a:pt x="0" y="0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0785" name="Freeform 33"/>
          <p:cNvSpPr>
            <a:spLocks/>
          </p:cNvSpPr>
          <p:nvPr/>
        </p:nvSpPr>
        <p:spPr bwMode="auto">
          <a:xfrm rot="-6670131">
            <a:off x="5752307" y="4768056"/>
            <a:ext cx="290512" cy="288925"/>
          </a:xfrm>
          <a:custGeom>
            <a:avLst/>
            <a:gdLst>
              <a:gd name="T0" fmla="*/ 348 w 358"/>
              <a:gd name="T1" fmla="*/ 310 h 332"/>
              <a:gd name="T2" fmla="*/ 228 w 358"/>
              <a:gd name="T3" fmla="*/ 232 h 332"/>
              <a:gd name="T4" fmla="*/ 233 w 358"/>
              <a:gd name="T5" fmla="*/ 169 h 332"/>
              <a:gd name="T6" fmla="*/ 149 w 358"/>
              <a:gd name="T7" fmla="*/ 145 h 332"/>
              <a:gd name="T8" fmla="*/ 134 w 358"/>
              <a:gd name="T9" fmla="*/ 75 h 332"/>
              <a:gd name="T10" fmla="*/ 76 w 358"/>
              <a:gd name="T11" fmla="*/ 85 h 332"/>
              <a:gd name="T12" fmla="*/ 0 w 358"/>
              <a:gd name="T13" fmla="*/ 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8" h="332">
                <a:moveTo>
                  <a:pt x="348" y="310"/>
                </a:moveTo>
                <a:cubicBezTo>
                  <a:pt x="232" y="332"/>
                  <a:pt x="358" y="172"/>
                  <a:pt x="228" y="232"/>
                </a:cubicBezTo>
                <a:cubicBezTo>
                  <a:pt x="223" y="218"/>
                  <a:pt x="245" y="173"/>
                  <a:pt x="233" y="169"/>
                </a:cubicBezTo>
                <a:cubicBezTo>
                  <a:pt x="253" y="110"/>
                  <a:pt x="119" y="198"/>
                  <a:pt x="149" y="145"/>
                </a:cubicBezTo>
                <a:cubicBezTo>
                  <a:pt x="127" y="132"/>
                  <a:pt x="146" y="85"/>
                  <a:pt x="134" y="75"/>
                </a:cubicBezTo>
                <a:cubicBezTo>
                  <a:pt x="121" y="66"/>
                  <a:pt x="98" y="97"/>
                  <a:pt x="76" y="85"/>
                </a:cubicBezTo>
                <a:cubicBezTo>
                  <a:pt x="66" y="78"/>
                  <a:pt x="0" y="0"/>
                  <a:pt x="0" y="0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0786" name="Freeform 34"/>
          <p:cNvSpPr>
            <a:spLocks/>
          </p:cNvSpPr>
          <p:nvPr/>
        </p:nvSpPr>
        <p:spPr bwMode="auto">
          <a:xfrm rot="-1041241">
            <a:off x="5480050" y="2208213"/>
            <a:ext cx="292100" cy="288925"/>
          </a:xfrm>
          <a:custGeom>
            <a:avLst/>
            <a:gdLst>
              <a:gd name="T0" fmla="*/ 348 w 358"/>
              <a:gd name="T1" fmla="*/ 310 h 332"/>
              <a:gd name="T2" fmla="*/ 228 w 358"/>
              <a:gd name="T3" fmla="*/ 232 h 332"/>
              <a:gd name="T4" fmla="*/ 233 w 358"/>
              <a:gd name="T5" fmla="*/ 169 h 332"/>
              <a:gd name="T6" fmla="*/ 149 w 358"/>
              <a:gd name="T7" fmla="*/ 145 h 332"/>
              <a:gd name="T8" fmla="*/ 134 w 358"/>
              <a:gd name="T9" fmla="*/ 75 h 332"/>
              <a:gd name="T10" fmla="*/ 76 w 358"/>
              <a:gd name="T11" fmla="*/ 85 h 332"/>
              <a:gd name="T12" fmla="*/ 0 w 358"/>
              <a:gd name="T13" fmla="*/ 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8" h="332">
                <a:moveTo>
                  <a:pt x="348" y="310"/>
                </a:moveTo>
                <a:cubicBezTo>
                  <a:pt x="232" y="332"/>
                  <a:pt x="358" y="172"/>
                  <a:pt x="228" y="232"/>
                </a:cubicBezTo>
                <a:cubicBezTo>
                  <a:pt x="223" y="218"/>
                  <a:pt x="245" y="173"/>
                  <a:pt x="233" y="169"/>
                </a:cubicBezTo>
                <a:cubicBezTo>
                  <a:pt x="253" y="110"/>
                  <a:pt x="119" y="198"/>
                  <a:pt x="149" y="145"/>
                </a:cubicBezTo>
                <a:cubicBezTo>
                  <a:pt x="127" y="132"/>
                  <a:pt x="146" y="85"/>
                  <a:pt x="134" y="75"/>
                </a:cubicBezTo>
                <a:cubicBezTo>
                  <a:pt x="121" y="66"/>
                  <a:pt x="98" y="97"/>
                  <a:pt x="76" y="85"/>
                </a:cubicBezTo>
                <a:cubicBezTo>
                  <a:pt x="66" y="78"/>
                  <a:pt x="0" y="0"/>
                  <a:pt x="0" y="0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0787" name="Freeform 35"/>
          <p:cNvSpPr>
            <a:spLocks/>
          </p:cNvSpPr>
          <p:nvPr/>
        </p:nvSpPr>
        <p:spPr bwMode="auto">
          <a:xfrm rot="2463913">
            <a:off x="6121400" y="2009775"/>
            <a:ext cx="292100" cy="290513"/>
          </a:xfrm>
          <a:custGeom>
            <a:avLst/>
            <a:gdLst>
              <a:gd name="T0" fmla="*/ 348 w 358"/>
              <a:gd name="T1" fmla="*/ 310 h 332"/>
              <a:gd name="T2" fmla="*/ 228 w 358"/>
              <a:gd name="T3" fmla="*/ 232 h 332"/>
              <a:gd name="T4" fmla="*/ 233 w 358"/>
              <a:gd name="T5" fmla="*/ 169 h 332"/>
              <a:gd name="T6" fmla="*/ 149 w 358"/>
              <a:gd name="T7" fmla="*/ 145 h 332"/>
              <a:gd name="T8" fmla="*/ 134 w 358"/>
              <a:gd name="T9" fmla="*/ 75 h 332"/>
              <a:gd name="T10" fmla="*/ 76 w 358"/>
              <a:gd name="T11" fmla="*/ 85 h 332"/>
              <a:gd name="T12" fmla="*/ 0 w 358"/>
              <a:gd name="T13" fmla="*/ 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8" h="332">
                <a:moveTo>
                  <a:pt x="348" y="310"/>
                </a:moveTo>
                <a:cubicBezTo>
                  <a:pt x="232" y="332"/>
                  <a:pt x="358" y="172"/>
                  <a:pt x="228" y="232"/>
                </a:cubicBezTo>
                <a:cubicBezTo>
                  <a:pt x="223" y="218"/>
                  <a:pt x="245" y="173"/>
                  <a:pt x="233" y="169"/>
                </a:cubicBezTo>
                <a:cubicBezTo>
                  <a:pt x="253" y="110"/>
                  <a:pt x="119" y="198"/>
                  <a:pt x="149" y="145"/>
                </a:cubicBezTo>
                <a:cubicBezTo>
                  <a:pt x="127" y="132"/>
                  <a:pt x="146" y="85"/>
                  <a:pt x="134" y="75"/>
                </a:cubicBezTo>
                <a:cubicBezTo>
                  <a:pt x="121" y="66"/>
                  <a:pt x="98" y="97"/>
                  <a:pt x="76" y="85"/>
                </a:cubicBezTo>
                <a:cubicBezTo>
                  <a:pt x="66" y="78"/>
                  <a:pt x="0" y="0"/>
                  <a:pt x="0" y="0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0788" name="Freeform 36"/>
          <p:cNvSpPr>
            <a:spLocks/>
          </p:cNvSpPr>
          <p:nvPr/>
        </p:nvSpPr>
        <p:spPr bwMode="auto">
          <a:xfrm rot="6856577">
            <a:off x="6751638" y="2192337"/>
            <a:ext cx="292100" cy="288925"/>
          </a:xfrm>
          <a:custGeom>
            <a:avLst/>
            <a:gdLst>
              <a:gd name="T0" fmla="*/ 348 w 358"/>
              <a:gd name="T1" fmla="*/ 310 h 332"/>
              <a:gd name="T2" fmla="*/ 228 w 358"/>
              <a:gd name="T3" fmla="*/ 232 h 332"/>
              <a:gd name="T4" fmla="*/ 233 w 358"/>
              <a:gd name="T5" fmla="*/ 169 h 332"/>
              <a:gd name="T6" fmla="*/ 149 w 358"/>
              <a:gd name="T7" fmla="*/ 145 h 332"/>
              <a:gd name="T8" fmla="*/ 134 w 358"/>
              <a:gd name="T9" fmla="*/ 75 h 332"/>
              <a:gd name="T10" fmla="*/ 76 w 358"/>
              <a:gd name="T11" fmla="*/ 85 h 332"/>
              <a:gd name="T12" fmla="*/ 0 w 358"/>
              <a:gd name="T13" fmla="*/ 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8" h="332">
                <a:moveTo>
                  <a:pt x="348" y="310"/>
                </a:moveTo>
                <a:cubicBezTo>
                  <a:pt x="232" y="332"/>
                  <a:pt x="358" y="172"/>
                  <a:pt x="228" y="232"/>
                </a:cubicBezTo>
                <a:cubicBezTo>
                  <a:pt x="223" y="218"/>
                  <a:pt x="245" y="173"/>
                  <a:pt x="233" y="169"/>
                </a:cubicBezTo>
                <a:cubicBezTo>
                  <a:pt x="253" y="110"/>
                  <a:pt x="119" y="198"/>
                  <a:pt x="149" y="145"/>
                </a:cubicBezTo>
                <a:cubicBezTo>
                  <a:pt x="127" y="132"/>
                  <a:pt x="146" y="85"/>
                  <a:pt x="134" y="75"/>
                </a:cubicBezTo>
                <a:cubicBezTo>
                  <a:pt x="121" y="66"/>
                  <a:pt x="98" y="97"/>
                  <a:pt x="76" y="85"/>
                </a:cubicBezTo>
                <a:cubicBezTo>
                  <a:pt x="66" y="78"/>
                  <a:pt x="0" y="0"/>
                  <a:pt x="0" y="0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0789" name="Freeform 37"/>
          <p:cNvSpPr>
            <a:spLocks/>
          </p:cNvSpPr>
          <p:nvPr/>
        </p:nvSpPr>
        <p:spPr bwMode="auto">
          <a:xfrm rot="1503670">
            <a:off x="5791200" y="2019300"/>
            <a:ext cx="292100" cy="288925"/>
          </a:xfrm>
          <a:custGeom>
            <a:avLst/>
            <a:gdLst>
              <a:gd name="T0" fmla="*/ 348 w 358"/>
              <a:gd name="T1" fmla="*/ 310 h 332"/>
              <a:gd name="T2" fmla="*/ 228 w 358"/>
              <a:gd name="T3" fmla="*/ 232 h 332"/>
              <a:gd name="T4" fmla="*/ 233 w 358"/>
              <a:gd name="T5" fmla="*/ 169 h 332"/>
              <a:gd name="T6" fmla="*/ 149 w 358"/>
              <a:gd name="T7" fmla="*/ 145 h 332"/>
              <a:gd name="T8" fmla="*/ 134 w 358"/>
              <a:gd name="T9" fmla="*/ 75 h 332"/>
              <a:gd name="T10" fmla="*/ 76 w 358"/>
              <a:gd name="T11" fmla="*/ 85 h 332"/>
              <a:gd name="T12" fmla="*/ 0 w 358"/>
              <a:gd name="T13" fmla="*/ 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8" h="332">
                <a:moveTo>
                  <a:pt x="348" y="310"/>
                </a:moveTo>
                <a:cubicBezTo>
                  <a:pt x="232" y="332"/>
                  <a:pt x="358" y="172"/>
                  <a:pt x="228" y="232"/>
                </a:cubicBezTo>
                <a:cubicBezTo>
                  <a:pt x="223" y="218"/>
                  <a:pt x="245" y="173"/>
                  <a:pt x="233" y="169"/>
                </a:cubicBezTo>
                <a:cubicBezTo>
                  <a:pt x="253" y="110"/>
                  <a:pt x="119" y="198"/>
                  <a:pt x="149" y="145"/>
                </a:cubicBezTo>
                <a:cubicBezTo>
                  <a:pt x="127" y="132"/>
                  <a:pt x="146" y="85"/>
                  <a:pt x="134" y="75"/>
                </a:cubicBezTo>
                <a:cubicBezTo>
                  <a:pt x="121" y="66"/>
                  <a:pt x="98" y="97"/>
                  <a:pt x="76" y="85"/>
                </a:cubicBezTo>
                <a:cubicBezTo>
                  <a:pt x="66" y="78"/>
                  <a:pt x="0" y="0"/>
                  <a:pt x="0" y="0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0790" name="Freeform 38"/>
          <p:cNvSpPr>
            <a:spLocks/>
          </p:cNvSpPr>
          <p:nvPr/>
        </p:nvSpPr>
        <p:spPr bwMode="auto">
          <a:xfrm rot="3586226">
            <a:off x="6414294" y="2035969"/>
            <a:ext cx="292100" cy="290512"/>
          </a:xfrm>
          <a:custGeom>
            <a:avLst/>
            <a:gdLst>
              <a:gd name="T0" fmla="*/ 348 w 358"/>
              <a:gd name="T1" fmla="*/ 310 h 332"/>
              <a:gd name="T2" fmla="*/ 228 w 358"/>
              <a:gd name="T3" fmla="*/ 232 h 332"/>
              <a:gd name="T4" fmla="*/ 233 w 358"/>
              <a:gd name="T5" fmla="*/ 169 h 332"/>
              <a:gd name="T6" fmla="*/ 149 w 358"/>
              <a:gd name="T7" fmla="*/ 145 h 332"/>
              <a:gd name="T8" fmla="*/ 134 w 358"/>
              <a:gd name="T9" fmla="*/ 75 h 332"/>
              <a:gd name="T10" fmla="*/ 76 w 358"/>
              <a:gd name="T11" fmla="*/ 85 h 332"/>
              <a:gd name="T12" fmla="*/ 0 w 358"/>
              <a:gd name="T13" fmla="*/ 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8" h="332">
                <a:moveTo>
                  <a:pt x="348" y="310"/>
                </a:moveTo>
                <a:cubicBezTo>
                  <a:pt x="232" y="332"/>
                  <a:pt x="358" y="172"/>
                  <a:pt x="228" y="232"/>
                </a:cubicBezTo>
                <a:cubicBezTo>
                  <a:pt x="223" y="218"/>
                  <a:pt x="245" y="173"/>
                  <a:pt x="233" y="169"/>
                </a:cubicBezTo>
                <a:cubicBezTo>
                  <a:pt x="253" y="110"/>
                  <a:pt x="119" y="198"/>
                  <a:pt x="149" y="145"/>
                </a:cubicBezTo>
                <a:cubicBezTo>
                  <a:pt x="127" y="132"/>
                  <a:pt x="146" y="85"/>
                  <a:pt x="134" y="75"/>
                </a:cubicBezTo>
                <a:cubicBezTo>
                  <a:pt x="121" y="66"/>
                  <a:pt x="98" y="97"/>
                  <a:pt x="76" y="85"/>
                </a:cubicBezTo>
                <a:cubicBezTo>
                  <a:pt x="66" y="78"/>
                  <a:pt x="0" y="0"/>
                  <a:pt x="0" y="0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0791" name="Freeform 39"/>
          <p:cNvSpPr>
            <a:spLocks/>
          </p:cNvSpPr>
          <p:nvPr/>
        </p:nvSpPr>
        <p:spPr bwMode="auto">
          <a:xfrm rot="13806282">
            <a:off x="6094413" y="4818062"/>
            <a:ext cx="292100" cy="288925"/>
          </a:xfrm>
          <a:custGeom>
            <a:avLst/>
            <a:gdLst>
              <a:gd name="T0" fmla="*/ 348 w 358"/>
              <a:gd name="T1" fmla="*/ 310 h 332"/>
              <a:gd name="T2" fmla="*/ 228 w 358"/>
              <a:gd name="T3" fmla="*/ 232 h 332"/>
              <a:gd name="T4" fmla="*/ 233 w 358"/>
              <a:gd name="T5" fmla="*/ 169 h 332"/>
              <a:gd name="T6" fmla="*/ 149 w 358"/>
              <a:gd name="T7" fmla="*/ 145 h 332"/>
              <a:gd name="T8" fmla="*/ 134 w 358"/>
              <a:gd name="T9" fmla="*/ 75 h 332"/>
              <a:gd name="T10" fmla="*/ 76 w 358"/>
              <a:gd name="T11" fmla="*/ 85 h 332"/>
              <a:gd name="T12" fmla="*/ 0 w 358"/>
              <a:gd name="T13" fmla="*/ 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8" h="332">
                <a:moveTo>
                  <a:pt x="348" y="310"/>
                </a:moveTo>
                <a:cubicBezTo>
                  <a:pt x="232" y="332"/>
                  <a:pt x="358" y="172"/>
                  <a:pt x="228" y="232"/>
                </a:cubicBezTo>
                <a:cubicBezTo>
                  <a:pt x="223" y="218"/>
                  <a:pt x="245" y="173"/>
                  <a:pt x="233" y="169"/>
                </a:cubicBezTo>
                <a:cubicBezTo>
                  <a:pt x="253" y="110"/>
                  <a:pt x="119" y="198"/>
                  <a:pt x="149" y="145"/>
                </a:cubicBezTo>
                <a:cubicBezTo>
                  <a:pt x="127" y="132"/>
                  <a:pt x="146" y="85"/>
                  <a:pt x="134" y="75"/>
                </a:cubicBezTo>
                <a:cubicBezTo>
                  <a:pt x="121" y="66"/>
                  <a:pt x="98" y="97"/>
                  <a:pt x="76" y="85"/>
                </a:cubicBezTo>
                <a:cubicBezTo>
                  <a:pt x="66" y="78"/>
                  <a:pt x="0" y="0"/>
                  <a:pt x="0" y="0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0799" name="Rectangle 47"/>
          <p:cNvSpPr>
            <a:spLocks noChangeArrowheads="1"/>
          </p:cNvSpPr>
          <p:nvPr/>
        </p:nvSpPr>
        <p:spPr bwMode="auto">
          <a:xfrm>
            <a:off x="330200" y="317500"/>
            <a:ext cx="1054100" cy="62293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0800" name="Rectangle 48"/>
          <p:cNvSpPr>
            <a:spLocks noChangeArrowheads="1"/>
          </p:cNvSpPr>
          <p:nvPr/>
        </p:nvSpPr>
        <p:spPr bwMode="auto">
          <a:xfrm>
            <a:off x="7804150" y="317500"/>
            <a:ext cx="1047750" cy="60880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0801" name="Rectangle 49"/>
          <p:cNvSpPr>
            <a:spLocks noChangeArrowheads="1"/>
          </p:cNvSpPr>
          <p:nvPr/>
        </p:nvSpPr>
        <p:spPr bwMode="auto">
          <a:xfrm>
            <a:off x="558800" y="5665788"/>
            <a:ext cx="8077200" cy="1168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0792" name="Text Box 40"/>
          <p:cNvSpPr txBox="1">
            <a:spLocks noChangeArrowheads="1"/>
          </p:cNvSpPr>
          <p:nvPr/>
        </p:nvSpPr>
        <p:spPr bwMode="auto">
          <a:xfrm>
            <a:off x="330200" y="186910"/>
            <a:ext cx="8172450" cy="97872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800" dirty="0">
                <a:solidFill>
                  <a:srgbClr val="000000"/>
                </a:solidFill>
                <a:latin typeface="Bookman Old Style" panose="02050604050505020204" pitchFamily="18" charset="0"/>
              </a:rPr>
              <a:t>     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1600" dirty="0">
                <a:solidFill>
                  <a:srgbClr val="000000"/>
                </a:solidFill>
                <a:latin typeface="Bookman Old Style" panose="02050604050505020204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latin typeface="Bookman Old Style" panose="02050604050505020204" pitchFamily="18" charset="0"/>
                <a:sym typeface="Wingdings" pitchFamily="2" charset="2"/>
              </a:rPr>
              <a:t> </a:t>
            </a:r>
            <a:r>
              <a:rPr lang="en-US" sz="1600" dirty="0">
                <a:solidFill>
                  <a:srgbClr val="000000"/>
                </a:solidFill>
                <a:latin typeface="Bookman Old Style" panose="02050604050505020204" pitchFamily="18" charset="0"/>
              </a:rPr>
              <a:t> Thermal X-ray emission due to polar cap heating by a return current of relativistic </a:t>
            </a:r>
            <a:r>
              <a:rPr lang="en-US" sz="16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particles (e</a:t>
            </a:r>
            <a:r>
              <a:rPr lang="en-US" sz="1600" baseline="30000" dirty="0" smtClean="0">
                <a:solidFill>
                  <a:srgbClr val="000000"/>
                </a:solidFill>
                <a:latin typeface="Bookman Old Style" panose="02050604050505020204" pitchFamily="18" charset="0"/>
                <a:sym typeface="Symbol"/>
              </a:rPr>
              <a:t></a:t>
            </a:r>
            <a:r>
              <a:rPr lang="en-US" sz="16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/e</a:t>
            </a:r>
            <a:r>
              <a:rPr lang="en-US" sz="1600" baseline="300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+</a:t>
            </a:r>
            <a:r>
              <a:rPr lang="en-US" sz="16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) </a:t>
            </a:r>
            <a:r>
              <a:rPr lang="en-US" sz="1600" dirty="0">
                <a:solidFill>
                  <a:srgbClr val="000000"/>
                </a:solidFill>
                <a:latin typeface="Bookman Old Style" panose="02050604050505020204" pitchFamily="18" charset="0"/>
              </a:rPr>
              <a:t>from pulsar magnetosphere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</a:pPr>
            <a:endParaRPr lang="en-US" sz="11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30764" name="Text Box 12"/>
          <p:cNvSpPr txBox="1">
            <a:spLocks noChangeArrowheads="1"/>
          </p:cNvSpPr>
          <p:nvPr/>
        </p:nvSpPr>
        <p:spPr bwMode="auto">
          <a:xfrm>
            <a:off x="6091238" y="5145088"/>
            <a:ext cx="844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1800" b="1">
                <a:solidFill>
                  <a:srgbClr val="FF0000"/>
                </a:solidFill>
                <a:latin typeface="Times New Roman" pitchFamily="18" charset="0"/>
              </a:rPr>
              <a:t>X-rays</a:t>
            </a:r>
          </a:p>
        </p:txBody>
      </p:sp>
      <p:sp>
        <p:nvSpPr>
          <p:cNvPr id="330806" name="Text Box 54"/>
          <p:cNvSpPr txBox="1">
            <a:spLocks noChangeArrowheads="1"/>
          </p:cNvSpPr>
          <p:nvPr/>
        </p:nvSpPr>
        <p:spPr bwMode="auto">
          <a:xfrm>
            <a:off x="219075" y="5645150"/>
            <a:ext cx="8734425" cy="97872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800" dirty="0">
                <a:solidFill>
                  <a:srgbClr val="000000"/>
                </a:solidFill>
                <a:latin typeface="Bookman Old Style" panose="02050604050505020204" pitchFamily="18" charset="0"/>
              </a:rPr>
              <a:t>     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1600" dirty="0">
                <a:solidFill>
                  <a:srgbClr val="000000"/>
                </a:solidFill>
                <a:latin typeface="Bookman Old Style" panose="02050604050505020204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latin typeface="Bookman Old Style" panose="02050604050505020204" pitchFamily="18" charset="0"/>
                <a:sym typeface="Wingdings" pitchFamily="2" charset="2"/>
              </a:rPr>
              <a:t> </a:t>
            </a:r>
            <a:r>
              <a:rPr lang="en-US" sz="1600" dirty="0">
                <a:solidFill>
                  <a:srgbClr val="000000"/>
                </a:solidFill>
                <a:latin typeface="Bookman Old Style" panose="02050604050505020204" pitchFamily="18" charset="0"/>
              </a:rPr>
              <a:t> S</a:t>
            </a:r>
            <a:r>
              <a:rPr lang="en-US" sz="16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urface </a:t>
            </a:r>
            <a:r>
              <a:rPr lang="en-US" sz="1600" dirty="0">
                <a:solidFill>
                  <a:srgbClr val="000000"/>
                </a:solidFill>
                <a:latin typeface="Bookman Old Style" panose="02050604050505020204" pitchFamily="18" charset="0"/>
              </a:rPr>
              <a:t>radiation can serve as a valuable probe of neutron star properties (compactness, </a:t>
            </a:r>
            <a:r>
              <a:rPr lang="en-US" sz="16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B-field </a:t>
            </a:r>
            <a:r>
              <a:rPr lang="en-US" sz="1600" dirty="0">
                <a:solidFill>
                  <a:srgbClr val="000000"/>
                </a:solidFill>
                <a:latin typeface="Bookman Old Style" panose="02050604050505020204" pitchFamily="18" charset="0"/>
              </a:rPr>
              <a:t>geometry, surface composition,…)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</a:pPr>
            <a:endParaRPr lang="en-US" sz="11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40745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3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307867"/>
            <a:ext cx="9157827" cy="5104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4374" name="Text Box 6"/>
          <p:cNvSpPr txBox="1">
            <a:spLocks noChangeArrowheads="1"/>
          </p:cNvSpPr>
          <p:nvPr/>
        </p:nvSpPr>
        <p:spPr bwMode="auto">
          <a:xfrm>
            <a:off x="4915994" y="6510186"/>
            <a:ext cx="420339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1200" dirty="0" err="1" smtClean="0">
                <a:solidFill>
                  <a:srgbClr val="000000"/>
                </a:solidFill>
                <a:latin typeface="Bookman Old Style" pitchFamily="18" charset="0"/>
              </a:rPr>
              <a:t>Bogdanov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, </a:t>
            </a:r>
            <a:r>
              <a:rPr lang="en-US" sz="1200" dirty="0" err="1" smtClean="0">
                <a:solidFill>
                  <a:srgbClr val="000000"/>
                </a:solidFill>
                <a:latin typeface="Bookman Old Style" pitchFamily="18" charset="0"/>
              </a:rPr>
              <a:t>Grindlay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, &amp; </a:t>
            </a:r>
            <a:r>
              <a:rPr lang="en-US" sz="1200" dirty="0" err="1" smtClean="0">
                <a:solidFill>
                  <a:srgbClr val="000000"/>
                </a:solidFill>
                <a:latin typeface="Bookman Old Style" pitchFamily="18" charset="0"/>
              </a:rPr>
              <a:t>Rybicki</a:t>
            </a:r>
            <a:r>
              <a:rPr lang="en-US" sz="1200" dirty="0">
                <a:solidFill>
                  <a:srgbClr val="000000"/>
                </a:solidFill>
                <a:latin typeface="Bookman Old Style" pitchFamily="18" charset="0"/>
              </a:rPr>
              <a:t>,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Bookman Old Style" pitchFamily="18" charset="0"/>
              </a:rPr>
              <a:t>ApJ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, 689, 407 </a:t>
            </a:r>
            <a:r>
              <a:rPr lang="en-US" sz="1200" dirty="0">
                <a:solidFill>
                  <a:srgbClr val="000000"/>
                </a:solidFill>
                <a:latin typeface="Bookman Old Style" pitchFamily="18" charset="0"/>
              </a:rPr>
              <a:t>(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2008)</a:t>
            </a:r>
            <a:endParaRPr lang="en-US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sp>
        <p:nvSpPr>
          <p:cNvPr id="314397" name="Text Box 29"/>
          <p:cNvSpPr txBox="1">
            <a:spLocks noChangeArrowheads="1"/>
          </p:cNvSpPr>
          <p:nvPr/>
        </p:nvSpPr>
        <p:spPr bwMode="auto">
          <a:xfrm>
            <a:off x="5734878" y="306775"/>
            <a:ext cx="2971799" cy="824841"/>
          </a:xfrm>
          <a:prstGeom prst="rect">
            <a:avLst/>
          </a:prstGeom>
          <a:noFill/>
          <a:ln w="57150" cmpd="thinThick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1400" i="1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</a:rPr>
              <a:t>- R = </a:t>
            </a:r>
            <a:r>
              <a:rPr lang="en-US" sz="1400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</a:rPr>
              <a:t>10</a:t>
            </a:r>
            <a:r>
              <a:rPr lang="en-US" sz="1400" i="1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</a:rPr>
              <a:t> </a:t>
            </a:r>
            <a:r>
              <a:rPr lang="en-US" sz="1400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</a:rPr>
              <a:t>km</a:t>
            </a:r>
            <a:r>
              <a:rPr lang="en-US" sz="1400" i="1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</a:rPr>
              <a:t>,   M </a:t>
            </a:r>
            <a:r>
              <a:rPr lang="en-US" sz="1400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</a:rPr>
              <a:t>= 1.4 M</a:t>
            </a:r>
            <a:r>
              <a:rPr lang="en-US" sz="1400" baseline="-25000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sym typeface="Wingdings" pitchFamily="2" charset="2"/>
              </a:rPr>
              <a:t>  </a:t>
            </a:r>
            <a:r>
              <a:rPr lang="en-US" sz="1400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sym typeface="Wingdings" pitchFamily="2" charset="2"/>
              </a:rPr>
              <a:t> 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1400" i="1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sym typeface="Wingdings" pitchFamily="2" charset="2"/>
              </a:rPr>
              <a:t>- </a:t>
            </a:r>
            <a:r>
              <a:rPr lang="en-US" sz="1400" i="1" dirty="0" err="1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sym typeface="Wingdings" pitchFamily="2" charset="2"/>
              </a:rPr>
              <a:t>T</a:t>
            </a:r>
            <a:r>
              <a:rPr lang="en-US" sz="1400" baseline="-25000" dirty="0" err="1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sym typeface="Wingdings" pitchFamily="2" charset="2"/>
              </a:rPr>
              <a:t>eff</a:t>
            </a:r>
            <a:r>
              <a:rPr lang="en-US" sz="1400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sym typeface="Wingdings" pitchFamily="2" charset="2"/>
              </a:rPr>
              <a:t> = 2 </a:t>
            </a:r>
            <a:r>
              <a:rPr lang="en-US" sz="1400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sym typeface="Symbol" pitchFamily="18" charset="2"/>
              </a:rPr>
              <a:t></a:t>
            </a:r>
            <a:r>
              <a:rPr lang="en-US" sz="1400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sym typeface="Wingdings" pitchFamily="2" charset="2"/>
              </a:rPr>
              <a:t> 10</a:t>
            </a:r>
            <a:r>
              <a:rPr lang="en-US" sz="1400" baseline="30000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sym typeface="Wingdings" pitchFamily="2" charset="2"/>
              </a:rPr>
              <a:t>6</a:t>
            </a:r>
            <a:r>
              <a:rPr lang="en-US" sz="1400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sym typeface="Wingdings" pitchFamily="2" charset="2"/>
              </a:rPr>
              <a:t> K (H atmosphere)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1400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sym typeface="Wingdings" pitchFamily="2" charset="2"/>
              </a:rPr>
              <a:t>- 2 antipodal, point-like polar caps</a:t>
            </a:r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339430" y="111125"/>
            <a:ext cx="410400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2000" u="sng" dirty="0">
                <a:solidFill>
                  <a:srgbClr val="000000"/>
                </a:solidFill>
                <a:latin typeface="Bookman Old Style" panose="02050604050505020204" pitchFamily="18" charset="0"/>
              </a:rPr>
              <a:t>Model MSP X-ray pulse profiles</a:t>
            </a:r>
          </a:p>
        </p:txBody>
      </p:sp>
    </p:spTree>
    <p:extLst>
      <p:ext uri="{BB962C8B-B14F-4D97-AF65-F5344CB8AC3E}">
        <p14:creationId xmlns:p14="http://schemas.microsoft.com/office/powerpoint/2010/main" val="84344984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65" name="Rectangle 17"/>
          <p:cNvSpPr>
            <a:spLocks noChangeArrowheads="1"/>
          </p:cNvSpPr>
          <p:nvPr/>
        </p:nvSpPr>
        <p:spPr bwMode="auto">
          <a:xfrm>
            <a:off x="5553075" y="4343400"/>
            <a:ext cx="3514725" cy="1495425"/>
          </a:xfrm>
          <a:prstGeom prst="rect">
            <a:avLst/>
          </a:prstGeom>
          <a:noFill/>
          <a:ln w="76200" cmpd="tri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348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469900"/>
            <a:ext cx="5499100" cy="6332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4852" name="Text Box 4"/>
          <p:cNvSpPr txBox="1">
            <a:spLocks noChangeArrowheads="1"/>
          </p:cNvSpPr>
          <p:nvPr/>
        </p:nvSpPr>
        <p:spPr bwMode="auto">
          <a:xfrm>
            <a:off x="6448425" y="4635500"/>
            <a:ext cx="7874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>
                <a:solidFill>
                  <a:srgbClr val="000000"/>
                </a:solidFill>
                <a:latin typeface="Times New Roman" pitchFamily="18" charset="0"/>
              </a:rPr>
              <a:t>9 km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>
                <a:solidFill>
                  <a:srgbClr val="000000"/>
                </a:solidFill>
                <a:latin typeface="Times New Roman" pitchFamily="18" charset="0"/>
              </a:rPr>
              <a:t>12 km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>
                <a:solidFill>
                  <a:srgbClr val="000000"/>
                </a:solidFill>
                <a:latin typeface="Times New Roman" pitchFamily="18" charset="0"/>
              </a:rPr>
              <a:t>16 km</a:t>
            </a:r>
          </a:p>
        </p:txBody>
      </p:sp>
      <p:sp>
        <p:nvSpPr>
          <p:cNvPr id="334853" name="Line 5"/>
          <p:cNvSpPr>
            <a:spLocks noChangeShapeType="1"/>
          </p:cNvSpPr>
          <p:nvPr/>
        </p:nvSpPr>
        <p:spPr bwMode="auto">
          <a:xfrm>
            <a:off x="5661025" y="5365750"/>
            <a:ext cx="838200" cy="635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54" name="Line 6"/>
          <p:cNvSpPr>
            <a:spLocks noChangeShapeType="1"/>
          </p:cNvSpPr>
          <p:nvPr/>
        </p:nvSpPr>
        <p:spPr bwMode="auto">
          <a:xfrm>
            <a:off x="5648325" y="5105400"/>
            <a:ext cx="825500" cy="127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55" name="Line 7"/>
          <p:cNvSpPr>
            <a:spLocks noChangeShapeType="1"/>
          </p:cNvSpPr>
          <p:nvPr/>
        </p:nvSpPr>
        <p:spPr bwMode="auto">
          <a:xfrm>
            <a:off x="5673725" y="4816475"/>
            <a:ext cx="812800" cy="9525"/>
          </a:xfrm>
          <a:prstGeom prst="line">
            <a:avLst/>
          </a:prstGeom>
          <a:noFill/>
          <a:ln w="19050">
            <a:solidFill>
              <a:srgbClr val="0000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56" name="Rectangle 8"/>
          <p:cNvSpPr>
            <a:spLocks noChangeArrowheads="1"/>
          </p:cNvSpPr>
          <p:nvPr/>
        </p:nvSpPr>
        <p:spPr bwMode="auto">
          <a:xfrm>
            <a:off x="7470775" y="4752975"/>
            <a:ext cx="15621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solidFill>
                  <a:srgbClr val="000000"/>
                </a:solidFill>
                <a:latin typeface="Times New Roman" pitchFamily="18" charset="0"/>
              </a:rPr>
              <a:t>for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 i="1">
                <a:solidFill>
                  <a:srgbClr val="000000"/>
                </a:solidFill>
                <a:latin typeface="Times New Roman" pitchFamily="18" charset="0"/>
              </a:rPr>
              <a:t>M </a:t>
            </a:r>
            <a:r>
              <a:rPr lang="en-US" sz="2000" b="1">
                <a:solidFill>
                  <a:srgbClr val="000000"/>
                </a:solidFill>
                <a:latin typeface="Times New Roman" pitchFamily="18" charset="0"/>
              </a:rPr>
              <a:t>= 1.4 M</a:t>
            </a:r>
            <a:r>
              <a:rPr lang="en-US" sz="2000" b="1" baseline="-25000">
                <a:solidFill>
                  <a:srgbClr val="000000"/>
                </a:solidFill>
                <a:latin typeface="Times New Roman" pitchFamily="18" charset="0"/>
                <a:sym typeface="Wingdings 2" pitchFamily="18" charset="2"/>
              </a:rPr>
              <a:t></a:t>
            </a:r>
            <a:endParaRPr lang="en-US" sz="18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34858" name="Rectangle 10"/>
          <p:cNvSpPr>
            <a:spLocks noChangeArrowheads="1"/>
          </p:cNvSpPr>
          <p:nvPr/>
        </p:nvSpPr>
        <p:spPr bwMode="auto">
          <a:xfrm>
            <a:off x="5524500" y="533400"/>
            <a:ext cx="3505200" cy="2339102"/>
          </a:xfrm>
          <a:prstGeom prst="rect">
            <a:avLst/>
          </a:prstGeom>
          <a:noFill/>
          <a:ln w="76200" cmpd="tri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sz="2000" dirty="0">
                <a:solidFill>
                  <a:schemeClr val="accent4">
                    <a:lumMod val="10000"/>
                  </a:schemeClr>
                </a:solidFill>
              </a:rPr>
              <a:t> * Fits to X-ray pulse profiles of MSPs can be used to infer NS compactness</a:t>
            </a:r>
          </a:p>
          <a:p>
            <a:pPr marL="342900" indent="-342900">
              <a:spcBef>
                <a:spcPct val="5000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sz="2400" b="1" dirty="0">
                <a:solidFill>
                  <a:srgbClr val="000000"/>
                </a:solidFill>
                <a:latin typeface="Tahoma" charset="0"/>
              </a:rPr>
              <a:t>    </a:t>
            </a:r>
            <a:r>
              <a:rPr lang="en-US" sz="2000" b="1" dirty="0">
                <a:solidFill>
                  <a:srgbClr val="003300"/>
                </a:solidFill>
                <a:latin typeface="Times New Roman" pitchFamily="18" charset="0"/>
              </a:rPr>
              <a:t>1 + </a:t>
            </a:r>
            <a:r>
              <a:rPr lang="en-US" sz="2000" b="1" i="1" dirty="0" err="1">
                <a:solidFill>
                  <a:srgbClr val="003300"/>
                </a:solidFill>
                <a:latin typeface="Times New Roman" pitchFamily="18" charset="0"/>
              </a:rPr>
              <a:t>z</a:t>
            </a:r>
            <a:r>
              <a:rPr lang="en-US" sz="2000" b="1" i="1" baseline="-25000" dirty="0" err="1">
                <a:solidFill>
                  <a:srgbClr val="003300"/>
                </a:solidFill>
                <a:latin typeface="Times New Roman" pitchFamily="18" charset="0"/>
              </a:rPr>
              <a:t>g</a:t>
            </a:r>
            <a:r>
              <a:rPr lang="en-US" sz="2000" b="1" i="1" baseline="-25000" dirty="0">
                <a:solidFill>
                  <a:srgbClr val="003300"/>
                </a:solidFill>
                <a:latin typeface="Times New Roman" pitchFamily="18" charset="0"/>
              </a:rPr>
              <a:t> </a:t>
            </a:r>
            <a:r>
              <a:rPr lang="en-US" sz="2000" b="1" dirty="0">
                <a:solidFill>
                  <a:srgbClr val="003300"/>
                </a:solidFill>
                <a:latin typeface="Times New Roman" pitchFamily="18" charset="0"/>
              </a:rPr>
              <a:t>= (1 </a:t>
            </a:r>
            <a:r>
              <a:rPr lang="en-US" sz="20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000" b="1" dirty="0">
                <a:solidFill>
                  <a:srgbClr val="003300"/>
                </a:solidFill>
                <a:latin typeface="Times New Roman" pitchFamily="18" charset="0"/>
              </a:rPr>
              <a:t>2</a:t>
            </a:r>
            <a:r>
              <a:rPr lang="en-US" sz="2000" b="1" i="1" dirty="0">
                <a:solidFill>
                  <a:srgbClr val="003300"/>
                </a:solidFill>
                <a:latin typeface="Times New Roman" pitchFamily="18" charset="0"/>
              </a:rPr>
              <a:t>G</a:t>
            </a:r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</a:rPr>
              <a:t>M</a:t>
            </a:r>
            <a:r>
              <a:rPr lang="en-US" sz="2000" b="1" dirty="0">
                <a:solidFill>
                  <a:srgbClr val="003300"/>
                </a:solidFill>
                <a:latin typeface="Times New Roman" pitchFamily="18" charset="0"/>
              </a:rPr>
              <a:t>/</a:t>
            </a:r>
            <a:r>
              <a:rPr lang="en-US" sz="2000" b="1" i="1" dirty="0">
                <a:solidFill>
                  <a:srgbClr val="003300"/>
                </a:solidFill>
                <a:latin typeface="Times New Roman" pitchFamily="18" charset="0"/>
              </a:rPr>
              <a:t>c</a:t>
            </a:r>
            <a:r>
              <a:rPr lang="en-US" sz="2000" b="1" baseline="30000" dirty="0">
                <a:solidFill>
                  <a:srgbClr val="003300"/>
                </a:solidFill>
                <a:latin typeface="Times New Roman" pitchFamily="18" charset="0"/>
              </a:rPr>
              <a:t>2</a:t>
            </a:r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</a:rPr>
              <a:t>R</a:t>
            </a:r>
            <a:r>
              <a:rPr lang="en-US" sz="2000" b="1" dirty="0">
                <a:solidFill>
                  <a:srgbClr val="003300"/>
                </a:solidFill>
                <a:latin typeface="Times New Roman" pitchFamily="18" charset="0"/>
              </a:rPr>
              <a:t>)</a:t>
            </a:r>
            <a:r>
              <a:rPr lang="en-US" sz="2000" b="1" baseline="3000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000" b="1" baseline="30000" dirty="0">
                <a:solidFill>
                  <a:srgbClr val="003300"/>
                </a:solidFill>
                <a:latin typeface="Times New Roman" pitchFamily="18" charset="0"/>
              </a:rPr>
              <a:t>1/2</a:t>
            </a:r>
          </a:p>
          <a:p>
            <a:pPr marL="342900" indent="-342900" algn="ctr">
              <a:spcBef>
                <a:spcPct val="50000"/>
              </a:spcBef>
              <a:buClr>
                <a:srgbClr val="000000"/>
              </a:buClr>
              <a:buSzTx/>
              <a:buFont typeface="Wingdings" pitchFamily="2" charset="2"/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  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sym typeface="Symbol" pitchFamily="18" charset="2"/>
              </a:rPr>
              <a:t> constrain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NS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</a:rPr>
              <a:t>EOS</a:t>
            </a:r>
            <a:endParaRPr lang="en-US" sz="1600" b="1" dirty="0">
              <a:solidFill>
                <a:srgbClr val="003300"/>
              </a:solidFill>
              <a:latin typeface="Times New Roman" pitchFamily="18" charset="0"/>
            </a:endParaRPr>
          </a:p>
        </p:txBody>
      </p:sp>
      <p:sp>
        <p:nvSpPr>
          <p:cNvPr id="334859" name="Rectangle 11"/>
          <p:cNvSpPr>
            <a:spLocks noChangeArrowheads="1"/>
          </p:cNvSpPr>
          <p:nvPr/>
        </p:nvSpPr>
        <p:spPr bwMode="auto">
          <a:xfrm>
            <a:off x="7038975" y="4391025"/>
            <a:ext cx="6731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7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</p:txBody>
      </p:sp>
      <p:sp>
        <p:nvSpPr>
          <p:cNvPr id="334860" name="Text Box 12"/>
          <p:cNvSpPr txBox="1">
            <a:spLocks noChangeArrowheads="1"/>
          </p:cNvSpPr>
          <p:nvPr/>
        </p:nvSpPr>
        <p:spPr bwMode="auto">
          <a:xfrm>
            <a:off x="1190625" y="1546225"/>
            <a:ext cx="1311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1600">
                <a:solidFill>
                  <a:srgbClr val="003366"/>
                </a:solidFill>
                <a:latin typeface="Times New Roman" pitchFamily="18" charset="0"/>
                <a:sym typeface="Symbol" pitchFamily="18" charset="2"/>
              </a:rPr>
              <a:t></a:t>
            </a:r>
            <a:r>
              <a:rPr lang="en-US" sz="1600">
                <a:solidFill>
                  <a:srgbClr val="003366"/>
                </a:solidFill>
                <a:latin typeface="Times New Roman" pitchFamily="18" charset="0"/>
              </a:rPr>
              <a:t>=10</a:t>
            </a:r>
            <a:r>
              <a:rPr lang="en-US" sz="160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°</a:t>
            </a:r>
            <a:r>
              <a:rPr lang="en-US" sz="1600">
                <a:solidFill>
                  <a:srgbClr val="003366"/>
                </a:solidFill>
                <a:latin typeface="Times New Roman" pitchFamily="18" charset="0"/>
              </a:rPr>
              <a:t>, </a:t>
            </a:r>
            <a:r>
              <a:rPr lang="en-US" sz="1600">
                <a:solidFill>
                  <a:srgbClr val="003366"/>
                </a:solidFill>
                <a:latin typeface="Bookman Old Style" pitchFamily="18" charset="0"/>
                <a:sym typeface="Symbol" pitchFamily="18" charset="2"/>
              </a:rPr>
              <a:t></a:t>
            </a:r>
            <a:r>
              <a:rPr lang="en-US" sz="1600">
                <a:solidFill>
                  <a:srgbClr val="003366"/>
                </a:solidFill>
                <a:latin typeface="Times New Roman" pitchFamily="18" charset="0"/>
              </a:rPr>
              <a:t>=30</a:t>
            </a:r>
            <a:r>
              <a:rPr lang="en-US" sz="1600">
                <a:solidFill>
                  <a:srgbClr val="003366"/>
                </a:solidFill>
                <a:latin typeface="Bookman Old Style" pitchFamily="18" charset="0"/>
              </a:rPr>
              <a:t>°</a:t>
            </a:r>
          </a:p>
        </p:txBody>
      </p:sp>
      <p:sp>
        <p:nvSpPr>
          <p:cNvPr id="334861" name="Text Box 13"/>
          <p:cNvSpPr txBox="1">
            <a:spLocks noChangeArrowheads="1"/>
          </p:cNvSpPr>
          <p:nvPr/>
        </p:nvSpPr>
        <p:spPr bwMode="auto">
          <a:xfrm>
            <a:off x="1177925" y="1990725"/>
            <a:ext cx="1311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1600">
                <a:solidFill>
                  <a:srgbClr val="003366"/>
                </a:solidFill>
                <a:latin typeface="Times New Roman" pitchFamily="18" charset="0"/>
                <a:sym typeface="Symbol" pitchFamily="18" charset="2"/>
              </a:rPr>
              <a:t></a:t>
            </a:r>
            <a:r>
              <a:rPr lang="en-US" sz="1600">
                <a:solidFill>
                  <a:srgbClr val="003366"/>
                </a:solidFill>
                <a:latin typeface="Times New Roman" pitchFamily="18" charset="0"/>
              </a:rPr>
              <a:t>=30</a:t>
            </a:r>
            <a:r>
              <a:rPr lang="en-US" sz="160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°</a:t>
            </a:r>
            <a:r>
              <a:rPr lang="en-US" sz="1600">
                <a:solidFill>
                  <a:srgbClr val="003366"/>
                </a:solidFill>
                <a:latin typeface="Times New Roman" pitchFamily="18" charset="0"/>
              </a:rPr>
              <a:t>, </a:t>
            </a:r>
            <a:r>
              <a:rPr lang="en-US" sz="1600">
                <a:solidFill>
                  <a:srgbClr val="003366"/>
                </a:solidFill>
                <a:latin typeface="Bookman Old Style" pitchFamily="18" charset="0"/>
                <a:sym typeface="Symbol" pitchFamily="18" charset="2"/>
              </a:rPr>
              <a:t></a:t>
            </a:r>
            <a:r>
              <a:rPr lang="en-US" sz="1600">
                <a:solidFill>
                  <a:srgbClr val="003366"/>
                </a:solidFill>
                <a:latin typeface="Times New Roman" pitchFamily="18" charset="0"/>
              </a:rPr>
              <a:t>=60</a:t>
            </a:r>
            <a:r>
              <a:rPr lang="en-US" sz="1600">
                <a:solidFill>
                  <a:srgbClr val="003366"/>
                </a:solidFill>
                <a:latin typeface="Bookman Old Style" pitchFamily="18" charset="0"/>
              </a:rPr>
              <a:t>°</a:t>
            </a:r>
          </a:p>
        </p:txBody>
      </p:sp>
      <p:sp>
        <p:nvSpPr>
          <p:cNvPr id="334862" name="Text Box 14"/>
          <p:cNvSpPr txBox="1">
            <a:spLocks noChangeArrowheads="1"/>
          </p:cNvSpPr>
          <p:nvPr/>
        </p:nvSpPr>
        <p:spPr bwMode="auto">
          <a:xfrm>
            <a:off x="1152525" y="3438525"/>
            <a:ext cx="1311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1600">
                <a:solidFill>
                  <a:srgbClr val="003366"/>
                </a:solidFill>
                <a:latin typeface="Times New Roman" pitchFamily="18" charset="0"/>
                <a:sym typeface="Symbol" pitchFamily="18" charset="2"/>
              </a:rPr>
              <a:t></a:t>
            </a:r>
            <a:r>
              <a:rPr lang="en-US" sz="1600">
                <a:solidFill>
                  <a:srgbClr val="003366"/>
                </a:solidFill>
                <a:latin typeface="Times New Roman" pitchFamily="18" charset="0"/>
              </a:rPr>
              <a:t>=60</a:t>
            </a:r>
            <a:r>
              <a:rPr lang="en-US" sz="160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°</a:t>
            </a:r>
            <a:r>
              <a:rPr lang="en-US" sz="1600">
                <a:solidFill>
                  <a:srgbClr val="003366"/>
                </a:solidFill>
                <a:latin typeface="Times New Roman" pitchFamily="18" charset="0"/>
              </a:rPr>
              <a:t>, </a:t>
            </a:r>
            <a:r>
              <a:rPr lang="en-US" sz="1600">
                <a:solidFill>
                  <a:srgbClr val="003366"/>
                </a:solidFill>
                <a:latin typeface="Bookman Old Style" pitchFamily="18" charset="0"/>
                <a:sym typeface="Symbol" pitchFamily="18" charset="2"/>
              </a:rPr>
              <a:t></a:t>
            </a:r>
            <a:r>
              <a:rPr lang="en-US" sz="1600">
                <a:solidFill>
                  <a:srgbClr val="003366"/>
                </a:solidFill>
                <a:latin typeface="Times New Roman" pitchFamily="18" charset="0"/>
              </a:rPr>
              <a:t>=80</a:t>
            </a:r>
            <a:r>
              <a:rPr lang="en-US" sz="1600">
                <a:solidFill>
                  <a:srgbClr val="003366"/>
                </a:solidFill>
                <a:latin typeface="Bookman Old Style" pitchFamily="18" charset="0"/>
              </a:rPr>
              <a:t>°</a:t>
            </a:r>
          </a:p>
        </p:txBody>
      </p:sp>
      <p:sp>
        <p:nvSpPr>
          <p:cNvPr id="334863" name="Text Box 15"/>
          <p:cNvSpPr txBox="1">
            <a:spLocks noChangeArrowheads="1"/>
          </p:cNvSpPr>
          <p:nvPr/>
        </p:nvSpPr>
        <p:spPr bwMode="auto">
          <a:xfrm>
            <a:off x="1177925" y="4860925"/>
            <a:ext cx="1311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1600">
                <a:solidFill>
                  <a:srgbClr val="003366"/>
                </a:solidFill>
                <a:latin typeface="Times New Roman" pitchFamily="18" charset="0"/>
                <a:sym typeface="Symbol" pitchFamily="18" charset="2"/>
              </a:rPr>
              <a:t></a:t>
            </a:r>
            <a:r>
              <a:rPr lang="en-US" sz="1600">
                <a:solidFill>
                  <a:srgbClr val="003366"/>
                </a:solidFill>
                <a:latin typeface="Times New Roman" pitchFamily="18" charset="0"/>
              </a:rPr>
              <a:t>=20</a:t>
            </a:r>
            <a:r>
              <a:rPr lang="en-US" sz="160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°</a:t>
            </a:r>
            <a:r>
              <a:rPr lang="en-US" sz="1600">
                <a:solidFill>
                  <a:srgbClr val="003366"/>
                </a:solidFill>
                <a:latin typeface="Times New Roman" pitchFamily="18" charset="0"/>
              </a:rPr>
              <a:t>, </a:t>
            </a:r>
            <a:r>
              <a:rPr lang="en-US" sz="1600">
                <a:solidFill>
                  <a:srgbClr val="003366"/>
                </a:solidFill>
                <a:latin typeface="Bookman Old Style" pitchFamily="18" charset="0"/>
                <a:sym typeface="Symbol" pitchFamily="18" charset="2"/>
              </a:rPr>
              <a:t></a:t>
            </a:r>
            <a:r>
              <a:rPr lang="en-US" sz="1600">
                <a:solidFill>
                  <a:srgbClr val="003366"/>
                </a:solidFill>
                <a:latin typeface="Times New Roman" pitchFamily="18" charset="0"/>
              </a:rPr>
              <a:t>=80</a:t>
            </a:r>
            <a:r>
              <a:rPr lang="en-US" sz="1600">
                <a:solidFill>
                  <a:srgbClr val="003366"/>
                </a:solidFill>
                <a:latin typeface="Bookman Old Style" pitchFamily="18" charset="0"/>
              </a:rPr>
              <a:t>°</a:t>
            </a: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4946186" y="6558021"/>
            <a:ext cx="425308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1200" dirty="0" err="1" smtClean="0">
                <a:solidFill>
                  <a:srgbClr val="000000"/>
                </a:solidFill>
                <a:latin typeface="Bookman Old Style" pitchFamily="18" charset="0"/>
              </a:rPr>
              <a:t>Bogdanov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, </a:t>
            </a:r>
            <a:r>
              <a:rPr lang="en-US" sz="1200" dirty="0" err="1" smtClean="0">
                <a:solidFill>
                  <a:srgbClr val="000000"/>
                </a:solidFill>
                <a:latin typeface="Bookman Old Style" pitchFamily="18" charset="0"/>
              </a:rPr>
              <a:t>Rybicki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, &amp; </a:t>
            </a:r>
            <a:r>
              <a:rPr lang="en-US" sz="1200" dirty="0" err="1" smtClean="0">
                <a:solidFill>
                  <a:srgbClr val="000000"/>
                </a:solidFill>
                <a:latin typeface="Bookman Old Style" pitchFamily="18" charset="0"/>
              </a:rPr>
              <a:t>Grindlay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, </a:t>
            </a:r>
            <a:r>
              <a:rPr lang="en-US" sz="1200" dirty="0" err="1" smtClean="0">
                <a:solidFill>
                  <a:srgbClr val="000000"/>
                </a:solidFill>
                <a:latin typeface="Bookman Old Style" pitchFamily="18" charset="0"/>
              </a:rPr>
              <a:t>ApJ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, 670, 668 </a:t>
            </a:r>
            <a:r>
              <a:rPr lang="en-US" sz="1200" dirty="0">
                <a:solidFill>
                  <a:srgbClr val="000000"/>
                </a:solidFill>
                <a:latin typeface="Bookman Old Style" pitchFamily="18" charset="0"/>
              </a:rPr>
              <a:t>(2007) </a:t>
            </a: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339430" y="111125"/>
            <a:ext cx="410400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2000" u="sng" dirty="0">
                <a:solidFill>
                  <a:srgbClr val="000000"/>
                </a:solidFill>
                <a:latin typeface="Bookman Old Style" panose="02050604050505020204" pitchFamily="18" charset="0"/>
              </a:rPr>
              <a:t>Model MSP X-ray pulse profiles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22" name="Picture 2" descr="http://www.astro.umd.edu/~miller/Images/NStarIn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762" y="139700"/>
            <a:ext cx="5878337" cy="661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6464300"/>
            <a:ext cx="12202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100" dirty="0" smtClean="0">
                <a:solidFill>
                  <a:schemeClr val="tx1"/>
                </a:solidFill>
              </a:rPr>
              <a:t>Credit: D. Page</a:t>
            </a:r>
            <a:endParaRPr 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75508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42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289" y="0"/>
            <a:ext cx="4340711" cy="6822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25"/>
          <p:cNvSpPr txBox="1">
            <a:spLocks noChangeArrowheads="1"/>
          </p:cNvSpPr>
          <p:nvPr/>
        </p:nvSpPr>
        <p:spPr bwMode="auto">
          <a:xfrm>
            <a:off x="319087" y="238125"/>
            <a:ext cx="234391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2000" u="sng" dirty="0">
                <a:solidFill>
                  <a:schemeClr val="accent4">
                    <a:lumMod val="10000"/>
                  </a:schemeClr>
                </a:solidFill>
                <a:latin typeface="Bookman Old Style" pitchFamily="18" charset="0"/>
              </a:rPr>
              <a:t>PSR J0437</a:t>
            </a:r>
            <a:r>
              <a:rPr lang="en-US" sz="2000" u="sng" dirty="0">
                <a:solidFill>
                  <a:schemeClr val="accent4">
                    <a:lumMod val="10000"/>
                  </a:schemeClr>
                </a:solidFill>
                <a:latin typeface="Bookman Old Style" pitchFamily="18" charset="0"/>
                <a:sym typeface="Symbol" pitchFamily="18" charset="2"/>
              </a:rPr>
              <a:t></a:t>
            </a:r>
            <a:r>
              <a:rPr lang="en-US" sz="2000" u="sng" dirty="0">
                <a:solidFill>
                  <a:schemeClr val="accent4">
                    <a:lumMod val="10000"/>
                  </a:schemeClr>
                </a:solidFill>
                <a:latin typeface="Bookman Old Style" pitchFamily="18" charset="0"/>
              </a:rPr>
              <a:t>4715</a:t>
            </a:r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386565" y="6133062"/>
            <a:ext cx="4456091" cy="369332"/>
          </a:xfrm>
          <a:prstGeom prst="rect">
            <a:avLst/>
          </a:prstGeom>
          <a:noFill/>
          <a:ln w="76200" cmpd="tri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buNone/>
            </a:pPr>
            <a:r>
              <a:rPr lang="en-US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en-US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11.1 </a:t>
            </a:r>
            <a:r>
              <a:rPr lang="en-US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km </a:t>
            </a:r>
            <a:r>
              <a:rPr lang="en-US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(3</a:t>
            </a:r>
            <a:r>
              <a:rPr lang="en-US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</a:t>
            </a:r>
            <a:r>
              <a:rPr lang="en-US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conf.)</a:t>
            </a:r>
            <a:r>
              <a:rPr lang="en-US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1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 1.76 M</a:t>
            </a:r>
            <a:r>
              <a:rPr lang="en-US" sz="18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2" pitchFamily="18" charset="2"/>
              </a:rPr>
              <a:t>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0860" y="719958"/>
            <a:ext cx="5226397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</a:rPr>
              <a:t>- Pulsations inconsistent with blackbody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</a:rPr>
              <a:t>- Anisotropic emission pattern required 		</a:t>
            </a:r>
            <a:r>
              <a:rPr lang="en-US" sz="1600" dirty="0" smtClean="0">
                <a:solidFill>
                  <a:srgbClr val="000000"/>
                </a:solidFill>
                <a:sym typeface="Symbol"/>
              </a:rPr>
              <a:t> atmosphere on surface</a:t>
            </a:r>
            <a:endParaRPr lang="en-US" sz="1600" dirty="0" smtClean="0">
              <a:solidFill>
                <a:srgbClr val="000000"/>
              </a:solidFill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1410858" y="6524902"/>
            <a:ext cx="25218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1200" dirty="0" err="1" smtClean="0">
                <a:solidFill>
                  <a:srgbClr val="000000"/>
                </a:solidFill>
                <a:latin typeface="Bookman Old Style" pitchFamily="18" charset="0"/>
              </a:rPr>
              <a:t>Bogdanov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Bookman Old Style" pitchFamily="18" charset="0"/>
              </a:rPr>
              <a:t>ApJ</a:t>
            </a:r>
            <a:r>
              <a:rPr lang="en-US" sz="1200" dirty="0">
                <a:solidFill>
                  <a:srgbClr val="000000"/>
                </a:solidFill>
                <a:latin typeface="Bookman Old Style" pitchFamily="18" charset="0"/>
              </a:rPr>
              <a:t>, 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762, 96 </a:t>
            </a:r>
            <a:r>
              <a:rPr lang="en-US" sz="1200" dirty="0">
                <a:solidFill>
                  <a:srgbClr val="000000"/>
                </a:solidFill>
                <a:latin typeface="Bookman Old Style" pitchFamily="18" charset="0"/>
              </a:rPr>
              <a:t>(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2013)</a:t>
            </a:r>
            <a:endParaRPr lang="en-US" sz="1200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pic>
        <p:nvPicPr>
          <p:cNvPr id="44442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7" y="1698686"/>
            <a:ext cx="4484202" cy="4340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279189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5"/>
          <p:cNvSpPr txBox="1">
            <a:spLocks noChangeArrowheads="1"/>
          </p:cNvSpPr>
          <p:nvPr/>
        </p:nvSpPr>
        <p:spPr bwMode="auto">
          <a:xfrm>
            <a:off x="319087" y="238125"/>
            <a:ext cx="234391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3366"/>
              </a:buClr>
              <a:buFont typeface="Wingdings" pitchFamily="2" charset="2"/>
              <a:buNone/>
            </a:pPr>
            <a:r>
              <a:rPr lang="en-US" sz="2000" u="sng" dirty="0">
                <a:solidFill>
                  <a:srgbClr val="DADADA">
                    <a:lumMod val="10000"/>
                  </a:srgbClr>
                </a:solidFill>
                <a:latin typeface="Bookman Old Style" pitchFamily="18" charset="0"/>
              </a:rPr>
              <a:t>PSR J0437</a:t>
            </a:r>
            <a:r>
              <a:rPr lang="en-US" sz="2000" u="sng" dirty="0">
                <a:solidFill>
                  <a:srgbClr val="DADADA">
                    <a:lumMod val="10000"/>
                  </a:srgbClr>
                </a:solidFill>
                <a:latin typeface="Bookman Old Style" pitchFamily="18" charset="0"/>
                <a:sym typeface="Symbol" pitchFamily="18" charset="2"/>
              </a:rPr>
              <a:t></a:t>
            </a:r>
            <a:r>
              <a:rPr lang="en-US" sz="2000" u="sng" dirty="0">
                <a:solidFill>
                  <a:srgbClr val="DADADA">
                    <a:lumMod val="10000"/>
                  </a:srgbClr>
                </a:solidFill>
                <a:latin typeface="Bookman Old Style" pitchFamily="18" charset="0"/>
              </a:rPr>
              <a:t>4715</a:t>
            </a:r>
          </a:p>
        </p:txBody>
      </p:sp>
      <p:pic>
        <p:nvPicPr>
          <p:cNvPr id="8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003450"/>
            <a:ext cx="3700819" cy="2747459"/>
          </a:xfrm>
          <a:prstGeom prst="rect">
            <a:avLst/>
          </a:prstGeom>
          <a:noFill/>
          <a:ln w="19050" cmpd="tri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0227" y="710019"/>
            <a:ext cx="5226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None/>
            </a:pPr>
            <a:r>
              <a:rPr lang="en-US" sz="1800" dirty="0" smtClean="0">
                <a:solidFill>
                  <a:srgbClr val="000000"/>
                </a:solidFill>
              </a:rPr>
              <a:t>- Magnetic dipole not centered on star!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6355073" y="705523"/>
            <a:ext cx="247215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>
                <a:srgbClr val="003366"/>
              </a:buClr>
              <a:buFont typeface="Wingdings" pitchFamily="2" charset="2"/>
              <a:buNone/>
            </a:pPr>
            <a:r>
              <a:rPr lang="en-US" sz="1200" dirty="0" err="1" smtClean="0">
                <a:solidFill>
                  <a:srgbClr val="DADADA">
                    <a:lumMod val="10000"/>
                  </a:srgbClr>
                </a:solidFill>
                <a:latin typeface="Bookman Old Style" pitchFamily="18" charset="0"/>
              </a:rPr>
              <a:t>Bogdanov</a:t>
            </a:r>
            <a:r>
              <a:rPr lang="en-US" sz="1200" dirty="0" smtClean="0">
                <a:solidFill>
                  <a:srgbClr val="DADADA">
                    <a:lumMod val="10000"/>
                  </a:srgbClr>
                </a:solidFill>
                <a:latin typeface="Bookman Old Style" pitchFamily="18" charset="0"/>
              </a:rPr>
              <a:t> </a:t>
            </a:r>
            <a:r>
              <a:rPr lang="en-US" sz="1200" dirty="0" err="1">
                <a:solidFill>
                  <a:srgbClr val="DADADA">
                    <a:lumMod val="10000"/>
                  </a:srgbClr>
                </a:solidFill>
                <a:latin typeface="Bookman Old Style" pitchFamily="18" charset="0"/>
              </a:rPr>
              <a:t>ApJ</a:t>
            </a:r>
            <a:r>
              <a:rPr lang="en-US" sz="1200" dirty="0">
                <a:solidFill>
                  <a:srgbClr val="DADADA">
                    <a:lumMod val="10000"/>
                  </a:srgbClr>
                </a:solidFill>
                <a:latin typeface="Bookman Old Style" pitchFamily="18" charset="0"/>
              </a:rPr>
              <a:t>, </a:t>
            </a:r>
            <a:r>
              <a:rPr lang="en-US" sz="1200" dirty="0" smtClean="0">
                <a:solidFill>
                  <a:srgbClr val="DADADA">
                    <a:lumMod val="10000"/>
                  </a:srgbClr>
                </a:solidFill>
                <a:latin typeface="Bookman Old Style" pitchFamily="18" charset="0"/>
              </a:rPr>
              <a:t>762, 96 </a:t>
            </a:r>
            <a:r>
              <a:rPr lang="en-US" sz="1200" dirty="0">
                <a:solidFill>
                  <a:srgbClr val="DADADA">
                    <a:lumMod val="10000"/>
                  </a:srgbClr>
                </a:solidFill>
                <a:latin typeface="Bookman Old Style" pitchFamily="18" charset="0"/>
              </a:rPr>
              <a:t>(</a:t>
            </a:r>
            <a:r>
              <a:rPr lang="en-US" sz="1200" dirty="0" smtClean="0">
                <a:solidFill>
                  <a:srgbClr val="DADADA">
                    <a:lumMod val="10000"/>
                  </a:srgbClr>
                </a:solidFill>
                <a:latin typeface="Bookman Old Style" pitchFamily="18" charset="0"/>
              </a:rPr>
              <a:t>2013)</a:t>
            </a:r>
            <a:endParaRPr lang="en-US" sz="1200" dirty="0">
              <a:solidFill>
                <a:srgbClr val="DADADA">
                  <a:lumMod val="10000"/>
                </a:srgbClr>
              </a:solidFill>
              <a:latin typeface="Bookman Old Style" pitchFamily="18" charset="0"/>
            </a:endParaRPr>
          </a:p>
        </p:txBody>
      </p:sp>
      <p:pic>
        <p:nvPicPr>
          <p:cNvPr id="4454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158" y="3795530"/>
            <a:ext cx="7511484" cy="2855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54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16" y="1119108"/>
            <a:ext cx="4808948" cy="254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 bwMode="auto">
          <a:xfrm>
            <a:off x="5884190" y="5600054"/>
            <a:ext cx="2536556" cy="175648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>
              <a:buClr>
                <a:srgbClr val="003366"/>
              </a:buClr>
            </a:pPr>
            <a:endParaRPr lang="en-US" smtClean="0">
              <a:solidFill>
                <a:srgbClr val="003366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198536" y="5752454"/>
            <a:ext cx="7222210" cy="152399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>
              <a:buClr>
                <a:srgbClr val="003366"/>
              </a:buClr>
            </a:pPr>
            <a:endParaRPr lang="en-US" smtClean="0">
              <a:solidFill>
                <a:srgbClr val="003366"/>
              </a:solidFill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1181117" y="5904853"/>
            <a:ext cx="7239629" cy="570849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>
              <a:buClr>
                <a:srgbClr val="003366"/>
              </a:buClr>
            </a:pPr>
            <a:endParaRPr lang="en-US" smtClean="0">
              <a:solidFill>
                <a:srgbClr val="003366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181116" y="6475703"/>
            <a:ext cx="4919237" cy="175648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>
              <a:buClr>
                <a:srgbClr val="003366"/>
              </a:buClr>
            </a:pPr>
            <a:endParaRPr lang="en-US" smtClean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45738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3229" y="1018233"/>
            <a:ext cx="4608871" cy="4444009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8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633" y="723900"/>
            <a:ext cx="4265992" cy="5500688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7"/>
          <p:cNvSpPr txBox="1">
            <a:spLocks noChangeArrowheads="1"/>
          </p:cNvSpPr>
          <p:nvPr/>
        </p:nvSpPr>
        <p:spPr bwMode="auto">
          <a:xfrm>
            <a:off x="250897" y="6353864"/>
            <a:ext cx="35910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en-US" sz="1200" dirty="0" err="1">
                <a:solidFill>
                  <a:srgbClr val="000000"/>
                </a:solidFill>
                <a:latin typeface="Bookman Old Style" pitchFamily="18" charset="0"/>
              </a:rPr>
              <a:t>Bogdanov</a:t>
            </a:r>
            <a:r>
              <a:rPr lang="en-US" sz="1200" dirty="0">
                <a:solidFill>
                  <a:srgbClr val="000000"/>
                </a:solidFill>
                <a:latin typeface="Bookman Old Style" pitchFamily="18" charset="0"/>
              </a:rPr>
              <a:t> &amp; </a:t>
            </a:r>
            <a:r>
              <a:rPr lang="en-US" sz="1200" dirty="0" err="1" smtClean="0">
                <a:solidFill>
                  <a:srgbClr val="000000"/>
                </a:solidFill>
                <a:latin typeface="Bookman Old Style" pitchFamily="18" charset="0"/>
              </a:rPr>
              <a:t>Grindlay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, </a:t>
            </a:r>
            <a:r>
              <a:rPr lang="en-US" sz="1200" dirty="0" err="1" smtClean="0">
                <a:solidFill>
                  <a:srgbClr val="000000"/>
                </a:solidFill>
                <a:latin typeface="Bookman Old Style" pitchFamily="18" charset="0"/>
              </a:rPr>
              <a:t>ApJ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, 703, 1557 (2009</a:t>
            </a:r>
            <a:r>
              <a:rPr lang="en-US" sz="1200" dirty="0">
                <a:solidFill>
                  <a:srgbClr val="000000"/>
                </a:solidFill>
                <a:latin typeface="Bookman Old Style" pitchFamily="18" charset="0"/>
              </a:rPr>
              <a:t>)</a:t>
            </a: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168901" y="5549900"/>
            <a:ext cx="3771900" cy="1200329"/>
          </a:xfrm>
          <a:prstGeom prst="rect">
            <a:avLst/>
          </a:prstGeom>
          <a:solidFill>
            <a:schemeClr val="tx1"/>
          </a:solidFill>
          <a:ln w="76200" cmpd="tri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buFont typeface="Wingdings" pitchFamily="2" charset="2"/>
              <a:buNone/>
            </a:pPr>
            <a:r>
              <a:rPr lang="en-US" sz="1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&gt; 10.7 km </a:t>
            </a:r>
            <a:r>
              <a:rPr lang="en-US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(95% conf.) </a:t>
            </a:r>
          </a:p>
          <a:p>
            <a:pPr marL="342900" indent="-342900" algn="ctr">
              <a:spcBef>
                <a:spcPct val="50000"/>
              </a:spcBef>
              <a:buFont typeface="Wingdings" pitchFamily="2" charset="2"/>
              <a:buNone/>
            </a:pPr>
            <a:r>
              <a:rPr lang="en-US" sz="1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&gt; </a:t>
            </a:r>
            <a:r>
              <a:rPr lang="en-US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10.4 </a:t>
            </a:r>
            <a:r>
              <a:rPr lang="en-US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km (99.9% conf.)</a:t>
            </a:r>
          </a:p>
          <a:p>
            <a:pPr marL="342900" indent="-342900" algn="ctr">
              <a:spcBef>
                <a:spcPct val="50000"/>
              </a:spcBef>
              <a:buFont typeface="Wingdings" pitchFamily="2" charset="2"/>
              <a:buNone/>
            </a:pPr>
            <a:r>
              <a:rPr lang="en-US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1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 1.4 M</a:t>
            </a:r>
            <a:r>
              <a:rPr lang="en-US" sz="18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2" pitchFamily="18" charset="2"/>
              </a:rPr>
              <a:t></a:t>
            </a:r>
          </a:p>
        </p:txBody>
      </p:sp>
      <p:sp>
        <p:nvSpPr>
          <p:cNvPr id="10" name="Text Box 25"/>
          <p:cNvSpPr txBox="1">
            <a:spLocks noChangeArrowheads="1"/>
          </p:cNvSpPr>
          <p:nvPr/>
        </p:nvSpPr>
        <p:spPr bwMode="auto">
          <a:xfrm>
            <a:off x="319087" y="238125"/>
            <a:ext cx="23567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3366"/>
              </a:buClr>
              <a:buFont typeface="Wingdings" pitchFamily="2" charset="2"/>
              <a:buNone/>
            </a:pPr>
            <a:r>
              <a:rPr lang="en-US" sz="2000" u="sng" dirty="0">
                <a:solidFill>
                  <a:srgbClr val="DADADA">
                    <a:lumMod val="10000"/>
                  </a:srgbClr>
                </a:solidFill>
                <a:latin typeface="Bookman Old Style" pitchFamily="18" charset="0"/>
              </a:rPr>
              <a:t>PSR </a:t>
            </a:r>
            <a:r>
              <a:rPr lang="en-US" sz="2000" u="sng" dirty="0" smtClean="0">
                <a:solidFill>
                  <a:srgbClr val="DADADA">
                    <a:lumMod val="10000"/>
                  </a:srgbClr>
                </a:solidFill>
                <a:latin typeface="Bookman Old Style" pitchFamily="18" charset="0"/>
              </a:rPr>
              <a:t>J0030+0451</a:t>
            </a:r>
            <a:endParaRPr lang="en-US" sz="2000" u="sng" dirty="0">
              <a:solidFill>
                <a:srgbClr val="DADADA">
                  <a:lumMod val="10000"/>
                </a:srgbClr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11431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01881" y="1771400"/>
            <a:ext cx="4847791" cy="4462760"/>
          </a:xfrm>
        </p:spPr>
        <p:txBody>
          <a:bodyPr wrap="square">
            <a:spAutoFit/>
          </a:bodyPr>
          <a:lstStyle/>
          <a:p>
            <a:pPr marL="292100" indent="-292100" eaLnBrk="1" hangingPunct="1"/>
            <a:r>
              <a:rPr lang="en-US" sz="1600" b="1" i="1" dirty="0"/>
              <a:t>Science: </a:t>
            </a:r>
            <a:r>
              <a:rPr lang="en-US" sz="1600" dirty="0"/>
              <a:t>ISS payload dedicated to </a:t>
            </a:r>
            <a:br>
              <a:rPr lang="en-US" sz="1600" dirty="0"/>
            </a:br>
            <a:r>
              <a:rPr lang="en-US" sz="1600" dirty="0"/>
              <a:t>the study of neutron stars — a fundamental investigation of extremes in gravity, material density, and electromagnetic fields. </a:t>
            </a:r>
          </a:p>
          <a:p>
            <a:pPr marL="292100" indent="-292100" eaLnBrk="1" hangingPunct="1"/>
            <a:r>
              <a:rPr lang="en-US" sz="1600" b="1" i="1" dirty="0"/>
              <a:t>Spacecraft: </a:t>
            </a:r>
            <a:r>
              <a:rPr lang="en-US" sz="1600" dirty="0"/>
              <a:t>Hosted on the ISS </a:t>
            </a:r>
            <a:r>
              <a:rPr lang="en-US" sz="1600" dirty="0" err="1" smtClean="0"/>
              <a:t>ExPRESS</a:t>
            </a:r>
            <a:r>
              <a:rPr lang="en-US" sz="1600" dirty="0" smtClean="0"/>
              <a:t> </a:t>
            </a:r>
            <a:r>
              <a:rPr lang="en-US" sz="1600" dirty="0"/>
              <a:t>Logistics Carrier</a:t>
            </a:r>
          </a:p>
          <a:p>
            <a:pPr marL="292100" indent="-292100" eaLnBrk="1" hangingPunct="1"/>
            <a:r>
              <a:rPr lang="en-US" sz="1600" b="1" i="1" dirty="0"/>
              <a:t>Launch:</a:t>
            </a:r>
            <a:r>
              <a:rPr lang="en-US" sz="1600" dirty="0" smtClean="0"/>
              <a:t> Space X Dragon or JAXA</a:t>
            </a:r>
            <a:r>
              <a:rPr lang="en-US" sz="1600" i="1" dirty="0" smtClean="0"/>
              <a:t> HII-B, </a:t>
            </a:r>
            <a:r>
              <a:rPr lang="en-US" sz="1600" dirty="0" smtClean="0"/>
              <a:t>October</a:t>
            </a:r>
            <a:r>
              <a:rPr lang="en-US" sz="1600" dirty="0" smtClean="0"/>
              <a:t> </a:t>
            </a:r>
            <a:r>
              <a:rPr lang="en-US" sz="1600" dirty="0" smtClean="0"/>
              <a:t>2016</a:t>
            </a:r>
          </a:p>
          <a:p>
            <a:pPr marL="292100" indent="-292100" eaLnBrk="1" hangingPunct="1"/>
            <a:r>
              <a:rPr lang="en-US" sz="1600" b="1" i="1" dirty="0" smtClean="0"/>
              <a:t>Lifetime: </a:t>
            </a:r>
            <a:r>
              <a:rPr lang="en-US" sz="1600" dirty="0"/>
              <a:t>18 </a:t>
            </a:r>
            <a:r>
              <a:rPr lang="en-US" sz="1600" dirty="0" smtClean="0"/>
              <a:t>months + optional 12-month GO program</a:t>
            </a:r>
          </a:p>
          <a:p>
            <a:pPr marL="292100" indent="-292100" eaLnBrk="1" hangingPunct="1"/>
            <a:r>
              <a:rPr lang="en-US" sz="1600" b="1" i="1" dirty="0" smtClean="0"/>
              <a:t>Team</a:t>
            </a:r>
            <a:r>
              <a:rPr lang="en-US" sz="1600" b="1" i="1" dirty="0"/>
              <a:t>: </a:t>
            </a:r>
          </a:p>
          <a:p>
            <a:pPr marL="692150" lvl="1" indent="-292100" eaLnBrk="1" hangingPunct="1"/>
            <a:r>
              <a:rPr lang="en-US" sz="1400" b="1" i="1" dirty="0"/>
              <a:t>Instrument: </a:t>
            </a:r>
            <a:r>
              <a:rPr lang="en-US" sz="1400" dirty="0"/>
              <a:t>NASA </a:t>
            </a:r>
            <a:r>
              <a:rPr lang="en-US" sz="1400" dirty="0">
                <a:solidFill>
                  <a:schemeClr val="accent2"/>
                </a:solidFill>
              </a:rPr>
              <a:t>GSFC</a:t>
            </a:r>
            <a:r>
              <a:rPr lang="en-US" sz="1400" dirty="0" smtClean="0">
                <a:solidFill>
                  <a:schemeClr val="accent2"/>
                </a:solidFill>
              </a:rPr>
              <a:t> </a:t>
            </a:r>
            <a:r>
              <a:rPr lang="en-US" sz="1400" dirty="0" smtClean="0"/>
              <a:t>and MIT </a:t>
            </a:r>
            <a:endParaRPr lang="en-US" sz="1400" dirty="0"/>
          </a:p>
          <a:p>
            <a:pPr marL="692150" lvl="1" indent="-292100" eaLnBrk="1" hangingPunct="1"/>
            <a:r>
              <a:rPr lang="en-US" sz="1400" b="1" i="1" dirty="0"/>
              <a:t>Science: </a:t>
            </a:r>
            <a:r>
              <a:rPr lang="en-US" sz="1400" dirty="0"/>
              <a:t>USRA,</a:t>
            </a:r>
            <a:r>
              <a:rPr lang="en-US" sz="1400" dirty="0" smtClean="0"/>
              <a:t> NRL, UMCP</a:t>
            </a:r>
            <a:r>
              <a:rPr lang="en-US" sz="1400" dirty="0"/>
              <a:t>, UMBC,</a:t>
            </a:r>
            <a:r>
              <a:rPr lang="en-US" sz="1400" dirty="0" smtClean="0"/>
              <a:t> Columbia, U. Arizona, McGill</a:t>
            </a:r>
            <a:r>
              <a:rPr lang="en-US" sz="1400" dirty="0"/>
              <a:t>, SUNY, MSU, F&amp;M, NRAO, </a:t>
            </a:r>
            <a:r>
              <a:rPr lang="en-US" sz="1400" dirty="0" smtClean="0"/>
              <a:t>UNAM</a:t>
            </a:r>
            <a:r>
              <a:rPr lang="en-US" sz="1400" dirty="0" smtClean="0"/>
              <a:t>,</a:t>
            </a:r>
            <a:endParaRPr lang="en-US" sz="1400" dirty="0" smtClean="0"/>
          </a:p>
          <a:p>
            <a:pPr marL="692150" lvl="1" indent="-292100" eaLnBrk="1" hangingPunct="1"/>
            <a:r>
              <a:rPr lang="en-US" sz="1400" dirty="0" smtClean="0"/>
              <a:t>PI: Keith </a:t>
            </a:r>
            <a:r>
              <a:rPr lang="en-US" sz="1400" dirty="0" err="1" smtClean="0"/>
              <a:t>Gendreau</a:t>
            </a:r>
            <a:r>
              <a:rPr lang="en-US" sz="1400" dirty="0" smtClean="0"/>
              <a:t> (NASA/GSFC)</a:t>
            </a:r>
          </a:p>
          <a:p>
            <a:pPr marL="692150" lvl="1" indent="-292100" eaLnBrk="1" hangingPunct="1"/>
            <a:r>
              <a:rPr lang="en-US" sz="1400" dirty="0" smtClean="0"/>
              <a:t>Deputy PI: </a:t>
            </a:r>
            <a:r>
              <a:rPr lang="en-US" sz="1400" dirty="0" err="1" smtClean="0"/>
              <a:t>Zaven</a:t>
            </a:r>
            <a:r>
              <a:rPr lang="en-US" sz="1400" dirty="0" smtClean="0"/>
              <a:t> </a:t>
            </a:r>
            <a:r>
              <a:rPr lang="en-US" sz="1400" dirty="0" err="1" smtClean="0"/>
              <a:t>Arzoumanian</a:t>
            </a:r>
            <a:r>
              <a:rPr lang="en-US" sz="1400" dirty="0" smtClean="0"/>
              <a:t> (NASA/USRA)</a:t>
            </a:r>
            <a:endParaRPr lang="en-US" sz="1400" dirty="0"/>
          </a:p>
        </p:txBody>
      </p:sp>
      <p:pic>
        <p:nvPicPr>
          <p:cNvPr id="18437" name="Picture 18" descr="cover_notex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1175" y="1675575"/>
            <a:ext cx="3556000" cy="4737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6833506" y="6448301"/>
            <a:ext cx="21210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808080"/>
              </a:buClr>
              <a:buFont typeface="Wingdings" pitchFamily="2" charset="2"/>
              <a:buNone/>
            </a:pPr>
            <a:r>
              <a:rPr lang="en-US" sz="1100" dirty="0" smtClean="0">
                <a:solidFill>
                  <a:srgbClr val="808080"/>
                </a:solidFill>
              </a:rPr>
              <a:t>Courtesy of Z. </a:t>
            </a:r>
            <a:r>
              <a:rPr lang="en-US" sz="1100" dirty="0" err="1" smtClean="0">
                <a:solidFill>
                  <a:srgbClr val="808080"/>
                </a:solidFill>
              </a:rPr>
              <a:t>Arzoumanian</a:t>
            </a:r>
            <a:endParaRPr lang="en-US" sz="1100" dirty="0">
              <a:solidFill>
                <a:srgbClr val="808080"/>
              </a:solidFill>
            </a:endParaRPr>
          </a:p>
        </p:txBody>
      </p:sp>
      <p:pic>
        <p:nvPicPr>
          <p:cNvPr id="8" name="Picture 2" descr="http://heasarc.gsfc.nasa.gov/Images/portal_new/NICER_banne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5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76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9" name="Group 28"/>
          <p:cNvGrpSpPr>
            <a:grpSpLocks/>
          </p:cNvGrpSpPr>
          <p:nvPr/>
        </p:nvGrpSpPr>
        <p:grpSpPr bwMode="auto">
          <a:xfrm>
            <a:off x="4309754" y="2057400"/>
            <a:ext cx="4419600" cy="4343400"/>
            <a:chOff x="2544" y="840"/>
            <a:chExt cx="1632" cy="1464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grpSpPr>
        <p:sp>
          <p:nvSpPr>
            <p:cNvPr id="26631" name="Rectangle 14"/>
            <p:cNvSpPr>
              <a:spLocks noChangeArrowheads="1"/>
            </p:cNvSpPr>
            <p:nvPr/>
          </p:nvSpPr>
          <p:spPr bwMode="auto">
            <a:xfrm>
              <a:off x="2544" y="840"/>
              <a:ext cx="1632" cy="1464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endParaRPr lang="en-US" sz="2400" b="1">
                <a:solidFill>
                  <a:srgbClr val="000000"/>
                </a:solidFill>
                <a:latin typeface="Lucida Calligraphy" pitchFamily="-106" charset="0"/>
              </a:endParaRPr>
            </a:p>
          </p:txBody>
        </p:sp>
        <p:pic>
          <p:nvPicPr>
            <p:cNvPr id="26632" name="Picture 25" descr="FO1_A"/>
            <p:cNvPicPr>
              <a:picLocks noChangeAspect="1" noChangeArrowheads="1"/>
            </p:cNvPicPr>
            <p:nvPr/>
          </p:nvPicPr>
          <mc:AlternateContent xmlns:mc="http://schemas.openxmlformats.org/markup-compatibility/2006">
            <mc:Choice xmlns:ma="http://schemas.microsoft.com/office/mac/drawingml/2008/main" xmlns:mv="urn:schemas-microsoft-com:mac:vml" xmlns="" Requires="ma">
              <p:blipFill>
                <a:blip r:embed="rId3"/>
                <a:srcRect l="13867" t="14779" r="12867" b="14756"/>
                <a:stretch>
                  <a:fillRect/>
                </a:stretch>
              </p:blipFill>
            </mc:Choice>
            <mc:Fallback>
              <p:blipFill>
                <a:blip r:embed="rId4"/>
                <a:srcRect l="13867" t="14779" r="12867" b="14756"/>
                <a:stretch>
                  <a:fillRect/>
                </a:stretch>
              </p:blipFill>
            </mc:Fallback>
          </mc:AlternateContent>
          <p:spPr bwMode="auto">
            <a:xfrm>
              <a:off x="2556" y="866"/>
              <a:ext cx="1620" cy="1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397189" y="1568730"/>
            <a:ext cx="3638212" cy="5029200"/>
          </a:xfrm>
          <a:noFill/>
        </p:spPr>
        <p:txBody>
          <a:bodyPr/>
          <a:lstStyle/>
          <a:p>
            <a:pPr eaLnBrk="1" hangingPunct="1">
              <a:lnSpc>
                <a:spcPct val="105000"/>
              </a:lnSpc>
            </a:pPr>
            <a:r>
              <a:rPr lang="en-US" sz="1400" b="1" i="1" dirty="0" err="1"/>
              <a:t>Bandpass</a:t>
            </a:r>
            <a:r>
              <a:rPr lang="en-US" sz="1400" b="1" i="1" dirty="0"/>
              <a:t>:</a:t>
            </a:r>
            <a:r>
              <a:rPr lang="en-US" sz="1400" dirty="0"/>
              <a:t> </a:t>
            </a:r>
            <a:r>
              <a:rPr lang="en-US" sz="1400" dirty="0" smtClean="0"/>
              <a:t>0.2–12 </a:t>
            </a:r>
            <a:r>
              <a:rPr lang="en-US" sz="1400" dirty="0" err="1"/>
              <a:t>keV</a:t>
            </a:r>
            <a:endParaRPr lang="en-US" sz="1400" dirty="0"/>
          </a:p>
          <a:p>
            <a:pPr eaLnBrk="1" hangingPunct="1">
              <a:lnSpc>
                <a:spcPct val="105000"/>
              </a:lnSpc>
            </a:pPr>
            <a:r>
              <a:rPr lang="en-US" sz="1400" b="1" i="1" dirty="0"/>
              <a:t>Effective area: </a:t>
            </a:r>
            <a:br>
              <a:rPr lang="en-US" sz="1400" b="1" i="1" dirty="0"/>
            </a:br>
            <a:r>
              <a:rPr lang="en-US" sz="1400" b="1" i="1" dirty="0"/>
              <a:t>	</a:t>
            </a:r>
            <a:r>
              <a:rPr lang="en-US" sz="1400" dirty="0" smtClean="0"/>
              <a:t>2200 </a:t>
            </a:r>
            <a:r>
              <a:rPr lang="en-US" sz="1400" dirty="0"/>
              <a:t>cm</a:t>
            </a:r>
            <a:r>
              <a:rPr lang="en-US" sz="1400" baseline="30000" dirty="0"/>
              <a:t>2</a:t>
            </a:r>
            <a:r>
              <a:rPr lang="en-US" sz="1400" dirty="0"/>
              <a:t> @ 1.5 </a:t>
            </a:r>
            <a:r>
              <a:rPr lang="en-US" sz="1400" dirty="0" err="1"/>
              <a:t>keV</a:t>
            </a:r>
            <a:r>
              <a:rPr lang="en-US" sz="1400" dirty="0"/>
              <a:t>, </a:t>
            </a:r>
            <a:br>
              <a:rPr lang="en-US" sz="1400" dirty="0"/>
            </a:br>
            <a:r>
              <a:rPr lang="en-US" sz="1400" dirty="0"/>
              <a:t>	  600 cm</a:t>
            </a:r>
            <a:r>
              <a:rPr lang="en-US" sz="1400" baseline="30000" dirty="0"/>
              <a:t>2</a:t>
            </a:r>
            <a:r>
              <a:rPr lang="en-US" sz="1400" dirty="0"/>
              <a:t> @ 6 </a:t>
            </a:r>
            <a:r>
              <a:rPr lang="en-US" sz="1400" dirty="0" err="1"/>
              <a:t>keV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i="1" dirty="0">
                <a:solidFill>
                  <a:schemeClr val="accent2"/>
                </a:solidFill>
              </a:rPr>
              <a:t>Collecting area 2x that of XMM-Newton for timing</a:t>
            </a:r>
            <a:endParaRPr lang="en-US" sz="1400" dirty="0"/>
          </a:p>
          <a:p>
            <a:pPr eaLnBrk="1" hangingPunct="1">
              <a:lnSpc>
                <a:spcPct val="105000"/>
              </a:lnSpc>
            </a:pPr>
            <a:r>
              <a:rPr lang="en-US" sz="1400" b="1" i="1" dirty="0"/>
              <a:t>Energy resolution:</a:t>
            </a:r>
            <a:r>
              <a:rPr lang="en-US" sz="1400" dirty="0"/>
              <a:t> </a:t>
            </a:r>
            <a:br>
              <a:rPr lang="en-US" sz="1400" dirty="0"/>
            </a:br>
            <a:r>
              <a:rPr lang="en-US" sz="1400" dirty="0" smtClean="0"/>
              <a:t>	  85 </a:t>
            </a:r>
            <a:r>
              <a:rPr lang="en-US" sz="1400" dirty="0" err="1" smtClean="0"/>
              <a:t>eV</a:t>
            </a:r>
            <a:r>
              <a:rPr lang="en-US" sz="1400" dirty="0" smtClean="0"/>
              <a:t> @ </a:t>
            </a:r>
            <a:r>
              <a:rPr lang="en-US" sz="1400" dirty="0"/>
              <a:t>1 </a:t>
            </a:r>
            <a:r>
              <a:rPr lang="en-US" sz="1400" dirty="0" err="1"/>
              <a:t>keV</a:t>
            </a:r>
            <a:r>
              <a:rPr lang="en-US" sz="1400" dirty="0"/>
              <a:t>,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	137 </a:t>
            </a:r>
            <a:r>
              <a:rPr lang="en-US" sz="1400" dirty="0" err="1" smtClean="0"/>
              <a:t>eV</a:t>
            </a:r>
            <a:r>
              <a:rPr lang="en-US" sz="1400" dirty="0" smtClean="0"/>
              <a:t> </a:t>
            </a:r>
            <a:r>
              <a:rPr lang="en-US" sz="1400" dirty="0"/>
              <a:t>@ 6 </a:t>
            </a:r>
            <a:r>
              <a:rPr lang="en-US" sz="1400" dirty="0" err="1"/>
              <a:t>keV</a:t>
            </a:r>
            <a:r>
              <a:rPr lang="en-US" sz="1400" dirty="0"/>
              <a:t>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i="1" dirty="0" smtClean="0">
                <a:solidFill>
                  <a:schemeClr val="accent2"/>
                </a:solidFill>
              </a:rPr>
              <a:t>Comparable to XMM and Chandra</a:t>
            </a:r>
            <a:endParaRPr lang="en-US" sz="1400" dirty="0" smtClean="0"/>
          </a:p>
          <a:p>
            <a:pPr eaLnBrk="1" hangingPunct="1">
              <a:lnSpc>
                <a:spcPct val="105000"/>
              </a:lnSpc>
            </a:pPr>
            <a:r>
              <a:rPr lang="en-US" sz="1400" b="1" i="1" dirty="0"/>
              <a:t>Timing</a:t>
            </a:r>
            <a:r>
              <a:rPr lang="en-US" sz="1400" b="1" i="1" dirty="0" smtClean="0"/>
              <a:t> accuracy:</a:t>
            </a:r>
            <a:r>
              <a:rPr lang="en-US" sz="1400" dirty="0" smtClean="0"/>
              <a:t> 160 </a:t>
            </a:r>
            <a:r>
              <a:rPr lang="en-US" sz="1400" dirty="0" err="1" smtClean="0"/>
              <a:t>nsec</a:t>
            </a:r>
            <a:r>
              <a:rPr lang="en-US" sz="1400" dirty="0" smtClean="0"/>
              <a:t> (absolute)</a:t>
            </a:r>
            <a:br>
              <a:rPr lang="en-US" sz="1400" dirty="0" smtClean="0"/>
            </a:br>
            <a:r>
              <a:rPr lang="en-US" sz="1400" i="1" dirty="0" smtClean="0">
                <a:solidFill>
                  <a:schemeClr val="accent2"/>
                </a:solidFill>
              </a:rPr>
              <a:t>25x </a:t>
            </a:r>
            <a:r>
              <a:rPr lang="en-US" sz="1400" i="1" dirty="0">
                <a:solidFill>
                  <a:schemeClr val="accent2"/>
                </a:solidFill>
              </a:rPr>
              <a:t>better than RXTE</a:t>
            </a:r>
            <a:endParaRPr lang="en-US" sz="1400" dirty="0"/>
          </a:p>
          <a:p>
            <a:pPr eaLnBrk="1" hangingPunct="1">
              <a:lnSpc>
                <a:spcPct val="105000"/>
              </a:lnSpc>
            </a:pPr>
            <a:r>
              <a:rPr lang="en-US" sz="1400" b="1" i="1" dirty="0"/>
              <a:t>Spatial resolution:</a:t>
            </a:r>
            <a:r>
              <a:rPr lang="en-US" sz="1400" dirty="0"/>
              <a:t> </a:t>
            </a:r>
            <a:r>
              <a:rPr lang="en-US" sz="1400" dirty="0" smtClean="0"/>
              <a:t>~3 </a:t>
            </a:r>
            <a:r>
              <a:rPr lang="en-US" sz="1400" dirty="0" err="1" smtClean="0"/>
              <a:t>arcmin</a:t>
            </a:r>
            <a:r>
              <a:rPr lang="en-US" sz="1400" dirty="0" smtClean="0"/>
              <a:t> (non-imaging)</a:t>
            </a:r>
          </a:p>
          <a:p>
            <a:pPr eaLnBrk="1" hangingPunct="1">
              <a:lnSpc>
                <a:spcPct val="105000"/>
              </a:lnSpc>
            </a:pPr>
            <a:r>
              <a:rPr lang="en-US" sz="1400" b="1" i="1" dirty="0"/>
              <a:t>Background: </a:t>
            </a:r>
            <a:r>
              <a:rPr lang="en-US" sz="1400" dirty="0"/>
              <a:t>Dominated by diffuse cosmic XRB (soft)</a:t>
            </a:r>
          </a:p>
          <a:p>
            <a:pPr eaLnBrk="1" hangingPunct="1">
              <a:lnSpc>
                <a:spcPct val="105000"/>
              </a:lnSpc>
            </a:pPr>
            <a:r>
              <a:rPr lang="en-US" sz="1400" b="1" i="1" dirty="0"/>
              <a:t>Sensitivity:</a:t>
            </a:r>
            <a:r>
              <a:rPr lang="en-US" sz="1400" dirty="0" smtClean="0"/>
              <a:t> 2.2 </a:t>
            </a:r>
            <a:r>
              <a:rPr lang="en-US" sz="1400" dirty="0"/>
              <a:t>x 10</a:t>
            </a:r>
            <a:r>
              <a:rPr lang="en-US" sz="1400" baseline="30000" dirty="0"/>
              <a:t>–</a:t>
            </a:r>
            <a:r>
              <a:rPr lang="en-US" sz="1400" baseline="30000" dirty="0" smtClean="0"/>
              <a:t>14</a:t>
            </a:r>
            <a:r>
              <a:rPr lang="en-US" sz="1400" dirty="0" smtClean="0"/>
              <a:t> </a:t>
            </a:r>
            <a:r>
              <a:rPr lang="en-US" sz="1400" dirty="0"/>
              <a:t>ergs/s/cm</a:t>
            </a:r>
            <a:r>
              <a:rPr lang="en-US" sz="1400" baseline="30000" dirty="0"/>
              <a:t>2</a:t>
            </a:r>
            <a:r>
              <a:rPr lang="en-US" sz="1400" dirty="0"/>
              <a:t> (</a:t>
            </a:r>
            <a:r>
              <a:rPr lang="en-US" sz="1400" dirty="0" smtClean="0"/>
              <a:t>0.5–</a:t>
            </a:r>
            <a:r>
              <a:rPr lang="en-US" sz="1400" dirty="0"/>
              <a:t>10 </a:t>
            </a:r>
            <a:r>
              <a:rPr lang="en-US" sz="1400" dirty="0" err="1"/>
              <a:t>keV</a:t>
            </a:r>
            <a:r>
              <a:rPr lang="en-US" sz="1400" dirty="0"/>
              <a:t>, 5</a:t>
            </a:r>
            <a:r>
              <a:rPr lang="en-US" sz="1400" dirty="0">
                <a:sym typeface="Symbol" charset="2"/>
              </a:rPr>
              <a:t> </a:t>
            </a:r>
            <a:r>
              <a:rPr lang="en-US" sz="1400" dirty="0"/>
              <a:t>in 10 </a:t>
            </a:r>
            <a:r>
              <a:rPr lang="en-US" sz="1400" dirty="0" err="1" smtClean="0"/>
              <a:t>ksec</a:t>
            </a:r>
            <a:r>
              <a:rPr lang="en-US" sz="1400" dirty="0" smtClean="0"/>
              <a:t>)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i="1" dirty="0" smtClean="0">
                <a:solidFill>
                  <a:schemeClr val="accent2"/>
                </a:solidFill>
              </a:rPr>
              <a:t>~50x </a:t>
            </a:r>
            <a:r>
              <a:rPr lang="en-US" sz="1400" i="1" dirty="0">
                <a:solidFill>
                  <a:schemeClr val="accent2"/>
                </a:solidFill>
              </a:rPr>
              <a:t>better than </a:t>
            </a:r>
            <a:r>
              <a:rPr lang="en-US" sz="1400" i="1" dirty="0" smtClean="0">
                <a:solidFill>
                  <a:schemeClr val="accent2"/>
                </a:solidFill>
              </a:rPr>
              <a:t>RXTE</a:t>
            </a:r>
            <a:br>
              <a:rPr lang="en-US" sz="1400" i="1" dirty="0" smtClean="0">
                <a:solidFill>
                  <a:schemeClr val="accent2"/>
                </a:solidFill>
              </a:rPr>
            </a:br>
            <a:r>
              <a:rPr lang="en-US" sz="1400" i="1" dirty="0" smtClean="0">
                <a:solidFill>
                  <a:schemeClr val="accent2"/>
                </a:solidFill>
              </a:rPr>
              <a:t>~5x better than XMM</a:t>
            </a:r>
            <a:endParaRPr lang="en-US" sz="1400" i="1" dirty="0">
              <a:solidFill>
                <a:schemeClr val="accent2"/>
              </a:solidFill>
            </a:endParaRPr>
          </a:p>
        </p:txBody>
      </p:sp>
      <p:pic>
        <p:nvPicPr>
          <p:cNvPr id="11" name="Picture 2" descr="http://heasarc.gsfc.nasa.gov/Images/portal_new/NICER_banne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5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00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6172200"/>
            <a:ext cx="91440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5379" y="176029"/>
            <a:ext cx="6925113" cy="742629"/>
          </a:xfrm>
        </p:spPr>
        <p:txBody>
          <a:bodyPr/>
          <a:lstStyle/>
          <a:p>
            <a:r>
              <a:rPr lang="en-US" sz="3200" dirty="0" smtClean="0">
                <a:gradFill flip="none" rotWithShape="1">
                  <a:gsLst>
                    <a:gs pos="0">
                      <a:srgbClr val="95B3D7"/>
                    </a:gs>
                    <a:gs pos="100000">
                      <a:srgbClr val="FFFFFF"/>
                    </a:gs>
                  </a:gsLst>
                  <a:lin ang="18900000" scaled="0"/>
                  <a:tileRect/>
                </a:gradFill>
              </a:rPr>
              <a:t>PSR J0437</a:t>
            </a:r>
            <a:r>
              <a:rPr lang="en-US" sz="3200" dirty="0" smtClean="0">
                <a:gradFill flip="none" rotWithShape="1">
                  <a:gsLst>
                    <a:gs pos="0">
                      <a:srgbClr val="95B3D7"/>
                    </a:gs>
                    <a:gs pos="100000">
                      <a:srgbClr val="FFFFFF"/>
                    </a:gs>
                  </a:gsLst>
                  <a:lin ang="18900000" scaled="0"/>
                  <a:tileRect/>
                </a:gradFill>
                <a:sym typeface="Symbol"/>
              </a:rPr>
              <a:t></a:t>
            </a:r>
            <a:r>
              <a:rPr lang="en-US" sz="3200" dirty="0" smtClean="0">
                <a:gradFill flip="none" rotWithShape="1">
                  <a:gsLst>
                    <a:gs pos="0">
                      <a:srgbClr val="95B3D7"/>
                    </a:gs>
                    <a:gs pos="100000">
                      <a:srgbClr val="FFFFFF"/>
                    </a:gs>
                  </a:gsLst>
                  <a:lin ang="18900000" scaled="0"/>
                  <a:tileRect/>
                </a:gradFill>
              </a:rPr>
              <a:t>4715</a:t>
            </a:r>
            <a:endParaRPr lang="en-US" sz="3200" dirty="0">
              <a:gradFill flip="none" rotWithShape="1">
                <a:gsLst>
                  <a:gs pos="0">
                    <a:srgbClr val="95B3D7"/>
                  </a:gs>
                  <a:gs pos="100000">
                    <a:srgbClr val="FFFFFF"/>
                  </a:gs>
                </a:gsLst>
                <a:lin ang="18900000" scaled="0"/>
                <a:tileRect/>
              </a:gra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54957" y="735496"/>
            <a:ext cx="1639956" cy="1590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4" descr="FO1_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3925" y="1076402"/>
            <a:ext cx="6838950" cy="5622770"/>
          </a:xfrm>
          <a:solidFill>
            <a:schemeClr val="bg1">
              <a:alpha val="78000"/>
            </a:schemeClr>
          </a:solidFill>
          <a:ln/>
        </p:spPr>
      </p:pic>
      <p:sp>
        <p:nvSpPr>
          <p:cNvPr id="3" name="TextBox 2"/>
          <p:cNvSpPr txBox="1"/>
          <p:nvPr/>
        </p:nvSpPr>
        <p:spPr>
          <a:xfrm rot="18802438">
            <a:off x="7301633" y="1019844"/>
            <a:ext cx="397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</a:t>
            </a:r>
            <a:endParaRPr lang="en-US" b="1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12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828" y="2052085"/>
            <a:ext cx="4704725" cy="470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92" y="1959573"/>
            <a:ext cx="4571908" cy="4571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3" name="Picture 5" descr="http://athena2.irap.omp.eu/IMG/JPG/athena_entet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95" y="-18603"/>
            <a:ext cx="80010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6078491" y="6509887"/>
            <a:ext cx="296427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None/>
            </a:pPr>
            <a:r>
              <a:rPr lang="en-US" sz="1200" dirty="0" err="1" smtClean="0">
                <a:solidFill>
                  <a:srgbClr val="000000"/>
                </a:solidFill>
                <a:latin typeface="Bookman Old Style" pitchFamily="18" charset="0"/>
              </a:rPr>
              <a:t>Motch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 et al. </a:t>
            </a:r>
            <a:r>
              <a:rPr lang="en-US" sz="1200" dirty="0">
                <a:solidFill>
                  <a:srgbClr val="000000"/>
                </a:solidFill>
                <a:latin typeface="Bookman Old Style" pitchFamily="18" charset="0"/>
              </a:rPr>
              <a:t>2013 (</a:t>
            </a:r>
            <a:r>
              <a:rPr lang="en-US" sz="1200" dirty="0" smtClean="0">
                <a:solidFill>
                  <a:srgbClr val="000000"/>
                </a:solidFill>
                <a:latin typeface="Bookman Old Style" pitchFamily="18" charset="0"/>
              </a:rPr>
              <a:t>arXiv:1306.2334) </a:t>
            </a:r>
            <a:endParaRPr lang="en-US" sz="1200" dirty="0">
              <a:solidFill>
                <a:srgbClr val="0000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32787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>
          <a:xfrm>
            <a:off x="95250" y="0"/>
            <a:ext cx="8915400" cy="876300"/>
          </a:xfrm>
        </p:spPr>
        <p:txBody>
          <a:bodyPr/>
          <a:lstStyle/>
          <a:p>
            <a:r>
              <a:rPr lang="en-US" sz="2400" u="sng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X-ray </a:t>
            </a:r>
            <a:r>
              <a:rPr lang="en-US" sz="2400" u="sng" dirty="0">
                <a:solidFill>
                  <a:srgbClr val="000000"/>
                </a:solidFill>
                <a:effectLst/>
                <a:latin typeface="Bookman Old Style" pitchFamily="18" charset="0"/>
              </a:rPr>
              <a:t>Emission from </a:t>
            </a:r>
            <a:r>
              <a:rPr lang="en-US" sz="2400" u="sng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MSPs</a:t>
            </a:r>
            <a:endParaRPr lang="en-US" sz="2400" u="sng" dirty="0">
              <a:solidFill>
                <a:srgbClr val="000000"/>
              </a:solidFill>
              <a:effectLst/>
              <a:latin typeface="Bookman Old Style" pitchFamily="18" charset="0"/>
            </a:endParaRP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6357" y="925033"/>
            <a:ext cx="8820150" cy="5834950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000000"/>
              </a:buClr>
              <a:buSzPct val="120000"/>
              <a:buFontTx/>
              <a:buChar char="•"/>
              <a:tabLst>
                <a:tab pos="342900" algn="l"/>
              </a:tabLst>
            </a:pPr>
            <a:r>
              <a:rPr lang="en-US" sz="1800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Three varieties of X-ray emission from MSPs:</a:t>
            </a:r>
          </a:p>
          <a:p>
            <a:pPr lvl="1">
              <a:lnSpc>
                <a:spcPct val="80000"/>
              </a:lnSpc>
              <a:buClr>
                <a:srgbClr val="000000"/>
              </a:buClr>
              <a:buSzPct val="120000"/>
              <a:buFontTx/>
              <a:buChar char="•"/>
              <a:tabLst>
                <a:tab pos="342900" algn="l"/>
              </a:tabLst>
            </a:pPr>
            <a:r>
              <a:rPr lang="en-US" sz="1800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Pulsed non-thermal radiation (Crab-like MSPs)</a:t>
            </a:r>
          </a:p>
          <a:p>
            <a:pPr lvl="1">
              <a:lnSpc>
                <a:spcPct val="80000"/>
              </a:lnSpc>
              <a:buClr>
                <a:srgbClr val="000000"/>
              </a:buClr>
              <a:buSzPct val="120000"/>
              <a:buFontTx/>
              <a:buChar char="•"/>
              <a:tabLst>
                <a:tab pos="342900" algn="l"/>
              </a:tabLst>
            </a:pPr>
            <a:r>
              <a:rPr lang="en-US" sz="1800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Intra-binary shock emission (“black widows” and “</a:t>
            </a:r>
            <a:r>
              <a:rPr lang="en-US" sz="1800" dirty="0" err="1" smtClean="0">
                <a:solidFill>
                  <a:srgbClr val="000000"/>
                </a:solidFill>
                <a:effectLst/>
                <a:latin typeface="Bookman Old Style" pitchFamily="18" charset="0"/>
              </a:rPr>
              <a:t>redbacks</a:t>
            </a:r>
            <a:r>
              <a:rPr lang="en-US" sz="1800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”)</a:t>
            </a:r>
          </a:p>
          <a:p>
            <a:pPr lvl="1">
              <a:lnSpc>
                <a:spcPct val="80000"/>
              </a:lnSpc>
              <a:buClr>
                <a:srgbClr val="000000"/>
              </a:buClr>
              <a:buSzPct val="120000"/>
              <a:buFontTx/>
              <a:buChar char="•"/>
              <a:tabLst>
                <a:tab pos="342900" algn="l"/>
              </a:tabLst>
            </a:pPr>
            <a:r>
              <a:rPr lang="en-US" sz="1800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Faint thermally-emitting MSPs</a:t>
            </a:r>
          </a:p>
          <a:p>
            <a:pPr lvl="1">
              <a:lnSpc>
                <a:spcPct val="80000"/>
              </a:lnSpc>
              <a:buClr>
                <a:srgbClr val="000000"/>
              </a:buClr>
              <a:buSzPct val="120000"/>
              <a:buFontTx/>
              <a:buChar char="•"/>
              <a:tabLst>
                <a:tab pos="342900" algn="l"/>
              </a:tabLst>
            </a:pPr>
            <a:endParaRPr lang="en-US" sz="1400" dirty="0" smtClean="0">
              <a:solidFill>
                <a:srgbClr val="000000"/>
              </a:solidFill>
              <a:effectLst/>
              <a:latin typeface="Bookman Old Style" pitchFamily="18" charset="0"/>
            </a:endParaRPr>
          </a:p>
          <a:p>
            <a:pPr lvl="1">
              <a:lnSpc>
                <a:spcPct val="80000"/>
              </a:lnSpc>
              <a:buClr>
                <a:srgbClr val="000000"/>
              </a:buClr>
              <a:buSzPct val="120000"/>
              <a:buFontTx/>
              <a:buChar char="•"/>
              <a:tabLst>
                <a:tab pos="342900" algn="l"/>
              </a:tabLst>
            </a:pPr>
            <a:endParaRPr lang="en-US" sz="1400" dirty="0">
              <a:solidFill>
                <a:srgbClr val="000000"/>
              </a:solidFill>
              <a:effectLst/>
              <a:latin typeface="Bookman Old Style" pitchFamily="18" charset="0"/>
            </a:endParaRPr>
          </a:p>
          <a:p>
            <a:pPr>
              <a:lnSpc>
                <a:spcPct val="80000"/>
              </a:lnSpc>
              <a:buClr>
                <a:srgbClr val="000000"/>
              </a:buClr>
              <a:buSzPct val="120000"/>
              <a:buFontTx/>
              <a:buChar char="•"/>
              <a:tabLst>
                <a:tab pos="342900" algn="l"/>
              </a:tabLst>
            </a:pPr>
            <a:r>
              <a:rPr lang="en-US" sz="1800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“</a:t>
            </a:r>
            <a:r>
              <a:rPr lang="en-US" sz="1800" dirty="0" err="1" smtClean="0">
                <a:solidFill>
                  <a:srgbClr val="000000"/>
                </a:solidFill>
                <a:effectLst/>
                <a:latin typeface="Bookman Old Style" pitchFamily="18" charset="0"/>
              </a:rPr>
              <a:t>Redback</a:t>
            </a:r>
            <a:r>
              <a:rPr lang="en-US" sz="1800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” (aka “missing 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itchFamily="18" charset="0"/>
              </a:rPr>
              <a:t>link</a:t>
            </a:r>
            <a:r>
              <a:rPr lang="en-US" sz="1800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”) 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itchFamily="18" charset="0"/>
              </a:rPr>
              <a:t>MSP binaries can constrain binary evolution and accretion </a:t>
            </a:r>
            <a:r>
              <a:rPr lang="en-US" sz="1800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physics, especially in low-luminosity (“quiescent”) regime</a:t>
            </a:r>
          </a:p>
          <a:p>
            <a:pPr>
              <a:lnSpc>
                <a:spcPct val="80000"/>
              </a:lnSpc>
              <a:buClr>
                <a:srgbClr val="000000"/>
              </a:buClr>
              <a:buSzPct val="120000"/>
              <a:buFontTx/>
              <a:buChar char="•"/>
              <a:tabLst>
                <a:tab pos="342900" algn="l"/>
              </a:tabLst>
            </a:pPr>
            <a:endParaRPr lang="en-US" sz="1800" dirty="0" smtClean="0">
              <a:solidFill>
                <a:srgbClr val="000000"/>
              </a:solidFill>
              <a:effectLst/>
              <a:latin typeface="Bookman Old Style" pitchFamily="18" charset="0"/>
            </a:endParaRPr>
          </a:p>
          <a:p>
            <a:pPr>
              <a:lnSpc>
                <a:spcPct val="80000"/>
              </a:lnSpc>
              <a:buClr>
                <a:srgbClr val="000000"/>
              </a:buClr>
              <a:buSzPct val="120000"/>
              <a:buFontTx/>
              <a:buChar char="•"/>
              <a:tabLst>
                <a:tab pos="342900" algn="l"/>
              </a:tabLst>
            </a:pPr>
            <a:endParaRPr lang="en-US" sz="1800" dirty="0">
              <a:solidFill>
                <a:srgbClr val="000000"/>
              </a:solidFill>
              <a:effectLst/>
              <a:latin typeface="Bookman Old Style" pitchFamily="18" charset="0"/>
            </a:endParaRPr>
          </a:p>
          <a:p>
            <a:pPr>
              <a:lnSpc>
                <a:spcPct val="80000"/>
              </a:lnSpc>
              <a:buClr>
                <a:srgbClr val="000000"/>
              </a:buClr>
              <a:buSzPct val="120000"/>
              <a:buFontTx/>
              <a:buChar char="•"/>
              <a:tabLst>
                <a:tab pos="342900" algn="l"/>
              </a:tabLst>
            </a:pPr>
            <a:r>
              <a:rPr lang="en-US" sz="1800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Majority 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itchFamily="18" charset="0"/>
              </a:rPr>
              <a:t>of radio MSPs have soft, thermal X-ray spectra			due to heated magnetic polar caps (</a:t>
            </a:r>
            <a:r>
              <a:rPr lang="en-US" sz="1800" i="1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800" baseline="-25000" dirty="0" err="1" smtClean="0">
                <a:solidFill>
                  <a:srgbClr val="000000"/>
                </a:solidFill>
                <a:effectLst/>
                <a:latin typeface="Times New Roman" pitchFamily="18" charset="0"/>
              </a:rPr>
              <a:t>eff</a:t>
            </a:r>
            <a:r>
              <a:rPr lang="en-US" sz="18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~ 10</a:t>
            </a:r>
            <a:r>
              <a:rPr lang="en-US" sz="1800" baseline="30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K</a:t>
            </a:r>
            <a:r>
              <a:rPr lang="en-US" sz="1800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)</a:t>
            </a:r>
          </a:p>
          <a:p>
            <a:pPr marL="0" indent="0">
              <a:lnSpc>
                <a:spcPct val="80000"/>
              </a:lnSpc>
              <a:buClr>
                <a:srgbClr val="000000"/>
              </a:buClr>
              <a:buSzPct val="120000"/>
              <a:buNone/>
              <a:tabLst>
                <a:tab pos="342900" algn="l"/>
              </a:tabLst>
            </a:pPr>
            <a:endParaRPr lang="en-US" sz="800" dirty="0" smtClean="0">
              <a:solidFill>
                <a:srgbClr val="000000"/>
              </a:solidFill>
              <a:effectLst/>
              <a:latin typeface="Bookman Old Style" pitchFamily="18" charset="0"/>
            </a:endParaRPr>
          </a:p>
          <a:p>
            <a:pPr marL="0" indent="0">
              <a:lnSpc>
                <a:spcPct val="80000"/>
              </a:lnSpc>
              <a:buClr>
                <a:srgbClr val="000000"/>
              </a:buClr>
              <a:buSzPct val="120000"/>
              <a:buNone/>
              <a:tabLst>
                <a:tab pos="342900" algn="l"/>
              </a:tabLst>
            </a:pPr>
            <a:endParaRPr lang="en-US" sz="800" dirty="0" smtClean="0">
              <a:solidFill>
                <a:srgbClr val="000000"/>
              </a:solidFill>
              <a:effectLst/>
              <a:latin typeface="Bookman Old Style" pitchFamily="18" charset="0"/>
            </a:endParaRPr>
          </a:p>
          <a:p>
            <a:pPr marL="0" indent="0">
              <a:lnSpc>
                <a:spcPct val="80000"/>
              </a:lnSpc>
              <a:buClr>
                <a:srgbClr val="000000"/>
              </a:buClr>
              <a:buSzPct val="120000"/>
              <a:buNone/>
              <a:tabLst>
                <a:tab pos="342900" algn="l"/>
              </a:tabLst>
            </a:pPr>
            <a:endParaRPr lang="en-US" sz="1000" dirty="0" smtClean="0">
              <a:solidFill>
                <a:srgbClr val="000000"/>
              </a:solidFill>
              <a:effectLst/>
              <a:latin typeface="Bookman Old Style" pitchFamily="18" charset="0"/>
            </a:endParaRPr>
          </a:p>
          <a:p>
            <a:pPr>
              <a:lnSpc>
                <a:spcPct val="80000"/>
              </a:lnSpc>
              <a:buClr>
                <a:srgbClr val="000000"/>
              </a:buClr>
              <a:buSzPct val="120000"/>
              <a:buFontTx/>
              <a:buChar char="•"/>
              <a:tabLst>
                <a:tab pos="342900" algn="l"/>
              </a:tabLst>
            </a:pPr>
            <a:r>
              <a:rPr lang="en-US" sz="1800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Modeling thermal X-ray Emission: promising 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itchFamily="18" charset="0"/>
              </a:rPr>
              <a:t>method for constraints on </a:t>
            </a:r>
            <a:r>
              <a:rPr lang="en-US" sz="1800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elusive NS EOS</a:t>
            </a:r>
            <a:endParaRPr lang="en-US" sz="1800" dirty="0">
              <a:solidFill>
                <a:srgbClr val="000000"/>
              </a:solidFill>
              <a:effectLst/>
              <a:latin typeface="Bookman Old Style" pitchFamily="18" charset="0"/>
            </a:endParaRPr>
          </a:p>
          <a:p>
            <a:pPr marL="0" indent="0">
              <a:lnSpc>
                <a:spcPct val="80000"/>
              </a:lnSpc>
              <a:buClr>
                <a:srgbClr val="000000"/>
              </a:buClr>
              <a:buSzPct val="120000"/>
              <a:buNone/>
              <a:tabLst>
                <a:tab pos="342900" algn="l"/>
              </a:tabLst>
            </a:pPr>
            <a:endParaRPr lang="en-US" sz="1000" dirty="0">
              <a:solidFill>
                <a:srgbClr val="000000"/>
              </a:solidFill>
              <a:effectLst/>
              <a:latin typeface="Bookman Old Style" pitchFamily="18" charset="0"/>
            </a:endParaRPr>
          </a:p>
          <a:p>
            <a:pPr marL="0" indent="0">
              <a:lnSpc>
                <a:spcPct val="80000"/>
              </a:lnSpc>
              <a:buClr>
                <a:srgbClr val="000000"/>
              </a:buClr>
              <a:buSzPct val="120000"/>
              <a:buNone/>
              <a:tabLst>
                <a:tab pos="342900" algn="l"/>
              </a:tabLst>
            </a:pPr>
            <a:endParaRPr lang="en-US" sz="1000" dirty="0" smtClean="0">
              <a:solidFill>
                <a:srgbClr val="000000"/>
              </a:solidFill>
              <a:effectLst/>
              <a:latin typeface="Bookman Old Style" pitchFamily="18" charset="0"/>
            </a:endParaRPr>
          </a:p>
          <a:p>
            <a:pPr marL="0" indent="0">
              <a:lnSpc>
                <a:spcPct val="80000"/>
              </a:lnSpc>
              <a:buClr>
                <a:srgbClr val="000000"/>
              </a:buClr>
              <a:buSzPct val="120000"/>
              <a:buNone/>
              <a:tabLst>
                <a:tab pos="342900" algn="l"/>
              </a:tabLst>
            </a:pPr>
            <a:endParaRPr lang="en-US" sz="1000" dirty="0">
              <a:solidFill>
                <a:srgbClr val="000000"/>
              </a:solidFill>
              <a:effectLst/>
              <a:latin typeface="Bookman Old Style" pitchFamily="18" charset="0"/>
            </a:endParaRPr>
          </a:p>
          <a:p>
            <a:pPr marL="0" lvl="0" indent="0" algn="ctr">
              <a:lnSpc>
                <a:spcPct val="80000"/>
              </a:lnSpc>
              <a:buClr>
                <a:srgbClr val="000000"/>
              </a:buClr>
              <a:buSzPct val="120000"/>
              <a:buNone/>
              <a:tabLst>
                <a:tab pos="342900" algn="l"/>
              </a:tabLst>
            </a:pPr>
            <a:endParaRPr lang="en-US" sz="1000" dirty="0">
              <a:solidFill>
                <a:srgbClr val="000000"/>
              </a:solidFill>
              <a:effectLst/>
              <a:latin typeface="Bookman Old Style" pitchFamily="18" charset="0"/>
            </a:endParaRPr>
          </a:p>
          <a:p>
            <a:pPr marL="0" lvl="0" indent="0" algn="ctr">
              <a:lnSpc>
                <a:spcPct val="80000"/>
              </a:lnSpc>
              <a:buClr>
                <a:srgbClr val="000000"/>
              </a:buClr>
              <a:buSzPct val="120000"/>
              <a:buNone/>
              <a:tabLst>
                <a:tab pos="342900" algn="l"/>
              </a:tabLst>
            </a:pPr>
            <a:r>
              <a:rPr lang="en-US" sz="1800" u="sng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“Recycled” pulsars: </a:t>
            </a:r>
            <a:r>
              <a:rPr lang="en-US" sz="1800" u="sng" dirty="0">
                <a:solidFill>
                  <a:srgbClr val="000000"/>
                </a:solidFill>
                <a:effectLst/>
                <a:latin typeface="Bookman Old Style" pitchFamily="18" charset="0"/>
              </a:rPr>
              <a:t>important targets for </a:t>
            </a:r>
            <a:r>
              <a:rPr lang="en-US" sz="1800" u="sng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current and future </a:t>
            </a:r>
            <a:r>
              <a:rPr lang="en-US" sz="1800" u="sng" dirty="0">
                <a:solidFill>
                  <a:srgbClr val="000000"/>
                </a:solidFill>
                <a:effectLst/>
                <a:latin typeface="Bookman Old Style" pitchFamily="18" charset="0"/>
              </a:rPr>
              <a:t>X-ray </a:t>
            </a:r>
            <a:r>
              <a:rPr lang="en-US" sz="1800" u="sng" dirty="0" smtClean="0">
                <a:solidFill>
                  <a:srgbClr val="000000"/>
                </a:solidFill>
                <a:effectLst/>
                <a:latin typeface="Bookman Old Style" pitchFamily="18" charset="0"/>
              </a:rPr>
              <a:t>missions, e.g., NICER, ATHENA, LOFT,…</a:t>
            </a:r>
          </a:p>
          <a:p>
            <a:pPr marL="635000" lvl="1" indent="-177800">
              <a:lnSpc>
                <a:spcPct val="80000"/>
              </a:lnSpc>
              <a:buClr>
                <a:srgbClr val="000000"/>
              </a:buClr>
              <a:tabLst>
                <a:tab pos="342900" algn="l"/>
              </a:tabLst>
            </a:pPr>
            <a:endParaRPr lang="en-US" sz="1200" i="1" dirty="0">
              <a:solidFill>
                <a:srgbClr val="000000"/>
              </a:solidFill>
              <a:effectLst/>
              <a:latin typeface="Times New Roman" pitchFamily="18" charset="0"/>
              <a:sym typeface="Symbol" pitchFamily="18" charset="2"/>
            </a:endParaRPr>
          </a:p>
          <a:p>
            <a:pPr marL="635000" lvl="1" indent="-177800">
              <a:lnSpc>
                <a:spcPct val="80000"/>
              </a:lnSpc>
              <a:buClr>
                <a:srgbClr val="000000"/>
              </a:buClr>
              <a:buFont typeface="Wingdings" pitchFamily="2" charset="2"/>
              <a:buNone/>
              <a:tabLst>
                <a:tab pos="342900" algn="l"/>
              </a:tabLst>
            </a:pPr>
            <a:endParaRPr lang="en-US" sz="600" i="1" dirty="0">
              <a:solidFill>
                <a:srgbClr val="000000"/>
              </a:solidFill>
              <a:effectLst/>
              <a:latin typeface="Times New Roman" pitchFamily="18" charset="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5696463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65000"/>
          <a:buFont typeface="Wingdings" pitchFamily="2" charset="2"/>
          <a:buChar char="n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Bookman Old Style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65000"/>
          <a:buFont typeface="Wingdings" pitchFamily="2" charset="2"/>
          <a:buChar char="n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Bookman Old Style" pitchFamily="18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65000"/>
          <a:buFont typeface="Wingdings" pitchFamily="2" charset="2"/>
          <a:buChar char="n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Bookman Old Style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65000"/>
          <a:buFont typeface="Wingdings" pitchFamily="2" charset="2"/>
          <a:buChar char="n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Bookman Old Style" pitchFamily="18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65000"/>
          <a:buFont typeface="Wingdings" pitchFamily="2" charset="2"/>
          <a:buChar char="n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Bookman Old Style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65000"/>
          <a:buFont typeface="Wingdings" pitchFamily="2" charset="2"/>
          <a:buChar char="n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Bookman Old Style" pitchFamily="18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Calligraphy" pitchFamily="-106" charset="0"/>
            <a:ea typeface="ＭＳ Ｐゴシック" pitchFamily="-106" charset="-128"/>
            <a:cs typeface="ＭＳ Ｐゴシック" pitchFamily="-10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Calligraphy" pitchFamily="-106" charset="0"/>
            <a:ea typeface="ＭＳ Ｐゴシック" pitchFamily="-106" charset="-128"/>
            <a:cs typeface="ＭＳ Ｐゴシック" pitchFamily="-10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92665</TotalTime>
  <Words>1069</Words>
  <Application>Microsoft Office PowerPoint</Application>
  <PresentationFormat>On-screen Show (4:3)</PresentationFormat>
  <Paragraphs>211</Paragraphs>
  <Slides>30</Slides>
  <Notes>3</Notes>
  <HiddenSlides>0</HiddenSlides>
  <MMClips>1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Textured</vt:lpstr>
      <vt:lpstr>Office Theme</vt:lpstr>
      <vt:lpstr>1_Office Theme</vt:lpstr>
      <vt:lpstr>2_Office Theme</vt:lpstr>
      <vt:lpstr>1_Textured</vt:lpstr>
      <vt:lpstr>2_Textured</vt:lpstr>
      <vt:lpstr>4_Office Theme</vt:lpstr>
      <vt:lpstr>1_Blank Presentation</vt:lpstr>
      <vt:lpstr>X-ray Studies of “Recycled” Pulsars</vt:lpstr>
      <vt:lpstr>Rotation-powered (“recycled”) millisecond pulsars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“Missing Link” PSR J1023+0038: The Accretion Disk Returns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PSR J04374715</vt:lpstr>
      <vt:lpstr>PowerPoint Presentation</vt:lpstr>
      <vt:lpstr>X-ray Emission from MSPs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X-rays from Radio Millisecond Pulsars: Comptonized Thermal Radiation?</dc:title>
  <dc:creator>Slavko Bogdanov</dc:creator>
  <cp:lastModifiedBy>Slavko</cp:lastModifiedBy>
  <cp:revision>4104</cp:revision>
  <cp:lastPrinted>1601-01-01T00:00:00Z</cp:lastPrinted>
  <dcterms:created xsi:type="dcterms:W3CDTF">2006-04-28T00:59:17Z</dcterms:created>
  <dcterms:modified xsi:type="dcterms:W3CDTF">2014-11-18T04:24:48Z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9</vt:i4>
  </property>
</Properties>
</file>