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Default Extension="pdf" ContentType="application/pd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4" r:id="rId3"/>
    <p:sldId id="278" r:id="rId4"/>
    <p:sldId id="276" r:id="rId5"/>
    <p:sldId id="279" r:id="rId6"/>
    <p:sldId id="281" r:id="rId7"/>
    <p:sldId id="282" r:id="rId8"/>
    <p:sldId id="283" r:id="rId9"/>
    <p:sldId id="284" r:id="rId10"/>
    <p:sldId id="280" r:id="rId11"/>
    <p:sldId id="285" r:id="rId12"/>
    <p:sldId id="286" r:id="rId13"/>
    <p:sldId id="287" r:id="rId14"/>
    <p:sldId id="288" r:id="rId15"/>
    <p:sldId id="289" r:id="rId16"/>
    <p:sldId id="290" r:id="rId17"/>
    <p:sldId id="291" r:id="rId18"/>
    <p:sldId id="292" r:id="rId19"/>
    <p:sldId id="293"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1CC13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7186" autoAdjust="0"/>
    <p:restoredTop sz="94667" autoAdjust="0"/>
  </p:normalViewPr>
  <p:slideViewPr>
    <p:cSldViewPr snapToObjects="1">
      <p:cViewPr varScale="1">
        <p:scale>
          <a:sx n="139" d="100"/>
          <a:sy n="139" d="100"/>
        </p:scale>
        <p:origin x="-728"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A4B102-C3E1-C44F-B40C-1F589A3C94FB}" type="datetimeFigureOut">
              <a:rPr lang="en-US" smtClean="0"/>
              <a:pPr/>
              <a:t>11/15/14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B6B10F-183F-5C4C-AF44-AAC0056039B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A4B102-C3E1-C44F-B40C-1F589A3C94FB}" type="datetimeFigureOut">
              <a:rPr lang="en-US" smtClean="0"/>
              <a:pPr/>
              <a:t>11/15/14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B6B10F-183F-5C4C-AF44-AAC0056039B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A4B102-C3E1-C44F-B40C-1F589A3C94FB}" type="datetimeFigureOut">
              <a:rPr lang="en-US" smtClean="0"/>
              <a:pPr/>
              <a:t>11/15/14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B6B10F-183F-5C4C-AF44-AAC0056039B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A4B102-C3E1-C44F-B40C-1F589A3C94FB}" type="datetimeFigureOut">
              <a:rPr lang="en-US" smtClean="0"/>
              <a:pPr/>
              <a:t>11/15/14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B6B10F-183F-5C4C-AF44-AAC0056039B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A4B102-C3E1-C44F-B40C-1F589A3C94FB}" type="datetimeFigureOut">
              <a:rPr lang="en-US" smtClean="0"/>
              <a:pPr/>
              <a:t>11/15/14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B6B10F-183F-5C4C-AF44-AAC0056039B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A4B102-C3E1-C44F-B40C-1F589A3C94FB}" type="datetimeFigureOut">
              <a:rPr lang="en-US" smtClean="0"/>
              <a:pPr/>
              <a:t>11/15/14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B6B10F-183F-5C4C-AF44-AAC0056039B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A4B102-C3E1-C44F-B40C-1F589A3C94FB}" type="datetimeFigureOut">
              <a:rPr lang="en-US" smtClean="0"/>
              <a:pPr/>
              <a:t>11/15/14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B6B10F-183F-5C4C-AF44-AAC0056039B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A4B102-C3E1-C44F-B40C-1F589A3C94FB}" type="datetimeFigureOut">
              <a:rPr lang="en-US" smtClean="0"/>
              <a:pPr/>
              <a:t>11/15/14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B6B10F-183F-5C4C-AF44-AAC0056039B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A4B102-C3E1-C44F-B40C-1F589A3C94FB}" type="datetimeFigureOut">
              <a:rPr lang="en-US" smtClean="0"/>
              <a:pPr/>
              <a:t>11/15/14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B6B10F-183F-5C4C-AF44-AAC0056039B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A4B102-C3E1-C44F-B40C-1F589A3C94FB}" type="datetimeFigureOut">
              <a:rPr lang="en-US" smtClean="0"/>
              <a:pPr/>
              <a:t>11/15/14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B6B10F-183F-5C4C-AF44-AAC0056039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A4B102-C3E1-C44F-B40C-1F589A3C94FB}" type="datetimeFigureOut">
              <a:rPr lang="en-US" smtClean="0"/>
              <a:pPr/>
              <a:t>11/15/14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B6B10F-183F-5C4C-AF44-AAC0056039B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A4B102-C3E1-C44F-B40C-1F589A3C94FB}" type="datetimeFigureOut">
              <a:rPr lang="en-US" smtClean="0"/>
              <a:pPr/>
              <a:t>11/15/14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B6B10F-183F-5C4C-AF44-AAC0056039B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5.pdf"/><Relationship Id="rId5" Type="http://schemas.openxmlformats.org/officeDocument/2006/relationships/image" Target="../media/image6.png"/><Relationship Id="rId6" Type="http://schemas.openxmlformats.org/officeDocument/2006/relationships/image" Target="../media/image7.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8.png"/><Relationship Id="rId5" Type="http://schemas.openxmlformats.org/officeDocument/2006/relationships/image" Target="../media/image9.jpeg"/><Relationship Id="rId6" Type="http://schemas.openxmlformats.org/officeDocument/2006/relationships/image" Target="../media/image10.pdf"/><Relationship Id="rId7"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2.png"/><Relationship Id="rId5" Type="http://schemas.openxmlformats.org/officeDocument/2006/relationships/image" Target="../media/image13.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4.pdf"/><Relationship Id="rId5"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6.pdf"/><Relationship Id="rId5" Type="http://schemas.openxmlformats.org/officeDocument/2006/relationships/image" Target="../media/image17.png"/><Relationship Id="rId6" Type="http://schemas.openxmlformats.org/officeDocument/2006/relationships/image" Target="../media/image18.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9.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20.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21.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22.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24.jpeg"/><Relationship Id="rId6" Type="http://schemas.openxmlformats.org/officeDocument/2006/relationships/image" Target="../media/image25.jpeg"/><Relationship Id="rId7" Type="http://schemas.openxmlformats.org/officeDocument/2006/relationships/image" Target="../media/image26.jpeg"/><Relationship Id="rId8" Type="http://schemas.openxmlformats.org/officeDocument/2006/relationships/image" Target="../media/image27.jpeg"/><Relationship Id="rId9" Type="http://schemas.openxmlformats.org/officeDocument/2006/relationships/image" Target="../media/image28.jpeg"/><Relationship Id="rId1" Type="http://schemas.openxmlformats.org/officeDocument/2006/relationships/slideLayout" Target="../slideLayouts/slideLayout1.xml"/><Relationship Id="rId2"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29.jpeg"/><Relationship Id="rId5" Type="http://schemas.openxmlformats.org/officeDocument/2006/relationships/image" Target="../media/image30.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1.jpeg"/><Relationship Id="rId5" Type="http://schemas.openxmlformats.org/officeDocument/2006/relationships/image" Target="../media/image32.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838200" y="1371600"/>
            <a:ext cx="7688674" cy="4585871"/>
          </a:xfrm>
          <a:prstGeom prst="rect">
            <a:avLst/>
          </a:prstGeom>
          <a:noFill/>
        </p:spPr>
        <p:txBody>
          <a:bodyPr wrap="none" rtlCol="0">
            <a:spAutoFit/>
          </a:bodyPr>
          <a:lstStyle/>
          <a:p>
            <a:r>
              <a:rPr lang="en-US" sz="3600" dirty="0" smtClean="0">
                <a:solidFill>
                  <a:schemeClr val="bg1"/>
                </a:solidFill>
              </a:rPr>
              <a:t>X-Ray Spectroscopy of diffuse Galactic </a:t>
            </a:r>
          </a:p>
          <a:p>
            <a:r>
              <a:rPr lang="en-US" sz="3600" dirty="0" smtClean="0">
                <a:solidFill>
                  <a:schemeClr val="bg1"/>
                </a:solidFill>
              </a:rPr>
              <a:t>    Interstellar Matter with Chandra:</a:t>
            </a:r>
          </a:p>
          <a:p>
            <a:endParaRPr lang="en-US" sz="3600" dirty="0" smtClean="0">
              <a:solidFill>
                <a:schemeClr val="bg1"/>
              </a:solidFill>
            </a:endParaRPr>
          </a:p>
          <a:p>
            <a:r>
              <a:rPr lang="en-US" sz="2400" dirty="0" smtClean="0">
                <a:solidFill>
                  <a:schemeClr val="bg1"/>
                </a:solidFill>
              </a:rPr>
              <a:t> </a:t>
            </a:r>
            <a:r>
              <a:rPr lang="en-US" sz="2800" dirty="0" smtClean="0">
                <a:solidFill>
                  <a:schemeClr val="bg1"/>
                </a:solidFill>
              </a:rPr>
              <a:t>The Si K Edge Structure in Galactic Bulge </a:t>
            </a:r>
            <a:r>
              <a:rPr lang="en-US" sz="2800" dirty="0" err="1" smtClean="0">
                <a:solidFill>
                  <a:schemeClr val="bg1"/>
                </a:solidFill>
              </a:rPr>
              <a:t>LMXBs</a:t>
            </a:r>
            <a:endParaRPr lang="en-US" sz="2800" dirty="0" smtClean="0">
              <a:solidFill>
                <a:schemeClr val="bg1"/>
              </a:solidFill>
            </a:endParaRPr>
          </a:p>
          <a:p>
            <a:endParaRPr lang="en-US" sz="3600" dirty="0" smtClean="0"/>
          </a:p>
          <a:p>
            <a:r>
              <a:rPr lang="en-US" sz="3600" dirty="0" smtClean="0"/>
              <a:t>                   </a:t>
            </a:r>
            <a:r>
              <a:rPr lang="en-US" sz="3600" dirty="0" smtClean="0">
                <a:solidFill>
                  <a:schemeClr val="tx2"/>
                </a:solidFill>
              </a:rPr>
              <a:t>Norbert S. Schulz</a:t>
            </a:r>
          </a:p>
          <a:p>
            <a:endParaRPr lang="en-US" sz="3600" dirty="0" smtClean="0">
              <a:solidFill>
                <a:schemeClr val="tx2"/>
              </a:solidFill>
            </a:endParaRPr>
          </a:p>
          <a:p>
            <a:r>
              <a:rPr lang="en-US" sz="2400" dirty="0" smtClean="0">
                <a:solidFill>
                  <a:schemeClr val="tx2"/>
                </a:solidFill>
                <a:latin typeface="Comic Sans MS"/>
                <a:cs typeface="Comic Sans MS"/>
              </a:rPr>
              <a:t>        </a:t>
            </a:r>
            <a:r>
              <a:rPr lang="en-US" sz="2400" b="1" dirty="0" smtClean="0">
                <a:solidFill>
                  <a:schemeClr val="tx2"/>
                </a:solidFill>
                <a:latin typeface="Comic Sans MS"/>
                <a:cs typeface="Comic Sans MS"/>
              </a:rPr>
              <a:t>Massachusetts Institute of Technology</a:t>
            </a:r>
          </a:p>
          <a:p>
            <a:r>
              <a:rPr lang="en-US" sz="2400" dirty="0" smtClean="0">
                <a:solidFill>
                  <a:schemeClr val="tx2"/>
                </a:solidFill>
              </a:rPr>
              <a:t>  </a:t>
            </a:r>
            <a:r>
              <a:rPr lang="en-US" sz="2400" dirty="0" err="1" smtClean="0">
                <a:solidFill>
                  <a:schemeClr val="tx2"/>
                </a:solidFill>
                <a:latin typeface="Comic Sans MS"/>
                <a:cs typeface="Comic Sans MS"/>
              </a:rPr>
              <a:t>Kavli</a:t>
            </a:r>
            <a:r>
              <a:rPr lang="en-US" sz="2400" dirty="0" smtClean="0">
                <a:solidFill>
                  <a:schemeClr val="tx2"/>
                </a:solidFill>
                <a:latin typeface="Comic Sans MS"/>
                <a:cs typeface="Comic Sans MS"/>
              </a:rPr>
              <a:t> Institute for Astrophysics and Space Science</a:t>
            </a:r>
            <a:r>
              <a:rPr lang="en-US" sz="2400" dirty="0" smtClean="0">
                <a:solidFill>
                  <a:schemeClr val="tx2"/>
                </a:solidFill>
              </a:rPr>
              <a:t>                    </a:t>
            </a:r>
            <a:endParaRPr lang="en-US" sz="2400" dirty="0">
              <a:solidFill>
                <a:schemeClr val="tx2"/>
              </a:solidFill>
            </a:endParaRPr>
          </a:p>
        </p:txBody>
      </p:sp>
      <p:pic>
        <p:nvPicPr>
          <p:cNvPr id="4" name="Picture 45" descr="logo-mit-kavli_2013.png"/>
          <p:cNvPicPr>
            <a:picLocks noChangeAspect="1"/>
          </p:cNvPicPr>
          <p:nvPr/>
        </p:nvPicPr>
        <p:blipFill>
          <a:blip r:embed="rId2"/>
          <a:srcRect r="56915"/>
          <a:stretch>
            <a:fillRect/>
          </a:stretch>
        </p:blipFill>
        <p:spPr bwMode="auto">
          <a:xfrm>
            <a:off x="0" y="0"/>
            <a:ext cx="1752600" cy="1066800"/>
          </a:xfrm>
          <a:prstGeom prst="rect">
            <a:avLst/>
          </a:prstGeom>
          <a:solidFill>
            <a:schemeClr val="tx1"/>
          </a:solidFill>
          <a:ln w="9525">
            <a:noFill/>
            <a:miter lim="800000"/>
            <a:headEnd/>
            <a:tailEnd/>
          </a:ln>
        </p:spPr>
      </p:pic>
      <p:sp>
        <p:nvSpPr>
          <p:cNvPr id="7" name="Rectangle 6"/>
          <p:cNvSpPr/>
          <p:nvPr/>
        </p:nvSpPr>
        <p:spPr>
          <a:xfrm>
            <a:off x="990600" y="609600"/>
            <a:ext cx="7620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990600" y="609600"/>
            <a:ext cx="838200" cy="400110"/>
          </a:xfrm>
          <a:prstGeom prst="rect">
            <a:avLst/>
          </a:prstGeom>
          <a:noFill/>
          <a:ln w="9525">
            <a:noFill/>
            <a:miter lim="800000"/>
            <a:headEnd/>
            <a:tailEnd/>
          </a:ln>
        </p:spPr>
        <p:txBody>
          <a:bodyPr wrap="square">
            <a:prstTxWarp prst="textNoShape">
              <a:avLst/>
            </a:prstTxWarp>
            <a:spAutoFit/>
          </a:bodyPr>
          <a:lstStyle/>
          <a:p>
            <a:r>
              <a:rPr lang="en-US" sz="20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001000" y="0"/>
            <a:ext cx="1143000" cy="1066799"/>
          </a:xfrm>
          <a:prstGeom prst="rect">
            <a:avLst/>
          </a:prstGeom>
          <a:noFill/>
          <a:ln w="9525">
            <a:noFill/>
            <a:miter lim="800000"/>
            <a:headEnd/>
            <a:tailEnd/>
          </a:ln>
        </p:spPr>
      </p:pic>
      <p:sp>
        <p:nvSpPr>
          <p:cNvPr id="10" name="Rectangle 9"/>
          <p:cNvSpPr/>
          <p:nvPr/>
        </p:nvSpPr>
        <p:spPr>
          <a:xfrm>
            <a:off x="1752600" y="0"/>
            <a:ext cx="6248400" cy="106679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600200" y="0"/>
            <a:ext cx="6553200" cy="917515"/>
          </a:xfrm>
          <a:prstGeom prst="rect">
            <a:avLst/>
          </a:prstGeom>
        </p:spPr>
        <p:txBody>
          <a:bodyPr vert="horz" lIns="91440" tIns="45720" rIns="91440" bIns="45720" rtlCol="0" anchor="ctr">
            <a:normAutofit fontScale="92500" lnSpcReduction="1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43"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kumimoji="0" lang="en-US" sz="3200" b="0" i="0" u="none" strike="noStrike" kern="1200" cap="none" spc="0" normalizeH="0" baseline="0" noProof="0" dirty="0" smtClean="0">
                <a:ln>
                  <a:noFill/>
                </a:ln>
                <a:solidFill>
                  <a:schemeClr val="accent2"/>
                </a:solidFill>
                <a:effectLst/>
                <a:uLnTx/>
                <a:uFillTx/>
                <a:latin typeface="+mj-lt"/>
                <a:ea typeface="+mj-ea"/>
                <a:cs typeface="+mj-cs"/>
              </a:rPr>
              <a:t>:</a:t>
            </a:r>
            <a:r>
              <a:rPr kumimoji="0" lang="en-US" sz="3200" b="0" i="0" u="none" strike="noStrike" kern="1200" cap="none" spc="0" normalizeH="0" noProof="0" dirty="0" smtClean="0">
                <a:ln>
                  <a:noFill/>
                </a:ln>
                <a:solidFill>
                  <a:schemeClr val="accent2"/>
                </a:solidFill>
                <a:effectLst/>
                <a:uLnTx/>
                <a:uFillTx/>
                <a:latin typeface="+mj-lt"/>
                <a:ea typeface="+mj-ea"/>
                <a:cs typeface="+mj-cs"/>
              </a:rPr>
              <a:t> </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3200" dirty="0" smtClean="0">
                <a:solidFill>
                  <a:schemeClr val="accent2"/>
                </a:solidFill>
                <a:latin typeface="Comic Sans MS"/>
                <a:ea typeface="+mj-ea"/>
                <a:cs typeface="Comic Sans MS"/>
              </a:rPr>
              <a:t>edge Fine Structures</a:t>
            </a:r>
            <a:endParaRPr kumimoji="0" lang="en-US" sz="32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pic>
        <p:nvPicPr>
          <p:cNvPr id="11" name="Picture 18" descr="&#10;evolution.jpg                                                  000AE1CEMacintosh HD                   BC0A06DD:"/>
          <p:cNvPicPr>
            <a:picLocks noChangeAspect="1" noChangeArrowheads="1"/>
          </p:cNvPicPr>
          <p:nvPr/>
        </p:nvPicPr>
        <p:blipFill>
          <a:blip r:embed="rId4"/>
          <a:srcRect/>
          <a:stretch>
            <a:fillRect/>
          </a:stretch>
        </p:blipFill>
        <p:spPr bwMode="auto">
          <a:xfrm>
            <a:off x="269558" y="1066800"/>
            <a:ext cx="4454842" cy="5427218"/>
          </a:xfrm>
          <a:prstGeom prst="rect">
            <a:avLst/>
          </a:prstGeom>
          <a:noFill/>
        </p:spPr>
      </p:pic>
      <p:sp>
        <p:nvSpPr>
          <p:cNvPr id="13" name="Text Box 7"/>
          <p:cNvSpPr txBox="1">
            <a:spLocks noChangeArrowheads="1"/>
          </p:cNvSpPr>
          <p:nvPr/>
        </p:nvSpPr>
        <p:spPr bwMode="auto">
          <a:xfrm>
            <a:off x="3048000" y="382209"/>
            <a:ext cx="3467616" cy="400110"/>
          </a:xfrm>
          <a:prstGeom prst="rect">
            <a:avLst/>
          </a:prstGeom>
          <a:noFill/>
          <a:ln w="9525">
            <a:noFill/>
            <a:miter lim="800000"/>
            <a:headEnd/>
            <a:tailEnd/>
          </a:ln>
          <a:effectLst/>
        </p:spPr>
        <p:txBody>
          <a:bodyPr wrap="none">
            <a:prstTxWarp prst="textNoShape">
              <a:avLst/>
            </a:prstTxWarp>
            <a:spAutoFit/>
          </a:bodyPr>
          <a:lstStyle/>
          <a:p>
            <a:r>
              <a:rPr lang="en-US" sz="2000" dirty="0">
                <a:solidFill>
                  <a:schemeClr val="folHlink"/>
                </a:solidFill>
              </a:rPr>
              <a:t>Evolution &amp; Recycling of Matter</a:t>
            </a:r>
          </a:p>
        </p:txBody>
      </p:sp>
      <p:sp>
        <p:nvSpPr>
          <p:cNvPr id="14" name="Text Box 21"/>
          <p:cNvSpPr txBox="1">
            <a:spLocks noChangeArrowheads="1"/>
          </p:cNvSpPr>
          <p:nvPr/>
        </p:nvSpPr>
        <p:spPr bwMode="auto">
          <a:xfrm>
            <a:off x="5067022" y="1066800"/>
            <a:ext cx="3868968" cy="461665"/>
          </a:xfrm>
          <a:prstGeom prst="rect">
            <a:avLst/>
          </a:prstGeom>
          <a:noFill/>
          <a:ln w="9525">
            <a:noFill/>
            <a:miter lim="800000"/>
            <a:headEnd/>
            <a:tailEnd/>
          </a:ln>
          <a:effectLst/>
        </p:spPr>
        <p:txBody>
          <a:bodyPr wrap="none">
            <a:prstTxWarp prst="textNoShape">
              <a:avLst/>
            </a:prstTxWarp>
            <a:spAutoFit/>
          </a:bodyPr>
          <a:lstStyle/>
          <a:p>
            <a:r>
              <a:rPr lang="en-US" sz="2400" dirty="0">
                <a:solidFill>
                  <a:schemeClr val="accent6"/>
                </a:solidFill>
              </a:rPr>
              <a:t>Chemical </a:t>
            </a:r>
            <a:r>
              <a:rPr lang="en-US" sz="2400" dirty="0" smtClean="0">
                <a:solidFill>
                  <a:schemeClr val="accent6"/>
                </a:solidFill>
              </a:rPr>
              <a:t>Abundance in </a:t>
            </a:r>
            <a:r>
              <a:rPr lang="en-US" sz="2400" dirty="0" err="1" smtClean="0">
                <a:solidFill>
                  <a:schemeClr val="accent6"/>
                </a:solidFill>
              </a:rPr>
              <a:t>ISMs</a:t>
            </a:r>
            <a:r>
              <a:rPr lang="en-US" sz="2400" dirty="0" smtClean="0">
                <a:solidFill>
                  <a:schemeClr val="bg1"/>
                </a:solidFill>
              </a:rPr>
              <a:t>:</a:t>
            </a:r>
            <a:endParaRPr lang="en-US" sz="2400" dirty="0">
              <a:solidFill>
                <a:schemeClr val="bg1"/>
              </a:solidFill>
            </a:endParaRPr>
          </a:p>
        </p:txBody>
      </p:sp>
      <p:sp>
        <p:nvSpPr>
          <p:cNvPr id="15" name="Text Box 23"/>
          <p:cNvSpPr txBox="1">
            <a:spLocks noChangeArrowheads="1"/>
          </p:cNvSpPr>
          <p:nvPr/>
        </p:nvSpPr>
        <p:spPr bwMode="auto">
          <a:xfrm>
            <a:off x="5067022" y="1676400"/>
            <a:ext cx="3965574" cy="646331"/>
          </a:xfrm>
          <a:prstGeom prst="rect">
            <a:avLst/>
          </a:prstGeom>
          <a:noFill/>
          <a:ln w="9525">
            <a:noFill/>
            <a:miter lim="800000"/>
            <a:headEnd/>
            <a:tailEnd/>
          </a:ln>
          <a:effectLst/>
        </p:spPr>
        <p:txBody>
          <a:bodyPr wrap="none">
            <a:prstTxWarp prst="textNoShape">
              <a:avLst/>
            </a:prstTxWarp>
            <a:spAutoFit/>
          </a:bodyPr>
          <a:lstStyle/>
          <a:p>
            <a:r>
              <a:rPr lang="en-US" sz="1800" i="1" dirty="0" smtClean="0">
                <a:solidFill>
                  <a:schemeClr val="bg1"/>
                </a:solidFill>
              </a:rPr>
              <a:t>Elements in the X-Ray band (1.5 – 45 A): </a:t>
            </a:r>
          </a:p>
          <a:p>
            <a:r>
              <a:rPr lang="en-US" sz="1800" i="1" dirty="0" smtClean="0">
                <a:solidFill>
                  <a:schemeClr val="bg1"/>
                </a:solidFill>
              </a:rPr>
              <a:t>       C</a:t>
            </a:r>
            <a:r>
              <a:rPr lang="en-US" sz="1800" i="1" dirty="0">
                <a:solidFill>
                  <a:schemeClr val="bg1"/>
                </a:solidFill>
              </a:rPr>
              <a:t>, O, Ne, Mg, </a:t>
            </a:r>
            <a:r>
              <a:rPr lang="en-US" sz="1800" i="1" dirty="0">
                <a:solidFill>
                  <a:srgbClr val="FF0000"/>
                </a:solidFill>
              </a:rPr>
              <a:t>S</a:t>
            </a:r>
            <a:r>
              <a:rPr lang="en-US" sz="1800" i="1" dirty="0">
                <a:solidFill>
                  <a:srgbClr val="FF6600"/>
                </a:solidFill>
              </a:rPr>
              <a:t>i</a:t>
            </a:r>
            <a:r>
              <a:rPr lang="en-US" sz="1800" i="1" dirty="0">
                <a:solidFill>
                  <a:schemeClr val="bg1"/>
                </a:solidFill>
              </a:rPr>
              <a:t>, S, </a:t>
            </a:r>
            <a:r>
              <a:rPr lang="en-US" sz="1800" i="1" dirty="0" err="1">
                <a:solidFill>
                  <a:schemeClr val="bg1"/>
                </a:solidFill>
              </a:rPr>
              <a:t>Ar</a:t>
            </a:r>
            <a:r>
              <a:rPr lang="en-US" sz="1800" i="1" dirty="0">
                <a:solidFill>
                  <a:schemeClr val="bg1"/>
                </a:solidFill>
              </a:rPr>
              <a:t>, </a:t>
            </a:r>
            <a:r>
              <a:rPr lang="en-US" sz="1800" i="1" dirty="0" smtClean="0">
                <a:solidFill>
                  <a:schemeClr val="bg1"/>
                </a:solidFill>
              </a:rPr>
              <a:t>Ca, Fe</a:t>
            </a:r>
            <a:r>
              <a:rPr lang="en-US" sz="1800" i="1" dirty="0">
                <a:solidFill>
                  <a:schemeClr val="bg1"/>
                </a:solidFill>
              </a:rPr>
              <a:t>, Ni</a:t>
            </a:r>
          </a:p>
        </p:txBody>
      </p:sp>
      <p:sp>
        <p:nvSpPr>
          <p:cNvPr id="16" name="Text Box 24"/>
          <p:cNvSpPr txBox="1">
            <a:spLocks noChangeArrowheads="1"/>
          </p:cNvSpPr>
          <p:nvPr/>
        </p:nvSpPr>
        <p:spPr bwMode="auto">
          <a:xfrm>
            <a:off x="5082138" y="2343834"/>
            <a:ext cx="3572174" cy="1477328"/>
          </a:xfrm>
          <a:prstGeom prst="rect">
            <a:avLst/>
          </a:prstGeom>
          <a:noFill/>
          <a:ln w="9525">
            <a:noFill/>
            <a:miter lim="800000"/>
            <a:headEnd/>
            <a:tailEnd/>
          </a:ln>
          <a:effectLst/>
        </p:spPr>
        <p:txBody>
          <a:bodyPr wrap="none">
            <a:prstTxWarp prst="textNoShape">
              <a:avLst/>
            </a:prstTxWarp>
            <a:spAutoFit/>
          </a:bodyPr>
          <a:lstStyle/>
          <a:p>
            <a:r>
              <a:rPr lang="en-US" sz="1800" i="1" dirty="0" smtClean="0">
                <a:solidFill>
                  <a:schemeClr val="bg1"/>
                </a:solidFill>
              </a:rPr>
              <a:t>Relevant Molecules (or not): </a:t>
            </a:r>
          </a:p>
          <a:p>
            <a:r>
              <a:rPr lang="en-US" sz="1800" i="1" dirty="0" smtClean="0">
                <a:solidFill>
                  <a:schemeClr val="bg1"/>
                </a:solidFill>
              </a:rPr>
              <a:t>      CO</a:t>
            </a:r>
            <a:r>
              <a:rPr lang="en-US" sz="1800" i="1" baseline="-25000" dirty="0" smtClean="0">
                <a:solidFill>
                  <a:schemeClr val="bg1"/>
                </a:solidFill>
              </a:rPr>
              <a:t>2</a:t>
            </a:r>
            <a:r>
              <a:rPr lang="en-US" sz="1800" i="1" dirty="0">
                <a:solidFill>
                  <a:schemeClr val="bg1"/>
                </a:solidFill>
              </a:rPr>
              <a:t>, CO,  O</a:t>
            </a:r>
            <a:r>
              <a:rPr lang="en-US" sz="1800" i="1" baseline="-25000" dirty="0">
                <a:solidFill>
                  <a:schemeClr val="bg1"/>
                </a:solidFill>
              </a:rPr>
              <a:t>2</a:t>
            </a:r>
            <a:r>
              <a:rPr lang="en-US" sz="1800" i="1" dirty="0">
                <a:solidFill>
                  <a:schemeClr val="bg1"/>
                </a:solidFill>
              </a:rPr>
              <a:t>, </a:t>
            </a:r>
            <a:r>
              <a:rPr lang="en-US" sz="1800" i="1" dirty="0" smtClean="0">
                <a:solidFill>
                  <a:schemeClr val="bg1"/>
                </a:solidFill>
              </a:rPr>
              <a:t>H</a:t>
            </a:r>
            <a:r>
              <a:rPr lang="en-US" sz="1800" i="1" baseline="-25000" dirty="0" smtClean="0">
                <a:solidFill>
                  <a:schemeClr val="bg1"/>
                </a:solidFill>
              </a:rPr>
              <a:t>2</a:t>
            </a:r>
            <a:r>
              <a:rPr lang="en-US" i="1" dirty="0" smtClean="0">
                <a:solidFill>
                  <a:schemeClr val="bg1"/>
                </a:solidFill>
              </a:rPr>
              <a:t>O, </a:t>
            </a:r>
            <a:r>
              <a:rPr lang="en-US" sz="1800" i="1" dirty="0" smtClean="0">
                <a:solidFill>
                  <a:schemeClr val="bg1"/>
                </a:solidFill>
              </a:rPr>
              <a:t>C</a:t>
            </a:r>
            <a:r>
              <a:rPr lang="en-US" sz="1800" i="1" baseline="-25000" dirty="0" smtClean="0">
                <a:solidFill>
                  <a:schemeClr val="bg1"/>
                </a:solidFill>
              </a:rPr>
              <a:t>s</a:t>
            </a:r>
            <a:r>
              <a:rPr lang="en-US" sz="1800" i="1" dirty="0" smtClean="0">
                <a:solidFill>
                  <a:schemeClr val="bg1"/>
                </a:solidFill>
              </a:rPr>
              <a:t>H</a:t>
            </a:r>
            <a:r>
              <a:rPr lang="en-US" sz="1800" i="1" baseline="-25000" dirty="0" smtClean="0">
                <a:solidFill>
                  <a:schemeClr val="bg1"/>
                </a:solidFill>
              </a:rPr>
              <a:t>6</a:t>
            </a:r>
            <a:r>
              <a:rPr lang="en-US" sz="1800" i="1" dirty="0" smtClean="0">
                <a:solidFill>
                  <a:schemeClr val="bg1"/>
                </a:solidFill>
              </a:rPr>
              <a:t>O</a:t>
            </a:r>
            <a:r>
              <a:rPr lang="en-US" sz="1800" i="1" dirty="0">
                <a:solidFill>
                  <a:schemeClr val="bg1"/>
                </a:solidFill>
              </a:rPr>
              <a:t>,  CH</a:t>
            </a:r>
            <a:r>
              <a:rPr lang="en-US" sz="1800" i="1" baseline="-25000" dirty="0">
                <a:solidFill>
                  <a:schemeClr val="bg1"/>
                </a:solidFill>
              </a:rPr>
              <a:t>2</a:t>
            </a:r>
            <a:r>
              <a:rPr lang="en-US" sz="1800" i="1" dirty="0">
                <a:solidFill>
                  <a:schemeClr val="bg1"/>
                </a:solidFill>
              </a:rPr>
              <a:t> </a:t>
            </a:r>
            <a:r>
              <a:rPr lang="en-US" sz="1800" i="1" dirty="0" smtClean="0">
                <a:solidFill>
                  <a:schemeClr val="bg1"/>
                </a:solidFill>
              </a:rPr>
              <a:t>O</a:t>
            </a:r>
            <a:r>
              <a:rPr lang="en-US" sz="1800" i="1" baseline="-25000" dirty="0" smtClean="0">
                <a:solidFill>
                  <a:schemeClr val="bg1"/>
                </a:solidFill>
              </a:rPr>
              <a:t>2</a:t>
            </a:r>
            <a:endParaRPr lang="en-US" i="1" baseline="-25000" dirty="0" smtClean="0">
              <a:solidFill>
                <a:schemeClr val="bg1"/>
              </a:solidFill>
            </a:endParaRPr>
          </a:p>
          <a:p>
            <a:r>
              <a:rPr lang="en-US" i="1" dirty="0" smtClean="0">
                <a:solidFill>
                  <a:srgbClr val="FF0000"/>
                </a:solidFill>
              </a:rPr>
              <a:t>      SiO</a:t>
            </a:r>
            <a:r>
              <a:rPr lang="en-US" i="1" baseline="-25000" dirty="0" smtClean="0">
                <a:solidFill>
                  <a:srgbClr val="FF0000"/>
                </a:solidFill>
              </a:rPr>
              <a:t>2</a:t>
            </a:r>
            <a:r>
              <a:rPr lang="en-US" i="1" dirty="0" smtClean="0">
                <a:solidFill>
                  <a:srgbClr val="FF0000"/>
                </a:solidFill>
              </a:rPr>
              <a:t> , SiO</a:t>
            </a:r>
            <a:r>
              <a:rPr lang="en-US" i="1" baseline="-25000" dirty="0" smtClean="0">
                <a:solidFill>
                  <a:srgbClr val="FF0000"/>
                </a:solidFill>
              </a:rPr>
              <a:t>4</a:t>
            </a:r>
            <a:r>
              <a:rPr lang="en-US" i="1" baseline="30000" dirty="0" smtClean="0">
                <a:solidFill>
                  <a:srgbClr val="FF0000"/>
                </a:solidFill>
              </a:rPr>
              <a:t>4-</a:t>
            </a:r>
            <a:r>
              <a:rPr lang="en-US" i="1" dirty="0" smtClean="0">
                <a:solidFill>
                  <a:srgbClr val="FF0000"/>
                </a:solidFill>
              </a:rPr>
              <a:t> deriv. (silicates)</a:t>
            </a:r>
          </a:p>
          <a:p>
            <a:r>
              <a:rPr lang="en-US" sz="1800" i="1" dirty="0" smtClean="0">
                <a:solidFill>
                  <a:srgbClr val="FF0000"/>
                </a:solidFill>
              </a:rPr>
              <a:t>      Si</a:t>
            </a:r>
            <a:r>
              <a:rPr lang="en-US" sz="1800" i="1" baseline="-25000" dirty="0" smtClean="0">
                <a:solidFill>
                  <a:srgbClr val="FF0000"/>
                </a:solidFill>
              </a:rPr>
              <a:t>3</a:t>
            </a:r>
            <a:r>
              <a:rPr lang="en-US" sz="1800" i="1" dirty="0" smtClean="0">
                <a:solidFill>
                  <a:srgbClr val="FF0000"/>
                </a:solidFill>
              </a:rPr>
              <a:t>N</a:t>
            </a:r>
            <a:r>
              <a:rPr lang="en-US" sz="1800" i="1" baseline="-25000" dirty="0" smtClean="0">
                <a:solidFill>
                  <a:srgbClr val="FF0000"/>
                </a:solidFill>
              </a:rPr>
              <a:t>4</a:t>
            </a:r>
            <a:r>
              <a:rPr lang="en-US" sz="1800" i="1" dirty="0" smtClean="0">
                <a:solidFill>
                  <a:srgbClr val="FF0000"/>
                </a:solidFill>
              </a:rPr>
              <a:t> deriv. (nitrides) </a:t>
            </a:r>
          </a:p>
          <a:p>
            <a:endParaRPr lang="en-US" sz="1800" i="1" dirty="0">
              <a:solidFill>
                <a:schemeClr val="accent6"/>
              </a:solidFill>
            </a:endParaRPr>
          </a:p>
        </p:txBody>
      </p:sp>
      <p:sp>
        <p:nvSpPr>
          <p:cNvPr id="17" name="Text Box 25"/>
          <p:cNvSpPr txBox="1">
            <a:spLocks noChangeArrowheads="1"/>
          </p:cNvSpPr>
          <p:nvPr/>
        </p:nvSpPr>
        <p:spPr bwMode="auto">
          <a:xfrm>
            <a:off x="5131316" y="3454449"/>
            <a:ext cx="2802958" cy="369332"/>
          </a:xfrm>
          <a:prstGeom prst="rect">
            <a:avLst/>
          </a:prstGeom>
          <a:noFill/>
          <a:ln w="9525">
            <a:noFill/>
            <a:miter lim="800000"/>
            <a:headEnd/>
            <a:tailEnd/>
          </a:ln>
          <a:effectLst/>
        </p:spPr>
        <p:txBody>
          <a:bodyPr wrap="none">
            <a:prstTxWarp prst="textNoShape">
              <a:avLst/>
            </a:prstTxWarp>
            <a:spAutoFit/>
          </a:bodyPr>
          <a:lstStyle/>
          <a:p>
            <a:r>
              <a:rPr lang="en-US" sz="1800" i="1" dirty="0">
                <a:solidFill>
                  <a:schemeClr val="bg1"/>
                </a:solidFill>
              </a:rPr>
              <a:t>Dust: Structure &amp; Depletion</a:t>
            </a:r>
          </a:p>
        </p:txBody>
      </p:sp>
      <p:sp>
        <p:nvSpPr>
          <p:cNvPr id="18" name="Text Box 26"/>
          <p:cNvSpPr txBox="1">
            <a:spLocks noChangeArrowheads="1"/>
          </p:cNvSpPr>
          <p:nvPr/>
        </p:nvSpPr>
        <p:spPr bwMode="auto">
          <a:xfrm>
            <a:off x="5067022" y="3886200"/>
            <a:ext cx="2711450" cy="457200"/>
          </a:xfrm>
          <a:prstGeom prst="rect">
            <a:avLst/>
          </a:prstGeom>
          <a:noFill/>
          <a:ln w="9525">
            <a:noFill/>
            <a:miter lim="800000"/>
            <a:headEnd/>
            <a:tailEnd/>
          </a:ln>
          <a:effectLst/>
        </p:spPr>
        <p:txBody>
          <a:bodyPr wrap="none">
            <a:prstTxWarp prst="textNoShape">
              <a:avLst/>
            </a:prstTxWarp>
            <a:spAutoFit/>
          </a:bodyPr>
          <a:lstStyle/>
          <a:p>
            <a:r>
              <a:rPr lang="en-US" sz="2400" dirty="0">
                <a:solidFill>
                  <a:schemeClr val="bg1"/>
                </a:solidFill>
              </a:rPr>
              <a:t>Ionization Fractions:</a:t>
            </a:r>
          </a:p>
        </p:txBody>
      </p:sp>
      <p:sp>
        <p:nvSpPr>
          <p:cNvPr id="19" name="Text Box 27"/>
          <p:cNvSpPr txBox="1">
            <a:spLocks noChangeArrowheads="1"/>
          </p:cNvSpPr>
          <p:nvPr/>
        </p:nvSpPr>
        <p:spPr bwMode="auto">
          <a:xfrm>
            <a:off x="5486916" y="4387334"/>
            <a:ext cx="2098739" cy="369332"/>
          </a:xfrm>
          <a:prstGeom prst="rect">
            <a:avLst/>
          </a:prstGeom>
          <a:noFill/>
          <a:ln w="9525">
            <a:noFill/>
            <a:miter lim="800000"/>
            <a:headEnd/>
            <a:tailEnd/>
          </a:ln>
          <a:effectLst/>
        </p:spPr>
        <p:txBody>
          <a:bodyPr wrap="none">
            <a:prstTxWarp prst="textNoShape">
              <a:avLst/>
            </a:prstTxWarp>
            <a:spAutoFit/>
          </a:bodyPr>
          <a:lstStyle/>
          <a:p>
            <a:r>
              <a:rPr lang="en-US" sz="1800" i="1" dirty="0">
                <a:solidFill>
                  <a:schemeClr val="tx2"/>
                </a:solidFill>
              </a:rPr>
              <a:t>Ionized Abundances</a:t>
            </a:r>
          </a:p>
        </p:txBody>
      </p:sp>
      <p:sp>
        <p:nvSpPr>
          <p:cNvPr id="20" name="Text Box 28"/>
          <p:cNvSpPr txBox="1">
            <a:spLocks noChangeArrowheads="1"/>
          </p:cNvSpPr>
          <p:nvPr/>
        </p:nvSpPr>
        <p:spPr bwMode="auto">
          <a:xfrm>
            <a:off x="5486916" y="4756666"/>
            <a:ext cx="2207956" cy="369332"/>
          </a:xfrm>
          <a:prstGeom prst="rect">
            <a:avLst/>
          </a:prstGeom>
          <a:noFill/>
          <a:ln w="9525">
            <a:noFill/>
            <a:miter lim="800000"/>
            <a:headEnd/>
            <a:tailEnd/>
          </a:ln>
          <a:effectLst/>
        </p:spPr>
        <p:txBody>
          <a:bodyPr wrap="none">
            <a:prstTxWarp prst="textNoShape">
              <a:avLst/>
            </a:prstTxWarp>
            <a:spAutoFit/>
          </a:bodyPr>
          <a:lstStyle/>
          <a:p>
            <a:r>
              <a:rPr lang="en-US" i="1" dirty="0">
                <a:solidFill>
                  <a:schemeClr val="tx2"/>
                </a:solidFill>
              </a:rPr>
              <a:t>Star Formation Rates</a:t>
            </a:r>
          </a:p>
        </p:txBody>
      </p:sp>
      <p:sp>
        <p:nvSpPr>
          <p:cNvPr id="22" name="Text Box 29"/>
          <p:cNvSpPr txBox="1">
            <a:spLocks noChangeArrowheads="1"/>
          </p:cNvSpPr>
          <p:nvPr/>
        </p:nvSpPr>
        <p:spPr bwMode="auto">
          <a:xfrm>
            <a:off x="5486400" y="5125998"/>
            <a:ext cx="1650712" cy="369332"/>
          </a:xfrm>
          <a:prstGeom prst="rect">
            <a:avLst/>
          </a:prstGeom>
          <a:noFill/>
          <a:ln w="9525">
            <a:noFill/>
            <a:miter lim="800000"/>
            <a:headEnd/>
            <a:tailEnd/>
          </a:ln>
          <a:effectLst/>
        </p:spPr>
        <p:txBody>
          <a:bodyPr wrap="none">
            <a:prstTxWarp prst="textNoShape">
              <a:avLst/>
            </a:prstTxWarp>
            <a:spAutoFit/>
          </a:bodyPr>
          <a:lstStyle/>
          <a:p>
            <a:r>
              <a:rPr lang="en-US" sz="1800" i="1" dirty="0">
                <a:solidFill>
                  <a:schemeClr val="tx2"/>
                </a:solidFill>
              </a:rPr>
              <a:t>Missing matter</a:t>
            </a:r>
          </a:p>
        </p:txBody>
      </p:sp>
      <p:sp>
        <p:nvSpPr>
          <p:cNvPr id="23" name="Text Box 30"/>
          <p:cNvSpPr txBox="1">
            <a:spLocks noChangeArrowheads="1"/>
          </p:cNvSpPr>
          <p:nvPr/>
        </p:nvSpPr>
        <p:spPr bwMode="auto">
          <a:xfrm>
            <a:off x="5131316" y="5495330"/>
            <a:ext cx="1419225" cy="457200"/>
          </a:xfrm>
          <a:prstGeom prst="rect">
            <a:avLst/>
          </a:prstGeom>
          <a:noFill/>
          <a:ln w="9525">
            <a:noFill/>
            <a:miter lim="800000"/>
            <a:headEnd/>
            <a:tailEnd/>
          </a:ln>
          <a:effectLst/>
        </p:spPr>
        <p:txBody>
          <a:bodyPr wrap="none">
            <a:prstTxWarp prst="textNoShape">
              <a:avLst/>
            </a:prstTxWarp>
            <a:spAutoFit/>
          </a:bodyPr>
          <a:lstStyle/>
          <a:p>
            <a:r>
              <a:rPr lang="en-US" sz="2400" dirty="0"/>
              <a:t>Dynamics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3" name="Text Box 7"/>
          <p:cNvSpPr txBox="1">
            <a:spLocks noChangeArrowheads="1"/>
          </p:cNvSpPr>
          <p:nvPr/>
        </p:nvSpPr>
        <p:spPr bwMode="auto">
          <a:xfrm>
            <a:off x="3505200" y="382209"/>
            <a:ext cx="2794931"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X-Ray Surveys: overview  </a:t>
            </a:r>
            <a:endParaRPr lang="en-US" sz="2000" dirty="0">
              <a:solidFill>
                <a:schemeClr val="folHlink"/>
              </a:solidFill>
            </a:endParaRPr>
          </a:p>
        </p:txBody>
      </p:sp>
      <p:sp>
        <p:nvSpPr>
          <p:cNvPr id="14" name="Text Box 14"/>
          <p:cNvSpPr txBox="1">
            <a:spLocks noChangeArrowheads="1"/>
          </p:cNvSpPr>
          <p:nvPr/>
        </p:nvSpPr>
        <p:spPr bwMode="auto">
          <a:xfrm>
            <a:off x="457199" y="988367"/>
            <a:ext cx="7084228" cy="461665"/>
          </a:xfrm>
          <a:prstGeom prst="rect">
            <a:avLst/>
          </a:prstGeom>
          <a:noFill/>
          <a:ln w="9525">
            <a:noFill/>
            <a:miter lim="800000"/>
            <a:headEnd/>
            <a:tailEnd/>
          </a:ln>
          <a:effectLst/>
        </p:spPr>
        <p:txBody>
          <a:bodyPr wrap="none">
            <a:prstTxWarp prst="textNoShape">
              <a:avLst/>
            </a:prstTxWarp>
            <a:spAutoFit/>
          </a:bodyPr>
          <a:lstStyle/>
          <a:p>
            <a:r>
              <a:rPr lang="en-US" sz="2400" dirty="0">
                <a:solidFill>
                  <a:schemeClr val="bg1"/>
                </a:solidFill>
              </a:rPr>
              <a:t>Principle:</a:t>
            </a:r>
            <a:r>
              <a:rPr lang="en-US" sz="2400" dirty="0" smtClean="0">
                <a:solidFill>
                  <a:schemeClr val="bg1"/>
                </a:solidFill>
              </a:rPr>
              <a:t>            </a:t>
            </a:r>
            <a:r>
              <a:rPr lang="en-US" sz="2400" i="1" dirty="0" smtClean="0">
                <a:solidFill>
                  <a:schemeClr val="bg1"/>
                </a:solidFill>
              </a:rPr>
              <a:t>Backlighting </a:t>
            </a:r>
            <a:r>
              <a:rPr lang="en-US" sz="2400" i="1" dirty="0">
                <a:solidFill>
                  <a:schemeClr val="bg1"/>
                </a:solidFill>
              </a:rPr>
              <a:t>with</a:t>
            </a:r>
            <a:r>
              <a:rPr lang="en-US" sz="2400" i="1" dirty="0" smtClean="0">
                <a:solidFill>
                  <a:schemeClr val="bg1"/>
                </a:solidFill>
              </a:rPr>
              <a:t> bright </a:t>
            </a:r>
            <a:r>
              <a:rPr lang="en-US" sz="2400" i="1" dirty="0">
                <a:solidFill>
                  <a:schemeClr val="bg1"/>
                </a:solidFill>
              </a:rPr>
              <a:t>X-ray continua</a:t>
            </a:r>
          </a:p>
        </p:txBody>
      </p:sp>
      <p:sp>
        <p:nvSpPr>
          <p:cNvPr id="15" name="Text Box 15"/>
          <p:cNvSpPr txBox="1">
            <a:spLocks noChangeArrowheads="1"/>
          </p:cNvSpPr>
          <p:nvPr/>
        </p:nvSpPr>
        <p:spPr bwMode="auto">
          <a:xfrm>
            <a:off x="457199" y="1450032"/>
            <a:ext cx="8458201" cy="5632310"/>
          </a:xfrm>
          <a:prstGeom prst="rect">
            <a:avLst/>
          </a:prstGeom>
          <a:noFill/>
          <a:ln w="9525">
            <a:noFill/>
            <a:miter lim="800000"/>
            <a:headEnd/>
            <a:tailEnd/>
          </a:ln>
          <a:effectLst/>
        </p:spPr>
        <p:txBody>
          <a:bodyPr wrap="square">
            <a:prstTxWarp prst="textNoShape">
              <a:avLst/>
            </a:prstTxWarp>
            <a:spAutoFit/>
          </a:bodyPr>
          <a:lstStyle/>
          <a:p>
            <a:r>
              <a:rPr lang="en-US" sz="2400" dirty="0">
                <a:solidFill>
                  <a:schemeClr val="bg1"/>
                </a:solidFill>
              </a:rPr>
              <a:t>Advantage</a:t>
            </a:r>
            <a:r>
              <a:rPr lang="en-US" sz="2400" dirty="0" smtClean="0">
                <a:solidFill>
                  <a:schemeClr val="bg1"/>
                </a:solidFill>
              </a:rPr>
              <a:t>:        </a:t>
            </a:r>
            <a:r>
              <a:rPr lang="en-US" sz="2400" i="1" dirty="0" smtClean="0">
                <a:solidFill>
                  <a:schemeClr val="bg1"/>
                </a:solidFill>
              </a:rPr>
              <a:t>Long-range view through Galaxy</a:t>
            </a:r>
            <a:endParaRPr lang="en-US" sz="2400" i="1" dirty="0" smtClean="0">
              <a:solidFill>
                <a:schemeClr val="hlink"/>
              </a:solidFill>
            </a:endParaRPr>
          </a:p>
          <a:p>
            <a:r>
              <a:rPr lang="en-US" sz="2400" i="1" dirty="0" smtClean="0">
                <a:solidFill>
                  <a:schemeClr val="hlink"/>
                </a:solidFill>
              </a:rPr>
              <a:t>                            </a:t>
            </a:r>
            <a:r>
              <a:rPr lang="en-US" sz="2400" i="1" dirty="0" smtClean="0">
                <a:solidFill>
                  <a:schemeClr val="bg1"/>
                </a:solidFill>
              </a:rPr>
              <a:t>Cover all ISM phases: C , O , Fe L, Ne</a:t>
            </a:r>
          </a:p>
          <a:p>
            <a:r>
              <a:rPr lang="en-US" sz="2400" i="1" dirty="0" smtClean="0">
                <a:solidFill>
                  <a:schemeClr val="bg1"/>
                </a:solidFill>
              </a:rPr>
              <a:t>                            Cold/Warm phase: Mg, Si, S, </a:t>
            </a:r>
            <a:r>
              <a:rPr lang="en-US" sz="2400" i="1" dirty="0" err="1" smtClean="0">
                <a:solidFill>
                  <a:schemeClr val="bg1"/>
                </a:solidFill>
              </a:rPr>
              <a:t>Ar</a:t>
            </a:r>
            <a:r>
              <a:rPr lang="en-US" sz="2400" i="1" dirty="0" smtClean="0">
                <a:solidFill>
                  <a:schemeClr val="bg1"/>
                </a:solidFill>
              </a:rPr>
              <a:t>, Ca, Fe, Ni</a:t>
            </a:r>
          </a:p>
          <a:p>
            <a:r>
              <a:rPr lang="en-US" sz="2400" i="1" dirty="0" smtClean="0">
                <a:solidFill>
                  <a:schemeClr val="bg1"/>
                </a:solidFill>
              </a:rPr>
              <a:t>                            Galactic Halo absorption</a:t>
            </a:r>
          </a:p>
          <a:p>
            <a:r>
              <a:rPr lang="en-US" sz="2400" i="1" dirty="0" smtClean="0">
                <a:solidFill>
                  <a:schemeClr val="bg1"/>
                </a:solidFill>
              </a:rPr>
              <a:t>                            ISM Studies in other Galaxies</a:t>
            </a:r>
          </a:p>
          <a:p>
            <a:endParaRPr lang="en-US" sz="2400" i="1" dirty="0" smtClean="0">
              <a:solidFill>
                <a:schemeClr val="bg1"/>
              </a:solidFill>
            </a:endParaRPr>
          </a:p>
          <a:p>
            <a:r>
              <a:rPr lang="en-US" sz="2400" dirty="0" smtClean="0">
                <a:solidFill>
                  <a:schemeClr val="bg1"/>
                </a:solidFill>
              </a:rPr>
              <a:t>Requirements:   Spectral </a:t>
            </a:r>
            <a:r>
              <a:rPr lang="en-US" sz="2400" i="1" dirty="0" smtClean="0">
                <a:solidFill>
                  <a:schemeClr val="bg1"/>
                </a:solidFill>
              </a:rPr>
              <a:t>resolution &gt; 1000,  </a:t>
            </a:r>
            <a:r>
              <a:rPr lang="en-US" sz="2400" i="1" dirty="0" err="1" smtClean="0">
                <a:solidFill>
                  <a:schemeClr val="bg1"/>
                </a:solidFill>
              </a:rPr>
              <a:t>bandpass</a:t>
            </a:r>
            <a:r>
              <a:rPr lang="en-US" sz="2400" i="1" dirty="0" smtClean="0">
                <a:solidFill>
                  <a:schemeClr val="bg1"/>
                </a:solidFill>
              </a:rPr>
              <a:t> 0.1  -  8 </a:t>
            </a:r>
            <a:r>
              <a:rPr lang="en-US" sz="2400" i="1" dirty="0" err="1" smtClean="0">
                <a:solidFill>
                  <a:schemeClr val="bg1"/>
                </a:solidFill>
              </a:rPr>
              <a:t>keV</a:t>
            </a:r>
            <a:endParaRPr lang="en-US" sz="2400" i="1" dirty="0" smtClean="0">
              <a:solidFill>
                <a:schemeClr val="bg1"/>
              </a:solidFill>
            </a:endParaRPr>
          </a:p>
          <a:p>
            <a:endParaRPr lang="en-US" sz="2400" i="1" dirty="0" smtClean="0">
              <a:solidFill>
                <a:schemeClr val="bg1"/>
              </a:solidFill>
            </a:endParaRPr>
          </a:p>
          <a:p>
            <a:r>
              <a:rPr lang="en-US" sz="2400" dirty="0" smtClean="0">
                <a:solidFill>
                  <a:schemeClr val="tx2"/>
                </a:solidFill>
              </a:rPr>
              <a:t>Sources:             </a:t>
            </a:r>
            <a:r>
              <a:rPr lang="en-US" sz="2400" i="1" dirty="0" smtClean="0">
                <a:solidFill>
                  <a:schemeClr val="tx2"/>
                </a:solidFill>
              </a:rPr>
              <a:t>CVs, </a:t>
            </a:r>
            <a:r>
              <a:rPr lang="en-US" sz="2400" i="1" dirty="0" err="1" smtClean="0">
                <a:solidFill>
                  <a:schemeClr val="tx2"/>
                </a:solidFill>
              </a:rPr>
              <a:t>LMXBs</a:t>
            </a:r>
            <a:r>
              <a:rPr lang="en-US" sz="2400" i="1" dirty="0" smtClean="0">
                <a:solidFill>
                  <a:schemeClr val="tx2"/>
                </a:solidFill>
              </a:rPr>
              <a:t>, BH Binaries, AGN</a:t>
            </a:r>
          </a:p>
          <a:p>
            <a:r>
              <a:rPr lang="en-US" sz="2400" i="1" dirty="0" smtClean="0">
                <a:solidFill>
                  <a:schemeClr val="tx2"/>
                </a:solidFill>
              </a:rPr>
              <a:t>                            &lt; 100 available for Chandra/XMM exposures </a:t>
            </a:r>
          </a:p>
          <a:p>
            <a:r>
              <a:rPr lang="en-US" sz="2400" dirty="0" smtClean="0">
                <a:solidFill>
                  <a:schemeClr val="tx2"/>
                </a:solidFill>
              </a:rPr>
              <a:t>                            </a:t>
            </a:r>
            <a:r>
              <a:rPr lang="en-US" sz="2400" i="1" dirty="0" smtClean="0">
                <a:solidFill>
                  <a:schemeClr val="tx2"/>
                </a:solidFill>
              </a:rPr>
              <a:t>&gt; 100 available for </a:t>
            </a:r>
            <a:r>
              <a:rPr lang="en-US" sz="2400" i="1" dirty="0" err="1" smtClean="0">
                <a:solidFill>
                  <a:schemeClr val="tx2"/>
                </a:solidFill>
              </a:rPr>
              <a:t>Astro</a:t>
            </a:r>
            <a:r>
              <a:rPr lang="en-US" sz="2400" i="1" dirty="0" smtClean="0">
                <a:solidFill>
                  <a:schemeClr val="tx2"/>
                </a:solidFill>
              </a:rPr>
              <a:t>-H exposures</a:t>
            </a:r>
          </a:p>
          <a:p>
            <a:r>
              <a:rPr lang="en-US" sz="2400" i="1" dirty="0" smtClean="0">
                <a:solidFill>
                  <a:schemeClr val="tx2"/>
                </a:solidFill>
              </a:rPr>
              <a:t>                            &gt; 1000 available for Athena and future Explorer</a:t>
            </a:r>
          </a:p>
          <a:p>
            <a:endParaRPr lang="en-US" sz="2400" i="1" dirty="0" smtClean="0">
              <a:solidFill>
                <a:schemeClr val="tx2"/>
              </a:solidFill>
            </a:endParaRPr>
          </a:p>
          <a:p>
            <a:r>
              <a:rPr lang="en-US" sz="2400" dirty="0" smtClean="0">
                <a:solidFill>
                  <a:schemeClr val="tx2"/>
                </a:solidFill>
              </a:rPr>
              <a:t>              </a:t>
            </a:r>
          </a:p>
          <a:p>
            <a:r>
              <a:rPr lang="en-US" sz="2400" dirty="0" smtClean="0">
                <a:solidFill>
                  <a:schemeClr val="hlink"/>
                </a:solidFill>
              </a:rPr>
              <a:t>                                 </a:t>
            </a:r>
            <a:endParaRPr lang="en-US" sz="2400" dirty="0">
              <a:solidFill>
                <a:schemeClr val="hlink"/>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819400" y="382209"/>
            <a:ext cx="5079335"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X-Ray Surveys: previous/on-going X-ray  studies  </a:t>
            </a:r>
            <a:endParaRPr lang="en-US" sz="2000" dirty="0">
              <a:solidFill>
                <a:schemeClr val="folHlink"/>
              </a:solidFill>
            </a:endParaRPr>
          </a:p>
        </p:txBody>
      </p:sp>
      <p:sp>
        <p:nvSpPr>
          <p:cNvPr id="14" name="TextBox 13"/>
          <p:cNvSpPr txBox="1"/>
          <p:nvPr/>
        </p:nvSpPr>
        <p:spPr>
          <a:xfrm>
            <a:off x="0" y="1371600"/>
            <a:ext cx="4724400" cy="4616647"/>
          </a:xfrm>
          <a:prstGeom prst="rect">
            <a:avLst/>
          </a:prstGeom>
          <a:noFill/>
        </p:spPr>
        <p:txBody>
          <a:bodyPr wrap="square" rtlCol="0">
            <a:spAutoFit/>
          </a:bodyPr>
          <a:lstStyle/>
          <a:p>
            <a:r>
              <a:rPr lang="en-US" sz="1200" dirty="0" smtClean="0">
                <a:solidFill>
                  <a:schemeClr val="bg1"/>
                </a:solidFill>
                <a:latin typeface="Comic Sans MS"/>
                <a:cs typeface="Comic Sans MS"/>
              </a:rPr>
              <a:t>Low Z Edges:                 C K , O K, Fe L,  Ne K</a:t>
            </a:r>
          </a:p>
          <a:p>
            <a:endParaRPr lang="en-US" sz="1200" dirty="0" smtClean="0">
              <a:solidFill>
                <a:schemeClr val="bg1"/>
              </a:solidFill>
              <a:latin typeface="Comic Sans MS"/>
              <a:cs typeface="Comic Sans MS"/>
            </a:endParaRPr>
          </a:p>
          <a:p>
            <a:r>
              <a:rPr lang="en-US" sz="1200" dirty="0" smtClean="0">
                <a:solidFill>
                  <a:schemeClr val="bg1"/>
                </a:solidFill>
                <a:latin typeface="Comic Sans MS"/>
                <a:cs typeface="Comic Sans MS"/>
              </a:rPr>
              <a:t>Carbon K edge:              </a:t>
            </a:r>
            <a:r>
              <a:rPr lang="en-US" sz="1200" dirty="0" smtClean="0">
                <a:solidFill>
                  <a:schemeClr val="bg1"/>
                </a:solidFill>
                <a:latin typeface="+mj-lt"/>
                <a:cs typeface="Comic Sans MS"/>
              </a:rPr>
              <a:t>ACIS Contaminant (H. Marshall)</a:t>
            </a:r>
          </a:p>
          <a:p>
            <a:endParaRPr lang="en-US" sz="1200" dirty="0" smtClean="0">
              <a:solidFill>
                <a:schemeClr val="bg1"/>
              </a:solidFill>
              <a:latin typeface="+mj-lt"/>
              <a:cs typeface="Comic Sans MS"/>
            </a:endParaRPr>
          </a:p>
          <a:p>
            <a:r>
              <a:rPr lang="en-US" sz="1200" dirty="0" smtClean="0">
                <a:solidFill>
                  <a:schemeClr val="bg1"/>
                </a:solidFill>
                <a:latin typeface="Comic Sans MS"/>
                <a:cs typeface="Comic Sans MS"/>
              </a:rPr>
              <a:t>Nitrogen K Edge:           </a:t>
            </a:r>
            <a:r>
              <a:rPr lang="en-US" sz="1200" dirty="0" err="1" smtClean="0">
                <a:solidFill>
                  <a:schemeClr val="bg1"/>
                </a:solidFill>
                <a:latin typeface="Comic Sans MS"/>
                <a:cs typeface="Comic Sans MS"/>
              </a:rPr>
              <a:t>Sant’Anna</a:t>
            </a:r>
            <a:r>
              <a:rPr lang="en-US" sz="1200" dirty="0" smtClean="0">
                <a:solidFill>
                  <a:schemeClr val="bg1"/>
                </a:solidFill>
                <a:latin typeface="Comic Sans MS"/>
                <a:cs typeface="Comic Sans MS"/>
              </a:rPr>
              <a:t> et al. 2011</a:t>
            </a:r>
          </a:p>
          <a:p>
            <a:endParaRPr lang="en-US" sz="1200" dirty="0" smtClean="0">
              <a:solidFill>
                <a:schemeClr val="bg1"/>
              </a:solidFill>
              <a:latin typeface="Comic Sans MS"/>
              <a:cs typeface="Comic Sans MS"/>
            </a:endParaRPr>
          </a:p>
          <a:p>
            <a:r>
              <a:rPr lang="en-US" sz="1200" dirty="0" smtClean="0">
                <a:solidFill>
                  <a:schemeClr val="bg1"/>
                </a:solidFill>
                <a:latin typeface="Comic Sans MS"/>
                <a:cs typeface="Comic Sans MS"/>
              </a:rPr>
              <a:t>Oxygen K Edge:              </a:t>
            </a:r>
            <a:r>
              <a:rPr lang="en-US" sz="1200" dirty="0" smtClean="0">
                <a:solidFill>
                  <a:schemeClr val="bg1"/>
                </a:solidFill>
                <a:latin typeface="+mj-lt"/>
                <a:cs typeface="Comic Sans MS"/>
              </a:rPr>
              <a:t>X 0614+091 (</a:t>
            </a:r>
            <a:r>
              <a:rPr lang="en-US" sz="1200" dirty="0" err="1" smtClean="0">
                <a:solidFill>
                  <a:schemeClr val="bg1"/>
                </a:solidFill>
                <a:latin typeface="+mj-lt"/>
                <a:cs typeface="Comic Sans MS"/>
              </a:rPr>
              <a:t>Paerels</a:t>
            </a:r>
            <a:r>
              <a:rPr lang="en-US" sz="1200" dirty="0" smtClean="0">
                <a:solidFill>
                  <a:schemeClr val="bg1"/>
                </a:solidFill>
                <a:latin typeface="+mj-lt"/>
                <a:cs typeface="Comic Sans MS"/>
              </a:rPr>
              <a:t> et al. 2001)</a:t>
            </a:r>
            <a:r>
              <a:rPr lang="en-US" sz="1200" dirty="0" smtClean="0">
                <a:solidFill>
                  <a:schemeClr val="bg1"/>
                </a:solidFill>
                <a:latin typeface="Comic Sans MS"/>
                <a:cs typeface="Comic Sans MS"/>
              </a:rPr>
              <a:t>             </a:t>
            </a:r>
          </a:p>
          <a:p>
            <a:r>
              <a:rPr lang="en-US" sz="1200" dirty="0" smtClean="0">
                <a:solidFill>
                  <a:schemeClr val="bg1"/>
                </a:solidFill>
                <a:latin typeface="Comic Sans MS"/>
                <a:cs typeface="Comic Sans MS"/>
              </a:rPr>
              <a:t>                                      </a:t>
            </a:r>
            <a:r>
              <a:rPr lang="en-US" sz="1200" dirty="0" smtClean="0">
                <a:solidFill>
                  <a:schemeClr val="bg1"/>
                </a:solidFill>
                <a:latin typeface="+mj-lt"/>
                <a:cs typeface="Comic Sans MS"/>
              </a:rPr>
              <a:t>LMXB Survey (</a:t>
            </a:r>
            <a:r>
              <a:rPr lang="en-US" sz="1200" dirty="0" err="1" smtClean="0">
                <a:solidFill>
                  <a:schemeClr val="bg1"/>
                </a:solidFill>
                <a:latin typeface="+mj-lt"/>
                <a:cs typeface="Comic Sans MS"/>
              </a:rPr>
              <a:t>Juett</a:t>
            </a:r>
            <a:r>
              <a:rPr lang="en-US" sz="1200" dirty="0" smtClean="0">
                <a:solidFill>
                  <a:schemeClr val="bg1"/>
                </a:solidFill>
                <a:latin typeface="+mj-lt"/>
                <a:cs typeface="Comic Sans MS"/>
              </a:rPr>
              <a:t> et al. 2004)</a:t>
            </a:r>
          </a:p>
          <a:p>
            <a:r>
              <a:rPr lang="en-US" sz="1200" dirty="0" smtClean="0">
                <a:solidFill>
                  <a:schemeClr val="bg1"/>
                </a:solidFill>
                <a:latin typeface="+mj-lt"/>
                <a:cs typeface="Comic Sans MS"/>
              </a:rPr>
              <a:t>                                                  </a:t>
            </a:r>
            <a:r>
              <a:rPr lang="en-US" sz="1200" dirty="0" err="1" smtClean="0">
                <a:solidFill>
                  <a:schemeClr val="bg1"/>
                </a:solidFill>
                <a:latin typeface="+mj-lt"/>
                <a:cs typeface="Comic Sans MS"/>
              </a:rPr>
              <a:t>Cyg</a:t>
            </a:r>
            <a:r>
              <a:rPr lang="en-US" sz="1200" dirty="0" smtClean="0">
                <a:solidFill>
                  <a:schemeClr val="bg1"/>
                </a:solidFill>
                <a:latin typeface="+mj-lt"/>
                <a:cs typeface="Comic Sans MS"/>
              </a:rPr>
              <a:t> X-2 (Takei et al. 2002)</a:t>
            </a:r>
          </a:p>
          <a:p>
            <a:r>
              <a:rPr lang="en-US" sz="1200" dirty="0" smtClean="0">
                <a:solidFill>
                  <a:schemeClr val="bg1"/>
                </a:solidFill>
                <a:latin typeface="+mj-lt"/>
                <a:cs typeface="Comic Sans MS"/>
              </a:rPr>
              <a:t>                                                  </a:t>
            </a:r>
            <a:r>
              <a:rPr lang="en-US" sz="1200" dirty="0" err="1" smtClean="0">
                <a:solidFill>
                  <a:schemeClr val="bg1"/>
                </a:solidFill>
                <a:latin typeface="+mj-lt"/>
                <a:cs typeface="Comic Sans MS"/>
              </a:rPr>
              <a:t>Cyg</a:t>
            </a:r>
            <a:r>
              <a:rPr lang="en-US" sz="1200" dirty="0" smtClean="0">
                <a:solidFill>
                  <a:schemeClr val="bg1"/>
                </a:solidFill>
                <a:latin typeface="+mj-lt"/>
                <a:cs typeface="Comic Sans MS"/>
              </a:rPr>
              <a:t> X-1  (Schulz et al. 2002)</a:t>
            </a:r>
          </a:p>
          <a:p>
            <a:r>
              <a:rPr lang="en-US" sz="1200" dirty="0" smtClean="0">
                <a:solidFill>
                  <a:schemeClr val="bg1"/>
                </a:solidFill>
                <a:latin typeface="+mj-lt"/>
                <a:cs typeface="Comic Sans MS"/>
              </a:rPr>
              <a:t>                                                  </a:t>
            </a:r>
            <a:r>
              <a:rPr lang="en-US" sz="1200" dirty="0" smtClean="0">
                <a:solidFill>
                  <a:schemeClr val="bg1"/>
                </a:solidFill>
                <a:cs typeface="Comic Sans MS"/>
              </a:rPr>
              <a:t>XTE J1817-330 (</a:t>
            </a:r>
            <a:r>
              <a:rPr lang="en-US" sz="1200" dirty="0" err="1" smtClean="0">
                <a:solidFill>
                  <a:schemeClr val="bg1"/>
                </a:solidFill>
                <a:cs typeface="Comic Sans MS"/>
              </a:rPr>
              <a:t>Gatuzz</a:t>
            </a:r>
            <a:r>
              <a:rPr lang="en-US" sz="1200" dirty="0" smtClean="0">
                <a:solidFill>
                  <a:schemeClr val="bg1"/>
                </a:solidFill>
                <a:cs typeface="Comic Sans MS"/>
              </a:rPr>
              <a:t> et al. 2013)</a:t>
            </a:r>
          </a:p>
          <a:p>
            <a:r>
              <a:rPr lang="en-US" sz="1200" dirty="0" smtClean="0">
                <a:solidFill>
                  <a:schemeClr val="bg1"/>
                </a:solidFill>
                <a:cs typeface="Comic Sans MS"/>
              </a:rPr>
              <a:t> </a:t>
            </a:r>
            <a:r>
              <a:rPr lang="en-US" sz="1200" dirty="0" smtClean="0">
                <a:solidFill>
                  <a:schemeClr val="bg1"/>
                </a:solidFill>
                <a:latin typeface="+mj-lt"/>
                <a:cs typeface="Comic Sans MS"/>
              </a:rPr>
              <a:t>                      </a:t>
            </a:r>
            <a:endParaRPr lang="en-US" sz="1200" dirty="0" smtClean="0">
              <a:solidFill>
                <a:schemeClr val="bg1"/>
              </a:solidFill>
              <a:latin typeface="Comic Sans MS"/>
              <a:cs typeface="Comic Sans MS"/>
            </a:endParaRPr>
          </a:p>
          <a:p>
            <a:r>
              <a:rPr lang="en-US" sz="1200" dirty="0" smtClean="0">
                <a:solidFill>
                  <a:schemeClr val="tx2"/>
                </a:solidFill>
                <a:latin typeface="Comic Sans MS"/>
                <a:cs typeface="Comic Sans MS"/>
              </a:rPr>
              <a:t>Neon K Edge:                 </a:t>
            </a:r>
            <a:r>
              <a:rPr lang="en-US" sz="1200" dirty="0" smtClean="0">
                <a:solidFill>
                  <a:schemeClr val="tx2"/>
                </a:solidFill>
                <a:cs typeface="Comic Sans MS"/>
              </a:rPr>
              <a:t>LMXB Survey (</a:t>
            </a:r>
            <a:r>
              <a:rPr lang="en-US" sz="1200" dirty="0" err="1" smtClean="0">
                <a:solidFill>
                  <a:schemeClr val="tx2"/>
                </a:solidFill>
                <a:cs typeface="Comic Sans MS"/>
              </a:rPr>
              <a:t>Juett</a:t>
            </a:r>
            <a:r>
              <a:rPr lang="en-US" sz="1200" dirty="0" smtClean="0">
                <a:solidFill>
                  <a:schemeClr val="tx2"/>
                </a:solidFill>
                <a:cs typeface="Comic Sans MS"/>
              </a:rPr>
              <a:t> et al. 2006)</a:t>
            </a:r>
          </a:p>
          <a:p>
            <a:r>
              <a:rPr lang="en-US" sz="1200" dirty="0" smtClean="0">
                <a:solidFill>
                  <a:schemeClr val="tx2"/>
                </a:solidFill>
                <a:latin typeface="Comic Sans MS"/>
                <a:cs typeface="Comic Sans MS"/>
              </a:rPr>
              <a:t>                                      </a:t>
            </a:r>
            <a:r>
              <a:rPr lang="en-US" sz="1200" dirty="0" smtClean="0">
                <a:solidFill>
                  <a:schemeClr val="tx2"/>
                </a:solidFill>
                <a:cs typeface="Comic Sans MS"/>
              </a:rPr>
              <a:t>X 0614+091 (</a:t>
            </a:r>
            <a:r>
              <a:rPr lang="en-US" sz="1200" dirty="0" err="1" smtClean="0">
                <a:solidFill>
                  <a:schemeClr val="tx2"/>
                </a:solidFill>
                <a:cs typeface="Comic Sans MS"/>
              </a:rPr>
              <a:t>Paerels</a:t>
            </a:r>
            <a:r>
              <a:rPr lang="en-US" sz="1200" dirty="0" smtClean="0">
                <a:solidFill>
                  <a:schemeClr val="tx2"/>
                </a:solidFill>
                <a:cs typeface="Comic Sans MS"/>
              </a:rPr>
              <a:t> et al. 2001</a:t>
            </a:r>
          </a:p>
          <a:p>
            <a:r>
              <a:rPr lang="en-US" sz="1200" dirty="0" smtClean="0">
                <a:solidFill>
                  <a:schemeClr val="tx2"/>
                </a:solidFill>
                <a:cs typeface="Comic Sans MS"/>
              </a:rPr>
              <a:t>                                                                          Schulz et al. 2010)</a:t>
            </a:r>
          </a:p>
          <a:p>
            <a:r>
              <a:rPr lang="en-US" sz="1200" dirty="0" smtClean="0">
                <a:solidFill>
                  <a:schemeClr val="tx2"/>
                </a:solidFill>
                <a:latin typeface="Comic Sans MS"/>
                <a:cs typeface="Comic Sans MS"/>
              </a:rPr>
              <a:t>                                      </a:t>
            </a:r>
            <a:r>
              <a:rPr lang="en-US" sz="1200" dirty="0" smtClean="0">
                <a:solidFill>
                  <a:schemeClr val="tx2"/>
                </a:solidFill>
                <a:cs typeface="Comic Sans MS"/>
              </a:rPr>
              <a:t>XTE J1817-330 (</a:t>
            </a:r>
            <a:r>
              <a:rPr lang="en-US" sz="1200" dirty="0" err="1" smtClean="0">
                <a:solidFill>
                  <a:schemeClr val="tx2"/>
                </a:solidFill>
                <a:cs typeface="Comic Sans MS"/>
              </a:rPr>
              <a:t>Gatuzz</a:t>
            </a:r>
            <a:r>
              <a:rPr lang="en-US" sz="1200" dirty="0" smtClean="0">
                <a:solidFill>
                  <a:schemeClr val="tx2"/>
                </a:solidFill>
                <a:cs typeface="Comic Sans MS"/>
              </a:rPr>
              <a:t> et al. 2013)</a:t>
            </a:r>
          </a:p>
          <a:p>
            <a:endParaRPr lang="en-US" sz="1200" dirty="0" smtClean="0">
              <a:solidFill>
                <a:schemeClr val="tx2"/>
              </a:solidFill>
              <a:cs typeface="Comic Sans MS"/>
            </a:endParaRPr>
          </a:p>
          <a:p>
            <a:r>
              <a:rPr lang="en-US" sz="1200" dirty="0" smtClean="0">
                <a:solidFill>
                  <a:schemeClr val="tx2"/>
                </a:solidFill>
                <a:cs typeface="Comic Sans MS"/>
              </a:rPr>
              <a:t> Ne/O  resonance </a:t>
            </a:r>
          </a:p>
          <a:p>
            <a:r>
              <a:rPr lang="en-US" sz="1200" dirty="0" smtClean="0">
                <a:solidFill>
                  <a:schemeClr val="tx2"/>
                </a:solidFill>
                <a:cs typeface="Comic Sans MS"/>
              </a:rPr>
              <a:t> absorption:                            LMXB survey (</a:t>
            </a:r>
            <a:r>
              <a:rPr lang="en-US" sz="1200" dirty="0" err="1" smtClean="0">
                <a:solidFill>
                  <a:schemeClr val="tx2"/>
                </a:solidFill>
                <a:cs typeface="Comic Sans MS"/>
              </a:rPr>
              <a:t>Yao&amp;Wang</a:t>
            </a:r>
            <a:r>
              <a:rPr lang="en-US" sz="1200" dirty="0" smtClean="0">
                <a:solidFill>
                  <a:schemeClr val="tx2"/>
                </a:solidFill>
                <a:cs typeface="Comic Sans MS"/>
              </a:rPr>
              <a:t> 2005, 2006)</a:t>
            </a:r>
          </a:p>
          <a:p>
            <a:r>
              <a:rPr lang="en-US" sz="1200" dirty="0" smtClean="0">
                <a:solidFill>
                  <a:schemeClr val="tx2"/>
                </a:solidFill>
                <a:cs typeface="Comic Sans MS"/>
              </a:rPr>
              <a:t>                                                  LMC X-3 (Wang et al. 2005)</a:t>
            </a:r>
          </a:p>
          <a:p>
            <a:r>
              <a:rPr lang="en-US" sz="1200" dirty="0" smtClean="0">
                <a:solidFill>
                  <a:schemeClr val="tx2"/>
                </a:solidFill>
                <a:cs typeface="Comic Sans MS"/>
              </a:rPr>
              <a:t>                                                  </a:t>
            </a:r>
            <a:r>
              <a:rPr lang="en-US" sz="1200" dirty="0" err="1" smtClean="0">
                <a:solidFill>
                  <a:schemeClr val="tx2"/>
                </a:solidFill>
                <a:cs typeface="Comic Sans MS"/>
              </a:rPr>
              <a:t>Cyg</a:t>
            </a:r>
            <a:r>
              <a:rPr lang="en-US" sz="1200" dirty="0" smtClean="0">
                <a:solidFill>
                  <a:schemeClr val="tx2"/>
                </a:solidFill>
                <a:cs typeface="Comic Sans MS"/>
              </a:rPr>
              <a:t> X-2 (Yao et al. 2009)</a:t>
            </a:r>
          </a:p>
          <a:p>
            <a:r>
              <a:rPr lang="en-US" sz="1200" dirty="0" smtClean="0">
                <a:solidFill>
                  <a:schemeClr val="tx2"/>
                </a:solidFill>
                <a:cs typeface="Comic Sans MS"/>
              </a:rPr>
              <a:t>                                                                                                  </a:t>
            </a:r>
          </a:p>
          <a:p>
            <a:endParaRPr lang="en-US" dirty="0" smtClean="0">
              <a:solidFill>
                <a:schemeClr val="tx2"/>
              </a:solidFill>
              <a:latin typeface="Comic Sans MS"/>
              <a:cs typeface="Comic Sans MS"/>
            </a:endParaRPr>
          </a:p>
          <a:p>
            <a:r>
              <a:rPr lang="en-US" sz="1200" dirty="0" smtClean="0">
                <a:solidFill>
                  <a:schemeClr val="tx2"/>
                </a:solidFill>
                <a:latin typeface="Comic Sans MS"/>
                <a:cs typeface="Comic Sans MS"/>
              </a:rPr>
              <a:t>TBNEW  in XSPEC:        </a:t>
            </a:r>
            <a:r>
              <a:rPr lang="en-US" sz="1200" dirty="0" err="1" smtClean="0">
                <a:solidFill>
                  <a:schemeClr val="tx2"/>
                </a:solidFill>
                <a:latin typeface="Comic Sans MS"/>
                <a:cs typeface="Comic Sans MS"/>
              </a:rPr>
              <a:t>Wilms</a:t>
            </a:r>
            <a:r>
              <a:rPr lang="en-US" sz="1200" dirty="0" smtClean="0">
                <a:solidFill>
                  <a:schemeClr val="tx2"/>
                </a:solidFill>
                <a:latin typeface="Comic Sans MS"/>
                <a:cs typeface="Comic Sans MS"/>
              </a:rPr>
              <a:t>, Schulz, Nowak et al. 2013     </a:t>
            </a:r>
            <a:r>
              <a:rPr lang="en-US" sz="1200" dirty="0" smtClean="0">
                <a:latin typeface="Comic Sans MS"/>
                <a:cs typeface="Comic Sans MS"/>
              </a:rPr>
              <a:t>                                                                     </a:t>
            </a:r>
          </a:p>
        </p:txBody>
      </p:sp>
      <p:sp>
        <p:nvSpPr>
          <p:cNvPr id="15" name="TextBox 14"/>
          <p:cNvSpPr txBox="1"/>
          <p:nvPr/>
        </p:nvSpPr>
        <p:spPr>
          <a:xfrm>
            <a:off x="4572000" y="1371600"/>
            <a:ext cx="5105400" cy="5724643"/>
          </a:xfrm>
          <a:prstGeom prst="rect">
            <a:avLst/>
          </a:prstGeom>
          <a:noFill/>
        </p:spPr>
        <p:txBody>
          <a:bodyPr wrap="square" rtlCol="0">
            <a:spAutoFit/>
          </a:bodyPr>
          <a:lstStyle/>
          <a:p>
            <a:r>
              <a:rPr lang="en-US" sz="1200" dirty="0" smtClean="0">
                <a:solidFill>
                  <a:schemeClr val="bg1"/>
                </a:solidFill>
                <a:latin typeface="Comic Sans MS"/>
                <a:cs typeface="Comic Sans MS"/>
              </a:rPr>
              <a:t>High Z Edges:                    Mg K, Si K, S K, </a:t>
            </a:r>
            <a:r>
              <a:rPr lang="en-US" sz="1200" dirty="0" err="1" smtClean="0">
                <a:solidFill>
                  <a:schemeClr val="bg1"/>
                </a:solidFill>
                <a:latin typeface="Comic Sans MS"/>
                <a:cs typeface="Comic Sans MS"/>
              </a:rPr>
              <a:t>Ar</a:t>
            </a:r>
            <a:r>
              <a:rPr lang="en-US" sz="1200" dirty="0" smtClean="0">
                <a:solidFill>
                  <a:schemeClr val="bg1"/>
                </a:solidFill>
                <a:latin typeface="Comic Sans MS"/>
                <a:cs typeface="Comic Sans MS"/>
              </a:rPr>
              <a:t> K. Ca K, Fe K</a:t>
            </a:r>
          </a:p>
          <a:p>
            <a:endParaRPr lang="en-US" sz="1200" dirty="0" smtClean="0">
              <a:solidFill>
                <a:schemeClr val="bg1"/>
              </a:solidFill>
              <a:latin typeface="Comic Sans MS"/>
              <a:cs typeface="Comic Sans MS"/>
            </a:endParaRPr>
          </a:p>
          <a:p>
            <a:r>
              <a:rPr lang="en-US" sz="1200" dirty="0" smtClean="0">
                <a:solidFill>
                  <a:schemeClr val="bg1"/>
                </a:solidFill>
                <a:latin typeface="Comic Sans MS"/>
                <a:cs typeface="Comic Sans MS"/>
              </a:rPr>
              <a:t>Magnesium K Edge:            GX 13+1, GX 5-1, GX340+0</a:t>
            </a:r>
          </a:p>
          <a:p>
            <a:r>
              <a:rPr lang="en-US" sz="1200" dirty="0" smtClean="0">
                <a:solidFill>
                  <a:schemeClr val="bg1"/>
                </a:solidFill>
                <a:latin typeface="Comic Sans MS"/>
                <a:cs typeface="Comic Sans MS"/>
              </a:rPr>
              <a:t>                                         Ueda et al. 2005</a:t>
            </a:r>
          </a:p>
          <a:p>
            <a:endParaRPr lang="en-US" sz="1200" dirty="0" smtClean="0">
              <a:solidFill>
                <a:schemeClr val="bg1"/>
              </a:solidFill>
              <a:latin typeface="Comic Sans MS"/>
              <a:cs typeface="Comic Sans MS"/>
            </a:endParaRPr>
          </a:p>
          <a:p>
            <a:r>
              <a:rPr lang="en-US" sz="1200" dirty="0" smtClean="0">
                <a:solidFill>
                  <a:schemeClr val="bg1"/>
                </a:solidFill>
                <a:latin typeface="Comic Sans MS"/>
                <a:cs typeface="Comic Sans MS"/>
              </a:rPr>
              <a:t>Silicon K Edge:                  GRS 1915+115 (Lee et al. 2002)</a:t>
            </a:r>
          </a:p>
          <a:p>
            <a:r>
              <a:rPr lang="en-US" sz="1200" dirty="0" smtClean="0">
                <a:solidFill>
                  <a:schemeClr val="bg1"/>
                </a:solidFill>
                <a:latin typeface="Comic Sans MS"/>
                <a:cs typeface="Comic Sans MS"/>
              </a:rPr>
              <a:t>                                         GX 13+1…. (Ueda et al. 2005)</a:t>
            </a:r>
          </a:p>
          <a:p>
            <a:endParaRPr lang="en-US" sz="1200" dirty="0" smtClean="0">
              <a:solidFill>
                <a:schemeClr val="bg1"/>
              </a:solidFill>
              <a:latin typeface="Comic Sans MS"/>
              <a:cs typeface="Comic Sans MS"/>
            </a:endParaRPr>
          </a:p>
          <a:p>
            <a:r>
              <a:rPr lang="en-US" sz="1200" dirty="0" smtClean="0">
                <a:solidFill>
                  <a:schemeClr val="bg1"/>
                </a:solidFill>
                <a:latin typeface="Comic Sans MS"/>
                <a:cs typeface="Comic Sans MS"/>
              </a:rPr>
              <a:t>Sulfur K Edge:                   GX 13+1…. (Ueda et al. 2005)                     </a:t>
            </a:r>
          </a:p>
          <a:p>
            <a:endParaRPr lang="en-US" sz="1200" dirty="0" smtClean="0">
              <a:solidFill>
                <a:schemeClr val="bg1"/>
              </a:solidFill>
              <a:latin typeface="Comic Sans MS"/>
              <a:cs typeface="Comic Sans MS"/>
            </a:endParaRPr>
          </a:p>
          <a:p>
            <a:r>
              <a:rPr lang="en-US" sz="1200" dirty="0" smtClean="0">
                <a:solidFill>
                  <a:schemeClr val="bg1"/>
                </a:solidFill>
                <a:latin typeface="Comic Sans MS"/>
                <a:cs typeface="Comic Sans MS"/>
              </a:rPr>
              <a:t>Argon K Edge:</a:t>
            </a:r>
          </a:p>
          <a:p>
            <a:r>
              <a:rPr lang="en-US" sz="1200" dirty="0" smtClean="0">
                <a:solidFill>
                  <a:schemeClr val="bg1"/>
                </a:solidFill>
                <a:latin typeface="Comic Sans MS"/>
                <a:cs typeface="Comic Sans MS"/>
              </a:rPr>
              <a:t>Calcium K Edge:</a:t>
            </a:r>
          </a:p>
          <a:p>
            <a:endParaRPr lang="en-US" sz="1200" dirty="0" smtClean="0">
              <a:solidFill>
                <a:schemeClr val="bg1"/>
              </a:solidFill>
              <a:latin typeface="Comic Sans MS"/>
              <a:cs typeface="Comic Sans MS"/>
            </a:endParaRPr>
          </a:p>
          <a:p>
            <a:r>
              <a:rPr lang="en-US" sz="1200" dirty="0" smtClean="0">
                <a:solidFill>
                  <a:schemeClr val="tx2"/>
                </a:solidFill>
                <a:latin typeface="Comic Sans MS"/>
                <a:cs typeface="Comic Sans MS"/>
              </a:rPr>
              <a:t>Iron L &amp; K Edges:              </a:t>
            </a:r>
            <a:r>
              <a:rPr lang="en-US" sz="1200" dirty="0" err="1" smtClean="0">
                <a:solidFill>
                  <a:schemeClr val="tx2"/>
                </a:solidFill>
                <a:latin typeface="Comic Sans MS"/>
                <a:cs typeface="Comic Sans MS"/>
              </a:rPr>
              <a:t>Cyg</a:t>
            </a:r>
            <a:r>
              <a:rPr lang="en-US" sz="1200" dirty="0" smtClean="0">
                <a:solidFill>
                  <a:schemeClr val="tx2"/>
                </a:solidFill>
                <a:latin typeface="Comic Sans MS"/>
                <a:cs typeface="Comic Sans MS"/>
              </a:rPr>
              <a:t> X-1 (Schulz et al. 2002)</a:t>
            </a:r>
          </a:p>
          <a:p>
            <a:r>
              <a:rPr lang="en-US" sz="1200" dirty="0" smtClean="0">
                <a:solidFill>
                  <a:schemeClr val="tx2"/>
                </a:solidFill>
                <a:latin typeface="Comic Sans MS"/>
                <a:cs typeface="Comic Sans MS"/>
              </a:rPr>
              <a:t>                                         X 0614+091 (</a:t>
            </a:r>
            <a:r>
              <a:rPr lang="en-US" sz="1200" dirty="0" err="1" smtClean="0">
                <a:solidFill>
                  <a:schemeClr val="tx2"/>
                </a:solidFill>
                <a:latin typeface="Comic Sans MS"/>
                <a:cs typeface="Comic Sans MS"/>
              </a:rPr>
              <a:t>Paerels</a:t>
            </a:r>
            <a:r>
              <a:rPr lang="en-US" sz="1200" dirty="0" smtClean="0">
                <a:solidFill>
                  <a:schemeClr val="tx2"/>
                </a:solidFill>
                <a:latin typeface="Comic Sans MS"/>
                <a:cs typeface="Comic Sans MS"/>
              </a:rPr>
              <a:t> et al. 2001)</a:t>
            </a:r>
          </a:p>
          <a:p>
            <a:r>
              <a:rPr lang="en-US" sz="1200" dirty="0" smtClean="0">
                <a:solidFill>
                  <a:schemeClr val="tx2"/>
                </a:solidFill>
                <a:latin typeface="Comic Sans MS"/>
                <a:cs typeface="Comic Sans MS"/>
              </a:rPr>
              <a:t>                                         MCG 6-30-15 (Lee et al. 2001)</a:t>
            </a:r>
          </a:p>
          <a:p>
            <a:r>
              <a:rPr lang="en-US" sz="1200" dirty="0" smtClean="0">
                <a:solidFill>
                  <a:schemeClr val="tx2"/>
                </a:solidFill>
                <a:latin typeface="Comic Sans MS"/>
                <a:cs typeface="Comic Sans MS"/>
              </a:rPr>
              <a:t>                                         GRS 1915+115 (Lee et al. 2002)</a:t>
            </a:r>
          </a:p>
          <a:p>
            <a:r>
              <a:rPr lang="en-US" sz="1200" dirty="0" smtClean="0">
                <a:solidFill>
                  <a:schemeClr val="tx2"/>
                </a:solidFill>
                <a:latin typeface="Comic Sans MS"/>
                <a:cs typeface="Comic Sans MS"/>
              </a:rPr>
              <a:t>                                         Cir X-1 (Schulz &amp; Brandt 2002)</a:t>
            </a:r>
          </a:p>
          <a:p>
            <a:r>
              <a:rPr lang="en-US" sz="1200" dirty="0" smtClean="0">
                <a:solidFill>
                  <a:schemeClr val="tx2"/>
                </a:solidFill>
                <a:latin typeface="Comic Sans MS"/>
                <a:cs typeface="Comic Sans MS"/>
              </a:rPr>
              <a:t>                                         GX 301-2 (Watanabe et al 2003)</a:t>
            </a:r>
          </a:p>
          <a:p>
            <a:r>
              <a:rPr lang="en-US" sz="1200" dirty="0" smtClean="0">
                <a:solidFill>
                  <a:schemeClr val="tx2"/>
                </a:solidFill>
                <a:latin typeface="Comic Sans MS"/>
                <a:cs typeface="Comic Sans MS"/>
              </a:rPr>
              <a:t>                                         Dust (Lee &amp; Ravel 2005) </a:t>
            </a:r>
          </a:p>
          <a:p>
            <a:r>
              <a:rPr lang="en-US" sz="1200" dirty="0" smtClean="0">
                <a:solidFill>
                  <a:schemeClr val="tx2"/>
                </a:solidFill>
                <a:latin typeface="Comic Sans MS"/>
                <a:cs typeface="Comic Sans MS"/>
              </a:rPr>
              <a:t>                                         ISM Dust (Lee et al. 2009)</a:t>
            </a:r>
          </a:p>
          <a:p>
            <a:r>
              <a:rPr lang="en-US" sz="1200" dirty="0" smtClean="0">
                <a:solidFill>
                  <a:schemeClr val="tx2"/>
                </a:solidFill>
                <a:latin typeface="Comic Sans MS"/>
                <a:cs typeface="Comic Sans MS"/>
              </a:rPr>
              <a:t>Nickel K Edge:</a:t>
            </a:r>
          </a:p>
          <a:p>
            <a:endParaRPr lang="en-US" dirty="0" smtClean="0">
              <a:solidFill>
                <a:schemeClr val="tx2"/>
              </a:solidFill>
              <a:latin typeface="Comic Sans MS"/>
              <a:cs typeface="Comic Sans MS"/>
            </a:endParaRPr>
          </a:p>
          <a:p>
            <a:r>
              <a:rPr lang="en-US" sz="1200" dirty="0" smtClean="0">
                <a:solidFill>
                  <a:schemeClr val="tx2"/>
                </a:solidFill>
                <a:latin typeface="Comic Sans MS"/>
                <a:cs typeface="Comic Sans MS"/>
              </a:rPr>
              <a:t>TBDUST  in XSPEC           </a:t>
            </a:r>
            <a:r>
              <a:rPr lang="en-US" sz="1200" dirty="0" err="1" smtClean="0">
                <a:solidFill>
                  <a:schemeClr val="tx2"/>
                </a:solidFill>
                <a:latin typeface="Comic Sans MS"/>
                <a:cs typeface="Comic Sans MS"/>
              </a:rPr>
              <a:t>Wilms</a:t>
            </a:r>
            <a:r>
              <a:rPr lang="en-US" sz="1200" dirty="0" smtClean="0">
                <a:solidFill>
                  <a:schemeClr val="tx2"/>
                </a:solidFill>
                <a:latin typeface="Comic Sans MS"/>
                <a:cs typeface="Comic Sans MS"/>
              </a:rPr>
              <a:t>, Lee et al. 2013</a:t>
            </a:r>
          </a:p>
          <a:p>
            <a:endParaRPr lang="en-US" sz="2400" dirty="0" smtClean="0"/>
          </a:p>
          <a:p>
            <a:endParaRPr lang="en-US" sz="2400" dirty="0" smtClean="0"/>
          </a:p>
          <a:p>
            <a:pPr>
              <a:buFontTx/>
              <a:buChar char="•"/>
            </a:pP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0" name="Picture 39" descr="rass.jpg"/>
          <p:cNvPicPr>
            <a:picLocks noChangeAspect="1"/>
          </p:cNvPicPr>
          <p:nvPr/>
        </p:nvPicPr>
        <p:blipFill>
          <a:blip r:embed="rId2"/>
          <a:stretch>
            <a:fillRect/>
          </a:stretch>
        </p:blipFill>
        <p:spPr>
          <a:xfrm>
            <a:off x="440313" y="1370600"/>
            <a:ext cx="7861031" cy="3918677"/>
          </a:xfrm>
          <a:prstGeom prst="rect">
            <a:avLst/>
          </a:prstGeom>
        </p:spPr>
      </p:pic>
      <p:pic>
        <p:nvPicPr>
          <p:cNvPr id="4" name="Picture 45" descr="logo-mit-kavli_2013.png"/>
          <p:cNvPicPr>
            <a:picLocks noChangeAspect="1"/>
          </p:cNvPicPr>
          <p:nvPr/>
        </p:nvPicPr>
        <p:blipFill>
          <a:blip r:embed="rId3"/>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4"/>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4669543" y="6538137"/>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362200" y="382209"/>
            <a:ext cx="5000312"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X-Ray Surveys: Distribution of Chandra Sources  </a:t>
            </a:r>
            <a:endParaRPr lang="en-US" sz="2000" dirty="0">
              <a:solidFill>
                <a:schemeClr val="folHlink"/>
              </a:solidFill>
            </a:endParaRPr>
          </a:p>
        </p:txBody>
      </p:sp>
      <p:sp>
        <p:nvSpPr>
          <p:cNvPr id="15" name="Oval 14"/>
          <p:cNvSpPr/>
          <p:nvPr/>
        </p:nvSpPr>
        <p:spPr>
          <a:xfrm>
            <a:off x="810768" y="5460492"/>
            <a:ext cx="249935" cy="254507"/>
          </a:xfrm>
          <a:prstGeom prst="ellipse">
            <a:avLst/>
          </a:prstGeom>
          <a:solidFill>
            <a:srgbClr val="0000FF"/>
          </a:solidFill>
          <a:ln w="3175"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4370829" y="3383278"/>
            <a:ext cx="103629" cy="106678"/>
          </a:xfrm>
          <a:prstGeom prst="ellipse">
            <a:avLst/>
          </a:prstGeom>
          <a:solidFill>
            <a:srgbClr val="1CC130"/>
          </a:solidFill>
          <a:ln w="31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4267199" y="3169922"/>
            <a:ext cx="103629" cy="106678"/>
          </a:xfrm>
          <a:prstGeom prst="ellipse">
            <a:avLst/>
          </a:prstGeom>
          <a:solidFill>
            <a:srgbClr val="1CC130"/>
          </a:solidFill>
          <a:ln w="31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5029200" y="3383278"/>
            <a:ext cx="103629" cy="106678"/>
          </a:xfrm>
          <a:prstGeom prst="ellipse">
            <a:avLst/>
          </a:prstGeom>
          <a:solidFill>
            <a:srgbClr val="1CC130"/>
          </a:solidFill>
          <a:ln w="31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4925571" y="3489956"/>
            <a:ext cx="103629" cy="106678"/>
          </a:xfrm>
          <a:prstGeom prst="ellipse">
            <a:avLst/>
          </a:prstGeom>
          <a:solidFill>
            <a:srgbClr val="1CC130"/>
          </a:solidFill>
          <a:ln w="31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4977385" y="3543295"/>
            <a:ext cx="103629" cy="106678"/>
          </a:xfrm>
          <a:prstGeom prst="ellipse">
            <a:avLst/>
          </a:prstGeom>
          <a:solidFill>
            <a:srgbClr val="1CC130"/>
          </a:solidFill>
          <a:ln w="31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4163570" y="3185156"/>
            <a:ext cx="103629" cy="106678"/>
          </a:xfrm>
          <a:prstGeom prst="ellipse">
            <a:avLst/>
          </a:prstGeom>
          <a:solidFill>
            <a:srgbClr val="1CC130"/>
          </a:solidFill>
          <a:ln w="31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5334000" y="3489956"/>
            <a:ext cx="103629" cy="106678"/>
          </a:xfrm>
          <a:prstGeom prst="ellipse">
            <a:avLst/>
          </a:prstGeom>
          <a:solidFill>
            <a:srgbClr val="1CC130"/>
          </a:solidFill>
          <a:ln w="31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4873756" y="3276600"/>
            <a:ext cx="103629" cy="106678"/>
          </a:xfrm>
          <a:prstGeom prst="ellipse">
            <a:avLst/>
          </a:prstGeom>
          <a:solidFill>
            <a:srgbClr val="1CC130"/>
          </a:solidFill>
          <a:ln w="31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5282185" y="3489956"/>
            <a:ext cx="103629" cy="106678"/>
          </a:xfrm>
          <a:prstGeom prst="ellipse">
            <a:avLst/>
          </a:prstGeom>
          <a:solidFill>
            <a:srgbClr val="0000FF"/>
          </a:solidFill>
          <a:ln w="31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4520185" y="5465062"/>
            <a:ext cx="252987" cy="249937"/>
          </a:xfrm>
          <a:prstGeom prst="ellipse">
            <a:avLst/>
          </a:prstGeom>
          <a:solidFill>
            <a:srgbClr val="1CC130"/>
          </a:solidFill>
          <a:ln w="3175"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1138091" y="5337808"/>
            <a:ext cx="3285124" cy="1754327"/>
          </a:xfrm>
          <a:prstGeom prst="rect">
            <a:avLst/>
          </a:prstGeom>
          <a:noFill/>
        </p:spPr>
        <p:txBody>
          <a:bodyPr wrap="none" rtlCol="0">
            <a:spAutoFit/>
          </a:bodyPr>
          <a:lstStyle/>
          <a:p>
            <a:r>
              <a:rPr lang="en-US" dirty="0" smtClean="0"/>
              <a:t>O, Fe (L), Ne  </a:t>
            </a:r>
          </a:p>
          <a:p>
            <a:r>
              <a:rPr lang="en-US" dirty="0" err="1" smtClean="0">
                <a:solidFill>
                  <a:schemeClr val="tx2"/>
                </a:solidFill>
              </a:rPr>
              <a:t>Cyg</a:t>
            </a:r>
            <a:r>
              <a:rPr lang="en-US" dirty="0" smtClean="0">
                <a:solidFill>
                  <a:schemeClr val="tx2"/>
                </a:solidFill>
              </a:rPr>
              <a:t> X-1, </a:t>
            </a:r>
            <a:r>
              <a:rPr lang="en-US" dirty="0" err="1" smtClean="0">
                <a:solidFill>
                  <a:schemeClr val="tx2"/>
                </a:solidFill>
              </a:rPr>
              <a:t>Cyg</a:t>
            </a:r>
            <a:r>
              <a:rPr lang="en-US" dirty="0" smtClean="0">
                <a:solidFill>
                  <a:schemeClr val="tx2"/>
                </a:solidFill>
              </a:rPr>
              <a:t> X-2, GX 339-4,</a:t>
            </a:r>
          </a:p>
          <a:p>
            <a:r>
              <a:rPr lang="en-US" dirty="0" smtClean="0">
                <a:solidFill>
                  <a:schemeClr val="tx2"/>
                </a:solidFill>
              </a:rPr>
              <a:t>GX 9+9, 4U1820-30, 4U1636-53</a:t>
            </a:r>
          </a:p>
          <a:p>
            <a:r>
              <a:rPr lang="en-US" dirty="0" smtClean="0">
                <a:solidFill>
                  <a:schemeClr val="tx2"/>
                </a:solidFill>
              </a:rPr>
              <a:t>4U1735-44, XTEJ1817-33, Ser X-1</a:t>
            </a:r>
          </a:p>
          <a:p>
            <a:r>
              <a:rPr lang="en-US" dirty="0" smtClean="0">
                <a:solidFill>
                  <a:schemeClr val="tx2"/>
                </a:solidFill>
              </a:rPr>
              <a:t>4U 0614+091</a:t>
            </a:r>
          </a:p>
          <a:p>
            <a:endParaRPr lang="en-US" dirty="0"/>
          </a:p>
        </p:txBody>
      </p:sp>
      <p:sp>
        <p:nvSpPr>
          <p:cNvPr id="28" name="TextBox 27"/>
          <p:cNvSpPr txBox="1"/>
          <p:nvPr/>
        </p:nvSpPr>
        <p:spPr>
          <a:xfrm>
            <a:off x="4925571" y="5337808"/>
            <a:ext cx="3486990" cy="1200329"/>
          </a:xfrm>
          <a:prstGeom prst="rect">
            <a:avLst/>
          </a:prstGeom>
          <a:noFill/>
        </p:spPr>
        <p:txBody>
          <a:bodyPr wrap="none" rtlCol="0">
            <a:spAutoFit/>
          </a:bodyPr>
          <a:lstStyle/>
          <a:p>
            <a:r>
              <a:rPr lang="en-US" dirty="0" smtClean="0"/>
              <a:t>Mg , </a:t>
            </a:r>
            <a:r>
              <a:rPr lang="en-US" dirty="0" smtClean="0">
                <a:solidFill>
                  <a:srgbClr val="FF0000"/>
                </a:solidFill>
              </a:rPr>
              <a:t>Si </a:t>
            </a:r>
            <a:r>
              <a:rPr lang="en-US" dirty="0" smtClean="0"/>
              <a:t>, S , </a:t>
            </a:r>
            <a:r>
              <a:rPr lang="en-US" dirty="0" err="1" smtClean="0"/>
              <a:t>Ar</a:t>
            </a:r>
            <a:r>
              <a:rPr lang="en-US" dirty="0" smtClean="0"/>
              <a:t> , Ca , Fe (K)</a:t>
            </a:r>
          </a:p>
          <a:p>
            <a:r>
              <a:rPr lang="en-US" dirty="0" smtClean="0">
                <a:solidFill>
                  <a:schemeClr val="tx2"/>
                </a:solidFill>
              </a:rPr>
              <a:t>GX 5-1, GX 13+1, GX 9+1, GX 349+2</a:t>
            </a:r>
          </a:p>
          <a:p>
            <a:r>
              <a:rPr lang="en-US" dirty="0" smtClean="0">
                <a:solidFill>
                  <a:schemeClr val="tx2"/>
                </a:solidFill>
              </a:rPr>
              <a:t>GX 340+0, GX 17+2, 4U 1705-44,</a:t>
            </a:r>
          </a:p>
          <a:p>
            <a:r>
              <a:rPr lang="en-US" dirty="0" smtClean="0">
                <a:solidFill>
                  <a:schemeClr val="tx2"/>
                </a:solidFill>
              </a:rPr>
              <a:t>4U 1728-34, 4U 1624-49</a:t>
            </a:r>
          </a:p>
        </p:txBody>
      </p:sp>
      <p:sp>
        <p:nvSpPr>
          <p:cNvPr id="29" name="Oval 28"/>
          <p:cNvSpPr/>
          <p:nvPr/>
        </p:nvSpPr>
        <p:spPr>
          <a:xfrm>
            <a:off x="5081014" y="3489956"/>
            <a:ext cx="103629" cy="106678"/>
          </a:xfrm>
          <a:prstGeom prst="ellipse">
            <a:avLst/>
          </a:prstGeom>
          <a:solidFill>
            <a:srgbClr val="0000FF"/>
          </a:solidFill>
          <a:ln w="31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4669543" y="3329939"/>
            <a:ext cx="103629" cy="106678"/>
          </a:xfrm>
          <a:prstGeom prst="ellipse">
            <a:avLst/>
          </a:prstGeom>
          <a:solidFill>
            <a:srgbClr val="0000FF"/>
          </a:solidFill>
          <a:ln w="31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4821942" y="3368044"/>
            <a:ext cx="103629" cy="106678"/>
          </a:xfrm>
          <a:prstGeom prst="ellipse">
            <a:avLst/>
          </a:prstGeom>
          <a:solidFill>
            <a:srgbClr val="0000FF"/>
          </a:solidFill>
          <a:ln w="31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4474458" y="3383278"/>
            <a:ext cx="103629" cy="106678"/>
          </a:xfrm>
          <a:prstGeom prst="ellipse">
            <a:avLst/>
          </a:prstGeom>
          <a:solidFill>
            <a:srgbClr val="0000FF"/>
          </a:solidFill>
          <a:ln w="31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4416556" y="3162305"/>
            <a:ext cx="103629" cy="106678"/>
          </a:xfrm>
          <a:prstGeom prst="ellipse">
            <a:avLst/>
          </a:prstGeom>
          <a:solidFill>
            <a:srgbClr val="0000FF"/>
          </a:solidFill>
          <a:ln w="31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4059942" y="3429000"/>
            <a:ext cx="103629" cy="106678"/>
          </a:xfrm>
          <a:prstGeom prst="ellipse">
            <a:avLst/>
          </a:prstGeom>
          <a:solidFill>
            <a:srgbClr val="0000FF"/>
          </a:solidFill>
          <a:ln w="31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3956313" y="2971800"/>
            <a:ext cx="103629" cy="106678"/>
          </a:xfrm>
          <a:prstGeom prst="ellipse">
            <a:avLst/>
          </a:prstGeom>
          <a:solidFill>
            <a:srgbClr val="0000FF"/>
          </a:solidFill>
          <a:ln w="31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3200400" y="3078478"/>
            <a:ext cx="103629" cy="106678"/>
          </a:xfrm>
          <a:prstGeom prst="ellipse">
            <a:avLst/>
          </a:prstGeom>
          <a:solidFill>
            <a:srgbClr val="0000FF"/>
          </a:solidFill>
          <a:ln w="31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2310385" y="3162305"/>
            <a:ext cx="103629" cy="106678"/>
          </a:xfrm>
          <a:prstGeom prst="ellipse">
            <a:avLst/>
          </a:prstGeom>
          <a:solidFill>
            <a:srgbClr val="0000FF"/>
          </a:solidFill>
          <a:ln w="31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1905000" y="3543295"/>
            <a:ext cx="103629" cy="106678"/>
          </a:xfrm>
          <a:prstGeom prst="ellipse">
            <a:avLst/>
          </a:prstGeom>
          <a:solidFill>
            <a:srgbClr val="0000FF"/>
          </a:solidFill>
          <a:ln w="31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7563682" y="3276600"/>
            <a:ext cx="103629" cy="106678"/>
          </a:xfrm>
          <a:prstGeom prst="ellipse">
            <a:avLst/>
          </a:prstGeom>
          <a:solidFill>
            <a:srgbClr val="0000FF"/>
          </a:solidFill>
          <a:ln w="31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4059942" y="3169922"/>
            <a:ext cx="103629" cy="106678"/>
          </a:xfrm>
          <a:prstGeom prst="ellipse">
            <a:avLst/>
          </a:prstGeom>
          <a:solidFill>
            <a:srgbClr val="1CC130"/>
          </a:solidFill>
          <a:ln w="31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p:nvPr/>
        </p:nvSpPr>
        <p:spPr>
          <a:xfrm>
            <a:off x="935736" y="2971800"/>
            <a:ext cx="6989064" cy="838200"/>
          </a:xfrm>
          <a:prstGeom prst="ellipse">
            <a:avLst/>
          </a:prstGeom>
          <a:solidFill>
            <a:srgbClr val="0000FF">
              <a:alpha val="3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p:cNvSpPr/>
          <p:nvPr/>
        </p:nvSpPr>
        <p:spPr>
          <a:xfrm>
            <a:off x="3304029" y="2636517"/>
            <a:ext cx="2133599" cy="1600200"/>
          </a:xfrm>
          <a:prstGeom prst="ellipse">
            <a:avLst/>
          </a:prstGeom>
          <a:solidFill>
            <a:srgbClr val="1CC130">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685806" y="951500"/>
            <a:ext cx="609593" cy="267700"/>
          </a:xfrm>
          <a:prstGeom prst="ellipse">
            <a:avLst/>
          </a:prstGeom>
          <a:solidFill>
            <a:srgbClr val="0000FF">
              <a:alpha val="3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4416556" y="951500"/>
            <a:ext cx="612644" cy="267700"/>
          </a:xfrm>
          <a:prstGeom prst="ellipse">
            <a:avLst/>
          </a:prstGeom>
          <a:solidFill>
            <a:srgbClr val="1CC130">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TextBox 45"/>
          <p:cNvSpPr txBox="1"/>
          <p:nvPr/>
        </p:nvSpPr>
        <p:spPr>
          <a:xfrm>
            <a:off x="1295399" y="849868"/>
            <a:ext cx="1370613" cy="369332"/>
          </a:xfrm>
          <a:prstGeom prst="rect">
            <a:avLst/>
          </a:prstGeom>
          <a:noFill/>
        </p:spPr>
        <p:txBody>
          <a:bodyPr wrap="none" rtlCol="0">
            <a:spAutoFit/>
          </a:bodyPr>
          <a:lstStyle/>
          <a:p>
            <a:r>
              <a:rPr lang="en-US" dirty="0" smtClean="0">
                <a:solidFill>
                  <a:schemeClr val="bg1"/>
                </a:solidFill>
              </a:rPr>
              <a:t>Galactic Disk</a:t>
            </a:r>
            <a:endParaRPr lang="en-US" dirty="0">
              <a:solidFill>
                <a:schemeClr val="bg1"/>
              </a:solidFill>
            </a:endParaRPr>
          </a:p>
        </p:txBody>
      </p:sp>
      <p:sp>
        <p:nvSpPr>
          <p:cNvPr id="47" name="TextBox 46"/>
          <p:cNvSpPr txBox="1"/>
          <p:nvPr/>
        </p:nvSpPr>
        <p:spPr>
          <a:xfrm>
            <a:off x="5184643" y="849868"/>
            <a:ext cx="1501808" cy="369332"/>
          </a:xfrm>
          <a:prstGeom prst="rect">
            <a:avLst/>
          </a:prstGeom>
          <a:noFill/>
        </p:spPr>
        <p:txBody>
          <a:bodyPr wrap="none" rtlCol="0">
            <a:spAutoFit/>
          </a:bodyPr>
          <a:lstStyle/>
          <a:p>
            <a:r>
              <a:rPr lang="en-US" dirty="0" smtClean="0">
                <a:solidFill>
                  <a:schemeClr val="bg1"/>
                </a:solidFill>
              </a:rPr>
              <a:t>Galactic Bulge</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20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Rectangle 13"/>
          <p:cNvSpPr/>
          <p:nvPr/>
        </p:nvSpPr>
        <p:spPr>
          <a:xfrm>
            <a:off x="5385905" y="4103914"/>
            <a:ext cx="3163987" cy="22098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1600200" y="382209"/>
            <a:ext cx="6733183"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X-Ray Surveys: Previous Results on Oxygen – Dust vs. Ionization  </a:t>
            </a:r>
            <a:endParaRPr lang="en-US" sz="2000" dirty="0">
              <a:solidFill>
                <a:schemeClr val="folHlink"/>
              </a:solidFill>
            </a:endParaRPr>
          </a:p>
        </p:txBody>
      </p:sp>
      <p:pic>
        <p:nvPicPr>
          <p:cNvPr id="13" name="Picture 12" descr="gatuzz_ok.pdf"/>
          <p:cNvPicPr>
            <a:picLocks noChangeAspect="1"/>
          </p:cNvPicPr>
          <p:nvPr/>
        </p:nvPicPr>
        <mc:AlternateContent>
          <mc:Choice xmlns:ma="http://schemas.microsoft.com/office/mac/drawingml/2008/main" Requires="ma">
            <p:blipFill>
              <a:blip r:embed="rId4"/>
              <a:srcRect l="50000" t="18296" r="9739" b="60593"/>
              <a:stretch>
                <a:fillRect/>
              </a:stretch>
            </p:blipFill>
          </mc:Choice>
          <mc:Fallback>
            <p:blipFill>
              <a:blip r:embed="rId5"/>
              <a:srcRect l="50000" t="18296" r="9739" b="60593"/>
              <a:stretch>
                <a:fillRect/>
              </a:stretch>
            </p:blipFill>
          </mc:Fallback>
        </mc:AlternateContent>
        <p:spPr>
          <a:xfrm>
            <a:off x="5385905" y="4103914"/>
            <a:ext cx="3048000" cy="2068286"/>
          </a:xfrm>
          <a:prstGeom prst="rect">
            <a:avLst/>
          </a:prstGeom>
        </p:spPr>
      </p:pic>
      <p:pic>
        <p:nvPicPr>
          <p:cNvPr id="15" name="Picture 14" descr="pinto2013_p10.jpg"/>
          <p:cNvPicPr>
            <a:picLocks noChangeAspect="1"/>
          </p:cNvPicPr>
          <p:nvPr/>
        </p:nvPicPr>
        <p:blipFill>
          <a:blip r:embed="rId6"/>
          <a:stretch>
            <a:fillRect/>
          </a:stretch>
        </p:blipFill>
        <p:spPr>
          <a:xfrm>
            <a:off x="5385905" y="1317514"/>
            <a:ext cx="3163987" cy="2417068"/>
          </a:xfrm>
          <a:prstGeom prst="rect">
            <a:avLst/>
          </a:prstGeom>
        </p:spPr>
      </p:pic>
      <p:sp>
        <p:nvSpPr>
          <p:cNvPr id="17" name="TextBox 16"/>
          <p:cNvSpPr txBox="1"/>
          <p:nvPr/>
        </p:nvSpPr>
        <p:spPr>
          <a:xfrm>
            <a:off x="5385905" y="849868"/>
            <a:ext cx="1710099" cy="369332"/>
          </a:xfrm>
          <a:prstGeom prst="rect">
            <a:avLst/>
          </a:prstGeom>
          <a:noFill/>
        </p:spPr>
        <p:txBody>
          <a:bodyPr wrap="none" rtlCol="0">
            <a:spAutoFit/>
          </a:bodyPr>
          <a:lstStyle/>
          <a:p>
            <a:r>
              <a:rPr lang="en-US" dirty="0" smtClean="0">
                <a:solidFill>
                  <a:schemeClr val="bg1"/>
                </a:solidFill>
              </a:rPr>
              <a:t>Pinto et al. 2013</a:t>
            </a:r>
            <a:endParaRPr lang="en-US" dirty="0">
              <a:solidFill>
                <a:schemeClr val="bg1"/>
              </a:solidFill>
            </a:endParaRPr>
          </a:p>
        </p:txBody>
      </p:sp>
      <p:sp>
        <p:nvSpPr>
          <p:cNvPr id="18" name="TextBox 17"/>
          <p:cNvSpPr txBox="1"/>
          <p:nvPr/>
        </p:nvSpPr>
        <p:spPr>
          <a:xfrm>
            <a:off x="5385905" y="3734582"/>
            <a:ext cx="1856961" cy="369332"/>
          </a:xfrm>
          <a:prstGeom prst="rect">
            <a:avLst/>
          </a:prstGeom>
          <a:noFill/>
        </p:spPr>
        <p:txBody>
          <a:bodyPr wrap="none" rtlCol="0">
            <a:spAutoFit/>
          </a:bodyPr>
          <a:lstStyle/>
          <a:p>
            <a:r>
              <a:rPr lang="en-US" dirty="0" err="1" smtClean="0">
                <a:solidFill>
                  <a:schemeClr val="tx2"/>
                </a:solidFill>
              </a:rPr>
              <a:t>Gatuzz</a:t>
            </a:r>
            <a:r>
              <a:rPr lang="en-US" dirty="0" smtClean="0">
                <a:solidFill>
                  <a:schemeClr val="tx2"/>
                </a:solidFill>
              </a:rPr>
              <a:t> et al. 2013</a:t>
            </a:r>
            <a:endParaRPr lang="en-US" dirty="0">
              <a:solidFill>
                <a:schemeClr val="tx2"/>
              </a:solidFill>
            </a:endParaRPr>
          </a:p>
        </p:txBody>
      </p:sp>
      <p:sp>
        <p:nvSpPr>
          <p:cNvPr id="19" name="TextBox 18"/>
          <p:cNvSpPr txBox="1"/>
          <p:nvPr/>
        </p:nvSpPr>
        <p:spPr>
          <a:xfrm>
            <a:off x="152399" y="782319"/>
            <a:ext cx="4989413" cy="6971140"/>
          </a:xfrm>
          <a:prstGeom prst="rect">
            <a:avLst/>
          </a:prstGeom>
          <a:noFill/>
        </p:spPr>
        <p:txBody>
          <a:bodyPr wrap="square" rtlCol="0">
            <a:spAutoFit/>
          </a:bodyPr>
          <a:lstStyle/>
          <a:p>
            <a:r>
              <a:rPr lang="en-US" dirty="0" smtClean="0">
                <a:solidFill>
                  <a:schemeClr val="bg1"/>
                </a:solidFill>
              </a:rPr>
              <a:t>Highlights:</a:t>
            </a:r>
          </a:p>
          <a:p>
            <a:endParaRPr lang="en-US" dirty="0" smtClean="0">
              <a:solidFill>
                <a:schemeClr val="bg1"/>
              </a:solidFill>
            </a:endParaRPr>
          </a:p>
          <a:p>
            <a:r>
              <a:rPr lang="en-US" sz="1300" dirty="0" smtClean="0">
                <a:solidFill>
                  <a:schemeClr val="bg1"/>
                </a:solidFill>
              </a:rPr>
              <a:t>A Chandra survey (</a:t>
            </a:r>
            <a:r>
              <a:rPr lang="en-US" sz="1300" dirty="0" err="1" smtClean="0">
                <a:solidFill>
                  <a:schemeClr val="bg1"/>
                </a:solidFill>
              </a:rPr>
              <a:t>Juett</a:t>
            </a:r>
            <a:r>
              <a:rPr lang="en-US" sz="1300" dirty="0" smtClean="0">
                <a:solidFill>
                  <a:schemeClr val="bg1"/>
                </a:solidFill>
              </a:rPr>
              <a:t> et al. 2004) of K edges measured the O K edge at 22.89+/-0.02 A and  resolved resonance absorption lines for O I – IV with ionization fractions of 5 – 10 %.</a:t>
            </a:r>
          </a:p>
          <a:p>
            <a:endParaRPr lang="en-US" sz="1300" dirty="0" smtClean="0">
              <a:solidFill>
                <a:schemeClr val="bg1"/>
              </a:solidFill>
            </a:endParaRPr>
          </a:p>
          <a:p>
            <a:r>
              <a:rPr lang="en-US" sz="1300" dirty="0" err="1" smtClean="0">
                <a:solidFill>
                  <a:schemeClr val="bg1"/>
                </a:solidFill>
              </a:rPr>
              <a:t>Yao&amp;Wang</a:t>
            </a:r>
            <a:r>
              <a:rPr lang="en-US" sz="1300" dirty="0" smtClean="0">
                <a:solidFill>
                  <a:schemeClr val="bg1"/>
                </a:solidFill>
              </a:rPr>
              <a:t> (2006) detect strong absorption from O VII and O VIII from the hot ISM phase in 4U 1820-30</a:t>
            </a:r>
          </a:p>
          <a:p>
            <a:endParaRPr lang="en-US" sz="1300" dirty="0" smtClean="0">
              <a:solidFill>
                <a:schemeClr val="bg1"/>
              </a:solidFill>
            </a:endParaRPr>
          </a:p>
          <a:p>
            <a:r>
              <a:rPr lang="en-US" sz="1300" dirty="0" err="1" smtClean="0">
                <a:solidFill>
                  <a:schemeClr val="bg1"/>
                </a:solidFill>
              </a:rPr>
              <a:t>Kaastra</a:t>
            </a:r>
            <a:r>
              <a:rPr lang="en-US" sz="1300" dirty="0" smtClean="0">
                <a:solidFill>
                  <a:schemeClr val="bg1"/>
                </a:solidFill>
              </a:rPr>
              <a:t> et al. (2009) measure abundance and absorption  from O, Fe, and Ne towards the Crab and suggest dust contributions</a:t>
            </a:r>
          </a:p>
          <a:p>
            <a:endParaRPr lang="en-US" sz="1300" dirty="0" smtClean="0">
              <a:solidFill>
                <a:schemeClr val="bg1"/>
              </a:solidFill>
            </a:endParaRPr>
          </a:p>
          <a:p>
            <a:r>
              <a:rPr lang="en-US" sz="1300" dirty="0" smtClean="0">
                <a:solidFill>
                  <a:schemeClr val="bg1"/>
                </a:solidFill>
              </a:rPr>
              <a:t>De </a:t>
            </a:r>
            <a:r>
              <a:rPr lang="en-US" sz="1300" dirty="0" err="1" smtClean="0">
                <a:solidFill>
                  <a:schemeClr val="bg1"/>
                </a:solidFill>
              </a:rPr>
              <a:t>Vries&amp;Costantini</a:t>
            </a:r>
            <a:r>
              <a:rPr lang="en-US" sz="1300" dirty="0" smtClean="0">
                <a:solidFill>
                  <a:schemeClr val="bg1"/>
                </a:solidFill>
              </a:rPr>
              <a:t> (2009) in an XMM-Newton RGS study in </a:t>
            </a:r>
            <a:r>
              <a:rPr lang="en-US" sz="1300" dirty="0" err="1" smtClean="0">
                <a:solidFill>
                  <a:schemeClr val="bg1"/>
                </a:solidFill>
              </a:rPr>
              <a:t>Sco</a:t>
            </a:r>
            <a:r>
              <a:rPr lang="en-US" sz="1300" dirty="0" smtClean="0">
                <a:solidFill>
                  <a:schemeClr val="bg1"/>
                </a:solidFill>
              </a:rPr>
              <a:t> X-1 detect EXAFS at the  O K edge</a:t>
            </a:r>
          </a:p>
          <a:p>
            <a:endParaRPr lang="en-US" sz="1300" dirty="0" smtClean="0">
              <a:solidFill>
                <a:schemeClr val="bg1"/>
              </a:solidFill>
            </a:endParaRPr>
          </a:p>
          <a:p>
            <a:r>
              <a:rPr lang="en-US" sz="1300" dirty="0" err="1" smtClean="0">
                <a:solidFill>
                  <a:schemeClr val="tx2"/>
                </a:solidFill>
              </a:rPr>
              <a:t>Gatuzz</a:t>
            </a:r>
            <a:r>
              <a:rPr lang="en-US" sz="1300" dirty="0" smtClean="0">
                <a:solidFill>
                  <a:schemeClr val="tx2"/>
                </a:solidFill>
              </a:rPr>
              <a:t> et al. (2013) presented the most detailed modeling of the </a:t>
            </a:r>
          </a:p>
          <a:p>
            <a:r>
              <a:rPr lang="en-US" sz="1300" dirty="0" smtClean="0">
                <a:solidFill>
                  <a:schemeClr val="tx2"/>
                </a:solidFill>
              </a:rPr>
              <a:t>O K  edge region in XTE K 1817-330 with neutral and ionized oxygen without dust contribution</a:t>
            </a:r>
          </a:p>
          <a:p>
            <a:endParaRPr lang="en-US" sz="1300" dirty="0" smtClean="0">
              <a:solidFill>
                <a:schemeClr val="tx2"/>
              </a:solidFill>
            </a:endParaRPr>
          </a:p>
          <a:p>
            <a:r>
              <a:rPr lang="en-US" sz="1300" dirty="0" smtClean="0">
                <a:solidFill>
                  <a:schemeClr val="tx2"/>
                </a:solidFill>
              </a:rPr>
              <a:t>An XMM-RGS survey by Pinto et al. (2013) of bright </a:t>
            </a:r>
            <a:r>
              <a:rPr lang="en-US" sz="1300" dirty="0" err="1" smtClean="0">
                <a:solidFill>
                  <a:schemeClr val="tx2"/>
                </a:solidFill>
              </a:rPr>
              <a:t>LMXBs</a:t>
            </a:r>
            <a:r>
              <a:rPr lang="en-US" sz="1300" dirty="0" smtClean="0">
                <a:solidFill>
                  <a:schemeClr val="tx2"/>
                </a:solidFill>
              </a:rPr>
              <a:t> provided dust contributions in the O K edge region up to 20%</a:t>
            </a:r>
          </a:p>
          <a:p>
            <a:r>
              <a:rPr lang="en-US" sz="1300" dirty="0" smtClean="0">
                <a:solidFill>
                  <a:schemeClr val="tx2"/>
                </a:solidFill>
              </a:rPr>
              <a:t>In GS 1826-238 Pinto et al. (2010) deduce dust contributions</a:t>
            </a:r>
          </a:p>
          <a:p>
            <a:r>
              <a:rPr lang="en-US" sz="1300" dirty="0" smtClean="0">
                <a:solidFill>
                  <a:schemeClr val="tx2"/>
                </a:solidFill>
              </a:rPr>
              <a:t>between 20-40%.</a:t>
            </a:r>
          </a:p>
          <a:p>
            <a:endParaRPr lang="en-US" sz="1300" dirty="0" smtClean="0">
              <a:solidFill>
                <a:schemeClr val="tx2"/>
              </a:solidFill>
            </a:endParaRPr>
          </a:p>
          <a:p>
            <a:r>
              <a:rPr lang="en-US" sz="1300" dirty="0" smtClean="0">
                <a:solidFill>
                  <a:schemeClr val="tx2"/>
                </a:solidFill>
              </a:rPr>
              <a:t>Garcia et al. 2014 (submitted) re-</a:t>
            </a:r>
            <a:r>
              <a:rPr lang="en-US" sz="1300" dirty="0" err="1" smtClean="0">
                <a:solidFill>
                  <a:schemeClr val="tx2"/>
                </a:solidFill>
              </a:rPr>
              <a:t>analysed</a:t>
            </a:r>
            <a:r>
              <a:rPr lang="en-US" sz="1300" dirty="0" smtClean="0">
                <a:solidFill>
                  <a:schemeClr val="tx2"/>
                </a:solidFill>
              </a:rPr>
              <a:t> and remodeled all bright </a:t>
            </a:r>
          </a:p>
          <a:p>
            <a:r>
              <a:rPr lang="en-US" sz="1300" dirty="0" err="1" smtClean="0">
                <a:solidFill>
                  <a:schemeClr val="tx2"/>
                </a:solidFill>
              </a:rPr>
              <a:t>LMXBs</a:t>
            </a:r>
            <a:r>
              <a:rPr lang="en-US" sz="1300" dirty="0" smtClean="0">
                <a:solidFill>
                  <a:schemeClr val="tx2"/>
                </a:solidFill>
              </a:rPr>
              <a:t> in the Chandra archive and find absorption to be fully con-</a:t>
            </a:r>
          </a:p>
          <a:p>
            <a:r>
              <a:rPr lang="en-US" sz="1300" dirty="0" err="1" smtClean="0">
                <a:solidFill>
                  <a:schemeClr val="tx2"/>
                </a:solidFill>
              </a:rPr>
              <a:t>sistent</a:t>
            </a:r>
            <a:r>
              <a:rPr lang="en-US" sz="1300" dirty="0" smtClean="0">
                <a:solidFill>
                  <a:schemeClr val="tx2"/>
                </a:solidFill>
              </a:rPr>
              <a:t> with neutral and ionized oxygen and no dust.</a:t>
            </a:r>
          </a:p>
          <a:p>
            <a:endParaRPr lang="en-US" sz="1400"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855812" y="388394"/>
            <a:ext cx="4381528"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X-Ray Surveys: Previous Results on Neon  </a:t>
            </a:r>
            <a:endParaRPr lang="en-US" sz="2000" dirty="0">
              <a:solidFill>
                <a:schemeClr val="folHlink"/>
              </a:solidFill>
            </a:endParaRPr>
          </a:p>
        </p:txBody>
      </p:sp>
      <p:pic>
        <p:nvPicPr>
          <p:cNvPr id="16" name="Picture 18" descr="ms01_figure4.pdf                                               00070738Macintosh HD                   BC0A06DD:"/>
          <p:cNvPicPr>
            <a:picLocks noChangeAspect="1" noChangeArrowheads="1"/>
          </p:cNvPicPr>
          <p:nvPr/>
        </p:nvPicPr>
        <p:blipFill>
          <a:blip r:embed="rId4"/>
          <a:srcRect l="10785" t="14815" r="12746" b="18518"/>
          <a:stretch>
            <a:fillRect/>
          </a:stretch>
        </p:blipFill>
        <p:spPr bwMode="auto">
          <a:xfrm>
            <a:off x="4267200" y="1143000"/>
            <a:ext cx="2641878" cy="2438400"/>
          </a:xfrm>
          <a:prstGeom prst="rect">
            <a:avLst/>
          </a:prstGeom>
          <a:noFill/>
        </p:spPr>
      </p:pic>
      <p:pic>
        <p:nvPicPr>
          <p:cNvPr id="17" name="Picture 20" descr="ne_abund.jpg                                                   000AF1EAMacintosh HD                   BC0A06DD:"/>
          <p:cNvPicPr>
            <a:picLocks noChangeAspect="1" noChangeArrowheads="1"/>
          </p:cNvPicPr>
          <p:nvPr/>
        </p:nvPicPr>
        <p:blipFill>
          <a:blip r:embed="rId5"/>
          <a:srcRect l="30406" t="25754" r="30386" b="34843"/>
          <a:stretch>
            <a:fillRect/>
          </a:stretch>
        </p:blipFill>
        <p:spPr bwMode="auto">
          <a:xfrm>
            <a:off x="7086600" y="1143000"/>
            <a:ext cx="1874684" cy="2438400"/>
          </a:xfrm>
          <a:prstGeom prst="rect">
            <a:avLst/>
          </a:prstGeom>
          <a:noFill/>
        </p:spPr>
      </p:pic>
      <p:pic>
        <p:nvPicPr>
          <p:cNvPr id="18" name="Picture 17" descr="ism_scaleheights.pdf"/>
          <p:cNvPicPr>
            <a:picLocks noChangeAspect="1"/>
          </p:cNvPicPr>
          <p:nvPr/>
        </p:nvPicPr>
        <mc:AlternateContent>
          <mc:Choice xmlns:ma="http://schemas.microsoft.com/office/mac/drawingml/2008/main" Requires="ma">
            <p:blipFill>
              <a:blip r:embed="rId6"/>
              <a:srcRect l="11364" t="6561" r="6212" b="7778"/>
              <a:stretch>
                <a:fillRect/>
              </a:stretch>
            </p:blipFill>
          </mc:Choice>
          <mc:Fallback>
            <p:blipFill>
              <a:blip r:embed="rId7"/>
              <a:srcRect l="11364" t="6561" r="6212" b="7778"/>
              <a:stretch>
                <a:fillRect/>
              </a:stretch>
            </p:blipFill>
          </mc:Fallback>
        </mc:AlternateContent>
        <p:spPr>
          <a:xfrm>
            <a:off x="5726154" y="3982951"/>
            <a:ext cx="3235130" cy="2598050"/>
          </a:xfrm>
          <a:prstGeom prst="rect">
            <a:avLst/>
          </a:prstGeom>
        </p:spPr>
      </p:pic>
      <p:sp>
        <p:nvSpPr>
          <p:cNvPr id="19" name="Rectangle 18"/>
          <p:cNvSpPr/>
          <p:nvPr/>
        </p:nvSpPr>
        <p:spPr>
          <a:xfrm>
            <a:off x="6400800" y="4114800"/>
            <a:ext cx="508278" cy="2286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152399" y="782319"/>
            <a:ext cx="4989413" cy="6494085"/>
          </a:xfrm>
          <a:prstGeom prst="rect">
            <a:avLst/>
          </a:prstGeom>
          <a:noFill/>
        </p:spPr>
        <p:txBody>
          <a:bodyPr wrap="square" rtlCol="0">
            <a:spAutoFit/>
          </a:bodyPr>
          <a:lstStyle/>
          <a:p>
            <a:r>
              <a:rPr lang="en-US" dirty="0" smtClean="0">
                <a:solidFill>
                  <a:schemeClr val="bg1"/>
                </a:solidFill>
              </a:rPr>
              <a:t>Highlights:</a:t>
            </a:r>
          </a:p>
          <a:p>
            <a:endParaRPr lang="en-US" dirty="0" smtClean="0">
              <a:solidFill>
                <a:schemeClr val="bg1"/>
              </a:solidFill>
            </a:endParaRPr>
          </a:p>
          <a:p>
            <a:r>
              <a:rPr lang="en-US" sz="1400" dirty="0" smtClean="0">
                <a:solidFill>
                  <a:schemeClr val="bg1"/>
                </a:solidFill>
              </a:rPr>
              <a:t>A Chandra survey (</a:t>
            </a:r>
            <a:r>
              <a:rPr lang="en-US" sz="1400" dirty="0" err="1" smtClean="0">
                <a:solidFill>
                  <a:schemeClr val="bg1"/>
                </a:solidFill>
              </a:rPr>
              <a:t>Juett</a:t>
            </a:r>
            <a:r>
              <a:rPr lang="en-US" sz="1400" dirty="0" smtClean="0">
                <a:solidFill>
                  <a:schemeClr val="bg1"/>
                </a:solidFill>
              </a:rPr>
              <a:t> et al. 2006) of K edges mea-</a:t>
            </a:r>
          </a:p>
          <a:p>
            <a:r>
              <a:rPr lang="en-US" sz="1400" dirty="0" err="1" smtClean="0">
                <a:solidFill>
                  <a:schemeClr val="bg1"/>
                </a:solidFill>
              </a:rPr>
              <a:t>sured</a:t>
            </a:r>
            <a:r>
              <a:rPr lang="en-US" sz="1400" dirty="0" smtClean="0">
                <a:solidFill>
                  <a:schemeClr val="bg1"/>
                </a:solidFill>
              </a:rPr>
              <a:t> the Ne K edge at 14.31+/-0.02 A and  resolved </a:t>
            </a:r>
          </a:p>
          <a:p>
            <a:r>
              <a:rPr lang="en-US" sz="1400" dirty="0" smtClean="0">
                <a:solidFill>
                  <a:schemeClr val="bg1"/>
                </a:solidFill>
              </a:rPr>
              <a:t>resonance absorption lines for Ne II, Ne III with ion-</a:t>
            </a:r>
          </a:p>
          <a:p>
            <a:r>
              <a:rPr lang="en-US" sz="1400" dirty="0" err="1" smtClean="0">
                <a:solidFill>
                  <a:schemeClr val="bg1"/>
                </a:solidFill>
              </a:rPr>
              <a:t>ization</a:t>
            </a:r>
            <a:r>
              <a:rPr lang="en-US" sz="1400" dirty="0" smtClean="0">
                <a:solidFill>
                  <a:schemeClr val="bg1"/>
                </a:solidFill>
              </a:rPr>
              <a:t> fractions of 5 – 10 % . Miller et al. (2004) had</a:t>
            </a:r>
          </a:p>
          <a:p>
            <a:r>
              <a:rPr lang="en-US" sz="1400" dirty="0" smtClean="0">
                <a:solidFill>
                  <a:schemeClr val="bg1"/>
                </a:solidFill>
              </a:rPr>
              <a:t>previously identified these in GX 334-4. </a:t>
            </a:r>
          </a:p>
          <a:p>
            <a:endParaRPr lang="en-US" sz="1400" dirty="0" smtClean="0">
              <a:solidFill>
                <a:schemeClr val="bg1"/>
              </a:solidFill>
            </a:endParaRPr>
          </a:p>
          <a:p>
            <a:r>
              <a:rPr lang="en-US" sz="1400" dirty="0" err="1" smtClean="0">
                <a:solidFill>
                  <a:schemeClr val="bg1"/>
                </a:solidFill>
              </a:rPr>
              <a:t>Yao&amp;Wang</a:t>
            </a:r>
            <a:r>
              <a:rPr lang="en-US" sz="1400" dirty="0" smtClean="0">
                <a:solidFill>
                  <a:schemeClr val="bg1"/>
                </a:solidFill>
              </a:rPr>
              <a:t> (2005) detect strong absorption from Ne IX</a:t>
            </a:r>
          </a:p>
          <a:p>
            <a:r>
              <a:rPr lang="en-US" sz="1400" dirty="0" smtClean="0">
                <a:solidFill>
                  <a:schemeClr val="bg1"/>
                </a:solidFill>
              </a:rPr>
              <a:t>of the hot phase of the ISM and deduce larger columns</a:t>
            </a:r>
          </a:p>
          <a:p>
            <a:r>
              <a:rPr lang="en-US" sz="1400" dirty="0" smtClean="0">
                <a:solidFill>
                  <a:schemeClr val="bg1"/>
                </a:solidFill>
              </a:rPr>
              <a:t>at higher Galactic disk scale heights</a:t>
            </a:r>
          </a:p>
          <a:p>
            <a:endParaRPr lang="en-US" sz="1400" dirty="0" smtClean="0">
              <a:solidFill>
                <a:schemeClr val="bg1"/>
              </a:solidFill>
            </a:endParaRPr>
          </a:p>
          <a:p>
            <a:r>
              <a:rPr lang="en-US" sz="1400" dirty="0" smtClean="0">
                <a:solidFill>
                  <a:schemeClr val="bg1"/>
                </a:solidFill>
              </a:rPr>
              <a:t>Yao et al. (2006) constrain  O VII and  Ne IX columns</a:t>
            </a:r>
          </a:p>
          <a:p>
            <a:r>
              <a:rPr lang="en-US" sz="1400" dirty="0" smtClean="0">
                <a:solidFill>
                  <a:schemeClr val="bg1"/>
                </a:solidFill>
              </a:rPr>
              <a:t>in the Galactic  halo to &lt; 5 </a:t>
            </a:r>
            <a:r>
              <a:rPr lang="en-US" sz="1400" dirty="0" err="1" smtClean="0">
                <a:solidFill>
                  <a:schemeClr val="bg1"/>
                </a:solidFill>
              </a:rPr>
              <a:t>x</a:t>
            </a:r>
            <a:r>
              <a:rPr lang="en-US" sz="1400" dirty="0" smtClean="0">
                <a:solidFill>
                  <a:schemeClr val="bg1"/>
                </a:solidFill>
              </a:rPr>
              <a:t> 10</a:t>
            </a:r>
            <a:r>
              <a:rPr lang="en-US" sz="1400" baseline="30000" dirty="0" smtClean="0">
                <a:solidFill>
                  <a:schemeClr val="bg1"/>
                </a:solidFill>
              </a:rPr>
              <a:t>15</a:t>
            </a:r>
            <a:r>
              <a:rPr lang="en-US" sz="1400" dirty="0" smtClean="0">
                <a:solidFill>
                  <a:schemeClr val="bg1"/>
                </a:solidFill>
              </a:rPr>
              <a:t> cm</a:t>
            </a:r>
            <a:r>
              <a:rPr lang="en-US" sz="1400" baseline="30000" dirty="0" smtClean="0">
                <a:solidFill>
                  <a:schemeClr val="bg1"/>
                </a:solidFill>
              </a:rPr>
              <a:t>-2</a:t>
            </a:r>
            <a:r>
              <a:rPr lang="en-US" sz="1400" dirty="0" smtClean="0">
                <a:solidFill>
                  <a:schemeClr val="bg1"/>
                </a:solidFill>
              </a:rPr>
              <a:t>, less than 3%  of the </a:t>
            </a:r>
          </a:p>
          <a:p>
            <a:r>
              <a:rPr lang="en-US" sz="1400" dirty="0" smtClean="0">
                <a:solidFill>
                  <a:schemeClr val="bg1"/>
                </a:solidFill>
              </a:rPr>
              <a:t>Galactic disk contribution.</a:t>
            </a:r>
          </a:p>
          <a:p>
            <a:endParaRPr lang="en-US" sz="1400" dirty="0" smtClean="0">
              <a:solidFill>
                <a:schemeClr val="bg1"/>
              </a:solidFill>
            </a:endParaRPr>
          </a:p>
          <a:p>
            <a:r>
              <a:rPr lang="en-US" sz="1400" dirty="0" smtClean="0">
                <a:solidFill>
                  <a:schemeClr val="tx2"/>
                </a:solidFill>
              </a:rPr>
              <a:t>Pinto et al. (2010)  detect possible Ne VIII absorption at 13.7 A</a:t>
            </a:r>
          </a:p>
          <a:p>
            <a:endParaRPr lang="en-US" sz="1400" dirty="0" smtClean="0">
              <a:solidFill>
                <a:schemeClr val="bg1"/>
              </a:solidFill>
            </a:endParaRPr>
          </a:p>
          <a:p>
            <a:r>
              <a:rPr lang="en-US" sz="1400" dirty="0" err="1" smtClean="0">
                <a:solidFill>
                  <a:schemeClr val="tx2"/>
                </a:solidFill>
              </a:rPr>
              <a:t>Kaastra</a:t>
            </a:r>
            <a:r>
              <a:rPr lang="en-US" sz="1400" dirty="0" smtClean="0">
                <a:solidFill>
                  <a:schemeClr val="tx2"/>
                </a:solidFill>
              </a:rPr>
              <a:t> et al. (2009) in the Crab pulsar and Pinto et al. (2010)</a:t>
            </a:r>
          </a:p>
          <a:p>
            <a:r>
              <a:rPr lang="en-US" sz="1400" dirty="0" smtClean="0">
                <a:solidFill>
                  <a:schemeClr val="tx2"/>
                </a:solidFill>
              </a:rPr>
              <a:t>In GS 1826-239 find overabundance of Ne by a factor of 1.7 to </a:t>
            </a:r>
          </a:p>
          <a:p>
            <a:r>
              <a:rPr lang="en-US" sz="1400" dirty="0" smtClean="0">
                <a:solidFill>
                  <a:schemeClr val="tx2"/>
                </a:solidFill>
              </a:rPr>
              <a:t>solar</a:t>
            </a:r>
          </a:p>
          <a:p>
            <a:endParaRPr lang="en-US" sz="1400" dirty="0" smtClean="0">
              <a:solidFill>
                <a:schemeClr val="bg1"/>
              </a:solidFill>
            </a:endParaRPr>
          </a:p>
          <a:p>
            <a:r>
              <a:rPr lang="en-US" sz="1400" dirty="0" smtClean="0">
                <a:solidFill>
                  <a:schemeClr val="bg1"/>
                </a:solidFill>
              </a:rPr>
              <a:t>  </a:t>
            </a:r>
          </a:p>
          <a:p>
            <a:endParaRPr lang="en-US" sz="1400"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a:solidFill>
                <a:schemeClr val="bg1"/>
              </a:solidFill>
            </a:endParaRPr>
          </a:p>
        </p:txBody>
      </p:sp>
      <p:sp>
        <p:nvSpPr>
          <p:cNvPr id="21" name="TextBox 20"/>
          <p:cNvSpPr txBox="1"/>
          <p:nvPr/>
        </p:nvSpPr>
        <p:spPr>
          <a:xfrm>
            <a:off x="4267200" y="773668"/>
            <a:ext cx="1678089" cy="369332"/>
          </a:xfrm>
          <a:prstGeom prst="rect">
            <a:avLst/>
          </a:prstGeom>
          <a:noFill/>
        </p:spPr>
        <p:txBody>
          <a:bodyPr wrap="none" rtlCol="0">
            <a:spAutoFit/>
          </a:bodyPr>
          <a:lstStyle/>
          <a:p>
            <a:r>
              <a:rPr lang="en-US" dirty="0" err="1" smtClean="0">
                <a:solidFill>
                  <a:schemeClr val="bg1"/>
                </a:solidFill>
              </a:rPr>
              <a:t>Juett</a:t>
            </a:r>
            <a:r>
              <a:rPr lang="en-US" dirty="0" smtClean="0">
                <a:solidFill>
                  <a:schemeClr val="bg1"/>
                </a:solidFill>
              </a:rPr>
              <a:t> et al. 2006</a:t>
            </a:r>
            <a:endParaRPr lang="en-US" dirty="0">
              <a:solidFill>
                <a:schemeClr val="bg1"/>
              </a:solidFill>
            </a:endParaRPr>
          </a:p>
        </p:txBody>
      </p:sp>
      <p:sp>
        <p:nvSpPr>
          <p:cNvPr id="22" name="TextBox 21"/>
          <p:cNvSpPr txBox="1"/>
          <p:nvPr/>
        </p:nvSpPr>
        <p:spPr>
          <a:xfrm>
            <a:off x="5726154" y="3581400"/>
            <a:ext cx="1834194" cy="369332"/>
          </a:xfrm>
          <a:prstGeom prst="rect">
            <a:avLst/>
          </a:prstGeom>
          <a:noFill/>
        </p:spPr>
        <p:txBody>
          <a:bodyPr wrap="none" rtlCol="0">
            <a:spAutoFit/>
          </a:bodyPr>
          <a:lstStyle/>
          <a:p>
            <a:r>
              <a:rPr lang="en-US" dirty="0" smtClean="0">
                <a:solidFill>
                  <a:schemeClr val="tx2"/>
                </a:solidFill>
              </a:rPr>
              <a:t>Yao &amp; Wang 2006</a:t>
            </a:r>
            <a:endParaRPr lang="en-US" dirty="0">
              <a:solidFill>
                <a:schemeClr val="tx2"/>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855812" y="388394"/>
            <a:ext cx="4416594"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X-Ray Surveys: Previous Results on Iron L  </a:t>
            </a:r>
            <a:endParaRPr lang="en-US" sz="2000" dirty="0">
              <a:solidFill>
                <a:schemeClr val="folHlink"/>
              </a:solidFill>
            </a:endParaRPr>
          </a:p>
        </p:txBody>
      </p:sp>
      <p:pic>
        <p:nvPicPr>
          <p:cNvPr id="16" name="Picture 16" descr="ms01_figure2.pdf                                               00070738Macintosh HD                   BC0A06DD:"/>
          <p:cNvPicPr>
            <a:picLocks noChangeAspect="1" noChangeArrowheads="1"/>
          </p:cNvPicPr>
          <p:nvPr/>
        </p:nvPicPr>
        <p:blipFill>
          <a:blip r:embed="rId4"/>
          <a:srcRect l="10785" t="15152" r="12746" b="18182"/>
          <a:stretch>
            <a:fillRect/>
          </a:stretch>
        </p:blipFill>
        <p:spPr bwMode="auto">
          <a:xfrm>
            <a:off x="6154930" y="1143000"/>
            <a:ext cx="2737139" cy="3086954"/>
          </a:xfrm>
          <a:prstGeom prst="rect">
            <a:avLst/>
          </a:prstGeom>
          <a:noFill/>
        </p:spPr>
      </p:pic>
      <p:pic>
        <p:nvPicPr>
          <p:cNvPr id="17" name="Picture 16" descr="Lee_XrayDustGas_GAN.jpg"/>
          <p:cNvPicPr>
            <a:picLocks noChangeAspect="1"/>
          </p:cNvPicPr>
          <p:nvPr/>
        </p:nvPicPr>
        <p:blipFill>
          <a:blip r:embed="rId5"/>
          <a:stretch>
            <a:fillRect/>
          </a:stretch>
        </p:blipFill>
        <p:spPr>
          <a:xfrm>
            <a:off x="6154930" y="4570353"/>
            <a:ext cx="2737139" cy="2114538"/>
          </a:xfrm>
          <a:prstGeom prst="rect">
            <a:avLst/>
          </a:prstGeom>
        </p:spPr>
      </p:pic>
      <p:sp>
        <p:nvSpPr>
          <p:cNvPr id="13" name="TextBox 12"/>
          <p:cNvSpPr txBox="1"/>
          <p:nvPr/>
        </p:nvSpPr>
        <p:spPr>
          <a:xfrm>
            <a:off x="39787" y="838200"/>
            <a:ext cx="5294213" cy="7355858"/>
          </a:xfrm>
          <a:prstGeom prst="rect">
            <a:avLst/>
          </a:prstGeom>
          <a:noFill/>
        </p:spPr>
        <p:txBody>
          <a:bodyPr wrap="square" rtlCol="0">
            <a:spAutoFit/>
          </a:bodyPr>
          <a:lstStyle/>
          <a:p>
            <a:r>
              <a:rPr lang="en-US" dirty="0" smtClean="0">
                <a:solidFill>
                  <a:schemeClr val="bg1"/>
                </a:solidFill>
              </a:rPr>
              <a:t>Highlights:</a:t>
            </a:r>
          </a:p>
          <a:p>
            <a:endParaRPr lang="en-US" sz="1400" dirty="0" smtClean="0">
              <a:solidFill>
                <a:schemeClr val="bg1"/>
              </a:solidFill>
            </a:endParaRPr>
          </a:p>
          <a:p>
            <a:r>
              <a:rPr lang="en-US" sz="1400" dirty="0" err="1" smtClean="0">
                <a:solidFill>
                  <a:schemeClr val="bg1"/>
                </a:solidFill>
              </a:rPr>
              <a:t>Paerels</a:t>
            </a:r>
            <a:r>
              <a:rPr lang="en-US" sz="1400" dirty="0" smtClean="0">
                <a:solidFill>
                  <a:schemeClr val="bg1"/>
                </a:solidFill>
              </a:rPr>
              <a:t> et al. (2001) in X0614+091 detect Fe L</a:t>
            </a:r>
            <a:r>
              <a:rPr lang="en-US" sz="1400" baseline="-25000" dirty="0" smtClean="0">
                <a:solidFill>
                  <a:schemeClr val="bg1"/>
                </a:solidFill>
              </a:rPr>
              <a:t>2</a:t>
            </a:r>
            <a:r>
              <a:rPr lang="en-US" sz="1400" dirty="0" smtClean="0">
                <a:solidFill>
                  <a:schemeClr val="bg1"/>
                </a:solidFill>
              </a:rPr>
              <a:t> and L</a:t>
            </a:r>
            <a:r>
              <a:rPr lang="en-US" sz="1400" baseline="-25000" dirty="0" smtClean="0">
                <a:solidFill>
                  <a:schemeClr val="bg1"/>
                </a:solidFill>
              </a:rPr>
              <a:t>3 </a:t>
            </a:r>
            <a:r>
              <a:rPr lang="en-US" sz="1400" dirty="0" smtClean="0">
                <a:solidFill>
                  <a:schemeClr val="bg1"/>
                </a:solidFill>
              </a:rPr>
              <a:t> edges with the</a:t>
            </a:r>
          </a:p>
          <a:p>
            <a:r>
              <a:rPr lang="en-US" sz="1400" dirty="0" smtClean="0">
                <a:solidFill>
                  <a:schemeClr val="bg1"/>
                </a:solidFill>
              </a:rPr>
              <a:t>Chandra LETG,  Schulz et al. 2002 in </a:t>
            </a:r>
            <a:r>
              <a:rPr lang="en-US" sz="1400" dirty="0" err="1" smtClean="0">
                <a:solidFill>
                  <a:schemeClr val="bg1"/>
                </a:solidFill>
              </a:rPr>
              <a:t>Cyg</a:t>
            </a:r>
            <a:r>
              <a:rPr lang="en-US" sz="1400" dirty="0" smtClean="0">
                <a:solidFill>
                  <a:schemeClr val="bg1"/>
                </a:solidFill>
              </a:rPr>
              <a:t> X-1 and Lee et al. in </a:t>
            </a:r>
          </a:p>
          <a:p>
            <a:r>
              <a:rPr lang="en-US" sz="1400" dirty="0" smtClean="0">
                <a:solidFill>
                  <a:schemeClr val="bg1"/>
                </a:solidFill>
              </a:rPr>
              <a:t>MGC6-15-30 model the Fe L edges using laboratory measurements</a:t>
            </a:r>
          </a:p>
          <a:p>
            <a:r>
              <a:rPr lang="en-US" sz="1400" dirty="0" smtClean="0">
                <a:solidFill>
                  <a:schemeClr val="bg1"/>
                </a:solidFill>
              </a:rPr>
              <a:t>from </a:t>
            </a:r>
            <a:r>
              <a:rPr lang="en-US" sz="1400" dirty="0" err="1" smtClean="0">
                <a:solidFill>
                  <a:schemeClr val="bg1"/>
                </a:solidFill>
              </a:rPr>
              <a:t>Kortright&amp;Kim</a:t>
            </a:r>
            <a:r>
              <a:rPr lang="en-US" sz="1400" dirty="0" smtClean="0">
                <a:solidFill>
                  <a:schemeClr val="bg1"/>
                </a:solidFill>
              </a:rPr>
              <a:t> (2000).</a:t>
            </a:r>
          </a:p>
          <a:p>
            <a:endParaRPr lang="en-US" sz="1400" dirty="0" smtClean="0">
              <a:solidFill>
                <a:schemeClr val="bg1"/>
              </a:solidFill>
            </a:endParaRPr>
          </a:p>
          <a:p>
            <a:r>
              <a:rPr lang="en-US" sz="1400" dirty="0" smtClean="0">
                <a:solidFill>
                  <a:schemeClr val="bg1"/>
                </a:solidFill>
              </a:rPr>
              <a:t>A Chandra survey (</a:t>
            </a:r>
            <a:r>
              <a:rPr lang="en-US" sz="1400" dirty="0" err="1" smtClean="0">
                <a:solidFill>
                  <a:schemeClr val="bg1"/>
                </a:solidFill>
              </a:rPr>
              <a:t>Juett</a:t>
            </a:r>
            <a:r>
              <a:rPr lang="en-US" sz="1400" dirty="0" smtClean="0">
                <a:solidFill>
                  <a:schemeClr val="bg1"/>
                </a:solidFill>
              </a:rPr>
              <a:t> et al. 2006) of K/L edges used this edge and various other models determine the Fe L</a:t>
            </a:r>
            <a:r>
              <a:rPr lang="en-US" sz="1400" baseline="-25000" dirty="0" smtClean="0">
                <a:solidFill>
                  <a:schemeClr val="bg1"/>
                </a:solidFill>
              </a:rPr>
              <a:t>2</a:t>
            </a:r>
            <a:r>
              <a:rPr lang="en-US" sz="1400" dirty="0" smtClean="0">
                <a:solidFill>
                  <a:schemeClr val="bg1"/>
                </a:solidFill>
              </a:rPr>
              <a:t> and L</a:t>
            </a:r>
            <a:r>
              <a:rPr lang="en-US" sz="1400" baseline="-25000" dirty="0" smtClean="0">
                <a:solidFill>
                  <a:schemeClr val="bg1"/>
                </a:solidFill>
              </a:rPr>
              <a:t>3</a:t>
            </a:r>
            <a:r>
              <a:rPr lang="en-US" sz="1400" dirty="0" smtClean="0">
                <a:solidFill>
                  <a:schemeClr val="bg1"/>
                </a:solidFill>
              </a:rPr>
              <a:t>  edges at 17.26+/-0.02 A and 17.51+/-0.02 A, respectively, and conclude that that edges are a result of various dust contributions</a:t>
            </a:r>
          </a:p>
          <a:p>
            <a:r>
              <a:rPr lang="en-US" sz="1400" dirty="0" smtClean="0">
                <a:solidFill>
                  <a:schemeClr val="bg1"/>
                </a:solidFill>
              </a:rPr>
              <a:t> </a:t>
            </a:r>
          </a:p>
          <a:p>
            <a:r>
              <a:rPr lang="en-US" sz="1400" dirty="0" smtClean="0">
                <a:solidFill>
                  <a:schemeClr val="bg1"/>
                </a:solidFill>
              </a:rPr>
              <a:t>Yao et al. (2006) detect Fe VII absorption in 4U 1820-30 and find that the Ne/Fe abundance ratio is solar and all of the dust grains in the interstellar medium have been destroyed in the hot phase of the ISM.</a:t>
            </a:r>
          </a:p>
          <a:p>
            <a:endParaRPr lang="en-US" sz="1400" dirty="0" smtClean="0">
              <a:solidFill>
                <a:schemeClr val="bg1"/>
              </a:solidFill>
            </a:endParaRPr>
          </a:p>
          <a:p>
            <a:r>
              <a:rPr lang="en-US" sz="1400" dirty="0" smtClean="0">
                <a:solidFill>
                  <a:schemeClr val="tx2"/>
                </a:solidFill>
              </a:rPr>
              <a:t>Lee et al. (2009)  showed that differences in L edge shape can be directly used to distinguish iron dust compounds assuming that all iron is bound in dust grains.  Synchrotron measurement produced cross sections from a variety of Fe dust compound that match the Chandra measurements.</a:t>
            </a:r>
          </a:p>
          <a:p>
            <a:endParaRPr lang="en-US" sz="1400" dirty="0" smtClean="0">
              <a:solidFill>
                <a:schemeClr val="bg1"/>
              </a:solidFill>
            </a:endParaRPr>
          </a:p>
          <a:p>
            <a:r>
              <a:rPr lang="en-US" sz="1400" dirty="0" smtClean="0">
                <a:solidFill>
                  <a:schemeClr val="tx2"/>
                </a:solidFill>
              </a:rPr>
              <a:t>The fact that  all or most Fe is bound in dust compounds has been shown by  various studies (</a:t>
            </a:r>
            <a:r>
              <a:rPr lang="en-US" sz="1400" dirty="0" err="1" smtClean="0">
                <a:solidFill>
                  <a:schemeClr val="tx2"/>
                </a:solidFill>
              </a:rPr>
              <a:t>Draine</a:t>
            </a:r>
            <a:r>
              <a:rPr lang="en-US" sz="1400" dirty="0" smtClean="0">
                <a:solidFill>
                  <a:schemeClr val="tx2"/>
                </a:solidFill>
              </a:rPr>
              <a:t> 2003, Jenkins 2009) and emphasized in most high-resolution X-ray studies to date (</a:t>
            </a:r>
            <a:r>
              <a:rPr lang="en-US" sz="1400" dirty="0" err="1" smtClean="0">
                <a:solidFill>
                  <a:schemeClr val="tx2"/>
                </a:solidFill>
              </a:rPr>
              <a:t>Juett</a:t>
            </a:r>
            <a:r>
              <a:rPr lang="en-US" sz="1400" dirty="0" smtClean="0">
                <a:solidFill>
                  <a:schemeClr val="tx2"/>
                </a:solidFill>
              </a:rPr>
              <a:t> et al. 2006, </a:t>
            </a:r>
            <a:r>
              <a:rPr lang="en-US" sz="1400" dirty="0" err="1" smtClean="0">
                <a:solidFill>
                  <a:schemeClr val="tx2"/>
                </a:solidFill>
              </a:rPr>
              <a:t>Costantini</a:t>
            </a:r>
            <a:r>
              <a:rPr lang="en-US" sz="1400" dirty="0" smtClean="0">
                <a:solidFill>
                  <a:schemeClr val="tx2"/>
                </a:solidFill>
              </a:rPr>
              <a:t> et al. 2012, Pinto et al. 2013)</a:t>
            </a:r>
          </a:p>
          <a:p>
            <a:r>
              <a:rPr lang="en-US" sz="1400" dirty="0" smtClean="0">
                <a:solidFill>
                  <a:schemeClr val="tx2"/>
                </a:solidFill>
              </a:rPr>
              <a:t>  </a:t>
            </a:r>
          </a:p>
          <a:p>
            <a:endParaRPr lang="en-US" sz="1400"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a:solidFill>
                <a:schemeClr val="bg1"/>
              </a:solidFill>
            </a:endParaRPr>
          </a:p>
        </p:txBody>
      </p:sp>
      <p:sp>
        <p:nvSpPr>
          <p:cNvPr id="14" name="TextBox 13"/>
          <p:cNvSpPr txBox="1"/>
          <p:nvPr/>
        </p:nvSpPr>
        <p:spPr>
          <a:xfrm>
            <a:off x="6154930" y="773668"/>
            <a:ext cx="1678089" cy="369332"/>
          </a:xfrm>
          <a:prstGeom prst="rect">
            <a:avLst/>
          </a:prstGeom>
          <a:noFill/>
        </p:spPr>
        <p:txBody>
          <a:bodyPr wrap="none" rtlCol="0">
            <a:spAutoFit/>
          </a:bodyPr>
          <a:lstStyle/>
          <a:p>
            <a:r>
              <a:rPr lang="en-US" dirty="0" err="1" smtClean="0">
                <a:solidFill>
                  <a:schemeClr val="bg1"/>
                </a:solidFill>
              </a:rPr>
              <a:t>Juett</a:t>
            </a:r>
            <a:r>
              <a:rPr lang="en-US" dirty="0" smtClean="0">
                <a:solidFill>
                  <a:schemeClr val="bg1"/>
                </a:solidFill>
              </a:rPr>
              <a:t> et al. 2006</a:t>
            </a:r>
            <a:endParaRPr lang="en-US" dirty="0">
              <a:solidFill>
                <a:schemeClr val="bg1"/>
              </a:solidFill>
            </a:endParaRPr>
          </a:p>
        </p:txBody>
      </p:sp>
      <p:sp>
        <p:nvSpPr>
          <p:cNvPr id="15" name="TextBox 14"/>
          <p:cNvSpPr txBox="1"/>
          <p:nvPr/>
        </p:nvSpPr>
        <p:spPr>
          <a:xfrm>
            <a:off x="6154930" y="4229954"/>
            <a:ext cx="1548696" cy="369332"/>
          </a:xfrm>
          <a:prstGeom prst="rect">
            <a:avLst/>
          </a:prstGeom>
          <a:noFill/>
        </p:spPr>
        <p:txBody>
          <a:bodyPr wrap="none" rtlCol="0">
            <a:spAutoFit/>
          </a:bodyPr>
          <a:lstStyle/>
          <a:p>
            <a:r>
              <a:rPr lang="en-US" dirty="0" smtClean="0">
                <a:solidFill>
                  <a:schemeClr val="tx2"/>
                </a:solidFill>
              </a:rPr>
              <a:t>Lee et al. 2009</a:t>
            </a:r>
            <a:endParaRPr lang="en-US" dirty="0">
              <a:solidFill>
                <a:schemeClr val="tx2"/>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Rectangle 13"/>
          <p:cNvSpPr/>
          <p:nvPr/>
        </p:nvSpPr>
        <p:spPr>
          <a:xfrm>
            <a:off x="190500" y="1600200"/>
            <a:ext cx="4229100" cy="43434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855812" y="388394"/>
            <a:ext cx="4574512"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X-Ray Surveys: Previous Results on Silicon  </a:t>
            </a:r>
            <a:endParaRPr lang="en-US" sz="2000" dirty="0">
              <a:solidFill>
                <a:schemeClr val="folHlink"/>
              </a:solidFill>
            </a:endParaRPr>
          </a:p>
        </p:txBody>
      </p:sp>
      <p:pic>
        <p:nvPicPr>
          <p:cNvPr id="16" name="Picture 15" descr="ueda2005_apj_spec.pdf"/>
          <p:cNvPicPr>
            <a:picLocks noChangeAspect="1"/>
          </p:cNvPicPr>
          <p:nvPr/>
        </p:nvPicPr>
        <mc:AlternateContent>
          <mc:Choice xmlns:ma="http://schemas.microsoft.com/office/mac/drawingml/2008/main" Requires="ma">
            <p:blipFill>
              <a:blip r:embed="rId4"/>
              <a:srcRect l="9739" t="8889" r="8301" b="31111"/>
              <a:stretch>
                <a:fillRect/>
              </a:stretch>
            </p:blipFill>
          </mc:Choice>
          <mc:Fallback>
            <p:blipFill>
              <a:blip r:embed="rId5"/>
              <a:srcRect l="9739" t="8889" r="8301" b="31111"/>
              <a:stretch>
                <a:fillRect/>
              </a:stretch>
            </p:blipFill>
          </mc:Fallback>
        </mc:AlternateContent>
        <p:spPr>
          <a:xfrm>
            <a:off x="190500" y="1828800"/>
            <a:ext cx="4343400" cy="4114800"/>
          </a:xfrm>
          <a:prstGeom prst="rect">
            <a:avLst/>
          </a:prstGeom>
        </p:spPr>
      </p:pic>
      <p:sp>
        <p:nvSpPr>
          <p:cNvPr id="13" name="TextBox 12"/>
          <p:cNvSpPr txBox="1"/>
          <p:nvPr/>
        </p:nvSpPr>
        <p:spPr>
          <a:xfrm>
            <a:off x="4533900" y="788504"/>
            <a:ext cx="4495799" cy="7273786"/>
          </a:xfrm>
          <a:prstGeom prst="rect">
            <a:avLst/>
          </a:prstGeom>
          <a:noFill/>
        </p:spPr>
        <p:txBody>
          <a:bodyPr wrap="square" rtlCol="0">
            <a:spAutoFit/>
          </a:bodyPr>
          <a:lstStyle/>
          <a:p>
            <a:r>
              <a:rPr lang="en-US" dirty="0" smtClean="0">
                <a:solidFill>
                  <a:schemeClr val="bg1"/>
                </a:solidFill>
              </a:rPr>
              <a:t>Highlights:</a:t>
            </a:r>
          </a:p>
          <a:p>
            <a:endParaRPr lang="en-US" dirty="0" smtClean="0">
              <a:solidFill>
                <a:schemeClr val="bg1"/>
              </a:solidFill>
            </a:endParaRPr>
          </a:p>
          <a:p>
            <a:r>
              <a:rPr lang="en-US" sz="1600" dirty="0" smtClean="0">
                <a:solidFill>
                  <a:schemeClr val="bg1"/>
                </a:solidFill>
              </a:rPr>
              <a:t>In an Chandra HETG observation of GRS 1915+105 Lee et al. 2002 found traces of near and far edges structures in the Si K edge </a:t>
            </a:r>
          </a:p>
          <a:p>
            <a:endParaRPr lang="en-US" sz="1600" dirty="0" smtClean="0">
              <a:solidFill>
                <a:schemeClr val="bg1"/>
              </a:solidFill>
            </a:endParaRPr>
          </a:p>
          <a:p>
            <a:r>
              <a:rPr lang="en-US" sz="1600" dirty="0" smtClean="0">
                <a:solidFill>
                  <a:schemeClr val="tx2"/>
                </a:solidFill>
              </a:rPr>
              <a:t>Ueda et al.(2005) measured XAFS in the Mg K, Si K and Si K edges of three Galactic X-ray binaries and concluded that in the case of silicon most materials exists in silicates. </a:t>
            </a:r>
          </a:p>
          <a:p>
            <a:endParaRPr lang="en-US" sz="1600" dirty="0" smtClean="0">
              <a:solidFill>
                <a:schemeClr val="tx2"/>
              </a:solidFill>
            </a:endParaRPr>
          </a:p>
          <a:p>
            <a:r>
              <a:rPr lang="en-US" sz="1600" dirty="0" smtClean="0">
                <a:solidFill>
                  <a:schemeClr val="tx2"/>
                </a:solidFill>
              </a:rPr>
              <a:t>Through special data selection all of the observed edge structure was modeled as dust</a:t>
            </a:r>
          </a:p>
          <a:p>
            <a:endParaRPr lang="en-US" sz="1600" dirty="0" smtClean="0">
              <a:solidFill>
                <a:schemeClr val="tx2"/>
              </a:solidFill>
            </a:endParaRPr>
          </a:p>
          <a:p>
            <a:r>
              <a:rPr lang="en-US" sz="1600" dirty="0" smtClean="0">
                <a:solidFill>
                  <a:schemeClr val="tx2"/>
                </a:solidFill>
              </a:rPr>
              <a:t>The ISM edge was observed between 1.84 and 1.85 </a:t>
            </a:r>
            <a:r>
              <a:rPr lang="en-US" sz="1600" dirty="0" err="1" smtClean="0">
                <a:solidFill>
                  <a:schemeClr val="tx2"/>
                </a:solidFill>
              </a:rPr>
              <a:t>keV</a:t>
            </a:r>
            <a:endParaRPr lang="en-US" sz="1600" dirty="0" smtClean="0">
              <a:solidFill>
                <a:schemeClr val="tx2"/>
              </a:solidFill>
            </a:endParaRPr>
          </a:p>
          <a:p>
            <a:endParaRPr lang="en-US" sz="1600" dirty="0" smtClean="0">
              <a:solidFill>
                <a:schemeClr val="tx2"/>
              </a:solidFill>
            </a:endParaRPr>
          </a:p>
          <a:p>
            <a:r>
              <a:rPr lang="en-US" sz="1600" dirty="0" smtClean="0">
                <a:solidFill>
                  <a:schemeClr val="tx2"/>
                </a:solidFill>
              </a:rPr>
              <a:t>The near edge absorption peak was identified as from SiO</a:t>
            </a:r>
            <a:r>
              <a:rPr lang="en-US" sz="1600" baseline="-25000" dirty="0" smtClean="0">
                <a:solidFill>
                  <a:schemeClr val="tx2"/>
                </a:solidFill>
              </a:rPr>
              <a:t>2</a:t>
            </a:r>
          </a:p>
          <a:p>
            <a:endParaRPr lang="en-US" sz="1600" baseline="-25000" dirty="0" smtClean="0">
              <a:solidFill>
                <a:schemeClr val="tx2"/>
              </a:solidFill>
            </a:endParaRPr>
          </a:p>
          <a:p>
            <a:r>
              <a:rPr lang="en-US" sz="1600" dirty="0" smtClean="0">
                <a:solidFill>
                  <a:schemeClr val="tx2"/>
                </a:solidFill>
              </a:rPr>
              <a:t>Si was determined to be overabundant  in all thee sources and columns were measured to be well in excess of  10</a:t>
            </a:r>
            <a:r>
              <a:rPr lang="en-US" sz="1600" baseline="30000" dirty="0" smtClean="0">
                <a:solidFill>
                  <a:schemeClr val="tx2"/>
                </a:solidFill>
              </a:rPr>
              <a:t>23</a:t>
            </a:r>
            <a:r>
              <a:rPr lang="en-US" sz="1600" dirty="0" smtClean="0">
                <a:solidFill>
                  <a:schemeClr val="tx2"/>
                </a:solidFill>
              </a:rPr>
              <a:t> cm</a:t>
            </a:r>
            <a:r>
              <a:rPr lang="en-US" sz="1600" baseline="30000" dirty="0" smtClean="0">
                <a:solidFill>
                  <a:schemeClr val="tx2"/>
                </a:solidFill>
              </a:rPr>
              <a:t>-2</a:t>
            </a:r>
            <a:r>
              <a:rPr lang="en-US" sz="1600" dirty="0" smtClean="0">
                <a:solidFill>
                  <a:schemeClr val="tx2"/>
                </a:solidFill>
              </a:rPr>
              <a:t> </a:t>
            </a:r>
          </a:p>
          <a:p>
            <a:r>
              <a:rPr lang="en-US" sz="1400" dirty="0" smtClean="0">
                <a:solidFill>
                  <a:schemeClr val="tx2"/>
                </a:solidFill>
              </a:rPr>
              <a:t>  </a:t>
            </a:r>
          </a:p>
          <a:p>
            <a:endParaRPr lang="en-US" sz="1400"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a:solidFill>
                <a:schemeClr val="bg1"/>
              </a:solidFill>
            </a:endParaRPr>
          </a:p>
        </p:txBody>
      </p:sp>
      <p:sp>
        <p:nvSpPr>
          <p:cNvPr id="15" name="TextBox 14"/>
          <p:cNvSpPr txBox="1"/>
          <p:nvPr/>
        </p:nvSpPr>
        <p:spPr>
          <a:xfrm>
            <a:off x="1447800" y="1828800"/>
            <a:ext cx="794108" cy="307777"/>
          </a:xfrm>
          <a:prstGeom prst="rect">
            <a:avLst/>
          </a:prstGeom>
          <a:noFill/>
        </p:spPr>
        <p:txBody>
          <a:bodyPr wrap="none" rtlCol="0">
            <a:spAutoFit/>
          </a:bodyPr>
          <a:lstStyle/>
          <a:p>
            <a:r>
              <a:rPr lang="en-US" sz="1400" dirty="0" smtClean="0">
                <a:solidFill>
                  <a:schemeClr val="bg1"/>
                </a:solidFill>
              </a:rPr>
              <a:t>GX 13+1</a:t>
            </a:r>
            <a:endParaRPr lang="en-US" sz="1400" dirty="0">
              <a:solidFill>
                <a:schemeClr val="bg1"/>
              </a:solidFill>
            </a:endParaRPr>
          </a:p>
        </p:txBody>
      </p:sp>
      <p:sp>
        <p:nvSpPr>
          <p:cNvPr id="17" name="TextBox 16"/>
          <p:cNvSpPr txBox="1"/>
          <p:nvPr/>
        </p:nvSpPr>
        <p:spPr>
          <a:xfrm>
            <a:off x="3750940" y="1828800"/>
            <a:ext cx="668660" cy="307777"/>
          </a:xfrm>
          <a:prstGeom prst="rect">
            <a:avLst/>
          </a:prstGeom>
          <a:noFill/>
        </p:spPr>
        <p:txBody>
          <a:bodyPr wrap="none" rtlCol="0">
            <a:spAutoFit/>
          </a:bodyPr>
          <a:lstStyle/>
          <a:p>
            <a:r>
              <a:rPr lang="en-US" sz="1400" dirty="0" smtClean="0">
                <a:solidFill>
                  <a:schemeClr val="bg1"/>
                </a:solidFill>
              </a:rPr>
              <a:t>GX 5-1</a:t>
            </a:r>
            <a:endParaRPr lang="en-US" sz="1400" dirty="0">
              <a:solidFill>
                <a:schemeClr val="bg1"/>
              </a:solidFill>
            </a:endParaRPr>
          </a:p>
        </p:txBody>
      </p:sp>
      <p:sp>
        <p:nvSpPr>
          <p:cNvPr id="18" name="TextBox 17"/>
          <p:cNvSpPr txBox="1"/>
          <p:nvPr/>
        </p:nvSpPr>
        <p:spPr>
          <a:xfrm>
            <a:off x="2410818" y="3962400"/>
            <a:ext cx="889987" cy="307777"/>
          </a:xfrm>
          <a:prstGeom prst="rect">
            <a:avLst/>
          </a:prstGeom>
          <a:noFill/>
        </p:spPr>
        <p:txBody>
          <a:bodyPr wrap="none" rtlCol="0">
            <a:spAutoFit/>
          </a:bodyPr>
          <a:lstStyle/>
          <a:p>
            <a:r>
              <a:rPr lang="en-US" sz="1400" dirty="0" smtClean="0">
                <a:solidFill>
                  <a:schemeClr val="bg1"/>
                </a:solidFill>
              </a:rPr>
              <a:t>GX 340+0</a:t>
            </a:r>
            <a:endParaRPr lang="en-US" sz="14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438400" y="388394"/>
            <a:ext cx="4004071"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Laboratory Measurements: Si K edge   </a:t>
            </a:r>
            <a:endParaRPr lang="en-US" sz="2000" dirty="0">
              <a:solidFill>
                <a:schemeClr val="folHlink"/>
              </a:solidFill>
            </a:endParaRPr>
          </a:p>
        </p:txBody>
      </p:sp>
      <p:pic>
        <p:nvPicPr>
          <p:cNvPr id="13" name="Picture 12" descr="li1995_PhysChemMin_sik.pdf"/>
          <p:cNvPicPr>
            <a:picLocks noChangeAspect="1"/>
          </p:cNvPicPr>
          <p:nvPr/>
        </p:nvPicPr>
        <mc:AlternateContent>
          <mc:Choice xmlns:ma="http://schemas.microsoft.com/office/mac/drawingml/2008/main" Requires="ma">
            <p:blipFill>
              <a:blip r:embed="rId4"/>
              <a:srcRect l="6863" t="47778" r="6863" b="4444"/>
              <a:stretch>
                <a:fillRect/>
              </a:stretch>
            </p:blipFill>
          </mc:Choice>
          <mc:Fallback>
            <p:blipFill>
              <a:blip r:embed="rId5"/>
              <a:srcRect l="6863" t="47778" r="6863" b="4444"/>
              <a:stretch>
                <a:fillRect/>
              </a:stretch>
            </p:blipFill>
          </mc:Fallback>
        </mc:AlternateContent>
        <p:spPr>
          <a:xfrm>
            <a:off x="373205" y="1311724"/>
            <a:ext cx="3429001" cy="2457451"/>
          </a:xfrm>
          <a:prstGeom prst="rect">
            <a:avLst/>
          </a:prstGeom>
        </p:spPr>
      </p:pic>
      <p:sp>
        <p:nvSpPr>
          <p:cNvPr id="14" name="TextBox 13"/>
          <p:cNvSpPr txBox="1"/>
          <p:nvPr/>
        </p:nvSpPr>
        <p:spPr>
          <a:xfrm>
            <a:off x="373205" y="788504"/>
            <a:ext cx="3724096" cy="523220"/>
          </a:xfrm>
          <a:prstGeom prst="rect">
            <a:avLst/>
          </a:prstGeom>
          <a:noFill/>
        </p:spPr>
        <p:txBody>
          <a:bodyPr wrap="none" rtlCol="0">
            <a:spAutoFit/>
          </a:bodyPr>
          <a:lstStyle/>
          <a:p>
            <a:r>
              <a:rPr lang="en-US" sz="1400" dirty="0" smtClean="0">
                <a:solidFill>
                  <a:schemeClr val="bg1"/>
                </a:solidFill>
              </a:rPr>
              <a:t>Li et al., Phys. Chem. Minerals, 1995: </a:t>
            </a:r>
          </a:p>
          <a:p>
            <a:r>
              <a:rPr lang="en-US" sz="1400" dirty="0" smtClean="0">
                <a:solidFill>
                  <a:schemeClr val="bg1"/>
                </a:solidFill>
              </a:rPr>
              <a:t>Silicon </a:t>
            </a:r>
            <a:r>
              <a:rPr lang="en-US" sz="1400" dirty="0">
                <a:solidFill>
                  <a:schemeClr val="bg1"/>
                </a:solidFill>
              </a:rPr>
              <a:t>K-edge XANES Spectra of Silicate Minerals</a:t>
            </a:r>
          </a:p>
        </p:txBody>
      </p:sp>
      <p:pic>
        <p:nvPicPr>
          <p:cNvPr id="15" name="Picture 14" descr="suga2002_sik.jpg"/>
          <p:cNvPicPr>
            <a:picLocks noChangeAspect="1"/>
          </p:cNvPicPr>
          <p:nvPr/>
        </p:nvPicPr>
        <p:blipFill>
          <a:blip r:embed="rId6"/>
          <a:stretch>
            <a:fillRect/>
          </a:stretch>
        </p:blipFill>
        <p:spPr>
          <a:xfrm>
            <a:off x="4572000" y="1311724"/>
            <a:ext cx="3886200" cy="4924208"/>
          </a:xfrm>
          <a:prstGeom prst="rect">
            <a:avLst/>
          </a:prstGeom>
        </p:spPr>
      </p:pic>
      <p:sp>
        <p:nvSpPr>
          <p:cNvPr id="16" name="TextBox 15"/>
          <p:cNvSpPr txBox="1"/>
          <p:nvPr/>
        </p:nvSpPr>
        <p:spPr>
          <a:xfrm>
            <a:off x="4581704" y="788504"/>
            <a:ext cx="4264559" cy="523220"/>
          </a:xfrm>
          <a:prstGeom prst="rect">
            <a:avLst/>
          </a:prstGeom>
          <a:noFill/>
        </p:spPr>
        <p:txBody>
          <a:bodyPr wrap="none" rtlCol="0">
            <a:spAutoFit/>
          </a:bodyPr>
          <a:lstStyle/>
          <a:p>
            <a:r>
              <a:rPr lang="en-US" sz="1400" dirty="0" err="1" smtClean="0">
                <a:solidFill>
                  <a:schemeClr val="bg1"/>
                </a:solidFill>
              </a:rPr>
              <a:t>Suga</a:t>
            </a:r>
            <a:r>
              <a:rPr lang="en-US" sz="1400" dirty="0" smtClean="0">
                <a:solidFill>
                  <a:schemeClr val="bg1"/>
                </a:solidFill>
              </a:rPr>
              <a:t> et al., Material Transactions , 2004: </a:t>
            </a:r>
          </a:p>
          <a:p>
            <a:r>
              <a:rPr lang="en-US" sz="1400" dirty="0" smtClean="0">
                <a:solidFill>
                  <a:schemeClr val="bg1"/>
                </a:solidFill>
              </a:rPr>
              <a:t>XANES of Si Nitride Thin Film by Pulsed Laser Deposition</a:t>
            </a:r>
            <a:endParaRPr lang="en-US" sz="1400" dirty="0">
              <a:solidFill>
                <a:schemeClr val="bg1"/>
              </a:solidFill>
            </a:endParaRPr>
          </a:p>
        </p:txBody>
      </p:sp>
      <p:sp>
        <p:nvSpPr>
          <p:cNvPr id="17" name="TextBox 16"/>
          <p:cNvSpPr txBox="1"/>
          <p:nvPr/>
        </p:nvSpPr>
        <p:spPr>
          <a:xfrm>
            <a:off x="373205" y="3881785"/>
            <a:ext cx="4095993" cy="1077218"/>
          </a:xfrm>
          <a:prstGeom prst="rect">
            <a:avLst/>
          </a:prstGeom>
          <a:noFill/>
        </p:spPr>
        <p:txBody>
          <a:bodyPr wrap="none" rtlCol="0">
            <a:spAutoFit/>
          </a:bodyPr>
          <a:lstStyle/>
          <a:p>
            <a:r>
              <a:rPr lang="en-US" sz="1600" dirty="0" smtClean="0"/>
              <a:t>XANES features of various silicates with a </a:t>
            </a:r>
          </a:p>
          <a:p>
            <a:r>
              <a:rPr lang="en-US" sz="1600" dirty="0" smtClean="0"/>
              <a:t>steep main absorption peak shifting by  about</a:t>
            </a:r>
          </a:p>
          <a:p>
            <a:r>
              <a:rPr lang="en-US" sz="1600" dirty="0" smtClean="0"/>
              <a:t>2.5 </a:t>
            </a:r>
            <a:r>
              <a:rPr lang="en-US" sz="1600" dirty="0" err="1" smtClean="0"/>
              <a:t>eV</a:t>
            </a:r>
            <a:r>
              <a:rPr lang="en-US" sz="1600" dirty="0" smtClean="0"/>
              <a:t>  from </a:t>
            </a:r>
            <a:r>
              <a:rPr lang="en-US" sz="1600" i="1" dirty="0" err="1" smtClean="0"/>
              <a:t>Fosterite</a:t>
            </a:r>
            <a:r>
              <a:rPr lang="en-US" sz="1600" dirty="0" smtClean="0"/>
              <a:t> at 1.844 </a:t>
            </a:r>
            <a:r>
              <a:rPr lang="en-US" sz="1600" dirty="0" err="1" smtClean="0"/>
              <a:t>keV</a:t>
            </a:r>
            <a:r>
              <a:rPr lang="en-US" sz="1600" dirty="0" smtClean="0"/>
              <a:t> to </a:t>
            </a:r>
            <a:r>
              <a:rPr lang="en-US" sz="1600" i="1" dirty="0" smtClean="0"/>
              <a:t>Quartz</a:t>
            </a:r>
            <a:r>
              <a:rPr lang="en-US" sz="1600" dirty="0" smtClean="0"/>
              <a:t> at </a:t>
            </a:r>
          </a:p>
          <a:p>
            <a:r>
              <a:rPr lang="en-US" sz="1600" dirty="0" smtClean="0"/>
              <a:t>1.846 </a:t>
            </a:r>
            <a:r>
              <a:rPr lang="en-US" sz="1600" dirty="0" err="1" smtClean="0"/>
              <a:t>keV</a:t>
            </a:r>
            <a:endParaRPr lang="en-US" sz="1600" dirty="0"/>
          </a:p>
        </p:txBody>
      </p:sp>
      <p:cxnSp>
        <p:nvCxnSpPr>
          <p:cNvPr id="19" name="Straight Arrow Connector 18"/>
          <p:cNvCxnSpPr/>
          <p:nvPr/>
        </p:nvCxnSpPr>
        <p:spPr>
          <a:xfrm rot="5400000" flipH="1" flipV="1">
            <a:off x="-685800" y="3581400"/>
            <a:ext cx="1676400"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73205" y="5158714"/>
            <a:ext cx="4198585" cy="1323439"/>
          </a:xfrm>
          <a:prstGeom prst="rect">
            <a:avLst/>
          </a:prstGeom>
          <a:noFill/>
        </p:spPr>
        <p:txBody>
          <a:bodyPr wrap="none" rtlCol="0">
            <a:spAutoFit/>
          </a:bodyPr>
          <a:lstStyle/>
          <a:p>
            <a:r>
              <a:rPr lang="en-US" sz="1600" dirty="0" smtClean="0"/>
              <a:t>Atomic Si has  a low energy edge  at 1.839 </a:t>
            </a:r>
            <a:r>
              <a:rPr lang="en-US" sz="1600" dirty="0" err="1" smtClean="0"/>
              <a:t>keV</a:t>
            </a:r>
            <a:endParaRPr lang="en-US" sz="1600" dirty="0" smtClean="0"/>
          </a:p>
          <a:p>
            <a:r>
              <a:rPr lang="en-US" sz="1600" dirty="0" smtClean="0"/>
              <a:t>with a shallow near absorption feature and slow</a:t>
            </a:r>
          </a:p>
          <a:p>
            <a:r>
              <a:rPr lang="en-US" sz="1600" dirty="0" smtClean="0"/>
              <a:t>recovery;  XANES features of various nitrides  </a:t>
            </a:r>
          </a:p>
          <a:p>
            <a:r>
              <a:rPr lang="en-US" sz="1600" dirty="0" smtClean="0"/>
              <a:t>have main absorption peaks between atomic  Si</a:t>
            </a:r>
            <a:br>
              <a:rPr lang="en-US" sz="1600" dirty="0" smtClean="0"/>
            </a:br>
            <a:r>
              <a:rPr lang="en-US" sz="1600" dirty="0" smtClean="0"/>
              <a:t>and silicates.</a:t>
            </a:r>
            <a:endParaRPr lang="en-US" sz="1600" dirty="0"/>
          </a:p>
        </p:txBody>
      </p:sp>
      <p:cxnSp>
        <p:nvCxnSpPr>
          <p:cNvPr id="21" name="Straight Arrow Connector 20"/>
          <p:cNvCxnSpPr/>
          <p:nvPr/>
        </p:nvCxnSpPr>
        <p:spPr>
          <a:xfrm>
            <a:off x="1981200" y="6400800"/>
            <a:ext cx="2895600"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438400" y="388394"/>
            <a:ext cx="4825985"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Chandra HETG LMXB Si Survey: Observations   </a:t>
            </a:r>
            <a:endParaRPr lang="en-US" sz="2000" dirty="0">
              <a:solidFill>
                <a:schemeClr val="folHlink"/>
              </a:solidFill>
            </a:endParaRPr>
          </a:p>
        </p:txBody>
      </p:sp>
      <p:sp>
        <p:nvSpPr>
          <p:cNvPr id="16" name="TextBox 15"/>
          <p:cNvSpPr txBox="1"/>
          <p:nvPr/>
        </p:nvSpPr>
        <p:spPr>
          <a:xfrm>
            <a:off x="4724400" y="788504"/>
            <a:ext cx="4394652" cy="6124752"/>
          </a:xfrm>
          <a:prstGeom prst="rect">
            <a:avLst/>
          </a:prstGeom>
          <a:noFill/>
        </p:spPr>
        <p:txBody>
          <a:bodyPr wrap="none" rtlCol="0">
            <a:spAutoFit/>
          </a:bodyPr>
          <a:lstStyle/>
          <a:p>
            <a:pPr marL="342900" indent="-342900"/>
            <a:r>
              <a:rPr lang="en-US" sz="1400" dirty="0" smtClean="0">
                <a:solidFill>
                  <a:schemeClr val="bg1"/>
                </a:solidFill>
              </a:rPr>
              <a:t>40 Observations from the Chandra Archive with</a:t>
            </a:r>
          </a:p>
          <a:p>
            <a:pPr marL="342900" indent="-342900"/>
            <a:r>
              <a:rPr lang="en-US" sz="1400" dirty="0" smtClean="0">
                <a:solidFill>
                  <a:schemeClr val="bg1"/>
                </a:solidFill>
              </a:rPr>
              <a:t>9 Bright  LMXB located in or near the Galactic  Bulge</a:t>
            </a:r>
          </a:p>
          <a:p>
            <a:pPr marL="342900" indent="-342900"/>
            <a:endParaRPr lang="en-US" sz="1400" dirty="0" smtClean="0">
              <a:solidFill>
                <a:schemeClr val="bg1"/>
              </a:solidFill>
            </a:endParaRPr>
          </a:p>
          <a:p>
            <a:pPr marL="342900" indent="-342900"/>
            <a:r>
              <a:rPr lang="en-US" sz="1400" dirty="0" smtClean="0">
                <a:solidFill>
                  <a:schemeClr val="bg1"/>
                </a:solidFill>
              </a:rPr>
              <a:t>Source fluxes range from 5 </a:t>
            </a:r>
            <a:r>
              <a:rPr lang="en-US" sz="1400" dirty="0" err="1" smtClean="0">
                <a:solidFill>
                  <a:schemeClr val="bg1"/>
                </a:solidFill>
              </a:rPr>
              <a:t>mCrab</a:t>
            </a:r>
            <a:r>
              <a:rPr lang="en-US" sz="1400" dirty="0" smtClean="0">
                <a:solidFill>
                  <a:schemeClr val="bg1"/>
                </a:solidFill>
              </a:rPr>
              <a:t> (4U 1624-49) to</a:t>
            </a:r>
          </a:p>
          <a:p>
            <a:pPr marL="342900" indent="-342900"/>
            <a:r>
              <a:rPr lang="en-US" sz="1400" dirty="0" smtClean="0">
                <a:solidFill>
                  <a:schemeClr val="bg1"/>
                </a:solidFill>
              </a:rPr>
              <a:t>about 1 Crab (GX 5-1)</a:t>
            </a:r>
          </a:p>
          <a:p>
            <a:pPr marL="342900" indent="-342900"/>
            <a:endParaRPr lang="en-US" sz="1400" dirty="0" smtClean="0">
              <a:solidFill>
                <a:schemeClr val="bg1"/>
              </a:solidFill>
            </a:endParaRPr>
          </a:p>
          <a:p>
            <a:pPr marL="342900" indent="-342900"/>
            <a:r>
              <a:rPr lang="en-US" sz="1400" dirty="0" smtClean="0">
                <a:solidFill>
                  <a:schemeClr val="bg1"/>
                </a:solidFill>
              </a:rPr>
              <a:t>Two data modes available:</a:t>
            </a:r>
          </a:p>
          <a:p>
            <a:pPr marL="342900" indent="-342900"/>
            <a:endParaRPr lang="en-US" sz="1400" dirty="0" smtClean="0">
              <a:solidFill>
                <a:schemeClr val="bg1"/>
              </a:solidFill>
            </a:endParaRPr>
          </a:p>
          <a:p>
            <a:pPr marL="342900" indent="-342900"/>
            <a:r>
              <a:rPr lang="en-US" sz="1400" dirty="0" smtClean="0">
                <a:solidFill>
                  <a:schemeClr val="tx2"/>
                </a:solidFill>
              </a:rPr>
              <a:t>Timed Event (TE) mode:</a:t>
            </a:r>
          </a:p>
          <a:p>
            <a:pPr marL="342900" indent="-342900"/>
            <a:r>
              <a:rPr lang="en-US" sz="1400" dirty="0" smtClean="0">
                <a:solidFill>
                  <a:schemeClr val="tx2"/>
                </a:solidFill>
              </a:rPr>
              <a:t>     Exposure is taken in data frames with a frame time </a:t>
            </a:r>
          </a:p>
          <a:p>
            <a:pPr marL="342900" indent="-342900"/>
            <a:r>
              <a:rPr lang="en-US" sz="1400" dirty="0" smtClean="0">
                <a:solidFill>
                  <a:schemeClr val="tx2"/>
                </a:solidFill>
              </a:rPr>
              <a:t>     in this sample varying from about 0.9 to  1.7 sec.</a:t>
            </a:r>
          </a:p>
          <a:p>
            <a:pPr marL="342900" indent="-342900"/>
            <a:r>
              <a:rPr lang="en-US" sz="1400" dirty="0" smtClean="0">
                <a:solidFill>
                  <a:schemeClr val="tx2"/>
                </a:solidFill>
              </a:rPr>
              <a:t>     At these high fluxes pileup effects can still be up to</a:t>
            </a:r>
          </a:p>
          <a:p>
            <a:pPr marL="342900" indent="-342900"/>
            <a:r>
              <a:rPr lang="en-US" sz="1400" dirty="0" smtClean="0">
                <a:solidFill>
                  <a:schemeClr val="tx2"/>
                </a:solidFill>
              </a:rPr>
              <a:t>     35%, but  can be mitigated to &lt; 20% in the worst case</a:t>
            </a:r>
          </a:p>
          <a:p>
            <a:pPr marL="342900" indent="-342900"/>
            <a:r>
              <a:rPr lang="en-US" sz="1400" dirty="0" smtClean="0">
                <a:solidFill>
                  <a:schemeClr val="tx2"/>
                </a:solidFill>
              </a:rPr>
              <a:t>     by omitting data from back illuminating devices.</a:t>
            </a:r>
          </a:p>
          <a:p>
            <a:pPr marL="342900" indent="-342900"/>
            <a:endParaRPr lang="en-US" sz="1400" dirty="0" smtClean="0">
              <a:solidFill>
                <a:schemeClr val="tx2"/>
              </a:solidFill>
            </a:endParaRPr>
          </a:p>
          <a:p>
            <a:pPr marL="342900" indent="-342900"/>
            <a:r>
              <a:rPr lang="en-US" sz="1400" dirty="0" smtClean="0">
                <a:solidFill>
                  <a:schemeClr val="tx2"/>
                </a:solidFill>
              </a:rPr>
              <a:t>Continuous Clocking (Mode):</a:t>
            </a:r>
          </a:p>
          <a:p>
            <a:pPr marL="342900" indent="-342900"/>
            <a:r>
              <a:rPr lang="en-US" sz="1400" dirty="0" smtClean="0">
                <a:solidFill>
                  <a:schemeClr val="tx2"/>
                </a:solidFill>
              </a:rPr>
              <a:t>      Exposure is quasi-continuous by reading out each row</a:t>
            </a:r>
          </a:p>
          <a:p>
            <a:pPr marL="342900" indent="-342900"/>
            <a:r>
              <a:rPr lang="en-US" sz="1400" dirty="0" smtClean="0">
                <a:solidFill>
                  <a:schemeClr val="tx2"/>
                </a:solidFill>
              </a:rPr>
              <a:t>      reducing the frame time to 3 msec. At these read out</a:t>
            </a:r>
          </a:p>
          <a:p>
            <a:pPr marL="342900" indent="-342900"/>
            <a:r>
              <a:rPr lang="en-US" sz="1400" dirty="0" smtClean="0">
                <a:solidFill>
                  <a:schemeClr val="tx2"/>
                </a:solidFill>
              </a:rPr>
              <a:t>      times there is no pileup but the edge can be filled</a:t>
            </a:r>
          </a:p>
          <a:p>
            <a:pPr marL="342900" indent="-342900"/>
            <a:r>
              <a:rPr lang="en-US" sz="1400" dirty="0" smtClean="0">
                <a:solidFill>
                  <a:schemeClr val="tx2"/>
                </a:solidFill>
              </a:rPr>
              <a:t>      in by contributions from a dispersed scattering  halo.</a:t>
            </a:r>
          </a:p>
          <a:p>
            <a:pPr marL="342900" indent="-342900"/>
            <a:r>
              <a:rPr lang="en-US" sz="1400" dirty="0" smtClean="0">
                <a:solidFill>
                  <a:schemeClr val="tx2"/>
                </a:solidFill>
              </a:rPr>
              <a:t>      Here only data from back illuminated devices are of</a:t>
            </a:r>
          </a:p>
          <a:p>
            <a:pPr marL="342900" indent="-342900"/>
            <a:r>
              <a:rPr lang="en-US" sz="1400" dirty="0" smtClean="0">
                <a:solidFill>
                  <a:schemeClr val="tx2"/>
                </a:solidFill>
              </a:rPr>
              <a:t>     use because there is no instrument edge.</a:t>
            </a:r>
          </a:p>
          <a:p>
            <a:pPr marL="342900" indent="-342900"/>
            <a:endParaRPr lang="en-US" sz="1400" dirty="0" smtClean="0">
              <a:solidFill>
                <a:schemeClr val="tx2"/>
              </a:solidFill>
            </a:endParaRPr>
          </a:p>
          <a:p>
            <a:pPr marL="342900" indent="-342900"/>
            <a:r>
              <a:rPr lang="en-US" sz="1400" dirty="0" smtClean="0">
                <a:solidFill>
                  <a:schemeClr val="tx2"/>
                </a:solidFill>
              </a:rPr>
              <a:t> Consequence for both modes:</a:t>
            </a:r>
          </a:p>
          <a:p>
            <a:pPr marL="342900" indent="-342900"/>
            <a:r>
              <a:rPr lang="en-US" sz="1400" dirty="0" smtClean="0">
                <a:solidFill>
                  <a:schemeClr val="tx2"/>
                </a:solidFill>
              </a:rPr>
              <a:t>     The measured optical depths are likely lower limits and</a:t>
            </a:r>
          </a:p>
          <a:p>
            <a:pPr marL="342900" indent="-342900"/>
            <a:r>
              <a:rPr lang="en-US" sz="1400" dirty="0" smtClean="0">
                <a:solidFill>
                  <a:schemeClr val="tx2"/>
                </a:solidFill>
              </a:rPr>
              <a:t>     a systematic uncertainty of 20% has to be added.</a:t>
            </a:r>
          </a:p>
          <a:p>
            <a:pPr marL="342900" indent="-342900"/>
            <a:r>
              <a:rPr lang="en-US" sz="1400" dirty="0" smtClean="0">
                <a:solidFill>
                  <a:schemeClr val="tx2"/>
                </a:solidFill>
              </a:rPr>
              <a:t>     Absorptions features are generally unaffected  </a:t>
            </a:r>
          </a:p>
        </p:txBody>
      </p:sp>
      <p:pic>
        <p:nvPicPr>
          <p:cNvPr id="17" name="Picture 16" descr="table_observations.jpg"/>
          <p:cNvPicPr>
            <a:picLocks noChangeAspect="1"/>
          </p:cNvPicPr>
          <p:nvPr/>
        </p:nvPicPr>
        <p:blipFill>
          <a:blip r:embed="rId4"/>
          <a:stretch>
            <a:fillRect/>
          </a:stretch>
        </p:blipFill>
        <p:spPr>
          <a:xfrm>
            <a:off x="259555" y="1050114"/>
            <a:ext cx="4464845" cy="545592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438400" y="388394"/>
            <a:ext cx="5187413"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Chandra HETG LMXB Si Survey: K Edge Examples   </a:t>
            </a:r>
            <a:endParaRPr lang="en-US" sz="2000" dirty="0">
              <a:solidFill>
                <a:schemeClr val="folHlink"/>
              </a:solidFill>
            </a:endParaRPr>
          </a:p>
        </p:txBody>
      </p:sp>
      <p:sp>
        <p:nvSpPr>
          <p:cNvPr id="16" name="TextBox 15"/>
          <p:cNvSpPr txBox="1"/>
          <p:nvPr/>
        </p:nvSpPr>
        <p:spPr>
          <a:xfrm>
            <a:off x="-2642" y="896225"/>
            <a:ext cx="9204864" cy="2523768"/>
          </a:xfrm>
          <a:prstGeom prst="rect">
            <a:avLst/>
          </a:prstGeom>
          <a:noFill/>
        </p:spPr>
        <p:txBody>
          <a:bodyPr wrap="none" rtlCol="0">
            <a:spAutoFit/>
          </a:bodyPr>
          <a:lstStyle/>
          <a:p>
            <a:r>
              <a:rPr lang="en-US" sz="1600" dirty="0" smtClean="0">
                <a:solidFill>
                  <a:schemeClr val="bg1"/>
                </a:solidFill>
              </a:rPr>
              <a:t>Si K edge  examples in four different bright sources, over-plotted a simple edge model </a:t>
            </a:r>
          </a:p>
          <a:p>
            <a:r>
              <a:rPr lang="en-US" sz="1600" dirty="0" smtClean="0">
                <a:solidFill>
                  <a:schemeClr val="bg1"/>
                </a:solidFill>
              </a:rPr>
              <a:t>from </a:t>
            </a:r>
            <a:r>
              <a:rPr lang="en-US" sz="1600" dirty="0" err="1" smtClean="0">
                <a:solidFill>
                  <a:schemeClr val="bg1"/>
                </a:solidFill>
              </a:rPr>
              <a:t>Verner</a:t>
            </a:r>
            <a:r>
              <a:rPr lang="en-US" sz="1600" dirty="0" smtClean="0">
                <a:solidFill>
                  <a:schemeClr val="bg1"/>
                </a:solidFill>
              </a:rPr>
              <a:t> et al. (1995)</a:t>
            </a:r>
          </a:p>
          <a:p>
            <a:endParaRPr lang="en-US" sz="1600" dirty="0" smtClean="0">
              <a:solidFill>
                <a:schemeClr val="bg1"/>
              </a:solidFill>
            </a:endParaRPr>
          </a:p>
          <a:p>
            <a:r>
              <a:rPr lang="en-US" sz="1600" dirty="0" smtClean="0">
                <a:solidFill>
                  <a:schemeClr val="bg1"/>
                </a:solidFill>
              </a:rPr>
              <a:t>In excess to the step function, there are two resolved absorption features: one near, one far  from the  edge.</a:t>
            </a:r>
            <a:br>
              <a:rPr lang="en-US" sz="1600" dirty="0" smtClean="0">
                <a:solidFill>
                  <a:schemeClr val="bg1"/>
                </a:solidFill>
              </a:rPr>
            </a:br>
            <a:endParaRPr lang="en-US" sz="1600" dirty="0" smtClean="0">
              <a:solidFill>
                <a:schemeClr val="bg1"/>
              </a:solidFill>
            </a:endParaRPr>
          </a:p>
          <a:p>
            <a:r>
              <a:rPr lang="en-US" sz="1600" dirty="0" smtClean="0">
                <a:solidFill>
                  <a:schemeClr val="bg1"/>
                </a:solidFill>
              </a:rPr>
              <a:t>The detailed edge morphology appears different all four sources</a:t>
            </a:r>
          </a:p>
          <a:p>
            <a:endParaRPr lang="en-US" sz="1600" dirty="0" smtClean="0">
              <a:solidFill>
                <a:schemeClr val="bg1"/>
              </a:solidFill>
            </a:endParaRPr>
          </a:p>
          <a:p>
            <a:r>
              <a:rPr lang="en-US" sz="1600" dirty="0" smtClean="0">
                <a:solidFill>
                  <a:schemeClr val="tx2"/>
                </a:solidFill>
              </a:rPr>
              <a:t>The edge  morphology </a:t>
            </a:r>
            <a:r>
              <a:rPr lang="en-US" sz="1600" i="1" dirty="0" smtClean="0">
                <a:solidFill>
                  <a:schemeClr val="tx2"/>
                </a:solidFill>
              </a:rPr>
              <a:t>cannot</a:t>
            </a:r>
            <a:r>
              <a:rPr lang="en-US" sz="1600" dirty="0" smtClean="0">
                <a:solidFill>
                  <a:schemeClr val="tx2"/>
                </a:solidFill>
              </a:rPr>
              <a:t> be fully reproduced by the edge model used in Ueda et al. (2005) in all cases</a:t>
            </a:r>
          </a:p>
          <a:p>
            <a:endParaRPr lang="en-US" sz="1600" dirty="0" smtClean="0">
              <a:solidFill>
                <a:schemeClr val="bg1"/>
              </a:solidFill>
            </a:endParaRPr>
          </a:p>
          <a:p>
            <a:endParaRPr lang="en-US" sz="1400" dirty="0">
              <a:solidFill>
                <a:schemeClr val="bg1"/>
              </a:solidFill>
            </a:endParaRPr>
          </a:p>
        </p:txBody>
      </p:sp>
      <p:pic>
        <p:nvPicPr>
          <p:cNvPr id="13" name="Picture 12" descr="var_edges.jpg"/>
          <p:cNvPicPr>
            <a:picLocks noChangeAspect="1"/>
          </p:cNvPicPr>
          <p:nvPr/>
        </p:nvPicPr>
        <p:blipFill>
          <a:blip r:embed="rId4"/>
          <a:stretch>
            <a:fillRect/>
          </a:stretch>
        </p:blipFill>
        <p:spPr>
          <a:xfrm>
            <a:off x="-2642" y="3391672"/>
            <a:ext cx="9146641" cy="3189329"/>
          </a:xfrm>
          <a:prstGeom prst="rect">
            <a:avLst/>
          </a:prstGeom>
        </p:spPr>
      </p:pic>
      <p:sp>
        <p:nvSpPr>
          <p:cNvPr id="15" name="TextBox 14"/>
          <p:cNvSpPr txBox="1"/>
          <p:nvPr/>
        </p:nvSpPr>
        <p:spPr>
          <a:xfrm>
            <a:off x="891927" y="3022340"/>
            <a:ext cx="806944" cy="369332"/>
          </a:xfrm>
          <a:prstGeom prst="rect">
            <a:avLst/>
          </a:prstGeom>
          <a:noFill/>
        </p:spPr>
        <p:txBody>
          <a:bodyPr wrap="none" rtlCol="0">
            <a:spAutoFit/>
          </a:bodyPr>
          <a:lstStyle/>
          <a:p>
            <a:r>
              <a:rPr lang="en-US" dirty="0" smtClean="0"/>
              <a:t>GX 5-1</a:t>
            </a:r>
            <a:endParaRPr lang="en-US" dirty="0"/>
          </a:p>
        </p:txBody>
      </p:sp>
      <p:sp>
        <p:nvSpPr>
          <p:cNvPr id="18" name="TextBox 17"/>
          <p:cNvSpPr txBox="1"/>
          <p:nvPr/>
        </p:nvSpPr>
        <p:spPr>
          <a:xfrm>
            <a:off x="3124200" y="3022340"/>
            <a:ext cx="968234" cy="369332"/>
          </a:xfrm>
          <a:prstGeom prst="rect">
            <a:avLst/>
          </a:prstGeom>
          <a:noFill/>
        </p:spPr>
        <p:txBody>
          <a:bodyPr wrap="none" rtlCol="0">
            <a:spAutoFit/>
          </a:bodyPr>
          <a:lstStyle/>
          <a:p>
            <a:r>
              <a:rPr lang="en-US" dirty="0" smtClean="0"/>
              <a:t>GX 13+1</a:t>
            </a:r>
            <a:endParaRPr lang="en-US" dirty="0"/>
          </a:p>
        </p:txBody>
      </p:sp>
      <p:sp>
        <p:nvSpPr>
          <p:cNvPr id="19" name="TextBox 18"/>
          <p:cNvSpPr txBox="1"/>
          <p:nvPr/>
        </p:nvSpPr>
        <p:spPr>
          <a:xfrm>
            <a:off x="5410200" y="3022340"/>
            <a:ext cx="968234" cy="369332"/>
          </a:xfrm>
          <a:prstGeom prst="rect">
            <a:avLst/>
          </a:prstGeom>
          <a:noFill/>
        </p:spPr>
        <p:txBody>
          <a:bodyPr wrap="none" rtlCol="0">
            <a:spAutoFit/>
          </a:bodyPr>
          <a:lstStyle/>
          <a:p>
            <a:r>
              <a:rPr lang="en-US" dirty="0" smtClean="0"/>
              <a:t>GX 17+2</a:t>
            </a:r>
            <a:endParaRPr lang="en-US" dirty="0"/>
          </a:p>
        </p:txBody>
      </p:sp>
      <p:sp>
        <p:nvSpPr>
          <p:cNvPr id="20" name="TextBox 19"/>
          <p:cNvSpPr txBox="1"/>
          <p:nvPr/>
        </p:nvSpPr>
        <p:spPr>
          <a:xfrm>
            <a:off x="7668446" y="3022340"/>
            <a:ext cx="1274708" cy="369332"/>
          </a:xfrm>
          <a:prstGeom prst="rect">
            <a:avLst/>
          </a:prstGeom>
          <a:noFill/>
        </p:spPr>
        <p:txBody>
          <a:bodyPr wrap="none" rtlCol="0">
            <a:spAutoFit/>
          </a:bodyPr>
          <a:lstStyle/>
          <a:p>
            <a:r>
              <a:rPr lang="en-US" dirty="0" smtClean="0"/>
              <a:t>4U 1728-34</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438400" y="388394"/>
            <a:ext cx="5689228"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Chandra HETG LMXB Si Survey: K Edge Identifications   </a:t>
            </a:r>
            <a:endParaRPr lang="en-US" sz="2000" dirty="0">
              <a:solidFill>
                <a:schemeClr val="folHlink"/>
              </a:solidFill>
            </a:endParaRPr>
          </a:p>
        </p:txBody>
      </p:sp>
      <p:pic>
        <p:nvPicPr>
          <p:cNvPr id="13" name="Picture 12" descr="el2pars_flux_energies.jpg"/>
          <p:cNvPicPr>
            <a:picLocks noChangeAspect="1"/>
          </p:cNvPicPr>
          <p:nvPr/>
        </p:nvPicPr>
        <p:blipFill>
          <a:blip r:embed="rId4"/>
          <a:stretch>
            <a:fillRect/>
          </a:stretch>
        </p:blipFill>
        <p:spPr>
          <a:xfrm>
            <a:off x="152401" y="1143000"/>
            <a:ext cx="5715000" cy="3713754"/>
          </a:xfrm>
          <a:prstGeom prst="rect">
            <a:avLst/>
          </a:prstGeom>
        </p:spPr>
      </p:pic>
      <p:sp>
        <p:nvSpPr>
          <p:cNvPr id="14" name="Rectangle 13"/>
          <p:cNvSpPr/>
          <p:nvPr/>
        </p:nvSpPr>
        <p:spPr>
          <a:xfrm>
            <a:off x="7365628" y="3581400"/>
            <a:ext cx="940172" cy="76200"/>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5715000" y="2819400"/>
            <a:ext cx="1143000" cy="4572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5715000" y="3276600"/>
            <a:ext cx="1143000" cy="152400"/>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7365628" y="2590800"/>
            <a:ext cx="940172" cy="457200"/>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5715000" y="2057400"/>
            <a:ext cx="1143000" cy="6096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flipV="1">
            <a:off x="7365628" y="1642941"/>
            <a:ext cx="940172" cy="307777"/>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7407735" y="3747700"/>
            <a:ext cx="765128" cy="276999"/>
          </a:xfrm>
          <a:prstGeom prst="rect">
            <a:avLst/>
          </a:prstGeom>
          <a:noFill/>
        </p:spPr>
        <p:txBody>
          <a:bodyPr wrap="none" rtlCol="0">
            <a:spAutoFit/>
          </a:bodyPr>
          <a:lstStyle/>
          <a:p>
            <a:r>
              <a:rPr lang="en-US" sz="1200" dirty="0" smtClean="0"/>
              <a:t>Atomic Si</a:t>
            </a:r>
            <a:endParaRPr lang="en-US" sz="1200" dirty="0"/>
          </a:p>
        </p:txBody>
      </p:sp>
      <p:sp>
        <p:nvSpPr>
          <p:cNvPr id="23" name="TextBox 22"/>
          <p:cNvSpPr txBox="1"/>
          <p:nvPr/>
        </p:nvSpPr>
        <p:spPr>
          <a:xfrm>
            <a:off x="5933122" y="3380601"/>
            <a:ext cx="825867" cy="276999"/>
          </a:xfrm>
          <a:prstGeom prst="rect">
            <a:avLst/>
          </a:prstGeom>
          <a:noFill/>
        </p:spPr>
        <p:txBody>
          <a:bodyPr wrap="none" rtlCol="0">
            <a:spAutoFit/>
          </a:bodyPr>
          <a:lstStyle/>
          <a:p>
            <a:r>
              <a:rPr lang="en-US" sz="1200" dirty="0" smtClean="0"/>
              <a:t>Si Nitrides</a:t>
            </a:r>
            <a:endParaRPr lang="en-US" sz="1200" dirty="0"/>
          </a:p>
        </p:txBody>
      </p:sp>
      <p:sp>
        <p:nvSpPr>
          <p:cNvPr id="24" name="TextBox 23"/>
          <p:cNvSpPr txBox="1"/>
          <p:nvPr/>
        </p:nvSpPr>
        <p:spPr>
          <a:xfrm>
            <a:off x="5817706" y="2888902"/>
            <a:ext cx="1040294" cy="276999"/>
          </a:xfrm>
          <a:prstGeom prst="rect">
            <a:avLst/>
          </a:prstGeom>
          <a:noFill/>
        </p:spPr>
        <p:txBody>
          <a:bodyPr wrap="none" rtlCol="0">
            <a:spAutoFit/>
          </a:bodyPr>
          <a:lstStyle/>
          <a:p>
            <a:r>
              <a:rPr lang="en-US" sz="1200" dirty="0" smtClean="0">
                <a:solidFill>
                  <a:schemeClr val="bg1"/>
                </a:solidFill>
              </a:rPr>
              <a:t>Silicates Main</a:t>
            </a:r>
            <a:endParaRPr lang="en-US" sz="1200" dirty="0">
              <a:solidFill>
                <a:schemeClr val="bg1"/>
              </a:solidFill>
            </a:endParaRPr>
          </a:p>
        </p:txBody>
      </p:sp>
      <p:sp>
        <p:nvSpPr>
          <p:cNvPr id="25" name="TextBox 24"/>
          <p:cNvSpPr txBox="1"/>
          <p:nvPr/>
        </p:nvSpPr>
        <p:spPr>
          <a:xfrm>
            <a:off x="5817706" y="2129135"/>
            <a:ext cx="941283" cy="461665"/>
          </a:xfrm>
          <a:prstGeom prst="rect">
            <a:avLst/>
          </a:prstGeom>
          <a:noFill/>
        </p:spPr>
        <p:txBody>
          <a:bodyPr wrap="none" rtlCol="0">
            <a:spAutoFit/>
          </a:bodyPr>
          <a:lstStyle/>
          <a:p>
            <a:r>
              <a:rPr lang="en-US" sz="1200" dirty="0" smtClean="0">
                <a:solidFill>
                  <a:schemeClr val="bg1"/>
                </a:solidFill>
              </a:rPr>
              <a:t>Silicates </a:t>
            </a:r>
          </a:p>
          <a:p>
            <a:r>
              <a:rPr lang="en-US" sz="1200" dirty="0" err="1" smtClean="0">
                <a:solidFill>
                  <a:schemeClr val="bg1"/>
                </a:solidFill>
              </a:rPr>
              <a:t>Secondaries</a:t>
            </a:r>
            <a:endParaRPr lang="en-US" sz="1200" dirty="0">
              <a:solidFill>
                <a:schemeClr val="bg1"/>
              </a:solidFill>
            </a:endParaRPr>
          </a:p>
        </p:txBody>
      </p:sp>
      <p:sp>
        <p:nvSpPr>
          <p:cNvPr id="26" name="TextBox 25"/>
          <p:cNvSpPr txBox="1"/>
          <p:nvPr/>
        </p:nvSpPr>
        <p:spPr>
          <a:xfrm>
            <a:off x="7595023" y="2667000"/>
            <a:ext cx="532605" cy="307777"/>
          </a:xfrm>
          <a:prstGeom prst="rect">
            <a:avLst/>
          </a:prstGeom>
          <a:noFill/>
        </p:spPr>
        <p:txBody>
          <a:bodyPr wrap="none" rtlCol="0">
            <a:spAutoFit/>
          </a:bodyPr>
          <a:lstStyle/>
          <a:p>
            <a:r>
              <a:rPr lang="en-US" sz="1400" dirty="0" smtClean="0"/>
              <a:t>Si XII</a:t>
            </a:r>
            <a:endParaRPr lang="en-US" sz="1400" dirty="0"/>
          </a:p>
        </p:txBody>
      </p:sp>
      <p:sp>
        <p:nvSpPr>
          <p:cNvPr id="27" name="TextBox 26"/>
          <p:cNvSpPr txBox="1"/>
          <p:nvPr/>
        </p:nvSpPr>
        <p:spPr>
          <a:xfrm>
            <a:off x="7595023" y="1642941"/>
            <a:ext cx="577840" cy="307777"/>
          </a:xfrm>
          <a:prstGeom prst="rect">
            <a:avLst/>
          </a:prstGeom>
          <a:noFill/>
        </p:spPr>
        <p:txBody>
          <a:bodyPr wrap="none" rtlCol="0">
            <a:spAutoFit/>
          </a:bodyPr>
          <a:lstStyle/>
          <a:p>
            <a:r>
              <a:rPr lang="en-US" sz="1400" dirty="0" smtClean="0"/>
              <a:t>Si XIII</a:t>
            </a:r>
            <a:endParaRPr lang="en-US" sz="1400" dirty="0"/>
          </a:p>
        </p:txBody>
      </p:sp>
      <p:sp>
        <p:nvSpPr>
          <p:cNvPr id="28" name="TextBox 27"/>
          <p:cNvSpPr txBox="1"/>
          <p:nvPr/>
        </p:nvSpPr>
        <p:spPr>
          <a:xfrm>
            <a:off x="152400" y="5029200"/>
            <a:ext cx="5565158" cy="923330"/>
          </a:xfrm>
          <a:prstGeom prst="rect">
            <a:avLst/>
          </a:prstGeom>
          <a:noFill/>
        </p:spPr>
        <p:txBody>
          <a:bodyPr wrap="none" rtlCol="0">
            <a:spAutoFit/>
          </a:bodyPr>
          <a:lstStyle/>
          <a:p>
            <a:r>
              <a:rPr lang="en-US" dirty="0" smtClean="0"/>
              <a:t>Average Si K edge value:  1.844+/-0.001 </a:t>
            </a:r>
            <a:r>
              <a:rPr lang="en-US" dirty="0" err="1" smtClean="0"/>
              <a:t>keV</a:t>
            </a:r>
            <a:endParaRPr lang="en-US" dirty="0" smtClean="0"/>
          </a:p>
          <a:p>
            <a:r>
              <a:rPr lang="en-US" dirty="0" smtClean="0"/>
              <a:t>Average near edge absorption peak at 1.850+/-0.002  </a:t>
            </a:r>
            <a:r>
              <a:rPr lang="en-US" dirty="0" err="1" smtClean="0"/>
              <a:t>keV</a:t>
            </a:r>
            <a:endParaRPr lang="en-US" dirty="0" smtClean="0"/>
          </a:p>
          <a:p>
            <a:r>
              <a:rPr lang="en-US" dirty="0" smtClean="0"/>
              <a:t>Average far edge absorption peak at 1.865+/-0.001 </a:t>
            </a:r>
            <a:r>
              <a:rPr lang="en-US" dirty="0" err="1" smtClean="0"/>
              <a:t>keV</a:t>
            </a:r>
            <a:r>
              <a:rPr lang="en-US" dirty="0" smtClean="0"/>
              <a:t>   </a:t>
            </a:r>
            <a:endParaRPr lang="en-US" dirty="0"/>
          </a:p>
        </p:txBody>
      </p:sp>
      <p:sp>
        <p:nvSpPr>
          <p:cNvPr id="29" name="TextBox 28"/>
          <p:cNvSpPr txBox="1"/>
          <p:nvPr/>
        </p:nvSpPr>
        <p:spPr>
          <a:xfrm>
            <a:off x="6019800" y="958334"/>
            <a:ext cx="612968" cy="369332"/>
          </a:xfrm>
          <a:prstGeom prst="rect">
            <a:avLst/>
          </a:prstGeom>
          <a:noFill/>
        </p:spPr>
        <p:txBody>
          <a:bodyPr wrap="none" rtlCol="0">
            <a:spAutoFit/>
          </a:bodyPr>
          <a:lstStyle/>
          <a:p>
            <a:r>
              <a:rPr lang="en-US" dirty="0" smtClean="0">
                <a:solidFill>
                  <a:schemeClr val="bg1"/>
                </a:solidFill>
              </a:rPr>
              <a:t>Dust</a:t>
            </a:r>
            <a:endParaRPr lang="en-US" dirty="0">
              <a:solidFill>
                <a:schemeClr val="bg1"/>
              </a:solidFill>
            </a:endParaRPr>
          </a:p>
        </p:txBody>
      </p:sp>
      <p:sp>
        <p:nvSpPr>
          <p:cNvPr id="30" name="TextBox 29"/>
          <p:cNvSpPr txBox="1"/>
          <p:nvPr/>
        </p:nvSpPr>
        <p:spPr>
          <a:xfrm>
            <a:off x="7551516" y="958334"/>
            <a:ext cx="576112" cy="369332"/>
          </a:xfrm>
          <a:prstGeom prst="rect">
            <a:avLst/>
          </a:prstGeom>
          <a:noFill/>
        </p:spPr>
        <p:txBody>
          <a:bodyPr wrap="none" rtlCol="0">
            <a:spAutoFit/>
          </a:bodyPr>
          <a:lstStyle/>
          <a:p>
            <a:r>
              <a:rPr lang="en-US" dirty="0" smtClean="0">
                <a:solidFill>
                  <a:schemeClr val="bg1"/>
                </a:solidFill>
              </a:rPr>
              <a:t>Ions</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438400" y="388394"/>
            <a:ext cx="4147289"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Chandra HETG LMXB Si Survey: GX 5-1   </a:t>
            </a:r>
            <a:endParaRPr lang="en-US" sz="2000" dirty="0">
              <a:solidFill>
                <a:schemeClr val="folHlink"/>
              </a:solidFill>
            </a:endParaRPr>
          </a:p>
        </p:txBody>
      </p:sp>
      <p:sp>
        <p:nvSpPr>
          <p:cNvPr id="16" name="TextBox 15"/>
          <p:cNvSpPr txBox="1"/>
          <p:nvPr/>
        </p:nvSpPr>
        <p:spPr>
          <a:xfrm>
            <a:off x="0" y="914400"/>
            <a:ext cx="9110186" cy="1600438"/>
          </a:xfrm>
          <a:prstGeom prst="rect">
            <a:avLst/>
          </a:prstGeom>
          <a:noFill/>
        </p:spPr>
        <p:txBody>
          <a:bodyPr wrap="none" rtlCol="0">
            <a:spAutoFit/>
          </a:bodyPr>
          <a:lstStyle/>
          <a:p>
            <a:pPr marL="342900" indent="-342900"/>
            <a:r>
              <a:rPr lang="en-US" sz="1400" dirty="0" smtClean="0">
                <a:solidFill>
                  <a:schemeClr val="bg1"/>
                </a:solidFill>
              </a:rPr>
              <a:t>-- GX 5-1 is the brightest object in the sample and has one TE, 5  CC mode observations; we only  use CC mode  here</a:t>
            </a:r>
          </a:p>
          <a:p>
            <a:pPr marL="342900" indent="-342900"/>
            <a:endParaRPr lang="en-US" sz="1400" dirty="0" smtClean="0">
              <a:solidFill>
                <a:schemeClr val="bg1"/>
              </a:solidFill>
            </a:endParaRPr>
          </a:p>
          <a:p>
            <a:pPr marL="342900" indent="-342900"/>
            <a:r>
              <a:rPr lang="en-US" sz="1400" dirty="0" smtClean="0">
                <a:solidFill>
                  <a:schemeClr val="bg1"/>
                </a:solidFill>
              </a:rPr>
              <a:t>-- </a:t>
            </a:r>
            <a:r>
              <a:rPr lang="en-US" sz="1400" dirty="0" err="1" smtClean="0">
                <a:solidFill>
                  <a:schemeClr val="bg1"/>
                </a:solidFill>
              </a:rPr>
              <a:t>Obsid</a:t>
            </a:r>
            <a:r>
              <a:rPr lang="en-US" sz="1400" dirty="0" smtClean="0">
                <a:solidFill>
                  <a:schemeClr val="bg1"/>
                </a:solidFill>
              </a:rPr>
              <a:t> 5888 exhibits near edge (NE) absorption with an EW of  7.4+/-0.4 </a:t>
            </a:r>
            <a:r>
              <a:rPr lang="en-US" sz="1400" dirty="0" err="1" smtClean="0">
                <a:solidFill>
                  <a:schemeClr val="bg1"/>
                </a:solidFill>
              </a:rPr>
              <a:t>mA</a:t>
            </a:r>
            <a:r>
              <a:rPr lang="en-US" sz="1400" dirty="0" smtClean="0">
                <a:solidFill>
                  <a:schemeClr val="bg1"/>
                </a:solidFill>
              </a:rPr>
              <a:t>, far edge (FA) absorption  of  5.6+/-0.3 </a:t>
            </a:r>
            <a:r>
              <a:rPr lang="en-US" sz="1400" dirty="0" err="1" smtClean="0">
                <a:solidFill>
                  <a:schemeClr val="bg1"/>
                </a:solidFill>
              </a:rPr>
              <a:t>mA</a:t>
            </a:r>
            <a:endParaRPr lang="en-US" sz="1400" dirty="0" smtClean="0">
              <a:solidFill>
                <a:schemeClr val="bg1"/>
              </a:solidFill>
            </a:endParaRPr>
          </a:p>
          <a:p>
            <a:pPr marL="342900" indent="-342900"/>
            <a:endParaRPr lang="en-US" sz="1400" dirty="0" smtClean="0">
              <a:solidFill>
                <a:schemeClr val="bg1"/>
              </a:solidFill>
            </a:endParaRPr>
          </a:p>
          <a:p>
            <a:pPr marL="342900" indent="-342900"/>
            <a:r>
              <a:rPr lang="en-US" sz="1400" dirty="0" smtClean="0">
                <a:solidFill>
                  <a:schemeClr val="bg1"/>
                </a:solidFill>
              </a:rPr>
              <a:t>-- </a:t>
            </a:r>
            <a:r>
              <a:rPr lang="en-US" sz="1400" dirty="0" err="1" smtClean="0">
                <a:solidFill>
                  <a:schemeClr val="bg1"/>
                </a:solidFill>
              </a:rPr>
              <a:t>Obsids</a:t>
            </a:r>
            <a:r>
              <a:rPr lang="en-US" sz="1400" dirty="0" smtClean="0">
                <a:solidFill>
                  <a:schemeClr val="bg1"/>
                </a:solidFill>
              </a:rPr>
              <a:t> 10691-4 exhibit NE  absorption with and &lt;EW&gt;  of   4.5 +/-0.8 </a:t>
            </a:r>
            <a:r>
              <a:rPr lang="en-US" sz="1400" dirty="0" err="1" smtClean="0">
                <a:solidFill>
                  <a:schemeClr val="bg1"/>
                </a:solidFill>
              </a:rPr>
              <a:t>mA</a:t>
            </a:r>
            <a:r>
              <a:rPr lang="en-US" sz="1400" dirty="0" smtClean="0">
                <a:solidFill>
                  <a:schemeClr val="bg1"/>
                </a:solidFill>
              </a:rPr>
              <a:t> , FA absorption &lt; 1 </a:t>
            </a:r>
            <a:r>
              <a:rPr lang="en-US" sz="1400" dirty="0" err="1" smtClean="0">
                <a:solidFill>
                  <a:schemeClr val="bg1"/>
                </a:solidFill>
              </a:rPr>
              <a:t>mA</a:t>
            </a:r>
            <a:r>
              <a:rPr lang="en-US" sz="1400" dirty="0" smtClean="0">
                <a:solidFill>
                  <a:schemeClr val="bg1"/>
                </a:solidFill>
              </a:rPr>
              <a:t>,  and  a Si XIV resonance</a:t>
            </a:r>
          </a:p>
          <a:p>
            <a:pPr marL="342900" indent="-342900"/>
            <a:r>
              <a:rPr lang="en-US" sz="1400" dirty="0" smtClean="0">
                <a:solidFill>
                  <a:schemeClr val="bg1"/>
                </a:solidFill>
              </a:rPr>
              <a:t>  </a:t>
            </a:r>
          </a:p>
          <a:p>
            <a:pPr marL="342900" indent="-342900"/>
            <a:endParaRPr lang="en-US" sz="1400" dirty="0" smtClean="0">
              <a:solidFill>
                <a:schemeClr val="bg1"/>
              </a:solidFill>
            </a:endParaRPr>
          </a:p>
        </p:txBody>
      </p:sp>
      <p:pic>
        <p:nvPicPr>
          <p:cNvPr id="13" name="Picture 12" descr="gx51_sik.jpg"/>
          <p:cNvPicPr>
            <a:picLocks noChangeAspect="1"/>
          </p:cNvPicPr>
          <p:nvPr/>
        </p:nvPicPr>
        <p:blipFill>
          <a:blip r:embed="rId4"/>
          <a:stretch>
            <a:fillRect/>
          </a:stretch>
        </p:blipFill>
        <p:spPr>
          <a:xfrm>
            <a:off x="762000" y="2302242"/>
            <a:ext cx="7620000" cy="4135253"/>
          </a:xfrm>
          <a:prstGeom prst="rect">
            <a:avLst/>
          </a:prstGeom>
        </p:spPr>
      </p:pic>
      <p:sp>
        <p:nvSpPr>
          <p:cNvPr id="14" name="TextBox 13"/>
          <p:cNvSpPr txBox="1"/>
          <p:nvPr/>
        </p:nvSpPr>
        <p:spPr>
          <a:xfrm>
            <a:off x="2057400" y="2302242"/>
            <a:ext cx="2031325" cy="369332"/>
          </a:xfrm>
          <a:prstGeom prst="rect">
            <a:avLst/>
          </a:prstGeom>
          <a:noFill/>
        </p:spPr>
        <p:txBody>
          <a:bodyPr wrap="none" rtlCol="0">
            <a:spAutoFit/>
          </a:bodyPr>
          <a:lstStyle/>
          <a:p>
            <a:r>
              <a:rPr lang="en-US" dirty="0" smtClean="0">
                <a:solidFill>
                  <a:schemeClr val="bg1"/>
                </a:solidFill>
              </a:rPr>
              <a:t>GX 5-1:  </a:t>
            </a:r>
            <a:r>
              <a:rPr lang="en-US" dirty="0" err="1" smtClean="0">
                <a:solidFill>
                  <a:schemeClr val="bg1"/>
                </a:solidFill>
              </a:rPr>
              <a:t>Obsid</a:t>
            </a:r>
            <a:r>
              <a:rPr lang="en-US" dirty="0" smtClean="0">
                <a:solidFill>
                  <a:schemeClr val="bg1"/>
                </a:solidFill>
              </a:rPr>
              <a:t> 5888</a:t>
            </a:r>
            <a:endParaRPr lang="en-US" dirty="0">
              <a:solidFill>
                <a:schemeClr val="bg1"/>
              </a:solidFill>
            </a:endParaRPr>
          </a:p>
        </p:txBody>
      </p:sp>
      <p:sp>
        <p:nvSpPr>
          <p:cNvPr id="15" name="TextBox 14"/>
          <p:cNvSpPr txBox="1"/>
          <p:nvPr/>
        </p:nvSpPr>
        <p:spPr>
          <a:xfrm>
            <a:off x="5593013" y="2302242"/>
            <a:ext cx="2377574" cy="369332"/>
          </a:xfrm>
          <a:prstGeom prst="rect">
            <a:avLst/>
          </a:prstGeom>
          <a:noFill/>
        </p:spPr>
        <p:txBody>
          <a:bodyPr wrap="none" rtlCol="0">
            <a:spAutoFit/>
          </a:bodyPr>
          <a:lstStyle/>
          <a:p>
            <a:r>
              <a:rPr lang="en-US" dirty="0" smtClean="0">
                <a:solidFill>
                  <a:schemeClr val="bg1"/>
                </a:solidFill>
              </a:rPr>
              <a:t>GX 5-1: </a:t>
            </a:r>
            <a:r>
              <a:rPr lang="en-US" dirty="0" err="1" smtClean="0">
                <a:solidFill>
                  <a:schemeClr val="bg1"/>
                </a:solidFill>
              </a:rPr>
              <a:t>Obsids</a:t>
            </a:r>
            <a:r>
              <a:rPr lang="en-US" dirty="0" smtClean="0">
                <a:solidFill>
                  <a:schemeClr val="bg1"/>
                </a:solidFill>
              </a:rPr>
              <a:t> 10691-4</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8" name="Picture 17" descr="gx131_11814_ang.jpg"/>
          <p:cNvPicPr>
            <a:picLocks noChangeAspect="1"/>
          </p:cNvPicPr>
          <p:nvPr/>
        </p:nvPicPr>
        <p:blipFill>
          <a:blip r:embed="rId2"/>
          <a:stretch>
            <a:fillRect/>
          </a:stretch>
        </p:blipFill>
        <p:spPr>
          <a:xfrm>
            <a:off x="3235354" y="2514838"/>
            <a:ext cx="2773613" cy="2036910"/>
          </a:xfrm>
          <a:prstGeom prst="rect">
            <a:avLst/>
          </a:prstGeom>
        </p:spPr>
      </p:pic>
      <p:pic>
        <p:nvPicPr>
          <p:cNvPr id="4" name="Picture 45" descr="logo-mit-kavli_2013.png"/>
          <p:cNvPicPr>
            <a:picLocks noChangeAspect="1"/>
          </p:cNvPicPr>
          <p:nvPr/>
        </p:nvPicPr>
        <p:blipFill>
          <a:blip r:embed="rId3"/>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4"/>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438400" y="388394"/>
            <a:ext cx="4326826"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Chandra HETG LMXB Si Survey: GX 13+1   </a:t>
            </a:r>
            <a:endParaRPr lang="en-US" sz="2000" dirty="0">
              <a:solidFill>
                <a:schemeClr val="folHlink"/>
              </a:solidFill>
            </a:endParaRPr>
          </a:p>
        </p:txBody>
      </p:sp>
      <p:sp>
        <p:nvSpPr>
          <p:cNvPr id="16" name="TextBox 15"/>
          <p:cNvSpPr txBox="1"/>
          <p:nvPr/>
        </p:nvSpPr>
        <p:spPr>
          <a:xfrm>
            <a:off x="82319" y="914400"/>
            <a:ext cx="8292467" cy="2031325"/>
          </a:xfrm>
          <a:prstGeom prst="rect">
            <a:avLst/>
          </a:prstGeom>
          <a:noFill/>
        </p:spPr>
        <p:txBody>
          <a:bodyPr wrap="none" rtlCol="0">
            <a:spAutoFit/>
          </a:bodyPr>
          <a:lstStyle/>
          <a:p>
            <a:pPr marL="342900" indent="-342900"/>
            <a:r>
              <a:rPr lang="en-US" sz="1400" dirty="0" smtClean="0">
                <a:solidFill>
                  <a:schemeClr val="bg1"/>
                </a:solidFill>
              </a:rPr>
              <a:t>-- GX  13+1 is moderately brightest  and has 5 TE, 1  CC mode observations at very similar X-ray fluxes </a:t>
            </a:r>
          </a:p>
          <a:p>
            <a:pPr marL="342900" indent="-342900"/>
            <a:endParaRPr lang="en-US" sz="1400" dirty="0" smtClean="0">
              <a:solidFill>
                <a:schemeClr val="bg1"/>
              </a:solidFill>
            </a:endParaRPr>
          </a:p>
          <a:p>
            <a:pPr marL="342900" indent="-342900"/>
            <a:r>
              <a:rPr lang="en-US" sz="1400" dirty="0" smtClean="0">
                <a:solidFill>
                  <a:schemeClr val="bg1"/>
                </a:solidFill>
              </a:rPr>
              <a:t>-- All observations exhibit (NE) absorption with an EW ranging from  1.8+/-0.3 to 7.2+/-0.4 </a:t>
            </a:r>
            <a:r>
              <a:rPr lang="en-US" sz="1400" dirty="0" err="1" smtClean="0">
                <a:solidFill>
                  <a:schemeClr val="bg1"/>
                </a:solidFill>
              </a:rPr>
              <a:t>mA</a:t>
            </a:r>
            <a:r>
              <a:rPr lang="en-US" sz="1400" dirty="0" smtClean="0">
                <a:solidFill>
                  <a:schemeClr val="bg1"/>
                </a:solidFill>
              </a:rPr>
              <a:t>,</a:t>
            </a:r>
          </a:p>
          <a:p>
            <a:pPr marL="342900" indent="-342900"/>
            <a:r>
              <a:rPr lang="en-US" sz="1400" dirty="0" smtClean="0">
                <a:solidFill>
                  <a:schemeClr val="bg1"/>
                </a:solidFill>
              </a:rPr>
              <a:t>     far edge (FA) absorption from below detection to 4.5+/-0.4 </a:t>
            </a:r>
            <a:r>
              <a:rPr lang="en-US" sz="1400" dirty="0" err="1" smtClean="0">
                <a:solidFill>
                  <a:schemeClr val="bg1"/>
                </a:solidFill>
              </a:rPr>
              <a:t>mA</a:t>
            </a:r>
            <a:endParaRPr lang="en-US" sz="1400" dirty="0" smtClean="0">
              <a:solidFill>
                <a:schemeClr val="bg1"/>
              </a:solidFill>
            </a:endParaRPr>
          </a:p>
          <a:p>
            <a:pPr marL="342900" indent="-342900"/>
            <a:endParaRPr lang="en-US" sz="1400" dirty="0" smtClean="0">
              <a:solidFill>
                <a:schemeClr val="bg1"/>
              </a:solidFill>
            </a:endParaRPr>
          </a:p>
          <a:p>
            <a:pPr marL="342900" indent="-342900"/>
            <a:r>
              <a:rPr lang="en-US" sz="1400" dirty="0" smtClean="0">
                <a:solidFill>
                  <a:schemeClr val="bg1"/>
                </a:solidFill>
              </a:rPr>
              <a:t>-- Ueda et all. (2004) reported on wind outflows and H-like resonance absorption. All observation show Si XIV at</a:t>
            </a:r>
          </a:p>
          <a:p>
            <a:pPr marL="342900" indent="-342900"/>
            <a:r>
              <a:rPr lang="en-US" sz="1400" dirty="0" smtClean="0">
                <a:solidFill>
                  <a:schemeClr val="bg1"/>
                </a:solidFill>
              </a:rPr>
              <a:t>     variable strength</a:t>
            </a:r>
          </a:p>
          <a:p>
            <a:pPr marL="342900" indent="-342900"/>
            <a:r>
              <a:rPr lang="en-US" sz="1400" dirty="0" smtClean="0">
                <a:solidFill>
                  <a:schemeClr val="bg1"/>
                </a:solidFill>
              </a:rPr>
              <a:t>  </a:t>
            </a:r>
          </a:p>
          <a:p>
            <a:pPr marL="342900" indent="-342900"/>
            <a:endParaRPr lang="en-US" sz="1400" dirty="0" smtClean="0">
              <a:solidFill>
                <a:schemeClr val="bg1"/>
              </a:solidFill>
            </a:endParaRPr>
          </a:p>
        </p:txBody>
      </p:sp>
      <p:pic>
        <p:nvPicPr>
          <p:cNvPr id="17" name="Picture 16" descr="gx131_2708_ang.jpg"/>
          <p:cNvPicPr>
            <a:picLocks noChangeAspect="1"/>
          </p:cNvPicPr>
          <p:nvPr/>
        </p:nvPicPr>
        <p:blipFill>
          <a:blip r:embed="rId5"/>
          <a:stretch>
            <a:fillRect/>
          </a:stretch>
        </p:blipFill>
        <p:spPr>
          <a:xfrm>
            <a:off x="325483" y="2514838"/>
            <a:ext cx="2909871" cy="2036910"/>
          </a:xfrm>
          <a:prstGeom prst="rect">
            <a:avLst/>
          </a:prstGeom>
        </p:spPr>
      </p:pic>
      <p:pic>
        <p:nvPicPr>
          <p:cNvPr id="19" name="Picture 18" descr="gx131_11815_ang.jpg"/>
          <p:cNvPicPr>
            <a:picLocks noChangeAspect="1"/>
          </p:cNvPicPr>
          <p:nvPr/>
        </p:nvPicPr>
        <p:blipFill>
          <a:blip r:embed="rId6"/>
          <a:stretch>
            <a:fillRect/>
          </a:stretch>
        </p:blipFill>
        <p:spPr>
          <a:xfrm>
            <a:off x="6008967" y="2514838"/>
            <a:ext cx="2973065" cy="2036910"/>
          </a:xfrm>
          <a:prstGeom prst="rect">
            <a:avLst/>
          </a:prstGeom>
        </p:spPr>
      </p:pic>
      <p:pic>
        <p:nvPicPr>
          <p:cNvPr id="20" name="Picture 19" descr="gx131_11816_ang.jpg"/>
          <p:cNvPicPr>
            <a:picLocks noChangeAspect="1"/>
          </p:cNvPicPr>
          <p:nvPr/>
        </p:nvPicPr>
        <p:blipFill>
          <a:blip r:embed="rId7"/>
          <a:stretch>
            <a:fillRect/>
          </a:stretch>
        </p:blipFill>
        <p:spPr>
          <a:xfrm>
            <a:off x="345948" y="4343400"/>
            <a:ext cx="2889406" cy="1993388"/>
          </a:xfrm>
          <a:prstGeom prst="rect">
            <a:avLst/>
          </a:prstGeom>
        </p:spPr>
      </p:pic>
      <p:pic>
        <p:nvPicPr>
          <p:cNvPr id="21" name="Picture 20" descr="gx131_11817_ang.jpg"/>
          <p:cNvPicPr>
            <a:picLocks noChangeAspect="1"/>
          </p:cNvPicPr>
          <p:nvPr/>
        </p:nvPicPr>
        <p:blipFill>
          <a:blip r:embed="rId8"/>
          <a:stretch>
            <a:fillRect/>
          </a:stretch>
        </p:blipFill>
        <p:spPr>
          <a:xfrm>
            <a:off x="3235356" y="4343400"/>
            <a:ext cx="2773612" cy="2001462"/>
          </a:xfrm>
          <a:prstGeom prst="rect">
            <a:avLst/>
          </a:prstGeom>
        </p:spPr>
      </p:pic>
      <p:pic>
        <p:nvPicPr>
          <p:cNvPr id="22" name="Picture 21" descr="gx131_11818_ang.jpg"/>
          <p:cNvPicPr>
            <a:picLocks noChangeAspect="1"/>
          </p:cNvPicPr>
          <p:nvPr/>
        </p:nvPicPr>
        <p:blipFill>
          <a:blip r:embed="rId9"/>
          <a:stretch>
            <a:fillRect/>
          </a:stretch>
        </p:blipFill>
        <p:spPr>
          <a:xfrm>
            <a:off x="6008966" y="4343400"/>
            <a:ext cx="2973065" cy="2001462"/>
          </a:xfrm>
          <a:prstGeom prst="rect">
            <a:avLst/>
          </a:prstGeom>
        </p:spPr>
      </p:pic>
      <p:sp>
        <p:nvSpPr>
          <p:cNvPr id="14" name="TextBox 13"/>
          <p:cNvSpPr txBox="1"/>
          <p:nvPr/>
        </p:nvSpPr>
        <p:spPr>
          <a:xfrm>
            <a:off x="1993007" y="2514838"/>
            <a:ext cx="1242347" cy="369332"/>
          </a:xfrm>
          <a:prstGeom prst="rect">
            <a:avLst/>
          </a:prstGeom>
          <a:noFill/>
        </p:spPr>
        <p:txBody>
          <a:bodyPr wrap="none" rtlCol="0">
            <a:spAutoFit/>
          </a:bodyPr>
          <a:lstStyle/>
          <a:p>
            <a:r>
              <a:rPr lang="en-US" dirty="0" err="1" smtClean="0">
                <a:solidFill>
                  <a:schemeClr val="bg1"/>
                </a:solidFill>
              </a:rPr>
              <a:t>Obsid</a:t>
            </a:r>
            <a:r>
              <a:rPr lang="en-US" dirty="0" smtClean="0">
                <a:solidFill>
                  <a:schemeClr val="bg1"/>
                </a:solidFill>
              </a:rPr>
              <a:t> 2708</a:t>
            </a:r>
            <a:endParaRPr lang="en-US" dirty="0">
              <a:solidFill>
                <a:schemeClr val="bg1"/>
              </a:solidFill>
            </a:endParaRPr>
          </a:p>
        </p:txBody>
      </p:sp>
      <p:sp>
        <p:nvSpPr>
          <p:cNvPr id="23" name="TextBox 22"/>
          <p:cNvSpPr txBox="1"/>
          <p:nvPr/>
        </p:nvSpPr>
        <p:spPr>
          <a:xfrm>
            <a:off x="4766619" y="2514838"/>
            <a:ext cx="1307156" cy="369332"/>
          </a:xfrm>
          <a:prstGeom prst="rect">
            <a:avLst/>
          </a:prstGeom>
          <a:noFill/>
        </p:spPr>
        <p:txBody>
          <a:bodyPr wrap="none" rtlCol="0">
            <a:spAutoFit/>
          </a:bodyPr>
          <a:lstStyle/>
          <a:p>
            <a:r>
              <a:rPr lang="en-US" dirty="0" smtClean="0">
                <a:solidFill>
                  <a:schemeClr val="bg1"/>
                </a:solidFill>
              </a:rPr>
              <a:t>Obsid11814</a:t>
            </a:r>
            <a:endParaRPr lang="en-US" dirty="0">
              <a:solidFill>
                <a:schemeClr val="bg1"/>
              </a:solidFill>
            </a:endParaRPr>
          </a:p>
        </p:txBody>
      </p:sp>
      <p:sp>
        <p:nvSpPr>
          <p:cNvPr id="24" name="TextBox 23"/>
          <p:cNvSpPr txBox="1"/>
          <p:nvPr/>
        </p:nvSpPr>
        <p:spPr>
          <a:xfrm>
            <a:off x="7684626" y="2514838"/>
            <a:ext cx="1307156" cy="369332"/>
          </a:xfrm>
          <a:prstGeom prst="rect">
            <a:avLst/>
          </a:prstGeom>
          <a:noFill/>
        </p:spPr>
        <p:txBody>
          <a:bodyPr wrap="none" rtlCol="0">
            <a:spAutoFit/>
          </a:bodyPr>
          <a:lstStyle/>
          <a:p>
            <a:r>
              <a:rPr lang="en-US" dirty="0" smtClean="0">
                <a:solidFill>
                  <a:schemeClr val="bg1"/>
                </a:solidFill>
              </a:rPr>
              <a:t>Obsid11815</a:t>
            </a:r>
            <a:endParaRPr lang="en-US" dirty="0">
              <a:solidFill>
                <a:schemeClr val="bg1"/>
              </a:solidFill>
            </a:endParaRPr>
          </a:p>
        </p:txBody>
      </p:sp>
      <p:sp>
        <p:nvSpPr>
          <p:cNvPr id="25" name="TextBox 24"/>
          <p:cNvSpPr txBox="1"/>
          <p:nvPr/>
        </p:nvSpPr>
        <p:spPr>
          <a:xfrm>
            <a:off x="1993009" y="4367082"/>
            <a:ext cx="1359341" cy="369332"/>
          </a:xfrm>
          <a:prstGeom prst="rect">
            <a:avLst/>
          </a:prstGeom>
          <a:noFill/>
        </p:spPr>
        <p:txBody>
          <a:bodyPr wrap="none" rtlCol="0">
            <a:spAutoFit/>
          </a:bodyPr>
          <a:lstStyle/>
          <a:p>
            <a:r>
              <a:rPr lang="en-US" dirty="0" err="1" smtClean="0">
                <a:solidFill>
                  <a:schemeClr val="bg1"/>
                </a:solidFill>
              </a:rPr>
              <a:t>Obsid</a:t>
            </a:r>
            <a:r>
              <a:rPr lang="en-US" dirty="0" smtClean="0">
                <a:solidFill>
                  <a:schemeClr val="bg1"/>
                </a:solidFill>
              </a:rPr>
              <a:t> 11816</a:t>
            </a:r>
            <a:endParaRPr lang="en-US" dirty="0">
              <a:solidFill>
                <a:schemeClr val="bg1"/>
              </a:solidFill>
            </a:endParaRPr>
          </a:p>
        </p:txBody>
      </p:sp>
      <p:sp>
        <p:nvSpPr>
          <p:cNvPr id="26" name="TextBox 25"/>
          <p:cNvSpPr txBox="1"/>
          <p:nvPr/>
        </p:nvSpPr>
        <p:spPr>
          <a:xfrm>
            <a:off x="4766619" y="4367082"/>
            <a:ext cx="1359341" cy="369332"/>
          </a:xfrm>
          <a:prstGeom prst="rect">
            <a:avLst/>
          </a:prstGeom>
          <a:noFill/>
        </p:spPr>
        <p:txBody>
          <a:bodyPr wrap="none" rtlCol="0">
            <a:spAutoFit/>
          </a:bodyPr>
          <a:lstStyle/>
          <a:p>
            <a:r>
              <a:rPr lang="en-US" dirty="0" err="1" smtClean="0">
                <a:solidFill>
                  <a:schemeClr val="bg1"/>
                </a:solidFill>
              </a:rPr>
              <a:t>Obsid</a:t>
            </a:r>
            <a:r>
              <a:rPr lang="en-US" dirty="0" smtClean="0">
                <a:solidFill>
                  <a:schemeClr val="bg1"/>
                </a:solidFill>
              </a:rPr>
              <a:t> 11817</a:t>
            </a:r>
            <a:endParaRPr lang="en-US" dirty="0">
              <a:solidFill>
                <a:schemeClr val="bg1"/>
              </a:solidFill>
            </a:endParaRPr>
          </a:p>
        </p:txBody>
      </p:sp>
      <p:sp>
        <p:nvSpPr>
          <p:cNvPr id="27" name="TextBox 26"/>
          <p:cNvSpPr txBox="1"/>
          <p:nvPr/>
        </p:nvSpPr>
        <p:spPr>
          <a:xfrm>
            <a:off x="7684626" y="4367082"/>
            <a:ext cx="1359341" cy="369332"/>
          </a:xfrm>
          <a:prstGeom prst="rect">
            <a:avLst/>
          </a:prstGeom>
          <a:noFill/>
        </p:spPr>
        <p:txBody>
          <a:bodyPr wrap="none" rtlCol="0">
            <a:spAutoFit/>
          </a:bodyPr>
          <a:lstStyle/>
          <a:p>
            <a:r>
              <a:rPr lang="en-US" dirty="0" err="1" smtClean="0">
                <a:solidFill>
                  <a:schemeClr val="bg1"/>
                </a:solidFill>
              </a:rPr>
              <a:t>Obsid</a:t>
            </a:r>
            <a:r>
              <a:rPr lang="en-US" dirty="0" smtClean="0">
                <a:solidFill>
                  <a:schemeClr val="bg1"/>
                </a:solidFill>
              </a:rPr>
              <a:t> 11818</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438400" y="388394"/>
            <a:ext cx="5506636"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Chandra HETG LMXB Si Survey: Structure variability   </a:t>
            </a:r>
            <a:endParaRPr lang="en-US" sz="2000" dirty="0">
              <a:solidFill>
                <a:schemeClr val="folHlink"/>
              </a:solidFill>
            </a:endParaRPr>
          </a:p>
        </p:txBody>
      </p:sp>
      <p:sp>
        <p:nvSpPr>
          <p:cNvPr id="16" name="TextBox 15"/>
          <p:cNvSpPr txBox="1"/>
          <p:nvPr/>
        </p:nvSpPr>
        <p:spPr>
          <a:xfrm>
            <a:off x="0" y="914400"/>
            <a:ext cx="4663957" cy="2554546"/>
          </a:xfrm>
          <a:prstGeom prst="rect">
            <a:avLst/>
          </a:prstGeom>
          <a:noFill/>
        </p:spPr>
        <p:txBody>
          <a:bodyPr wrap="none" rtlCol="0">
            <a:spAutoFit/>
          </a:bodyPr>
          <a:lstStyle/>
          <a:p>
            <a:pPr marL="342900" indent="-342900"/>
            <a:r>
              <a:rPr lang="en-US" sz="1400" dirty="0" smtClean="0">
                <a:solidFill>
                  <a:schemeClr val="bg1"/>
                </a:solidFill>
              </a:rPr>
              <a:t>                                       </a:t>
            </a:r>
            <a:r>
              <a:rPr lang="en-US" sz="2000" dirty="0" smtClean="0">
                <a:solidFill>
                  <a:schemeClr val="bg1"/>
                </a:solidFill>
              </a:rPr>
              <a:t>NE Absorption</a:t>
            </a:r>
          </a:p>
          <a:p>
            <a:pPr marL="342900" indent="-342900"/>
            <a:endParaRPr lang="en-US" sz="1400" dirty="0" smtClean="0">
              <a:solidFill>
                <a:schemeClr val="bg1"/>
              </a:solidFill>
            </a:endParaRPr>
          </a:p>
          <a:p>
            <a:pPr marL="342900" indent="-342900"/>
            <a:r>
              <a:rPr lang="en-US" sz="1400" dirty="0" smtClean="0">
                <a:solidFill>
                  <a:schemeClr val="bg1"/>
                </a:solidFill>
              </a:rPr>
              <a:t>The equivalent widths (</a:t>
            </a:r>
            <a:r>
              <a:rPr lang="en-US" sz="1400" dirty="0" err="1" smtClean="0">
                <a:solidFill>
                  <a:schemeClr val="bg1"/>
                </a:solidFill>
              </a:rPr>
              <a:t>EWs</a:t>
            </a:r>
            <a:r>
              <a:rPr lang="en-US" sz="1400" dirty="0" smtClean="0">
                <a:solidFill>
                  <a:schemeClr val="bg1"/>
                </a:solidFill>
              </a:rPr>
              <a:t>) of NE absorption features range</a:t>
            </a:r>
          </a:p>
          <a:p>
            <a:pPr marL="342900" indent="-342900"/>
            <a:r>
              <a:rPr lang="en-US" sz="1400" dirty="0" smtClean="0">
                <a:solidFill>
                  <a:schemeClr val="bg1"/>
                </a:solidFill>
              </a:rPr>
              <a:t>between the detection limit of 0.6 </a:t>
            </a:r>
            <a:r>
              <a:rPr lang="en-US" sz="1400" dirty="0" err="1" smtClean="0">
                <a:solidFill>
                  <a:schemeClr val="bg1"/>
                </a:solidFill>
              </a:rPr>
              <a:t>mA</a:t>
            </a:r>
            <a:r>
              <a:rPr lang="en-US" sz="1400" dirty="0" smtClean="0">
                <a:solidFill>
                  <a:schemeClr val="bg1"/>
                </a:solidFill>
              </a:rPr>
              <a:t> and  8  </a:t>
            </a:r>
            <a:r>
              <a:rPr lang="en-US" sz="1400" dirty="0" err="1" smtClean="0">
                <a:solidFill>
                  <a:schemeClr val="bg1"/>
                </a:solidFill>
              </a:rPr>
              <a:t>mA</a:t>
            </a:r>
            <a:r>
              <a:rPr lang="en-US" sz="1400" dirty="0" smtClean="0">
                <a:solidFill>
                  <a:schemeClr val="bg1"/>
                </a:solidFill>
              </a:rPr>
              <a:t>. Most</a:t>
            </a:r>
          </a:p>
          <a:p>
            <a:pPr marL="342900" indent="-342900"/>
            <a:r>
              <a:rPr lang="en-US" sz="1400" dirty="0" smtClean="0">
                <a:solidFill>
                  <a:schemeClr val="bg1"/>
                </a:solidFill>
              </a:rPr>
              <a:t> observations exhibit NE absorption features above </a:t>
            </a:r>
          </a:p>
          <a:p>
            <a:pPr marL="342900" indent="-342900"/>
            <a:r>
              <a:rPr lang="en-US" sz="1400" dirty="0" smtClean="0">
                <a:solidFill>
                  <a:schemeClr val="bg1"/>
                </a:solidFill>
              </a:rPr>
              <a:t>detection.  The </a:t>
            </a:r>
            <a:r>
              <a:rPr lang="en-US" sz="1400" dirty="0" err="1" smtClean="0">
                <a:solidFill>
                  <a:schemeClr val="bg1"/>
                </a:solidFill>
              </a:rPr>
              <a:t>EWs</a:t>
            </a:r>
            <a:r>
              <a:rPr lang="en-US" sz="1400" dirty="0" smtClean="0">
                <a:solidFill>
                  <a:schemeClr val="bg1"/>
                </a:solidFill>
              </a:rPr>
              <a:t> show that within sources NE absorption</a:t>
            </a:r>
          </a:p>
          <a:p>
            <a:pPr marL="342900" indent="-342900"/>
            <a:r>
              <a:rPr lang="en-US" sz="1400" dirty="0" smtClean="0">
                <a:solidFill>
                  <a:schemeClr val="bg1"/>
                </a:solidFill>
              </a:rPr>
              <a:t>Is variable well above the expectation from the application</a:t>
            </a:r>
          </a:p>
          <a:p>
            <a:pPr marL="342900" indent="-342900"/>
            <a:r>
              <a:rPr lang="en-US" sz="1400" dirty="0" smtClean="0">
                <a:solidFill>
                  <a:schemeClr val="bg1"/>
                </a:solidFill>
              </a:rPr>
              <a:t>of different detector modes. In many  cases we observe </a:t>
            </a:r>
            <a:r>
              <a:rPr lang="en-US" sz="1400" dirty="0" err="1" smtClean="0">
                <a:solidFill>
                  <a:schemeClr val="bg1"/>
                </a:solidFill>
              </a:rPr>
              <a:t>varia</a:t>
            </a:r>
            <a:r>
              <a:rPr lang="en-US" sz="1400" dirty="0" smtClean="0">
                <a:solidFill>
                  <a:schemeClr val="bg1"/>
                </a:solidFill>
              </a:rPr>
              <a:t>-</a:t>
            </a:r>
          </a:p>
          <a:p>
            <a:pPr marL="342900" indent="-342900"/>
            <a:r>
              <a:rPr lang="en-US" sz="1400" dirty="0" err="1" smtClean="0">
                <a:solidFill>
                  <a:schemeClr val="bg1"/>
                </a:solidFill>
              </a:rPr>
              <a:t>bility</a:t>
            </a:r>
            <a:r>
              <a:rPr lang="en-US" sz="1400" dirty="0" smtClean="0">
                <a:solidFill>
                  <a:schemeClr val="bg1"/>
                </a:solidFill>
              </a:rPr>
              <a:t>  within the same detector mode and at very similar </a:t>
            </a:r>
          </a:p>
          <a:p>
            <a:pPr marL="342900" indent="-342900"/>
            <a:r>
              <a:rPr lang="en-US" sz="1400" dirty="0" smtClean="0">
                <a:solidFill>
                  <a:schemeClr val="bg1"/>
                </a:solidFill>
              </a:rPr>
              <a:t>X-ray fluxes  </a:t>
            </a:r>
          </a:p>
          <a:p>
            <a:pPr marL="342900" indent="-342900"/>
            <a:endParaRPr lang="en-US" sz="1400" dirty="0" smtClean="0">
              <a:solidFill>
                <a:schemeClr val="bg1"/>
              </a:solidFill>
            </a:endParaRPr>
          </a:p>
        </p:txBody>
      </p:sp>
      <p:pic>
        <p:nvPicPr>
          <p:cNvPr id="17" name="Picture 16" descr="edgepars_flux_eqw1.jpg"/>
          <p:cNvPicPr>
            <a:picLocks noChangeAspect="1"/>
          </p:cNvPicPr>
          <p:nvPr/>
        </p:nvPicPr>
        <p:blipFill>
          <a:blip r:embed="rId4"/>
          <a:stretch>
            <a:fillRect/>
          </a:stretch>
        </p:blipFill>
        <p:spPr>
          <a:xfrm>
            <a:off x="152400" y="3352800"/>
            <a:ext cx="4266853" cy="2933700"/>
          </a:xfrm>
          <a:prstGeom prst="rect">
            <a:avLst/>
          </a:prstGeom>
        </p:spPr>
      </p:pic>
      <p:pic>
        <p:nvPicPr>
          <p:cNvPr id="18" name="Picture 17" descr="edgepars_flux_eqw2.jpg"/>
          <p:cNvPicPr>
            <a:picLocks noChangeAspect="1"/>
          </p:cNvPicPr>
          <p:nvPr/>
        </p:nvPicPr>
        <p:blipFill>
          <a:blip r:embed="rId5"/>
          <a:stretch>
            <a:fillRect/>
          </a:stretch>
        </p:blipFill>
        <p:spPr>
          <a:xfrm>
            <a:off x="4572000" y="3352800"/>
            <a:ext cx="4416280" cy="2933700"/>
          </a:xfrm>
          <a:prstGeom prst="rect">
            <a:avLst/>
          </a:prstGeom>
        </p:spPr>
      </p:pic>
      <p:sp>
        <p:nvSpPr>
          <p:cNvPr id="19" name="TextBox 18"/>
          <p:cNvSpPr txBox="1"/>
          <p:nvPr/>
        </p:nvSpPr>
        <p:spPr>
          <a:xfrm>
            <a:off x="4663957" y="890587"/>
            <a:ext cx="4575854" cy="2123658"/>
          </a:xfrm>
          <a:prstGeom prst="rect">
            <a:avLst/>
          </a:prstGeom>
          <a:noFill/>
        </p:spPr>
        <p:txBody>
          <a:bodyPr wrap="none" rtlCol="0">
            <a:spAutoFit/>
          </a:bodyPr>
          <a:lstStyle/>
          <a:p>
            <a:pPr marL="342900" indent="-342900"/>
            <a:r>
              <a:rPr lang="en-US" sz="1400" dirty="0" smtClean="0">
                <a:solidFill>
                  <a:schemeClr val="bg1"/>
                </a:solidFill>
              </a:rPr>
              <a:t>                                       </a:t>
            </a:r>
            <a:r>
              <a:rPr lang="en-US" sz="2000" dirty="0" smtClean="0">
                <a:solidFill>
                  <a:schemeClr val="bg1"/>
                </a:solidFill>
              </a:rPr>
              <a:t>FE Absorption</a:t>
            </a:r>
          </a:p>
          <a:p>
            <a:pPr marL="342900" indent="-342900"/>
            <a:endParaRPr lang="en-US" sz="1400" dirty="0" smtClean="0">
              <a:solidFill>
                <a:schemeClr val="bg1"/>
              </a:solidFill>
            </a:endParaRPr>
          </a:p>
          <a:p>
            <a:pPr marL="342900" indent="-342900"/>
            <a:r>
              <a:rPr lang="en-US" sz="1400" dirty="0" smtClean="0">
                <a:solidFill>
                  <a:schemeClr val="bg1"/>
                </a:solidFill>
              </a:rPr>
              <a:t>The equivalent widths (</a:t>
            </a:r>
            <a:r>
              <a:rPr lang="en-US" sz="1400" dirty="0" err="1" smtClean="0">
                <a:solidFill>
                  <a:schemeClr val="bg1"/>
                </a:solidFill>
              </a:rPr>
              <a:t>EWs</a:t>
            </a:r>
            <a:r>
              <a:rPr lang="en-US" sz="1400" dirty="0" smtClean="0">
                <a:solidFill>
                  <a:schemeClr val="bg1"/>
                </a:solidFill>
              </a:rPr>
              <a:t>) of FE absorption features range</a:t>
            </a:r>
          </a:p>
          <a:p>
            <a:pPr marL="342900" indent="-342900"/>
            <a:r>
              <a:rPr lang="en-US" sz="1400" dirty="0" smtClean="0">
                <a:solidFill>
                  <a:schemeClr val="bg1"/>
                </a:solidFill>
              </a:rPr>
              <a:t>between the detection limit of 0.6 </a:t>
            </a:r>
            <a:r>
              <a:rPr lang="en-US" sz="1400" dirty="0" err="1" smtClean="0">
                <a:solidFill>
                  <a:schemeClr val="bg1"/>
                </a:solidFill>
              </a:rPr>
              <a:t>mA</a:t>
            </a:r>
            <a:r>
              <a:rPr lang="en-US" sz="1400" dirty="0" smtClean="0">
                <a:solidFill>
                  <a:schemeClr val="bg1"/>
                </a:solidFill>
              </a:rPr>
              <a:t> and  6  </a:t>
            </a:r>
            <a:r>
              <a:rPr lang="en-US" sz="1400" dirty="0" err="1" smtClean="0">
                <a:solidFill>
                  <a:schemeClr val="bg1"/>
                </a:solidFill>
              </a:rPr>
              <a:t>mA</a:t>
            </a:r>
            <a:r>
              <a:rPr lang="en-US" sz="1400" dirty="0" smtClean="0">
                <a:solidFill>
                  <a:schemeClr val="bg1"/>
                </a:solidFill>
              </a:rPr>
              <a:t>. </a:t>
            </a:r>
          </a:p>
          <a:p>
            <a:pPr marL="342900" indent="-342900"/>
            <a:r>
              <a:rPr lang="en-US" sz="1400" dirty="0" smtClean="0">
                <a:solidFill>
                  <a:schemeClr val="bg1"/>
                </a:solidFill>
              </a:rPr>
              <a:t>(4U 1624-49 only has one observation (Xiang et al. 2011).</a:t>
            </a:r>
          </a:p>
          <a:p>
            <a:pPr marL="342900" indent="-342900"/>
            <a:r>
              <a:rPr lang="en-US" sz="1400" dirty="0" smtClean="0">
                <a:solidFill>
                  <a:schemeClr val="bg1"/>
                </a:solidFill>
              </a:rPr>
              <a:t>More observations have FE absorption close to the  </a:t>
            </a:r>
          </a:p>
          <a:p>
            <a:pPr marL="342900" indent="-342900"/>
            <a:r>
              <a:rPr lang="en-US" sz="1400" dirty="0" smtClean="0">
                <a:solidFill>
                  <a:schemeClr val="bg1"/>
                </a:solidFill>
              </a:rPr>
              <a:t>detection limit.. The </a:t>
            </a:r>
            <a:r>
              <a:rPr lang="en-US" sz="1400" dirty="0" err="1" smtClean="0">
                <a:solidFill>
                  <a:schemeClr val="bg1"/>
                </a:solidFill>
              </a:rPr>
              <a:t>EWs</a:t>
            </a:r>
            <a:r>
              <a:rPr lang="en-US" sz="1400" dirty="0" smtClean="0">
                <a:solidFill>
                  <a:schemeClr val="bg1"/>
                </a:solidFill>
              </a:rPr>
              <a:t> show that within sources FE </a:t>
            </a:r>
          </a:p>
          <a:p>
            <a:pPr marL="342900" indent="-342900"/>
            <a:r>
              <a:rPr lang="en-US" sz="1400" dirty="0" smtClean="0">
                <a:solidFill>
                  <a:schemeClr val="bg1"/>
                </a:solidFill>
              </a:rPr>
              <a:t>absorption is again highly variable.</a:t>
            </a:r>
          </a:p>
          <a:p>
            <a:pPr marL="342900" indent="-342900"/>
            <a:endParaRPr lang="en-US" sz="1400" dirty="0" smtClean="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438400" y="388394"/>
            <a:ext cx="4988290"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Chandra HETG LMXB Si Survey: Optical Depths   </a:t>
            </a:r>
            <a:endParaRPr lang="en-US" sz="2000" dirty="0">
              <a:solidFill>
                <a:schemeClr val="folHlink"/>
              </a:solidFill>
            </a:endParaRPr>
          </a:p>
        </p:txBody>
      </p:sp>
      <p:sp>
        <p:nvSpPr>
          <p:cNvPr id="16" name="TextBox 15"/>
          <p:cNvSpPr txBox="1"/>
          <p:nvPr/>
        </p:nvSpPr>
        <p:spPr>
          <a:xfrm>
            <a:off x="0" y="914400"/>
            <a:ext cx="184666" cy="307777"/>
          </a:xfrm>
          <a:prstGeom prst="rect">
            <a:avLst/>
          </a:prstGeom>
          <a:noFill/>
        </p:spPr>
        <p:txBody>
          <a:bodyPr wrap="none" rtlCol="0">
            <a:spAutoFit/>
          </a:bodyPr>
          <a:lstStyle/>
          <a:p>
            <a:pPr marL="342900" indent="-342900"/>
            <a:r>
              <a:rPr lang="en-US" sz="1400" dirty="0" smtClean="0">
                <a:solidFill>
                  <a:schemeClr val="bg1"/>
                </a:solidFill>
              </a:rPr>
              <a:t>   </a:t>
            </a:r>
          </a:p>
        </p:txBody>
      </p:sp>
      <p:pic>
        <p:nvPicPr>
          <p:cNvPr id="13" name="Picture 12" descr="edgepars_nh_tau1.jpg"/>
          <p:cNvPicPr>
            <a:picLocks noChangeAspect="1"/>
          </p:cNvPicPr>
          <p:nvPr/>
        </p:nvPicPr>
        <p:blipFill>
          <a:blip r:embed="rId4"/>
          <a:stretch>
            <a:fillRect/>
          </a:stretch>
        </p:blipFill>
        <p:spPr>
          <a:xfrm>
            <a:off x="374904" y="3733800"/>
            <a:ext cx="4126992" cy="2756202"/>
          </a:xfrm>
          <a:prstGeom prst="rect">
            <a:avLst/>
          </a:prstGeom>
        </p:spPr>
      </p:pic>
      <p:pic>
        <p:nvPicPr>
          <p:cNvPr id="14" name="Picture 13" descr="edgepars_nh_dau.jpg"/>
          <p:cNvPicPr>
            <a:picLocks noChangeAspect="1"/>
          </p:cNvPicPr>
          <p:nvPr/>
        </p:nvPicPr>
        <p:blipFill>
          <a:blip r:embed="rId5"/>
          <a:stretch>
            <a:fillRect/>
          </a:stretch>
        </p:blipFill>
        <p:spPr>
          <a:xfrm>
            <a:off x="4800600" y="3689438"/>
            <a:ext cx="4096512" cy="2800564"/>
          </a:xfrm>
          <a:prstGeom prst="rect">
            <a:avLst/>
          </a:prstGeom>
        </p:spPr>
      </p:pic>
      <p:sp>
        <p:nvSpPr>
          <p:cNvPr id="15" name="TextBox 14"/>
          <p:cNvSpPr txBox="1"/>
          <p:nvPr/>
        </p:nvSpPr>
        <p:spPr>
          <a:xfrm>
            <a:off x="3352800" y="5715000"/>
            <a:ext cx="718453" cy="307777"/>
          </a:xfrm>
          <a:prstGeom prst="rect">
            <a:avLst/>
          </a:prstGeom>
          <a:noFill/>
        </p:spPr>
        <p:txBody>
          <a:bodyPr wrap="none" rtlCol="0">
            <a:spAutoFit/>
          </a:bodyPr>
          <a:lstStyle/>
          <a:p>
            <a:r>
              <a:rPr lang="en-US" sz="1400" dirty="0" smtClean="0">
                <a:solidFill>
                  <a:srgbClr val="FF0000"/>
                </a:solidFill>
              </a:rPr>
              <a:t>Case A:</a:t>
            </a:r>
            <a:r>
              <a:rPr lang="en-US" sz="1400" dirty="0" smtClean="0">
                <a:solidFill>
                  <a:schemeClr val="tx2"/>
                </a:solidFill>
              </a:rPr>
              <a:t> </a:t>
            </a:r>
            <a:endParaRPr lang="en-US" sz="1400" dirty="0">
              <a:solidFill>
                <a:schemeClr val="tx2"/>
              </a:solidFill>
            </a:endParaRPr>
          </a:p>
        </p:txBody>
      </p:sp>
      <p:sp>
        <p:nvSpPr>
          <p:cNvPr id="19" name="TextBox 18"/>
          <p:cNvSpPr txBox="1"/>
          <p:nvPr/>
        </p:nvSpPr>
        <p:spPr>
          <a:xfrm>
            <a:off x="7888489" y="5715000"/>
            <a:ext cx="712229" cy="307777"/>
          </a:xfrm>
          <a:prstGeom prst="rect">
            <a:avLst/>
          </a:prstGeom>
          <a:noFill/>
        </p:spPr>
        <p:txBody>
          <a:bodyPr wrap="none" rtlCol="0">
            <a:spAutoFit/>
          </a:bodyPr>
          <a:lstStyle/>
          <a:p>
            <a:r>
              <a:rPr lang="en-US" sz="1400" dirty="0" smtClean="0">
                <a:solidFill>
                  <a:srgbClr val="1CC130"/>
                </a:solidFill>
              </a:rPr>
              <a:t>Case B:</a:t>
            </a:r>
            <a:endParaRPr lang="en-US" sz="1400" dirty="0"/>
          </a:p>
        </p:txBody>
      </p:sp>
      <p:sp>
        <p:nvSpPr>
          <p:cNvPr id="20" name="TextBox 19"/>
          <p:cNvSpPr txBox="1"/>
          <p:nvPr/>
        </p:nvSpPr>
        <p:spPr>
          <a:xfrm>
            <a:off x="253677" y="852845"/>
            <a:ext cx="7990927" cy="369332"/>
          </a:xfrm>
          <a:prstGeom prst="rect">
            <a:avLst/>
          </a:prstGeom>
          <a:noFill/>
        </p:spPr>
        <p:txBody>
          <a:bodyPr wrap="none" rtlCol="0">
            <a:spAutoFit/>
          </a:bodyPr>
          <a:lstStyle/>
          <a:p>
            <a:r>
              <a:rPr lang="en-US" dirty="0" smtClean="0">
                <a:solidFill>
                  <a:schemeClr val="bg1"/>
                </a:solidFill>
              </a:rPr>
              <a:t>Hydrogen equivalent absorption:   </a:t>
            </a:r>
            <a:r>
              <a:rPr lang="en-US" i="1" dirty="0" err="1" smtClean="0">
                <a:solidFill>
                  <a:schemeClr val="bg1"/>
                </a:solidFill>
              </a:rPr>
              <a:t>Tbnew</a:t>
            </a:r>
            <a:r>
              <a:rPr lang="en-US" i="1" dirty="0" smtClean="0">
                <a:solidFill>
                  <a:schemeClr val="bg1"/>
                </a:solidFill>
              </a:rPr>
              <a:t> * </a:t>
            </a:r>
            <a:r>
              <a:rPr lang="en-US" i="1" dirty="0" err="1" smtClean="0">
                <a:solidFill>
                  <a:schemeClr val="bg1"/>
                </a:solidFill>
              </a:rPr>
              <a:t>powerlaw</a:t>
            </a:r>
            <a:r>
              <a:rPr lang="en-US" i="1" dirty="0" smtClean="0">
                <a:solidFill>
                  <a:schemeClr val="bg1"/>
                </a:solidFill>
              </a:rPr>
              <a:t>   </a:t>
            </a:r>
            <a:r>
              <a:rPr lang="en-US" dirty="0" smtClean="0">
                <a:solidFill>
                  <a:schemeClr val="bg1"/>
                </a:solidFill>
              </a:rPr>
              <a:t>(5 – 9 A, exclude 6.5 – 7.5 A)</a:t>
            </a:r>
          </a:p>
        </p:txBody>
      </p:sp>
      <p:sp>
        <p:nvSpPr>
          <p:cNvPr id="21" name="TextBox 20"/>
          <p:cNvSpPr txBox="1"/>
          <p:nvPr/>
        </p:nvSpPr>
        <p:spPr>
          <a:xfrm>
            <a:off x="253677" y="1283732"/>
            <a:ext cx="8605090" cy="923330"/>
          </a:xfrm>
          <a:prstGeom prst="rect">
            <a:avLst/>
          </a:prstGeom>
          <a:noFill/>
        </p:spPr>
        <p:txBody>
          <a:bodyPr wrap="none" rtlCol="0">
            <a:spAutoFit/>
          </a:bodyPr>
          <a:lstStyle/>
          <a:p>
            <a:r>
              <a:rPr lang="en-US" dirty="0" smtClean="0">
                <a:solidFill>
                  <a:srgbClr val="FF0000"/>
                </a:solidFill>
              </a:rPr>
              <a:t>Case A</a:t>
            </a:r>
            <a:r>
              <a:rPr lang="en-US" dirty="0" smtClean="0">
                <a:solidFill>
                  <a:srgbClr val="1CC130"/>
                </a:solidFill>
              </a:rPr>
              <a:t>:</a:t>
            </a:r>
            <a:r>
              <a:rPr lang="en-US" dirty="0" smtClean="0"/>
              <a:t>  </a:t>
            </a:r>
            <a:r>
              <a:rPr lang="en-US" dirty="0" smtClean="0">
                <a:solidFill>
                  <a:schemeClr val="bg1"/>
                </a:solidFill>
              </a:rPr>
              <a:t>optical depth is determined through a simple step edge function excluding the </a:t>
            </a:r>
          </a:p>
          <a:p>
            <a:r>
              <a:rPr lang="en-US" dirty="0" smtClean="0">
                <a:solidFill>
                  <a:schemeClr val="bg1"/>
                </a:solidFill>
              </a:rPr>
              <a:t>               NE absorption feature. The depths indicate that for NH &gt; 3x10</a:t>
            </a:r>
            <a:r>
              <a:rPr lang="en-US" baseline="30000" dirty="0" smtClean="0">
                <a:solidFill>
                  <a:schemeClr val="bg1"/>
                </a:solidFill>
              </a:rPr>
              <a:t>22</a:t>
            </a:r>
            <a:r>
              <a:rPr lang="en-US" dirty="0" smtClean="0">
                <a:solidFill>
                  <a:schemeClr val="bg1"/>
                </a:solidFill>
              </a:rPr>
              <a:t> cm</a:t>
            </a:r>
            <a:r>
              <a:rPr lang="en-US" baseline="30000" dirty="0" smtClean="0">
                <a:solidFill>
                  <a:schemeClr val="bg1"/>
                </a:solidFill>
              </a:rPr>
              <a:t>-2</a:t>
            </a:r>
            <a:r>
              <a:rPr lang="en-US" dirty="0" smtClean="0">
                <a:solidFill>
                  <a:schemeClr val="bg1"/>
                </a:solidFill>
              </a:rPr>
              <a:t> silicon is </a:t>
            </a:r>
          </a:p>
          <a:p>
            <a:r>
              <a:rPr lang="en-US" dirty="0" smtClean="0">
                <a:solidFill>
                  <a:schemeClr val="bg1"/>
                </a:solidFill>
              </a:rPr>
              <a:t>               significantly overabundant with respect to the ISM solution </a:t>
            </a:r>
            <a:r>
              <a:rPr lang="en-US" sz="1400" dirty="0" smtClean="0">
                <a:solidFill>
                  <a:schemeClr val="bg1"/>
                </a:solidFill>
              </a:rPr>
              <a:t>(</a:t>
            </a:r>
            <a:r>
              <a:rPr lang="en-US" sz="1400" dirty="0" err="1" smtClean="0">
                <a:solidFill>
                  <a:schemeClr val="bg1"/>
                </a:solidFill>
              </a:rPr>
              <a:t>Wilms</a:t>
            </a:r>
            <a:r>
              <a:rPr lang="en-US" sz="1400" dirty="0" smtClean="0">
                <a:solidFill>
                  <a:schemeClr val="bg1"/>
                </a:solidFill>
              </a:rPr>
              <a:t>, Allen, McCray 2000)</a:t>
            </a:r>
            <a:endParaRPr lang="en-US" sz="1400" dirty="0">
              <a:solidFill>
                <a:schemeClr val="bg1"/>
              </a:solidFill>
            </a:endParaRPr>
          </a:p>
        </p:txBody>
      </p:sp>
      <p:sp>
        <p:nvSpPr>
          <p:cNvPr id="22" name="TextBox 21"/>
          <p:cNvSpPr txBox="1"/>
          <p:nvPr/>
        </p:nvSpPr>
        <p:spPr>
          <a:xfrm>
            <a:off x="253677" y="2207062"/>
            <a:ext cx="8496437" cy="1477328"/>
          </a:xfrm>
          <a:prstGeom prst="rect">
            <a:avLst/>
          </a:prstGeom>
          <a:noFill/>
        </p:spPr>
        <p:txBody>
          <a:bodyPr wrap="none" rtlCol="0">
            <a:spAutoFit/>
          </a:bodyPr>
          <a:lstStyle/>
          <a:p>
            <a:r>
              <a:rPr lang="en-US" dirty="0" smtClean="0">
                <a:solidFill>
                  <a:srgbClr val="1CC130"/>
                </a:solidFill>
              </a:rPr>
              <a:t>Case B:</a:t>
            </a:r>
            <a:r>
              <a:rPr lang="en-US" dirty="0" smtClean="0"/>
              <a:t>  </a:t>
            </a:r>
            <a:r>
              <a:rPr lang="en-US" dirty="0" smtClean="0">
                <a:solidFill>
                  <a:schemeClr val="bg1"/>
                </a:solidFill>
              </a:rPr>
              <a:t>optical depth is determined through evaluating top and bottom edge fluxes</a:t>
            </a:r>
          </a:p>
          <a:p>
            <a:r>
              <a:rPr lang="en-US" dirty="0" smtClean="0">
                <a:solidFill>
                  <a:schemeClr val="bg1"/>
                </a:solidFill>
              </a:rPr>
              <a:t>               including the NE absorption feature. The depths now indicate an overabundance</a:t>
            </a:r>
          </a:p>
          <a:p>
            <a:r>
              <a:rPr lang="en-US" dirty="0" smtClean="0">
                <a:solidFill>
                  <a:schemeClr val="bg1"/>
                </a:solidFill>
              </a:rPr>
              <a:t>               with respect to the ISM solution </a:t>
            </a:r>
            <a:r>
              <a:rPr lang="en-US" sz="1400" dirty="0" smtClean="0">
                <a:solidFill>
                  <a:schemeClr val="bg1"/>
                </a:solidFill>
              </a:rPr>
              <a:t>(</a:t>
            </a:r>
            <a:r>
              <a:rPr lang="en-US" sz="1400" dirty="0" err="1" smtClean="0">
                <a:solidFill>
                  <a:schemeClr val="bg1"/>
                </a:solidFill>
              </a:rPr>
              <a:t>Wilms</a:t>
            </a:r>
            <a:r>
              <a:rPr lang="en-US" sz="1400" dirty="0" smtClean="0">
                <a:solidFill>
                  <a:schemeClr val="bg1"/>
                </a:solidFill>
              </a:rPr>
              <a:t>, Allen, McCray 2000) </a:t>
            </a:r>
            <a:r>
              <a:rPr lang="en-US" dirty="0" smtClean="0">
                <a:solidFill>
                  <a:schemeClr val="bg1"/>
                </a:solidFill>
              </a:rPr>
              <a:t>which is consistent with</a:t>
            </a:r>
          </a:p>
          <a:p>
            <a:r>
              <a:rPr lang="en-US" sz="1400" dirty="0" smtClean="0">
                <a:solidFill>
                  <a:schemeClr val="bg1"/>
                </a:solidFill>
              </a:rPr>
              <a:t>                    </a:t>
            </a:r>
            <a:r>
              <a:rPr lang="en-US" dirty="0" smtClean="0">
                <a:solidFill>
                  <a:schemeClr val="bg1"/>
                </a:solidFill>
              </a:rPr>
              <a:t>predictions for the Galactic Bulge by </a:t>
            </a:r>
            <a:r>
              <a:rPr lang="en-US" sz="1400" dirty="0" err="1" smtClean="0">
                <a:solidFill>
                  <a:schemeClr val="bg1"/>
                </a:solidFill>
              </a:rPr>
              <a:t>Draine</a:t>
            </a:r>
            <a:r>
              <a:rPr lang="en-US" sz="1400" dirty="0" smtClean="0">
                <a:solidFill>
                  <a:schemeClr val="bg1"/>
                </a:solidFill>
              </a:rPr>
              <a:t> 2003.</a:t>
            </a:r>
            <a:r>
              <a:rPr lang="en-US" dirty="0" smtClean="0">
                <a:solidFill>
                  <a:schemeClr val="bg1"/>
                </a:solidFill>
              </a:rPr>
              <a:t> </a:t>
            </a:r>
            <a:r>
              <a:rPr lang="en-US" b="1" dirty="0" smtClean="0">
                <a:solidFill>
                  <a:schemeClr val="bg1"/>
                </a:solidFill>
              </a:rPr>
              <a:t>Note the variability in these</a:t>
            </a:r>
          </a:p>
          <a:p>
            <a:r>
              <a:rPr lang="en-US" sz="1400" b="1" dirty="0" smtClean="0">
                <a:solidFill>
                  <a:schemeClr val="bg1"/>
                </a:solidFill>
              </a:rPr>
              <a:t>       </a:t>
            </a:r>
            <a:r>
              <a:rPr lang="en-US" b="1" dirty="0" smtClean="0">
                <a:solidFill>
                  <a:schemeClr val="bg1"/>
                </a:solidFill>
              </a:rPr>
              <a:t>          depths is significantly  lower than observed in the </a:t>
            </a:r>
            <a:r>
              <a:rPr lang="en-US" b="1" dirty="0" err="1" smtClean="0">
                <a:solidFill>
                  <a:schemeClr val="bg1"/>
                </a:solidFill>
              </a:rPr>
              <a:t>EWs</a:t>
            </a:r>
            <a:r>
              <a:rPr lang="en-US" b="1" dirty="0" smtClean="0">
                <a:solidFill>
                  <a:schemeClr val="bg1"/>
                </a:solidFill>
              </a:rPr>
              <a:t>!!</a:t>
            </a:r>
            <a:r>
              <a:rPr lang="en-US" sz="1400" b="1" dirty="0" smtClean="0">
                <a:solidFill>
                  <a:schemeClr val="bg1"/>
                </a:solidFill>
              </a:rPr>
              <a:t>                   </a:t>
            </a:r>
            <a:endParaRPr lang="en-US" sz="1400" b="1" dirty="0">
              <a:solidFill>
                <a:schemeClr val="bg1"/>
              </a:solidFill>
            </a:endParaRPr>
          </a:p>
        </p:txBody>
      </p:sp>
      <p:sp>
        <p:nvSpPr>
          <p:cNvPr id="25" name="TextBox 24"/>
          <p:cNvSpPr txBox="1"/>
          <p:nvPr/>
        </p:nvSpPr>
        <p:spPr>
          <a:xfrm>
            <a:off x="292022" y="2207062"/>
            <a:ext cx="8751990" cy="1477328"/>
          </a:xfrm>
          <a:prstGeom prst="rect">
            <a:avLst/>
          </a:prstGeom>
          <a:noFill/>
        </p:spPr>
        <p:txBody>
          <a:bodyPr wrap="none" rtlCol="0">
            <a:spAutoFit/>
          </a:bodyPr>
          <a:lstStyle/>
          <a:p>
            <a:r>
              <a:rPr lang="en-US" dirty="0" smtClean="0">
                <a:solidFill>
                  <a:srgbClr val="1CC130"/>
                </a:solidFill>
              </a:rPr>
              <a:t>Case </a:t>
            </a:r>
            <a:r>
              <a:rPr lang="en-US" dirty="0" smtClean="0">
                <a:solidFill>
                  <a:srgbClr val="1CC130"/>
                </a:solidFill>
              </a:rPr>
              <a:t>B</a:t>
            </a:r>
            <a:r>
              <a:rPr lang="en-US" dirty="0" smtClean="0">
                <a:solidFill>
                  <a:srgbClr val="1CC130"/>
                </a:solidFill>
              </a:rPr>
              <a:t>:</a:t>
            </a:r>
            <a:r>
              <a:rPr lang="en-US" dirty="0" smtClean="0"/>
              <a:t>  </a:t>
            </a:r>
            <a:r>
              <a:rPr lang="en-US" dirty="0" smtClean="0">
                <a:solidFill>
                  <a:schemeClr val="bg1"/>
                </a:solidFill>
              </a:rPr>
              <a:t>optical depth is determined through</a:t>
            </a:r>
            <a:r>
              <a:rPr lang="en-US" dirty="0" smtClean="0">
                <a:solidFill>
                  <a:schemeClr val="bg1"/>
                </a:solidFill>
              </a:rPr>
              <a:t> evaluating top and bottom edge fluxes</a:t>
            </a:r>
          </a:p>
          <a:p>
            <a:r>
              <a:rPr lang="en-US" dirty="0" smtClean="0">
                <a:solidFill>
                  <a:schemeClr val="bg1"/>
                </a:solidFill>
              </a:rPr>
              <a:t>                including the NE absorption feature. </a:t>
            </a:r>
            <a:r>
              <a:rPr lang="en-US" dirty="0" smtClean="0">
                <a:solidFill>
                  <a:schemeClr val="bg1"/>
                </a:solidFill>
              </a:rPr>
              <a:t>The </a:t>
            </a:r>
            <a:r>
              <a:rPr lang="en-US" dirty="0" smtClean="0">
                <a:solidFill>
                  <a:schemeClr val="bg1"/>
                </a:solidFill>
              </a:rPr>
              <a:t>depths</a:t>
            </a:r>
            <a:r>
              <a:rPr lang="en-US" dirty="0" smtClean="0">
                <a:solidFill>
                  <a:schemeClr val="bg1"/>
                </a:solidFill>
              </a:rPr>
              <a:t> now indicate an overabundance</a:t>
            </a:r>
          </a:p>
          <a:p>
            <a:r>
              <a:rPr lang="en-US" sz="1400" dirty="0" smtClean="0">
                <a:solidFill>
                  <a:schemeClr val="bg1"/>
                </a:solidFill>
              </a:rPr>
              <a:t>                     </a:t>
            </a:r>
            <a:r>
              <a:rPr lang="en-US" dirty="0" smtClean="0">
                <a:solidFill>
                  <a:schemeClr val="bg1"/>
                </a:solidFill>
              </a:rPr>
              <a:t>with respect to the ISM solution</a:t>
            </a:r>
            <a:r>
              <a:rPr lang="en-US" sz="1400" dirty="0" smtClean="0">
                <a:solidFill>
                  <a:schemeClr val="bg1"/>
                </a:solidFill>
              </a:rPr>
              <a:t>  </a:t>
            </a:r>
            <a:r>
              <a:rPr lang="en-US" sz="1400" dirty="0" smtClean="0">
                <a:solidFill>
                  <a:schemeClr val="bg1"/>
                </a:solidFill>
              </a:rPr>
              <a:t>(</a:t>
            </a:r>
            <a:r>
              <a:rPr lang="en-US" sz="1400" dirty="0" err="1" smtClean="0">
                <a:solidFill>
                  <a:schemeClr val="bg1"/>
                </a:solidFill>
              </a:rPr>
              <a:t>Wilms</a:t>
            </a:r>
            <a:r>
              <a:rPr lang="en-US" sz="1400" dirty="0" smtClean="0">
                <a:solidFill>
                  <a:schemeClr val="bg1"/>
                </a:solidFill>
              </a:rPr>
              <a:t>, Allen, McCray 2000</a:t>
            </a:r>
            <a:r>
              <a:rPr lang="en-US" sz="1400" dirty="0" smtClean="0">
                <a:solidFill>
                  <a:schemeClr val="bg1"/>
                </a:solidFill>
              </a:rPr>
              <a:t>), </a:t>
            </a:r>
            <a:r>
              <a:rPr lang="en-US" dirty="0" smtClean="0">
                <a:solidFill>
                  <a:schemeClr val="bg1"/>
                </a:solidFill>
              </a:rPr>
              <a:t>which is consistent with </a:t>
            </a:r>
          </a:p>
          <a:p>
            <a:r>
              <a:rPr lang="en-US" sz="1400" dirty="0" smtClean="0">
                <a:solidFill>
                  <a:schemeClr val="bg1"/>
                </a:solidFill>
              </a:rPr>
              <a:t>                   </a:t>
            </a:r>
            <a:r>
              <a:rPr lang="en-US" dirty="0" smtClean="0">
                <a:solidFill>
                  <a:schemeClr val="bg1"/>
                </a:solidFill>
              </a:rPr>
              <a:t>predictions for LMXB dust scattering in the Galactic Bulge by </a:t>
            </a:r>
            <a:r>
              <a:rPr lang="en-US" sz="1000" dirty="0" err="1" smtClean="0">
                <a:solidFill>
                  <a:schemeClr val="bg1"/>
                </a:solidFill>
              </a:rPr>
              <a:t>Draine</a:t>
            </a:r>
            <a:r>
              <a:rPr lang="en-US" sz="1000" dirty="0" smtClean="0">
                <a:solidFill>
                  <a:schemeClr val="bg1"/>
                </a:solidFill>
              </a:rPr>
              <a:t> 2003. </a:t>
            </a:r>
          </a:p>
          <a:p>
            <a:r>
              <a:rPr lang="en-US" sz="1400" dirty="0" smtClean="0">
                <a:solidFill>
                  <a:schemeClr val="bg1"/>
                </a:solidFill>
              </a:rPr>
              <a:t>                   </a:t>
            </a:r>
            <a:r>
              <a:rPr lang="en-US" b="1" i="1" dirty="0" smtClean="0">
                <a:solidFill>
                  <a:schemeClr val="bg1"/>
                </a:solidFill>
              </a:rPr>
              <a:t>Note the variability in these depths is significantly lower than </a:t>
            </a:r>
            <a:r>
              <a:rPr lang="en-US" b="1" i="1" dirty="0" err="1" smtClean="0">
                <a:solidFill>
                  <a:schemeClr val="bg1"/>
                </a:solidFill>
              </a:rPr>
              <a:t>oberved</a:t>
            </a:r>
            <a:r>
              <a:rPr lang="en-US" b="1" i="1" dirty="0" smtClean="0">
                <a:solidFill>
                  <a:schemeClr val="bg1"/>
                </a:solidFill>
              </a:rPr>
              <a:t> in the </a:t>
            </a:r>
            <a:r>
              <a:rPr lang="en-US" b="1" i="1" dirty="0" err="1" smtClean="0">
                <a:solidFill>
                  <a:schemeClr val="bg1"/>
                </a:solidFill>
              </a:rPr>
              <a:t>EWs</a:t>
            </a:r>
            <a:r>
              <a:rPr lang="en-US" b="1" i="1" dirty="0" smtClean="0">
                <a:solidFill>
                  <a:schemeClr val="bg1"/>
                </a:solidFill>
              </a:rPr>
              <a:t> </a:t>
            </a:r>
            <a:endParaRPr lang="en-US" sz="1400" b="1" i="1"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4724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1905000" y="382209"/>
            <a:ext cx="6193422"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Chandra HETG LMXB Si Survey: Summary and Conclusions   </a:t>
            </a:r>
            <a:endParaRPr lang="en-US" sz="2000" dirty="0">
              <a:solidFill>
                <a:schemeClr val="folHlink"/>
              </a:solidFill>
            </a:endParaRPr>
          </a:p>
        </p:txBody>
      </p:sp>
      <p:sp>
        <p:nvSpPr>
          <p:cNvPr id="13" name="TextBox 12"/>
          <p:cNvSpPr txBox="1">
            <a:spLocks noChangeAspect="1"/>
          </p:cNvSpPr>
          <p:nvPr/>
        </p:nvSpPr>
        <p:spPr>
          <a:xfrm>
            <a:off x="381000" y="838200"/>
            <a:ext cx="8610600" cy="6771083"/>
          </a:xfrm>
          <a:prstGeom prst="rect">
            <a:avLst/>
          </a:prstGeom>
          <a:noFill/>
        </p:spPr>
        <p:txBody>
          <a:bodyPr wrap="square" rtlCol="0">
            <a:spAutoFit/>
          </a:bodyPr>
          <a:lstStyle/>
          <a:p>
            <a:r>
              <a:rPr lang="en-US" sz="1400" dirty="0" smtClean="0">
                <a:solidFill>
                  <a:schemeClr val="bg1"/>
                </a:solidFill>
              </a:rPr>
              <a:t>The Si K edges in absorbed Galactic Bulge </a:t>
            </a:r>
            <a:r>
              <a:rPr lang="en-US" sz="1400" dirty="0" err="1" smtClean="0">
                <a:solidFill>
                  <a:schemeClr val="bg1"/>
                </a:solidFill>
              </a:rPr>
              <a:t>LMXBs</a:t>
            </a:r>
            <a:r>
              <a:rPr lang="en-US" sz="1400" dirty="0" smtClean="0">
                <a:solidFill>
                  <a:schemeClr val="bg1"/>
                </a:solidFill>
              </a:rPr>
              <a:t> show distinct structure consisting  of two broad line components,  a near edge broad line component, and a far edge broad line component. While this is consistent with the findings by Ueda et al. (2005),  the interpretation and model thereof is not.  </a:t>
            </a:r>
          </a:p>
          <a:p>
            <a:endParaRPr lang="en-US" sz="1400" dirty="0" smtClean="0">
              <a:solidFill>
                <a:schemeClr val="bg1"/>
              </a:solidFill>
            </a:endParaRPr>
          </a:p>
          <a:p>
            <a:r>
              <a:rPr lang="en-US" sz="1400" dirty="0" smtClean="0">
                <a:solidFill>
                  <a:schemeClr val="bg1"/>
                </a:solidFill>
              </a:rPr>
              <a:t>We measure an average edge value of 1.844+/-0.001 </a:t>
            </a:r>
            <a:r>
              <a:rPr lang="en-US" sz="1400" dirty="0" err="1" smtClean="0">
                <a:solidFill>
                  <a:schemeClr val="bg1"/>
                </a:solidFill>
              </a:rPr>
              <a:t>keV</a:t>
            </a:r>
            <a:r>
              <a:rPr lang="en-US" sz="1400" dirty="0" smtClean="0">
                <a:solidFill>
                  <a:schemeClr val="bg1"/>
                </a:solidFill>
              </a:rPr>
              <a:t>, the near edge broad line appears  at 1.849+/-0.002 </a:t>
            </a:r>
            <a:r>
              <a:rPr lang="en-US" sz="1400" dirty="0" err="1" smtClean="0">
                <a:solidFill>
                  <a:schemeClr val="bg1"/>
                </a:solidFill>
              </a:rPr>
              <a:t>keV</a:t>
            </a:r>
            <a:r>
              <a:rPr lang="en-US" sz="1400" dirty="0" smtClean="0">
                <a:solidFill>
                  <a:schemeClr val="bg1"/>
                </a:solidFill>
              </a:rPr>
              <a:t>, and and the  far edge line component at 1.865+/-0.002 </a:t>
            </a:r>
            <a:r>
              <a:rPr lang="en-US" sz="1400" dirty="0" err="1" smtClean="0">
                <a:solidFill>
                  <a:schemeClr val="bg1"/>
                </a:solidFill>
              </a:rPr>
              <a:t>keV</a:t>
            </a:r>
            <a:r>
              <a:rPr lang="en-US" sz="1400" dirty="0" smtClean="0">
                <a:solidFill>
                  <a:schemeClr val="bg1"/>
                </a:solidFill>
              </a:rPr>
              <a:t>.</a:t>
            </a:r>
          </a:p>
          <a:p>
            <a:r>
              <a:rPr lang="en-US" sz="1400" dirty="0" smtClean="0">
                <a:solidFill>
                  <a:schemeClr val="bg1"/>
                </a:solidFill>
              </a:rPr>
              <a:t>  </a:t>
            </a:r>
          </a:p>
          <a:p>
            <a:r>
              <a:rPr lang="en-US" sz="1400" dirty="0" smtClean="0">
                <a:solidFill>
                  <a:schemeClr val="bg1"/>
                </a:solidFill>
              </a:rPr>
              <a:t>The edge value appears consistent with absorption by most silicates (see also Ueda et al. 2005), the corresponding near edge absorption peak, however, in some cases appears beyond the expected location of </a:t>
            </a:r>
            <a:r>
              <a:rPr lang="en-US" sz="1400" dirty="0" smtClean="0">
                <a:solidFill>
                  <a:schemeClr val="bg1"/>
                </a:solidFill>
                <a:latin typeface="Symbol" charset="2"/>
                <a:cs typeface="Symbol" charset="2"/>
              </a:rPr>
              <a:t> a</a:t>
            </a:r>
            <a:r>
              <a:rPr lang="en-US" sz="1400" dirty="0" smtClean="0">
                <a:solidFill>
                  <a:schemeClr val="bg1"/>
                </a:solidFill>
                <a:cs typeface="Symbol" charset="2"/>
              </a:rPr>
              <a:t>-quartz. The far edge absorption in almost all cases is not shallow as assumed by the Ueda et al. model, appear as an absorption line, and at times very strong. This is inconsistent with the adopted silicate model.  </a:t>
            </a:r>
          </a:p>
          <a:p>
            <a:endParaRPr lang="en-US" sz="1400" dirty="0" smtClean="0">
              <a:solidFill>
                <a:schemeClr val="bg1"/>
              </a:solidFill>
              <a:cs typeface="Symbol" charset="2"/>
            </a:endParaRPr>
          </a:p>
          <a:p>
            <a:r>
              <a:rPr lang="en-US" sz="1400" dirty="0" smtClean="0">
                <a:solidFill>
                  <a:schemeClr val="tx2"/>
                </a:solidFill>
                <a:cs typeface="Symbol" charset="2"/>
              </a:rPr>
              <a:t>The edge itself appears fairly constant, including the average depth of the near edge absorption feature. Near and far edge absorption in general is highly variable. Variability on the observed time scales is inconsistent with dust origins.</a:t>
            </a:r>
          </a:p>
          <a:p>
            <a:endParaRPr lang="en-US" sz="1400" dirty="0" smtClean="0">
              <a:cs typeface="Symbol" charset="2"/>
            </a:endParaRPr>
          </a:p>
          <a:p>
            <a:r>
              <a:rPr lang="en-US" sz="1400" dirty="0" smtClean="0">
                <a:solidFill>
                  <a:schemeClr val="tx2"/>
                </a:solidFill>
                <a:cs typeface="Symbol" charset="2"/>
              </a:rPr>
              <a:t>Based on these observations we conclude that the Si K edge is produced largely by dust, but shows interference by absorption from ionized atomic Si close to the X-ray source. The near absorption peak is then a mix of dust and a variable ionized  Si XII component, the far edge absorption is identified as  Si XIII resonance absorption. </a:t>
            </a:r>
          </a:p>
          <a:p>
            <a:endParaRPr lang="en-US" sz="1400" dirty="0" smtClean="0">
              <a:solidFill>
                <a:schemeClr val="tx2"/>
              </a:solidFill>
              <a:cs typeface="Symbol" charset="2"/>
            </a:endParaRPr>
          </a:p>
          <a:p>
            <a:r>
              <a:rPr lang="en-US" sz="1400" dirty="0" smtClean="0">
                <a:solidFill>
                  <a:schemeClr val="tx2"/>
                </a:solidFill>
                <a:cs typeface="Symbol" charset="2"/>
              </a:rPr>
              <a:t>The optical depths of the Si K edges produce lower limits of optical depths that indicate a significant overabundance of silicon in all these systems. In that respect dust columns are mostly &gt; 10</a:t>
            </a:r>
            <a:r>
              <a:rPr lang="en-US" sz="1400" baseline="30000" dirty="0" smtClean="0">
                <a:solidFill>
                  <a:schemeClr val="tx2"/>
                </a:solidFill>
                <a:cs typeface="Symbol" charset="2"/>
              </a:rPr>
              <a:t>23</a:t>
            </a:r>
            <a:r>
              <a:rPr lang="en-US" sz="1400" dirty="0" smtClean="0">
                <a:solidFill>
                  <a:schemeClr val="tx2"/>
                </a:solidFill>
                <a:cs typeface="Symbol" charset="2"/>
              </a:rPr>
              <a:t>  cm</a:t>
            </a:r>
            <a:r>
              <a:rPr lang="en-US" sz="1400" baseline="30000" dirty="0" smtClean="0">
                <a:solidFill>
                  <a:schemeClr val="tx2"/>
                </a:solidFill>
                <a:cs typeface="Symbol" charset="2"/>
              </a:rPr>
              <a:t>-2</a:t>
            </a:r>
            <a:r>
              <a:rPr lang="en-US" sz="1400" dirty="0" smtClean="0">
                <a:solidFill>
                  <a:schemeClr val="tx2"/>
                </a:solidFill>
                <a:cs typeface="Symbol" charset="2"/>
              </a:rPr>
              <a:t> and appear at least consistent with predictions by </a:t>
            </a:r>
            <a:r>
              <a:rPr lang="en-US" sz="1400" dirty="0" err="1" smtClean="0">
                <a:solidFill>
                  <a:schemeClr val="tx2"/>
                </a:solidFill>
                <a:cs typeface="Symbol" charset="2"/>
              </a:rPr>
              <a:t>Draine</a:t>
            </a:r>
            <a:r>
              <a:rPr lang="en-US" sz="1400" dirty="0" smtClean="0">
                <a:solidFill>
                  <a:schemeClr val="tx2"/>
                </a:solidFill>
                <a:cs typeface="Symbol" charset="2"/>
              </a:rPr>
              <a:t> (2003) for the Galactic Bulge in general.</a:t>
            </a:r>
          </a:p>
          <a:p>
            <a:endParaRPr lang="en-US" sz="1400" dirty="0" smtClean="0">
              <a:solidFill>
                <a:schemeClr val="tx2"/>
              </a:solidFill>
              <a:cs typeface="Symbol" charset="2"/>
            </a:endParaRPr>
          </a:p>
          <a:p>
            <a:r>
              <a:rPr lang="en-US" sz="1400" dirty="0" smtClean="0">
                <a:solidFill>
                  <a:schemeClr val="tx2"/>
                </a:solidFill>
                <a:cs typeface="Symbol" charset="2"/>
              </a:rPr>
              <a:t>The variable ionized component is then a byproduct of ionization processes close to the X-ray sources</a:t>
            </a:r>
          </a:p>
          <a:p>
            <a:endParaRPr lang="en-US" sz="1400" dirty="0" smtClean="0">
              <a:solidFill>
                <a:schemeClr val="tx2"/>
              </a:solidFill>
              <a:cs typeface="Symbol" charset="2"/>
            </a:endParaRPr>
          </a:p>
          <a:p>
            <a:r>
              <a:rPr lang="en-US" sz="1400" dirty="0" smtClean="0">
                <a:cs typeface="Symbol" charset="2"/>
              </a:rPr>
              <a:t>Extensive and repeated observations are needed with ASTRO-H in order to further separate and characterize the dust component of the Si K edge</a:t>
            </a:r>
            <a:endParaRPr lang="en-US" sz="1400" dirty="0" smtClean="0"/>
          </a:p>
          <a:p>
            <a:r>
              <a:rPr lang="en-US" sz="1400" dirty="0" smtClean="0">
                <a:solidFill>
                  <a:schemeClr val="tx2"/>
                </a:solidFill>
              </a:rPr>
              <a:t> </a:t>
            </a:r>
          </a:p>
          <a:p>
            <a:endParaRPr lang="en-US" sz="1400" dirty="0" smtClean="0"/>
          </a:p>
          <a:p>
            <a:endParaRPr lang="en-US" sz="14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45" descr="logo-mit-kavli_2013.png"/>
          <p:cNvPicPr>
            <a:picLocks noChangeAspect="1"/>
          </p:cNvPicPr>
          <p:nvPr/>
        </p:nvPicPr>
        <p:blipFill>
          <a:blip r:embed="rId2"/>
          <a:srcRect r="56915"/>
          <a:stretch>
            <a:fillRect/>
          </a:stretch>
        </p:blipFill>
        <p:spPr bwMode="auto">
          <a:xfrm>
            <a:off x="0" y="0"/>
            <a:ext cx="1295399" cy="788504"/>
          </a:xfrm>
          <a:prstGeom prst="rect">
            <a:avLst/>
          </a:prstGeom>
          <a:solidFill>
            <a:schemeClr val="tx1"/>
          </a:solidFill>
          <a:ln w="9525">
            <a:noFill/>
            <a:miter lim="800000"/>
            <a:headEnd/>
            <a:tailEnd/>
          </a:ln>
        </p:spPr>
      </p:pic>
      <p:sp>
        <p:nvSpPr>
          <p:cNvPr id="7" name="Rectangle 6"/>
          <p:cNvSpPr/>
          <p:nvPr/>
        </p:nvSpPr>
        <p:spPr>
          <a:xfrm>
            <a:off x="685801" y="510208"/>
            <a:ext cx="609598" cy="27829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47"/>
          <p:cNvSpPr txBox="1">
            <a:spLocks noChangeArrowheads="1"/>
          </p:cNvSpPr>
          <p:nvPr/>
        </p:nvSpPr>
        <p:spPr bwMode="auto">
          <a:xfrm>
            <a:off x="685799" y="449950"/>
            <a:ext cx="609600" cy="338554"/>
          </a:xfrm>
          <a:prstGeom prst="rect">
            <a:avLst/>
          </a:prstGeom>
          <a:noFill/>
          <a:ln w="9525">
            <a:noFill/>
            <a:miter lim="800000"/>
            <a:headEnd/>
            <a:tailEnd/>
          </a:ln>
        </p:spPr>
        <p:txBody>
          <a:bodyPr wrap="square">
            <a:prstTxWarp prst="textNoShape">
              <a:avLst/>
            </a:prstTxWarp>
            <a:spAutoFit/>
          </a:bodyPr>
          <a:lstStyle/>
          <a:p>
            <a:r>
              <a:rPr lang="en-US" sz="1600" dirty="0">
                <a:solidFill>
                  <a:schemeClr val="bg1"/>
                </a:solidFill>
              </a:rPr>
              <a:t>MKI</a:t>
            </a:r>
          </a:p>
        </p:txBody>
      </p:sp>
      <p:pic>
        <p:nvPicPr>
          <p:cNvPr id="8" name="Picture 2" descr="mit-seal.jpg                                                   000A09A6Macintosh HD                   BB703780:"/>
          <p:cNvPicPr>
            <a:picLocks noChangeAspect="1" noChangeArrowheads="1"/>
          </p:cNvPicPr>
          <p:nvPr/>
        </p:nvPicPr>
        <p:blipFill>
          <a:blip r:embed="rId3"/>
          <a:srcRect/>
          <a:stretch>
            <a:fillRect/>
          </a:stretch>
        </p:blipFill>
        <p:spPr bwMode="auto">
          <a:xfrm>
            <a:off x="8305800" y="0"/>
            <a:ext cx="838200" cy="782319"/>
          </a:xfrm>
          <a:prstGeom prst="rect">
            <a:avLst/>
          </a:prstGeom>
          <a:noFill/>
          <a:ln w="9525">
            <a:noFill/>
            <a:miter lim="800000"/>
            <a:headEnd/>
            <a:tailEnd/>
          </a:ln>
        </p:spPr>
      </p:pic>
      <p:sp>
        <p:nvSpPr>
          <p:cNvPr id="10" name="Rectangle 9"/>
          <p:cNvSpPr/>
          <p:nvPr/>
        </p:nvSpPr>
        <p:spPr>
          <a:xfrm>
            <a:off x="1295399" y="0"/>
            <a:ext cx="7010401" cy="78231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447800" y="0"/>
            <a:ext cx="6858000" cy="4499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accent2"/>
                </a:solidFill>
                <a:effectLst/>
                <a:uLnTx/>
                <a:uFillTx/>
                <a:latin typeface="Abadi MT Condensed Extra Bold"/>
                <a:ea typeface="+mj-ea"/>
                <a:cs typeface="Abadi MT Condensed Extra Bold"/>
              </a:rPr>
              <a:t>Chandra HETG Legacy Projects:</a:t>
            </a:r>
            <a:r>
              <a:rPr lang="en-US" sz="2000" dirty="0" smtClean="0">
                <a:solidFill>
                  <a:schemeClr val="accent2"/>
                </a:solidFill>
                <a:latin typeface="+mj-lt"/>
                <a:ea typeface="+mj-ea"/>
                <a:cs typeface="+mj-cs"/>
              </a:rPr>
              <a:t> </a:t>
            </a:r>
            <a:r>
              <a:rPr kumimoji="0" lang="en-US" sz="2000" b="0" i="0" u="none" strike="noStrike" kern="1200" cap="none" spc="0" normalizeH="0" noProof="0" dirty="0" smtClean="0">
                <a:ln>
                  <a:noFill/>
                </a:ln>
                <a:solidFill>
                  <a:schemeClr val="accent2"/>
                </a:solidFill>
                <a:effectLst/>
                <a:uLnTx/>
                <a:uFillTx/>
                <a:latin typeface="Comic Sans MS"/>
                <a:ea typeface="+mj-ea"/>
                <a:cs typeface="Comic Sans MS"/>
              </a:rPr>
              <a:t>X-Ray K-</a:t>
            </a:r>
            <a:r>
              <a:rPr lang="en-US" sz="2000" dirty="0" smtClean="0">
                <a:solidFill>
                  <a:schemeClr val="accent2"/>
                </a:solidFill>
                <a:latin typeface="Comic Sans MS"/>
                <a:ea typeface="+mj-ea"/>
                <a:cs typeface="Comic Sans MS"/>
              </a:rPr>
              <a:t>edge Fine Structures</a:t>
            </a:r>
            <a:endParaRPr kumimoji="0" lang="en-US" sz="2000" b="0" i="0" u="none" strike="noStrike" kern="1200" cap="none" spc="0" normalizeH="0" baseline="0" noProof="0" dirty="0">
              <a:ln>
                <a:noFill/>
              </a:ln>
              <a:solidFill>
                <a:schemeClr val="accent2"/>
              </a:solidFill>
              <a:effectLst/>
              <a:uLnTx/>
              <a:uFillTx/>
              <a:latin typeface="Comic Sans MS"/>
              <a:ea typeface="+mj-ea"/>
              <a:cs typeface="Comic Sans MS"/>
            </a:endParaRPr>
          </a:p>
        </p:txBody>
      </p:sp>
      <p:sp>
        <p:nvSpPr>
          <p:cNvPr id="12" name="TextBox 11"/>
          <p:cNvSpPr txBox="1"/>
          <p:nvPr/>
        </p:nvSpPr>
        <p:spPr>
          <a:xfrm>
            <a:off x="152400" y="6581001"/>
            <a:ext cx="4419600" cy="276999"/>
          </a:xfrm>
          <a:prstGeom prst="rect">
            <a:avLst/>
          </a:prstGeom>
          <a:noFill/>
        </p:spPr>
        <p:txBody>
          <a:bodyPr wrap="square" rtlCol="0">
            <a:spAutoFit/>
          </a:bodyPr>
          <a:lstStyle/>
          <a:p>
            <a:r>
              <a:rPr lang="en-US" sz="1200" dirty="0" smtClean="0"/>
              <a:t>Boston,  Chandra 15 yr, November 21st  </a:t>
            </a:r>
            <a:r>
              <a:rPr lang="en-US" sz="1200" dirty="0" smtClean="0"/>
              <a:t>2014</a:t>
            </a:r>
            <a:endParaRPr lang="en-US" sz="1200" dirty="0"/>
          </a:p>
        </p:txBody>
      </p:sp>
      <p:sp>
        <p:nvSpPr>
          <p:cNvPr id="11" name="Text Box 7"/>
          <p:cNvSpPr txBox="1">
            <a:spLocks noChangeArrowheads="1"/>
          </p:cNvSpPr>
          <p:nvPr/>
        </p:nvSpPr>
        <p:spPr bwMode="auto">
          <a:xfrm>
            <a:off x="2243415" y="388394"/>
            <a:ext cx="4657169"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chemeClr val="folHlink"/>
                </a:solidFill>
              </a:rPr>
              <a:t>Chandra HETG LMXB Si Survey:  References   </a:t>
            </a:r>
            <a:endParaRPr lang="en-US" sz="2000" dirty="0">
              <a:solidFill>
                <a:schemeClr val="folHlink"/>
              </a:solidFill>
            </a:endParaRPr>
          </a:p>
        </p:txBody>
      </p:sp>
      <p:sp>
        <p:nvSpPr>
          <p:cNvPr id="13" name="TextBox 12"/>
          <p:cNvSpPr txBox="1"/>
          <p:nvPr/>
        </p:nvSpPr>
        <p:spPr>
          <a:xfrm>
            <a:off x="685801" y="1676400"/>
            <a:ext cx="184666" cy="369332"/>
          </a:xfrm>
          <a:prstGeom prst="rect">
            <a:avLst/>
          </a:prstGeom>
          <a:noFill/>
        </p:spPr>
        <p:txBody>
          <a:bodyPr wrap="none" rtlCol="0">
            <a:spAutoFit/>
          </a:bodyPr>
          <a:lstStyle/>
          <a:p>
            <a:endParaRPr lang="en-US" dirty="0"/>
          </a:p>
        </p:txBody>
      </p:sp>
      <p:sp>
        <p:nvSpPr>
          <p:cNvPr id="14" name="TextBox 13"/>
          <p:cNvSpPr txBox="1"/>
          <p:nvPr/>
        </p:nvSpPr>
        <p:spPr>
          <a:xfrm>
            <a:off x="0" y="1295400"/>
            <a:ext cx="4953000" cy="4462760"/>
          </a:xfrm>
          <a:prstGeom prst="rect">
            <a:avLst/>
          </a:prstGeom>
          <a:noFill/>
        </p:spPr>
        <p:txBody>
          <a:bodyPr wrap="square" rtlCol="0">
            <a:spAutoFit/>
          </a:bodyPr>
          <a:lstStyle/>
          <a:p>
            <a:r>
              <a:rPr lang="en-US" sz="1600" dirty="0" smtClean="0">
                <a:solidFill>
                  <a:schemeClr val="bg1"/>
                </a:solidFill>
                <a:latin typeface="Comic Sans MS"/>
                <a:cs typeface="Comic Sans MS"/>
              </a:rPr>
              <a:t> </a:t>
            </a:r>
            <a:r>
              <a:rPr lang="en-US" sz="1400" dirty="0" err="1" smtClean="0">
                <a:solidFill>
                  <a:schemeClr val="bg1"/>
                </a:solidFill>
                <a:latin typeface="Comic Sans MS"/>
                <a:cs typeface="Comic Sans MS"/>
              </a:rPr>
              <a:t>Sant’Anna</a:t>
            </a:r>
            <a:r>
              <a:rPr lang="en-US" sz="1400" dirty="0" smtClean="0">
                <a:solidFill>
                  <a:schemeClr val="bg1"/>
                </a:solidFill>
                <a:latin typeface="Comic Sans MS"/>
                <a:cs typeface="Comic Sans MS"/>
              </a:rPr>
              <a:t> et al.,  Phys Rev Letters, 107, 3, 2011</a:t>
            </a:r>
          </a:p>
          <a:p>
            <a:r>
              <a:rPr lang="en-US" sz="1400" dirty="0" smtClean="0">
                <a:solidFill>
                  <a:schemeClr val="bg1"/>
                </a:solidFill>
                <a:latin typeface="Comic Sans MS"/>
                <a:cs typeface="Comic Sans MS"/>
              </a:rPr>
              <a:t> </a:t>
            </a:r>
            <a:r>
              <a:rPr lang="en-US" sz="1400" dirty="0" err="1" smtClean="0">
                <a:solidFill>
                  <a:schemeClr val="bg1"/>
                </a:solidFill>
                <a:latin typeface="Comic Sans MS"/>
                <a:cs typeface="Comic Sans MS"/>
              </a:rPr>
              <a:t>Costantini</a:t>
            </a:r>
            <a:r>
              <a:rPr lang="en-US" sz="1400" dirty="0" smtClean="0">
                <a:solidFill>
                  <a:schemeClr val="bg1"/>
                </a:solidFill>
                <a:latin typeface="Comic Sans MS"/>
                <a:cs typeface="Comic Sans MS"/>
              </a:rPr>
              <a:t> et al.,  A &amp;A, 539, 32, 2012</a:t>
            </a:r>
          </a:p>
          <a:p>
            <a:r>
              <a:rPr lang="en-US" sz="1400" dirty="0" smtClean="0">
                <a:solidFill>
                  <a:schemeClr val="bg1"/>
                </a:solidFill>
                <a:latin typeface="Comic Sans MS"/>
                <a:cs typeface="Comic Sans MS"/>
              </a:rPr>
              <a:t> </a:t>
            </a:r>
            <a:r>
              <a:rPr lang="en-US" sz="1400" dirty="0" err="1" smtClean="0">
                <a:solidFill>
                  <a:schemeClr val="bg1"/>
                </a:solidFill>
                <a:latin typeface="Comic Sans MS"/>
                <a:cs typeface="Comic Sans MS"/>
              </a:rPr>
              <a:t>DeVries</a:t>
            </a:r>
            <a:r>
              <a:rPr lang="en-US" sz="1400" dirty="0" smtClean="0">
                <a:solidFill>
                  <a:schemeClr val="bg1"/>
                </a:solidFill>
                <a:latin typeface="Comic Sans MS"/>
                <a:cs typeface="Comic Sans MS"/>
              </a:rPr>
              <a:t> &amp; </a:t>
            </a:r>
            <a:r>
              <a:rPr lang="en-US" sz="1400" dirty="0" err="1" smtClean="0">
                <a:solidFill>
                  <a:schemeClr val="bg1"/>
                </a:solidFill>
                <a:latin typeface="Comic Sans MS"/>
                <a:cs typeface="Comic Sans MS"/>
              </a:rPr>
              <a:t>Costantini</a:t>
            </a:r>
            <a:r>
              <a:rPr lang="en-US" sz="1400" dirty="0" smtClean="0">
                <a:solidFill>
                  <a:schemeClr val="bg1"/>
                </a:solidFill>
                <a:latin typeface="Comic Sans MS"/>
                <a:cs typeface="Comic Sans MS"/>
              </a:rPr>
              <a:t>, A &amp;A, 497, 393, 2009</a:t>
            </a:r>
          </a:p>
          <a:p>
            <a:r>
              <a:rPr lang="en-US" sz="1400" dirty="0" smtClean="0">
                <a:solidFill>
                  <a:schemeClr val="bg1"/>
                </a:solidFill>
                <a:latin typeface="Comic Sans MS"/>
                <a:cs typeface="Comic Sans MS"/>
              </a:rPr>
              <a:t> </a:t>
            </a:r>
            <a:r>
              <a:rPr lang="en-US" sz="1400" dirty="0" err="1" smtClean="0">
                <a:solidFill>
                  <a:schemeClr val="bg1"/>
                </a:solidFill>
                <a:latin typeface="Comic Sans MS"/>
                <a:cs typeface="Comic Sans MS"/>
              </a:rPr>
              <a:t>Draine</a:t>
            </a:r>
            <a:r>
              <a:rPr lang="en-US" sz="1400" dirty="0" smtClean="0">
                <a:solidFill>
                  <a:schemeClr val="bg1"/>
                </a:solidFill>
                <a:latin typeface="Comic Sans MS"/>
                <a:cs typeface="Comic Sans MS"/>
              </a:rPr>
              <a:t>, </a:t>
            </a:r>
            <a:r>
              <a:rPr lang="en-US" sz="1400" dirty="0" err="1" smtClean="0">
                <a:solidFill>
                  <a:schemeClr val="bg1"/>
                </a:solidFill>
                <a:latin typeface="Comic Sans MS"/>
                <a:cs typeface="Comic Sans MS"/>
              </a:rPr>
              <a:t>ApJ</a:t>
            </a:r>
            <a:r>
              <a:rPr lang="en-US" sz="1400" dirty="0" smtClean="0">
                <a:solidFill>
                  <a:schemeClr val="bg1"/>
                </a:solidFill>
                <a:latin typeface="Comic Sans MS"/>
                <a:cs typeface="Comic Sans MS"/>
              </a:rPr>
              <a:t> Main, 598, 1026, 2003</a:t>
            </a:r>
          </a:p>
          <a:p>
            <a:r>
              <a:rPr lang="en-US" sz="1400" dirty="0" smtClean="0">
                <a:solidFill>
                  <a:schemeClr val="bg1"/>
                </a:solidFill>
                <a:latin typeface="Comic Sans MS"/>
                <a:cs typeface="Comic Sans MS"/>
              </a:rPr>
              <a:t> </a:t>
            </a:r>
            <a:r>
              <a:rPr lang="en-US" sz="1400" dirty="0" err="1" smtClean="0">
                <a:solidFill>
                  <a:schemeClr val="bg1"/>
                </a:solidFill>
                <a:latin typeface="Comic Sans MS"/>
                <a:cs typeface="Comic Sans MS"/>
              </a:rPr>
              <a:t>Gatuzz</a:t>
            </a:r>
            <a:r>
              <a:rPr lang="en-US" sz="1400" dirty="0" smtClean="0">
                <a:solidFill>
                  <a:schemeClr val="bg1"/>
                </a:solidFill>
                <a:latin typeface="Comic Sans MS"/>
                <a:cs typeface="Comic Sans MS"/>
              </a:rPr>
              <a:t> et al., </a:t>
            </a:r>
            <a:r>
              <a:rPr lang="en-US" sz="1400" dirty="0" err="1" smtClean="0">
                <a:solidFill>
                  <a:schemeClr val="bg1"/>
                </a:solidFill>
                <a:latin typeface="Comic Sans MS"/>
                <a:cs typeface="Comic Sans MS"/>
              </a:rPr>
              <a:t>ApJ</a:t>
            </a:r>
            <a:r>
              <a:rPr lang="en-US" sz="1400" dirty="0" smtClean="0">
                <a:solidFill>
                  <a:schemeClr val="bg1"/>
                </a:solidFill>
                <a:latin typeface="Comic Sans MS"/>
                <a:cs typeface="Comic Sans MS"/>
              </a:rPr>
              <a:t> Main, 768, 60, 2013</a:t>
            </a:r>
          </a:p>
          <a:p>
            <a:r>
              <a:rPr lang="en-US" sz="1400" dirty="0" smtClean="0">
                <a:solidFill>
                  <a:schemeClr val="bg1"/>
                </a:solidFill>
                <a:latin typeface="Comic Sans MS"/>
                <a:cs typeface="Comic Sans MS"/>
              </a:rPr>
              <a:t> Garcia et al. , </a:t>
            </a:r>
            <a:r>
              <a:rPr lang="en-US" sz="1400" dirty="0" err="1" smtClean="0">
                <a:solidFill>
                  <a:schemeClr val="bg1"/>
                </a:solidFill>
                <a:latin typeface="Comic Sans MS"/>
                <a:cs typeface="Comic Sans MS"/>
              </a:rPr>
              <a:t>ApJ</a:t>
            </a:r>
            <a:r>
              <a:rPr lang="en-US" sz="1400" dirty="0" smtClean="0">
                <a:solidFill>
                  <a:schemeClr val="bg1"/>
                </a:solidFill>
                <a:latin typeface="Comic Sans MS"/>
                <a:cs typeface="Comic Sans MS"/>
              </a:rPr>
              <a:t> Main, submitted, 2014             </a:t>
            </a:r>
          </a:p>
          <a:p>
            <a:r>
              <a:rPr lang="en-US" sz="1400" dirty="0" smtClean="0">
                <a:solidFill>
                  <a:schemeClr val="bg1"/>
                </a:solidFill>
                <a:latin typeface="Comic Sans MS"/>
                <a:cs typeface="Comic Sans MS"/>
              </a:rPr>
              <a:t> </a:t>
            </a:r>
            <a:r>
              <a:rPr lang="en-US" sz="1400" dirty="0" err="1" smtClean="0">
                <a:solidFill>
                  <a:schemeClr val="bg1"/>
                </a:solidFill>
                <a:latin typeface="Comic Sans MS"/>
                <a:cs typeface="Comic Sans MS"/>
              </a:rPr>
              <a:t>Juett</a:t>
            </a:r>
            <a:r>
              <a:rPr lang="en-US" sz="1400" dirty="0" smtClean="0">
                <a:solidFill>
                  <a:schemeClr val="bg1"/>
                </a:solidFill>
                <a:latin typeface="Comic Sans MS"/>
                <a:cs typeface="Comic Sans MS"/>
              </a:rPr>
              <a:t> et al. , </a:t>
            </a:r>
            <a:r>
              <a:rPr lang="en-US" sz="1400" dirty="0" err="1" smtClean="0">
                <a:solidFill>
                  <a:schemeClr val="bg1"/>
                </a:solidFill>
                <a:latin typeface="Comic Sans MS"/>
                <a:cs typeface="Comic Sans MS"/>
              </a:rPr>
              <a:t>ApJ</a:t>
            </a:r>
            <a:r>
              <a:rPr lang="en-US" sz="1400" dirty="0" smtClean="0">
                <a:solidFill>
                  <a:schemeClr val="bg1"/>
                </a:solidFill>
                <a:latin typeface="Comic Sans MS"/>
                <a:cs typeface="Comic Sans MS"/>
              </a:rPr>
              <a:t> Main, 612, 308, 2004</a:t>
            </a:r>
          </a:p>
          <a:p>
            <a:r>
              <a:rPr lang="en-US" sz="1600" dirty="0" smtClean="0">
                <a:solidFill>
                  <a:schemeClr val="bg1"/>
                </a:solidFill>
                <a:latin typeface="+mj-lt"/>
                <a:cs typeface="Comic Sans MS"/>
              </a:rPr>
              <a:t>  </a:t>
            </a:r>
            <a:r>
              <a:rPr lang="en-US" sz="1400" dirty="0" err="1" smtClean="0">
                <a:solidFill>
                  <a:schemeClr val="bg1"/>
                </a:solidFill>
                <a:latin typeface="Comic Sans MS"/>
                <a:cs typeface="Comic Sans MS"/>
              </a:rPr>
              <a:t>Juett</a:t>
            </a:r>
            <a:r>
              <a:rPr lang="en-US" sz="1400" dirty="0" smtClean="0">
                <a:solidFill>
                  <a:schemeClr val="bg1"/>
                </a:solidFill>
                <a:latin typeface="Comic Sans MS"/>
                <a:cs typeface="Comic Sans MS"/>
              </a:rPr>
              <a:t> et al. , </a:t>
            </a:r>
            <a:r>
              <a:rPr lang="en-US" sz="1400" dirty="0" err="1" smtClean="0">
                <a:solidFill>
                  <a:schemeClr val="bg1"/>
                </a:solidFill>
                <a:latin typeface="Comic Sans MS"/>
                <a:cs typeface="Comic Sans MS"/>
              </a:rPr>
              <a:t>ApJ</a:t>
            </a:r>
            <a:r>
              <a:rPr lang="en-US" sz="1400" dirty="0" smtClean="0">
                <a:solidFill>
                  <a:schemeClr val="bg1"/>
                </a:solidFill>
                <a:latin typeface="Comic Sans MS"/>
                <a:cs typeface="Comic Sans MS"/>
              </a:rPr>
              <a:t> Main, 648, 1066, 2006</a:t>
            </a:r>
          </a:p>
          <a:p>
            <a:r>
              <a:rPr lang="en-US" sz="1400" dirty="0" smtClean="0">
                <a:solidFill>
                  <a:schemeClr val="bg1"/>
                </a:solidFill>
                <a:latin typeface="Comic Sans MS"/>
                <a:cs typeface="Comic Sans MS"/>
              </a:rPr>
              <a:t>  </a:t>
            </a:r>
            <a:r>
              <a:rPr lang="en-US" sz="1400" dirty="0" err="1" smtClean="0">
                <a:solidFill>
                  <a:schemeClr val="bg1"/>
                </a:solidFill>
                <a:latin typeface="Comic Sans MS"/>
                <a:cs typeface="Comic Sans MS"/>
              </a:rPr>
              <a:t>Kaastra</a:t>
            </a:r>
            <a:r>
              <a:rPr lang="en-US" sz="1400" dirty="0" smtClean="0">
                <a:solidFill>
                  <a:schemeClr val="bg1"/>
                </a:solidFill>
                <a:latin typeface="Comic Sans MS"/>
                <a:cs typeface="Comic Sans MS"/>
              </a:rPr>
              <a:t> et al., A &amp; A, 497, 291,  2009</a:t>
            </a:r>
          </a:p>
          <a:p>
            <a:r>
              <a:rPr lang="en-US" sz="1400" dirty="0" smtClean="0">
                <a:solidFill>
                  <a:schemeClr val="bg1"/>
                </a:solidFill>
                <a:latin typeface="Comic Sans MS"/>
                <a:cs typeface="Comic Sans MS"/>
              </a:rPr>
              <a:t>  </a:t>
            </a:r>
            <a:r>
              <a:rPr lang="en-US" sz="1400" dirty="0" err="1" smtClean="0">
                <a:solidFill>
                  <a:schemeClr val="tx2"/>
                </a:solidFill>
                <a:latin typeface="Comic Sans MS"/>
                <a:cs typeface="Comic Sans MS"/>
              </a:rPr>
              <a:t>Kortright</a:t>
            </a:r>
            <a:r>
              <a:rPr lang="en-US" sz="1400" dirty="0" smtClean="0">
                <a:solidFill>
                  <a:schemeClr val="tx2"/>
                </a:solidFill>
                <a:latin typeface="Comic Sans MS"/>
                <a:cs typeface="Comic Sans MS"/>
              </a:rPr>
              <a:t> &amp; Kim,  Phys Rev B, 62, 12216, 2000</a:t>
            </a:r>
          </a:p>
          <a:p>
            <a:r>
              <a:rPr lang="en-US" sz="1400" dirty="0" smtClean="0">
                <a:solidFill>
                  <a:schemeClr val="tx2"/>
                </a:solidFill>
                <a:latin typeface="Comic Sans MS"/>
                <a:cs typeface="Comic Sans MS"/>
              </a:rPr>
              <a:t>  Lee et al. , </a:t>
            </a:r>
            <a:r>
              <a:rPr lang="en-US" sz="1400" dirty="0" err="1" smtClean="0">
                <a:solidFill>
                  <a:schemeClr val="tx2"/>
                </a:solidFill>
                <a:latin typeface="Comic Sans MS"/>
                <a:cs typeface="Comic Sans MS"/>
              </a:rPr>
              <a:t>ApJ</a:t>
            </a:r>
            <a:r>
              <a:rPr lang="en-US" sz="1400" dirty="0" smtClean="0">
                <a:solidFill>
                  <a:schemeClr val="tx2"/>
                </a:solidFill>
                <a:latin typeface="Comic Sans MS"/>
                <a:cs typeface="Comic Sans MS"/>
              </a:rPr>
              <a:t> Letters, 554, L13, 2001</a:t>
            </a:r>
          </a:p>
          <a:p>
            <a:r>
              <a:rPr lang="en-US" sz="1400" dirty="0" smtClean="0">
                <a:solidFill>
                  <a:schemeClr val="tx2"/>
                </a:solidFill>
                <a:latin typeface="Comic Sans MS"/>
                <a:cs typeface="Comic Sans MS"/>
              </a:rPr>
              <a:t>  Lee et al.,  </a:t>
            </a:r>
            <a:r>
              <a:rPr lang="en-US" sz="1400" dirty="0" err="1" smtClean="0">
                <a:solidFill>
                  <a:schemeClr val="tx2"/>
                </a:solidFill>
                <a:latin typeface="Comic Sans MS"/>
                <a:cs typeface="Comic Sans MS"/>
              </a:rPr>
              <a:t>ApJ</a:t>
            </a:r>
            <a:r>
              <a:rPr lang="en-US" sz="1400" dirty="0" smtClean="0">
                <a:solidFill>
                  <a:schemeClr val="tx2"/>
                </a:solidFill>
                <a:latin typeface="Comic Sans MS"/>
                <a:cs typeface="Comic Sans MS"/>
              </a:rPr>
              <a:t> Main, 567, 1102, 2002</a:t>
            </a:r>
          </a:p>
          <a:p>
            <a:r>
              <a:rPr lang="en-US" sz="1400" dirty="0" smtClean="0">
                <a:solidFill>
                  <a:schemeClr val="tx2"/>
                </a:solidFill>
                <a:latin typeface="Comic Sans MS"/>
                <a:cs typeface="Comic Sans MS"/>
              </a:rPr>
              <a:t>  Lee &amp; Ravel, </a:t>
            </a:r>
            <a:r>
              <a:rPr lang="en-US" sz="1400" dirty="0" err="1" smtClean="0">
                <a:solidFill>
                  <a:schemeClr val="tx2"/>
                </a:solidFill>
                <a:latin typeface="Comic Sans MS"/>
                <a:cs typeface="Comic Sans MS"/>
              </a:rPr>
              <a:t>ApJ</a:t>
            </a:r>
            <a:r>
              <a:rPr lang="en-US" sz="1400" dirty="0" smtClean="0">
                <a:solidFill>
                  <a:schemeClr val="tx2"/>
                </a:solidFill>
                <a:latin typeface="Comic Sans MS"/>
                <a:cs typeface="Comic Sans MS"/>
              </a:rPr>
              <a:t> Main, 622, 970, 2005</a:t>
            </a:r>
          </a:p>
          <a:p>
            <a:r>
              <a:rPr lang="en-US" sz="1400" dirty="0" smtClean="0">
                <a:solidFill>
                  <a:schemeClr val="tx2"/>
                </a:solidFill>
                <a:latin typeface="Comic Sans MS"/>
                <a:cs typeface="Comic Sans MS"/>
              </a:rPr>
              <a:t>  Lee et al. , </a:t>
            </a:r>
            <a:r>
              <a:rPr lang="en-US" sz="1400" dirty="0" err="1" smtClean="0">
                <a:solidFill>
                  <a:schemeClr val="tx2"/>
                </a:solidFill>
                <a:latin typeface="Comic Sans MS"/>
                <a:cs typeface="Comic Sans MS"/>
              </a:rPr>
              <a:t>ApJ</a:t>
            </a:r>
            <a:r>
              <a:rPr lang="en-US" sz="1400" dirty="0" smtClean="0">
                <a:solidFill>
                  <a:schemeClr val="tx2"/>
                </a:solidFill>
                <a:latin typeface="Comic Sans MS"/>
                <a:cs typeface="Comic Sans MS"/>
              </a:rPr>
              <a:t> Main, 702, 970, 2009)</a:t>
            </a:r>
          </a:p>
          <a:p>
            <a:r>
              <a:rPr lang="en-US" sz="1400" dirty="0" smtClean="0">
                <a:solidFill>
                  <a:schemeClr val="tx2"/>
                </a:solidFill>
                <a:latin typeface="Comic Sans MS"/>
                <a:cs typeface="Comic Sans MS"/>
              </a:rPr>
              <a:t>  Li et al., Phys. Chem. Minerals, 22, 115,  1995</a:t>
            </a:r>
          </a:p>
          <a:p>
            <a:r>
              <a:rPr lang="en-US" sz="1400" dirty="0" smtClean="0">
                <a:solidFill>
                  <a:schemeClr val="tx2"/>
                </a:solidFill>
                <a:latin typeface="Comic Sans MS"/>
                <a:cs typeface="Comic Sans MS"/>
              </a:rPr>
              <a:t>  Miller et al. </a:t>
            </a:r>
            <a:r>
              <a:rPr lang="en-US" sz="1400" dirty="0" err="1" smtClean="0">
                <a:solidFill>
                  <a:schemeClr val="tx2"/>
                </a:solidFill>
                <a:latin typeface="Comic Sans MS"/>
                <a:cs typeface="Comic Sans MS"/>
              </a:rPr>
              <a:t>ApJ</a:t>
            </a:r>
            <a:r>
              <a:rPr lang="en-US" sz="1400" dirty="0" smtClean="0">
                <a:solidFill>
                  <a:schemeClr val="tx2"/>
                </a:solidFill>
                <a:latin typeface="Comic Sans MS"/>
                <a:cs typeface="Comic Sans MS"/>
              </a:rPr>
              <a:t> Main, 606, 131,  2004</a:t>
            </a:r>
          </a:p>
          <a:p>
            <a:r>
              <a:rPr lang="en-US" sz="1400" dirty="0" smtClean="0">
                <a:solidFill>
                  <a:schemeClr val="tx2"/>
                </a:solidFill>
                <a:latin typeface="Comic Sans MS"/>
                <a:cs typeface="Comic Sans MS"/>
              </a:rPr>
              <a:t>  </a:t>
            </a:r>
            <a:r>
              <a:rPr lang="en-US" sz="1400" dirty="0" err="1" smtClean="0">
                <a:solidFill>
                  <a:schemeClr val="tx2"/>
                </a:solidFill>
                <a:latin typeface="Comic Sans MS"/>
                <a:cs typeface="Comic Sans MS"/>
              </a:rPr>
              <a:t>Paerels</a:t>
            </a:r>
            <a:r>
              <a:rPr lang="en-US" sz="1400" dirty="0" smtClean="0">
                <a:solidFill>
                  <a:schemeClr val="tx2"/>
                </a:solidFill>
                <a:latin typeface="Comic Sans MS"/>
                <a:cs typeface="Comic Sans MS"/>
              </a:rPr>
              <a:t> et al., </a:t>
            </a:r>
            <a:r>
              <a:rPr lang="en-US" sz="1400" dirty="0" err="1" smtClean="0">
                <a:solidFill>
                  <a:schemeClr val="tx2"/>
                </a:solidFill>
                <a:latin typeface="Comic Sans MS"/>
                <a:cs typeface="Comic Sans MS"/>
              </a:rPr>
              <a:t>ApJ</a:t>
            </a:r>
            <a:r>
              <a:rPr lang="en-US" sz="1400" dirty="0" smtClean="0">
                <a:solidFill>
                  <a:schemeClr val="tx2"/>
                </a:solidFill>
                <a:latin typeface="Comic Sans MS"/>
                <a:cs typeface="Comic Sans MS"/>
              </a:rPr>
              <a:t> Main, 546, 338, 2001</a:t>
            </a:r>
          </a:p>
          <a:p>
            <a:r>
              <a:rPr lang="en-US" sz="1400" dirty="0" smtClean="0">
                <a:solidFill>
                  <a:schemeClr val="tx2"/>
                </a:solidFill>
                <a:latin typeface="Comic Sans MS"/>
                <a:cs typeface="Comic Sans MS"/>
              </a:rPr>
              <a:t>  Pinto et al. , A &amp; A, 521, 79, 2010</a:t>
            </a:r>
          </a:p>
          <a:p>
            <a:r>
              <a:rPr lang="en-US" sz="1400" dirty="0" smtClean="0">
                <a:solidFill>
                  <a:schemeClr val="tx2"/>
                </a:solidFill>
                <a:latin typeface="Comic Sans MS"/>
                <a:cs typeface="Comic Sans MS"/>
              </a:rPr>
              <a:t>  Pinto et al. ,  A &amp; A, 551, 25, 2013</a:t>
            </a:r>
          </a:p>
          <a:p>
            <a:r>
              <a:rPr lang="en-US" sz="1400" dirty="0" smtClean="0">
                <a:solidFill>
                  <a:schemeClr val="bg1"/>
                </a:solidFill>
                <a:latin typeface="+mj-lt"/>
                <a:cs typeface="Comic Sans MS"/>
              </a:rPr>
              <a:t>        </a:t>
            </a:r>
            <a:r>
              <a:rPr lang="en-US" sz="1400" dirty="0" smtClean="0">
                <a:latin typeface="Comic Sans MS"/>
                <a:cs typeface="Comic Sans MS"/>
              </a:rPr>
              <a:t>                                                          </a:t>
            </a:r>
          </a:p>
        </p:txBody>
      </p:sp>
      <p:sp>
        <p:nvSpPr>
          <p:cNvPr id="17" name="TextBox 16"/>
          <p:cNvSpPr txBox="1"/>
          <p:nvPr/>
        </p:nvSpPr>
        <p:spPr>
          <a:xfrm>
            <a:off x="4538384" y="1295400"/>
            <a:ext cx="4724400" cy="3108544"/>
          </a:xfrm>
          <a:prstGeom prst="rect">
            <a:avLst/>
          </a:prstGeom>
          <a:noFill/>
        </p:spPr>
        <p:txBody>
          <a:bodyPr wrap="square" rtlCol="0">
            <a:spAutoFit/>
          </a:bodyPr>
          <a:lstStyle/>
          <a:p>
            <a:r>
              <a:rPr lang="en-US" sz="1400" dirty="0" smtClean="0">
                <a:solidFill>
                  <a:schemeClr val="bg1"/>
                </a:solidFill>
                <a:latin typeface="Comic Sans MS"/>
                <a:cs typeface="Comic Sans MS"/>
              </a:rPr>
              <a:t>Schulz et al. , </a:t>
            </a:r>
            <a:r>
              <a:rPr lang="en-US" sz="1400" dirty="0" err="1" smtClean="0">
                <a:solidFill>
                  <a:schemeClr val="bg1"/>
                </a:solidFill>
                <a:latin typeface="Comic Sans MS"/>
                <a:cs typeface="Comic Sans MS"/>
              </a:rPr>
              <a:t>ApJ</a:t>
            </a:r>
            <a:r>
              <a:rPr lang="en-US" sz="1400" dirty="0" smtClean="0">
                <a:solidFill>
                  <a:schemeClr val="bg1"/>
                </a:solidFill>
                <a:latin typeface="Comic Sans MS"/>
                <a:cs typeface="Comic Sans MS"/>
              </a:rPr>
              <a:t> Main, 565, 1141, 2002      </a:t>
            </a:r>
          </a:p>
          <a:p>
            <a:r>
              <a:rPr lang="en-US" sz="1400" dirty="0" smtClean="0">
                <a:solidFill>
                  <a:schemeClr val="bg1"/>
                </a:solidFill>
                <a:latin typeface="Comic Sans MS"/>
                <a:cs typeface="Comic Sans MS"/>
              </a:rPr>
              <a:t>Schulz &amp; Brandt, </a:t>
            </a:r>
            <a:r>
              <a:rPr lang="en-US" sz="1400" dirty="0" err="1" smtClean="0">
                <a:solidFill>
                  <a:schemeClr val="bg1"/>
                </a:solidFill>
                <a:latin typeface="Comic Sans MS"/>
                <a:cs typeface="Comic Sans MS"/>
              </a:rPr>
              <a:t>ApJ</a:t>
            </a:r>
            <a:r>
              <a:rPr lang="en-US" sz="1400" dirty="0" smtClean="0">
                <a:solidFill>
                  <a:schemeClr val="bg1"/>
                </a:solidFill>
                <a:latin typeface="Comic Sans MS"/>
                <a:cs typeface="Comic Sans MS"/>
              </a:rPr>
              <a:t> Main, 572, 971, 2002</a:t>
            </a:r>
          </a:p>
          <a:p>
            <a:r>
              <a:rPr lang="en-US" sz="1400" dirty="0" smtClean="0">
                <a:solidFill>
                  <a:schemeClr val="bg1"/>
                </a:solidFill>
                <a:latin typeface="Comic Sans MS"/>
                <a:cs typeface="Comic Sans MS"/>
              </a:rPr>
              <a:t>Schulz et al., </a:t>
            </a:r>
            <a:r>
              <a:rPr lang="en-US" sz="1400" dirty="0" err="1" smtClean="0">
                <a:solidFill>
                  <a:schemeClr val="bg1"/>
                </a:solidFill>
                <a:latin typeface="Comic Sans MS"/>
                <a:cs typeface="Comic Sans MS"/>
              </a:rPr>
              <a:t>ApJ</a:t>
            </a:r>
            <a:r>
              <a:rPr lang="en-US" sz="1400" dirty="0" smtClean="0">
                <a:solidFill>
                  <a:schemeClr val="bg1"/>
                </a:solidFill>
                <a:latin typeface="Comic Sans MS"/>
                <a:cs typeface="Comic Sans MS"/>
              </a:rPr>
              <a:t> Main, 725, 2417, 2002</a:t>
            </a:r>
          </a:p>
          <a:p>
            <a:r>
              <a:rPr lang="en-US" sz="1400" dirty="0" err="1" smtClean="0">
                <a:solidFill>
                  <a:schemeClr val="bg1"/>
                </a:solidFill>
                <a:latin typeface="Comic Sans MS"/>
                <a:cs typeface="Comic Sans MS"/>
              </a:rPr>
              <a:t>Suga</a:t>
            </a:r>
            <a:r>
              <a:rPr lang="en-US" sz="1400" dirty="0" smtClean="0">
                <a:solidFill>
                  <a:schemeClr val="bg1"/>
                </a:solidFill>
                <a:latin typeface="Comic Sans MS"/>
                <a:cs typeface="Comic Sans MS"/>
              </a:rPr>
              <a:t> et al., Material Transactions , 45/7, 2039, 2004       </a:t>
            </a:r>
          </a:p>
          <a:p>
            <a:r>
              <a:rPr lang="en-US" sz="1400" dirty="0" smtClean="0">
                <a:solidFill>
                  <a:schemeClr val="bg1"/>
                </a:solidFill>
                <a:latin typeface="Comic Sans MS"/>
                <a:cs typeface="Comic Sans MS"/>
              </a:rPr>
              <a:t>Takei et al. , </a:t>
            </a:r>
            <a:r>
              <a:rPr lang="en-US" sz="1400" dirty="0" err="1" smtClean="0">
                <a:solidFill>
                  <a:schemeClr val="bg1"/>
                </a:solidFill>
                <a:latin typeface="Comic Sans MS"/>
                <a:cs typeface="Comic Sans MS"/>
              </a:rPr>
              <a:t>ApJ</a:t>
            </a:r>
            <a:r>
              <a:rPr lang="en-US" sz="1400" dirty="0" smtClean="0">
                <a:solidFill>
                  <a:schemeClr val="bg1"/>
                </a:solidFill>
                <a:latin typeface="Comic Sans MS"/>
                <a:cs typeface="Comic Sans MS"/>
              </a:rPr>
              <a:t> Main, 581, 307, 2002                     </a:t>
            </a:r>
            <a:endParaRPr lang="en-US" sz="1400" dirty="0" smtClean="0">
              <a:solidFill>
                <a:schemeClr val="tx2"/>
              </a:solidFill>
              <a:latin typeface="Comic Sans MS"/>
              <a:cs typeface="Comic Sans MS"/>
            </a:endParaRPr>
          </a:p>
          <a:p>
            <a:r>
              <a:rPr lang="en-US" sz="1400" dirty="0" smtClean="0">
                <a:solidFill>
                  <a:schemeClr val="bg1"/>
                </a:solidFill>
                <a:latin typeface="Comic Sans MS"/>
                <a:cs typeface="Comic Sans MS"/>
              </a:rPr>
              <a:t> </a:t>
            </a:r>
            <a:r>
              <a:rPr lang="en-US" sz="1400" dirty="0" err="1" smtClean="0">
                <a:solidFill>
                  <a:schemeClr val="bg1"/>
                </a:solidFill>
                <a:latin typeface="Comic Sans MS"/>
                <a:cs typeface="Comic Sans MS"/>
              </a:rPr>
              <a:t>Yao&amp;Wang</a:t>
            </a:r>
            <a:r>
              <a:rPr lang="en-US" sz="1400" dirty="0" smtClean="0">
                <a:solidFill>
                  <a:schemeClr val="bg1"/>
                </a:solidFill>
                <a:latin typeface="Comic Sans MS"/>
                <a:cs typeface="Comic Sans MS"/>
              </a:rPr>
              <a:t>, </a:t>
            </a:r>
            <a:r>
              <a:rPr lang="en-US" sz="1400" dirty="0" err="1" smtClean="0">
                <a:solidFill>
                  <a:schemeClr val="bg1"/>
                </a:solidFill>
                <a:latin typeface="Comic Sans MS"/>
                <a:cs typeface="Comic Sans MS"/>
              </a:rPr>
              <a:t>ApJ</a:t>
            </a:r>
            <a:r>
              <a:rPr lang="en-US" sz="1400" dirty="0" smtClean="0">
                <a:solidFill>
                  <a:schemeClr val="bg1"/>
                </a:solidFill>
                <a:latin typeface="Comic Sans MS"/>
                <a:cs typeface="Comic Sans MS"/>
              </a:rPr>
              <a:t> Main, 624, 751, 2005</a:t>
            </a:r>
          </a:p>
          <a:p>
            <a:r>
              <a:rPr lang="en-US" sz="1400" dirty="0" smtClean="0">
                <a:solidFill>
                  <a:schemeClr val="bg1"/>
                </a:solidFill>
                <a:latin typeface="Comic Sans MS"/>
                <a:cs typeface="Comic Sans MS"/>
              </a:rPr>
              <a:t> </a:t>
            </a:r>
            <a:r>
              <a:rPr lang="en-US" sz="1400" dirty="0" err="1" smtClean="0">
                <a:solidFill>
                  <a:schemeClr val="bg1"/>
                </a:solidFill>
                <a:latin typeface="Comic Sans MS"/>
                <a:cs typeface="Comic Sans MS"/>
              </a:rPr>
              <a:t>Yao&amp;Wang</a:t>
            </a:r>
            <a:r>
              <a:rPr lang="en-US" sz="1400" dirty="0" smtClean="0">
                <a:solidFill>
                  <a:schemeClr val="bg1"/>
                </a:solidFill>
                <a:latin typeface="Comic Sans MS"/>
                <a:cs typeface="Comic Sans MS"/>
              </a:rPr>
              <a:t>, ,</a:t>
            </a:r>
            <a:r>
              <a:rPr lang="en-US" sz="1400" dirty="0" err="1" smtClean="0">
                <a:solidFill>
                  <a:schemeClr val="bg1"/>
                </a:solidFill>
                <a:latin typeface="Comic Sans MS"/>
                <a:cs typeface="Comic Sans MS"/>
              </a:rPr>
              <a:t>ApJ</a:t>
            </a:r>
            <a:r>
              <a:rPr lang="en-US" sz="1400" dirty="0" smtClean="0">
                <a:solidFill>
                  <a:schemeClr val="bg1"/>
                </a:solidFill>
                <a:latin typeface="Comic Sans MS"/>
                <a:cs typeface="Comic Sans MS"/>
              </a:rPr>
              <a:t> Main, 641, 930, 2006 </a:t>
            </a:r>
          </a:p>
          <a:p>
            <a:r>
              <a:rPr lang="en-US" sz="1400" dirty="0" smtClean="0">
                <a:solidFill>
                  <a:schemeClr val="bg1"/>
                </a:solidFill>
                <a:latin typeface="Comic Sans MS"/>
                <a:cs typeface="Comic Sans MS"/>
              </a:rPr>
              <a:t> Yao et al. , </a:t>
            </a:r>
            <a:r>
              <a:rPr lang="en-US" sz="1400" dirty="0" err="1" smtClean="0">
                <a:solidFill>
                  <a:schemeClr val="bg1"/>
                </a:solidFill>
                <a:latin typeface="Comic Sans MS"/>
                <a:cs typeface="Comic Sans MS"/>
              </a:rPr>
              <a:t>ApJ</a:t>
            </a:r>
            <a:r>
              <a:rPr lang="en-US" sz="1400" dirty="0" smtClean="0">
                <a:solidFill>
                  <a:schemeClr val="bg1"/>
                </a:solidFill>
                <a:latin typeface="Comic Sans MS"/>
                <a:cs typeface="Comic Sans MS"/>
              </a:rPr>
              <a:t> Letters, 653, L121, 2006</a:t>
            </a:r>
          </a:p>
          <a:p>
            <a:r>
              <a:rPr lang="en-US" sz="1400" dirty="0" smtClean="0">
                <a:solidFill>
                  <a:schemeClr val="bg1"/>
                </a:solidFill>
                <a:latin typeface="Comic Sans MS"/>
                <a:cs typeface="Comic Sans MS"/>
              </a:rPr>
              <a:t> Yao et al. , </a:t>
            </a:r>
            <a:r>
              <a:rPr lang="en-US" sz="1400" dirty="0" err="1" smtClean="0">
                <a:solidFill>
                  <a:schemeClr val="bg1"/>
                </a:solidFill>
                <a:latin typeface="Comic Sans MS"/>
                <a:cs typeface="Comic Sans MS"/>
              </a:rPr>
              <a:t>Ap</a:t>
            </a:r>
            <a:r>
              <a:rPr lang="en-US" sz="1400" dirty="0" smtClean="0">
                <a:solidFill>
                  <a:schemeClr val="bg1"/>
                </a:solidFill>
                <a:latin typeface="Comic Sans MS"/>
                <a:cs typeface="Comic Sans MS"/>
              </a:rPr>
              <a:t> J Main, 690, 143, 2009</a:t>
            </a:r>
          </a:p>
          <a:p>
            <a:r>
              <a:rPr lang="en-US" sz="1400" dirty="0" smtClean="0">
                <a:solidFill>
                  <a:schemeClr val="tx2"/>
                </a:solidFill>
                <a:latin typeface="Comic Sans MS"/>
                <a:cs typeface="Comic Sans MS"/>
              </a:rPr>
              <a:t> Ueda et al., </a:t>
            </a:r>
            <a:r>
              <a:rPr lang="en-US" sz="1400" dirty="0" err="1" smtClean="0">
                <a:solidFill>
                  <a:schemeClr val="tx2"/>
                </a:solidFill>
                <a:latin typeface="Comic Sans MS"/>
                <a:cs typeface="Comic Sans MS"/>
              </a:rPr>
              <a:t>ApJ</a:t>
            </a:r>
            <a:r>
              <a:rPr lang="en-US" sz="1400" dirty="0" smtClean="0">
                <a:solidFill>
                  <a:schemeClr val="tx2"/>
                </a:solidFill>
                <a:latin typeface="Comic Sans MS"/>
                <a:cs typeface="Comic Sans MS"/>
              </a:rPr>
              <a:t> Main, 620, 274, 2005</a:t>
            </a:r>
          </a:p>
          <a:p>
            <a:r>
              <a:rPr lang="en-US" sz="1400" dirty="0" smtClean="0">
                <a:solidFill>
                  <a:schemeClr val="bg1"/>
                </a:solidFill>
                <a:latin typeface="Comic Sans MS"/>
                <a:cs typeface="Comic Sans MS"/>
              </a:rPr>
              <a:t> </a:t>
            </a:r>
            <a:r>
              <a:rPr lang="en-US" sz="1400" dirty="0" smtClean="0">
                <a:solidFill>
                  <a:schemeClr val="tx2"/>
                </a:solidFill>
                <a:latin typeface="Comic Sans MS"/>
                <a:cs typeface="Comic Sans MS"/>
              </a:rPr>
              <a:t>Wang et al. , </a:t>
            </a:r>
            <a:r>
              <a:rPr lang="en-US" sz="1400" dirty="0" err="1" smtClean="0">
                <a:solidFill>
                  <a:schemeClr val="tx2"/>
                </a:solidFill>
                <a:latin typeface="Comic Sans MS"/>
                <a:cs typeface="Comic Sans MS"/>
              </a:rPr>
              <a:t>ApJ</a:t>
            </a:r>
            <a:r>
              <a:rPr lang="en-US" sz="1400" dirty="0" smtClean="0">
                <a:solidFill>
                  <a:schemeClr val="tx2"/>
                </a:solidFill>
                <a:latin typeface="Comic Sans MS"/>
                <a:cs typeface="Comic Sans MS"/>
              </a:rPr>
              <a:t> Main, 635, 386,2005</a:t>
            </a:r>
          </a:p>
          <a:p>
            <a:r>
              <a:rPr lang="en-US" sz="1400" dirty="0" smtClean="0">
                <a:solidFill>
                  <a:schemeClr val="tx2"/>
                </a:solidFill>
                <a:latin typeface="Comic Sans MS"/>
                <a:cs typeface="Comic Sans MS"/>
              </a:rPr>
              <a:t> Watanabe et al., </a:t>
            </a:r>
            <a:r>
              <a:rPr lang="en-US" sz="1400" dirty="0" err="1" smtClean="0">
                <a:solidFill>
                  <a:schemeClr val="tx2"/>
                </a:solidFill>
                <a:latin typeface="Comic Sans MS"/>
                <a:cs typeface="Comic Sans MS"/>
              </a:rPr>
              <a:t>ApJ</a:t>
            </a:r>
            <a:r>
              <a:rPr lang="en-US" sz="1400" dirty="0" smtClean="0">
                <a:solidFill>
                  <a:schemeClr val="tx2"/>
                </a:solidFill>
                <a:latin typeface="Comic Sans MS"/>
                <a:cs typeface="Comic Sans MS"/>
              </a:rPr>
              <a:t> Letters, 597,  L37, 2003      </a:t>
            </a:r>
          </a:p>
          <a:p>
            <a:r>
              <a:rPr lang="en-US" sz="1400" dirty="0" smtClean="0">
                <a:solidFill>
                  <a:schemeClr val="tx2"/>
                </a:solidFill>
                <a:latin typeface="Comic Sans MS"/>
                <a:cs typeface="Comic Sans MS"/>
              </a:rPr>
              <a:t> </a:t>
            </a:r>
            <a:r>
              <a:rPr lang="en-US" sz="1400" dirty="0" err="1" smtClean="0">
                <a:solidFill>
                  <a:schemeClr val="tx2"/>
                </a:solidFill>
                <a:latin typeface="Comic Sans MS"/>
                <a:cs typeface="Comic Sans MS"/>
              </a:rPr>
              <a:t>Wilms</a:t>
            </a:r>
            <a:r>
              <a:rPr lang="en-US" sz="1400" dirty="0" smtClean="0">
                <a:solidFill>
                  <a:schemeClr val="tx2"/>
                </a:solidFill>
                <a:latin typeface="Comic Sans MS"/>
                <a:cs typeface="Comic Sans MS"/>
              </a:rPr>
              <a:t>, Schulz, Nowak et al. , in prep. 2014</a:t>
            </a:r>
          </a:p>
          <a:p>
            <a:r>
              <a:rPr lang="en-US" sz="1400" dirty="0" smtClean="0">
                <a:solidFill>
                  <a:schemeClr val="tx2"/>
                </a:solidFill>
                <a:latin typeface="Comic Sans MS"/>
                <a:cs typeface="Comic Sans MS"/>
              </a:rPr>
              <a:t> </a:t>
            </a:r>
            <a:r>
              <a:rPr lang="en-US" sz="1400" dirty="0" err="1" smtClean="0">
                <a:solidFill>
                  <a:schemeClr val="tx2"/>
                </a:solidFill>
                <a:latin typeface="Comic Sans MS"/>
                <a:cs typeface="Comic Sans MS"/>
              </a:rPr>
              <a:t>Wilms</a:t>
            </a:r>
            <a:r>
              <a:rPr lang="en-US" sz="1400" dirty="0" smtClean="0">
                <a:solidFill>
                  <a:schemeClr val="tx2"/>
                </a:solidFill>
                <a:latin typeface="Comic Sans MS"/>
                <a:cs typeface="Comic Sans MS"/>
              </a:rPr>
              <a:t>, Lee, et al., in study,  2015     </a:t>
            </a:r>
            <a:r>
              <a:rPr lang="en-US" sz="1400" dirty="0" smtClean="0">
                <a:latin typeface="Comic Sans MS"/>
                <a:cs typeface="Comic Sans MS"/>
              </a:rPr>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Metal">
      <a:dk1>
        <a:sysClr val="windowText" lastClr="000000"/>
      </a:dk1>
      <a:lt1>
        <a:sysClr val="window" lastClr="FFFFFF"/>
      </a:lt1>
      <a:dk2>
        <a:srgbClr val="32363B"/>
      </a:dk2>
      <a:lt2>
        <a:srgbClr val="CACFD3"/>
      </a:lt2>
      <a:accent1>
        <a:srgbClr val="6283AD"/>
      </a:accent1>
      <a:accent2>
        <a:srgbClr val="324966"/>
      </a:accent2>
      <a:accent3>
        <a:srgbClr val="5B9EA4"/>
      </a:accent3>
      <a:accent4>
        <a:srgbClr val="1D5B57"/>
      </a:accent4>
      <a:accent5>
        <a:srgbClr val="1B4430"/>
      </a:accent5>
      <a:accent6>
        <a:srgbClr val="2F3C35"/>
      </a:accent6>
      <a:hlink>
        <a:srgbClr val="ED7307"/>
      </a:hlink>
      <a:folHlink>
        <a:srgbClr val="6D6F7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21338</TotalTime>
  <Words>4140</Words>
  <Application>Microsoft Macintosh PowerPoint</Application>
  <PresentationFormat>On-screen Show (4:3)</PresentationFormat>
  <Paragraphs>436</Paragraphs>
  <Slides>19</Slides>
  <Notes>0</Notes>
  <HiddenSlides>0</HiddenSlides>
  <MMClips>0</MMClips>
  <ScaleCrop>false</ScaleCrop>
  <HeadingPairs>
    <vt:vector size="4" baseType="variant">
      <vt:variant>
        <vt:lpstr>Design Template</vt:lpstr>
      </vt:variant>
      <vt:variant>
        <vt:i4>1</vt:i4>
      </vt:variant>
      <vt:variant>
        <vt:lpstr>Slide Titles</vt:lpstr>
      </vt:variant>
      <vt:variant>
        <vt:i4>19</vt:i4>
      </vt:variant>
    </vt:vector>
  </HeadingPairs>
  <TitlesOfParts>
    <vt:vector size="2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MIT</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Norbert S. Schulz</dc:creator>
  <cp:lastModifiedBy>Norbert S. Schulz</cp:lastModifiedBy>
  <cp:revision>62</cp:revision>
  <dcterms:created xsi:type="dcterms:W3CDTF">2014-11-15T13:27:36Z</dcterms:created>
  <dcterms:modified xsi:type="dcterms:W3CDTF">2014-11-16T09:45:39Z</dcterms:modified>
</cp:coreProperties>
</file>