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380" r:id="rId2"/>
    <p:sldId id="303" r:id="rId3"/>
    <p:sldId id="397" r:id="rId4"/>
    <p:sldId id="399" r:id="rId5"/>
    <p:sldId id="400" r:id="rId6"/>
    <p:sldId id="259" r:id="rId7"/>
    <p:sldId id="304" r:id="rId8"/>
    <p:sldId id="335" r:id="rId9"/>
    <p:sldId id="306" r:id="rId10"/>
    <p:sldId id="357" r:id="rId11"/>
    <p:sldId id="277" r:id="rId12"/>
    <p:sldId id="279" r:id="rId13"/>
    <p:sldId id="281" r:id="rId14"/>
    <p:sldId id="283" r:id="rId15"/>
    <p:sldId id="284" r:id="rId16"/>
    <p:sldId id="401" r:id="rId17"/>
    <p:sldId id="309" r:id="rId18"/>
    <p:sldId id="359" r:id="rId19"/>
    <p:sldId id="394" r:id="rId20"/>
    <p:sldId id="402" r:id="rId21"/>
    <p:sldId id="413" r:id="rId22"/>
    <p:sldId id="312" r:id="rId23"/>
    <p:sldId id="314" r:id="rId24"/>
    <p:sldId id="404" r:id="rId25"/>
    <p:sldId id="403" r:id="rId26"/>
    <p:sldId id="405" r:id="rId27"/>
    <p:sldId id="406" r:id="rId28"/>
    <p:sldId id="407" r:id="rId29"/>
    <p:sldId id="408" r:id="rId30"/>
    <p:sldId id="409" r:id="rId31"/>
    <p:sldId id="411" r:id="rId32"/>
    <p:sldId id="412" r:id="rId33"/>
    <p:sldId id="410" r:id="rId34"/>
    <p:sldId id="414" r:id="rId35"/>
    <p:sldId id="415" r:id="rId36"/>
    <p:sldId id="339" r:id="rId37"/>
    <p:sldId id="338" r:id="rId38"/>
    <p:sldId id="358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22C13-A2D5-184E-A656-83C08D066B7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F3DF5-2D94-BF4D-BDED-03B1ABE730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66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E08D0-0BC2-0F49-B62D-8D0DE923A4AE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E5DC9-09B7-A347-81CE-6A68B1E6FC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55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1.5” Gaussian smoothed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E5DC9-09B7-A347-81CE-6A68B1E6FC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unsmoothed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E5DC9-09B7-A347-81CE-6A68B1E6FC5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Unsharp</a:t>
            </a:r>
            <a:r>
              <a:rPr lang="en-US" dirty="0" smtClean="0"/>
              <a:t>: 0.98’’ smoothed and 9.8’’ smoothed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E5DC9-09B7-A347-81CE-6A68B1E6FC5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Deprojected</a:t>
            </a:r>
            <a:r>
              <a:rPr lang="en-US" dirty="0" smtClean="0"/>
              <a:t> T profile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E5DC9-09B7-A347-81CE-6A68B1E6FC5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Errors 10-15% on average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E5DC9-09B7-A347-81CE-6A68B1E6FC5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Spiral extends to ~400 </a:t>
            </a:r>
            <a:r>
              <a:rPr lang="en-US" dirty="0" err="1" smtClean="0"/>
              <a:t>kpc</a:t>
            </a:r>
            <a:r>
              <a:rPr lang="en-US" dirty="0" smtClean="0"/>
              <a:t> in</a:t>
            </a:r>
            <a:r>
              <a:rPr lang="en-US" baseline="0" dirty="0" smtClean="0"/>
              <a:t> radius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E5DC9-09B7-A347-81CE-6A68B1E6FC5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latin typeface="Arial" charset="0"/>
              </a:rPr>
              <a:t>The radius of the circle is 50’’ (360 </a:t>
            </a:r>
            <a:r>
              <a:rPr lang="en-US" sz="1200" dirty="0" err="1" smtClean="0">
                <a:latin typeface="Arial" charset="0"/>
              </a:rPr>
              <a:t>kpc</a:t>
            </a:r>
            <a:r>
              <a:rPr lang="en-US" sz="1200" dirty="0" smtClean="0">
                <a:latin typeface="Arial" charset="0"/>
              </a:rPr>
              <a:t>), beyond which the density of cluster galaxies falls off sharply. The full </a:t>
            </a:r>
            <a:r>
              <a:rPr lang="en-US" sz="1200" dirty="0" err="1" smtClean="0">
                <a:latin typeface="Arial" charset="0"/>
              </a:rPr>
              <a:t>f.o.v</a:t>
            </a:r>
            <a:r>
              <a:rPr lang="en-US" sz="1200" dirty="0" smtClean="0">
                <a:latin typeface="Arial" charset="0"/>
              </a:rPr>
              <a:t>. shown is 4 </a:t>
            </a:r>
            <a:r>
              <a:rPr lang="en-US" sz="1200" dirty="0" err="1" smtClean="0">
                <a:latin typeface="Arial" charset="0"/>
              </a:rPr>
              <a:t>x</a:t>
            </a:r>
            <a:r>
              <a:rPr lang="en-US" sz="1200" dirty="0" smtClean="0">
                <a:latin typeface="Arial" charset="0"/>
              </a:rPr>
              <a:t> 4 </a:t>
            </a:r>
            <a:r>
              <a:rPr lang="en-US" sz="1200" dirty="0" err="1" smtClean="0">
                <a:latin typeface="Arial" charset="0"/>
              </a:rPr>
              <a:t>arcmin</a:t>
            </a:r>
            <a:r>
              <a:rPr lang="en-US" sz="1200" dirty="0" smtClean="0">
                <a:latin typeface="Arial" charset="0"/>
              </a:rPr>
              <a:t> in each panel. 7 sigma </a:t>
            </a:r>
            <a:r>
              <a:rPr lang="en-US" sz="1200" dirty="0" err="1" smtClean="0">
                <a:latin typeface="Arial" charset="0"/>
              </a:rPr>
              <a:t>overdensity</a:t>
            </a:r>
            <a:r>
              <a:rPr lang="en-US" sz="1200" dirty="0" smtClean="0">
                <a:latin typeface="Arial" charset="0"/>
              </a:rPr>
              <a:t> in </a:t>
            </a:r>
            <a:r>
              <a:rPr lang="en-US" sz="1200" dirty="0" err="1" smtClean="0">
                <a:latin typeface="Arial" charset="0"/>
              </a:rPr>
              <a:t>i</a:t>
            </a:r>
            <a:r>
              <a:rPr lang="en-US" sz="1200" dirty="0" smtClean="0">
                <a:latin typeface="Arial" charset="0"/>
              </a:rPr>
              <a:t>-band.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8FD76-336A-9543-961F-8432E68083C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latin typeface="Arial" charset="0"/>
              </a:rPr>
              <a:t>The circle has a radius of 65’’ (= 550 </a:t>
            </a:r>
            <a:r>
              <a:rPr lang="en-US" sz="1200" dirty="0" err="1" smtClean="0">
                <a:latin typeface="Arial" charset="0"/>
              </a:rPr>
              <a:t>kpc</a:t>
            </a:r>
            <a:r>
              <a:rPr lang="en-US" sz="1200" dirty="0" smtClean="0">
                <a:latin typeface="Arial" charset="0"/>
              </a:rPr>
              <a:t>). 3 sigma </a:t>
            </a:r>
            <a:r>
              <a:rPr lang="en-US" sz="1200" dirty="0" err="1" smtClean="0">
                <a:latin typeface="Arial" charset="0"/>
              </a:rPr>
              <a:t>overdensity</a:t>
            </a:r>
            <a:r>
              <a:rPr lang="en-US" sz="1200" dirty="0" smtClean="0">
                <a:latin typeface="Arial" charset="0"/>
              </a:rPr>
              <a:t> in </a:t>
            </a:r>
            <a:r>
              <a:rPr lang="en-US" sz="1200" dirty="0" err="1" smtClean="0">
                <a:latin typeface="Arial" charset="0"/>
              </a:rPr>
              <a:t>r</a:t>
            </a:r>
            <a:r>
              <a:rPr lang="en-US" sz="1200" dirty="0" smtClean="0">
                <a:latin typeface="Arial" charset="0"/>
              </a:rPr>
              <a:t>-band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8FD76-336A-9543-961F-8432E68083C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latin typeface="Arial" charset="0"/>
              </a:rPr>
              <a:t>The circle has a radius of 65’’ (= 550 </a:t>
            </a:r>
            <a:r>
              <a:rPr lang="en-US" sz="1200" dirty="0" err="1" smtClean="0">
                <a:latin typeface="Arial" charset="0"/>
              </a:rPr>
              <a:t>kpc</a:t>
            </a:r>
            <a:r>
              <a:rPr lang="en-US" sz="1200" dirty="0" smtClean="0">
                <a:latin typeface="Arial" charset="0"/>
              </a:rPr>
              <a:t>). The radio host is a quasar with a measured </a:t>
            </a:r>
            <a:r>
              <a:rPr lang="en-US" sz="1200" dirty="0" err="1" smtClean="0">
                <a:latin typeface="Arial" charset="0"/>
              </a:rPr>
              <a:t>z</a:t>
            </a:r>
            <a:r>
              <a:rPr lang="en-US" sz="1200" dirty="0" smtClean="0">
                <a:latin typeface="Arial" charset="0"/>
              </a:rPr>
              <a:t> from the SDSS. 7 sigma </a:t>
            </a:r>
            <a:r>
              <a:rPr lang="en-US" sz="1200" dirty="0" err="1" smtClean="0">
                <a:latin typeface="Arial" charset="0"/>
              </a:rPr>
              <a:t>overdensity</a:t>
            </a:r>
            <a:r>
              <a:rPr lang="en-US" sz="1200" dirty="0" smtClean="0">
                <a:latin typeface="Arial" charset="0"/>
              </a:rPr>
              <a:t> in </a:t>
            </a:r>
            <a:r>
              <a:rPr lang="en-US" sz="1200" dirty="0" err="1" smtClean="0">
                <a:latin typeface="Arial" charset="0"/>
              </a:rPr>
              <a:t>i</a:t>
            </a:r>
            <a:r>
              <a:rPr lang="en-US" sz="1200" dirty="0" smtClean="0">
                <a:latin typeface="Arial" charset="0"/>
              </a:rPr>
              <a:t>-band.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8FD76-336A-9543-961F-8432E68083C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3.3 sigma </a:t>
            </a:r>
            <a:r>
              <a:rPr lang="en-US" dirty="0" err="1" smtClean="0"/>
              <a:t>overdensity</a:t>
            </a:r>
            <a:r>
              <a:rPr lang="en-US" dirty="0" smtClean="0"/>
              <a:t> in </a:t>
            </a:r>
            <a:r>
              <a:rPr lang="en-US" dirty="0" err="1" smtClean="0"/>
              <a:t>i</a:t>
            </a:r>
            <a:r>
              <a:rPr lang="en-US" dirty="0" smtClean="0"/>
              <a:t>-band, 4.3 in </a:t>
            </a:r>
            <a:r>
              <a:rPr lang="en-US" dirty="0" err="1" smtClean="0"/>
              <a:t>r</a:t>
            </a:r>
            <a:r>
              <a:rPr lang="en-US" dirty="0" smtClean="0"/>
              <a:t>-band. Chandra detection ~6 sigma ~200 counts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8FD76-336A-9543-961F-8432E68083C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7796CA5C-A2A0-CC4A-8922-65FA84268E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C820412D-66CD-5F4F-8AC7-6865B635F1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87F074C4-6371-904B-99DF-D235931636DB}" type="datetimeFigureOut">
              <a:rPr lang="en-US" smtClean="0"/>
              <a:pPr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39F825BC-E0CB-9449-96DF-7783C624B3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  <p:sldLayoutId id="2147483677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5.emf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6.emf"/><Relationship Id="rId5" Type="http://schemas.openxmlformats.org/officeDocument/2006/relationships/image" Target="../media/image11.jpe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gif"/><Relationship Id="rId3" Type="http://schemas.openxmlformats.org/officeDocument/2006/relationships/image" Target="../media/image28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6" Type="http://schemas.openxmlformats.org/officeDocument/2006/relationships/image" Target="../media/image37.jpeg"/><Relationship Id="rId7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eg"/><Relationship Id="rId3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4" Type="http://schemas.openxmlformats.org/officeDocument/2006/relationships/image" Target="../media/image55.jpeg"/><Relationship Id="rId5" Type="http://schemas.openxmlformats.org/officeDocument/2006/relationships/image" Target="../media/image56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3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20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211" y="599440"/>
            <a:ext cx="6859549" cy="6859549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24384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Deep Chandra Observations of Feedback and Sloshing in Clusters of Galaxies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12092" y="2113280"/>
            <a:ext cx="2519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dirty="0" smtClean="0"/>
              <a:t>Elizabeth Blanton (BU)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03266"/>
          </a:xfrm>
        </p:spPr>
        <p:txBody>
          <a:bodyPr/>
          <a:lstStyle/>
          <a:p>
            <a:r>
              <a:rPr lang="en-US" dirty="0"/>
              <a:t>Collaborators</a:t>
            </a: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838200" y="1676400"/>
            <a:ext cx="7620000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Rachel </a:t>
            </a:r>
            <a:r>
              <a:rPr lang="en-US" dirty="0" err="1" smtClean="0"/>
              <a:t>Paterno</a:t>
            </a:r>
            <a:r>
              <a:rPr lang="en-US" dirty="0" smtClean="0"/>
              <a:t>-Mahler (BU)</a:t>
            </a:r>
            <a:endParaRPr lang="en-US" sz="1800" dirty="0" smtClean="0"/>
          </a:p>
          <a:p>
            <a:pPr algn="ctr" eaLnBrk="1" hangingPunct="1">
              <a:spcBef>
                <a:spcPct val="50000"/>
              </a:spcBef>
            </a:pPr>
            <a:r>
              <a:rPr lang="en-US" sz="1800" dirty="0" smtClean="0"/>
              <a:t>Scott </a:t>
            </a:r>
            <a:r>
              <a:rPr lang="en-US" sz="1800" dirty="0"/>
              <a:t>Randall (</a:t>
            </a:r>
            <a:r>
              <a:rPr lang="en-US" sz="1800" dirty="0" err="1"/>
              <a:t>CfA</a:t>
            </a:r>
            <a:r>
              <a:rPr lang="en-US" sz="1800" dirty="0" smtClean="0"/>
              <a:t>)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800" dirty="0" smtClean="0"/>
              <a:t>Tracy Clarke (NRL)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800" dirty="0" smtClean="0"/>
              <a:t>Craig </a:t>
            </a:r>
            <a:r>
              <a:rPr lang="en-US" sz="1800" dirty="0" err="1" smtClean="0"/>
              <a:t>Sarazin</a:t>
            </a:r>
            <a:r>
              <a:rPr lang="en-US" sz="1800" dirty="0" smtClean="0"/>
              <a:t> (UVA)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800" dirty="0"/>
              <a:t>Brian McNamara (U. Waterloo</a:t>
            </a:r>
            <a:r>
              <a:rPr lang="en-US" sz="1800" dirty="0" smtClean="0"/>
              <a:t>)</a:t>
            </a:r>
          </a:p>
          <a:p>
            <a:pPr algn="ctr">
              <a:spcBef>
                <a:spcPct val="50000"/>
              </a:spcBef>
            </a:pPr>
            <a:r>
              <a:rPr lang="en-US" dirty="0" smtClean="0"/>
              <a:t>Emmet Golden-Marx (BU)</a:t>
            </a:r>
          </a:p>
          <a:p>
            <a:pPr algn="ctr">
              <a:spcBef>
                <a:spcPct val="50000"/>
              </a:spcBef>
            </a:pPr>
            <a:r>
              <a:rPr lang="en-US" dirty="0" smtClean="0"/>
              <a:t>Joshua Wing (BU)</a:t>
            </a:r>
            <a:endParaRPr lang="en-US" sz="1800" dirty="0" smtClean="0"/>
          </a:p>
          <a:p>
            <a:pPr algn="ctr" eaLnBrk="1" hangingPunct="1">
              <a:spcBef>
                <a:spcPct val="50000"/>
              </a:spcBef>
            </a:pPr>
            <a:r>
              <a:rPr lang="en-US" dirty="0" smtClean="0"/>
              <a:t>Mark </a:t>
            </a:r>
            <a:r>
              <a:rPr lang="en-US" dirty="0" err="1" smtClean="0"/>
              <a:t>Brodwin</a:t>
            </a:r>
            <a:r>
              <a:rPr lang="en-US" dirty="0" smtClean="0"/>
              <a:t> (U. Missouri)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800" dirty="0" smtClean="0"/>
              <a:t>Matt Ashby (</a:t>
            </a:r>
            <a:r>
              <a:rPr lang="en-US" sz="1800" dirty="0" err="1" smtClean="0"/>
              <a:t>CfA</a:t>
            </a:r>
            <a:r>
              <a:rPr lang="en-US" sz="1800" dirty="0" smtClean="0"/>
              <a:t>)</a:t>
            </a:r>
          </a:p>
          <a:p>
            <a:pPr algn="ctr">
              <a:spcBef>
                <a:spcPct val="50000"/>
              </a:spcBef>
            </a:pPr>
            <a:r>
              <a:rPr lang="en-US" dirty="0" smtClean="0"/>
              <a:t>E. M. Douglass (Farmingdale State / BU)</a:t>
            </a:r>
          </a:p>
          <a:p>
            <a:pPr algn="ctr">
              <a:spcBef>
                <a:spcPct val="50000"/>
              </a:spcBef>
            </a:pPr>
            <a:r>
              <a:rPr lang="en-US" dirty="0" smtClean="0"/>
              <a:t>Michael McDonald (MIT)</a:t>
            </a:r>
          </a:p>
          <a:p>
            <a:pPr algn="ctr" eaLnBrk="1" hangingPunct="1">
              <a:spcBef>
                <a:spcPct val="50000"/>
              </a:spcBef>
            </a:pPr>
            <a:endParaRPr lang="en-US" sz="1800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2-04-29 at 7.12.1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9" y="0"/>
            <a:ext cx="775252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5739" y="6550223"/>
            <a:ext cx="29362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 dirty="0" smtClean="0"/>
              <a:t>Thanks to Joe </a:t>
            </a:r>
            <a:r>
              <a:rPr lang="en-US" sz="1400" dirty="0" err="1" smtClean="0"/>
              <a:t>DePasquale</a:t>
            </a:r>
            <a:r>
              <a:rPr lang="en-US" sz="1400" dirty="0" smtClean="0"/>
              <a:t> (CXC)!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5569461" y="6488668"/>
            <a:ext cx="2878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NASA/CXC/BU/E. Blanton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everalone_abell20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06" y="1397146"/>
            <a:ext cx="6469482" cy="29006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36341" y="4828032"/>
            <a:ext cx="5671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dirty="0" smtClean="0"/>
              <a:t>Forever alone guy, from Phil Plait, Discover Magazine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AGN Feedback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988358" y="1696932"/>
            <a:ext cx="7167284" cy="4081463"/>
          </a:xfrm>
        </p:spPr>
        <p:txBody>
          <a:bodyPr>
            <a:normAutofit/>
          </a:bodyPr>
          <a:lstStyle/>
          <a:p>
            <a:r>
              <a:rPr lang="en-US" dirty="0" smtClean="0"/>
              <a:t>Occurs on galaxy to cluster scales</a:t>
            </a:r>
          </a:p>
          <a:p>
            <a:r>
              <a:rPr lang="en-US" dirty="0" smtClean="0"/>
              <a:t>Significant effect on cool cores</a:t>
            </a:r>
          </a:p>
          <a:p>
            <a:r>
              <a:rPr lang="en-US" dirty="0" smtClean="0"/>
              <a:t>Limits star formation, maximum mass of galaxies</a:t>
            </a:r>
          </a:p>
          <a:p>
            <a:r>
              <a:rPr lang="en-US" dirty="0" smtClean="0"/>
              <a:t>Affects global cluster properties, scaling relations</a:t>
            </a:r>
          </a:p>
          <a:p>
            <a:r>
              <a:rPr lang="en-US" dirty="0" smtClean="0"/>
              <a:t>Affects SZ measurements (SZ power spectrum, and direct effect from AGN radio emission)</a:t>
            </a:r>
          </a:p>
          <a:p>
            <a:r>
              <a:rPr lang="en-US" dirty="0" smtClean="0"/>
              <a:t>Important in cosmological studies using clusters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AGN </a:t>
            </a:r>
            <a:r>
              <a:rPr lang="en-US" dirty="0"/>
              <a:t>in </a:t>
            </a:r>
            <a:r>
              <a:rPr lang="en-US" dirty="0" smtClean="0"/>
              <a:t>Cool Cores</a:t>
            </a: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33071"/>
            <a:ext cx="5029200" cy="4724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&gt;70% of </a:t>
            </a:r>
            <a:r>
              <a:rPr lang="en-US" sz="1800" dirty="0" smtClean="0"/>
              <a:t>cool core </a:t>
            </a:r>
            <a:r>
              <a:rPr lang="en-US" sz="1800" dirty="0"/>
              <a:t>clusters contain central </a:t>
            </a:r>
            <a:r>
              <a:rPr lang="en-US" sz="1800" dirty="0" err="1"/>
              <a:t>cD</a:t>
            </a:r>
            <a:r>
              <a:rPr lang="en-US" sz="1800" dirty="0"/>
              <a:t> galaxies with associated radio sources, as compared to 20% of non-</a:t>
            </a:r>
            <a:r>
              <a:rPr lang="en-US" sz="1800" dirty="0" smtClean="0"/>
              <a:t>cool core clusters </a:t>
            </a:r>
            <a:r>
              <a:rPr lang="en-US" sz="1800" dirty="0"/>
              <a:t>having radio-bright central galaxies (Burns 1990 / Einstein).  Recent studies say up to 100% for cool cores and 45% for non-cool cores (</a:t>
            </a:r>
            <a:r>
              <a:rPr lang="en-US" sz="1800" dirty="0" err="1"/>
              <a:t>Mittal</a:t>
            </a:r>
            <a:r>
              <a:rPr lang="en-US" sz="1800" dirty="0"/>
              <a:t> et al. 2009)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This is probably no accident:  the cooling gas feeds the </a:t>
            </a:r>
            <a:r>
              <a:rPr lang="en-US" sz="1800" dirty="0" smtClean="0"/>
              <a:t>AGN.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Radio sources have a profound effect on the surrounding X-ray emitting gas, as seen with </a:t>
            </a:r>
            <a:r>
              <a:rPr lang="en-US" sz="1800" dirty="0" smtClean="0"/>
              <a:t>Chandra.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In general, the radio sources displace the X-ray gas, which, in turn, confines and distorts the radio lobes.  The radio sources create cavities or “bubbles” in the X-ray gas</a:t>
            </a:r>
            <a:r>
              <a:rPr lang="en-US" sz="1800" dirty="0" smtClean="0"/>
              <a:t>.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5410200" y="4800600"/>
            <a:ext cx="3733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dirty="0" err="1"/>
              <a:t>Abell</a:t>
            </a:r>
            <a:r>
              <a:rPr lang="en-US" sz="1600" dirty="0"/>
              <a:t> 2052                          </a:t>
            </a:r>
            <a:r>
              <a:rPr lang="en-US" sz="1600" dirty="0" smtClean="0"/>
              <a:t>        Blanton </a:t>
            </a:r>
            <a:r>
              <a:rPr lang="en-US" sz="1600" dirty="0"/>
              <a:t>et al. 2001, 2003, </a:t>
            </a:r>
            <a:r>
              <a:rPr lang="en-US" sz="1600" dirty="0" smtClean="0"/>
              <a:t>2009, 2011</a:t>
            </a:r>
            <a:endParaRPr lang="en-US" sz="1800" dirty="0"/>
          </a:p>
        </p:txBody>
      </p:sp>
      <p:pic>
        <p:nvPicPr>
          <p:cNvPr id="66566" name="Picture 6" descr="C:\Users\elb6n\a2052_radiocr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2060575"/>
            <a:ext cx="2627313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</a:t>
            </a:r>
            <a:r>
              <a:rPr lang="en-US" dirty="0" err="1" smtClean="0"/>
              <a:t>Abell</a:t>
            </a:r>
            <a:r>
              <a:rPr lang="en-US" dirty="0" smtClean="0"/>
              <a:t> 2052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4" y="2057400"/>
            <a:ext cx="4237003" cy="4068763"/>
          </a:xfrm>
        </p:spPr>
        <p:txBody>
          <a:bodyPr/>
          <a:lstStyle/>
          <a:p>
            <a:r>
              <a:rPr lang="en-US" dirty="0" smtClean="0"/>
              <a:t>Most deeply observed cool core cluster, other than </a:t>
            </a:r>
            <a:r>
              <a:rPr lang="en-US" dirty="0" err="1" smtClean="0"/>
              <a:t>Perseus</a:t>
            </a:r>
            <a:r>
              <a:rPr lang="en-US" dirty="0" smtClean="0"/>
              <a:t> and Virgo/M87.</a:t>
            </a:r>
          </a:p>
          <a:p>
            <a:r>
              <a:rPr lang="en-US" dirty="0" smtClean="0"/>
              <a:t>657 </a:t>
            </a:r>
            <a:r>
              <a:rPr lang="en-US" dirty="0" err="1" smtClean="0"/>
              <a:t>ksec</a:t>
            </a:r>
            <a:r>
              <a:rPr lang="en-US" dirty="0" smtClean="0"/>
              <a:t> with Chandra in Cycles 1, 6, and 10.</a:t>
            </a:r>
            <a:endParaRPr lang="en-US" dirty="0"/>
          </a:p>
        </p:txBody>
      </p:sp>
      <p:pic>
        <p:nvPicPr>
          <p:cNvPr id="9" name="Picture 8" descr="Fig5tmp.eps"/>
          <p:cNvPicPr>
            <a:picLocks noChangeAspect="1"/>
          </p:cNvPicPr>
          <p:nvPr/>
        </p:nvPicPr>
        <p:blipFill>
          <a:blip r:embed="rId3"/>
          <a:srcRect l="18632" t="5217" r="15970" b="12174"/>
          <a:stretch>
            <a:fillRect/>
          </a:stretch>
        </p:blipFill>
        <p:spPr>
          <a:xfrm>
            <a:off x="78704" y="1676398"/>
            <a:ext cx="4493297" cy="4343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dirty="0" smtClean="0"/>
              <a:t>A2052</a:t>
            </a:r>
            <a:endParaRPr lang="en-US" dirty="0"/>
          </a:p>
        </p:txBody>
      </p:sp>
      <p:pic>
        <p:nvPicPr>
          <p:cNvPr id="3" name="Picture 2" descr="Fig3.jpg"/>
          <p:cNvPicPr>
            <a:picLocks noChangeAspect="1"/>
          </p:cNvPicPr>
          <p:nvPr/>
        </p:nvPicPr>
        <p:blipFill>
          <a:blip r:embed="rId2"/>
          <a:srcRect l="1330" t="3378" r="14628"/>
          <a:stretch>
            <a:fillRect/>
          </a:stretch>
        </p:blipFill>
        <p:spPr>
          <a:xfrm>
            <a:off x="1752600" y="990600"/>
            <a:ext cx="5867400" cy="53103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396335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  Red = 0.3-1 </a:t>
            </a:r>
            <a:r>
              <a:rPr lang="en-US" dirty="0" err="1" smtClean="0"/>
              <a:t>keV</a:t>
            </a:r>
            <a:r>
              <a:rPr lang="en-US" dirty="0" smtClean="0"/>
              <a:t>, green = 1-3 </a:t>
            </a:r>
            <a:r>
              <a:rPr lang="en-US" dirty="0" err="1" smtClean="0"/>
              <a:t>keV</a:t>
            </a:r>
            <a:r>
              <a:rPr lang="en-US" dirty="0" smtClean="0"/>
              <a:t>, blue = 3-10 </a:t>
            </a:r>
            <a:r>
              <a:rPr lang="en-US" dirty="0" err="1" smtClean="0"/>
              <a:t>keV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352800"/>
            <a:ext cx="16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1’’=0.7 </a:t>
            </a:r>
            <a:r>
              <a:rPr lang="en-US" sz="2200" dirty="0" err="1" smtClean="0"/>
              <a:t>kpc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g2tmp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0"/>
            <a:ext cx="7888582" cy="708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2052_xray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69" y="-5278"/>
            <a:ext cx="8300555" cy="6863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Abell</a:t>
            </a:r>
            <a:r>
              <a:rPr lang="en-US" dirty="0" smtClean="0"/>
              <a:t> 2052: Shock Heating</a:t>
            </a:r>
            <a:endParaRPr lang="en-US" dirty="0"/>
          </a:p>
        </p:txBody>
      </p:sp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533400" y="60198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Blanton et al. (</a:t>
            </a:r>
            <a:r>
              <a:rPr lang="en-US" dirty="0" smtClean="0"/>
              <a:t>2011)</a:t>
            </a:r>
            <a:r>
              <a:rPr lang="en-US" dirty="0"/>
              <a:t>,</a:t>
            </a:r>
            <a:r>
              <a:rPr lang="en-US" dirty="0" smtClean="0"/>
              <a:t> 657 </a:t>
            </a:r>
            <a:r>
              <a:rPr lang="en-US" dirty="0" err="1"/>
              <a:t>ksec</a:t>
            </a:r>
            <a:r>
              <a:rPr lang="en-US" dirty="0"/>
              <a:t> Chandra ACIS-S</a:t>
            </a:r>
          </a:p>
        </p:txBody>
      </p:sp>
      <p:pic>
        <p:nvPicPr>
          <p:cNvPr id="8" name="Picture 7" descr="Fig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2600"/>
            <a:ext cx="4648200" cy="4174315"/>
          </a:xfrm>
          <a:prstGeom prst="rect">
            <a:avLst/>
          </a:prstGeom>
        </p:spPr>
      </p:pic>
      <p:pic>
        <p:nvPicPr>
          <p:cNvPr id="9" name="Picture 8" descr="Fig6.jpg"/>
          <p:cNvPicPr>
            <a:picLocks noChangeAspect="1"/>
          </p:cNvPicPr>
          <p:nvPr/>
        </p:nvPicPr>
        <p:blipFill>
          <a:blip r:embed="rId4"/>
          <a:srcRect l="1330" t="6452" r="13298" b="484"/>
          <a:stretch>
            <a:fillRect/>
          </a:stretch>
        </p:blipFill>
        <p:spPr>
          <a:xfrm>
            <a:off x="4505006" y="1752600"/>
            <a:ext cx="4638993" cy="4169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/>
              <a:t>Abell 2052, Shock Heating</a:t>
            </a:r>
          </a:p>
        </p:txBody>
      </p:sp>
      <p:sp>
        <p:nvSpPr>
          <p:cNvPr id="228357" name="Text Box 5"/>
          <p:cNvSpPr txBox="1">
            <a:spLocks noChangeArrowheads="1"/>
          </p:cNvSpPr>
          <p:nvPr/>
        </p:nvSpPr>
        <p:spPr bwMode="auto">
          <a:xfrm>
            <a:off x="320072" y="6019800"/>
            <a:ext cx="8490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Both shocks (at 31 and 46 </a:t>
            </a:r>
            <a:r>
              <a:rPr lang="en-US" dirty="0" err="1"/>
              <a:t>kpc</a:t>
            </a:r>
            <a:r>
              <a:rPr lang="en-US" dirty="0"/>
              <a:t> from AGN) have Mach ~ 1.2  Blanton et al. </a:t>
            </a:r>
            <a:r>
              <a:rPr lang="en-US" dirty="0" smtClean="0"/>
              <a:t>(2011)</a:t>
            </a:r>
            <a:r>
              <a:rPr lang="en-US" dirty="0"/>
              <a:t>.</a:t>
            </a:r>
          </a:p>
        </p:txBody>
      </p:sp>
      <p:pic>
        <p:nvPicPr>
          <p:cNvPr id="228359" name="Picture 7" descr="surfbrT_0.3-2.0_ab1_emfit-2.jpg                                0039559BMacintosh HD                   C016EB50:"/>
          <p:cNvPicPr>
            <a:picLocks noChangeAspect="1" noChangeArrowheads="1"/>
          </p:cNvPicPr>
          <p:nvPr/>
        </p:nvPicPr>
        <p:blipFill>
          <a:blip r:embed="rId3"/>
          <a:srcRect b="9804"/>
          <a:stretch>
            <a:fillRect/>
          </a:stretch>
        </p:blipFill>
        <p:spPr bwMode="auto">
          <a:xfrm>
            <a:off x="0" y="2133600"/>
            <a:ext cx="4416425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8360" name="Line 8"/>
          <p:cNvSpPr>
            <a:spLocks noChangeShapeType="1"/>
          </p:cNvSpPr>
          <p:nvPr/>
        </p:nvSpPr>
        <p:spPr bwMode="auto">
          <a:xfrm>
            <a:off x="1905000" y="1828800"/>
            <a:ext cx="0" cy="1295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1" name="Line 9"/>
          <p:cNvSpPr>
            <a:spLocks noChangeShapeType="1"/>
          </p:cNvSpPr>
          <p:nvPr/>
        </p:nvSpPr>
        <p:spPr bwMode="auto">
          <a:xfrm>
            <a:off x="2819400" y="2743200"/>
            <a:ext cx="0" cy="1295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Fig18.jpg"/>
          <p:cNvPicPr>
            <a:picLocks noChangeAspect="1"/>
          </p:cNvPicPr>
          <p:nvPr/>
        </p:nvPicPr>
        <p:blipFill>
          <a:blip r:embed="rId4"/>
          <a:srcRect l="3063" t="5495" r="4084" b="4396"/>
          <a:stretch>
            <a:fillRect/>
          </a:stretch>
        </p:blipFill>
        <p:spPr>
          <a:xfrm>
            <a:off x="4256609" y="1600200"/>
            <a:ext cx="4811191" cy="4338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Repetition rate of AGN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5029200" y="2133600"/>
            <a:ext cx="3598863" cy="3898900"/>
          </a:xfrm>
        </p:spPr>
        <p:txBody>
          <a:bodyPr/>
          <a:lstStyle/>
          <a:p>
            <a:r>
              <a:rPr lang="en-US" sz="2400"/>
              <a:t>Estimate cycle time (time between radio source outbursts) using shock velocities and offsets, or buoyantly rising bubbles.</a:t>
            </a:r>
          </a:p>
          <a:p>
            <a:r>
              <a:rPr lang="en-US" sz="2400"/>
              <a:t>Both methods give      t ~ 2 x 10</a:t>
            </a:r>
            <a:r>
              <a:rPr lang="en-US" sz="2400" baseline="30000"/>
              <a:t>7</a:t>
            </a:r>
            <a:r>
              <a:rPr lang="en-US" sz="2400"/>
              <a:t> yr.</a:t>
            </a:r>
          </a:p>
        </p:txBody>
      </p:sp>
      <p:pic>
        <p:nvPicPr>
          <p:cNvPr id="8" name="Picture 7" descr="Fi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5006181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>
            <a:normAutofit/>
          </a:bodyPr>
          <a:lstStyle/>
          <a:p>
            <a:r>
              <a:rPr lang="en-US"/>
              <a:t>Abell 2052: Bubble Energy Input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4495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Using </a:t>
            </a:r>
            <a:r>
              <a:rPr lang="en-US" sz="2400">
                <a:latin typeface="Symbol" charset="2"/>
              </a:rPr>
              <a:t>g</a:t>
            </a:r>
            <a:r>
              <a:rPr lang="en-US" sz="2400"/>
              <a:t>=4/3, the energy input rate is 3.2 x 10</a:t>
            </a:r>
            <a:r>
              <a:rPr lang="en-US" sz="2400" baseline="30000"/>
              <a:t>43</a:t>
            </a:r>
            <a:r>
              <a:rPr lang="en-US" sz="2400"/>
              <a:t> erg s</a:t>
            </a:r>
            <a:r>
              <a:rPr lang="en-US" sz="2400" baseline="30000"/>
              <a:t>-1</a:t>
            </a:r>
            <a:r>
              <a:rPr lang="en-US" sz="2400"/>
              <a:t>    (6.4 x 10</a:t>
            </a:r>
            <a:r>
              <a:rPr lang="en-US" sz="2400" baseline="30000"/>
              <a:t>43</a:t>
            </a:r>
            <a:r>
              <a:rPr lang="en-US" sz="2400"/>
              <a:t> erg s</a:t>
            </a:r>
            <a:r>
              <a:rPr lang="en-US" sz="2400" baseline="30000"/>
              <a:t>-1</a:t>
            </a:r>
            <a:r>
              <a:rPr lang="en-US" sz="2400"/>
              <a:t>) assuming the bubbles rose at 0.5 (1) times the sound speed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</p:txBody>
      </p:sp>
      <p:graphicFrame>
        <p:nvGraphicFramePr>
          <p:cNvPr id="231428" name="Object 4"/>
          <p:cNvGraphicFramePr>
            <a:graphicFrameLocks noChangeAspect="1"/>
          </p:cNvGraphicFramePr>
          <p:nvPr/>
        </p:nvGraphicFramePr>
        <p:xfrm>
          <a:off x="609600" y="1717675"/>
          <a:ext cx="3963988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2" name="Equation" r:id="rId3" imgW="1765300" imgH="381000" progId="Equation.3">
                  <p:embed/>
                </p:oleObj>
              </mc:Choice>
              <mc:Fallback>
                <p:oleObj name="Equation" r:id="rId3" imgW="1765300" imgH="381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717675"/>
                        <a:ext cx="3963988" cy="858838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Fig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683685"/>
            <a:ext cx="4648200" cy="4174315"/>
          </a:xfrm>
          <a:prstGeom prst="rect">
            <a:avLst/>
          </a:prstGeom>
        </p:spPr>
      </p:pic>
      <p:pic>
        <p:nvPicPr>
          <p:cNvPr id="7" name="Picture 6" descr="Fig6.jpg"/>
          <p:cNvPicPr>
            <a:picLocks noChangeAspect="1"/>
          </p:cNvPicPr>
          <p:nvPr/>
        </p:nvPicPr>
        <p:blipFill>
          <a:blip r:embed="rId6"/>
          <a:srcRect l="26596" t="22581" r="31915" b="24677"/>
          <a:stretch>
            <a:fillRect/>
          </a:stretch>
        </p:blipFill>
        <p:spPr>
          <a:xfrm>
            <a:off x="5867400" y="3657600"/>
            <a:ext cx="2514600" cy="2635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>
            <a:normAutofit/>
          </a:bodyPr>
          <a:lstStyle/>
          <a:p>
            <a:r>
              <a:rPr lang="en-US"/>
              <a:t>Abell 2052: Shock Energy Input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743200"/>
            <a:ext cx="4495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The shock energy input rate is 1 x 10</a:t>
            </a:r>
            <a:r>
              <a:rPr lang="en-US" sz="2400" baseline="30000"/>
              <a:t>43</a:t>
            </a:r>
            <a:r>
              <a:rPr lang="en-US" sz="2400"/>
              <a:t> erg s</a:t>
            </a:r>
            <a:r>
              <a:rPr lang="en-US" sz="2400" baseline="30000"/>
              <a:t>-1</a:t>
            </a:r>
            <a:r>
              <a:rPr lang="en-US" sz="2400"/>
              <a:t>, a factor of 3-6 lower than the energy input from buoyantly rising bubbles.</a:t>
            </a:r>
          </a:p>
          <a:p>
            <a:pPr>
              <a:lnSpc>
                <a:spcPct val="90000"/>
              </a:lnSpc>
            </a:pPr>
            <a:r>
              <a:rPr lang="en-US" sz="2400"/>
              <a:t>The combination of rising bubble and shock heating offsets the cooling rate of  5.4 x 10</a:t>
            </a:r>
            <a:r>
              <a:rPr lang="en-US" sz="2400" baseline="30000"/>
              <a:t>43</a:t>
            </a:r>
            <a:r>
              <a:rPr lang="en-US" sz="2400"/>
              <a:t> erg s</a:t>
            </a:r>
            <a:r>
              <a:rPr lang="en-US" sz="2400" baseline="30000"/>
              <a:t>-1</a:t>
            </a:r>
            <a:endParaRPr lang="en-US" sz="2400"/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</p:txBody>
      </p:sp>
      <p:graphicFrame>
        <p:nvGraphicFramePr>
          <p:cNvPr id="232452" name="Object 4"/>
          <p:cNvGraphicFramePr>
            <a:graphicFrameLocks noChangeAspect="1"/>
          </p:cNvGraphicFramePr>
          <p:nvPr/>
        </p:nvGraphicFramePr>
        <p:xfrm>
          <a:off x="866775" y="1660525"/>
          <a:ext cx="3449638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6" name="Equation" r:id="rId3" imgW="1536700" imgH="431800" progId="Equation.3">
                  <p:embed/>
                </p:oleObj>
              </mc:Choice>
              <mc:Fallback>
                <p:oleObj name="Equation" r:id="rId3" imgW="1536700" imgH="431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775" y="1660525"/>
                        <a:ext cx="3449638" cy="973138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4419600" y="1828800"/>
            <a:ext cx="3965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McNamara &amp; Nulsen (2007)</a:t>
            </a:r>
            <a:endParaRPr lang="en-US">
              <a:latin typeface="Times" charset="0"/>
            </a:endParaRPr>
          </a:p>
        </p:txBody>
      </p:sp>
      <p:pic>
        <p:nvPicPr>
          <p:cNvPr id="10" name="Picture 9" descr="Fig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667000"/>
            <a:ext cx="4648200" cy="41743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95189" y="6471983"/>
            <a:ext cx="2246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Blanton et al. (2011)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5334000" y="1981200"/>
            <a:ext cx="3810000" cy="4114800"/>
          </a:xfrm>
        </p:spPr>
        <p:txBody>
          <a:bodyPr/>
          <a:lstStyle/>
          <a:p>
            <a:r>
              <a:rPr lang="en-US" dirty="0" smtClean="0"/>
              <a:t>Residual pseudo-pressure map.</a:t>
            </a:r>
          </a:p>
          <a:p>
            <a:r>
              <a:rPr lang="en-US" dirty="0" smtClean="0"/>
              <a:t>Outer bubbles to N and S, each with E~10</a:t>
            </a:r>
            <a:r>
              <a:rPr lang="en-US" baseline="30000" dirty="0" smtClean="0"/>
              <a:t>60</a:t>
            </a:r>
            <a:r>
              <a:rPr lang="en-US" dirty="0" smtClean="0"/>
              <a:t> erg</a:t>
            </a:r>
            <a:endParaRPr lang="en-US" dirty="0"/>
          </a:p>
        </p:txBody>
      </p:sp>
      <p:pic>
        <p:nvPicPr>
          <p:cNvPr id="3" name="Picture 2" descr="Fig26.jpg"/>
          <p:cNvPicPr>
            <a:picLocks noChangeAspect="1"/>
          </p:cNvPicPr>
          <p:nvPr/>
        </p:nvPicPr>
        <p:blipFill>
          <a:blip r:embed="rId2"/>
          <a:srcRect l="3989" t="5994" r="11968"/>
          <a:stretch>
            <a:fillRect/>
          </a:stretch>
        </p:blipFill>
        <p:spPr>
          <a:xfrm>
            <a:off x="-14526" y="990600"/>
            <a:ext cx="5296940" cy="5257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A2052: Sloshing</a:t>
            </a:r>
            <a:endParaRPr lang="en-US" dirty="0"/>
          </a:p>
        </p:txBody>
      </p:sp>
      <p:pic>
        <p:nvPicPr>
          <p:cNvPr id="5" name="Picture 4" descr="sloshing_w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"/>
            <a:ext cx="1981200" cy="1981200"/>
          </a:xfrm>
          <a:prstGeom prst="rect">
            <a:avLst/>
          </a:prstGeom>
        </p:spPr>
      </p:pic>
      <p:pic>
        <p:nvPicPr>
          <p:cNvPr id="6" name="Picture 5" descr="Fig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2209801"/>
            <a:ext cx="4800599" cy="3911126"/>
          </a:xfrm>
          <a:prstGeom prst="rect">
            <a:avLst/>
          </a:prstGeom>
        </p:spPr>
      </p:pic>
      <p:pic>
        <p:nvPicPr>
          <p:cNvPr id="7" name="Picture 6" descr="Fig20.jpg"/>
          <p:cNvPicPr>
            <a:picLocks noChangeAspect="1"/>
          </p:cNvPicPr>
          <p:nvPr/>
        </p:nvPicPr>
        <p:blipFill>
          <a:blip r:embed="rId4"/>
          <a:srcRect l="6588" t="7268" r="4706" b="9085"/>
          <a:stretch>
            <a:fillRect/>
          </a:stretch>
        </p:blipFill>
        <p:spPr>
          <a:xfrm rot="16200000">
            <a:off x="4805202" y="1777925"/>
            <a:ext cx="3906922" cy="47706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6027004"/>
            <a:ext cx="4724400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dirty="0" smtClean="0"/>
              <a:t>240 </a:t>
            </a:r>
            <a:r>
              <a:rPr lang="en-US" dirty="0" err="1" smtClean="0"/>
              <a:t>kpc</a:t>
            </a:r>
            <a:r>
              <a:rPr lang="en-US" dirty="0" smtClean="0"/>
              <a:t> radius circle </a:t>
            </a:r>
          </a:p>
          <a:p>
            <a:pPr algn="ctr"/>
            <a:r>
              <a:rPr lang="en-US" dirty="0" smtClean="0"/>
              <a:t>model-subtracted image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2052_sloshing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32" y="0"/>
            <a:ext cx="664853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dirty="0" smtClean="0"/>
              <a:t>A2052: Sloshing</a:t>
            </a:r>
            <a:endParaRPr lang="en-US" dirty="0"/>
          </a:p>
        </p:txBody>
      </p:sp>
      <p:pic>
        <p:nvPicPr>
          <p:cNvPr id="5" name="Picture 4" descr="Fi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5350247" cy="44775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5943600"/>
            <a:ext cx="4572000" cy="36932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dirty="0" smtClean="0"/>
              <a:t>Temperature map</a:t>
            </a:r>
            <a:endParaRPr lang="en-US" dirty="0"/>
          </a:p>
        </p:txBody>
      </p:sp>
      <p:pic>
        <p:nvPicPr>
          <p:cNvPr id="9" name="Picture 8" descr="kT_NESW_color.jpg"/>
          <p:cNvPicPr>
            <a:picLocks noChangeAspect="1"/>
          </p:cNvPicPr>
          <p:nvPr/>
        </p:nvPicPr>
        <p:blipFill>
          <a:blip r:embed="rId3"/>
          <a:srcRect l="8169" t="6593" r="9190" b="6593"/>
          <a:stretch>
            <a:fillRect/>
          </a:stretch>
        </p:blipFill>
        <p:spPr>
          <a:xfrm>
            <a:off x="4899434" y="1295401"/>
            <a:ext cx="4244566" cy="4143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dirty="0" smtClean="0"/>
              <a:t>        Sloshing / Entropy</a:t>
            </a:r>
            <a:endParaRPr lang="en-US" dirty="0"/>
          </a:p>
        </p:txBody>
      </p:sp>
      <p:pic>
        <p:nvPicPr>
          <p:cNvPr id="24" name="Picture 23" descr="Fi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49421" cy="215852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810000" y="6248400"/>
            <a:ext cx="2667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= </a:t>
            </a:r>
            <a:r>
              <a:rPr lang="en-US" dirty="0" err="1" smtClean="0"/>
              <a:t>kT</a:t>
            </a:r>
            <a:r>
              <a:rPr lang="en-US" dirty="0" smtClean="0"/>
              <a:t> / n</a:t>
            </a:r>
            <a:r>
              <a:rPr lang="en-US" baseline="30000" dirty="0" smtClean="0"/>
              <a:t>2/3</a:t>
            </a:r>
            <a:endParaRPr lang="en-US" dirty="0"/>
          </a:p>
        </p:txBody>
      </p:sp>
      <p:pic>
        <p:nvPicPr>
          <p:cNvPr id="6" name="Picture 5" descr="entropy_NESW_color.jpg"/>
          <p:cNvPicPr>
            <a:picLocks noChangeAspect="1"/>
          </p:cNvPicPr>
          <p:nvPr/>
        </p:nvPicPr>
        <p:blipFill>
          <a:blip r:embed="rId3"/>
          <a:srcRect l="6127" t="6593" r="6127" b="6593"/>
          <a:stretch>
            <a:fillRect/>
          </a:stretch>
        </p:blipFill>
        <p:spPr>
          <a:xfrm>
            <a:off x="1899507" y="1304422"/>
            <a:ext cx="5377646" cy="49439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40025"/>
            <a:ext cx="7918450" cy="788894"/>
          </a:xfrm>
        </p:spPr>
        <p:txBody>
          <a:bodyPr/>
          <a:lstStyle/>
          <a:p>
            <a:r>
              <a:rPr lang="en-US" dirty="0" smtClean="0"/>
              <a:t>Sloshing / Abundance</a:t>
            </a:r>
            <a:endParaRPr lang="en-US" dirty="0"/>
          </a:p>
        </p:txBody>
      </p:sp>
      <p:pic>
        <p:nvPicPr>
          <p:cNvPr id="3" name="Picture 2" descr="a2052_abu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067" y="1118918"/>
            <a:ext cx="6551135" cy="57290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A2029:  Can Sloshing Bend Radio Lobes?</a:t>
            </a:r>
            <a:endParaRPr lang="en-US" dirty="0"/>
          </a:p>
        </p:txBody>
      </p:sp>
      <p:pic>
        <p:nvPicPr>
          <p:cNvPr id="186371" name="Picture 3" descr="Abell2029_scale.jpg                                            0005DA20Macintosh HD                   87EA6619: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22314" y="1981200"/>
            <a:ext cx="7699375" cy="4114800"/>
          </a:xfrm>
        </p:spPr>
      </p:pic>
      <p:sp>
        <p:nvSpPr>
          <p:cNvPr id="4" name="Rectangle 3"/>
          <p:cNvSpPr/>
          <p:nvPr/>
        </p:nvSpPr>
        <p:spPr>
          <a:xfrm>
            <a:off x="3242876" y="6315939"/>
            <a:ext cx="2762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NASA/CXC/UCI/A. Lewis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A2029: Sloshing</a:t>
            </a:r>
            <a:endParaRPr lang="en-US" dirty="0"/>
          </a:p>
        </p:txBody>
      </p:sp>
      <p:pic>
        <p:nvPicPr>
          <p:cNvPr id="4" name="Picture 3" descr="A2029_spira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0" y="1728165"/>
            <a:ext cx="4065233" cy="4174661"/>
          </a:xfrm>
          <a:prstGeom prst="rect">
            <a:avLst/>
          </a:prstGeom>
        </p:spPr>
      </p:pic>
      <p:pic>
        <p:nvPicPr>
          <p:cNvPr id="5" name="Picture 4" descr="A2029_spiralc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907" y="1728165"/>
            <a:ext cx="4907290" cy="41746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9" y="6248400"/>
            <a:ext cx="3623239" cy="369322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Clarke, Blanton, &amp; </a:t>
            </a:r>
            <a:r>
              <a:rPr lang="en-US" dirty="0" err="1" smtClean="0"/>
              <a:t>Sarazin</a:t>
            </a:r>
            <a:r>
              <a:rPr lang="en-US" dirty="0" smtClean="0"/>
              <a:t> (2004)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40" y="333273"/>
            <a:ext cx="8754462" cy="788987"/>
          </a:xfrm>
        </p:spPr>
        <p:txBody>
          <a:bodyPr>
            <a:normAutofit/>
          </a:bodyPr>
          <a:lstStyle/>
          <a:p>
            <a:r>
              <a:rPr lang="en-US" dirty="0" smtClean="0"/>
              <a:t>Sloshing: A2029</a:t>
            </a:r>
            <a:endParaRPr lang="en-US" dirty="0"/>
          </a:p>
        </p:txBody>
      </p:sp>
      <p:pic>
        <p:nvPicPr>
          <p:cNvPr id="8" name="Picture 7" descr="a2029_kavli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3" y="1341760"/>
            <a:ext cx="4503041" cy="4463483"/>
          </a:xfrm>
          <a:prstGeom prst="rect">
            <a:avLst/>
          </a:prstGeom>
        </p:spPr>
      </p:pic>
      <p:pic>
        <p:nvPicPr>
          <p:cNvPr id="9" name="Picture 8" descr="a2029_kavli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738" y="1341761"/>
            <a:ext cx="4463483" cy="446348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12240" y="5825564"/>
            <a:ext cx="5843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Paterno</a:t>
            </a:r>
            <a:r>
              <a:rPr lang="en-US" dirty="0" smtClean="0"/>
              <a:t>-Mahler, Blanton et al. (2013), 97 </a:t>
            </a:r>
            <a:r>
              <a:rPr lang="en-US" dirty="0" err="1" smtClean="0"/>
              <a:t>ksec</a:t>
            </a:r>
            <a:r>
              <a:rPr lang="en-US" dirty="0" smtClean="0"/>
              <a:t> ACIS-S3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66240" y="6194896"/>
            <a:ext cx="522224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/>
              <a:t>Velocities required for bending ~150-300 km/</a:t>
            </a:r>
            <a:r>
              <a:rPr lang="en-US" sz="1600" dirty="0" err="1" smtClean="0"/>
              <a:t>s</a:t>
            </a:r>
            <a:r>
              <a:rPr lang="en-US" sz="1600" dirty="0" smtClean="0"/>
              <a:t> (consistent with sloshing </a:t>
            </a:r>
            <a:r>
              <a:rPr lang="en-US" sz="1600" dirty="0" err="1" smtClean="0"/>
              <a:t>sims</a:t>
            </a:r>
            <a:r>
              <a:rPr lang="en-US" sz="1600" dirty="0" smtClean="0"/>
              <a:t> (</a:t>
            </a:r>
            <a:r>
              <a:rPr lang="en-US" sz="1600" dirty="0" err="1" smtClean="0"/>
              <a:t>Mendygral</a:t>
            </a:r>
            <a:r>
              <a:rPr lang="en-US" sz="1600" dirty="0" smtClean="0"/>
              <a:t>+ 2012))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88119"/>
            <a:ext cx="7918450" cy="78898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Bent sources are also sometimes in cluster mergers</a:t>
            </a:r>
            <a:endParaRPr lang="en-US" dirty="0"/>
          </a:p>
        </p:txBody>
      </p:sp>
      <p:pic>
        <p:nvPicPr>
          <p:cNvPr id="3" name="Picture 3" descr="A562_perkins.jpg                                               003AE747Macintosh HD                   C016EB50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085" y="1770103"/>
            <a:ext cx="4206875" cy="3724275"/>
          </a:xfrm>
          <a:prstGeom prst="rect">
            <a:avLst/>
          </a:prstGeom>
          <a:noFill/>
        </p:spPr>
      </p:pic>
      <p:pic>
        <p:nvPicPr>
          <p:cNvPr id="4" name="Picture 7" descr="radio_zoom.jpg                                                 005BD64EMacintosh HD                   C016EB50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6610" y="1770103"/>
            <a:ext cx="4592291" cy="372427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646474" y="5980906"/>
            <a:ext cx="4081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A562:  Douglass, Blanton et al. (2011)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9380"/>
            <a:ext cx="7772400" cy="1143000"/>
          </a:xfrm>
        </p:spPr>
        <p:txBody>
          <a:bodyPr/>
          <a:lstStyle/>
          <a:p>
            <a:r>
              <a:rPr lang="en-US" dirty="0" smtClean="0"/>
              <a:t>High</a:t>
            </a:r>
            <a:r>
              <a:rPr lang="en-US" dirty="0"/>
              <a:t>-</a:t>
            </a:r>
            <a:r>
              <a:rPr lang="en-US" dirty="0" err="1"/>
              <a:t>z</a:t>
            </a:r>
            <a:r>
              <a:rPr lang="en-US" dirty="0"/>
              <a:t> </a:t>
            </a:r>
            <a:r>
              <a:rPr lang="en-US" dirty="0" smtClean="0"/>
              <a:t>Cluster Candidates</a:t>
            </a:r>
            <a:endParaRPr lang="en-US" dirty="0"/>
          </a:p>
        </p:txBody>
      </p:sp>
      <p:sp>
        <p:nvSpPr>
          <p:cNvPr id="67587" name="Text Box 9"/>
          <p:cNvSpPr txBox="1">
            <a:spLocks noChangeArrowheads="1"/>
          </p:cNvSpPr>
          <p:nvPr/>
        </p:nvSpPr>
        <p:spPr bwMode="auto">
          <a:xfrm>
            <a:off x="0" y="6442660"/>
            <a:ext cx="9144000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/>
              <a:t>FIRST 1.4 GHz radio contours overlaid on SDSS</a:t>
            </a:r>
            <a:r>
              <a:rPr lang="en-US" sz="1600" dirty="0" smtClean="0"/>
              <a:t> 2’x2’ </a:t>
            </a:r>
            <a:r>
              <a:rPr lang="en-US" sz="1600" dirty="0" err="1" smtClean="0"/>
              <a:t>r</a:t>
            </a:r>
            <a:r>
              <a:rPr lang="en-US" sz="1600" dirty="0"/>
              <a:t>-band </a:t>
            </a:r>
            <a:r>
              <a:rPr lang="en-US" sz="1600" dirty="0" smtClean="0"/>
              <a:t>images. Wing &amp; Blanton (2011)</a:t>
            </a:r>
            <a:endParaRPr lang="en-US" sz="1600" dirty="0"/>
          </a:p>
        </p:txBody>
      </p:sp>
      <p:pic>
        <p:nvPicPr>
          <p:cNvPr id="9" name="Picture 8" descr="1137sdssr_2arcm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797" y="728789"/>
            <a:ext cx="2925866" cy="2902521"/>
          </a:xfrm>
          <a:prstGeom prst="rect">
            <a:avLst/>
          </a:prstGeom>
        </p:spPr>
      </p:pic>
      <p:pic>
        <p:nvPicPr>
          <p:cNvPr id="10" name="Picture 9" descr="104254+290719_sdssr2arcm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452" y="728789"/>
            <a:ext cx="2924381" cy="2901048"/>
          </a:xfrm>
          <a:prstGeom prst="rect">
            <a:avLst/>
          </a:prstGeom>
        </p:spPr>
      </p:pic>
      <p:pic>
        <p:nvPicPr>
          <p:cNvPr id="11" name="Picture 10" descr="J012058+002140_sdssr2arcm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99" y="728789"/>
            <a:ext cx="2934872" cy="2901048"/>
          </a:xfrm>
          <a:prstGeom prst="rect">
            <a:avLst/>
          </a:prstGeom>
        </p:spPr>
      </p:pic>
      <p:pic>
        <p:nvPicPr>
          <p:cNvPr id="12" name="Picture 11" descr="J145023sdssr_2arcm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699" y="3620830"/>
            <a:ext cx="2924381" cy="2901048"/>
          </a:xfrm>
          <a:prstGeom prst="rect">
            <a:avLst/>
          </a:prstGeom>
        </p:spPr>
      </p:pic>
      <p:pic>
        <p:nvPicPr>
          <p:cNvPr id="14" name="Picture 13" descr="141155+341510_sdss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4494" y="3623460"/>
            <a:ext cx="2924339" cy="2901006"/>
          </a:xfrm>
          <a:prstGeom prst="rect">
            <a:avLst/>
          </a:prstGeom>
        </p:spPr>
      </p:pic>
      <p:pic>
        <p:nvPicPr>
          <p:cNvPr id="15" name="Picture 14" descr="J090102+420746_sdss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1073" y="3608719"/>
            <a:ext cx="2936590" cy="2913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3677920"/>
            <a:ext cx="9144000" cy="2118374"/>
          </a:xfrm>
        </p:spPr>
        <p:txBody>
          <a:bodyPr wrap="square" anchor="t">
            <a:no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4000" dirty="0" smtClean="0">
                <a:solidFill>
                  <a:srgbClr val="FD1612"/>
                </a:solidFill>
              </a:rPr>
              <a:t>C</a:t>
            </a:r>
            <a:r>
              <a:rPr lang="en-US" sz="4000" dirty="0" smtClean="0"/>
              <a:t>lusters </a:t>
            </a:r>
            <a:r>
              <a:rPr lang="en-US" sz="4000" dirty="0" smtClean="0">
                <a:solidFill>
                  <a:srgbClr val="FD1612"/>
                </a:solidFill>
              </a:rPr>
              <a:t>O</a:t>
            </a:r>
            <a:r>
              <a:rPr lang="en-US" sz="4000" dirty="0" smtClean="0"/>
              <a:t>ccupied by </a:t>
            </a:r>
            <a:r>
              <a:rPr lang="en-US" sz="4000" dirty="0" smtClean="0">
                <a:solidFill>
                  <a:srgbClr val="FD1612"/>
                </a:solidFill>
              </a:rPr>
              <a:t>B</a:t>
            </a:r>
            <a:r>
              <a:rPr lang="en-US" sz="4000" dirty="0" smtClean="0"/>
              <a:t>ent </a:t>
            </a:r>
            <a:r>
              <a:rPr lang="en-US" sz="4000" dirty="0" smtClean="0">
                <a:solidFill>
                  <a:srgbClr val="FD1612"/>
                </a:solidFill>
              </a:rPr>
              <a:t>R</a:t>
            </a:r>
            <a:r>
              <a:rPr lang="en-US" sz="4000" dirty="0" smtClean="0"/>
              <a:t>adio </a:t>
            </a:r>
            <a:r>
              <a:rPr lang="en-US" sz="4000" dirty="0" smtClean="0">
                <a:solidFill>
                  <a:srgbClr val="FD1612"/>
                </a:solidFill>
              </a:rPr>
              <a:t>A</a:t>
            </a:r>
            <a:r>
              <a:rPr lang="en-US" sz="4000" dirty="0" smtClean="0"/>
              <a:t>GN</a:t>
            </a:r>
            <a:endParaRPr lang="en-US" sz="4000" dirty="0"/>
          </a:p>
        </p:txBody>
      </p:sp>
      <p:pic>
        <p:nvPicPr>
          <p:cNvPr id="4" name="Picture 3" descr="cob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248" y="1102374"/>
            <a:ext cx="6601271" cy="20573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902377" y="6155798"/>
            <a:ext cx="19069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Thanks A. Blanton!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COBRA Survey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013" y="1584960"/>
            <a:ext cx="7165975" cy="4081463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US" sz="8800" dirty="0" smtClean="0">
                <a:latin typeface="Arial"/>
                <a:cs typeface="Arial"/>
              </a:rPr>
              <a:t>Objects in the range </a:t>
            </a:r>
            <a:r>
              <a:rPr lang="en-US" sz="8800" dirty="0" err="1" smtClean="0">
                <a:latin typeface="Arial"/>
                <a:cs typeface="Arial"/>
              </a:rPr>
              <a:t>z</a:t>
            </a:r>
            <a:r>
              <a:rPr lang="en-US" sz="8800" dirty="0" smtClean="0">
                <a:latin typeface="Arial"/>
                <a:cs typeface="Arial"/>
              </a:rPr>
              <a:t> ~ 0.7 – 3</a:t>
            </a:r>
          </a:p>
          <a:p>
            <a:pPr marL="457200" indent="-457200">
              <a:buFont typeface="Arial"/>
              <a:buChar char="•"/>
            </a:pPr>
            <a:r>
              <a:rPr lang="en-US" sz="8800" dirty="0" smtClean="0">
                <a:latin typeface="Arial"/>
                <a:cs typeface="Arial"/>
              </a:rPr>
              <a:t>Wide range of masses – groups to rich clusters</a:t>
            </a:r>
          </a:p>
          <a:p>
            <a:pPr marL="457200" indent="-457200">
              <a:buFont typeface="Arial"/>
              <a:buChar char="•"/>
            </a:pPr>
            <a:r>
              <a:rPr lang="en-US" sz="8800" dirty="0" smtClean="0">
                <a:latin typeface="Arial"/>
                <a:cs typeface="Arial"/>
              </a:rPr>
              <a:t>Sample to examine AGN feedback at a range of </a:t>
            </a:r>
            <a:r>
              <a:rPr lang="en-US" sz="8800" dirty="0" err="1" smtClean="0">
                <a:latin typeface="Arial"/>
                <a:cs typeface="Arial"/>
              </a:rPr>
              <a:t>z</a:t>
            </a:r>
            <a:r>
              <a:rPr lang="en-US" sz="8800" dirty="0" smtClean="0">
                <a:latin typeface="Arial"/>
                <a:cs typeface="Arial"/>
              </a:rPr>
              <a:t> since all objects have radio-loud AGN</a:t>
            </a:r>
          </a:p>
          <a:p>
            <a:pPr marL="457200" indent="-457200">
              <a:buFont typeface="Arial"/>
              <a:buChar char="•"/>
            </a:pPr>
            <a:r>
              <a:rPr lang="en-US" sz="8800" dirty="0" smtClean="0">
                <a:latin typeface="Arial"/>
                <a:cs typeface="Arial"/>
              </a:rPr>
              <a:t>Efficient method for generating a sample to study galaxy evolution in group and cluster environments </a:t>
            </a:r>
          </a:p>
          <a:p>
            <a:pPr marL="457200" indent="-457200">
              <a:buFont typeface="Arial"/>
              <a:buChar char="•"/>
            </a:pPr>
            <a:r>
              <a:rPr lang="en-US" sz="8800" dirty="0" smtClean="0">
                <a:latin typeface="Arial"/>
                <a:cs typeface="Arial"/>
              </a:rPr>
              <a:t>X-ray follow-up observations of relaxed systems can be used for cosmological constraints via the gas fraction method</a:t>
            </a:r>
          </a:p>
          <a:p>
            <a:pPr marL="457200" indent="-457200">
              <a:buFont typeface="Arial"/>
              <a:buChar char="•"/>
            </a:pPr>
            <a:r>
              <a:rPr lang="en-US" sz="8800" dirty="0" smtClean="0">
                <a:latin typeface="Arial"/>
                <a:cs typeface="Arial"/>
              </a:rPr>
              <a:t>May sometimes trace out large-scale filaments and clusters in formation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989013" y="1630337"/>
            <a:ext cx="7165975" cy="4081463"/>
          </a:xfrm>
        </p:spPr>
        <p:txBody>
          <a:bodyPr/>
          <a:lstStyle/>
          <a:p>
            <a:r>
              <a:rPr lang="en-US" dirty="0" smtClean="0"/>
              <a:t>Spitzer observations of 651 objects in hand reveal approximately 200 new clusters and groups with       </a:t>
            </a:r>
            <a:r>
              <a:rPr lang="en-US" dirty="0" err="1" smtClean="0"/>
              <a:t>z</a:t>
            </a:r>
            <a:r>
              <a:rPr lang="en-US" dirty="0" smtClean="0"/>
              <a:t> &gt; 0.7 (</a:t>
            </a:r>
            <a:r>
              <a:rPr lang="en-US" dirty="0" err="1" smtClean="0"/>
              <a:t>Paterno</a:t>
            </a:r>
            <a:r>
              <a:rPr lang="en-US" dirty="0" smtClean="0"/>
              <a:t>-Mahler et al., in prep.)</a:t>
            </a:r>
          </a:p>
          <a:p>
            <a:r>
              <a:rPr lang="en-US" dirty="0" smtClean="0"/>
              <a:t>Optical imaging follow-up with 4.3 </a:t>
            </a:r>
            <a:r>
              <a:rPr lang="en-US" dirty="0" err="1" smtClean="0"/>
              <a:t>m</a:t>
            </a:r>
            <a:r>
              <a:rPr lang="en-US" dirty="0" smtClean="0"/>
              <a:t> Discovery Channel Telescope with the Large Monolithic Imager (12.3 </a:t>
            </a:r>
            <a:r>
              <a:rPr lang="en-US" dirty="0" err="1" smtClean="0"/>
              <a:t>x</a:t>
            </a:r>
            <a:r>
              <a:rPr lang="en-US" dirty="0" smtClean="0"/>
              <a:t> 12.3 </a:t>
            </a:r>
            <a:r>
              <a:rPr lang="en-US" dirty="0" err="1" smtClean="0"/>
              <a:t>arcmin</a:t>
            </a:r>
            <a:r>
              <a:rPr lang="en-US" dirty="0" smtClean="0"/>
              <a:t>) for photometric </a:t>
            </a:r>
            <a:r>
              <a:rPr lang="en-US" dirty="0" err="1" smtClean="0"/>
              <a:t>redshifts</a:t>
            </a:r>
            <a:endParaRPr lang="en-US" dirty="0" smtClean="0"/>
          </a:p>
          <a:p>
            <a:r>
              <a:rPr lang="en-US" dirty="0" smtClean="0"/>
              <a:t>Next:  spectroscopic </a:t>
            </a:r>
            <a:r>
              <a:rPr lang="en-US" dirty="0" err="1" smtClean="0"/>
              <a:t>z’s</a:t>
            </a:r>
            <a:r>
              <a:rPr lang="en-US" dirty="0" smtClean="0"/>
              <a:t> and X-ray!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</a:t>
            </a:r>
            <a:r>
              <a:rPr lang="en-US" dirty="0" smtClean="0"/>
              <a:t> ~ 0.7</a:t>
            </a:r>
            <a:endParaRPr lang="en-US" dirty="0"/>
          </a:p>
        </p:txBody>
      </p:sp>
      <p:pic>
        <p:nvPicPr>
          <p:cNvPr id="5" name="Picture 4" descr="I1_J012058.9+002140_sdssr_4_4.jpg"/>
          <p:cNvPicPr>
            <a:picLocks noChangeAspect="1"/>
          </p:cNvPicPr>
          <p:nvPr/>
        </p:nvPicPr>
        <p:blipFill>
          <a:blip r:embed="rId3"/>
          <a:srcRect l="2660" t="2913" r="2660" b="2913"/>
          <a:stretch>
            <a:fillRect/>
          </a:stretch>
        </p:blipFill>
        <p:spPr>
          <a:xfrm>
            <a:off x="0" y="2040822"/>
            <a:ext cx="3027691" cy="2749838"/>
          </a:xfrm>
          <a:prstGeom prst="rect">
            <a:avLst/>
          </a:prstGeom>
        </p:spPr>
      </p:pic>
      <p:pic>
        <p:nvPicPr>
          <p:cNvPr id="6" name="Picture 5" descr="I1_J012058.9+002140_mosaic_3.6_4_4_cont.jpg"/>
          <p:cNvPicPr>
            <a:picLocks noChangeAspect="1"/>
          </p:cNvPicPr>
          <p:nvPr/>
        </p:nvPicPr>
        <p:blipFill>
          <a:blip r:embed="rId4"/>
          <a:srcRect l="2660" t="2913" r="2660" b="2913"/>
          <a:stretch>
            <a:fillRect/>
          </a:stretch>
        </p:blipFill>
        <p:spPr>
          <a:xfrm>
            <a:off x="3038547" y="2046792"/>
            <a:ext cx="3058169" cy="2777522"/>
          </a:xfrm>
          <a:prstGeom prst="rect">
            <a:avLst/>
          </a:prstGeom>
        </p:spPr>
      </p:pic>
      <p:pic>
        <p:nvPicPr>
          <p:cNvPr id="8" name="Picture 7" descr="I1_J012058.9+002140_dcti_4_4.jpg"/>
          <p:cNvPicPr>
            <a:picLocks noChangeAspect="1"/>
          </p:cNvPicPr>
          <p:nvPr/>
        </p:nvPicPr>
        <p:blipFill>
          <a:blip r:embed="rId5"/>
          <a:srcRect l="2660" t="2913" r="2660" b="2913"/>
          <a:stretch>
            <a:fillRect/>
          </a:stretch>
        </p:blipFill>
        <p:spPr>
          <a:xfrm>
            <a:off x="6096716" y="2052022"/>
            <a:ext cx="3052586" cy="277244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02480" y="5140960"/>
            <a:ext cx="1544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SDSS </a:t>
            </a:r>
            <a:r>
              <a:rPr lang="en-US" dirty="0" err="1" smtClean="0"/>
              <a:t>r</a:t>
            </a:r>
            <a:r>
              <a:rPr lang="en-US" dirty="0" smtClean="0"/>
              <a:t>-band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33237" y="5140960"/>
            <a:ext cx="1677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Spitzer 3.6 µ</a:t>
            </a:r>
            <a:r>
              <a:rPr lang="en-US" dirty="0" err="1" smtClean="0"/>
              <a:t>m</a:t>
            </a: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704583" y="5140960"/>
            <a:ext cx="1826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DCT/LMI </a:t>
            </a:r>
            <a:r>
              <a:rPr lang="en-US" dirty="0" err="1" smtClean="0"/>
              <a:t>i</a:t>
            </a:r>
            <a:r>
              <a:rPr lang="en-US" dirty="0" smtClean="0"/>
              <a:t>-band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</a:t>
            </a:r>
            <a:r>
              <a:rPr lang="en-US" dirty="0" smtClean="0"/>
              <a:t> ~ 1.1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02480" y="5140960"/>
            <a:ext cx="1544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SDSS </a:t>
            </a:r>
            <a:r>
              <a:rPr lang="en-US" dirty="0" err="1" smtClean="0"/>
              <a:t>r</a:t>
            </a:r>
            <a:r>
              <a:rPr lang="en-US" dirty="0" smtClean="0"/>
              <a:t>-band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33237" y="5140960"/>
            <a:ext cx="1677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Spitzer 3.6 µ</a:t>
            </a:r>
            <a:r>
              <a:rPr lang="en-US" dirty="0" err="1" smtClean="0"/>
              <a:t>m</a:t>
            </a: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704583" y="5140960"/>
            <a:ext cx="1826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DCT/LMI </a:t>
            </a:r>
            <a:r>
              <a:rPr lang="en-US" dirty="0" err="1" smtClean="0"/>
              <a:t>i</a:t>
            </a:r>
            <a:r>
              <a:rPr lang="en-US" dirty="0" smtClean="0"/>
              <a:t>-band</a:t>
            </a:r>
          </a:p>
        </p:txBody>
      </p:sp>
      <p:pic>
        <p:nvPicPr>
          <p:cNvPr id="12" name="Picture 11" descr="J104254_sdss_r4arcm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70556"/>
            <a:ext cx="3104762" cy="3026564"/>
          </a:xfrm>
          <a:prstGeom prst="rect">
            <a:avLst/>
          </a:prstGeom>
        </p:spPr>
      </p:pic>
      <p:pic>
        <p:nvPicPr>
          <p:cNvPr id="13" name="Picture 12" descr="I1_J104254.8+290719_mosaic_cen4arcm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879" y="1870555"/>
            <a:ext cx="3090281" cy="3026565"/>
          </a:xfrm>
          <a:prstGeom prst="rect">
            <a:avLst/>
          </a:prstGeom>
        </p:spPr>
      </p:pic>
      <p:pic>
        <p:nvPicPr>
          <p:cNvPr id="17" name="Picture 16" descr="104254+290719_i-small_elb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0592" y="1870556"/>
            <a:ext cx="3153408" cy="3026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91026"/>
            <a:ext cx="7918450" cy="788987"/>
          </a:xfrm>
        </p:spPr>
        <p:txBody>
          <a:bodyPr/>
          <a:lstStyle/>
          <a:p>
            <a:r>
              <a:rPr lang="en-US" dirty="0" err="1" smtClean="0"/>
              <a:t>z</a:t>
            </a:r>
            <a:r>
              <a:rPr lang="en-US" dirty="0" smtClean="0"/>
              <a:t> = 1.82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02480" y="5140960"/>
            <a:ext cx="1544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SDSS </a:t>
            </a:r>
            <a:r>
              <a:rPr lang="en-US" dirty="0" err="1" smtClean="0"/>
              <a:t>r</a:t>
            </a:r>
            <a:r>
              <a:rPr lang="en-US" dirty="0" smtClean="0"/>
              <a:t>-band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33237" y="5140960"/>
            <a:ext cx="1677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Spitzer 3.6 µ</a:t>
            </a:r>
            <a:r>
              <a:rPr lang="en-US" dirty="0" err="1" smtClean="0"/>
              <a:t>m</a:t>
            </a: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704583" y="5140960"/>
            <a:ext cx="1826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DCT/LMI </a:t>
            </a:r>
            <a:r>
              <a:rPr lang="en-US" dirty="0" err="1" smtClean="0"/>
              <a:t>i</a:t>
            </a:r>
            <a:r>
              <a:rPr lang="en-US" dirty="0" smtClean="0"/>
              <a:t>-band</a:t>
            </a:r>
          </a:p>
        </p:txBody>
      </p:sp>
      <p:pic>
        <p:nvPicPr>
          <p:cNvPr id="8" name="Picture 7" descr="J141155.2+341510_sdssr_cen4arcm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01612"/>
            <a:ext cx="3084107" cy="3029188"/>
          </a:xfrm>
          <a:prstGeom prst="rect">
            <a:avLst/>
          </a:prstGeom>
        </p:spPr>
      </p:pic>
      <p:pic>
        <p:nvPicPr>
          <p:cNvPr id="14" name="Picture 13" descr="I1_J141155.2+341510_mosaic_cen4arcm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6616" y="2101612"/>
            <a:ext cx="3092900" cy="3029188"/>
          </a:xfrm>
          <a:prstGeom prst="rect">
            <a:avLst/>
          </a:prstGeom>
        </p:spPr>
      </p:pic>
      <p:pic>
        <p:nvPicPr>
          <p:cNvPr id="15" name="Picture 14" descr="141155+341510_i-sma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9516" y="2111771"/>
            <a:ext cx="3014484" cy="3029189"/>
          </a:xfrm>
          <a:prstGeom prst="rect">
            <a:avLst/>
          </a:prstGeom>
        </p:spPr>
      </p:pic>
      <p:sp>
        <p:nvSpPr>
          <p:cNvPr id="17" name="Donut 16"/>
          <p:cNvSpPr/>
          <p:nvPr/>
        </p:nvSpPr>
        <p:spPr>
          <a:xfrm>
            <a:off x="6725921" y="2631440"/>
            <a:ext cx="1666239" cy="1676400"/>
          </a:xfrm>
          <a:prstGeom prst="donut">
            <a:avLst>
              <a:gd name="adj" fmla="val 0"/>
            </a:avLst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2706"/>
            <a:ext cx="6930189" cy="759309"/>
          </a:xfrm>
        </p:spPr>
        <p:txBody>
          <a:bodyPr/>
          <a:lstStyle/>
          <a:p>
            <a:r>
              <a:rPr lang="en-US" dirty="0" err="1" smtClean="0"/>
              <a:t>z</a:t>
            </a:r>
            <a:r>
              <a:rPr lang="en-US" dirty="0" smtClean="0"/>
              <a:t> = 0.96</a:t>
            </a:r>
            <a:endParaRPr lang="en-US" dirty="0"/>
          </a:p>
        </p:txBody>
      </p:sp>
      <p:pic>
        <p:nvPicPr>
          <p:cNvPr id="4" name="Picture 3" descr="1137+3000sdssr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723971" cy="13320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766" y="1"/>
            <a:ext cx="16372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SDSS </a:t>
            </a:r>
            <a:r>
              <a:rPr lang="en-US" dirty="0" err="1" smtClean="0"/>
              <a:t>r</a:t>
            </a:r>
            <a:r>
              <a:rPr lang="en-US" dirty="0" smtClean="0"/>
              <a:t>-band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10472"/>
            <a:ext cx="5988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Chandra (20 </a:t>
            </a:r>
            <a:r>
              <a:rPr lang="en-US" dirty="0" err="1" smtClean="0"/>
              <a:t>ksec</a:t>
            </a:r>
            <a:r>
              <a:rPr lang="en-US" dirty="0" smtClean="0"/>
              <a:t>), Spitzer 3.6 µ</a:t>
            </a:r>
            <a:r>
              <a:rPr lang="en-US" dirty="0" err="1" smtClean="0"/>
              <a:t>m</a:t>
            </a:r>
            <a:r>
              <a:rPr lang="en-US" dirty="0" smtClean="0"/>
              <a:t>, 20 cm radio contours</a:t>
            </a:r>
          </a:p>
        </p:txBody>
      </p:sp>
      <p:pic>
        <p:nvPicPr>
          <p:cNvPr id="10" name="Picture 9" descr="I1_J113733.8+300010_chandra_radio_reg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3" y="1342015"/>
            <a:ext cx="6000166" cy="509002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269928" y="1930400"/>
            <a:ext cx="28740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10 galaxies </a:t>
            </a:r>
            <a:r>
              <a:rPr lang="en-US" dirty="0" err="1" smtClean="0"/>
              <a:t>spectroscopically</a:t>
            </a:r>
            <a:r>
              <a:rPr lang="en-US" dirty="0" smtClean="0"/>
              <a:t> confirmed at </a:t>
            </a:r>
            <a:r>
              <a:rPr lang="en-US" dirty="0" err="1" smtClean="0"/>
              <a:t>z</a:t>
            </a:r>
            <a:r>
              <a:rPr lang="en-US" dirty="0" smtClean="0"/>
              <a:t>=0.96 with the Keck II and LRIS.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Velocity dispersion =   530 +190/-90 km/</a:t>
            </a:r>
            <a:r>
              <a:rPr lang="en-US" dirty="0" err="1" smtClean="0"/>
              <a:t>s</a:t>
            </a:r>
            <a:endParaRPr lang="en-US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 err="1" smtClean="0"/>
              <a:t>L</a:t>
            </a:r>
            <a:r>
              <a:rPr lang="en-US" baseline="-25000" dirty="0" err="1" smtClean="0"/>
              <a:t>X</a:t>
            </a:r>
            <a:r>
              <a:rPr lang="en-US" dirty="0" err="1" smtClean="0"/>
              <a:t>,bol</a:t>
            </a:r>
            <a:r>
              <a:rPr lang="en-US" dirty="0" smtClean="0"/>
              <a:t> = 2 </a:t>
            </a:r>
            <a:r>
              <a:rPr lang="en-US" dirty="0" err="1" smtClean="0"/>
              <a:t>x</a:t>
            </a:r>
            <a:r>
              <a:rPr lang="en-US" dirty="0" smtClean="0"/>
              <a:t> 10</a:t>
            </a:r>
            <a:r>
              <a:rPr lang="en-US" baseline="30000" dirty="0" smtClean="0"/>
              <a:t>44</a:t>
            </a:r>
            <a:r>
              <a:rPr lang="en-US" dirty="0" smtClean="0"/>
              <a:t> erg/</a:t>
            </a:r>
            <a:r>
              <a:rPr lang="en-US" dirty="0" err="1" smtClean="0"/>
              <a:t>s</a:t>
            </a:r>
            <a:r>
              <a:rPr lang="en-US" dirty="0" smtClean="0"/>
              <a:t> (consistent with L</a:t>
            </a:r>
            <a:r>
              <a:rPr lang="en-US" baseline="-25000" dirty="0" smtClean="0"/>
              <a:t>X</a:t>
            </a:r>
            <a:r>
              <a:rPr lang="en-US" dirty="0" smtClean="0"/>
              <a:t>-sigma relation)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 err="1" smtClean="0"/>
              <a:t>kT</a:t>
            </a:r>
            <a:r>
              <a:rPr lang="en-US" dirty="0" smtClean="0"/>
              <a:t> = 2.4 </a:t>
            </a:r>
            <a:r>
              <a:rPr lang="en-US" dirty="0" err="1" smtClean="0"/>
              <a:t>keV</a:t>
            </a:r>
            <a:r>
              <a:rPr lang="en-US" dirty="0" smtClean="0"/>
              <a:t> (large errors)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20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211" y="599440"/>
            <a:ext cx="6859549" cy="6859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746060"/>
            <a:ext cx="7918450" cy="788894"/>
          </a:xfrm>
        </p:spPr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486400"/>
            <a:ext cx="9144000" cy="1143000"/>
          </a:xfrm>
        </p:spPr>
        <p:txBody>
          <a:bodyPr/>
          <a:lstStyle/>
          <a:p>
            <a:r>
              <a:rPr lang="en-US" dirty="0" smtClean="0"/>
              <a:t>H-alpha/</a:t>
            </a:r>
            <a:r>
              <a:rPr lang="en-US" dirty="0" err="1" smtClean="0"/>
              <a:t>Tmap</a:t>
            </a:r>
            <a:r>
              <a:rPr lang="en-US" dirty="0" smtClean="0"/>
              <a:t>	 H-alpha/image</a:t>
            </a:r>
            <a:endParaRPr lang="en-US" dirty="0"/>
          </a:p>
        </p:txBody>
      </p:sp>
      <p:pic>
        <p:nvPicPr>
          <p:cNvPr id="4" name="Picture 3" descr="Fig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4775200" cy="4572000"/>
          </a:xfrm>
          <a:prstGeom prst="rect">
            <a:avLst/>
          </a:prstGeom>
        </p:spPr>
      </p:pic>
      <p:pic>
        <p:nvPicPr>
          <p:cNvPr id="5" name="Picture 4" descr="Fig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00" y="838200"/>
            <a:ext cx="47752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51054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     </a:t>
            </a:r>
            <a:r>
              <a:rPr lang="en-US" sz="3600" dirty="0" smtClean="0">
                <a:solidFill>
                  <a:schemeClr val="tx1"/>
                </a:solidFill>
              </a:rPr>
              <a:t>Temp Map          Pseudo-Pressure Map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8" name="Picture 7" descr="Fig8tmp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4580466" cy="3962400"/>
          </a:xfrm>
          <a:prstGeom prst="rect">
            <a:avLst/>
          </a:prstGeom>
        </p:spPr>
      </p:pic>
      <p:pic>
        <p:nvPicPr>
          <p:cNvPr id="9" name="Picture 8" descr="Fig11tmp.eps"/>
          <p:cNvPicPr>
            <a:picLocks noChangeAspect="1"/>
          </p:cNvPicPr>
          <p:nvPr/>
        </p:nvPicPr>
        <p:blipFill>
          <a:blip r:embed="rId3"/>
          <a:srcRect l="3327" t="3025" b="7563"/>
          <a:stretch>
            <a:fillRect/>
          </a:stretch>
        </p:blipFill>
        <p:spPr>
          <a:xfrm>
            <a:off x="4649710" y="764776"/>
            <a:ext cx="4530731" cy="3686958"/>
          </a:xfrm>
          <a:prstGeom prst="rect">
            <a:avLst/>
          </a:prstGeom>
        </p:spPr>
      </p:pic>
      <p:pic>
        <p:nvPicPr>
          <p:cNvPr id="6" name="Picture 5" descr="a2052tmap_sca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09706"/>
            <a:ext cx="4580466" cy="300874"/>
          </a:xfrm>
          <a:prstGeom prst="rect">
            <a:avLst/>
          </a:prstGeom>
        </p:spPr>
      </p:pic>
      <p:pic>
        <p:nvPicPr>
          <p:cNvPr id="7" name="Picture 6" descr="a2052pressure_scal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0621" y="4416645"/>
            <a:ext cx="4493379" cy="297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2052_multi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41" y="0"/>
            <a:ext cx="831171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57193</TotalTime>
  <Words>1215</Words>
  <Application>Microsoft Macintosh PowerPoint</Application>
  <PresentationFormat>On-screen Show (4:3)</PresentationFormat>
  <Paragraphs>125</Paragraphs>
  <Slides>38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Twilight</vt:lpstr>
      <vt:lpstr>Equation</vt:lpstr>
      <vt:lpstr>Deep Chandra Observations of Feedback and Sloshing in Clusters of Galaxies</vt:lpstr>
      <vt:lpstr>Collaborators</vt:lpstr>
      <vt:lpstr>PowerPoint Presentation</vt:lpstr>
      <vt:lpstr>PowerPoint Presentation</vt:lpstr>
      <vt:lpstr>AGN Feedback</vt:lpstr>
      <vt:lpstr>AGN in Cool Cores</vt:lpstr>
      <vt:lpstr>Case Study: Abell 2052</vt:lpstr>
      <vt:lpstr>A2052</vt:lpstr>
      <vt:lpstr>PowerPoint Presentation</vt:lpstr>
      <vt:lpstr>PowerPoint Presentation</vt:lpstr>
      <vt:lpstr>Abell 2052: Shock Heating</vt:lpstr>
      <vt:lpstr>Abell 2052, Shock Heating</vt:lpstr>
      <vt:lpstr>Repetition rate of AGN</vt:lpstr>
      <vt:lpstr>Abell 2052: Bubble Energy Input</vt:lpstr>
      <vt:lpstr>Abell 2052: Shock Energy Input</vt:lpstr>
      <vt:lpstr>PowerPoint Presentation</vt:lpstr>
      <vt:lpstr>A2052: Sloshing</vt:lpstr>
      <vt:lpstr>PowerPoint Presentation</vt:lpstr>
      <vt:lpstr>A2052: Sloshing</vt:lpstr>
      <vt:lpstr>        Sloshing / Entropy</vt:lpstr>
      <vt:lpstr>Sloshing / Abundance</vt:lpstr>
      <vt:lpstr>A2029:  Can Sloshing Bend Radio Lobes?</vt:lpstr>
      <vt:lpstr>A2029: Sloshing</vt:lpstr>
      <vt:lpstr>Sloshing: A2029</vt:lpstr>
      <vt:lpstr>Bent sources are also sometimes in cluster mergers</vt:lpstr>
      <vt:lpstr>High-z Cluster Candidates</vt:lpstr>
      <vt:lpstr>PowerPoint Presentation</vt:lpstr>
      <vt:lpstr>COBRA Survey Features</vt:lpstr>
      <vt:lpstr>PowerPoint Presentation</vt:lpstr>
      <vt:lpstr>z ~ 0.7</vt:lpstr>
      <vt:lpstr>z ~ 1.1</vt:lpstr>
      <vt:lpstr>z = 1.82</vt:lpstr>
      <vt:lpstr>z = 0.96</vt:lpstr>
      <vt:lpstr>PowerPoint Presentation</vt:lpstr>
      <vt:lpstr>Extra Slides</vt:lpstr>
      <vt:lpstr>H-alpha/Tmap  H-alpha/image</vt:lpstr>
      <vt:lpstr>      Temp Map          Pseudo-Pressure Map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AGN Feedback</dc:title>
  <dc:creator>Elizabeth Blanton</dc:creator>
  <cp:lastModifiedBy>cxc</cp:lastModifiedBy>
  <cp:revision>61</cp:revision>
  <cp:lastPrinted>2012-08-07T01:09:56Z</cp:lastPrinted>
  <dcterms:created xsi:type="dcterms:W3CDTF">2014-11-18T02:31:15Z</dcterms:created>
  <dcterms:modified xsi:type="dcterms:W3CDTF">2014-11-19T20:53:14Z</dcterms:modified>
</cp:coreProperties>
</file>