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4070" r:id="rId1"/>
  </p:sldMasterIdLst>
  <p:notesMasterIdLst>
    <p:notesMasterId r:id="rId54"/>
  </p:notesMasterIdLst>
  <p:handoutMasterIdLst>
    <p:handoutMasterId r:id="rId55"/>
  </p:handoutMasterIdLst>
  <p:sldIdLst>
    <p:sldId id="257" r:id="rId2"/>
    <p:sldId id="422" r:id="rId3"/>
    <p:sldId id="413" r:id="rId4"/>
    <p:sldId id="376" r:id="rId5"/>
    <p:sldId id="304" r:id="rId6"/>
    <p:sldId id="349" r:id="rId7"/>
    <p:sldId id="286" r:id="rId8"/>
    <p:sldId id="364" r:id="rId9"/>
    <p:sldId id="262" r:id="rId10"/>
    <p:sldId id="325" r:id="rId11"/>
    <p:sldId id="259" r:id="rId12"/>
    <p:sldId id="260" r:id="rId13"/>
    <p:sldId id="365" r:id="rId14"/>
    <p:sldId id="418" r:id="rId15"/>
    <p:sldId id="297" r:id="rId16"/>
    <p:sldId id="298" r:id="rId17"/>
    <p:sldId id="299" r:id="rId18"/>
    <p:sldId id="366" r:id="rId19"/>
    <p:sldId id="416" r:id="rId20"/>
    <p:sldId id="417" r:id="rId21"/>
    <p:sldId id="267" r:id="rId22"/>
    <p:sldId id="419" r:id="rId23"/>
    <p:sldId id="367" r:id="rId24"/>
    <p:sldId id="369" r:id="rId25"/>
    <p:sldId id="370" r:id="rId26"/>
    <p:sldId id="423" r:id="rId27"/>
    <p:sldId id="371" r:id="rId28"/>
    <p:sldId id="372" r:id="rId29"/>
    <p:sldId id="420" r:id="rId30"/>
    <p:sldId id="385" r:id="rId31"/>
    <p:sldId id="386" r:id="rId32"/>
    <p:sldId id="403" r:id="rId33"/>
    <p:sldId id="402" r:id="rId34"/>
    <p:sldId id="404" r:id="rId35"/>
    <p:sldId id="405" r:id="rId36"/>
    <p:sldId id="382" r:id="rId37"/>
    <p:sldId id="406" r:id="rId38"/>
    <p:sldId id="407" r:id="rId39"/>
    <p:sldId id="409" r:id="rId40"/>
    <p:sldId id="410" r:id="rId41"/>
    <p:sldId id="412" r:id="rId42"/>
    <p:sldId id="421" r:id="rId43"/>
    <p:sldId id="354" r:id="rId44"/>
    <p:sldId id="288" r:id="rId45"/>
    <p:sldId id="289" r:id="rId46"/>
    <p:sldId id="308" r:id="rId47"/>
    <p:sldId id="303" r:id="rId48"/>
    <p:sldId id="307" r:id="rId49"/>
    <p:sldId id="356" r:id="rId50"/>
    <p:sldId id="350" r:id="rId51"/>
    <p:sldId id="351" r:id="rId52"/>
    <p:sldId id="334" r:id="rId5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66FF66"/>
    <a:srgbClr val="00CC00"/>
    <a:srgbClr val="EEA4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679" autoAdjust="0"/>
  </p:normalViewPr>
  <p:slideViewPr>
    <p:cSldViewPr snapToObjects="1">
      <p:cViewPr>
        <p:scale>
          <a:sx n="62" d="100"/>
          <a:sy n="62" d="100"/>
        </p:scale>
        <p:origin x="-1596" y="-246"/>
      </p:cViewPr>
      <p:guideLst>
        <p:guide orient="horz" pos="28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9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1000945-7393-4C3F-B1A8-2D4E2AF03BD8}" type="datetime1">
              <a:rPr lang="en-US"/>
              <a:pPr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055DDFB2-D521-4AF3-B9D7-694AF4BC09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29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0D3B80FB-DF5B-4B9A-AE3E-04C1913E0D15}" type="datetime1">
              <a:rPr lang="en-US"/>
              <a:pPr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3A0691D-5B39-4FCF-B3D8-1478A60881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353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lack Title Pag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8000" y="1439999"/>
            <a:ext cx="4265400" cy="2160000"/>
          </a:xfrm>
        </p:spPr>
        <p:txBody>
          <a:bodyPr wrap="square" anchor="b">
            <a:noAutofit/>
          </a:bodyPr>
          <a:lstStyle>
            <a:lvl1pPr>
              <a:lnSpc>
                <a:spcPts val="4500"/>
              </a:lnSpc>
              <a:defRPr sz="40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8000" y="5040000"/>
            <a:ext cx="4265400" cy="598800"/>
          </a:xfrm>
        </p:spPr>
        <p:txBody>
          <a:bodyPr/>
          <a:lstStyle>
            <a:lvl1pPr marL="0" indent="0" algn="l">
              <a:lnSpc>
                <a:spcPts val="17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832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 (No Sponso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lack Title Page Blank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8000" y="1439999"/>
            <a:ext cx="4265400" cy="2160000"/>
          </a:xfrm>
        </p:spPr>
        <p:txBody>
          <a:bodyPr wrap="square" anchor="b">
            <a:noAutofit/>
          </a:bodyPr>
          <a:lstStyle>
            <a:lvl1pPr>
              <a:lnSpc>
                <a:spcPts val="4500"/>
              </a:lnSpc>
              <a:defRPr sz="40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8000" y="5040000"/>
            <a:ext cx="4265400" cy="598800"/>
          </a:xfrm>
        </p:spPr>
        <p:txBody>
          <a:bodyPr/>
          <a:lstStyle>
            <a:lvl1pPr marL="0" indent="0" algn="l">
              <a:lnSpc>
                <a:spcPts val="17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02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ullets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552575"/>
            <a:ext cx="4226400" cy="285750"/>
          </a:xfrm>
        </p:spPr>
        <p:txBody>
          <a:bodyPr/>
          <a:lstStyle>
            <a:lvl1pPr>
              <a:defRPr sz="1400" b="1" cap="all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5647800" y="1620001"/>
            <a:ext cx="3420000" cy="450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5647800" y="612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38325"/>
            <a:ext cx="4225925" cy="4281488"/>
          </a:xfrm>
        </p:spPr>
        <p:txBody>
          <a:bodyPr/>
          <a:lstStyle>
            <a:lvl1pPr marL="228600" indent="-228600">
              <a:buFont typeface="+mj-lt"/>
              <a:buAutoNum type="arabicPeriod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+mj-lt"/>
              <a:buAutoNum type="romanLcPeriod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07816EE0-F1D0-489C-8433-E333E0DE53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40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552575"/>
            <a:ext cx="4226400" cy="285750"/>
          </a:xfrm>
        </p:spPr>
        <p:txBody>
          <a:bodyPr/>
          <a:lstStyle>
            <a:lvl1pPr>
              <a:defRPr sz="1400" b="1" cap="all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5647800" y="1620001"/>
            <a:ext cx="3420000" cy="450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5647800" y="612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38325"/>
            <a:ext cx="4225925" cy="4281488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4D0ECA2F-3466-40CD-AF62-0860D93856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9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552575"/>
            <a:ext cx="7807800" cy="285750"/>
          </a:xfrm>
        </p:spPr>
        <p:txBody>
          <a:bodyPr/>
          <a:lstStyle>
            <a:lvl1pPr>
              <a:defRPr sz="1400" b="1" cap="all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38325"/>
            <a:ext cx="7807325" cy="4281488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B887F011-F36C-4F48-99F7-F987433B01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21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475" y="1619250"/>
            <a:ext cx="4320000" cy="285750"/>
          </a:xfrm>
        </p:spPr>
        <p:txBody>
          <a:bodyPr/>
          <a:lstStyle>
            <a:lvl1pPr>
              <a:defRPr sz="1400" b="1" cap="all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5760000" y="1620000"/>
            <a:ext cx="3307800" cy="47046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5760000" y="6324600"/>
            <a:ext cx="33078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6" y="1904999"/>
            <a:ext cx="4320000" cy="4419601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A894026D-BD94-48AC-9DEE-2BE1AAF113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5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160000" y="89998"/>
            <a:ext cx="6907800" cy="594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160000" y="6029998"/>
            <a:ext cx="69078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C9364424-6996-4E84-B791-0876773D97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9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4600575"/>
            <a:ext cx="7807800" cy="285750"/>
          </a:xfrm>
        </p:spPr>
        <p:txBody>
          <a:bodyPr/>
          <a:lstStyle>
            <a:lvl1pPr>
              <a:defRPr sz="1400" b="1" cap="all" baseline="0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0"/>
            <a:ext cx="7807800" cy="2881313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4886324"/>
            <a:ext cx="7807325" cy="1666875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88998C48-01C6-41DC-B616-31511B92B1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2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570000" y="1619250"/>
            <a:ext cx="24978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474" y="4270650"/>
            <a:ext cx="513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1260474" y="1520550"/>
            <a:ext cx="5129999" cy="2750100"/>
          </a:xfrm>
        </p:spPr>
        <p:txBody>
          <a:bodyPr/>
          <a:lstStyle>
            <a:lvl1pPr>
              <a:lnSpc>
                <a:spcPts val="3840"/>
              </a:lnSpc>
              <a:defRPr sz="3200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283FAC02-A582-4F28-B461-A225050AAA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8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hotos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4600575"/>
            <a:ext cx="7807800" cy="285750"/>
          </a:xfrm>
        </p:spPr>
        <p:txBody>
          <a:bodyPr/>
          <a:lstStyle>
            <a:lvl1pPr>
              <a:defRPr sz="1400" b="1" cap="all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1"/>
            <a:ext cx="2520000" cy="216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906000" y="1620001"/>
            <a:ext cx="2520000" cy="216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547800" y="1620001"/>
            <a:ext cx="2520000" cy="216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000" y="378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3906000" y="378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6547800" y="378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1260475" y="4886324"/>
            <a:ext cx="7807325" cy="1666875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77838664-0908-4E06-B8A3-1C2246892B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0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189200" cy="1080000"/>
          </a:xfrm>
        </p:spPr>
        <p:txBody>
          <a:bodyPr wrap="square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600200"/>
            <a:ext cx="3420000" cy="285750"/>
          </a:xfrm>
        </p:spPr>
        <p:txBody>
          <a:bodyPr/>
          <a:lstStyle>
            <a:lvl1pPr>
              <a:defRPr sz="1400" b="1" cap="all" baseline="0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260000" y="3638550"/>
            <a:ext cx="3420000" cy="285750"/>
          </a:xfrm>
        </p:spPr>
        <p:txBody>
          <a:bodyPr/>
          <a:lstStyle>
            <a:lvl1pPr>
              <a:defRPr sz="1400" b="1" cap="all" baseline="0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5029200" y="1600200"/>
            <a:ext cx="3420000" cy="285750"/>
          </a:xfrm>
        </p:spPr>
        <p:txBody>
          <a:bodyPr/>
          <a:lstStyle>
            <a:lvl1pPr>
              <a:defRPr sz="1400" b="1" cap="all" baseline="0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85950"/>
            <a:ext cx="3419525" cy="1743074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60000" y="3924300"/>
            <a:ext cx="3419525" cy="1743074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5029675" y="1885950"/>
            <a:ext cx="3419525" cy="1743074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7696200" y="6705600"/>
            <a:ext cx="1447800" cy="61913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7086600" y="6705600"/>
            <a:ext cx="381000" cy="53975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75886BD7-45C6-4C68-94C9-CFBC9AB347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14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2473800" cy="1552064"/>
          </a:xfrm>
        </p:spPr>
        <p:txBody>
          <a:bodyPr wrap="square"/>
          <a:lstStyle/>
          <a:p>
            <a:r>
              <a:rPr lang="en-AU" dirty="0" smtClean="0"/>
              <a:t>Click to edit Master title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600199"/>
            <a:ext cx="2473800" cy="491865"/>
          </a:xfrm>
        </p:spPr>
        <p:txBody>
          <a:bodyPr/>
          <a:lstStyle>
            <a:lvl1pPr>
              <a:defRPr sz="1400" b="1" cap="all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3906000" y="2438400"/>
            <a:ext cx="5161800" cy="4114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906000" y="89998"/>
            <a:ext cx="2520000" cy="218981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547800" y="89998"/>
            <a:ext cx="2520000" cy="218981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13800" y="6324600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1260001" y="2092064"/>
            <a:ext cx="2473800" cy="4232536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7696200" y="6705600"/>
            <a:ext cx="1447800" cy="61913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7086600" y="6705600"/>
            <a:ext cx="381000" cy="53975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54122117-DB29-4BB8-87FE-8F78E71C9E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24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Pictures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06000" y="4524375"/>
            <a:ext cx="5161800" cy="285750"/>
          </a:xfrm>
        </p:spPr>
        <p:txBody>
          <a:bodyPr/>
          <a:lstStyle>
            <a:lvl1pPr>
              <a:defRPr sz="1400" b="1" cap="all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1"/>
            <a:ext cx="25200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906000" y="1620001"/>
            <a:ext cx="51618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000" y="450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3906000" y="4810125"/>
            <a:ext cx="5161800" cy="1743074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7696200" y="6705600"/>
            <a:ext cx="1447800" cy="61913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7086600" y="6705600"/>
            <a:ext cx="381000" cy="53975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215C36AA-C25B-4626-842C-74DFAC1A89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20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06000" y="1552575"/>
            <a:ext cx="5161800" cy="285750"/>
          </a:xfrm>
        </p:spPr>
        <p:txBody>
          <a:bodyPr/>
          <a:lstStyle>
            <a:lvl1pPr>
              <a:defRPr sz="1400" b="1" cap="all">
                <a:solidFill>
                  <a:srgbClr val="EEA420"/>
                </a:solidFill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1"/>
            <a:ext cx="25200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000" y="450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/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3906000" y="1838325"/>
            <a:ext cx="5161799" cy="4638675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bg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bg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7696200" y="6705600"/>
            <a:ext cx="1447800" cy="61913"/>
          </a:xfrm>
        </p:spPr>
        <p:txBody>
          <a:bodyPr lIns="0" tIns="0" rIns="0" bIns="0" anchor="t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7086600" y="6705600"/>
            <a:ext cx="381000" cy="53975"/>
          </a:xfrm>
        </p:spPr>
        <p:txBody>
          <a:bodyPr lIns="0" tIns="0" rIns="0" bIns="0" anchor="t"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fld id="{5AEE32EE-1D4E-4199-B1EE-9C006E51E9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9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lack Background.tif"/>
          <p:cNvPicPr preferRelativeResize="0">
            <a:picLocks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260475" y="539750"/>
            <a:ext cx="71628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Heading, Arial Bold 28/31pt</a:t>
            </a:r>
            <a:br>
              <a:rPr lang="en-AU" smtClean="0"/>
            </a:b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60475" y="1619250"/>
            <a:ext cx="47593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Subhead – arial bold caps 14/19pt</a:t>
            </a:r>
          </a:p>
          <a:p>
            <a:pPr lvl="0"/>
            <a:r>
              <a:rPr lang="en-US" smtClean="0"/>
              <a:t>mfhjfkk</a:t>
            </a:r>
          </a:p>
          <a:p>
            <a:pPr lvl="0"/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ＭＳ Ｐゴシック" charset="-128"/>
              </a:defRPr>
            </a:lvl1pPr>
          </a:lstStyle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EC47191-0E02-4BFA-AF84-823005427D31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2" name="Picture 7" descr="Black Background.tif"/>
          <p:cNvPicPr preferRelativeResize="0">
            <a:picLocks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92" r:id="rId10"/>
    <p:sldLayoutId id="2147484193" r:id="rId11"/>
    <p:sldLayoutId id="2147484194" r:id="rId12"/>
    <p:sldLayoutId id="2147484195" r:id="rId13"/>
    <p:sldLayoutId id="2147484196" r:id="rId14"/>
  </p:sldLayoutIdLst>
  <p:hf sldNum="0" hdr="0" dt="0"/>
  <p:txStyles>
    <p:titleStyle>
      <a:lvl1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lnSpc>
          <a:spcPts val="1900"/>
        </a:lnSpc>
        <a:spcBef>
          <a:spcPct val="0"/>
        </a:spcBef>
        <a:spcAft>
          <a:spcPct val="0"/>
        </a:spcAft>
        <a:buFont typeface="Arial" charset="0"/>
        <a:buChar char="•"/>
        <a:defRPr sz="1200" kern="120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8"/>
          <p:cNvSpPr>
            <a:spLocks noGrp="1"/>
          </p:cNvSpPr>
          <p:nvPr>
            <p:ph type="ctrTitle"/>
          </p:nvPr>
        </p:nvSpPr>
        <p:spPr>
          <a:xfrm>
            <a:off x="2627784" y="836712"/>
            <a:ext cx="6120680" cy="1224483"/>
          </a:xfrm>
        </p:spPr>
        <p:txBody>
          <a:bodyPr/>
          <a:lstStyle/>
          <a:p>
            <a:r>
              <a:rPr lang="en-US" dirty="0" smtClean="0"/>
              <a:t>Deep Chandra/HST study of the spiral galaxy M83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67944" y="2420888"/>
            <a:ext cx="2404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Roberto </a:t>
            </a:r>
            <a:r>
              <a:rPr lang="en-AU" sz="2800" dirty="0" err="1" smtClean="0">
                <a:solidFill>
                  <a:srgbClr val="FFFF00"/>
                </a:solidFill>
              </a:rPr>
              <a:t>Soria</a:t>
            </a:r>
            <a:endParaRPr lang="en-AU" sz="2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90976" y="3140968"/>
            <a:ext cx="4265400" cy="598800"/>
          </a:xfrm>
        </p:spPr>
        <p:txBody>
          <a:bodyPr/>
          <a:lstStyle/>
          <a:p>
            <a:r>
              <a:rPr lang="en-AU" sz="2400" dirty="0" smtClean="0"/>
              <a:t>ICRAR-Curtin University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3688" y="4100879"/>
            <a:ext cx="6989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400" dirty="0" smtClean="0">
                <a:solidFill>
                  <a:schemeClr val="bg1"/>
                </a:solidFill>
              </a:rPr>
              <a:t>Knox Long</a:t>
            </a:r>
          </a:p>
          <a:p>
            <a:pPr algn="ctr"/>
            <a:r>
              <a:rPr lang="en-AU" sz="2400" dirty="0" smtClean="0">
                <a:solidFill>
                  <a:schemeClr val="bg1"/>
                </a:solidFill>
              </a:rPr>
              <a:t>Bill Blair, Kip Kuntz, Paul </a:t>
            </a:r>
            <a:r>
              <a:rPr lang="en-AU" sz="2400" dirty="0" err="1" smtClean="0">
                <a:solidFill>
                  <a:schemeClr val="bg1"/>
                </a:solidFill>
              </a:rPr>
              <a:t>Plucinsky</a:t>
            </a:r>
            <a:r>
              <a:rPr lang="en-AU" sz="2400" dirty="0" smtClean="0">
                <a:solidFill>
                  <a:schemeClr val="bg1"/>
                </a:solidFill>
              </a:rPr>
              <a:t>, Frank Winkler</a:t>
            </a:r>
          </a:p>
          <a:p>
            <a:pPr algn="ctr"/>
            <a:r>
              <a:rPr lang="en-AU" sz="2400" dirty="0" smtClean="0">
                <a:solidFill>
                  <a:schemeClr val="bg1"/>
                </a:solidFill>
              </a:rPr>
              <a:t>Leith Godfrey, Chris Stockdale, Brad Whitmore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3"/>
            <a:ext cx="5181600" cy="51892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628800"/>
            <a:ext cx="5181600" cy="51892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563" y="5343599"/>
            <a:ext cx="3214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M51 (KPNO/</a:t>
            </a:r>
            <a:r>
              <a:rPr lang="en-AU" sz="2400" i="1" dirty="0" smtClean="0">
                <a:solidFill>
                  <a:schemeClr val="bg1"/>
                </a:solidFill>
              </a:rPr>
              <a:t>Chandra</a:t>
            </a:r>
            <a:r>
              <a:rPr lang="en-AU" sz="2400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6165304"/>
            <a:ext cx="3788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See Poster 4.04 by </a:t>
            </a:r>
            <a:r>
              <a:rPr lang="en-AU" sz="2000" dirty="0" err="1" smtClean="0">
                <a:solidFill>
                  <a:schemeClr val="bg1"/>
                </a:solidFill>
              </a:rPr>
              <a:t>Kilgard</a:t>
            </a:r>
            <a:r>
              <a:rPr lang="en-AU" sz="2000" dirty="0" smtClean="0">
                <a:solidFill>
                  <a:schemeClr val="bg1"/>
                </a:solidFill>
              </a:rPr>
              <a:t> et al</a:t>
            </a:r>
          </a:p>
        </p:txBody>
      </p:sp>
    </p:spTree>
    <p:extLst>
      <p:ext uri="{BB962C8B-B14F-4D97-AF65-F5344CB8AC3E}">
        <p14:creationId xmlns:p14="http://schemas.microsoft.com/office/powerpoint/2010/main" val="21221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404664"/>
            <a:ext cx="6006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>
                <a:solidFill>
                  <a:srgbClr val="FFFF00"/>
                </a:solidFill>
              </a:rPr>
              <a:t>M</a:t>
            </a:r>
            <a:r>
              <a:rPr lang="en-AU" sz="3600" dirty="0" smtClean="0">
                <a:solidFill>
                  <a:srgbClr val="FFFF00"/>
                </a:solidFill>
              </a:rPr>
              <a:t>ultiband campaign for M83</a:t>
            </a:r>
            <a:endParaRPr lang="en-AU" sz="36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5692" y="1628800"/>
            <a:ext cx="1287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X-rays</a:t>
            </a:r>
            <a:r>
              <a:rPr lang="en-AU" dirty="0" smtClean="0"/>
              <a:t>: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3337828"/>
            <a:ext cx="13676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Optical</a:t>
            </a:r>
            <a:r>
              <a:rPr lang="en-AU" dirty="0" smtClean="0"/>
              <a:t>: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994012"/>
            <a:ext cx="1189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Radio</a:t>
            </a:r>
            <a:r>
              <a:rPr lang="en-AU" dirty="0" smtClean="0"/>
              <a:t>: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2411240" y="1700808"/>
            <a:ext cx="44823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i="1" dirty="0" smtClean="0">
                <a:solidFill>
                  <a:srgbClr val="66FF66"/>
                </a:solidFill>
              </a:rPr>
              <a:t>Chandra</a:t>
            </a:r>
            <a:r>
              <a:rPr lang="en-AU" sz="2400" dirty="0" smtClean="0">
                <a:solidFill>
                  <a:srgbClr val="66FF66"/>
                </a:solidFill>
              </a:rPr>
              <a:t> Large Project (730 </a:t>
            </a:r>
            <a:r>
              <a:rPr lang="en-AU" sz="2400" dirty="0" err="1" smtClean="0">
                <a:solidFill>
                  <a:srgbClr val="66FF66"/>
                </a:solidFill>
              </a:rPr>
              <a:t>ks</a:t>
            </a:r>
            <a:r>
              <a:rPr lang="en-AU" sz="2400" dirty="0" smtClean="0">
                <a:solidFill>
                  <a:srgbClr val="66FF66"/>
                </a:solidFill>
              </a:rPr>
              <a:t>)</a:t>
            </a:r>
          </a:p>
          <a:p>
            <a:r>
              <a:rPr lang="en-AU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XMM-Newton</a:t>
            </a:r>
          </a:p>
          <a:p>
            <a:r>
              <a:rPr lang="en-AU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Swift</a:t>
            </a:r>
            <a:r>
              <a:rPr lang="en-A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A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3380799"/>
            <a:ext cx="60131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i="1" dirty="0" smtClean="0">
                <a:solidFill>
                  <a:srgbClr val="66FF66"/>
                </a:solidFill>
              </a:rPr>
              <a:t>HST</a:t>
            </a:r>
            <a:r>
              <a:rPr lang="en-AU" sz="2400" dirty="0" smtClean="0">
                <a:solidFill>
                  <a:srgbClr val="66FF66"/>
                </a:solidFill>
              </a:rPr>
              <a:t> narrow- and broad-band (~ 50 orbits) 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Magellan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Gemini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11760" y="5085184"/>
            <a:ext cx="60603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 Telescope Compact Array (ATCA)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VLA</a:t>
            </a:r>
          </a:p>
        </p:txBody>
      </p:sp>
    </p:spTree>
    <p:extLst>
      <p:ext uri="{BB962C8B-B14F-4D97-AF65-F5344CB8AC3E}">
        <p14:creationId xmlns:p14="http://schemas.microsoft.com/office/powerpoint/2010/main" val="267376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404664"/>
            <a:ext cx="4548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000" dirty="0" smtClean="0">
                <a:solidFill>
                  <a:srgbClr val="FFFF00"/>
                </a:solidFill>
              </a:rPr>
              <a:t>Overview of results</a:t>
            </a:r>
            <a:endParaRPr lang="en-AU" sz="40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5692" y="162880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SNRs: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2132856"/>
            <a:ext cx="2927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Compact objects</a:t>
            </a:r>
            <a:r>
              <a:rPr lang="en-AU" dirty="0" smtClean="0"/>
              <a:t>: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4221088"/>
            <a:ext cx="2880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Diffuse emission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3707904" y="1556792"/>
            <a:ext cx="3859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Knox Long’s talk yesterday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1484784"/>
            <a:ext cx="118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SNRs</a:t>
            </a:r>
            <a:r>
              <a:rPr lang="en-AU" dirty="0" smtClean="0"/>
              <a:t>: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3707904" y="2204864"/>
            <a:ext cx="516679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Discovery of a transient ULX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Discovery of a powerful </a:t>
            </a:r>
            <a:r>
              <a:rPr lang="en-AU" sz="2400" dirty="0" err="1" smtClean="0">
                <a:solidFill>
                  <a:schemeClr val="bg1"/>
                </a:solidFill>
              </a:rPr>
              <a:t>microquasar</a:t>
            </a:r>
            <a:endParaRPr lang="en-AU" sz="2400" dirty="0" smtClean="0">
              <a:solidFill>
                <a:schemeClr val="bg1"/>
              </a:solidFill>
            </a:endParaRPr>
          </a:p>
          <a:p>
            <a:r>
              <a:rPr lang="en-AU" sz="2400" dirty="0" smtClean="0">
                <a:solidFill>
                  <a:schemeClr val="bg1"/>
                </a:solidFill>
              </a:rPr>
              <a:t>Stellar-mass BHs and NSs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X-ray binary luminosity function</a:t>
            </a:r>
          </a:p>
          <a:p>
            <a:r>
              <a:rPr lang="en-AU" sz="2400" dirty="0" err="1" smtClean="0">
                <a:solidFill>
                  <a:schemeClr val="bg1"/>
                </a:solidFill>
              </a:rPr>
              <a:t>Supersoft</a:t>
            </a:r>
            <a:r>
              <a:rPr lang="en-AU" sz="2400" dirty="0" smtClean="0">
                <a:solidFill>
                  <a:schemeClr val="bg1"/>
                </a:solidFill>
              </a:rPr>
              <a:t> 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7904" y="4293096"/>
            <a:ext cx="5046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in starburst nucleus and spiral arms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528" y="5013176"/>
            <a:ext cx="2507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Star formation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3707904" y="5046275"/>
            <a:ext cx="5125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Young, massive star clusters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Wolf-</a:t>
            </a:r>
            <a:r>
              <a:rPr lang="en-AU" sz="2400" dirty="0" err="1" smtClean="0">
                <a:solidFill>
                  <a:schemeClr val="bg1"/>
                </a:solidFill>
              </a:rPr>
              <a:t>Rayets</a:t>
            </a:r>
            <a:r>
              <a:rPr lang="en-AU" sz="2400" dirty="0" smtClean="0">
                <a:solidFill>
                  <a:schemeClr val="bg1"/>
                </a:solidFill>
              </a:rPr>
              <a:t> (super-solar </a:t>
            </a:r>
            <a:r>
              <a:rPr lang="en-AU" sz="2400" dirty="0" err="1" smtClean="0">
                <a:solidFill>
                  <a:schemeClr val="bg1"/>
                </a:solidFill>
              </a:rPr>
              <a:t>metallicity</a:t>
            </a:r>
            <a:r>
              <a:rPr lang="en-AU" sz="2400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528" y="6002124"/>
            <a:ext cx="3547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Heritage &amp; outreach 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3707904" y="6063679"/>
            <a:ext cx="5283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Structure of a “textbook” spiral galaxy</a:t>
            </a:r>
          </a:p>
        </p:txBody>
      </p:sp>
    </p:spTree>
    <p:extLst>
      <p:ext uri="{BB962C8B-B14F-4D97-AF65-F5344CB8AC3E}">
        <p14:creationId xmlns:p14="http://schemas.microsoft.com/office/powerpoint/2010/main" val="280512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176" y="169707"/>
            <a:ext cx="6354216" cy="6571661"/>
          </a:xfrm>
          <a:prstGeom prst="rect">
            <a:avLst/>
          </a:prstGeom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539552" y="5013176"/>
            <a:ext cx="1981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1600" b="1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1600" b="1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1600" b="1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1600" b="1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b="0" dirty="0" smtClean="0">
                <a:solidFill>
                  <a:schemeClr val="bg1"/>
                </a:solidFill>
              </a:rPr>
              <a:t>HST/WFC3 mosaic</a:t>
            </a:r>
            <a:endParaRPr lang="en-US" alt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18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00" y="-2145600"/>
            <a:ext cx="11555999" cy="115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31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564" y="0"/>
            <a:ext cx="70178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08104" y="260648"/>
            <a:ext cx="34231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i="1" dirty="0" smtClean="0">
                <a:solidFill>
                  <a:schemeClr val="bg1"/>
                </a:solidFill>
              </a:rPr>
              <a:t>Chandra/</a:t>
            </a:r>
            <a:r>
              <a:rPr lang="en-AU" sz="2000" dirty="0" smtClean="0">
                <a:solidFill>
                  <a:schemeClr val="bg1"/>
                </a:solidFill>
              </a:rPr>
              <a:t>ACIS-S: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11 observations (2010-2011)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730 </a:t>
            </a:r>
            <a:r>
              <a:rPr lang="en-AU" sz="2000" dirty="0" err="1" smtClean="0">
                <a:solidFill>
                  <a:schemeClr val="bg1"/>
                </a:solidFill>
              </a:rPr>
              <a:t>ks</a:t>
            </a:r>
            <a:endParaRPr lang="en-AU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5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81200" y="-5623200"/>
            <a:ext cx="18324000" cy="18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00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7" y="85725"/>
            <a:ext cx="8429625" cy="6686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552" y="6237312"/>
            <a:ext cx="1717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ATCA  6cm</a:t>
            </a:r>
          </a:p>
        </p:txBody>
      </p:sp>
    </p:spTree>
    <p:extLst>
      <p:ext uri="{BB962C8B-B14F-4D97-AF65-F5344CB8AC3E}">
        <p14:creationId xmlns:p14="http://schemas.microsoft.com/office/powerpoint/2010/main" val="266354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00" y="248400"/>
            <a:ext cx="7272808" cy="64568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6237312"/>
            <a:ext cx="1672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VLA  20cm</a:t>
            </a:r>
          </a:p>
        </p:txBody>
      </p:sp>
    </p:spTree>
    <p:extLst>
      <p:ext uri="{BB962C8B-B14F-4D97-AF65-F5344CB8AC3E}">
        <p14:creationId xmlns:p14="http://schemas.microsoft.com/office/powerpoint/2010/main" val="218948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7" y="85725"/>
            <a:ext cx="8429625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7" y="85725"/>
            <a:ext cx="8429625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1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81200" y="-5623200"/>
            <a:ext cx="18324000" cy="18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72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0886" y="2780928"/>
            <a:ext cx="47754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 smtClean="0">
                <a:solidFill>
                  <a:srgbClr val="FFFF00"/>
                </a:solidFill>
              </a:rPr>
              <a:t>1. </a:t>
            </a:r>
            <a:r>
              <a:rPr lang="en-AU" sz="4800" dirty="0" smtClean="0">
                <a:solidFill>
                  <a:schemeClr val="bg1"/>
                </a:solidFill>
              </a:rPr>
              <a:t>Transient ULX</a:t>
            </a:r>
          </a:p>
        </p:txBody>
      </p:sp>
    </p:spTree>
    <p:extLst>
      <p:ext uri="{BB962C8B-B14F-4D97-AF65-F5344CB8AC3E}">
        <p14:creationId xmlns:p14="http://schemas.microsoft.com/office/powerpoint/2010/main" val="401080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0"/>
            <a:ext cx="8643365" cy="68560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20272" y="303039"/>
            <a:ext cx="1636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2010-2011</a:t>
            </a:r>
          </a:p>
        </p:txBody>
      </p:sp>
    </p:spTree>
    <p:extLst>
      <p:ext uri="{BB962C8B-B14F-4D97-AF65-F5344CB8AC3E}">
        <p14:creationId xmlns:p14="http://schemas.microsoft.com/office/powerpoint/2010/main" val="276157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0" y="0"/>
            <a:ext cx="8643600" cy="6856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68492" y="303039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2000</a:t>
            </a:r>
          </a:p>
        </p:txBody>
      </p:sp>
    </p:spTree>
    <p:extLst>
      <p:ext uri="{BB962C8B-B14F-4D97-AF65-F5344CB8AC3E}">
        <p14:creationId xmlns:p14="http://schemas.microsoft.com/office/powerpoint/2010/main" val="364746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0"/>
            <a:ext cx="8643365" cy="68560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68492" y="303039"/>
            <a:ext cx="847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403149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7984" y="116632"/>
            <a:ext cx="4740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Discovery of a transient ULX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4008" y="692696"/>
            <a:ext cx="4003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Never detected before 2010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5403" y="1268760"/>
            <a:ext cx="43284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Went into outburst in 2010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(3000 x brighter than previous limits)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03999" y="2132856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Still in outburst as of July 2014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2080" y="2780928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(Soria et al 2012; Soria et al 2014b)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2264" y="4293096"/>
            <a:ext cx="40396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</a:rPr>
              <a:t>S</a:t>
            </a:r>
            <a:r>
              <a:rPr lang="en-AU" sz="2400" dirty="0" smtClean="0">
                <a:solidFill>
                  <a:schemeClr val="bg1"/>
                </a:solidFill>
              </a:rPr>
              <a:t>pectral evolution between 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L ~ 0.5—5 </a:t>
            </a:r>
            <a:r>
              <a:rPr lang="en-AU" sz="2400" dirty="0" err="1" smtClean="0">
                <a:solidFill>
                  <a:schemeClr val="bg1"/>
                </a:solidFill>
              </a:rPr>
              <a:t>L</a:t>
            </a:r>
            <a:r>
              <a:rPr lang="en-AU" sz="2400" baseline="-25000" dirty="0" err="1" smtClean="0">
                <a:solidFill>
                  <a:schemeClr val="bg1"/>
                </a:solidFill>
              </a:rPr>
              <a:t>Edd</a:t>
            </a:r>
            <a:r>
              <a:rPr lang="en-AU" sz="24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8737" y="5877272"/>
            <a:ext cx="34371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link between </a:t>
            </a:r>
          </a:p>
          <a:p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</a:t>
            </a:r>
            <a:r>
              <a:rPr lang="en-AU" sz="2400" dirty="0" err="1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Edd</a:t>
            </a:r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BHs and ULXs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0" y="0"/>
            <a:ext cx="4358085" cy="409509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456" y="3234056"/>
            <a:ext cx="4775544" cy="3464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318365" y="461863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X-ray </a:t>
            </a:r>
            <a:r>
              <a:rPr lang="en-AU" sz="2000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lightcurve</a:t>
            </a:r>
            <a:endParaRPr lang="en-AU" sz="2000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607348" y="3312000"/>
            <a:ext cx="367662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7348" y="2996952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1E39 erg/s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803" y="786190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AU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E39 erg/s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9512" y="5301208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BH mass ~ 10—20 </a:t>
            </a:r>
            <a:r>
              <a:rPr lang="en-AU" sz="2400" dirty="0" err="1" smtClean="0">
                <a:solidFill>
                  <a:schemeClr val="bg1"/>
                </a:solidFill>
              </a:rPr>
              <a:t>M</a:t>
            </a:r>
            <a:r>
              <a:rPr lang="en-AU" sz="2400" baseline="-25000" dirty="0" err="1" smtClean="0">
                <a:solidFill>
                  <a:schemeClr val="bg1"/>
                </a:solidFill>
              </a:rPr>
              <a:t>sun</a:t>
            </a:r>
            <a:endParaRPr lang="en-AU" sz="2400" baseline="-25000" dirty="0" smtClean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49098" y="4077072"/>
            <a:ext cx="24032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i="1" dirty="0" smtClean="0"/>
              <a:t>Chandra</a:t>
            </a:r>
            <a:r>
              <a:rPr lang="en-AU" sz="1600" dirty="0" smtClean="0"/>
              <a:t> 2011:</a:t>
            </a:r>
          </a:p>
          <a:p>
            <a:r>
              <a:rPr lang="en-AU" sz="1600" dirty="0" smtClean="0"/>
              <a:t>Power-law + soft excess</a:t>
            </a:r>
          </a:p>
          <a:p>
            <a:r>
              <a:rPr lang="en-AU" sz="1600" dirty="0" smtClean="0"/>
              <a:t>L</a:t>
            </a:r>
            <a:r>
              <a:rPr lang="en-AU" sz="1600" baseline="-25000" dirty="0" smtClean="0"/>
              <a:t>X</a:t>
            </a:r>
            <a:r>
              <a:rPr lang="en-AU" sz="1600" dirty="0" smtClean="0"/>
              <a:t> ~ 5E39 erg/s</a:t>
            </a:r>
          </a:p>
        </p:txBody>
      </p:sp>
    </p:spTree>
    <p:extLst>
      <p:ext uri="{BB962C8B-B14F-4D97-AF65-F5344CB8AC3E}">
        <p14:creationId xmlns:p14="http://schemas.microsoft.com/office/powerpoint/2010/main" val="180346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7984" y="116632"/>
            <a:ext cx="4740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Discovery of a transient ULX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4008" y="692696"/>
            <a:ext cx="4003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Never detected before 2010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5403" y="1268760"/>
            <a:ext cx="40915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Went into outburst in 2010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(3000 x brighter than ROSAT limit)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03999" y="2132856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Still in outburst as of July 2014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2080" y="2780928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(Soria et al 2012; Soria et al 2014b)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2264" y="4293096"/>
            <a:ext cx="40396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</a:rPr>
              <a:t>S</a:t>
            </a:r>
            <a:r>
              <a:rPr lang="en-AU" sz="2400" dirty="0" smtClean="0">
                <a:solidFill>
                  <a:schemeClr val="bg1"/>
                </a:solidFill>
              </a:rPr>
              <a:t>pectral evolution between 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L ~ 0.5—5 </a:t>
            </a:r>
            <a:r>
              <a:rPr lang="en-AU" sz="2400" dirty="0" err="1" smtClean="0">
                <a:solidFill>
                  <a:schemeClr val="bg1"/>
                </a:solidFill>
              </a:rPr>
              <a:t>L</a:t>
            </a:r>
            <a:r>
              <a:rPr lang="en-AU" sz="2400" baseline="-25000" dirty="0" err="1" smtClean="0">
                <a:solidFill>
                  <a:schemeClr val="bg1"/>
                </a:solidFill>
              </a:rPr>
              <a:t>Edd</a:t>
            </a:r>
            <a:r>
              <a:rPr lang="en-AU" sz="24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8737" y="5877272"/>
            <a:ext cx="34371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link between </a:t>
            </a:r>
          </a:p>
          <a:p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</a:t>
            </a:r>
            <a:r>
              <a:rPr lang="en-AU" sz="2400" dirty="0" err="1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Edd</a:t>
            </a:r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BHs and ULXs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0" y="0"/>
            <a:ext cx="4358085" cy="409509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456" y="3206006"/>
            <a:ext cx="4767263" cy="353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318365" y="461863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X-ray </a:t>
            </a:r>
            <a:r>
              <a:rPr lang="en-AU" sz="2000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lightcurve</a:t>
            </a:r>
            <a:endParaRPr lang="en-AU" sz="2000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607348" y="3312000"/>
            <a:ext cx="367662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7348" y="2996952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1E39 erg/s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803" y="786190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AU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E39 erg/s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9512" y="5301208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BH mass ~ 10—20 </a:t>
            </a:r>
            <a:r>
              <a:rPr lang="en-AU" sz="2400" dirty="0" err="1" smtClean="0">
                <a:solidFill>
                  <a:schemeClr val="bg1"/>
                </a:solidFill>
              </a:rPr>
              <a:t>M</a:t>
            </a:r>
            <a:r>
              <a:rPr lang="en-AU" sz="2400" baseline="-25000" dirty="0" err="1" smtClean="0">
                <a:solidFill>
                  <a:schemeClr val="bg1"/>
                </a:solidFill>
              </a:rPr>
              <a:t>sun</a:t>
            </a:r>
            <a:endParaRPr lang="en-AU" sz="2400" baseline="-25000" dirty="0" smtClean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49098" y="4077072"/>
            <a:ext cx="19976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i="1" dirty="0" smtClean="0"/>
              <a:t>XMM-Newton</a:t>
            </a:r>
            <a:r>
              <a:rPr lang="en-AU" sz="1600" dirty="0" smtClean="0"/>
              <a:t> 2013:</a:t>
            </a:r>
          </a:p>
          <a:p>
            <a:r>
              <a:rPr lang="en-AU" sz="1600" dirty="0" smtClean="0"/>
              <a:t>Slim disk</a:t>
            </a:r>
          </a:p>
          <a:p>
            <a:r>
              <a:rPr lang="en-AU" sz="1600" dirty="0" smtClean="0"/>
              <a:t>L</a:t>
            </a:r>
            <a:r>
              <a:rPr lang="en-AU" sz="1600" baseline="-25000" dirty="0" smtClean="0"/>
              <a:t>X</a:t>
            </a:r>
            <a:r>
              <a:rPr lang="en-AU" sz="1600" dirty="0" smtClean="0"/>
              <a:t> ~ 3E39 erg/s</a:t>
            </a:r>
          </a:p>
        </p:txBody>
      </p:sp>
    </p:spTree>
    <p:extLst>
      <p:ext uri="{BB962C8B-B14F-4D97-AF65-F5344CB8AC3E}">
        <p14:creationId xmlns:p14="http://schemas.microsoft.com/office/powerpoint/2010/main" val="304568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7984" y="116632"/>
            <a:ext cx="4740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Discovery of a transient ULX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4008" y="692696"/>
            <a:ext cx="4003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Never detected before 2010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5403" y="1268760"/>
            <a:ext cx="40915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Went into outburst in 2010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(3000 x brighter than ROSAT limit)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03999" y="2132856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Still in outburst as of July 2014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2080" y="2780928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(Soria et al 2012; Soria et al 2014b)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2264" y="4293096"/>
            <a:ext cx="40396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</a:rPr>
              <a:t>S</a:t>
            </a:r>
            <a:r>
              <a:rPr lang="en-AU" sz="2400" dirty="0" smtClean="0">
                <a:solidFill>
                  <a:schemeClr val="bg1"/>
                </a:solidFill>
              </a:rPr>
              <a:t>pectral evolution between 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L ~ 0.5—5 </a:t>
            </a:r>
            <a:r>
              <a:rPr lang="en-AU" sz="2400" dirty="0" err="1" smtClean="0">
                <a:solidFill>
                  <a:schemeClr val="bg1"/>
                </a:solidFill>
              </a:rPr>
              <a:t>L</a:t>
            </a:r>
            <a:r>
              <a:rPr lang="en-AU" sz="2400" baseline="-25000" dirty="0" err="1" smtClean="0">
                <a:solidFill>
                  <a:schemeClr val="bg1"/>
                </a:solidFill>
              </a:rPr>
              <a:t>Edd</a:t>
            </a:r>
            <a:r>
              <a:rPr lang="en-AU" sz="24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8737" y="5877272"/>
            <a:ext cx="34371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link between </a:t>
            </a:r>
          </a:p>
          <a:p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</a:t>
            </a:r>
            <a:r>
              <a:rPr lang="en-AU" sz="2400" dirty="0" err="1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Edd</a:t>
            </a:r>
            <a:r>
              <a:rPr lang="en-AU" sz="240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BHs and ULXs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0" y="0"/>
            <a:ext cx="4358085" cy="40950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435" y="3197690"/>
            <a:ext cx="4791284" cy="354367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318365" y="461863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X-ray </a:t>
            </a:r>
            <a:r>
              <a:rPr lang="en-AU" sz="2000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lightcurve</a:t>
            </a:r>
            <a:endParaRPr lang="en-AU" sz="2000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607348" y="3312000"/>
            <a:ext cx="367662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7348" y="2996952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1E39 erg/s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803" y="786190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AU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E39 erg/s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9512" y="5301208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BH mass ~ 10—20 </a:t>
            </a:r>
            <a:r>
              <a:rPr lang="en-AU" sz="2400" dirty="0" err="1" smtClean="0">
                <a:solidFill>
                  <a:schemeClr val="bg1"/>
                </a:solidFill>
              </a:rPr>
              <a:t>M</a:t>
            </a:r>
            <a:r>
              <a:rPr lang="en-AU" sz="2400" baseline="-25000" dirty="0" err="1" smtClean="0">
                <a:solidFill>
                  <a:schemeClr val="bg1"/>
                </a:solidFill>
              </a:rPr>
              <a:t>sun</a:t>
            </a:r>
            <a:endParaRPr lang="en-AU" sz="2400" baseline="-25000" dirty="0" smtClean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16216" y="5229200"/>
            <a:ext cx="1438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schemeClr val="bg1"/>
                </a:solidFill>
              </a:rPr>
              <a:t>Standard disk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4703" y="3306470"/>
            <a:ext cx="1003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schemeClr val="bg1"/>
                </a:solidFill>
              </a:rPr>
              <a:t>Slim disk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7596336" y="3645024"/>
            <a:ext cx="1050691" cy="1512168"/>
          </a:xfrm>
          <a:prstGeom prst="straightConnector1">
            <a:avLst/>
          </a:prstGeom>
          <a:ln w="19050"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45301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4941168"/>
            <a:ext cx="8290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Optical emission in </a:t>
            </a:r>
            <a:r>
              <a:rPr lang="en-AU" sz="2400" i="1" dirty="0" smtClean="0">
                <a:solidFill>
                  <a:schemeClr val="bg1"/>
                </a:solidFill>
              </a:rPr>
              <a:t>outburst</a:t>
            </a:r>
            <a:r>
              <a:rPr lang="en-AU" sz="2400" dirty="0" smtClean="0">
                <a:solidFill>
                  <a:schemeClr val="bg1"/>
                </a:solidFill>
              </a:rPr>
              <a:t>: irradiated disk (T &gt;~ 20,000 K)</a:t>
            </a:r>
            <a:endParaRPr lang="en-AU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51511"/>
            <a:ext cx="8999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Optical emission in </a:t>
            </a:r>
            <a:r>
              <a:rPr lang="en-AU" sz="2400" i="1" dirty="0" smtClean="0">
                <a:solidFill>
                  <a:schemeClr val="bg1"/>
                </a:solidFill>
              </a:rPr>
              <a:t>quiescence</a:t>
            </a:r>
            <a:r>
              <a:rPr lang="en-AU" sz="2400" dirty="0" smtClean="0">
                <a:solidFill>
                  <a:schemeClr val="bg1"/>
                </a:solidFill>
              </a:rPr>
              <a:t>: low-mass AGB star (T ~ 3400 K)</a:t>
            </a:r>
            <a:endParaRPr lang="en-AU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92280" y="6241692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(</a:t>
            </a:r>
            <a:r>
              <a:rPr lang="en-AU" dirty="0" err="1" smtClean="0">
                <a:solidFill>
                  <a:schemeClr val="bg1"/>
                </a:solidFill>
              </a:rPr>
              <a:t>Soria</a:t>
            </a:r>
            <a:r>
              <a:rPr lang="en-AU" dirty="0" smtClean="0">
                <a:solidFill>
                  <a:schemeClr val="bg1"/>
                </a:solidFill>
              </a:rPr>
              <a:t> et al 2012</a:t>
            </a:r>
            <a:r>
              <a:rPr lang="en-AU" dirty="0">
                <a:solidFill>
                  <a:schemeClr val="bg1"/>
                </a:solidFill>
              </a:rPr>
              <a:t>)</a:t>
            </a:r>
            <a:endParaRPr lang="en-AU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876" y="5517232"/>
            <a:ext cx="3474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Donor mass &lt;~ 3.5 </a:t>
            </a:r>
            <a:r>
              <a:rPr lang="en-AU" sz="2400" dirty="0" err="1" smtClean="0">
                <a:solidFill>
                  <a:schemeClr val="bg1"/>
                </a:solidFill>
              </a:rPr>
              <a:t>M</a:t>
            </a:r>
            <a:r>
              <a:rPr lang="en-AU" sz="2400" baseline="-25000" dirty="0" err="1" smtClean="0">
                <a:solidFill>
                  <a:schemeClr val="bg1"/>
                </a:solidFill>
              </a:rPr>
              <a:t>sun</a:t>
            </a:r>
            <a:endParaRPr lang="en-AU" sz="2400" baseline="-250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849" y="6010859"/>
            <a:ext cx="5686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Low-mass donor                 Transient BH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771800" y="6241691"/>
            <a:ext cx="1152128" cy="0"/>
          </a:xfrm>
          <a:prstGeom prst="straightConnector1">
            <a:avLst/>
          </a:prstGeom>
          <a:ln w="38100">
            <a:solidFill>
              <a:srgbClr val="FFFF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96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0886" y="2780928"/>
            <a:ext cx="4261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>
                <a:solidFill>
                  <a:srgbClr val="FFFF00"/>
                </a:solidFill>
              </a:rPr>
              <a:t>2</a:t>
            </a:r>
            <a:r>
              <a:rPr lang="en-AU" sz="4800" dirty="0" smtClean="0">
                <a:solidFill>
                  <a:srgbClr val="FFFF00"/>
                </a:solidFill>
              </a:rPr>
              <a:t>. </a:t>
            </a:r>
            <a:r>
              <a:rPr lang="en-AU" sz="4800" dirty="0" err="1" smtClean="0">
                <a:solidFill>
                  <a:schemeClr val="bg1"/>
                </a:solidFill>
              </a:rPr>
              <a:t>Microquasar</a:t>
            </a:r>
            <a:endParaRPr lang="en-AU" sz="4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CIRA 2013</a:t>
            </a:r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65" y="0"/>
            <a:ext cx="772467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05381" y="6243935"/>
            <a:ext cx="231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H</a:t>
            </a:r>
            <a:r>
              <a:rPr lang="en-AU" sz="2400" dirty="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AU" sz="2400" dirty="0" smtClean="0">
                <a:solidFill>
                  <a:schemeClr val="bg1"/>
                </a:solidFill>
              </a:rPr>
              <a:t>, [S II], [O III]</a:t>
            </a:r>
          </a:p>
        </p:txBody>
      </p:sp>
    </p:spTree>
    <p:extLst>
      <p:ext uri="{BB962C8B-B14F-4D97-AF65-F5344CB8AC3E}">
        <p14:creationId xmlns:p14="http://schemas.microsoft.com/office/powerpoint/2010/main" val="383597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CIRA 2013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65" y="0"/>
            <a:ext cx="772467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32240" y="6165304"/>
            <a:ext cx="2250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[Fe II] 1.64 </a:t>
            </a:r>
            <a:r>
              <a:rPr lang="en-AU" sz="2400" dirty="0" smtClean="0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en-AU" sz="2400" dirty="0" smtClean="0">
                <a:solidFill>
                  <a:schemeClr val="bg1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65561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768" y="-75885"/>
            <a:ext cx="6652592" cy="63852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5" y="1628800"/>
            <a:ext cx="3132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F(5.5 GHz) = 1.6 </a:t>
            </a:r>
            <a:r>
              <a:rPr lang="en-AU" sz="2400" dirty="0" err="1" smtClean="0">
                <a:solidFill>
                  <a:schemeClr val="bg1"/>
                </a:solidFill>
              </a:rPr>
              <a:t>mJy</a:t>
            </a:r>
            <a:endParaRPr lang="en-AU" sz="2400" dirty="0" smtClean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5" y="5438673"/>
            <a:ext cx="24657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L</a:t>
            </a:r>
            <a:r>
              <a:rPr lang="en-AU" sz="2400" baseline="-25000" dirty="0" smtClean="0">
                <a:solidFill>
                  <a:schemeClr val="bg1"/>
                </a:solidFill>
              </a:rPr>
              <a:t>R</a:t>
            </a:r>
            <a:r>
              <a:rPr lang="en-AU" sz="2400" dirty="0" smtClean="0">
                <a:solidFill>
                  <a:schemeClr val="bg1"/>
                </a:solidFill>
              </a:rPr>
              <a:t> ~ 3 x </a:t>
            </a:r>
            <a:r>
              <a:rPr lang="en-AU" sz="2400" dirty="0" err="1" smtClean="0">
                <a:solidFill>
                  <a:schemeClr val="bg1"/>
                </a:solidFill>
              </a:rPr>
              <a:t>Cas</a:t>
            </a:r>
            <a:r>
              <a:rPr lang="en-AU" sz="2400" dirty="0" smtClean="0">
                <a:solidFill>
                  <a:schemeClr val="bg1"/>
                </a:solidFill>
              </a:rPr>
              <a:t> A</a:t>
            </a:r>
          </a:p>
          <a:p>
            <a:r>
              <a:rPr lang="en-AU" sz="2400" dirty="0">
                <a:solidFill>
                  <a:schemeClr val="bg1"/>
                </a:solidFill>
              </a:rPr>
              <a:t> </a:t>
            </a:r>
            <a:r>
              <a:rPr lang="en-AU" sz="2400" dirty="0" smtClean="0">
                <a:solidFill>
                  <a:schemeClr val="bg1"/>
                </a:solidFill>
              </a:rPr>
              <a:t>    ~ 20 x SS433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39965" y="6207695"/>
            <a:ext cx="1632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ATCA 3cm</a:t>
            </a:r>
          </a:p>
        </p:txBody>
      </p:sp>
    </p:spTree>
    <p:extLst>
      <p:ext uri="{BB962C8B-B14F-4D97-AF65-F5344CB8AC3E}">
        <p14:creationId xmlns:p14="http://schemas.microsoft.com/office/powerpoint/2010/main" val="355480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776" y="78464"/>
            <a:ext cx="6423584" cy="6165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72670" y="6243935"/>
            <a:ext cx="1367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i="1" dirty="0" smtClean="0">
                <a:solidFill>
                  <a:schemeClr val="bg1"/>
                </a:solidFill>
              </a:rPr>
              <a:t>Chandra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359" y="-30480"/>
            <a:ext cx="5781641" cy="2091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71999" y="406581"/>
            <a:ext cx="1366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Diskbb</a:t>
            </a:r>
            <a:r>
              <a:rPr lang="en-A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A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~ 0.8 </a:t>
            </a:r>
            <a:r>
              <a:rPr lang="en-AU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keV</a:t>
            </a:r>
            <a:endParaRPr lang="en-A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30446" y="148478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784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endParaRPr lang="en-A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529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-12576"/>
            <a:ext cx="4197505" cy="37845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89" y="-27385"/>
            <a:ext cx="4221427" cy="38067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18708"/>
            <a:ext cx="4197505" cy="37666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89" y="3112138"/>
            <a:ext cx="4202721" cy="377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1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774462"/>
            <a:ext cx="4483567" cy="3909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3688" y="332656"/>
            <a:ext cx="7361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FFFF00"/>
                </a:solidFill>
              </a:rPr>
              <a:t>MQ1: the most powerful </a:t>
            </a:r>
            <a:r>
              <a:rPr lang="en-AU" sz="2800" dirty="0" err="1" smtClean="0">
                <a:solidFill>
                  <a:srgbClr val="FFFF00"/>
                </a:solidFill>
              </a:rPr>
              <a:t>microquasar</a:t>
            </a:r>
            <a:r>
              <a:rPr lang="en-AU" sz="2800" dirty="0" smtClean="0">
                <a:solidFill>
                  <a:srgbClr val="FFFF00"/>
                </a:solidFill>
              </a:rPr>
              <a:t> in M83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3282" y="2996952"/>
            <a:ext cx="1580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H</a:t>
            </a:r>
            <a:r>
              <a:rPr lang="en-AU" sz="2400" dirty="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AU" sz="2400" dirty="0">
                <a:solidFill>
                  <a:schemeClr val="bg1"/>
                </a:solidFill>
              </a:rPr>
              <a:t> </a:t>
            </a:r>
            <a:r>
              <a:rPr lang="en-AU" sz="2400" dirty="0" smtClean="0">
                <a:solidFill>
                  <a:schemeClr val="bg1"/>
                </a:solidFill>
              </a:rPr>
              <a:t>+ [S II]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5736" y="1671191"/>
            <a:ext cx="3635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BH mass ~ 10—30 </a:t>
            </a:r>
            <a:r>
              <a:rPr lang="en-AU" sz="2400" dirty="0" err="1" smtClean="0">
                <a:solidFill>
                  <a:schemeClr val="bg1"/>
                </a:solidFill>
              </a:rPr>
              <a:t>M</a:t>
            </a:r>
            <a:r>
              <a:rPr lang="en-AU" sz="2400" baseline="-25000" dirty="0" err="1" smtClean="0">
                <a:solidFill>
                  <a:schemeClr val="bg1"/>
                </a:solidFill>
              </a:rPr>
              <a:t>sun</a:t>
            </a:r>
            <a:r>
              <a:rPr lang="en-AU" sz="24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5736" y="1196752"/>
            <a:ext cx="6545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L</a:t>
            </a:r>
            <a:r>
              <a:rPr lang="en-AU" sz="2400" baseline="-25000" dirty="0" smtClean="0">
                <a:solidFill>
                  <a:schemeClr val="bg1"/>
                </a:solidFill>
              </a:rPr>
              <a:t>x</a:t>
            </a:r>
            <a:r>
              <a:rPr lang="en-AU" sz="2400" dirty="0" smtClean="0">
                <a:solidFill>
                  <a:schemeClr val="bg1"/>
                </a:solidFill>
              </a:rPr>
              <a:t> ~ a few 10</a:t>
            </a:r>
            <a:r>
              <a:rPr lang="en-AU" sz="2400" baseline="30000" dirty="0" smtClean="0">
                <a:solidFill>
                  <a:schemeClr val="bg1"/>
                </a:solidFill>
              </a:rPr>
              <a:t>38</a:t>
            </a:r>
            <a:r>
              <a:rPr lang="en-AU" sz="2400" dirty="0" smtClean="0">
                <a:solidFill>
                  <a:schemeClr val="bg1"/>
                </a:solidFill>
              </a:rPr>
              <a:t> erg/s (like typical Galactic BHs)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504" y="4005064"/>
            <a:ext cx="4467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FFFF00"/>
                </a:solidFill>
              </a:rPr>
              <a:t>Average jet power ~ 10</a:t>
            </a:r>
            <a:r>
              <a:rPr lang="en-AU" sz="2400" baseline="30000" dirty="0" smtClean="0">
                <a:solidFill>
                  <a:srgbClr val="FFFF00"/>
                </a:solidFill>
              </a:rPr>
              <a:t>40</a:t>
            </a:r>
            <a:r>
              <a:rPr lang="en-AU" sz="2400" dirty="0" smtClean="0">
                <a:solidFill>
                  <a:srgbClr val="FFFF00"/>
                </a:solidFill>
              </a:rPr>
              <a:t> erg/s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504" y="6309320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(Soria et al 2014a, Science)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230" y="5157192"/>
            <a:ext cx="42883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5-GHz luminosity ~ 10</a:t>
            </a:r>
            <a:r>
              <a:rPr lang="en-AU" sz="2400" baseline="30000" dirty="0" smtClean="0">
                <a:solidFill>
                  <a:schemeClr val="bg1"/>
                </a:solidFill>
              </a:rPr>
              <a:t>35</a:t>
            </a:r>
            <a:r>
              <a:rPr lang="en-AU" sz="2400" dirty="0" smtClean="0">
                <a:solidFill>
                  <a:schemeClr val="bg1"/>
                </a:solidFill>
              </a:rPr>
              <a:t> erg/s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~ 20 times that of SS433</a:t>
            </a:r>
          </a:p>
        </p:txBody>
      </p:sp>
    </p:spTree>
    <p:extLst>
      <p:ext uri="{BB962C8B-B14F-4D97-AF65-F5344CB8AC3E}">
        <p14:creationId xmlns:p14="http://schemas.microsoft.com/office/powerpoint/2010/main" val="319606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2780928"/>
            <a:ext cx="63850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 smtClean="0">
                <a:solidFill>
                  <a:srgbClr val="FFFF00"/>
                </a:solidFill>
              </a:rPr>
              <a:t>3. </a:t>
            </a:r>
            <a:r>
              <a:rPr lang="en-AU" sz="4800" dirty="0" smtClean="0">
                <a:solidFill>
                  <a:schemeClr val="bg1"/>
                </a:solidFill>
              </a:rPr>
              <a:t>Other X-ray sources</a:t>
            </a:r>
          </a:p>
        </p:txBody>
      </p:sp>
    </p:spTree>
    <p:extLst>
      <p:ext uri="{BB962C8B-B14F-4D97-AF65-F5344CB8AC3E}">
        <p14:creationId xmlns:p14="http://schemas.microsoft.com/office/powerpoint/2010/main" val="283856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8" y="0"/>
            <a:ext cx="7142564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5859" y="6460812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Long et al 2014</a:t>
            </a:r>
          </a:p>
        </p:txBody>
      </p:sp>
    </p:spTree>
    <p:extLst>
      <p:ext uri="{BB962C8B-B14F-4D97-AF65-F5344CB8AC3E}">
        <p14:creationId xmlns:p14="http://schemas.microsoft.com/office/powerpoint/2010/main" val="349535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8" y="0"/>
            <a:ext cx="7142564" cy="685800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4986000" y="41760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015" y="4221088"/>
            <a:ext cx="3161465" cy="239659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Oval 5"/>
          <p:cNvSpPr/>
          <p:nvPr/>
        </p:nvSpPr>
        <p:spPr>
          <a:xfrm>
            <a:off x="4788024" y="36540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04664"/>
            <a:ext cx="3105918" cy="236445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Oval 7"/>
          <p:cNvSpPr/>
          <p:nvPr/>
        </p:nvSpPr>
        <p:spPr>
          <a:xfrm>
            <a:off x="3585600" y="28800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51" y="3400783"/>
            <a:ext cx="3283250" cy="248497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775004" y="1496978"/>
            <a:ext cx="1821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Stellar BH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High/soft state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1068" y="5313402"/>
            <a:ext cx="1821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Stellar BH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High/soft state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4524" y="4665330"/>
            <a:ext cx="1821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Stellar BH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High/soft state</a:t>
            </a:r>
          </a:p>
        </p:txBody>
      </p:sp>
    </p:spTree>
    <p:extLst>
      <p:ext uri="{BB962C8B-B14F-4D97-AF65-F5344CB8AC3E}">
        <p14:creationId xmlns:p14="http://schemas.microsoft.com/office/powerpoint/2010/main" val="350573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8" y="0"/>
            <a:ext cx="7142564" cy="685800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555200" y="49680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035622"/>
            <a:ext cx="3298552" cy="253266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Oval 4"/>
          <p:cNvSpPr/>
          <p:nvPr/>
        </p:nvSpPr>
        <p:spPr>
          <a:xfrm>
            <a:off x="2077200" y="18720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6632"/>
            <a:ext cx="3141996" cy="240663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Oval 8"/>
          <p:cNvSpPr/>
          <p:nvPr/>
        </p:nvSpPr>
        <p:spPr>
          <a:xfrm>
            <a:off x="4050000" y="3140968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772" y="2693721"/>
            <a:ext cx="3134812" cy="238229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470748" y="1196752"/>
            <a:ext cx="1821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Stellar BH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High/soft state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79060" y="3645024"/>
            <a:ext cx="1821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Stellar BH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High/soft state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78660" y="5169386"/>
            <a:ext cx="1821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Stellar BH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High/soft state</a:t>
            </a:r>
          </a:p>
        </p:txBody>
      </p:sp>
    </p:spTree>
    <p:extLst>
      <p:ext uri="{BB962C8B-B14F-4D97-AF65-F5344CB8AC3E}">
        <p14:creationId xmlns:p14="http://schemas.microsoft.com/office/powerpoint/2010/main" val="298598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8" y="0"/>
            <a:ext cx="7142564" cy="685800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933200" y="35280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3933056"/>
            <a:ext cx="3298552" cy="252165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Oval 4"/>
          <p:cNvSpPr/>
          <p:nvPr/>
        </p:nvSpPr>
        <p:spPr>
          <a:xfrm>
            <a:off x="4355976" y="31896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8640"/>
            <a:ext cx="3141996" cy="237626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998941" y="1660738"/>
            <a:ext cx="1517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Young SNR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5333146"/>
            <a:ext cx="1517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Young SNR</a:t>
            </a:r>
          </a:p>
        </p:txBody>
      </p:sp>
    </p:spTree>
    <p:extLst>
      <p:ext uri="{BB962C8B-B14F-4D97-AF65-F5344CB8AC3E}">
        <p14:creationId xmlns:p14="http://schemas.microsoft.com/office/powerpoint/2010/main" val="260409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8" y="0"/>
            <a:ext cx="7142564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16632"/>
            <a:ext cx="3105918" cy="235233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9" name="Oval 18"/>
          <p:cNvSpPr/>
          <p:nvPr/>
        </p:nvSpPr>
        <p:spPr>
          <a:xfrm>
            <a:off x="5292080" y="1556792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578" y="4226539"/>
            <a:ext cx="3105918" cy="239659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Oval 5"/>
          <p:cNvSpPr/>
          <p:nvPr/>
        </p:nvSpPr>
        <p:spPr>
          <a:xfrm>
            <a:off x="5166000" y="486916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/>
          <p:cNvSpPr/>
          <p:nvPr/>
        </p:nvSpPr>
        <p:spPr>
          <a:xfrm>
            <a:off x="4499992" y="3212976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76672"/>
            <a:ext cx="3186550" cy="241547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Oval 8"/>
          <p:cNvSpPr/>
          <p:nvPr/>
        </p:nvSpPr>
        <p:spPr>
          <a:xfrm>
            <a:off x="4427984" y="6093296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08" y="4180722"/>
            <a:ext cx="3134812" cy="241107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547664" y="1660738"/>
            <a:ext cx="1295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NS 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 state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5385410"/>
            <a:ext cx="1295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NS 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 state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8224" y="1280954"/>
            <a:ext cx="1295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NS 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 state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6813" y="5373216"/>
            <a:ext cx="1295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NS 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 state</a:t>
            </a:r>
          </a:p>
        </p:txBody>
      </p:sp>
    </p:spTree>
    <p:extLst>
      <p:ext uri="{BB962C8B-B14F-4D97-AF65-F5344CB8AC3E}">
        <p14:creationId xmlns:p14="http://schemas.microsoft.com/office/powerpoint/2010/main" val="18381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8" y="0"/>
            <a:ext cx="7142564" cy="685800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4842000" y="21240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08832"/>
            <a:ext cx="3036260" cy="235607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Oval 4"/>
          <p:cNvSpPr/>
          <p:nvPr/>
        </p:nvSpPr>
        <p:spPr>
          <a:xfrm>
            <a:off x="4499992" y="46800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137711"/>
            <a:ext cx="3134812" cy="238763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Oval 6"/>
          <p:cNvSpPr/>
          <p:nvPr/>
        </p:nvSpPr>
        <p:spPr>
          <a:xfrm>
            <a:off x="4125600" y="17496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3186550" cy="242602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Oval 8"/>
          <p:cNvSpPr/>
          <p:nvPr/>
        </p:nvSpPr>
        <p:spPr>
          <a:xfrm>
            <a:off x="4067944" y="5157192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14581"/>
            <a:ext cx="3086993" cy="233875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899592" y="1340768"/>
            <a:ext cx="1295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NS 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 state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6216" y="1401653"/>
            <a:ext cx="1295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NS 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 state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616" y="5265204"/>
            <a:ext cx="1295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NS 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 state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10725" y="5379640"/>
            <a:ext cx="1295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NS 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high state</a:t>
            </a:r>
          </a:p>
        </p:txBody>
      </p:sp>
    </p:spTree>
    <p:extLst>
      <p:ext uri="{BB962C8B-B14F-4D97-AF65-F5344CB8AC3E}">
        <p14:creationId xmlns:p14="http://schemas.microsoft.com/office/powerpoint/2010/main" val="358694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8" y="0"/>
            <a:ext cx="7142564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578" y="3665216"/>
            <a:ext cx="3105918" cy="235607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0" name="Oval 19"/>
          <p:cNvSpPr/>
          <p:nvPr/>
        </p:nvSpPr>
        <p:spPr>
          <a:xfrm>
            <a:off x="7416000" y="2944800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/>
          <p:cNvSpPr/>
          <p:nvPr/>
        </p:nvSpPr>
        <p:spPr>
          <a:xfrm>
            <a:off x="4463988" y="404664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8640"/>
            <a:ext cx="3086993" cy="235967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3" name="Oval 22"/>
          <p:cNvSpPr/>
          <p:nvPr/>
        </p:nvSpPr>
        <p:spPr>
          <a:xfrm>
            <a:off x="3059832" y="4509120"/>
            <a:ext cx="864096" cy="720080"/>
          </a:xfrm>
          <a:prstGeom prst="ellipse">
            <a:avLst/>
          </a:prstGeom>
          <a:noFill/>
          <a:ln w="44450">
            <a:solidFill>
              <a:srgbClr val="66FF66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1547664" y="1660738"/>
            <a:ext cx="111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err="1" smtClean="0">
                <a:solidFill>
                  <a:schemeClr val="bg1"/>
                </a:solidFill>
              </a:rPr>
              <a:t>Bg</a:t>
            </a:r>
            <a:r>
              <a:rPr lang="en-AU" sz="2000" dirty="0" smtClean="0">
                <a:solidFill>
                  <a:schemeClr val="bg1"/>
                </a:solidFill>
              </a:rPr>
              <a:t> AGN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04128" y="5029145"/>
            <a:ext cx="111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err="1" smtClean="0">
                <a:solidFill>
                  <a:schemeClr val="bg1"/>
                </a:solidFill>
              </a:rPr>
              <a:t>Bg</a:t>
            </a:r>
            <a:r>
              <a:rPr lang="en-AU" sz="2000" dirty="0" smtClean="0">
                <a:solidFill>
                  <a:schemeClr val="bg1"/>
                </a:solidFill>
              </a:rPr>
              <a:t> AGN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79941" y="5408310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err="1" smtClean="0">
                <a:solidFill>
                  <a:schemeClr val="bg1"/>
                </a:solidFill>
              </a:rPr>
              <a:t>Bg</a:t>
            </a:r>
            <a:r>
              <a:rPr lang="en-AU" sz="2000" dirty="0" smtClean="0">
                <a:solidFill>
                  <a:schemeClr val="bg1"/>
                </a:solidFill>
              </a:rPr>
              <a:t> galaxy cluster</a:t>
            </a:r>
          </a:p>
        </p:txBody>
      </p:sp>
      <p:sp>
        <p:nvSpPr>
          <p:cNvPr id="27" name="Oval 26"/>
          <p:cNvSpPr/>
          <p:nvPr/>
        </p:nvSpPr>
        <p:spPr>
          <a:xfrm>
            <a:off x="5004048" y="2924944"/>
            <a:ext cx="216024" cy="216024"/>
          </a:xfrm>
          <a:prstGeom prst="ellipse">
            <a:avLst/>
          </a:prstGeom>
          <a:noFill/>
          <a:ln w="44450">
            <a:solidFill>
              <a:srgbClr val="66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739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8" y="0"/>
            <a:ext cx="7142564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51920" y="3068960"/>
            <a:ext cx="1368152" cy="1008112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160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946"/>
            <a:ext cx="9144000" cy="64774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" y="64708"/>
            <a:ext cx="4453363" cy="336674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4572000" y="3068960"/>
            <a:ext cx="1114434" cy="1152128"/>
          </a:xfrm>
          <a:prstGeom prst="straightConnector1">
            <a:avLst/>
          </a:prstGeom>
          <a:ln w="50800"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572000" y="2900207"/>
            <a:ext cx="2914634" cy="0"/>
          </a:xfrm>
          <a:prstGeom prst="straightConnector1">
            <a:avLst/>
          </a:prstGeom>
          <a:ln w="50800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17262" y="260648"/>
            <a:ext cx="2371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solidFill>
                  <a:schemeClr val="bg1"/>
                </a:solidFill>
              </a:rPr>
              <a:t>H</a:t>
            </a:r>
            <a:r>
              <a:rPr lang="en-AU" sz="3200" dirty="0" smtClean="0">
                <a:solidFill>
                  <a:schemeClr val="bg1"/>
                </a:solidFill>
              </a:rPr>
              <a:t>ot plasma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512" y="5517232"/>
            <a:ext cx="40304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i="1" dirty="0" smtClean="0">
                <a:solidFill>
                  <a:schemeClr val="bg1"/>
                </a:solidFill>
              </a:rPr>
              <a:t>Diffuse emission in spiral galaxies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Kuntz et al, in prep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Poster 4.06</a:t>
            </a:r>
          </a:p>
        </p:txBody>
      </p:sp>
    </p:spTree>
    <p:extLst>
      <p:ext uri="{BB962C8B-B14F-4D97-AF65-F5344CB8AC3E}">
        <p14:creationId xmlns:p14="http://schemas.microsoft.com/office/powerpoint/2010/main" val="302000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76" y="0"/>
            <a:ext cx="7941864" cy="5660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8211" y="5766355"/>
            <a:ext cx="71897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Blue</a:t>
            </a:r>
            <a:r>
              <a:rPr lang="en-A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stacked X-ray spectrum of faint SNRs</a:t>
            </a:r>
          </a:p>
          <a:p>
            <a:r>
              <a:rPr lang="en-A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A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stacked X-ray spectrum of </a:t>
            </a:r>
            <a:r>
              <a:rPr lang="en-AU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supersoft</a:t>
            </a:r>
            <a:r>
              <a:rPr lang="en-A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2080" y="188640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31840" y="85687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88259" y="44152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Long et al 2014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6559" y="2132856"/>
            <a:ext cx="29905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distinct classes </a:t>
            </a:r>
          </a:p>
          <a:p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very soft sources</a:t>
            </a:r>
          </a:p>
        </p:txBody>
      </p:sp>
    </p:spTree>
    <p:extLst>
      <p:ext uri="{BB962C8B-B14F-4D97-AF65-F5344CB8AC3E}">
        <p14:creationId xmlns:p14="http://schemas.microsoft.com/office/powerpoint/2010/main" val="21025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0"/>
            <a:ext cx="60198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6000" y="1484784"/>
            <a:ext cx="1008112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738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648" y="0"/>
            <a:ext cx="670470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9712" y="4852317"/>
            <a:ext cx="475322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XRB Luminosity Function:</a:t>
            </a:r>
          </a:p>
          <a:p>
            <a:r>
              <a:rPr lang="en-AU" sz="2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has high fraction of LMXBs</a:t>
            </a:r>
          </a:p>
          <a:p>
            <a:r>
              <a:rPr lang="en-AU" sz="2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different from standard LF </a:t>
            </a:r>
          </a:p>
          <a:p>
            <a:r>
              <a:rPr lang="en-AU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AU" sz="2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predicted from SFR and galaxy mass</a:t>
            </a:r>
          </a:p>
        </p:txBody>
      </p:sp>
    </p:spTree>
    <p:extLst>
      <p:ext uri="{BB962C8B-B14F-4D97-AF65-F5344CB8AC3E}">
        <p14:creationId xmlns:p14="http://schemas.microsoft.com/office/powerpoint/2010/main" val="19856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9514" y="2780928"/>
            <a:ext cx="34067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>
                <a:solidFill>
                  <a:srgbClr val="FFFF00"/>
                </a:solidFill>
              </a:rPr>
              <a:t>4</a:t>
            </a:r>
            <a:r>
              <a:rPr lang="en-AU" sz="4800" dirty="0" smtClean="0">
                <a:solidFill>
                  <a:srgbClr val="FFFF00"/>
                </a:solidFill>
              </a:rPr>
              <a:t>. </a:t>
            </a:r>
            <a:r>
              <a:rPr lang="en-AU" sz="4800" dirty="0" smtClean="0">
                <a:solidFill>
                  <a:schemeClr val="bg1"/>
                </a:solidFill>
              </a:rPr>
              <a:t>Outreach</a:t>
            </a:r>
          </a:p>
        </p:txBody>
      </p:sp>
    </p:spTree>
    <p:extLst>
      <p:ext uri="{BB962C8B-B14F-4D97-AF65-F5344CB8AC3E}">
        <p14:creationId xmlns:p14="http://schemas.microsoft.com/office/powerpoint/2010/main" val="71121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8" y="-207963"/>
            <a:ext cx="7273925" cy="727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32040" y="2717999"/>
            <a:ext cx="648072" cy="612778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320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15" y="0"/>
            <a:ext cx="7456971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1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1618"/>
            <a:ext cx="7408995" cy="657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4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15" y="0"/>
            <a:ext cx="7456971" cy="6741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99992" y="2780928"/>
            <a:ext cx="2088232" cy="2232248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170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32" y="44624"/>
            <a:ext cx="6660976" cy="66609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19872" y="44624"/>
            <a:ext cx="2016224" cy="2016224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211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6811"/>
            <a:ext cx="6624736" cy="665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7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8" y="116632"/>
            <a:ext cx="9222782" cy="663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1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600"/>
            <a:ext cx="9793054" cy="6415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1484784"/>
            <a:ext cx="2771800" cy="208823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444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04"/>
            <a:ext cx="9165840" cy="684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7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541259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24128" y="2492896"/>
            <a:ext cx="32351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>
                <a:solidFill>
                  <a:srgbClr val="FFFF00"/>
                </a:solidFill>
              </a:rPr>
              <a:t>Find out more….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02586" y="3118316"/>
            <a:ext cx="275107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</a:rPr>
              <a:t>Soria et al 2012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Long et al 2012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Blair et al 2014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Soria et al 2014a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Long et al 2014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Soria et al 2014b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Blair et al 2015</a:t>
            </a:r>
          </a:p>
          <a:p>
            <a:r>
              <a:rPr lang="en-AU" sz="2400" dirty="0" smtClean="0">
                <a:solidFill>
                  <a:schemeClr val="bg1"/>
                </a:solidFill>
              </a:rPr>
              <a:t>Kuntz et al in prep.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02686" y="476672"/>
            <a:ext cx="2917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>
                <a:solidFill>
                  <a:schemeClr val="bg1"/>
                </a:solidFill>
              </a:rPr>
              <a:t>Lot more work </a:t>
            </a:r>
          </a:p>
          <a:p>
            <a:r>
              <a:rPr lang="en-AU" sz="3200" dirty="0">
                <a:solidFill>
                  <a:schemeClr val="bg1"/>
                </a:solidFill>
              </a:rPr>
              <a:t>s</a:t>
            </a:r>
            <a:r>
              <a:rPr lang="en-AU" sz="3200" dirty="0" smtClean="0">
                <a:solidFill>
                  <a:schemeClr val="bg1"/>
                </a:solidFill>
              </a:rPr>
              <a:t>till in progress</a:t>
            </a:r>
          </a:p>
        </p:txBody>
      </p:sp>
    </p:spTree>
    <p:extLst>
      <p:ext uri="{BB962C8B-B14F-4D97-AF65-F5344CB8AC3E}">
        <p14:creationId xmlns:p14="http://schemas.microsoft.com/office/powerpoint/2010/main" val="352032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C095010 ICRAR Powerpoint c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IC095010 ICRAR Powerpoint c.thmx</Template>
  <TotalTime>12044</TotalTime>
  <Words>724</Words>
  <Application>Microsoft Office PowerPoint</Application>
  <PresentationFormat>On-screen Show (4:3)</PresentationFormat>
  <Paragraphs>189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IC095010 ICRAR Powerpoint c</vt:lpstr>
      <vt:lpstr>Deep Chandra/HST study of the spiral galaxy M83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Wren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Kasi Litis</dc:creator>
  <cp:lastModifiedBy>roberto</cp:lastModifiedBy>
  <cp:revision>252</cp:revision>
  <dcterms:created xsi:type="dcterms:W3CDTF">2011-01-28T02:09:49Z</dcterms:created>
  <dcterms:modified xsi:type="dcterms:W3CDTF">2014-11-18T19:31:06Z</dcterms:modified>
</cp:coreProperties>
</file>