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77" r:id="rId2"/>
    <p:sldId id="312" r:id="rId3"/>
    <p:sldId id="329" r:id="rId4"/>
    <p:sldId id="330" r:id="rId5"/>
    <p:sldId id="331" r:id="rId6"/>
    <p:sldId id="342" r:id="rId7"/>
    <p:sldId id="344" r:id="rId8"/>
    <p:sldId id="345" r:id="rId9"/>
    <p:sldId id="328" r:id="rId10"/>
    <p:sldId id="314" r:id="rId11"/>
    <p:sldId id="338" r:id="rId12"/>
    <p:sldId id="326" r:id="rId13"/>
    <p:sldId id="339" r:id="rId14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CFF11"/>
    <a:srgbClr val="31FF09"/>
    <a:srgbClr val="000036"/>
    <a:srgbClr val="000047"/>
    <a:srgbClr val="9F9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8991" autoAdjust="0"/>
  </p:normalViewPr>
  <p:slideViewPr>
    <p:cSldViewPr snapToGrid="0" snapToObjects="1">
      <p:cViewPr>
        <p:scale>
          <a:sx n="112" d="100"/>
          <a:sy n="112" d="100"/>
        </p:scale>
        <p:origin x="-1256" y="-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2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AF281BA-2043-1642-A8FD-733CD5CC0CFF}" type="datetimeFigureOut">
              <a:rPr lang="it-IT"/>
              <a:pPr>
                <a:defRPr/>
              </a:pPr>
              <a:t>19/11/14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F2A8CB0-838C-B442-9CDA-A24DA34D45FC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86701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4852CB0B-E3EB-E749-B8CE-D880B0D024A8}" type="datetime1">
              <a:rPr lang="it-IT"/>
              <a:pPr>
                <a:defRPr/>
              </a:pPr>
              <a:t>19/11/14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Click to edit Master text styles</a:t>
            </a:r>
          </a:p>
          <a:p>
            <a:pPr lvl="1"/>
            <a:r>
              <a:rPr lang="it-IT" noProof="0" smtClean="0"/>
              <a:t>Second level</a:t>
            </a:r>
          </a:p>
          <a:p>
            <a:pPr lvl="2"/>
            <a:r>
              <a:rPr lang="it-IT" noProof="0" smtClean="0"/>
              <a:t>Third level</a:t>
            </a:r>
          </a:p>
          <a:p>
            <a:pPr lvl="3"/>
            <a:r>
              <a:rPr lang="it-IT" noProof="0" smtClean="0"/>
              <a:t>Fourth level</a:t>
            </a:r>
          </a:p>
          <a:p>
            <a:pPr lvl="4"/>
            <a:r>
              <a:rPr lang="it-IT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611927BF-7C9A-8845-8DDD-65A947C4F868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87142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6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C329F2E-4B55-0643-8D43-1E410EED318A}" type="slidenum">
              <a:rPr lang="it-IT" sz="1200">
                <a:latin typeface="Calibri" charset="0"/>
              </a:rPr>
              <a:pPr eaLnBrk="1" hangingPunct="1"/>
              <a:t>1</a:t>
            </a:fld>
            <a:endParaRPr lang="it-IT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1927BF-7C9A-8845-8DDD-65A947C4F868}" type="slidenum">
              <a:rPr lang="it-IT" smtClean="0"/>
              <a:pPr>
                <a:defRPr/>
              </a:pPr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4231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3250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ts val="450"/>
              </a:spcBef>
              <a:buClrTx/>
              <a:buFontTx/>
              <a:buNone/>
            </a:pPr>
            <a:endParaRPr lang="en-GB" dirty="0">
              <a:cs typeface="msmincho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43014F2-36CD-1546-A327-A0648E46449D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22531" name="Slide Image Placeholder 1"/>
          <p:cNvSpPr>
            <a:spLocks noGrp="1" noRot="1" noChangeAspect="1"/>
          </p:cNvSpPr>
          <p:nvPr>
            <p:ph type="sldImg"/>
          </p:nvPr>
        </p:nvSpPr>
        <p:spPr>
          <a:noFill/>
          <a:ln/>
        </p:spPr>
      </p:sp>
      <p:sp>
        <p:nvSpPr>
          <p:cNvPr id="22532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it-IT" sz="1200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22533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C5637C05-03A4-934B-9AE9-0323F0FF83D5}" type="slidenum">
              <a:rPr lang="en-US" sz="1200">
                <a:latin typeface="Calibri" charset="0"/>
              </a:rPr>
              <a:pPr algn="r" eaLnBrk="1" hangingPunct="1"/>
              <a:t>4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6367C4F-3EEE-BB4D-926A-5FCC5DF7C349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24579" name="Slide Image Placeholder 1"/>
          <p:cNvSpPr>
            <a:spLocks noGrp="1" noRot="1" noChangeAspect="1"/>
          </p:cNvSpPr>
          <p:nvPr>
            <p:ph type="sldImg"/>
          </p:nvPr>
        </p:nvSpPr>
        <p:spPr>
          <a:noFill/>
          <a:ln/>
        </p:spPr>
      </p:sp>
      <p:sp>
        <p:nvSpPr>
          <p:cNvPr id="24580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z="1600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24581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5B4FCBB-5634-2E4D-8C51-3A519401E74D}" type="slidenum">
              <a:rPr lang="en-US" sz="1200">
                <a:latin typeface="Calibri" charset="0"/>
              </a:rPr>
              <a:pPr algn="r" eaLnBrk="1" hangingPunct="1"/>
              <a:t>5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1927BF-7C9A-8845-8DDD-65A947C4F868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67408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1927BF-7C9A-8845-8DDD-65A947C4F868}" type="slidenum">
              <a:rPr lang="it-IT" smtClean="0"/>
              <a:pPr>
                <a:defRPr/>
              </a:pPr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69628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1927BF-7C9A-8845-8DDD-65A947C4F868}" type="slidenum">
              <a:rPr lang="it-IT" smtClean="0"/>
              <a:pPr>
                <a:defRPr/>
              </a:pPr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9475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68736-1D8E-4E43-98D8-593CDB6C4551}" type="datetime1">
              <a:rPr lang="it-IT" smtClean="0"/>
              <a:t>19/11/14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15 years of science with Chandra– Boston 2014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0A507-0D4F-E647-BB9A-D966841F0D98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1653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A2D37-0309-164A-90C3-0EBBA72E0476}" type="datetime1">
              <a:rPr lang="it-IT" smtClean="0"/>
              <a:t>19/11/14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15 years of science with Chandra– Boston 2014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D1F7AD-B9FB-FB46-8EDC-AF495B6BBB61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4179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A0533-EA6D-5C41-B013-CF7B67AE2E6F}" type="datetime1">
              <a:rPr lang="it-IT" smtClean="0"/>
              <a:t>19/11/14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15 years of science with Chandra– Boston 2014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C6D2F-874A-B445-AC88-311260806ECF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9319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EE65F-C1B0-D146-A6B6-55C6642B9249}" type="datetime1">
              <a:rPr lang="it-IT" smtClean="0"/>
              <a:t>19/11/14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15 years of science with Chandra– Boston 2014</a:t>
            </a:r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C3293-0205-D44D-B128-422D316C1BE9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4198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F574F-B342-3547-95AC-058E2E86198F}" type="datetime1">
              <a:rPr lang="it-IT" smtClean="0"/>
              <a:t>19/11/14</a:t>
            </a:fld>
            <a:endParaRPr lang="it-I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15 years of science with Chandra– Boston 2014</a:t>
            </a:r>
            <a:endParaRPr lang="it-IT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03E4D-6BAB-5744-9881-34FD937E1595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3327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91085-0118-DF4B-BC85-EA5954867308}" type="datetime1">
              <a:rPr lang="it-IT" smtClean="0"/>
              <a:t>19/11/14</a:t>
            </a:fld>
            <a:endParaRPr 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15 years of science with Chandra– Boston 2014</a:t>
            </a:r>
            <a:endParaRPr lang="it-IT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CE172-E5A6-504B-94CE-24EFCE7D5AA1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2101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C0FEF-5C01-1D46-870B-95F75E719DB1}" type="datetime1">
              <a:rPr lang="it-IT" smtClean="0"/>
              <a:t>19/11/14</a:t>
            </a:fld>
            <a:endParaRPr lang="it-IT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15 years of science with Chandra– Boston 2014</a:t>
            </a:r>
            <a:endParaRPr lang="it-IT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1C7AC-AFA2-224E-A7F1-9E60D49F2950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8803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48DB6-74B6-8348-8073-97E34DC43E15}" type="datetime1">
              <a:rPr lang="it-IT" smtClean="0"/>
              <a:t>19/11/14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15 years of science with Chandra– Boston 2014</a:t>
            </a:r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B0F2-7EE0-274B-83C3-83BBB136BF87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1996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331BA-F283-0A42-87BE-09CDB2E8BF9C}" type="datetime1">
              <a:rPr lang="it-IT" smtClean="0"/>
              <a:t>19/11/14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15 years of science with Chandra– Boston 2014</a:t>
            </a:r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B8996-52D7-F844-B48D-EF4CFF6C0E01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6039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B8569-38EF-F641-B4E1-EF6C86F6EFAA}" type="datetime1">
              <a:rPr lang="it-IT" smtClean="0"/>
              <a:t>19/11/14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15 years of science with Chandra– Boston 2014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F6F35-BA96-D543-B7EB-D5AF9DD5A030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1625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3A8D8-AB61-7644-A2A6-88096B390CDA}" type="datetime1">
              <a:rPr lang="it-IT" smtClean="0"/>
              <a:t>19/11/14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15 years of science with Chandra– Boston 2014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68AE1-BCDF-CF4E-B70A-77F4E9959E83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308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1">
          <a:gsLst>
            <a:gs pos="0">
              <a:srgbClr val="000090"/>
            </a:gs>
            <a:gs pos="100000">
              <a:srgbClr val="08012E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AE0D1C6D-B739-7646-B735-0E7824B1E3EE}" type="datetime1">
              <a:rPr lang="it-IT" smtClean="0"/>
              <a:t>19/11/14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898989"/>
                </a:solidFill>
                <a:latin typeface="Calibri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it-IT" smtClean="0"/>
              <a:t>15 years of science with Chandra– Boston 2014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7ED87594-2CF4-774D-9B7C-581C4E597E00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Relationship Id="rId3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162300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15 </a:t>
            </a:r>
            <a:r>
              <a:rPr lang="it-IT" dirty="0" err="1" smtClean="0"/>
              <a:t>years</a:t>
            </a:r>
            <a:r>
              <a:rPr lang="it-IT" dirty="0" smtClean="0"/>
              <a:t> of science with </a:t>
            </a:r>
            <a:r>
              <a:rPr lang="it-IT" dirty="0" err="1" smtClean="0"/>
              <a:t>Chandra</a:t>
            </a:r>
            <a:r>
              <a:rPr lang="it-IT" dirty="0" smtClean="0"/>
              <a:t>– Boston 2014</a:t>
            </a:r>
            <a:endParaRPr lang="it-IT" dirty="0"/>
          </a:p>
        </p:txBody>
      </p:sp>
      <p:sp>
        <p:nvSpPr>
          <p:cNvPr id="15362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2D7FD9B-70F4-B145-BEA0-0B1EFE0BC8C5}" type="slidenum">
              <a:rPr lang="it-IT" sz="1200">
                <a:solidFill>
                  <a:srgbClr val="898989"/>
                </a:solidFill>
                <a:latin typeface="Calibri" charset="0"/>
              </a:rPr>
              <a:pPr eaLnBrk="1" hangingPunct="1"/>
              <a:t>1</a:t>
            </a:fld>
            <a:r>
              <a:rPr lang="it-IT" sz="1200" dirty="0" smtClean="0">
                <a:solidFill>
                  <a:srgbClr val="898989"/>
                </a:solidFill>
                <a:latin typeface="Calibri" charset="0"/>
              </a:rPr>
              <a:t>/16</a:t>
            </a:r>
            <a:endParaRPr lang="it-IT" sz="1200" dirty="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15363" name="TextBox 2"/>
          <p:cNvSpPr txBox="1">
            <a:spLocks noChangeArrowheads="1"/>
          </p:cNvSpPr>
          <p:nvPr/>
        </p:nvSpPr>
        <p:spPr bwMode="auto">
          <a:xfrm>
            <a:off x="1635705" y="466147"/>
            <a:ext cx="5299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dirty="0" err="1" smtClean="0">
                <a:solidFill>
                  <a:srgbClr val="FFFF00"/>
                </a:solidFill>
              </a:rPr>
              <a:t>Faint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z</a:t>
            </a:r>
            <a:r>
              <a:rPr lang="it-IT" dirty="0" smtClean="0">
                <a:solidFill>
                  <a:srgbClr val="FFFF00"/>
                </a:solidFill>
              </a:rPr>
              <a:t>&gt;4 </a:t>
            </a:r>
            <a:r>
              <a:rPr lang="it-IT" dirty="0" err="1" smtClean="0">
                <a:solidFill>
                  <a:srgbClr val="FFFF00"/>
                </a:solidFill>
              </a:rPr>
              <a:t>AGNs</a:t>
            </a:r>
            <a:r>
              <a:rPr lang="it-IT" dirty="0" smtClean="0">
                <a:solidFill>
                  <a:srgbClr val="FFFF00"/>
                </a:solidFill>
              </a:rPr>
              <a:t> in GOODS-S </a:t>
            </a:r>
          </a:p>
          <a:p>
            <a:pPr algn="ctr" eaLnBrk="1" hangingPunct="1"/>
            <a:r>
              <a:rPr lang="it-IT" dirty="0" err="1">
                <a:solidFill>
                  <a:srgbClr val="FFFF00"/>
                </a:solidFill>
              </a:rPr>
              <a:t>l</a:t>
            </a:r>
            <a:r>
              <a:rPr lang="it-IT" dirty="0" err="1" smtClean="0">
                <a:solidFill>
                  <a:srgbClr val="FFFF00"/>
                </a:solidFill>
              </a:rPr>
              <a:t>ooking</a:t>
            </a:r>
            <a:r>
              <a:rPr lang="it-IT" dirty="0" smtClean="0">
                <a:solidFill>
                  <a:srgbClr val="FFFF00"/>
                </a:solidFill>
              </a:rPr>
              <a:t> for </a:t>
            </a:r>
            <a:r>
              <a:rPr lang="it-IT" dirty="0" err="1" smtClean="0">
                <a:solidFill>
                  <a:srgbClr val="FFFF00"/>
                </a:solidFill>
              </a:rPr>
              <a:t>contributors</a:t>
            </a:r>
            <a:r>
              <a:rPr lang="it-IT" dirty="0" smtClean="0">
                <a:solidFill>
                  <a:srgbClr val="FFFF00"/>
                </a:solidFill>
              </a:rPr>
              <a:t> to </a:t>
            </a:r>
            <a:r>
              <a:rPr lang="it-IT" dirty="0" err="1" smtClean="0">
                <a:solidFill>
                  <a:srgbClr val="FFFF00"/>
                </a:solidFill>
              </a:rPr>
              <a:t>reionization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15364" name="CasellaDiTesto 3"/>
          <p:cNvSpPr txBox="1">
            <a:spLocks noChangeArrowheads="1"/>
          </p:cNvSpPr>
          <p:nvPr/>
        </p:nvSpPr>
        <p:spPr bwMode="auto">
          <a:xfrm>
            <a:off x="1546225" y="1339090"/>
            <a:ext cx="54789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1400" dirty="0" err="1" smtClean="0">
                <a:solidFill>
                  <a:srgbClr val="FFFF00"/>
                </a:solidFill>
              </a:rPr>
              <a:t>Giallongo</a:t>
            </a:r>
            <a:r>
              <a:rPr lang="it-IT" sz="1400" dirty="0" smtClean="0">
                <a:solidFill>
                  <a:srgbClr val="FFFF00"/>
                </a:solidFill>
              </a:rPr>
              <a:t>, </a:t>
            </a:r>
            <a:r>
              <a:rPr lang="it-IT" sz="1400" dirty="0" err="1" smtClean="0">
                <a:solidFill>
                  <a:srgbClr val="FFFF00"/>
                </a:solidFill>
              </a:rPr>
              <a:t>Grazian</a:t>
            </a:r>
            <a:r>
              <a:rPr lang="it-IT" sz="1400" dirty="0" smtClean="0">
                <a:solidFill>
                  <a:srgbClr val="FFFF00"/>
                </a:solidFill>
              </a:rPr>
              <a:t>, Fiore et al. (</a:t>
            </a:r>
            <a:r>
              <a:rPr lang="it-IT" sz="1400" dirty="0" err="1" smtClean="0">
                <a:solidFill>
                  <a:srgbClr val="FFFF00"/>
                </a:solidFill>
              </a:rPr>
              <a:t>Candels</a:t>
            </a:r>
            <a:r>
              <a:rPr lang="it-IT" sz="1400" dirty="0" smtClean="0">
                <a:solidFill>
                  <a:srgbClr val="FFFF00"/>
                </a:solidFill>
              </a:rPr>
              <a:t> team)  A&amp;A </a:t>
            </a:r>
            <a:r>
              <a:rPr lang="it-IT" sz="1400" dirty="0" err="1" smtClean="0">
                <a:solidFill>
                  <a:srgbClr val="FFFF00"/>
                </a:solidFill>
              </a:rPr>
              <a:t>submitted</a:t>
            </a:r>
            <a:endParaRPr lang="it-IT" sz="1400" dirty="0">
              <a:solidFill>
                <a:srgbClr val="FFFF00"/>
              </a:solidFill>
            </a:endParaRPr>
          </a:p>
          <a:p>
            <a:pPr algn="ctr" eaLnBrk="1" hangingPunct="1"/>
            <a:r>
              <a:rPr lang="it-IT" sz="1400" dirty="0" smtClean="0">
                <a:solidFill>
                  <a:srgbClr val="FFFF00"/>
                </a:solidFill>
              </a:rPr>
              <a:t>INAF-</a:t>
            </a:r>
            <a:r>
              <a:rPr lang="it-IT" sz="1400" dirty="0" err="1" smtClean="0">
                <a:solidFill>
                  <a:srgbClr val="FFFF00"/>
                </a:solidFill>
              </a:rPr>
              <a:t>Observatory</a:t>
            </a:r>
            <a:r>
              <a:rPr lang="it-IT" sz="1400" dirty="0" smtClean="0">
                <a:solidFill>
                  <a:srgbClr val="FFFF00"/>
                </a:solidFill>
              </a:rPr>
              <a:t> of Rome</a:t>
            </a:r>
            <a:endParaRPr lang="it-IT" sz="1400" dirty="0">
              <a:solidFill>
                <a:srgbClr val="FFFF0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155153" y="2874818"/>
            <a:ext cx="752385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>
                <a:solidFill>
                  <a:srgbClr val="FFFF00"/>
                </a:solidFill>
              </a:rPr>
              <a:t>Reionization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history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is</a:t>
            </a:r>
            <a:r>
              <a:rPr lang="it-IT" dirty="0" smtClean="0">
                <a:solidFill>
                  <a:srgbClr val="FFFF00"/>
                </a:solidFill>
              </a:rPr>
              <a:t> a benchmark for </a:t>
            </a:r>
            <a:r>
              <a:rPr lang="it-IT" dirty="0" err="1" smtClean="0">
                <a:solidFill>
                  <a:srgbClr val="FFFF00"/>
                </a:solidFill>
              </a:rPr>
              <a:t>galaxy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formation</a:t>
            </a:r>
            <a:r>
              <a:rPr lang="it-IT" dirty="0" smtClean="0">
                <a:solidFill>
                  <a:srgbClr val="FFFF00"/>
                </a:solidFill>
              </a:rPr>
              <a:t> and </a:t>
            </a:r>
            <a:r>
              <a:rPr lang="it-IT" dirty="0" err="1" smtClean="0">
                <a:solidFill>
                  <a:srgbClr val="FFFF00"/>
                </a:solidFill>
              </a:rPr>
              <a:t>evolution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</a:p>
          <a:p>
            <a:endParaRPr lang="it-IT" dirty="0" smtClean="0">
              <a:solidFill>
                <a:srgbClr val="FFFF00"/>
              </a:solidFill>
            </a:endParaRPr>
          </a:p>
          <a:p>
            <a:r>
              <a:rPr lang="it-IT" dirty="0" smtClean="0">
                <a:solidFill>
                  <a:srgbClr val="FFFF00"/>
                </a:solidFill>
              </a:rPr>
              <a:t>CHANDRA </a:t>
            </a:r>
            <a:r>
              <a:rPr lang="it-IT" dirty="0" err="1" smtClean="0">
                <a:solidFill>
                  <a:srgbClr val="FFFF00"/>
                </a:solidFill>
              </a:rPr>
              <a:t>deep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imaging</a:t>
            </a:r>
            <a:r>
              <a:rPr lang="it-IT" dirty="0" smtClean="0">
                <a:solidFill>
                  <a:srgbClr val="FFFF00"/>
                </a:solidFill>
              </a:rPr>
              <a:t> can </a:t>
            </a:r>
            <a:r>
              <a:rPr lang="it-IT" dirty="0" err="1" smtClean="0">
                <a:solidFill>
                  <a:srgbClr val="FFFF00"/>
                </a:solidFill>
              </a:rPr>
              <a:t>give</a:t>
            </a:r>
            <a:r>
              <a:rPr lang="it-IT" dirty="0" smtClean="0">
                <a:solidFill>
                  <a:srgbClr val="FFFF00"/>
                </a:solidFill>
              </a:rPr>
              <a:t> an </a:t>
            </a:r>
            <a:r>
              <a:rPr lang="it-IT" dirty="0" err="1" smtClean="0">
                <a:solidFill>
                  <a:srgbClr val="FFFF00"/>
                </a:solidFill>
              </a:rPr>
              <a:t>important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contribution</a:t>
            </a:r>
            <a:r>
              <a:rPr lang="it-IT" dirty="0" smtClean="0">
                <a:solidFill>
                  <a:srgbClr val="FFFF00"/>
                </a:solidFill>
              </a:rPr>
              <a:t> to </a:t>
            </a:r>
            <a:r>
              <a:rPr lang="it-IT" dirty="0" err="1" smtClean="0">
                <a:solidFill>
                  <a:srgbClr val="FFFF00"/>
                </a:solidFill>
              </a:rPr>
              <a:t>this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topic</a:t>
            </a:r>
            <a:endParaRPr lang="it-IT" dirty="0" smtClean="0">
              <a:solidFill>
                <a:srgbClr val="FFFF00"/>
              </a:solidFill>
            </a:endParaRPr>
          </a:p>
          <a:p>
            <a:endParaRPr lang="it-IT" dirty="0">
              <a:solidFill>
                <a:srgbClr val="FFFF00"/>
              </a:solidFill>
            </a:endParaRPr>
          </a:p>
          <a:p>
            <a:r>
              <a:rPr lang="it-IT" dirty="0" err="1" smtClean="0">
                <a:solidFill>
                  <a:srgbClr val="FFFF00"/>
                </a:solidFill>
              </a:rPr>
              <a:t>When</a:t>
            </a:r>
            <a:r>
              <a:rPr lang="it-IT" dirty="0" smtClean="0">
                <a:solidFill>
                  <a:srgbClr val="FFFF00"/>
                </a:solidFill>
              </a:rPr>
              <a:t>:   z</a:t>
            </a:r>
            <a:r>
              <a:rPr lang="it-IT" baseline="-25000" dirty="0" smtClean="0">
                <a:solidFill>
                  <a:srgbClr val="FFFF00"/>
                </a:solidFill>
              </a:rPr>
              <a:t>ion</a:t>
            </a:r>
            <a:r>
              <a:rPr lang="it-IT" dirty="0" smtClean="0">
                <a:solidFill>
                  <a:srgbClr val="FFFF00"/>
                </a:solidFill>
              </a:rPr>
              <a:t>=6-11   </a:t>
            </a:r>
          </a:p>
          <a:p>
            <a:r>
              <a:rPr lang="it-IT" dirty="0" err="1" smtClean="0">
                <a:solidFill>
                  <a:srgbClr val="FFFF00"/>
                </a:solidFill>
              </a:rPr>
              <a:t>Gunn-Peterson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absorption</a:t>
            </a:r>
            <a:r>
              <a:rPr lang="it-IT" dirty="0" smtClean="0">
                <a:solidFill>
                  <a:srgbClr val="FFFF00"/>
                </a:solidFill>
              </a:rPr>
              <a:t> in QSO </a:t>
            </a:r>
            <a:r>
              <a:rPr lang="it-IT" dirty="0" err="1" smtClean="0">
                <a:solidFill>
                  <a:srgbClr val="FFFF00"/>
                </a:solidFill>
              </a:rPr>
              <a:t>spectra</a:t>
            </a:r>
            <a:r>
              <a:rPr lang="it-IT" dirty="0" smtClean="0">
                <a:solidFill>
                  <a:srgbClr val="FFFF00"/>
                </a:solidFill>
              </a:rPr>
              <a:t> z</a:t>
            </a:r>
            <a:r>
              <a:rPr lang="it-IT" baseline="-25000" dirty="0" smtClean="0">
                <a:solidFill>
                  <a:srgbClr val="FFFF00"/>
                </a:solidFill>
              </a:rPr>
              <a:t>ion</a:t>
            </a:r>
            <a:r>
              <a:rPr lang="it-IT" dirty="0" smtClean="0">
                <a:solidFill>
                  <a:srgbClr val="FFFF00"/>
                </a:solidFill>
              </a:rPr>
              <a:t>&gt;6</a:t>
            </a:r>
          </a:p>
          <a:p>
            <a:r>
              <a:rPr lang="it-IT" dirty="0" smtClean="0">
                <a:solidFill>
                  <a:srgbClr val="FFFF00"/>
                </a:solidFill>
              </a:rPr>
              <a:t>WMAP/</a:t>
            </a:r>
            <a:r>
              <a:rPr lang="it-IT" dirty="0" err="1" smtClean="0">
                <a:solidFill>
                  <a:srgbClr val="FFFF00"/>
                </a:solidFill>
              </a:rPr>
              <a:t>Planck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thomson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scattering</a:t>
            </a:r>
            <a:r>
              <a:rPr lang="it-IT" dirty="0" smtClean="0">
                <a:solidFill>
                  <a:srgbClr val="FFFF00"/>
                </a:solidFill>
              </a:rPr>
              <a:t>  z</a:t>
            </a:r>
            <a:r>
              <a:rPr lang="it-IT" baseline="-25000" dirty="0" smtClean="0">
                <a:solidFill>
                  <a:srgbClr val="FFFF00"/>
                </a:solidFill>
              </a:rPr>
              <a:t>ion </a:t>
            </a:r>
            <a:r>
              <a:rPr lang="it-IT" dirty="0" smtClean="0">
                <a:solidFill>
                  <a:srgbClr val="FFFF00"/>
                </a:solidFill>
              </a:rPr>
              <a:t>&lt;11</a:t>
            </a:r>
            <a:endParaRPr lang="it-IT" dirty="0">
              <a:solidFill>
                <a:srgbClr val="FFFF00"/>
              </a:solidFill>
            </a:endParaRPr>
          </a:p>
          <a:p>
            <a:endParaRPr lang="it-IT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429000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15 </a:t>
            </a:r>
            <a:r>
              <a:rPr lang="it-IT" dirty="0" err="1" smtClean="0"/>
              <a:t>years</a:t>
            </a:r>
            <a:r>
              <a:rPr lang="it-IT" dirty="0" smtClean="0"/>
              <a:t> of science with </a:t>
            </a:r>
            <a:r>
              <a:rPr lang="it-IT" dirty="0" err="1" smtClean="0"/>
              <a:t>Chandra</a:t>
            </a:r>
            <a:r>
              <a:rPr lang="it-IT" dirty="0" smtClean="0"/>
              <a:t>– Boston 2014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BC3293-0205-D44D-B128-422D316C1BE9}" type="slidenum">
              <a:rPr lang="it-IT" smtClean="0"/>
              <a:pPr>
                <a:defRPr/>
              </a:pPr>
              <a:t>2</a:t>
            </a:fld>
            <a:r>
              <a:rPr lang="it-IT" dirty="0" smtClean="0"/>
              <a:t>/16</a:t>
            </a:r>
            <a:endParaRPr lang="it-IT" dirty="0"/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9315028"/>
              </p:ext>
            </p:extLst>
          </p:nvPr>
        </p:nvGraphicFramePr>
        <p:xfrm>
          <a:off x="1514421" y="3227917"/>
          <a:ext cx="6096000" cy="7416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err="1" smtClean="0"/>
                        <a:t>Faint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err="1" smtClean="0"/>
                        <a:t>Bright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b="1" dirty="0" err="1" smtClean="0">
                          <a:solidFill>
                            <a:schemeClr val="bg1"/>
                          </a:solidFill>
                        </a:rPr>
                        <a:t>Galaxies</a:t>
                      </a:r>
                      <a:endParaRPr lang="it-IT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 err="1" smtClean="0">
                          <a:solidFill>
                            <a:srgbClr val="FFFFFF"/>
                          </a:solidFill>
                        </a:rPr>
                        <a:t>Galaxies</a:t>
                      </a:r>
                      <a:endParaRPr lang="it-IT" b="1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CasellaDiTesto 8"/>
          <p:cNvSpPr txBox="1"/>
          <p:nvPr/>
        </p:nvSpPr>
        <p:spPr>
          <a:xfrm>
            <a:off x="3565470" y="2554920"/>
            <a:ext cx="2591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FFFF"/>
                </a:solidFill>
              </a:rPr>
              <a:t>M</a:t>
            </a:r>
            <a:r>
              <a:rPr lang="it-IT" baseline="-25000" dirty="0" smtClean="0">
                <a:solidFill>
                  <a:srgbClr val="FFFFFF"/>
                </a:solidFill>
              </a:rPr>
              <a:t>UV</a:t>
            </a:r>
            <a:r>
              <a:rPr lang="en-US" b="1" dirty="0" smtClean="0">
                <a:solidFill>
                  <a:srgbClr val="FFFFFF"/>
                </a:solidFill>
                <a:latin typeface="Courier New" charset="0"/>
              </a:rPr>
              <a:t>~ </a:t>
            </a:r>
            <a:r>
              <a:rPr lang="it-IT" dirty="0" smtClean="0">
                <a:solidFill>
                  <a:srgbClr val="FFFFFF"/>
                </a:solidFill>
              </a:rPr>
              <a:t>-21 (I</a:t>
            </a:r>
            <a:r>
              <a:rPr lang="en-US" b="1" dirty="0">
                <a:solidFill>
                  <a:srgbClr val="FFFFFF"/>
                </a:solidFill>
                <a:latin typeface="Courier New" charset="0"/>
              </a:rPr>
              <a:t>~</a:t>
            </a:r>
            <a:r>
              <a:rPr lang="it-IT" dirty="0" smtClean="0">
                <a:solidFill>
                  <a:srgbClr val="FFFFFF"/>
                </a:solidFill>
              </a:rPr>
              <a:t>25 </a:t>
            </a:r>
            <a:r>
              <a:rPr lang="it-IT" dirty="0" err="1" smtClean="0">
                <a:solidFill>
                  <a:srgbClr val="FFFFFF"/>
                </a:solidFill>
              </a:rPr>
              <a:t>at</a:t>
            </a:r>
            <a:r>
              <a:rPr lang="it-IT" dirty="0" smtClean="0">
                <a:solidFill>
                  <a:srgbClr val="FFFFFF"/>
                </a:solidFill>
              </a:rPr>
              <a:t> </a:t>
            </a:r>
            <a:r>
              <a:rPr lang="it-IT" dirty="0" err="1" smtClean="0">
                <a:solidFill>
                  <a:srgbClr val="FFFFFF"/>
                </a:solidFill>
              </a:rPr>
              <a:t>z</a:t>
            </a:r>
            <a:r>
              <a:rPr lang="en-US" b="1" dirty="0" smtClean="0">
                <a:solidFill>
                  <a:srgbClr val="FFFFFF"/>
                </a:solidFill>
                <a:latin typeface="Courier New" charset="0"/>
              </a:rPr>
              <a:t>~</a:t>
            </a:r>
            <a:r>
              <a:rPr lang="en-US" dirty="0" smtClean="0">
                <a:solidFill>
                  <a:srgbClr val="FFFFFF"/>
                </a:solidFill>
                <a:latin typeface="Courier New" charset="0"/>
              </a:rPr>
              <a:t>3</a:t>
            </a:r>
            <a:r>
              <a:rPr lang="it-IT" dirty="0" smtClean="0">
                <a:solidFill>
                  <a:srgbClr val="FFFFFF"/>
                </a:solidFill>
              </a:rPr>
              <a:t>)</a:t>
            </a:r>
            <a:endParaRPr lang="it-IT" dirty="0">
              <a:solidFill>
                <a:srgbClr val="FFFFFF"/>
              </a:solidFill>
            </a:endParaRPr>
          </a:p>
        </p:txBody>
      </p:sp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277099"/>
              </p:ext>
            </p:extLst>
          </p:nvPr>
        </p:nvGraphicFramePr>
        <p:xfrm>
          <a:off x="1494367" y="5172363"/>
          <a:ext cx="6096000" cy="7416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err="1" smtClean="0"/>
                        <a:t>Faint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err="1" smtClean="0"/>
                        <a:t>Bright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rgbClr val="FFFFFF"/>
                          </a:solidFill>
                        </a:rPr>
                        <a:t>AGN</a:t>
                      </a:r>
                      <a:endParaRPr lang="it-IT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err="1" smtClean="0">
                          <a:solidFill>
                            <a:srgbClr val="FFFFFF"/>
                          </a:solidFill>
                        </a:rPr>
                        <a:t>QSOs</a:t>
                      </a:r>
                      <a:endParaRPr lang="it-IT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CasellaDiTesto 10"/>
          <p:cNvSpPr txBox="1"/>
          <p:nvPr/>
        </p:nvSpPr>
        <p:spPr>
          <a:xfrm>
            <a:off x="3935887" y="4698146"/>
            <a:ext cx="1201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FFFF"/>
                </a:solidFill>
              </a:rPr>
              <a:t>M</a:t>
            </a:r>
            <a:r>
              <a:rPr lang="it-IT" baseline="-25000" dirty="0" smtClean="0">
                <a:solidFill>
                  <a:srgbClr val="FFFFFF"/>
                </a:solidFill>
              </a:rPr>
              <a:t>UV</a:t>
            </a:r>
            <a:r>
              <a:rPr lang="en-US" b="1" dirty="0" smtClean="0">
                <a:solidFill>
                  <a:srgbClr val="FFFFFF"/>
                </a:solidFill>
                <a:latin typeface="Courier New" charset="0"/>
              </a:rPr>
              <a:t>~ </a:t>
            </a:r>
            <a:r>
              <a:rPr lang="it-IT" dirty="0" smtClean="0">
                <a:solidFill>
                  <a:srgbClr val="FFFFFF"/>
                </a:solidFill>
              </a:rPr>
              <a:t>-23 </a:t>
            </a:r>
            <a:endParaRPr lang="it-IT" dirty="0">
              <a:solidFill>
                <a:srgbClr val="FFFFFF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981200" y="690085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>
                <a:solidFill>
                  <a:srgbClr val="FFFF00"/>
                </a:solidFill>
              </a:rPr>
              <a:t>How:  </a:t>
            </a:r>
            <a:r>
              <a:rPr lang="it-IT" dirty="0" err="1">
                <a:solidFill>
                  <a:srgbClr val="FFFF00"/>
                </a:solidFill>
              </a:rPr>
              <a:t>which</a:t>
            </a:r>
            <a:r>
              <a:rPr lang="it-IT" dirty="0">
                <a:solidFill>
                  <a:srgbClr val="FFFF00"/>
                </a:solidFill>
              </a:rPr>
              <a:t> are the </a:t>
            </a:r>
            <a:r>
              <a:rPr lang="it-IT" dirty="0" err="1">
                <a:solidFill>
                  <a:srgbClr val="FFFF00"/>
                </a:solidFill>
              </a:rPr>
              <a:t>sources</a:t>
            </a:r>
            <a:r>
              <a:rPr lang="it-IT" dirty="0">
                <a:solidFill>
                  <a:srgbClr val="FFFF00"/>
                </a:solidFill>
              </a:rPr>
              <a:t> </a:t>
            </a:r>
            <a:r>
              <a:rPr lang="it-IT" dirty="0" err="1">
                <a:solidFill>
                  <a:srgbClr val="FFFF00"/>
                </a:solidFill>
              </a:rPr>
              <a:t>responsible</a:t>
            </a:r>
            <a:r>
              <a:rPr lang="it-IT" dirty="0">
                <a:solidFill>
                  <a:srgbClr val="FFFF00"/>
                </a:solidFill>
              </a:rPr>
              <a:t> for the </a:t>
            </a:r>
            <a:r>
              <a:rPr lang="it-IT" dirty="0" err="1" smtClean="0">
                <a:solidFill>
                  <a:srgbClr val="FFFF00"/>
                </a:solidFill>
              </a:rPr>
              <a:t>reionization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>
                <a:solidFill>
                  <a:srgbClr val="FFFF00"/>
                </a:solidFill>
              </a:rPr>
              <a:t>?</a:t>
            </a:r>
          </a:p>
          <a:p>
            <a:r>
              <a:rPr lang="it-IT" dirty="0">
                <a:solidFill>
                  <a:srgbClr val="FFFF00"/>
                </a:solidFill>
              </a:rPr>
              <a:t>          </a:t>
            </a:r>
          </a:p>
          <a:p>
            <a:r>
              <a:rPr lang="it-IT" dirty="0" err="1">
                <a:solidFill>
                  <a:srgbClr val="FFFF00"/>
                </a:solidFill>
              </a:rPr>
              <a:t>Obvious</a:t>
            </a:r>
            <a:r>
              <a:rPr lang="it-IT" dirty="0">
                <a:solidFill>
                  <a:srgbClr val="FFFF00"/>
                </a:solidFill>
              </a:rPr>
              <a:t> </a:t>
            </a:r>
            <a:r>
              <a:rPr lang="it-IT" dirty="0" err="1">
                <a:solidFill>
                  <a:srgbClr val="FFFF00"/>
                </a:solidFill>
              </a:rPr>
              <a:t>candidates</a:t>
            </a:r>
            <a:r>
              <a:rPr lang="it-IT" dirty="0">
                <a:solidFill>
                  <a:srgbClr val="FFFF00"/>
                </a:solidFill>
              </a:rPr>
              <a:t>: </a:t>
            </a:r>
            <a:r>
              <a:rPr lang="it-IT" dirty="0" err="1">
                <a:solidFill>
                  <a:srgbClr val="FFFF00"/>
                </a:solidFill>
              </a:rPr>
              <a:t>QSOs</a:t>
            </a:r>
            <a:r>
              <a:rPr lang="it-IT" dirty="0">
                <a:solidFill>
                  <a:srgbClr val="FFFF00"/>
                </a:solidFill>
              </a:rPr>
              <a:t>  and/or star </a:t>
            </a:r>
            <a:r>
              <a:rPr lang="it-IT" dirty="0" err="1">
                <a:solidFill>
                  <a:srgbClr val="FFFF00"/>
                </a:solidFill>
              </a:rPr>
              <a:t>forming</a:t>
            </a:r>
            <a:r>
              <a:rPr lang="it-IT" dirty="0">
                <a:solidFill>
                  <a:srgbClr val="FFFF00"/>
                </a:solidFill>
              </a:rPr>
              <a:t> </a:t>
            </a:r>
            <a:r>
              <a:rPr lang="it-IT" dirty="0" err="1">
                <a:solidFill>
                  <a:srgbClr val="FFFF00"/>
                </a:solidFill>
              </a:rPr>
              <a:t>galaxies</a:t>
            </a:r>
            <a:endParaRPr 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890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>
          <a:xfrm>
            <a:off x="3124199" y="6356350"/>
            <a:ext cx="3183467" cy="268817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15 </a:t>
            </a:r>
            <a:r>
              <a:rPr lang="it-IT" dirty="0" err="1" smtClean="0"/>
              <a:t>years</a:t>
            </a:r>
            <a:r>
              <a:rPr lang="it-IT" dirty="0" smtClean="0"/>
              <a:t> of science with </a:t>
            </a:r>
            <a:r>
              <a:rPr lang="it-IT" dirty="0" err="1" smtClean="0"/>
              <a:t>Chandra</a:t>
            </a:r>
            <a:r>
              <a:rPr lang="it-IT" dirty="0" smtClean="0"/>
              <a:t>– Boston 2014</a:t>
            </a: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D1F7AD-B9FB-FB46-8EDC-AF495B6BBB61}" type="slidenum">
              <a:rPr lang="it-IT" smtClean="0"/>
              <a:pPr>
                <a:defRPr/>
              </a:pPr>
              <a:t>3</a:t>
            </a:fld>
            <a:endParaRPr lang="it-IT"/>
          </a:p>
        </p:txBody>
      </p:sp>
      <p:pic>
        <p:nvPicPr>
          <p:cNvPr id="10" name="Immagine 9" descr="Schermata 11-2456971 alle 16.40.2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6223000" cy="2619575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6553200" y="381000"/>
            <a:ext cx="26310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>
                <a:solidFill>
                  <a:srgbClr val="FFFF00"/>
                </a:solidFill>
              </a:rPr>
              <a:t>Composite HST/COS </a:t>
            </a:r>
            <a:r>
              <a:rPr lang="it-IT" sz="1200" dirty="0" err="1" smtClean="0">
                <a:solidFill>
                  <a:srgbClr val="FFFF00"/>
                </a:solidFill>
              </a:rPr>
              <a:t>spectrum</a:t>
            </a:r>
            <a:endParaRPr lang="it-IT" sz="1200" dirty="0" smtClean="0">
              <a:solidFill>
                <a:srgbClr val="FFFF00"/>
              </a:solidFill>
            </a:endParaRPr>
          </a:p>
          <a:p>
            <a:r>
              <a:rPr lang="it-IT" sz="1200" dirty="0" smtClean="0">
                <a:solidFill>
                  <a:srgbClr val="FFFF00"/>
                </a:solidFill>
              </a:rPr>
              <a:t>22 </a:t>
            </a:r>
            <a:r>
              <a:rPr lang="it-IT" sz="1200" dirty="0" err="1" smtClean="0">
                <a:solidFill>
                  <a:srgbClr val="FFFF00"/>
                </a:solidFill>
              </a:rPr>
              <a:t>AGNs</a:t>
            </a:r>
            <a:r>
              <a:rPr lang="it-IT" sz="1200" dirty="0" smtClean="0">
                <a:solidFill>
                  <a:srgbClr val="FFFF00"/>
                </a:solidFill>
              </a:rPr>
              <a:t> </a:t>
            </a:r>
            <a:r>
              <a:rPr lang="it-IT" sz="1200" dirty="0" err="1" smtClean="0">
                <a:solidFill>
                  <a:srgbClr val="FFFF00"/>
                </a:solidFill>
              </a:rPr>
              <a:t>z</a:t>
            </a:r>
            <a:r>
              <a:rPr lang="it-IT" sz="1200" dirty="0" smtClean="0">
                <a:solidFill>
                  <a:srgbClr val="FFFF00"/>
                </a:solidFill>
              </a:rPr>
              <a:t>&lt;1.44</a:t>
            </a:r>
          </a:p>
          <a:p>
            <a:r>
              <a:rPr lang="it-IT" sz="1200" dirty="0" smtClean="0">
                <a:solidFill>
                  <a:srgbClr val="FFFF00"/>
                </a:solidFill>
              </a:rPr>
              <a:t>From </a:t>
            </a:r>
            <a:r>
              <a:rPr lang="it-IT" sz="1200" dirty="0" err="1" smtClean="0">
                <a:solidFill>
                  <a:srgbClr val="FFFF00"/>
                </a:solidFill>
              </a:rPr>
              <a:t>Shull</a:t>
            </a:r>
            <a:r>
              <a:rPr lang="it-IT" sz="1200" dirty="0" smtClean="0">
                <a:solidFill>
                  <a:srgbClr val="FFFF00"/>
                </a:solidFill>
              </a:rPr>
              <a:t>, </a:t>
            </a:r>
            <a:r>
              <a:rPr lang="it-IT" sz="1200" dirty="0" err="1" smtClean="0">
                <a:solidFill>
                  <a:srgbClr val="FFFF00"/>
                </a:solidFill>
              </a:rPr>
              <a:t>Stevans</a:t>
            </a:r>
            <a:r>
              <a:rPr lang="it-IT" sz="1200" dirty="0" smtClean="0">
                <a:solidFill>
                  <a:srgbClr val="FFFF00"/>
                </a:solidFill>
              </a:rPr>
              <a:t>, </a:t>
            </a:r>
            <a:r>
              <a:rPr lang="it-IT" sz="1200" dirty="0" err="1" smtClean="0">
                <a:solidFill>
                  <a:srgbClr val="FFFF00"/>
                </a:solidFill>
              </a:rPr>
              <a:t>Danforth</a:t>
            </a:r>
            <a:r>
              <a:rPr lang="it-IT" sz="1200" dirty="0" smtClean="0">
                <a:solidFill>
                  <a:srgbClr val="FFFF00"/>
                </a:solidFill>
              </a:rPr>
              <a:t> 2012</a:t>
            </a:r>
          </a:p>
          <a:p>
            <a:r>
              <a:rPr lang="it-IT" sz="1200" dirty="0" err="1" smtClean="0">
                <a:solidFill>
                  <a:srgbClr val="FFFF00"/>
                </a:solidFill>
              </a:rPr>
              <a:t>Stevans</a:t>
            </a:r>
            <a:r>
              <a:rPr lang="it-IT" sz="1200" dirty="0" smtClean="0">
                <a:solidFill>
                  <a:srgbClr val="FFFF00"/>
                </a:solidFill>
              </a:rPr>
              <a:t>, </a:t>
            </a:r>
            <a:r>
              <a:rPr lang="it-IT" sz="1200" dirty="0" err="1" smtClean="0">
                <a:solidFill>
                  <a:srgbClr val="FFFF00"/>
                </a:solidFill>
              </a:rPr>
              <a:t>Shull</a:t>
            </a:r>
            <a:r>
              <a:rPr lang="it-IT" sz="1200" dirty="0" smtClean="0">
                <a:solidFill>
                  <a:srgbClr val="FFFF00"/>
                </a:solidFill>
              </a:rPr>
              <a:t> et al. 2014</a:t>
            </a:r>
            <a:endParaRPr lang="it-IT" sz="1200" dirty="0">
              <a:solidFill>
                <a:srgbClr val="FFFF00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0" y="2750576"/>
            <a:ext cx="55482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>
                <a:solidFill>
                  <a:srgbClr val="FFFF00"/>
                </a:solidFill>
              </a:rPr>
              <a:t>QSOs</a:t>
            </a:r>
            <a:r>
              <a:rPr lang="it-IT" dirty="0" smtClean="0">
                <a:solidFill>
                  <a:srgbClr val="FFFF00"/>
                </a:solidFill>
              </a:rPr>
              <a:t> are </a:t>
            </a:r>
            <a:r>
              <a:rPr lang="it-IT" dirty="0" err="1" smtClean="0">
                <a:solidFill>
                  <a:srgbClr val="FFFF00"/>
                </a:solidFill>
              </a:rPr>
              <a:t>known</a:t>
            </a:r>
            <a:r>
              <a:rPr lang="it-IT" dirty="0" smtClean="0">
                <a:solidFill>
                  <a:srgbClr val="FFFF00"/>
                </a:solidFill>
              </a:rPr>
              <a:t> to </a:t>
            </a:r>
            <a:r>
              <a:rPr lang="it-IT" dirty="0" err="1" smtClean="0">
                <a:solidFill>
                  <a:srgbClr val="FFFF00"/>
                </a:solidFill>
              </a:rPr>
              <a:t>ionize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their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neighbourhood</a:t>
            </a:r>
            <a:endParaRPr lang="it-IT" dirty="0" smtClean="0">
              <a:solidFill>
                <a:srgbClr val="FFFF00"/>
              </a:solidFill>
            </a:endParaRPr>
          </a:p>
          <a:p>
            <a:r>
              <a:rPr lang="it-IT" dirty="0" err="1">
                <a:solidFill>
                  <a:srgbClr val="FFFF00"/>
                </a:solidFill>
              </a:rPr>
              <a:t>b</a:t>
            </a:r>
            <a:r>
              <a:rPr lang="it-IT" dirty="0" err="1" smtClean="0">
                <a:solidFill>
                  <a:srgbClr val="FFFF00"/>
                </a:solidFill>
              </a:rPr>
              <a:t>ut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they</a:t>
            </a:r>
            <a:r>
              <a:rPr lang="it-IT" dirty="0" smtClean="0">
                <a:solidFill>
                  <a:srgbClr val="FFFF00"/>
                </a:solidFill>
              </a:rPr>
              <a:t> are </a:t>
            </a:r>
            <a:r>
              <a:rPr lang="it-IT" dirty="0" err="1" smtClean="0">
                <a:solidFill>
                  <a:srgbClr val="FFFF00"/>
                </a:solidFill>
              </a:rPr>
              <a:t>too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few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at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z</a:t>
            </a:r>
            <a:r>
              <a:rPr lang="it-IT" dirty="0" smtClean="0">
                <a:solidFill>
                  <a:srgbClr val="FFFF00"/>
                </a:solidFill>
              </a:rPr>
              <a:t>&gt;3 to </a:t>
            </a:r>
            <a:r>
              <a:rPr lang="it-IT" dirty="0" err="1" smtClean="0">
                <a:solidFill>
                  <a:srgbClr val="FFFF00"/>
                </a:solidFill>
              </a:rPr>
              <a:t>provide</a:t>
            </a:r>
            <a:r>
              <a:rPr lang="it-IT" dirty="0" smtClean="0">
                <a:solidFill>
                  <a:srgbClr val="FFFF00"/>
                </a:solidFill>
              </a:rPr>
              <a:t> the </a:t>
            </a:r>
            <a:r>
              <a:rPr lang="it-IT" dirty="0" err="1" smtClean="0">
                <a:solidFill>
                  <a:srgbClr val="FFFF00"/>
                </a:solidFill>
              </a:rPr>
              <a:t>needed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</a:p>
          <a:p>
            <a:r>
              <a:rPr lang="it-IT" dirty="0" err="1">
                <a:solidFill>
                  <a:srgbClr val="FFFF00"/>
                </a:solidFill>
              </a:rPr>
              <a:t>i</a:t>
            </a:r>
            <a:r>
              <a:rPr lang="it-IT" dirty="0" err="1" smtClean="0">
                <a:solidFill>
                  <a:srgbClr val="FFFF00"/>
                </a:solidFill>
              </a:rPr>
              <a:t>onizing</a:t>
            </a:r>
            <a:r>
              <a:rPr lang="it-IT" dirty="0" smtClean="0">
                <a:solidFill>
                  <a:srgbClr val="FFFF00"/>
                </a:solidFill>
              </a:rPr>
              <a:t> UV background (e.g. </a:t>
            </a:r>
            <a:r>
              <a:rPr lang="it-IT" dirty="0" err="1" smtClean="0">
                <a:solidFill>
                  <a:srgbClr val="FFFF00"/>
                </a:solidFill>
              </a:rPr>
              <a:t>Haardt</a:t>
            </a:r>
            <a:r>
              <a:rPr lang="it-IT" dirty="0" smtClean="0">
                <a:solidFill>
                  <a:srgbClr val="FFFF00"/>
                </a:solidFill>
              </a:rPr>
              <a:t> &amp; Madau 2012)</a:t>
            </a:r>
            <a:endParaRPr lang="it-IT" dirty="0">
              <a:solidFill>
                <a:srgbClr val="FFFF00"/>
              </a:solidFill>
            </a:endParaRPr>
          </a:p>
        </p:txBody>
      </p:sp>
      <p:grpSp>
        <p:nvGrpSpPr>
          <p:cNvPr id="17" name="Gruppo 16"/>
          <p:cNvGrpSpPr/>
          <p:nvPr/>
        </p:nvGrpSpPr>
        <p:grpSpPr>
          <a:xfrm>
            <a:off x="5516500" y="2612533"/>
            <a:ext cx="3487736" cy="3858147"/>
            <a:chOff x="5516500" y="2612533"/>
            <a:chExt cx="3487736" cy="3858147"/>
          </a:xfrm>
        </p:grpSpPr>
        <p:grpSp>
          <p:nvGrpSpPr>
            <p:cNvPr id="7" name="Gruppo 6"/>
            <p:cNvGrpSpPr/>
            <p:nvPr/>
          </p:nvGrpSpPr>
          <p:grpSpPr>
            <a:xfrm>
              <a:off x="5516500" y="2612533"/>
              <a:ext cx="3487736" cy="3858147"/>
              <a:chOff x="2068513" y="2733675"/>
              <a:chExt cx="3603625" cy="4124325"/>
            </a:xfrm>
          </p:grpSpPr>
          <p:pic>
            <p:nvPicPr>
              <p:cNvPr id="8" name="Immagine 5" descr="Schermata 11-2456257 alle 17.27.50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68513" y="3543300"/>
                <a:ext cx="3603625" cy="3314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Immagine 8" descr="Schermata 11-2456257 alle 17.31.52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68513" y="2733675"/>
                <a:ext cx="3479800" cy="952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5" name="CasellaDiTesto 14"/>
            <p:cNvSpPr txBox="1"/>
            <p:nvPr/>
          </p:nvSpPr>
          <p:spPr>
            <a:xfrm>
              <a:off x="7651750" y="4688416"/>
              <a:ext cx="6078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 err="1" smtClean="0"/>
                <a:t>QSOs</a:t>
              </a:r>
              <a:endParaRPr lang="it-IT" sz="1200" dirty="0"/>
            </a:p>
          </p:txBody>
        </p:sp>
        <p:sp>
          <p:nvSpPr>
            <p:cNvPr id="16" name="CasellaDiTesto 15"/>
            <p:cNvSpPr txBox="1"/>
            <p:nvPr/>
          </p:nvSpPr>
          <p:spPr>
            <a:xfrm>
              <a:off x="7664014" y="4135571"/>
              <a:ext cx="102278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 smtClean="0"/>
                <a:t>SF </a:t>
              </a:r>
              <a:r>
                <a:rPr lang="it-IT" sz="1200" dirty="0" err="1" smtClean="0"/>
                <a:t>Galaxies</a:t>
              </a:r>
              <a:endParaRPr lang="it-IT" sz="1200" dirty="0"/>
            </a:p>
          </p:txBody>
        </p:sp>
      </p:grpSp>
      <p:sp>
        <p:nvSpPr>
          <p:cNvPr id="18" name="CasellaDiTesto 17"/>
          <p:cNvSpPr txBox="1"/>
          <p:nvPr/>
        </p:nvSpPr>
        <p:spPr>
          <a:xfrm>
            <a:off x="84667" y="3709150"/>
            <a:ext cx="526591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FF00"/>
                </a:solidFill>
              </a:rPr>
              <a:t>More common star </a:t>
            </a:r>
            <a:r>
              <a:rPr lang="it-IT" dirty="0" err="1" smtClean="0">
                <a:solidFill>
                  <a:srgbClr val="FFFF00"/>
                </a:solidFill>
              </a:rPr>
              <a:t>forming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galaxies</a:t>
            </a:r>
            <a:r>
              <a:rPr lang="it-IT" dirty="0" smtClean="0">
                <a:solidFill>
                  <a:srgbClr val="FFFF00"/>
                </a:solidFill>
              </a:rPr>
              <a:t> are </a:t>
            </a:r>
            <a:r>
              <a:rPr lang="it-IT" dirty="0" err="1" smtClean="0">
                <a:solidFill>
                  <a:srgbClr val="FFFF00"/>
                </a:solidFill>
              </a:rPr>
              <a:t>thought</a:t>
            </a:r>
            <a:endParaRPr lang="it-IT" dirty="0" smtClean="0">
              <a:solidFill>
                <a:srgbClr val="FFFF00"/>
              </a:solidFill>
            </a:endParaRPr>
          </a:p>
          <a:p>
            <a:r>
              <a:rPr lang="it-IT" dirty="0">
                <a:solidFill>
                  <a:srgbClr val="FFFF00"/>
                </a:solidFill>
              </a:rPr>
              <a:t>t</a:t>
            </a:r>
            <a:r>
              <a:rPr lang="it-IT" dirty="0" smtClean="0">
                <a:solidFill>
                  <a:srgbClr val="FFFF00"/>
                </a:solidFill>
              </a:rPr>
              <a:t>o be </a:t>
            </a:r>
            <a:r>
              <a:rPr lang="it-IT" dirty="0" err="1" smtClean="0">
                <a:solidFill>
                  <a:srgbClr val="FFFF00"/>
                </a:solidFill>
              </a:rPr>
              <a:t>responsible</a:t>
            </a:r>
            <a:r>
              <a:rPr lang="it-IT" dirty="0" smtClean="0">
                <a:solidFill>
                  <a:srgbClr val="FFFF00"/>
                </a:solidFill>
              </a:rPr>
              <a:t> for </a:t>
            </a:r>
            <a:r>
              <a:rPr lang="it-IT" dirty="0" err="1" smtClean="0">
                <a:solidFill>
                  <a:srgbClr val="FFFF00"/>
                </a:solidFill>
              </a:rPr>
              <a:t>reionization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at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z</a:t>
            </a:r>
            <a:r>
              <a:rPr lang="it-IT" dirty="0" smtClean="0">
                <a:solidFill>
                  <a:srgbClr val="FFFF00"/>
                </a:solidFill>
              </a:rPr>
              <a:t>&gt;4</a:t>
            </a:r>
          </a:p>
          <a:p>
            <a:endParaRPr lang="it-IT" dirty="0" smtClean="0">
              <a:solidFill>
                <a:srgbClr val="FFFF00"/>
              </a:solidFill>
            </a:endParaRPr>
          </a:p>
          <a:p>
            <a:r>
              <a:rPr lang="it-IT" dirty="0" err="1" smtClean="0">
                <a:solidFill>
                  <a:srgbClr val="FFFF00"/>
                </a:solidFill>
              </a:rPr>
              <a:t>Their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contribution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depends</a:t>
            </a:r>
            <a:r>
              <a:rPr lang="it-IT" dirty="0" smtClean="0">
                <a:solidFill>
                  <a:srgbClr val="FFFF00"/>
                </a:solidFill>
              </a:rPr>
              <a:t> on </a:t>
            </a:r>
            <a:r>
              <a:rPr lang="it-IT" dirty="0" err="1" smtClean="0">
                <a:solidFill>
                  <a:srgbClr val="FFFF00"/>
                </a:solidFill>
              </a:rPr>
              <a:t>their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abundance</a:t>
            </a:r>
            <a:endParaRPr lang="it-IT" dirty="0" smtClean="0">
              <a:solidFill>
                <a:srgbClr val="FFFF00"/>
              </a:solidFill>
            </a:endParaRPr>
          </a:p>
          <a:p>
            <a:r>
              <a:rPr lang="it-IT" dirty="0" err="1">
                <a:solidFill>
                  <a:srgbClr val="FFFF00"/>
                </a:solidFill>
              </a:rPr>
              <a:t>a</a:t>
            </a:r>
            <a:r>
              <a:rPr lang="it-IT" dirty="0" err="1" smtClean="0">
                <a:solidFill>
                  <a:srgbClr val="FFFF00"/>
                </a:solidFill>
              </a:rPr>
              <a:t>t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faint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magnitudes</a:t>
            </a:r>
            <a:r>
              <a:rPr lang="it-IT" dirty="0" smtClean="0">
                <a:solidFill>
                  <a:srgbClr val="FFFF00"/>
                </a:solidFill>
              </a:rPr>
              <a:t> and on the </a:t>
            </a:r>
            <a:r>
              <a:rPr lang="it-IT" dirty="0" err="1" smtClean="0">
                <a:solidFill>
                  <a:srgbClr val="FFFF00"/>
                </a:solidFill>
              </a:rPr>
              <a:t>escape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fraction</a:t>
            </a:r>
            <a:endParaRPr lang="it-IT" dirty="0">
              <a:solidFill>
                <a:srgbClr val="FFFF00"/>
              </a:solidFill>
            </a:endParaRPr>
          </a:p>
          <a:p>
            <a:r>
              <a:rPr lang="it-IT" dirty="0" smtClean="0">
                <a:solidFill>
                  <a:srgbClr val="FFFF00"/>
                </a:solidFill>
              </a:rPr>
              <a:t>of </a:t>
            </a:r>
            <a:r>
              <a:rPr lang="it-IT" dirty="0" err="1" smtClean="0">
                <a:solidFill>
                  <a:srgbClr val="FFFF00"/>
                </a:solidFill>
              </a:rPr>
              <a:t>ionizing</a:t>
            </a:r>
            <a:r>
              <a:rPr lang="it-IT" dirty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photons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which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ranges</a:t>
            </a:r>
            <a:r>
              <a:rPr lang="it-IT" dirty="0" smtClean="0">
                <a:solidFill>
                  <a:srgbClr val="FFFF00"/>
                </a:solidFill>
              </a:rPr>
              <a:t> from  15% down </a:t>
            </a:r>
          </a:p>
          <a:p>
            <a:r>
              <a:rPr lang="it-IT" dirty="0">
                <a:solidFill>
                  <a:srgbClr val="FFFF00"/>
                </a:solidFill>
              </a:rPr>
              <a:t>t</a:t>
            </a:r>
            <a:r>
              <a:rPr lang="it-IT" dirty="0" smtClean="0">
                <a:solidFill>
                  <a:srgbClr val="FFFF00"/>
                </a:solidFill>
              </a:rPr>
              <a:t>o &lt;2%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7651750" y="3693364"/>
            <a:ext cx="7849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err="1"/>
              <a:t>f</a:t>
            </a:r>
            <a:r>
              <a:rPr lang="it-IT" sz="1200" baseline="-25000" dirty="0" err="1" smtClean="0"/>
              <a:t>esc</a:t>
            </a:r>
            <a:r>
              <a:rPr lang="it-IT" sz="1200" dirty="0" smtClean="0"/>
              <a:t>=15%</a:t>
            </a:r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264543393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 idx="4294967295"/>
          </p:nvPr>
        </p:nvSpPr>
        <p:spPr>
          <a:xfrm>
            <a:off x="-144430" y="1937393"/>
            <a:ext cx="4873060" cy="608950"/>
          </a:xfrm>
        </p:spPr>
        <p:txBody>
          <a:bodyPr/>
          <a:lstStyle/>
          <a:p>
            <a:r>
              <a:rPr lang="en-US" sz="1800" dirty="0" smtClean="0">
                <a:solidFill>
                  <a:srgbClr val="FFFF00"/>
                </a:solidFill>
                <a:latin typeface="Century Gothic" charset="0"/>
              </a:rPr>
              <a:t>CANDELS </a:t>
            </a:r>
            <a:br>
              <a:rPr lang="en-US" sz="1800" dirty="0" smtClean="0">
                <a:solidFill>
                  <a:srgbClr val="FFFF00"/>
                </a:solidFill>
                <a:latin typeface="Century Gothic" charset="0"/>
              </a:rPr>
            </a:br>
            <a:r>
              <a:rPr lang="en-US" sz="1600" dirty="0" smtClean="0">
                <a:solidFill>
                  <a:srgbClr val="FFFF00"/>
                </a:solidFill>
              </a:rPr>
              <a:t>Cosmic </a:t>
            </a:r>
            <a:r>
              <a:rPr lang="en-US" sz="1600" dirty="0">
                <a:solidFill>
                  <a:srgbClr val="FFFF00"/>
                </a:solidFill>
              </a:rPr>
              <a:t>Assembly </a:t>
            </a:r>
            <a:r>
              <a:rPr lang="en-US" sz="1600" dirty="0" smtClean="0">
                <a:solidFill>
                  <a:srgbClr val="FFFF00"/>
                </a:solidFill>
              </a:rPr>
              <a:t>NIR </a:t>
            </a:r>
            <a:r>
              <a:rPr lang="en-US" sz="1600" dirty="0">
                <a:solidFill>
                  <a:srgbClr val="FFFF00"/>
                </a:solidFill>
              </a:rPr>
              <a:t>Deep Extragalactic Legacy Survey</a:t>
            </a:r>
            <a:r>
              <a:rPr lang="it-IT" sz="1600" dirty="0">
                <a:solidFill>
                  <a:srgbClr val="FFFF00"/>
                </a:solidFill>
              </a:rPr>
              <a:t/>
            </a:r>
            <a:br>
              <a:rPr lang="it-IT" sz="1600" dirty="0">
                <a:solidFill>
                  <a:srgbClr val="FFFF00"/>
                </a:solidFill>
              </a:rPr>
            </a:br>
            <a:endParaRPr lang="en-US" sz="1600" dirty="0">
              <a:solidFill>
                <a:srgbClr val="FFFF00"/>
              </a:solidFill>
              <a:latin typeface="Century Gothic" charset="0"/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429000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15 </a:t>
            </a:r>
            <a:r>
              <a:rPr lang="it-IT" dirty="0" err="1" smtClean="0"/>
              <a:t>years</a:t>
            </a:r>
            <a:r>
              <a:rPr lang="it-IT" dirty="0" smtClean="0"/>
              <a:t> of science with </a:t>
            </a:r>
            <a:r>
              <a:rPr lang="it-IT" dirty="0" err="1" smtClean="0"/>
              <a:t>Chandra</a:t>
            </a:r>
            <a:r>
              <a:rPr lang="it-IT" dirty="0" smtClean="0"/>
              <a:t>– Boston 2014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E1C7AC-AFA2-224E-A7F1-9E60D49F2950}" type="slidenum">
              <a:rPr lang="it-IT" smtClean="0"/>
              <a:pPr>
                <a:defRPr/>
              </a:pPr>
              <a:t>4</a:t>
            </a:fld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548317" y="232833"/>
            <a:ext cx="77292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>
                <a:solidFill>
                  <a:srgbClr val="FFFF00"/>
                </a:solidFill>
              </a:rPr>
              <a:t>Uncertainties</a:t>
            </a:r>
            <a:r>
              <a:rPr lang="it-IT" dirty="0" smtClean="0">
                <a:solidFill>
                  <a:srgbClr val="FFFF00"/>
                </a:solidFill>
              </a:rPr>
              <a:t> on </a:t>
            </a:r>
            <a:r>
              <a:rPr lang="it-IT" dirty="0" err="1" smtClean="0">
                <a:solidFill>
                  <a:srgbClr val="FFFF00"/>
                </a:solidFill>
              </a:rPr>
              <a:t>f</a:t>
            </a:r>
            <a:r>
              <a:rPr lang="it-IT" baseline="-25000" dirty="0" err="1" smtClean="0">
                <a:solidFill>
                  <a:srgbClr val="FFFF00"/>
                </a:solidFill>
              </a:rPr>
              <a:t>esc</a:t>
            </a:r>
            <a:r>
              <a:rPr lang="it-IT" baseline="-25000" dirty="0" smtClean="0">
                <a:solidFill>
                  <a:srgbClr val="FFFF00"/>
                </a:solidFill>
              </a:rPr>
              <a:t> </a:t>
            </a:r>
            <a:r>
              <a:rPr lang="it-IT" dirty="0" smtClean="0">
                <a:solidFill>
                  <a:srgbClr val="FFFF00"/>
                </a:solidFill>
              </a:rPr>
              <a:t>of SF </a:t>
            </a:r>
            <a:r>
              <a:rPr lang="it-IT" dirty="0" err="1" smtClean="0">
                <a:solidFill>
                  <a:srgbClr val="FFFF00"/>
                </a:solidFill>
              </a:rPr>
              <a:t>galaxies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leave</a:t>
            </a:r>
            <a:r>
              <a:rPr lang="it-IT" dirty="0" smtClean="0">
                <a:solidFill>
                  <a:srgbClr val="FFFF00"/>
                </a:solidFill>
              </a:rPr>
              <a:t> room on a </a:t>
            </a:r>
            <a:r>
              <a:rPr lang="it-IT" dirty="0" err="1" smtClean="0">
                <a:solidFill>
                  <a:srgbClr val="FFFF00"/>
                </a:solidFill>
              </a:rPr>
              <a:t>significant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contribution</a:t>
            </a:r>
            <a:endParaRPr lang="it-IT" dirty="0" smtClean="0">
              <a:solidFill>
                <a:srgbClr val="FFFF00"/>
              </a:solidFill>
            </a:endParaRPr>
          </a:p>
          <a:p>
            <a:r>
              <a:rPr lang="it-IT" dirty="0">
                <a:solidFill>
                  <a:srgbClr val="FFFF00"/>
                </a:solidFill>
              </a:rPr>
              <a:t>b</a:t>
            </a:r>
            <a:r>
              <a:rPr lang="it-IT" dirty="0" smtClean="0">
                <a:solidFill>
                  <a:srgbClr val="FFFF00"/>
                </a:solidFill>
              </a:rPr>
              <a:t>y </a:t>
            </a:r>
            <a:r>
              <a:rPr lang="it-IT" dirty="0" err="1" smtClean="0">
                <a:solidFill>
                  <a:srgbClr val="FFFF00"/>
                </a:solidFill>
              </a:rPr>
              <a:t>fainter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AGNs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if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their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f</a:t>
            </a:r>
            <a:r>
              <a:rPr lang="it-IT" baseline="-25000" dirty="0" err="1" smtClean="0">
                <a:solidFill>
                  <a:srgbClr val="FFFF00"/>
                </a:solidFill>
              </a:rPr>
              <a:t>esc</a:t>
            </a:r>
            <a:r>
              <a:rPr lang="it-IT" baseline="-25000" dirty="0" smtClean="0">
                <a:solidFill>
                  <a:srgbClr val="FFFF00"/>
                </a:solidFill>
              </a:rPr>
              <a:t> 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keeps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as</a:t>
            </a:r>
            <a:r>
              <a:rPr lang="it-IT" dirty="0" smtClean="0">
                <a:solidFill>
                  <a:srgbClr val="FFFF00"/>
                </a:solidFill>
              </a:rPr>
              <a:t> high </a:t>
            </a:r>
            <a:r>
              <a:rPr lang="it-IT" dirty="0" err="1" smtClean="0">
                <a:solidFill>
                  <a:srgbClr val="FFFF00"/>
                </a:solidFill>
              </a:rPr>
              <a:t>as</a:t>
            </a:r>
            <a:r>
              <a:rPr lang="it-IT" dirty="0" smtClean="0">
                <a:solidFill>
                  <a:srgbClr val="FFFF00"/>
                </a:solidFill>
              </a:rPr>
              <a:t> in the </a:t>
            </a:r>
            <a:r>
              <a:rPr lang="it-IT" dirty="0" err="1" smtClean="0">
                <a:solidFill>
                  <a:srgbClr val="FFFF00"/>
                </a:solidFill>
              </a:rPr>
              <a:t>brighter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population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548317" y="1091301"/>
            <a:ext cx="76082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FFFF"/>
                </a:solidFill>
              </a:rPr>
              <a:t>First </a:t>
            </a:r>
            <a:r>
              <a:rPr lang="it-IT" dirty="0" err="1" smtClean="0">
                <a:solidFill>
                  <a:srgbClr val="FFFFFF"/>
                </a:solidFill>
              </a:rPr>
              <a:t>step</a:t>
            </a:r>
            <a:r>
              <a:rPr lang="it-IT" dirty="0" smtClean="0">
                <a:solidFill>
                  <a:srgbClr val="FFFFFF"/>
                </a:solidFill>
              </a:rPr>
              <a:t>: </a:t>
            </a:r>
            <a:r>
              <a:rPr lang="it-IT" dirty="0" err="1" smtClean="0">
                <a:solidFill>
                  <a:srgbClr val="FFFFFF"/>
                </a:solidFill>
              </a:rPr>
              <a:t>looking</a:t>
            </a:r>
            <a:r>
              <a:rPr lang="it-IT" dirty="0" smtClean="0">
                <a:solidFill>
                  <a:srgbClr val="FFFFFF"/>
                </a:solidFill>
              </a:rPr>
              <a:t> for </a:t>
            </a:r>
            <a:r>
              <a:rPr lang="it-IT" dirty="0" err="1" smtClean="0">
                <a:solidFill>
                  <a:srgbClr val="FFFFFF"/>
                </a:solidFill>
              </a:rPr>
              <a:t>faint</a:t>
            </a:r>
            <a:r>
              <a:rPr lang="it-IT" dirty="0" smtClean="0">
                <a:solidFill>
                  <a:srgbClr val="FFFFFF"/>
                </a:solidFill>
              </a:rPr>
              <a:t> </a:t>
            </a:r>
            <a:r>
              <a:rPr lang="it-IT" dirty="0" err="1" smtClean="0">
                <a:solidFill>
                  <a:srgbClr val="FFFFFF"/>
                </a:solidFill>
              </a:rPr>
              <a:t>AGNs</a:t>
            </a:r>
            <a:r>
              <a:rPr lang="it-IT" dirty="0" smtClean="0">
                <a:solidFill>
                  <a:srgbClr val="FFFFFF"/>
                </a:solidFill>
              </a:rPr>
              <a:t> </a:t>
            </a:r>
            <a:r>
              <a:rPr lang="it-IT" dirty="0" err="1" smtClean="0">
                <a:solidFill>
                  <a:srgbClr val="FFFFFF"/>
                </a:solidFill>
              </a:rPr>
              <a:t>close</a:t>
            </a:r>
            <a:r>
              <a:rPr lang="it-IT" dirty="0" smtClean="0">
                <a:solidFill>
                  <a:srgbClr val="FFFFFF"/>
                </a:solidFill>
              </a:rPr>
              <a:t> to the </a:t>
            </a:r>
            <a:r>
              <a:rPr lang="it-IT" dirty="0" err="1" smtClean="0">
                <a:solidFill>
                  <a:srgbClr val="FFFFFF"/>
                </a:solidFill>
              </a:rPr>
              <a:t>reionization</a:t>
            </a:r>
            <a:r>
              <a:rPr lang="it-IT" dirty="0" smtClean="0">
                <a:solidFill>
                  <a:srgbClr val="FFFFFF"/>
                </a:solidFill>
              </a:rPr>
              <a:t> </a:t>
            </a:r>
            <a:r>
              <a:rPr lang="it-IT" dirty="0" err="1" smtClean="0">
                <a:solidFill>
                  <a:srgbClr val="FFFFFF"/>
                </a:solidFill>
              </a:rPr>
              <a:t>epoch</a:t>
            </a:r>
            <a:endParaRPr lang="it-IT" dirty="0" smtClean="0">
              <a:solidFill>
                <a:srgbClr val="FFFFFF"/>
              </a:solidFill>
            </a:endParaRPr>
          </a:p>
          <a:p>
            <a:r>
              <a:rPr lang="it-IT" dirty="0" err="1" smtClean="0">
                <a:solidFill>
                  <a:srgbClr val="FFFFFF"/>
                </a:solidFill>
              </a:rPr>
              <a:t>Difficult</a:t>
            </a:r>
            <a:r>
              <a:rPr lang="it-IT" dirty="0" smtClean="0">
                <a:solidFill>
                  <a:srgbClr val="FFFFFF"/>
                </a:solidFill>
              </a:rPr>
              <a:t> task: </a:t>
            </a:r>
            <a:r>
              <a:rPr lang="it-IT" dirty="0" err="1" smtClean="0">
                <a:solidFill>
                  <a:srgbClr val="FFFFFF"/>
                </a:solidFill>
              </a:rPr>
              <a:t>requires</a:t>
            </a:r>
            <a:r>
              <a:rPr lang="it-IT" dirty="0" smtClean="0">
                <a:solidFill>
                  <a:srgbClr val="FFFFFF"/>
                </a:solidFill>
              </a:rPr>
              <a:t> </a:t>
            </a:r>
            <a:r>
              <a:rPr lang="it-IT" dirty="0" err="1" smtClean="0">
                <a:solidFill>
                  <a:srgbClr val="FFFFFF"/>
                </a:solidFill>
              </a:rPr>
              <a:t>very</a:t>
            </a:r>
            <a:r>
              <a:rPr lang="it-IT" dirty="0" smtClean="0">
                <a:solidFill>
                  <a:srgbClr val="FFFFFF"/>
                </a:solidFill>
              </a:rPr>
              <a:t> </a:t>
            </a:r>
            <a:r>
              <a:rPr lang="it-IT" dirty="0" err="1" smtClean="0">
                <a:solidFill>
                  <a:srgbClr val="FFFFFF"/>
                </a:solidFill>
              </a:rPr>
              <a:t>deep</a:t>
            </a:r>
            <a:r>
              <a:rPr lang="it-IT" dirty="0" smtClean="0">
                <a:solidFill>
                  <a:srgbClr val="FFFFFF"/>
                </a:solidFill>
              </a:rPr>
              <a:t> </a:t>
            </a:r>
            <a:r>
              <a:rPr lang="it-IT" dirty="0" err="1" smtClean="0">
                <a:solidFill>
                  <a:srgbClr val="FFFFFF"/>
                </a:solidFill>
              </a:rPr>
              <a:t>multiwavelength</a:t>
            </a:r>
            <a:r>
              <a:rPr lang="it-IT" dirty="0" smtClean="0">
                <a:solidFill>
                  <a:srgbClr val="FFFFFF"/>
                </a:solidFill>
              </a:rPr>
              <a:t> </a:t>
            </a:r>
            <a:r>
              <a:rPr lang="it-IT" dirty="0" err="1" smtClean="0">
                <a:solidFill>
                  <a:srgbClr val="FFFFFF"/>
                </a:solidFill>
              </a:rPr>
              <a:t>surveys</a:t>
            </a:r>
            <a:r>
              <a:rPr lang="it-IT" dirty="0" smtClean="0">
                <a:solidFill>
                  <a:srgbClr val="FFFFFF"/>
                </a:solidFill>
              </a:rPr>
              <a:t> </a:t>
            </a:r>
            <a:r>
              <a:rPr lang="it-IT" dirty="0" err="1" smtClean="0">
                <a:solidFill>
                  <a:srgbClr val="FFFFFF"/>
                </a:solidFill>
              </a:rPr>
              <a:t>like</a:t>
            </a:r>
            <a:r>
              <a:rPr lang="it-IT" dirty="0" smtClean="0">
                <a:solidFill>
                  <a:srgbClr val="FFFFFF"/>
                </a:solidFill>
              </a:rPr>
              <a:t> GOODS-S</a:t>
            </a:r>
            <a:endParaRPr lang="it-IT" dirty="0">
              <a:solidFill>
                <a:srgbClr val="FFFFFF"/>
              </a:solidFill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-144431" y="2501589"/>
            <a:ext cx="4665224" cy="3854761"/>
            <a:chOff x="2795098" y="3522208"/>
            <a:chExt cx="6537263" cy="3572171"/>
          </a:xfrm>
        </p:grpSpPr>
        <p:pic>
          <p:nvPicPr>
            <p:cNvPr id="13" name="Picture 3" descr="samplespectr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5098" y="3522208"/>
              <a:ext cx="6537263" cy="3572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" name="Group 22"/>
            <p:cNvGrpSpPr>
              <a:grpSpLocks/>
            </p:cNvGrpSpPr>
            <p:nvPr/>
          </p:nvGrpSpPr>
          <p:grpSpPr bwMode="auto">
            <a:xfrm>
              <a:off x="5952928" y="5326415"/>
              <a:ext cx="1761737" cy="747345"/>
              <a:chOff x="2792" y="2336"/>
              <a:chExt cx="1272" cy="763"/>
            </a:xfrm>
          </p:grpSpPr>
          <p:grpSp>
            <p:nvGrpSpPr>
              <p:cNvPr id="19" name="Group 20"/>
              <p:cNvGrpSpPr>
                <a:grpSpLocks/>
              </p:cNvGrpSpPr>
              <p:nvPr/>
            </p:nvGrpSpPr>
            <p:grpSpPr bwMode="auto">
              <a:xfrm>
                <a:off x="2792" y="2336"/>
                <a:ext cx="872" cy="488"/>
                <a:chOff x="2792" y="2336"/>
                <a:chExt cx="872" cy="488"/>
              </a:xfrm>
            </p:grpSpPr>
            <p:sp>
              <p:nvSpPr>
                <p:cNvPr id="21" name="AutoShape 17"/>
                <p:cNvSpPr>
                  <a:spLocks noChangeArrowheads="1"/>
                </p:cNvSpPr>
                <p:nvPr/>
              </p:nvSpPr>
              <p:spPr bwMode="auto">
                <a:xfrm flipV="1">
                  <a:off x="2792" y="2352"/>
                  <a:ext cx="216" cy="472"/>
                </a:xfrm>
                <a:prstGeom prst="triangle">
                  <a:avLst>
                    <a:gd name="adj" fmla="val 50000"/>
                  </a:avLst>
                </a:prstGeom>
                <a:noFill/>
                <a:ln w="38100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eaLnBrk="0" hangingPunct="0"/>
                  <a:endParaRPr lang="it-IT"/>
                </a:p>
              </p:txBody>
            </p:sp>
            <p:sp>
              <p:nvSpPr>
                <p:cNvPr id="22" name="AutoShape 18"/>
                <p:cNvSpPr>
                  <a:spLocks noChangeArrowheads="1"/>
                </p:cNvSpPr>
                <p:nvPr/>
              </p:nvSpPr>
              <p:spPr bwMode="auto">
                <a:xfrm flipV="1">
                  <a:off x="3032" y="2336"/>
                  <a:ext cx="272" cy="488"/>
                </a:xfrm>
                <a:prstGeom prst="triangle">
                  <a:avLst>
                    <a:gd name="adj" fmla="val 50000"/>
                  </a:avLst>
                </a:prstGeom>
                <a:noFill/>
                <a:ln w="38100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eaLnBrk="0" hangingPunct="0"/>
                  <a:endParaRPr lang="it-IT"/>
                </a:p>
              </p:txBody>
            </p:sp>
            <p:sp>
              <p:nvSpPr>
                <p:cNvPr id="23" name="AutoShape 19"/>
                <p:cNvSpPr>
                  <a:spLocks noChangeArrowheads="1"/>
                </p:cNvSpPr>
                <p:nvPr/>
              </p:nvSpPr>
              <p:spPr bwMode="auto">
                <a:xfrm flipV="1">
                  <a:off x="3360" y="2392"/>
                  <a:ext cx="304" cy="432"/>
                </a:xfrm>
                <a:prstGeom prst="triangle">
                  <a:avLst>
                    <a:gd name="adj" fmla="val 50000"/>
                  </a:avLst>
                </a:prstGeom>
                <a:noFill/>
                <a:ln w="38100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eaLnBrk="0" hangingPunct="0"/>
                  <a:endParaRPr lang="it-IT"/>
                </a:p>
              </p:txBody>
            </p:sp>
          </p:grpSp>
          <p:sp>
            <p:nvSpPr>
              <p:cNvPr id="20" name="Text Box 21"/>
              <p:cNvSpPr txBox="1">
                <a:spLocks noChangeArrowheads="1"/>
              </p:cNvSpPr>
              <p:nvPr/>
            </p:nvSpPr>
            <p:spPr bwMode="auto">
              <a:xfrm>
                <a:off x="3008" y="2824"/>
                <a:ext cx="1056" cy="275"/>
              </a:xfrm>
              <a:prstGeom prst="rect">
                <a:avLst/>
              </a:prstGeom>
              <a:solidFill>
                <a:srgbClr val="FF593D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1600" dirty="0" smtClean="0">
                    <a:solidFill>
                      <a:schemeClr val="bg1"/>
                    </a:solidFill>
                    <a:latin typeface="Century Gothic" charset="0"/>
                  </a:rPr>
                  <a:t>WFC3 5</a:t>
                </a:r>
                <a:r>
                  <a:rPr lang="en-US" sz="1600" dirty="0" smtClean="0">
                    <a:solidFill>
                      <a:schemeClr val="bg1"/>
                    </a:solidFill>
                    <a:latin typeface="Lucida Grande"/>
                    <a:ea typeface="Lucida Grande"/>
                    <a:cs typeface="Lucida Grande"/>
                  </a:rPr>
                  <a:t>σ</a:t>
                </a:r>
                <a:endParaRPr lang="en-US" sz="1600" dirty="0">
                  <a:solidFill>
                    <a:schemeClr val="bg1"/>
                  </a:solidFill>
                  <a:latin typeface="Century Gothic" charset="0"/>
                </a:endParaRPr>
              </a:p>
            </p:txBody>
          </p:sp>
        </p:grpSp>
        <p:grpSp>
          <p:nvGrpSpPr>
            <p:cNvPr id="15" name="Group 15"/>
            <p:cNvGrpSpPr>
              <a:grpSpLocks/>
            </p:cNvGrpSpPr>
            <p:nvPr/>
          </p:nvGrpSpPr>
          <p:grpSpPr bwMode="auto">
            <a:xfrm>
              <a:off x="7818077" y="5041384"/>
              <a:ext cx="1396557" cy="1032377"/>
              <a:chOff x="6569602" y="3259668"/>
              <a:chExt cx="1600730" cy="1672824"/>
            </a:xfrm>
          </p:grpSpPr>
          <p:sp>
            <p:nvSpPr>
              <p:cNvPr id="16" name="Isosceles Triangle 12"/>
              <p:cNvSpPr/>
              <p:nvPr/>
            </p:nvSpPr>
            <p:spPr>
              <a:xfrm rot="10800000">
                <a:off x="7244643" y="3513668"/>
                <a:ext cx="375355" cy="60677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en-US"/>
              </a:p>
            </p:txBody>
          </p:sp>
          <p:sp>
            <p:nvSpPr>
              <p:cNvPr id="17" name="Isosceles Triangle 13"/>
              <p:cNvSpPr/>
              <p:nvPr/>
            </p:nvSpPr>
            <p:spPr>
              <a:xfrm rot="10800000">
                <a:off x="7794977" y="3259668"/>
                <a:ext cx="375355" cy="60677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en-US"/>
              </a:p>
            </p:txBody>
          </p:sp>
          <p:sp>
            <p:nvSpPr>
              <p:cNvPr id="18" name="TextBox 14"/>
              <p:cNvSpPr txBox="1">
                <a:spLocks noChangeArrowheads="1"/>
              </p:cNvSpPr>
              <p:nvPr/>
            </p:nvSpPr>
            <p:spPr bwMode="auto">
              <a:xfrm>
                <a:off x="6569602" y="4239268"/>
                <a:ext cx="1600730" cy="693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1200" dirty="0">
                    <a:solidFill>
                      <a:srgbClr val="008000"/>
                    </a:solidFill>
                  </a:rPr>
                  <a:t>CANDELS IRAC</a:t>
                </a:r>
              </a:p>
            </p:txBody>
          </p:sp>
        </p:grpSp>
        <p:sp>
          <p:nvSpPr>
            <p:cNvPr id="10" name="CasellaDiTesto 9"/>
            <p:cNvSpPr txBox="1"/>
            <p:nvPr/>
          </p:nvSpPr>
          <p:spPr>
            <a:xfrm>
              <a:off x="3967416" y="3839013"/>
              <a:ext cx="24957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dirty="0" err="1" smtClean="0"/>
                <a:t>Orbit</a:t>
              </a:r>
              <a:r>
                <a:rPr lang="it-IT" sz="1600" dirty="0" smtClean="0"/>
                <a:t> </a:t>
              </a:r>
              <a:r>
                <a:rPr lang="it-IT" sz="1600" dirty="0" err="1" smtClean="0"/>
                <a:t>Totals</a:t>
              </a:r>
              <a:r>
                <a:rPr lang="it-IT" sz="1600" dirty="0" smtClean="0"/>
                <a:t>: GOODS 483</a:t>
              </a:r>
              <a:endParaRPr lang="it-IT" sz="1600" dirty="0"/>
            </a:p>
          </p:txBody>
        </p:sp>
      </p:grpSp>
      <p:sp>
        <p:nvSpPr>
          <p:cNvPr id="6" name="CasellaDiTesto 5"/>
          <p:cNvSpPr txBox="1"/>
          <p:nvPr/>
        </p:nvSpPr>
        <p:spPr>
          <a:xfrm>
            <a:off x="4645529" y="1737632"/>
            <a:ext cx="42431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 smtClean="0">
                <a:solidFill>
                  <a:srgbClr val="FFFF00"/>
                </a:solidFill>
              </a:rPr>
              <a:t>+</a:t>
            </a:r>
            <a:endParaRPr lang="it-IT" sz="3200" dirty="0">
              <a:solidFill>
                <a:srgbClr val="FFFF0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5274771" y="1872536"/>
            <a:ext cx="3661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>
                <a:solidFill>
                  <a:srgbClr val="FFFF00"/>
                </a:solidFill>
              </a:rPr>
              <a:t>Chandra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Deep</a:t>
            </a:r>
            <a:r>
              <a:rPr lang="it-IT" dirty="0" smtClean="0">
                <a:solidFill>
                  <a:srgbClr val="FFFF00"/>
                </a:solidFill>
              </a:rPr>
              <a:t> Field South 4Msec</a:t>
            </a:r>
            <a:endParaRPr lang="it-IT" dirty="0">
              <a:solidFill>
                <a:srgbClr val="FFFF00"/>
              </a:solidFill>
            </a:endParaRPr>
          </a:p>
        </p:txBody>
      </p:sp>
      <p:pic>
        <p:nvPicPr>
          <p:cNvPr id="11" name="Immagine 10" descr="cdfs_chandraB_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792" y="2514493"/>
            <a:ext cx="4631503" cy="299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58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429000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15 </a:t>
            </a:r>
            <a:r>
              <a:rPr lang="it-IT" dirty="0" err="1" smtClean="0"/>
              <a:t>years</a:t>
            </a:r>
            <a:r>
              <a:rPr lang="it-IT" dirty="0" smtClean="0"/>
              <a:t> of science with </a:t>
            </a:r>
            <a:r>
              <a:rPr lang="it-IT" dirty="0" err="1" smtClean="0"/>
              <a:t>Chandra</a:t>
            </a:r>
            <a:r>
              <a:rPr lang="it-IT" dirty="0" smtClean="0"/>
              <a:t>– Boston 2014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E1C7AC-AFA2-224E-A7F1-9E60D49F2950}" type="slidenum">
              <a:rPr lang="it-IT" smtClean="0"/>
              <a:pPr>
                <a:defRPr/>
              </a:pPr>
              <a:t>5</a:t>
            </a:fld>
            <a:endParaRPr lang="it-IT"/>
          </a:p>
        </p:txBody>
      </p:sp>
      <p:pic>
        <p:nvPicPr>
          <p:cNvPr id="6" name="Immagine 5" descr="newagnz4_pdfBC_02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758" y="593097"/>
            <a:ext cx="4107750" cy="547221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9" name="CasellaDiTesto 18"/>
          <p:cNvSpPr txBox="1"/>
          <p:nvPr/>
        </p:nvSpPr>
        <p:spPr>
          <a:xfrm>
            <a:off x="194349" y="373048"/>
            <a:ext cx="4339650" cy="6186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FF00"/>
                </a:solidFill>
              </a:rPr>
              <a:t>AGN </a:t>
            </a:r>
            <a:r>
              <a:rPr lang="it-IT" dirty="0" err="1" smtClean="0">
                <a:solidFill>
                  <a:srgbClr val="FFFF00"/>
                </a:solidFill>
              </a:rPr>
              <a:t>selection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proceeds</a:t>
            </a:r>
            <a:r>
              <a:rPr lang="it-IT" dirty="0" smtClean="0">
                <a:solidFill>
                  <a:srgbClr val="FFFF00"/>
                </a:solidFill>
              </a:rPr>
              <a:t> in </a:t>
            </a:r>
            <a:r>
              <a:rPr lang="it-IT" dirty="0" err="1" smtClean="0">
                <a:solidFill>
                  <a:srgbClr val="FFFF00"/>
                </a:solidFill>
              </a:rPr>
              <a:t>two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steps</a:t>
            </a:r>
            <a:r>
              <a:rPr lang="it-IT" dirty="0" smtClean="0">
                <a:solidFill>
                  <a:srgbClr val="FFFF00"/>
                </a:solidFill>
              </a:rPr>
              <a:t>.</a:t>
            </a:r>
          </a:p>
          <a:p>
            <a:endParaRPr lang="it-IT" dirty="0" smtClean="0">
              <a:solidFill>
                <a:srgbClr val="FFFF00"/>
              </a:solidFill>
            </a:endParaRPr>
          </a:p>
          <a:p>
            <a:r>
              <a:rPr lang="it-IT" dirty="0" err="1" smtClean="0">
                <a:solidFill>
                  <a:schemeClr val="bg1"/>
                </a:solidFill>
              </a:rPr>
              <a:t>Very</a:t>
            </a:r>
            <a:r>
              <a:rPr lang="it-IT" dirty="0" smtClean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deep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selection</a:t>
            </a:r>
            <a:r>
              <a:rPr lang="it-IT" dirty="0">
                <a:solidFill>
                  <a:schemeClr val="bg1"/>
                </a:solidFill>
              </a:rPr>
              <a:t> in NIR H band </a:t>
            </a:r>
            <a:endParaRPr lang="it-IT" dirty="0" smtClean="0">
              <a:solidFill>
                <a:schemeClr val="bg1"/>
              </a:solidFill>
            </a:endParaRPr>
          </a:p>
          <a:p>
            <a:r>
              <a:rPr lang="it-IT" dirty="0" smtClean="0">
                <a:solidFill>
                  <a:schemeClr val="bg1"/>
                </a:solidFill>
              </a:rPr>
              <a:t>(</a:t>
            </a:r>
            <a:r>
              <a:rPr lang="it-IT" dirty="0">
                <a:solidFill>
                  <a:schemeClr val="bg1"/>
                </a:solidFill>
              </a:rPr>
              <a:t>UV-</a:t>
            </a:r>
            <a:r>
              <a:rPr lang="it-IT" dirty="0" err="1">
                <a:solidFill>
                  <a:schemeClr val="bg1"/>
                </a:solidFill>
              </a:rPr>
              <a:t>rest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at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z</a:t>
            </a:r>
            <a:r>
              <a:rPr lang="it-IT" dirty="0">
                <a:solidFill>
                  <a:schemeClr val="bg1"/>
                </a:solidFill>
              </a:rPr>
              <a:t>&gt;4) + X-</a:t>
            </a:r>
            <a:r>
              <a:rPr lang="it-IT" dirty="0" err="1">
                <a:solidFill>
                  <a:schemeClr val="bg1"/>
                </a:solidFill>
              </a:rPr>
              <a:t>ray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detection</a:t>
            </a:r>
            <a:r>
              <a:rPr lang="it-IT" dirty="0">
                <a:solidFill>
                  <a:schemeClr val="bg1"/>
                </a:solidFill>
              </a:rPr>
              <a:t> </a:t>
            </a:r>
          </a:p>
          <a:p>
            <a:r>
              <a:rPr lang="it-IT" dirty="0">
                <a:solidFill>
                  <a:schemeClr val="bg1"/>
                </a:solidFill>
              </a:rPr>
              <a:t>(Fiore et al. 2012)</a:t>
            </a:r>
          </a:p>
          <a:p>
            <a:endParaRPr lang="it-IT" dirty="0" smtClean="0">
              <a:solidFill>
                <a:srgbClr val="FFFF00"/>
              </a:solidFill>
            </a:endParaRPr>
          </a:p>
          <a:p>
            <a:r>
              <a:rPr lang="it-IT" dirty="0" smtClean="0">
                <a:solidFill>
                  <a:schemeClr val="bg1"/>
                </a:solidFill>
              </a:rPr>
              <a:t>1. </a:t>
            </a:r>
            <a:r>
              <a:rPr lang="it-IT" dirty="0" err="1" smtClean="0">
                <a:solidFill>
                  <a:schemeClr val="bg1"/>
                </a:solidFill>
              </a:rPr>
              <a:t>Parent</a:t>
            </a:r>
            <a:r>
              <a:rPr lang="it-IT" dirty="0" smtClean="0">
                <a:solidFill>
                  <a:schemeClr val="bg1"/>
                </a:solidFill>
              </a:rPr>
              <a:t> sample </a:t>
            </a:r>
            <a:r>
              <a:rPr lang="it-IT" dirty="0" err="1" smtClean="0">
                <a:solidFill>
                  <a:schemeClr val="bg1"/>
                </a:solidFill>
              </a:rPr>
              <a:t>selection</a:t>
            </a:r>
            <a:r>
              <a:rPr lang="it-IT" dirty="0" smtClean="0">
                <a:solidFill>
                  <a:schemeClr val="bg1"/>
                </a:solidFill>
              </a:rPr>
              <a:t>:</a:t>
            </a:r>
          </a:p>
          <a:p>
            <a:endParaRPr lang="it-IT" dirty="0" smtClean="0">
              <a:solidFill>
                <a:srgbClr val="FFFF00"/>
              </a:solidFill>
            </a:endParaRPr>
          </a:p>
          <a:p>
            <a:r>
              <a:rPr lang="it-IT" dirty="0">
                <a:solidFill>
                  <a:srgbClr val="FFFF00"/>
                </a:solidFill>
              </a:rPr>
              <a:t>CANDELS </a:t>
            </a:r>
            <a:r>
              <a:rPr lang="it-IT" dirty="0" err="1">
                <a:solidFill>
                  <a:srgbClr val="FFFF00"/>
                </a:solidFill>
              </a:rPr>
              <a:t>SEDs</a:t>
            </a:r>
            <a:r>
              <a:rPr lang="it-IT" dirty="0">
                <a:solidFill>
                  <a:srgbClr val="FFFF00"/>
                </a:solidFill>
              </a:rPr>
              <a:t> and </a:t>
            </a:r>
            <a:r>
              <a:rPr lang="it-IT" dirty="0" err="1">
                <a:solidFill>
                  <a:srgbClr val="FFFF00"/>
                </a:solidFill>
              </a:rPr>
              <a:t>phot</a:t>
            </a:r>
            <a:r>
              <a:rPr lang="it-IT" dirty="0">
                <a:solidFill>
                  <a:srgbClr val="FFFF00"/>
                </a:solidFill>
              </a:rPr>
              <a:t>. </a:t>
            </a:r>
            <a:r>
              <a:rPr lang="it-IT" dirty="0" err="1">
                <a:solidFill>
                  <a:srgbClr val="FFFF00"/>
                </a:solidFill>
              </a:rPr>
              <a:t>z</a:t>
            </a:r>
            <a:r>
              <a:rPr lang="it-IT" dirty="0">
                <a:solidFill>
                  <a:srgbClr val="FFFF00"/>
                </a:solidFill>
              </a:rPr>
              <a:t> </a:t>
            </a:r>
            <a:r>
              <a:rPr lang="it-IT" dirty="0" err="1">
                <a:solidFill>
                  <a:srgbClr val="FFFF00"/>
                </a:solidFill>
              </a:rPr>
              <a:t>catalog</a:t>
            </a:r>
            <a:endParaRPr lang="it-IT" dirty="0">
              <a:solidFill>
                <a:srgbClr val="FFFF00"/>
              </a:solidFill>
            </a:endParaRPr>
          </a:p>
          <a:p>
            <a:r>
              <a:rPr lang="it-IT" dirty="0">
                <a:solidFill>
                  <a:srgbClr val="FFFF00"/>
                </a:solidFill>
              </a:rPr>
              <a:t>(</a:t>
            </a:r>
            <a:r>
              <a:rPr lang="it-IT" dirty="0" err="1">
                <a:solidFill>
                  <a:srgbClr val="FFFF00"/>
                </a:solidFill>
              </a:rPr>
              <a:t>Guo</a:t>
            </a:r>
            <a:r>
              <a:rPr lang="it-IT" dirty="0">
                <a:solidFill>
                  <a:srgbClr val="FFFF00"/>
                </a:solidFill>
              </a:rPr>
              <a:t> et al. 2013, </a:t>
            </a:r>
            <a:r>
              <a:rPr lang="it-IT" dirty="0" err="1">
                <a:solidFill>
                  <a:srgbClr val="FFFF00"/>
                </a:solidFill>
              </a:rPr>
              <a:t>Dahlen</a:t>
            </a:r>
            <a:r>
              <a:rPr lang="it-IT" dirty="0">
                <a:solidFill>
                  <a:srgbClr val="FFFF00"/>
                </a:solidFill>
              </a:rPr>
              <a:t> et al. 2013)</a:t>
            </a:r>
          </a:p>
          <a:p>
            <a:endParaRPr lang="it-IT" dirty="0">
              <a:solidFill>
                <a:srgbClr val="FFFF00"/>
              </a:solidFill>
            </a:endParaRPr>
          </a:p>
          <a:p>
            <a:r>
              <a:rPr lang="it-IT" dirty="0" smtClean="0">
                <a:solidFill>
                  <a:srgbClr val="FFFF00"/>
                </a:solidFill>
              </a:rPr>
              <a:t>CANDELS </a:t>
            </a:r>
            <a:r>
              <a:rPr lang="it-IT" dirty="0" smtClean="0">
                <a:solidFill>
                  <a:schemeClr val="bg1"/>
                </a:solidFill>
              </a:rPr>
              <a:t>H</a:t>
            </a:r>
            <a:r>
              <a:rPr lang="it-IT" baseline="-25000" dirty="0" smtClean="0">
                <a:solidFill>
                  <a:schemeClr val="bg1"/>
                </a:solidFill>
              </a:rPr>
              <a:t>AB</a:t>
            </a:r>
            <a:r>
              <a:rPr lang="it-IT" dirty="0" smtClean="0">
                <a:solidFill>
                  <a:schemeClr val="bg1"/>
                </a:solidFill>
              </a:rPr>
              <a:t>&lt;27  </a:t>
            </a:r>
            <a:r>
              <a:rPr lang="it-IT" dirty="0" err="1" smtClean="0">
                <a:solidFill>
                  <a:srgbClr val="FFFF00"/>
                </a:solidFill>
              </a:rPr>
              <a:t>galaxies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</a:p>
          <a:p>
            <a:r>
              <a:rPr lang="it-IT" dirty="0" smtClean="0">
                <a:solidFill>
                  <a:srgbClr val="FFFF00"/>
                </a:solidFill>
              </a:rPr>
              <a:t>in </a:t>
            </a:r>
            <a:r>
              <a:rPr lang="it-IT" dirty="0">
                <a:solidFill>
                  <a:srgbClr val="FFFF00"/>
                </a:solidFill>
              </a:rPr>
              <a:t>GOODS-S</a:t>
            </a:r>
            <a:r>
              <a:rPr lang="it-IT" dirty="0">
                <a:solidFill>
                  <a:srgbClr val="FFFFFF"/>
                </a:solidFill>
              </a:rPr>
              <a:t>  170 arcmin</a:t>
            </a:r>
            <a:r>
              <a:rPr lang="it-IT" baseline="30000" dirty="0">
                <a:solidFill>
                  <a:srgbClr val="FFFFFF"/>
                </a:solidFill>
              </a:rPr>
              <a:t>2</a:t>
            </a:r>
            <a:endParaRPr lang="it-IT" dirty="0">
              <a:solidFill>
                <a:srgbClr val="FFFF00"/>
              </a:solidFill>
            </a:endParaRPr>
          </a:p>
          <a:p>
            <a:r>
              <a:rPr lang="it-IT" dirty="0" smtClean="0">
                <a:solidFill>
                  <a:srgbClr val="FFFF00"/>
                </a:solidFill>
              </a:rPr>
              <a:t>1113 </a:t>
            </a:r>
            <a:r>
              <a:rPr lang="it-IT" dirty="0" err="1" smtClean="0">
                <a:solidFill>
                  <a:srgbClr val="FFFF00"/>
                </a:solidFill>
              </a:rPr>
              <a:t>sources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at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chemeClr val="bg1"/>
                </a:solidFill>
              </a:rPr>
              <a:t>z</a:t>
            </a:r>
            <a:r>
              <a:rPr lang="it-IT" dirty="0" smtClean="0">
                <a:solidFill>
                  <a:schemeClr val="bg1"/>
                </a:solidFill>
              </a:rPr>
              <a:t>&gt;4</a:t>
            </a:r>
            <a:endParaRPr lang="it-IT" dirty="0" smtClean="0">
              <a:solidFill>
                <a:srgbClr val="FFFFFF"/>
              </a:solidFill>
            </a:endParaRPr>
          </a:p>
          <a:p>
            <a:endParaRPr lang="it-IT" dirty="0" smtClean="0">
              <a:solidFill>
                <a:srgbClr val="FFFF00"/>
              </a:solidFill>
            </a:endParaRPr>
          </a:p>
          <a:p>
            <a:r>
              <a:rPr lang="it-IT" dirty="0" err="1" smtClean="0">
                <a:solidFill>
                  <a:srgbClr val="FFFF00"/>
                </a:solidFill>
              </a:rPr>
              <a:t>Phot</a:t>
            </a:r>
            <a:r>
              <a:rPr lang="it-IT" dirty="0" smtClean="0">
                <a:solidFill>
                  <a:srgbClr val="FFFF00"/>
                </a:solidFill>
              </a:rPr>
              <a:t>. </a:t>
            </a:r>
            <a:r>
              <a:rPr lang="it-IT" dirty="0" err="1" smtClean="0">
                <a:solidFill>
                  <a:srgbClr val="FFFF00"/>
                </a:solidFill>
              </a:rPr>
              <a:t>z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constrained</a:t>
            </a:r>
            <a:r>
              <a:rPr lang="it-IT" dirty="0" smtClean="0">
                <a:solidFill>
                  <a:srgbClr val="FFFF00"/>
                </a:solidFill>
              </a:rPr>
              <a:t> by UV-</a:t>
            </a:r>
            <a:r>
              <a:rPr lang="it-IT" dirty="0" err="1" smtClean="0">
                <a:solidFill>
                  <a:srgbClr val="FFFF00"/>
                </a:solidFill>
              </a:rPr>
              <a:t>rest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dropout</a:t>
            </a:r>
            <a:endParaRPr lang="it-IT" dirty="0">
              <a:solidFill>
                <a:srgbClr val="FFFF00"/>
              </a:solidFill>
            </a:endParaRPr>
          </a:p>
          <a:p>
            <a:r>
              <a:rPr lang="it-IT" dirty="0" smtClean="0">
                <a:solidFill>
                  <a:srgbClr val="FFFF00"/>
                </a:solidFill>
              </a:rPr>
              <a:t>due to IGM </a:t>
            </a:r>
            <a:r>
              <a:rPr lang="it-IT" dirty="0" err="1" smtClean="0">
                <a:solidFill>
                  <a:srgbClr val="FFFF00"/>
                </a:solidFill>
              </a:rPr>
              <a:t>absorption</a:t>
            </a:r>
            <a:endParaRPr lang="it-IT" dirty="0" smtClean="0">
              <a:solidFill>
                <a:srgbClr val="FFFF00"/>
              </a:solidFill>
            </a:endParaRPr>
          </a:p>
          <a:p>
            <a:endParaRPr lang="it-IT" dirty="0">
              <a:solidFill>
                <a:srgbClr val="FFFF00"/>
              </a:solidFill>
            </a:endParaRPr>
          </a:p>
          <a:p>
            <a:r>
              <a:rPr lang="it-IT" dirty="0" err="1" smtClean="0">
                <a:solidFill>
                  <a:srgbClr val="FFFF00"/>
                </a:solidFill>
              </a:rPr>
              <a:t>Selection</a:t>
            </a:r>
            <a:r>
              <a:rPr lang="it-IT" dirty="0" smtClean="0">
                <a:solidFill>
                  <a:srgbClr val="FFFF00"/>
                </a:solidFill>
              </a:rPr>
              <a:t> of best </a:t>
            </a:r>
            <a:r>
              <a:rPr lang="it-IT" dirty="0" err="1" smtClean="0">
                <a:solidFill>
                  <a:srgbClr val="FFFF00"/>
                </a:solidFill>
              </a:rPr>
              <a:t>candidates</a:t>
            </a:r>
            <a:r>
              <a:rPr lang="it-IT" dirty="0" smtClean="0">
                <a:solidFill>
                  <a:srgbClr val="FFFF00"/>
                </a:solidFill>
              </a:rPr>
              <a:t> with </a:t>
            </a:r>
            <a:r>
              <a:rPr lang="it-IT" dirty="0" err="1" smtClean="0">
                <a:solidFill>
                  <a:srgbClr val="FFFF00"/>
                </a:solidFill>
              </a:rPr>
              <a:t>narrow</a:t>
            </a:r>
            <a:endParaRPr lang="it-IT" dirty="0" smtClean="0">
              <a:solidFill>
                <a:srgbClr val="FFFF00"/>
              </a:solidFill>
            </a:endParaRPr>
          </a:p>
          <a:p>
            <a:r>
              <a:rPr lang="it-IT" dirty="0" err="1" smtClean="0">
                <a:solidFill>
                  <a:srgbClr val="FFFF00"/>
                </a:solidFill>
              </a:rPr>
              <a:t>PDFs</a:t>
            </a:r>
            <a:r>
              <a:rPr lang="it-IT" dirty="0" smtClean="0">
                <a:solidFill>
                  <a:srgbClr val="FFFF00"/>
                </a:solidFill>
              </a:rPr>
              <a:t> or </a:t>
            </a:r>
            <a:r>
              <a:rPr lang="it-IT" dirty="0" err="1" smtClean="0">
                <a:solidFill>
                  <a:srgbClr val="FFFF00"/>
                </a:solidFill>
              </a:rPr>
              <a:t>PDFs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located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at</a:t>
            </a:r>
            <a:r>
              <a:rPr lang="it-IT" dirty="0" smtClean="0">
                <a:solidFill>
                  <a:srgbClr val="FFFF00"/>
                </a:solidFill>
              </a:rPr>
              <a:t> high </a:t>
            </a:r>
            <a:r>
              <a:rPr lang="it-IT" dirty="0" err="1" smtClean="0">
                <a:solidFill>
                  <a:srgbClr val="FFFF00"/>
                </a:solidFill>
              </a:rPr>
              <a:t>z</a:t>
            </a:r>
            <a:endParaRPr lang="it-IT" dirty="0" smtClean="0">
              <a:solidFill>
                <a:srgbClr val="FFFF00"/>
              </a:solidFill>
            </a:endParaRPr>
          </a:p>
          <a:p>
            <a:endParaRPr lang="it-IT" dirty="0">
              <a:solidFill>
                <a:srgbClr val="FFFF00"/>
              </a:solidFill>
            </a:endParaRPr>
          </a:p>
          <a:p>
            <a:r>
              <a:rPr lang="it-IT" dirty="0" err="1" smtClean="0">
                <a:solidFill>
                  <a:srgbClr val="FFFF00"/>
                </a:solidFill>
              </a:rPr>
              <a:t>Very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few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low</a:t>
            </a:r>
            <a:r>
              <a:rPr lang="it-IT" dirty="0" err="1">
                <a:solidFill>
                  <a:srgbClr val="FFFF00"/>
                </a:solidFill>
              </a:rPr>
              <a:t>-</a:t>
            </a:r>
            <a:r>
              <a:rPr lang="it-IT" dirty="0" err="1" smtClean="0">
                <a:solidFill>
                  <a:srgbClr val="FFFF00"/>
                </a:solidFill>
              </a:rPr>
              <a:t>z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interlopers</a:t>
            </a:r>
            <a:endParaRPr lang="it-IT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07098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15 years of science with Chandra– Boston 2014</a:t>
            </a:r>
            <a:endParaRPr lang="it-IT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E1C7AC-AFA2-224E-A7F1-9E60D49F2950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109793" y="2406615"/>
            <a:ext cx="3380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>
                <a:solidFill>
                  <a:srgbClr val="FFFF00"/>
                </a:solidFill>
              </a:rPr>
              <a:t>Candels</a:t>
            </a:r>
            <a:r>
              <a:rPr lang="it-IT" dirty="0" smtClean="0">
                <a:solidFill>
                  <a:srgbClr val="FFFF00"/>
                </a:solidFill>
              </a:rPr>
              <a:t> 28476   </a:t>
            </a:r>
            <a:r>
              <a:rPr lang="it-IT" dirty="0" err="1" smtClean="0">
                <a:solidFill>
                  <a:srgbClr val="FFFF00"/>
                </a:solidFill>
              </a:rPr>
              <a:t>z</a:t>
            </a:r>
            <a:r>
              <a:rPr lang="it-IT" dirty="0" smtClean="0">
                <a:solidFill>
                  <a:srgbClr val="FFFF00"/>
                </a:solidFill>
              </a:rPr>
              <a:t>=6.3  H=26.8</a:t>
            </a:r>
            <a:endParaRPr lang="it-IT" dirty="0">
              <a:solidFill>
                <a:srgbClr val="FFFF00"/>
              </a:solidFill>
            </a:endParaRPr>
          </a:p>
        </p:txBody>
      </p:sp>
      <p:grpSp>
        <p:nvGrpSpPr>
          <p:cNvPr id="28" name="Gruppo 27"/>
          <p:cNvGrpSpPr/>
          <p:nvPr/>
        </p:nvGrpSpPr>
        <p:grpSpPr>
          <a:xfrm>
            <a:off x="4381500" y="365668"/>
            <a:ext cx="4437735" cy="4079408"/>
            <a:chOff x="4381500" y="365668"/>
            <a:chExt cx="4437735" cy="4079408"/>
          </a:xfrm>
        </p:grpSpPr>
        <p:pic>
          <p:nvPicPr>
            <p:cNvPr id="9" name="Immagine 8" descr="figure1a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1500" y="365668"/>
              <a:ext cx="4437735" cy="4079408"/>
            </a:xfrm>
            <a:prstGeom prst="rect">
              <a:avLst/>
            </a:prstGeom>
          </p:spPr>
        </p:pic>
        <p:sp>
          <p:nvSpPr>
            <p:cNvPr id="12" name="CasellaDiTesto 11"/>
            <p:cNvSpPr txBox="1"/>
            <p:nvPr/>
          </p:nvSpPr>
          <p:spPr>
            <a:xfrm>
              <a:off x="4469084" y="2694001"/>
              <a:ext cx="3328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dirty="0" smtClean="0">
                  <a:solidFill>
                    <a:srgbClr val="000047"/>
                  </a:solidFill>
                </a:rPr>
                <a:t>U</a:t>
              </a:r>
              <a:endParaRPr lang="it-IT" sz="1600" dirty="0">
                <a:solidFill>
                  <a:srgbClr val="000047"/>
                </a:solidFill>
              </a:endParaRPr>
            </a:p>
          </p:txBody>
        </p:sp>
        <p:sp>
          <p:nvSpPr>
            <p:cNvPr id="16" name="CasellaDiTesto 15"/>
            <p:cNvSpPr txBox="1"/>
            <p:nvPr/>
          </p:nvSpPr>
          <p:spPr>
            <a:xfrm>
              <a:off x="5542234" y="2693485"/>
              <a:ext cx="54974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dirty="0" smtClean="0">
                  <a:solidFill>
                    <a:srgbClr val="000047"/>
                  </a:solidFill>
                </a:rPr>
                <a:t>B</a:t>
              </a:r>
              <a:r>
                <a:rPr lang="it-IT" sz="1600" baseline="-25000" dirty="0" smtClean="0">
                  <a:solidFill>
                    <a:srgbClr val="000047"/>
                  </a:solidFill>
                </a:rPr>
                <a:t>435</a:t>
              </a:r>
              <a:endParaRPr lang="it-IT" sz="1600" dirty="0">
                <a:solidFill>
                  <a:srgbClr val="000047"/>
                </a:solidFill>
              </a:endParaRPr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6668301" y="2694001"/>
              <a:ext cx="54974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dirty="0" smtClean="0">
                  <a:solidFill>
                    <a:srgbClr val="000047"/>
                  </a:solidFill>
                </a:rPr>
                <a:t>V</a:t>
              </a:r>
              <a:r>
                <a:rPr lang="it-IT" sz="1600" baseline="-25000" dirty="0" smtClean="0">
                  <a:solidFill>
                    <a:srgbClr val="000047"/>
                  </a:solidFill>
                </a:rPr>
                <a:t>606</a:t>
              </a:r>
              <a:endParaRPr lang="it-IT" sz="1600" dirty="0">
                <a:solidFill>
                  <a:srgbClr val="000047"/>
                </a:solidFill>
              </a:endParaRPr>
            </a:p>
          </p:txBody>
        </p:sp>
        <p:sp>
          <p:nvSpPr>
            <p:cNvPr id="14" name="CasellaDiTesto 13"/>
            <p:cNvSpPr txBox="1"/>
            <p:nvPr/>
          </p:nvSpPr>
          <p:spPr>
            <a:xfrm>
              <a:off x="7757583" y="2720942"/>
              <a:ext cx="4699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dirty="0" smtClean="0"/>
                <a:t>I</a:t>
              </a:r>
              <a:r>
                <a:rPr lang="it-IT" sz="1600" baseline="-25000" dirty="0" smtClean="0"/>
                <a:t>775</a:t>
              </a:r>
              <a:endParaRPr lang="it-IT" sz="1600" dirty="0"/>
            </a:p>
          </p:txBody>
        </p:sp>
        <p:sp>
          <p:nvSpPr>
            <p:cNvPr id="15" name="CasellaDiTesto 14"/>
            <p:cNvSpPr txBox="1"/>
            <p:nvPr/>
          </p:nvSpPr>
          <p:spPr>
            <a:xfrm>
              <a:off x="4469084" y="3376140"/>
              <a:ext cx="53822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dirty="0" smtClean="0">
                  <a:solidFill>
                    <a:srgbClr val="000047"/>
                  </a:solidFill>
                </a:rPr>
                <a:t>Z</a:t>
              </a:r>
              <a:r>
                <a:rPr lang="it-IT" sz="1600" baseline="-25000" dirty="0" smtClean="0">
                  <a:solidFill>
                    <a:srgbClr val="000047"/>
                  </a:solidFill>
                </a:rPr>
                <a:t>850</a:t>
              </a:r>
              <a:endParaRPr lang="it-IT" sz="1600" dirty="0">
                <a:solidFill>
                  <a:srgbClr val="000047"/>
                </a:solidFill>
              </a:endParaRPr>
            </a:p>
          </p:txBody>
        </p:sp>
        <p:sp>
          <p:nvSpPr>
            <p:cNvPr id="18" name="CasellaDiTesto 17"/>
            <p:cNvSpPr txBox="1"/>
            <p:nvPr/>
          </p:nvSpPr>
          <p:spPr>
            <a:xfrm>
              <a:off x="5569750" y="3397306"/>
              <a:ext cx="58775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dirty="0" smtClean="0"/>
                <a:t>Y</a:t>
              </a:r>
              <a:r>
                <a:rPr lang="it-IT" sz="1600" baseline="-25000" dirty="0" smtClean="0"/>
                <a:t>1.05</a:t>
              </a:r>
              <a:endParaRPr lang="it-IT" sz="1600" baseline="-25000" dirty="0"/>
            </a:p>
          </p:txBody>
        </p:sp>
        <p:sp>
          <p:nvSpPr>
            <p:cNvPr id="20" name="CasellaDiTesto 19"/>
            <p:cNvSpPr txBox="1"/>
            <p:nvPr/>
          </p:nvSpPr>
          <p:spPr>
            <a:xfrm>
              <a:off x="6752167" y="3397306"/>
              <a:ext cx="5534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dirty="0" smtClean="0"/>
                <a:t>J</a:t>
              </a:r>
              <a:r>
                <a:rPr lang="it-IT" sz="1600" baseline="-25000" dirty="0" smtClean="0"/>
                <a:t>1.25</a:t>
              </a:r>
              <a:endParaRPr lang="it-IT" sz="1600" dirty="0"/>
            </a:p>
          </p:txBody>
        </p:sp>
        <p:sp>
          <p:nvSpPr>
            <p:cNvPr id="21" name="CasellaDiTesto 20"/>
            <p:cNvSpPr txBox="1"/>
            <p:nvPr/>
          </p:nvSpPr>
          <p:spPr>
            <a:xfrm>
              <a:off x="7802834" y="3418473"/>
              <a:ext cx="5229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dirty="0" smtClean="0"/>
                <a:t>H</a:t>
              </a:r>
              <a:r>
                <a:rPr lang="it-IT" sz="1600" baseline="-25000" dirty="0" smtClean="0"/>
                <a:t>1.6</a:t>
              </a:r>
              <a:endParaRPr lang="it-IT" sz="1600" dirty="0"/>
            </a:p>
          </p:txBody>
        </p:sp>
        <p:sp>
          <p:nvSpPr>
            <p:cNvPr id="22" name="CasellaDiTesto 21"/>
            <p:cNvSpPr txBox="1"/>
            <p:nvPr/>
          </p:nvSpPr>
          <p:spPr>
            <a:xfrm>
              <a:off x="4469084" y="4106522"/>
              <a:ext cx="8689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dirty="0" err="1" smtClean="0">
                  <a:solidFill>
                    <a:srgbClr val="000047"/>
                  </a:solidFill>
                </a:rPr>
                <a:t>Irac</a:t>
              </a:r>
              <a:r>
                <a:rPr lang="it-IT" sz="1600" dirty="0" smtClean="0">
                  <a:solidFill>
                    <a:srgbClr val="000047"/>
                  </a:solidFill>
                </a:rPr>
                <a:t> 3.6</a:t>
              </a:r>
              <a:endParaRPr lang="it-IT" sz="1600" dirty="0">
                <a:solidFill>
                  <a:srgbClr val="000047"/>
                </a:solidFill>
              </a:endParaRP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5569750" y="4106522"/>
              <a:ext cx="4699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dirty="0" smtClean="0"/>
                <a:t>4.5</a:t>
              </a:r>
              <a:endParaRPr lang="it-IT" sz="1600" dirty="0"/>
            </a:p>
          </p:txBody>
        </p:sp>
        <p:sp>
          <p:nvSpPr>
            <p:cNvPr id="25" name="CasellaDiTesto 24"/>
            <p:cNvSpPr txBox="1"/>
            <p:nvPr/>
          </p:nvSpPr>
          <p:spPr>
            <a:xfrm>
              <a:off x="6668301" y="4106522"/>
              <a:ext cx="4699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dirty="0" smtClean="0"/>
                <a:t>5.8</a:t>
              </a:r>
              <a:endParaRPr lang="it-IT" sz="1600" dirty="0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7802834" y="4106522"/>
              <a:ext cx="2987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dirty="0" smtClean="0"/>
                <a:t>8</a:t>
              </a:r>
              <a:endParaRPr lang="it-IT" sz="1600" dirty="0"/>
            </a:p>
          </p:txBody>
        </p:sp>
      </p:grpSp>
      <p:sp>
        <p:nvSpPr>
          <p:cNvPr id="27" name="CasellaDiTesto 26"/>
          <p:cNvSpPr txBox="1"/>
          <p:nvPr/>
        </p:nvSpPr>
        <p:spPr>
          <a:xfrm>
            <a:off x="4403245" y="89468"/>
            <a:ext cx="3380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>
                <a:solidFill>
                  <a:srgbClr val="FFFF00"/>
                </a:solidFill>
              </a:rPr>
              <a:t>Candels</a:t>
            </a:r>
            <a:r>
              <a:rPr lang="it-IT" dirty="0" smtClean="0">
                <a:solidFill>
                  <a:srgbClr val="FFFF00"/>
                </a:solidFill>
              </a:rPr>
              <a:t> 16822   </a:t>
            </a:r>
            <a:r>
              <a:rPr lang="it-IT" dirty="0" err="1" smtClean="0">
                <a:solidFill>
                  <a:srgbClr val="FFFF00"/>
                </a:solidFill>
              </a:rPr>
              <a:t>z</a:t>
            </a:r>
            <a:r>
              <a:rPr lang="it-IT" dirty="0" smtClean="0">
                <a:solidFill>
                  <a:srgbClr val="FFFF00"/>
                </a:solidFill>
              </a:rPr>
              <a:t>=4.5  H=25.7</a:t>
            </a:r>
            <a:endParaRPr lang="it-IT" dirty="0">
              <a:solidFill>
                <a:srgbClr val="FFFF00"/>
              </a:solidFill>
            </a:endParaRPr>
          </a:p>
        </p:txBody>
      </p:sp>
      <p:pic>
        <p:nvPicPr>
          <p:cNvPr id="11" name="Immagine 10" descr="figure1b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3" y="2764795"/>
            <a:ext cx="4123539" cy="3788245"/>
          </a:xfrm>
          <a:prstGeom prst="rect">
            <a:avLst/>
          </a:prstGeom>
        </p:spPr>
      </p:pic>
      <p:sp>
        <p:nvSpPr>
          <p:cNvPr id="29" name="CasellaDiTesto 28"/>
          <p:cNvSpPr txBox="1"/>
          <p:nvPr/>
        </p:nvSpPr>
        <p:spPr>
          <a:xfrm>
            <a:off x="109793" y="89468"/>
            <a:ext cx="461125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FFFF"/>
                </a:solidFill>
              </a:rPr>
              <a:t>2. AGN </a:t>
            </a:r>
            <a:r>
              <a:rPr lang="it-IT" dirty="0" err="1" smtClean="0">
                <a:solidFill>
                  <a:srgbClr val="FFFFFF"/>
                </a:solidFill>
              </a:rPr>
              <a:t>selection</a:t>
            </a:r>
            <a:r>
              <a:rPr lang="it-IT" dirty="0" smtClean="0">
                <a:solidFill>
                  <a:srgbClr val="FFFFFF"/>
                </a:solidFill>
              </a:rPr>
              <a:t> of </a:t>
            </a:r>
            <a:r>
              <a:rPr lang="it-IT" dirty="0" err="1" smtClean="0">
                <a:solidFill>
                  <a:srgbClr val="FFFFFF"/>
                </a:solidFill>
              </a:rPr>
              <a:t>z</a:t>
            </a:r>
            <a:r>
              <a:rPr lang="it-IT" dirty="0" smtClean="0">
                <a:solidFill>
                  <a:srgbClr val="FFFFFF"/>
                </a:solidFill>
              </a:rPr>
              <a:t>&gt;4 </a:t>
            </a:r>
            <a:r>
              <a:rPr lang="it-IT" dirty="0" err="1" smtClean="0">
                <a:solidFill>
                  <a:srgbClr val="FFFFFF"/>
                </a:solidFill>
              </a:rPr>
              <a:t>candidates</a:t>
            </a:r>
            <a:endParaRPr lang="it-IT" dirty="0" smtClean="0">
              <a:solidFill>
                <a:srgbClr val="FFFFFF"/>
              </a:solidFill>
            </a:endParaRPr>
          </a:p>
          <a:p>
            <a:endParaRPr lang="it-IT" dirty="0">
              <a:solidFill>
                <a:srgbClr val="FFFF00"/>
              </a:solidFill>
            </a:endParaRPr>
          </a:p>
          <a:p>
            <a:r>
              <a:rPr lang="it-IT" dirty="0" err="1" smtClean="0">
                <a:solidFill>
                  <a:srgbClr val="FFFF00"/>
                </a:solidFill>
              </a:rPr>
              <a:t>Measuring</a:t>
            </a:r>
            <a:r>
              <a:rPr lang="it-IT" dirty="0" smtClean="0">
                <a:solidFill>
                  <a:srgbClr val="FFFF00"/>
                </a:solidFill>
              </a:rPr>
              <a:t> X-</a:t>
            </a:r>
            <a:r>
              <a:rPr lang="it-IT" dirty="0" err="1" smtClean="0">
                <a:solidFill>
                  <a:srgbClr val="FFFF00"/>
                </a:solidFill>
              </a:rPr>
              <a:t>ray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flux</a:t>
            </a:r>
            <a:r>
              <a:rPr lang="it-IT" dirty="0" smtClean="0">
                <a:solidFill>
                  <a:srgbClr val="FFFF00"/>
                </a:solidFill>
              </a:rPr>
              <a:t> in the H band position</a:t>
            </a:r>
          </a:p>
          <a:p>
            <a:endParaRPr lang="it-IT" dirty="0">
              <a:solidFill>
                <a:srgbClr val="FFFF00"/>
              </a:solidFill>
            </a:endParaRPr>
          </a:p>
          <a:p>
            <a:r>
              <a:rPr lang="it-IT" dirty="0" err="1">
                <a:solidFill>
                  <a:srgbClr val="FFFF00"/>
                </a:solidFill>
              </a:rPr>
              <a:t>AGNs</a:t>
            </a:r>
            <a:r>
              <a:rPr lang="it-IT" dirty="0">
                <a:solidFill>
                  <a:srgbClr val="FFFF00"/>
                </a:solidFill>
              </a:rPr>
              <a:t>  with F</a:t>
            </a:r>
            <a:r>
              <a:rPr lang="it-IT" baseline="-25000" dirty="0">
                <a:solidFill>
                  <a:srgbClr val="FFFF00"/>
                </a:solidFill>
              </a:rPr>
              <a:t>X</a:t>
            </a:r>
            <a:r>
              <a:rPr lang="it-IT" dirty="0">
                <a:solidFill>
                  <a:srgbClr val="FFFF00"/>
                </a:solidFill>
              </a:rPr>
              <a:t> ≥ 1.5x10</a:t>
            </a:r>
            <a:r>
              <a:rPr lang="it-IT" baseline="30000" dirty="0">
                <a:solidFill>
                  <a:srgbClr val="FFFF00"/>
                </a:solidFill>
              </a:rPr>
              <a:t>-17</a:t>
            </a:r>
            <a:r>
              <a:rPr lang="it-IT" dirty="0">
                <a:solidFill>
                  <a:srgbClr val="FFFF00"/>
                </a:solidFill>
              </a:rPr>
              <a:t>  erg/cm</a:t>
            </a:r>
            <a:r>
              <a:rPr lang="it-IT" baseline="30000" dirty="0">
                <a:solidFill>
                  <a:srgbClr val="FFFF00"/>
                </a:solidFill>
              </a:rPr>
              <a:t>2</a:t>
            </a:r>
            <a:r>
              <a:rPr lang="it-IT" dirty="0">
                <a:solidFill>
                  <a:srgbClr val="FFFF00"/>
                </a:solidFill>
              </a:rPr>
              <a:t>/</a:t>
            </a:r>
            <a:r>
              <a:rPr lang="it-IT" dirty="0" err="1">
                <a:solidFill>
                  <a:srgbClr val="FFFF00"/>
                </a:solidFill>
              </a:rPr>
              <a:t>s</a:t>
            </a:r>
            <a:endParaRPr lang="it-IT" dirty="0">
              <a:solidFill>
                <a:srgbClr val="FFFF00"/>
              </a:solidFill>
            </a:endParaRPr>
          </a:p>
          <a:p>
            <a:r>
              <a:rPr lang="it-IT" dirty="0" err="1">
                <a:solidFill>
                  <a:srgbClr val="FFFF00"/>
                </a:solidFill>
              </a:rPr>
              <a:t>correspond</a:t>
            </a:r>
            <a:r>
              <a:rPr lang="it-IT" dirty="0">
                <a:solidFill>
                  <a:srgbClr val="FFFF00"/>
                </a:solidFill>
              </a:rPr>
              <a:t> to a </a:t>
            </a:r>
            <a:r>
              <a:rPr lang="it-IT" dirty="0" err="1">
                <a:solidFill>
                  <a:srgbClr val="FFFF00"/>
                </a:solidFill>
              </a:rPr>
              <a:t>probability</a:t>
            </a:r>
            <a:r>
              <a:rPr lang="it-IT" dirty="0">
                <a:solidFill>
                  <a:srgbClr val="FFFF00"/>
                </a:solidFill>
              </a:rPr>
              <a:t> of </a:t>
            </a:r>
            <a:endParaRPr lang="it-IT" dirty="0" smtClean="0">
              <a:solidFill>
                <a:srgbClr val="FFFF00"/>
              </a:solidFill>
            </a:endParaRPr>
          </a:p>
          <a:p>
            <a:r>
              <a:rPr lang="it-IT" dirty="0" err="1" smtClean="0">
                <a:solidFill>
                  <a:srgbClr val="FFFF00"/>
                </a:solidFill>
              </a:rPr>
              <a:t>spurious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detection</a:t>
            </a:r>
            <a:r>
              <a:rPr lang="it-IT" dirty="0" smtClean="0">
                <a:solidFill>
                  <a:srgbClr val="FFFF00"/>
                </a:solidFill>
              </a:rPr>
              <a:t> of </a:t>
            </a:r>
            <a:r>
              <a:rPr lang="it-IT" dirty="0">
                <a:solidFill>
                  <a:srgbClr val="FFFF00"/>
                </a:solidFill>
              </a:rPr>
              <a:t>2×10</a:t>
            </a:r>
            <a:r>
              <a:rPr lang="it-IT" baseline="30000" dirty="0">
                <a:solidFill>
                  <a:srgbClr val="FFFF00"/>
                </a:solidFill>
              </a:rPr>
              <a:t>-</a:t>
            </a:r>
            <a:r>
              <a:rPr lang="it-IT" baseline="30000" dirty="0" smtClean="0">
                <a:solidFill>
                  <a:srgbClr val="FFFF00"/>
                </a:solidFill>
              </a:rPr>
              <a:t>4 </a:t>
            </a:r>
          </a:p>
          <a:p>
            <a:r>
              <a:rPr lang="it-IT" dirty="0" smtClean="0">
                <a:solidFill>
                  <a:srgbClr val="FFFF00"/>
                </a:solidFill>
              </a:rPr>
              <a:t>(&lt;1 </a:t>
            </a:r>
            <a:r>
              <a:rPr lang="it-IT" dirty="0" err="1" smtClean="0">
                <a:solidFill>
                  <a:srgbClr val="FFFF00"/>
                </a:solidFill>
              </a:rPr>
              <a:t>spurious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detection</a:t>
            </a:r>
            <a:r>
              <a:rPr lang="it-IT" dirty="0" smtClean="0">
                <a:solidFill>
                  <a:srgbClr val="FFFF00"/>
                </a:solidFill>
              </a:rPr>
              <a:t> in the </a:t>
            </a:r>
            <a:r>
              <a:rPr lang="it-IT" dirty="0" err="1" smtClean="0">
                <a:solidFill>
                  <a:srgbClr val="FFFF00"/>
                </a:solidFill>
              </a:rPr>
              <a:t>field</a:t>
            </a:r>
            <a:r>
              <a:rPr lang="it-IT" dirty="0" smtClean="0">
                <a:solidFill>
                  <a:srgbClr val="FFFF00"/>
                </a:solidFill>
              </a:rPr>
              <a:t>)</a:t>
            </a:r>
            <a:endParaRPr lang="it-IT" dirty="0">
              <a:solidFill>
                <a:srgbClr val="FFFF00"/>
              </a:solidFill>
            </a:endParaRPr>
          </a:p>
          <a:p>
            <a:endParaRPr lang="it-IT" dirty="0">
              <a:solidFill>
                <a:srgbClr val="FFFF00"/>
              </a:solidFill>
            </a:endParaRPr>
          </a:p>
        </p:txBody>
      </p:sp>
      <p:pic>
        <p:nvPicPr>
          <p:cNvPr id="4" name="Immagine 3" descr="figure2.eps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" t="3691" r="5117" b="1557"/>
          <a:stretch/>
        </p:blipFill>
        <p:spPr>
          <a:xfrm rot="5400000">
            <a:off x="5748542" y="3010846"/>
            <a:ext cx="1980293" cy="49031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471772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429000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15 </a:t>
            </a:r>
            <a:r>
              <a:rPr lang="it-IT" dirty="0" err="1" smtClean="0"/>
              <a:t>years</a:t>
            </a:r>
            <a:r>
              <a:rPr lang="it-IT" dirty="0" smtClean="0"/>
              <a:t> of science with </a:t>
            </a:r>
            <a:r>
              <a:rPr lang="it-IT" dirty="0" err="1" smtClean="0"/>
              <a:t>Chandra</a:t>
            </a:r>
            <a:r>
              <a:rPr lang="it-IT" dirty="0" smtClean="0"/>
              <a:t>– Boston 2014</a:t>
            </a: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E1C7AC-AFA2-224E-A7F1-9E60D49F2950}" type="slidenum">
              <a:rPr lang="it-IT" smtClean="0"/>
              <a:pPr>
                <a:defRPr/>
              </a:pPr>
              <a:t>7</a:t>
            </a:fld>
            <a:endParaRPr lang="it-IT"/>
          </a:p>
        </p:txBody>
      </p:sp>
      <p:pic>
        <p:nvPicPr>
          <p:cNvPr id="4" name="Immagine 3" descr="figureb1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978" y="84666"/>
            <a:ext cx="4170022" cy="4463845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222249" y="455083"/>
            <a:ext cx="473719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1600" dirty="0">
              <a:solidFill>
                <a:srgbClr val="FFFF00"/>
              </a:solidFill>
            </a:endParaRPr>
          </a:p>
          <a:p>
            <a:r>
              <a:rPr lang="it-IT" sz="1600" dirty="0" err="1" smtClean="0">
                <a:solidFill>
                  <a:srgbClr val="FFFF00"/>
                </a:solidFill>
              </a:rPr>
              <a:t>Accuracy</a:t>
            </a:r>
            <a:r>
              <a:rPr lang="it-IT" sz="1600" dirty="0" smtClean="0">
                <a:solidFill>
                  <a:srgbClr val="FFFF00"/>
                </a:solidFill>
              </a:rPr>
              <a:t> of the relative </a:t>
            </a:r>
            <a:r>
              <a:rPr lang="it-IT" sz="1600" dirty="0" err="1" smtClean="0">
                <a:solidFill>
                  <a:srgbClr val="FFFF00"/>
                </a:solidFill>
              </a:rPr>
              <a:t>astrometry</a:t>
            </a:r>
            <a:r>
              <a:rPr lang="it-IT" sz="1600" dirty="0" smtClean="0">
                <a:solidFill>
                  <a:srgbClr val="FFFF00"/>
                </a:solidFill>
              </a:rPr>
              <a:t> </a:t>
            </a:r>
            <a:r>
              <a:rPr lang="it-IT" sz="1600" dirty="0" err="1" smtClean="0">
                <a:solidFill>
                  <a:srgbClr val="FFFF00"/>
                </a:solidFill>
              </a:rPr>
              <a:t>is</a:t>
            </a:r>
            <a:r>
              <a:rPr lang="it-IT" sz="1600" dirty="0" smtClean="0">
                <a:solidFill>
                  <a:srgbClr val="FFFF00"/>
                </a:solidFill>
              </a:rPr>
              <a:t> ≤ 1 </a:t>
            </a:r>
            <a:r>
              <a:rPr lang="it-IT" sz="1600" dirty="0" err="1" smtClean="0">
                <a:solidFill>
                  <a:srgbClr val="FFFF00"/>
                </a:solidFill>
              </a:rPr>
              <a:t>arcsec</a:t>
            </a:r>
            <a:endParaRPr lang="it-IT" sz="1600" dirty="0" smtClean="0">
              <a:solidFill>
                <a:srgbClr val="FFFF00"/>
              </a:solidFill>
            </a:endParaRPr>
          </a:p>
          <a:p>
            <a:r>
              <a:rPr lang="it-IT" sz="1600" dirty="0" smtClean="0">
                <a:solidFill>
                  <a:srgbClr val="FFFF00"/>
                </a:solidFill>
              </a:rPr>
              <a:t>up to 9 </a:t>
            </a:r>
            <a:r>
              <a:rPr lang="it-IT" sz="1600" dirty="0" err="1" smtClean="0">
                <a:solidFill>
                  <a:srgbClr val="FFFF00"/>
                </a:solidFill>
              </a:rPr>
              <a:t>arcmin</a:t>
            </a:r>
            <a:r>
              <a:rPr lang="it-IT" sz="1600" dirty="0" smtClean="0">
                <a:solidFill>
                  <a:srgbClr val="FFFF00"/>
                </a:solidFill>
              </a:rPr>
              <a:t> off-</a:t>
            </a:r>
            <a:r>
              <a:rPr lang="it-IT" sz="1600" dirty="0" err="1" smtClean="0">
                <a:solidFill>
                  <a:srgbClr val="FFFF00"/>
                </a:solidFill>
              </a:rPr>
              <a:t>axis</a:t>
            </a:r>
            <a:endParaRPr lang="it-IT" sz="1600" dirty="0" smtClean="0">
              <a:solidFill>
                <a:srgbClr val="FFFF00"/>
              </a:solidFill>
            </a:endParaRPr>
          </a:p>
          <a:p>
            <a:endParaRPr lang="it-IT" sz="1600" dirty="0">
              <a:solidFill>
                <a:srgbClr val="FFFF00"/>
              </a:solidFill>
            </a:endParaRPr>
          </a:p>
          <a:p>
            <a:r>
              <a:rPr lang="it-IT" sz="1600" dirty="0" smtClean="0">
                <a:solidFill>
                  <a:srgbClr val="FFFF00"/>
                </a:solidFill>
              </a:rPr>
              <a:t>CHANDRA   high </a:t>
            </a:r>
            <a:r>
              <a:rPr lang="it-IT" sz="1600" dirty="0" err="1" smtClean="0">
                <a:solidFill>
                  <a:srgbClr val="FFFF00"/>
                </a:solidFill>
              </a:rPr>
              <a:t>resolution</a:t>
            </a:r>
            <a:r>
              <a:rPr lang="it-IT" sz="1600" dirty="0" smtClean="0">
                <a:solidFill>
                  <a:srgbClr val="FFFF00"/>
                </a:solidFill>
              </a:rPr>
              <a:t> </a:t>
            </a:r>
            <a:r>
              <a:rPr lang="it-IT" sz="1600" dirty="0" err="1" smtClean="0">
                <a:solidFill>
                  <a:srgbClr val="FFFF00"/>
                </a:solidFill>
              </a:rPr>
              <a:t>is</a:t>
            </a:r>
            <a:r>
              <a:rPr lang="it-IT" sz="1600" dirty="0" smtClean="0">
                <a:solidFill>
                  <a:srgbClr val="FFFF00"/>
                </a:solidFill>
              </a:rPr>
              <a:t> </a:t>
            </a:r>
            <a:r>
              <a:rPr lang="it-IT" sz="1600" dirty="0" err="1" smtClean="0">
                <a:solidFill>
                  <a:srgbClr val="FFFF00"/>
                </a:solidFill>
              </a:rPr>
              <a:t>crucial</a:t>
            </a:r>
            <a:r>
              <a:rPr lang="it-IT" sz="1600" dirty="0" smtClean="0">
                <a:solidFill>
                  <a:srgbClr val="FFFF00"/>
                </a:solidFill>
              </a:rPr>
              <a:t> to </a:t>
            </a:r>
            <a:r>
              <a:rPr lang="it-IT" sz="1600" dirty="0" err="1" smtClean="0">
                <a:solidFill>
                  <a:srgbClr val="FFFF00"/>
                </a:solidFill>
              </a:rPr>
              <a:t>select</a:t>
            </a:r>
            <a:r>
              <a:rPr lang="it-IT" sz="1600" dirty="0" smtClean="0">
                <a:solidFill>
                  <a:srgbClr val="FFFF00"/>
                </a:solidFill>
              </a:rPr>
              <a:t> </a:t>
            </a:r>
          </a:p>
          <a:p>
            <a:r>
              <a:rPr lang="it-IT" sz="1600" dirty="0" err="1" smtClean="0">
                <a:solidFill>
                  <a:srgbClr val="FFFF00"/>
                </a:solidFill>
              </a:rPr>
              <a:t>faint</a:t>
            </a:r>
            <a:r>
              <a:rPr lang="it-IT" sz="1600" dirty="0" smtClean="0">
                <a:solidFill>
                  <a:srgbClr val="FFFF00"/>
                </a:solidFill>
              </a:rPr>
              <a:t> high </a:t>
            </a:r>
            <a:r>
              <a:rPr lang="it-IT" sz="1600" dirty="0" err="1" smtClean="0">
                <a:solidFill>
                  <a:srgbClr val="FFFF00"/>
                </a:solidFill>
              </a:rPr>
              <a:t>z</a:t>
            </a:r>
            <a:r>
              <a:rPr lang="it-IT" sz="1600" dirty="0">
                <a:solidFill>
                  <a:srgbClr val="FFFF00"/>
                </a:solidFill>
              </a:rPr>
              <a:t> </a:t>
            </a:r>
            <a:r>
              <a:rPr lang="it-IT" sz="1600" dirty="0" err="1" smtClean="0">
                <a:solidFill>
                  <a:srgbClr val="FFFF00"/>
                </a:solidFill>
              </a:rPr>
              <a:t>AGNs</a:t>
            </a:r>
            <a:r>
              <a:rPr lang="it-IT" sz="1600" dirty="0" smtClean="0">
                <a:solidFill>
                  <a:srgbClr val="FFFF00"/>
                </a:solidFill>
              </a:rPr>
              <a:t> some of </a:t>
            </a:r>
            <a:r>
              <a:rPr lang="it-IT" sz="1600" dirty="0" err="1" smtClean="0">
                <a:solidFill>
                  <a:srgbClr val="FFFF00"/>
                </a:solidFill>
              </a:rPr>
              <a:t>which</a:t>
            </a:r>
            <a:r>
              <a:rPr lang="it-IT" sz="1600" dirty="0" smtClean="0">
                <a:solidFill>
                  <a:srgbClr val="FFFF00"/>
                </a:solidFill>
              </a:rPr>
              <a:t> </a:t>
            </a:r>
            <a:r>
              <a:rPr lang="it-IT" sz="1600" dirty="0" err="1" smtClean="0">
                <a:solidFill>
                  <a:srgbClr val="FFFF00"/>
                </a:solidFill>
              </a:rPr>
              <a:t>near</a:t>
            </a:r>
            <a:r>
              <a:rPr lang="it-IT" sz="1600" dirty="0" smtClean="0">
                <a:solidFill>
                  <a:srgbClr val="FFFF00"/>
                </a:solidFill>
              </a:rPr>
              <a:t> </a:t>
            </a:r>
            <a:r>
              <a:rPr lang="it-IT" sz="1600" dirty="0" err="1" smtClean="0">
                <a:solidFill>
                  <a:srgbClr val="FFFF00"/>
                </a:solidFill>
              </a:rPr>
              <a:t>local</a:t>
            </a:r>
            <a:r>
              <a:rPr lang="it-IT" sz="1600" dirty="0" smtClean="0">
                <a:solidFill>
                  <a:srgbClr val="FFFF00"/>
                </a:solidFill>
              </a:rPr>
              <a:t> </a:t>
            </a:r>
            <a:r>
              <a:rPr lang="it-IT" sz="1600" dirty="0" err="1" smtClean="0">
                <a:solidFill>
                  <a:srgbClr val="FFFF00"/>
                </a:solidFill>
              </a:rPr>
              <a:t>brigher</a:t>
            </a:r>
            <a:endParaRPr lang="it-IT" sz="1600" dirty="0" smtClean="0">
              <a:solidFill>
                <a:srgbClr val="FFFF00"/>
              </a:solidFill>
            </a:endParaRPr>
          </a:p>
          <a:p>
            <a:r>
              <a:rPr lang="it-IT" sz="1600" dirty="0" smtClean="0">
                <a:solidFill>
                  <a:srgbClr val="FFFF00"/>
                </a:solidFill>
              </a:rPr>
              <a:t>H band </a:t>
            </a:r>
            <a:r>
              <a:rPr lang="it-IT" sz="1600" dirty="0" err="1" smtClean="0">
                <a:solidFill>
                  <a:srgbClr val="FFFF00"/>
                </a:solidFill>
              </a:rPr>
              <a:t>sources</a:t>
            </a:r>
            <a:endParaRPr lang="it-IT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095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>
          <a:xfrm>
            <a:off x="3124199" y="6356350"/>
            <a:ext cx="3532167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15 </a:t>
            </a:r>
            <a:r>
              <a:rPr lang="it-IT" dirty="0" err="1" smtClean="0"/>
              <a:t>years</a:t>
            </a:r>
            <a:r>
              <a:rPr lang="it-IT" dirty="0" smtClean="0"/>
              <a:t> of science with </a:t>
            </a:r>
            <a:r>
              <a:rPr lang="it-IT" dirty="0" err="1" smtClean="0"/>
              <a:t>Chandra</a:t>
            </a:r>
            <a:r>
              <a:rPr lang="it-IT" dirty="0" smtClean="0"/>
              <a:t>– Boston 2014</a:t>
            </a: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E1C7AC-AFA2-224E-A7F1-9E60D49F2950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  <p:pic>
        <p:nvPicPr>
          <p:cNvPr id="4" name="Immagine 3" descr="Schermata 11-2456972 alle 17.52.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13" y="1517124"/>
            <a:ext cx="8741833" cy="4481854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402167" y="186690"/>
            <a:ext cx="47907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>
                <a:solidFill>
                  <a:srgbClr val="FFFF00"/>
                </a:solidFill>
              </a:rPr>
              <a:t>We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have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selected</a:t>
            </a:r>
            <a:r>
              <a:rPr lang="it-IT" dirty="0" smtClean="0">
                <a:solidFill>
                  <a:srgbClr val="FFFF00"/>
                </a:solidFill>
              </a:rPr>
              <a:t> 22 AGN </a:t>
            </a:r>
            <a:r>
              <a:rPr lang="it-IT" dirty="0" err="1" smtClean="0">
                <a:solidFill>
                  <a:srgbClr val="FFFF00"/>
                </a:solidFill>
              </a:rPr>
              <a:t>candidates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at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z</a:t>
            </a:r>
            <a:r>
              <a:rPr lang="it-IT" dirty="0" smtClean="0">
                <a:solidFill>
                  <a:srgbClr val="FFFF00"/>
                </a:solidFill>
              </a:rPr>
              <a:t>&gt;4</a:t>
            </a:r>
          </a:p>
          <a:p>
            <a:r>
              <a:rPr lang="it-IT" dirty="0" smtClean="0">
                <a:solidFill>
                  <a:srgbClr val="FFFF00"/>
                </a:solidFill>
              </a:rPr>
              <a:t>(5 </a:t>
            </a:r>
            <a:r>
              <a:rPr lang="it-IT" dirty="0" err="1" smtClean="0">
                <a:solidFill>
                  <a:srgbClr val="FFFF00"/>
                </a:solidFill>
              </a:rPr>
              <a:t>spectroscopic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redshifts</a:t>
            </a:r>
            <a:r>
              <a:rPr lang="it-IT" dirty="0" smtClean="0">
                <a:solidFill>
                  <a:srgbClr val="FFFF00"/>
                </a:solidFill>
              </a:rPr>
              <a:t>)</a:t>
            </a:r>
            <a:endParaRPr lang="it-IT" dirty="0">
              <a:solidFill>
                <a:srgbClr val="FFFF00"/>
              </a:solidFill>
            </a:endParaRPr>
          </a:p>
          <a:p>
            <a:endParaRPr lang="it-IT" dirty="0" smtClean="0">
              <a:solidFill>
                <a:srgbClr val="FFFF00"/>
              </a:solidFill>
            </a:endParaRPr>
          </a:p>
          <a:p>
            <a:r>
              <a:rPr lang="it-IT" dirty="0" err="1" smtClean="0">
                <a:solidFill>
                  <a:srgbClr val="FFFF00"/>
                </a:solidFill>
              </a:rPr>
              <a:t>Only</a:t>
            </a:r>
            <a:r>
              <a:rPr lang="it-IT" dirty="0" smtClean="0">
                <a:solidFill>
                  <a:srgbClr val="FFFF00"/>
                </a:solidFill>
              </a:rPr>
              <a:t> 7 </a:t>
            </a:r>
            <a:r>
              <a:rPr lang="it-IT" dirty="0" err="1" smtClean="0">
                <a:solidFill>
                  <a:srgbClr val="FFFF00"/>
                </a:solidFill>
              </a:rPr>
              <a:t>previously</a:t>
            </a:r>
            <a:r>
              <a:rPr lang="it-IT" dirty="0" smtClean="0">
                <a:solidFill>
                  <a:srgbClr val="FFFF00"/>
                </a:solidFill>
              </a:rPr>
              <a:t> X-</a:t>
            </a:r>
            <a:r>
              <a:rPr lang="it-IT" dirty="0" err="1" smtClean="0">
                <a:solidFill>
                  <a:srgbClr val="FFFF00"/>
                </a:solidFill>
              </a:rPr>
              <a:t>ray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selected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AGNs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6395556" y="1017687"/>
            <a:ext cx="2667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FF00"/>
                </a:solidFill>
              </a:rPr>
              <a:t>Log L</a:t>
            </a:r>
            <a:r>
              <a:rPr lang="it-IT" baseline="-25000" dirty="0">
                <a:solidFill>
                  <a:srgbClr val="FFFF00"/>
                </a:solidFill>
              </a:rPr>
              <a:t>X</a:t>
            </a:r>
            <a:r>
              <a:rPr lang="it-IT" dirty="0" smtClean="0">
                <a:solidFill>
                  <a:srgbClr val="FFFF00"/>
                </a:solidFill>
              </a:rPr>
              <a:t>  </a:t>
            </a:r>
            <a:r>
              <a:rPr lang="en-US" b="1" dirty="0" smtClean="0">
                <a:solidFill>
                  <a:srgbClr val="FFFF00"/>
                </a:solidFill>
                <a:latin typeface="Courier New" charset="0"/>
              </a:rPr>
              <a:t>~</a:t>
            </a:r>
            <a:r>
              <a:rPr lang="it-IT" dirty="0" smtClean="0">
                <a:solidFill>
                  <a:srgbClr val="FFFF00"/>
                </a:solidFill>
              </a:rPr>
              <a:t>43.2  </a:t>
            </a:r>
            <a:r>
              <a:rPr lang="it-IT" sz="1600" dirty="0" smtClean="0">
                <a:solidFill>
                  <a:srgbClr val="FFFF00"/>
                </a:solidFill>
              </a:rPr>
              <a:t>(2-10 </a:t>
            </a:r>
            <a:r>
              <a:rPr lang="it-IT" sz="1600" dirty="0" err="1" smtClean="0">
                <a:solidFill>
                  <a:srgbClr val="FFFF00"/>
                </a:solidFill>
              </a:rPr>
              <a:t>keV</a:t>
            </a:r>
            <a:r>
              <a:rPr lang="it-IT" sz="1600" dirty="0" smtClean="0">
                <a:solidFill>
                  <a:srgbClr val="FFFF00"/>
                </a:solidFill>
              </a:rPr>
              <a:t>)</a:t>
            </a:r>
            <a:endParaRPr lang="it-IT" sz="1600" dirty="0">
              <a:solidFill>
                <a:srgbClr val="FFFF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532963" y="5998978"/>
            <a:ext cx="5744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FF00"/>
                </a:solidFill>
              </a:rPr>
              <a:t>5 </a:t>
            </a:r>
            <a:r>
              <a:rPr lang="it-IT" dirty="0" err="1" smtClean="0">
                <a:solidFill>
                  <a:srgbClr val="FFFF00"/>
                </a:solidFill>
              </a:rPr>
              <a:t>obj</a:t>
            </a:r>
            <a:r>
              <a:rPr lang="it-IT" dirty="0" smtClean="0">
                <a:solidFill>
                  <a:srgbClr val="FFFF00"/>
                </a:solidFill>
              </a:rPr>
              <a:t>. </a:t>
            </a:r>
            <a:r>
              <a:rPr lang="it-IT" dirty="0" err="1">
                <a:solidFill>
                  <a:srgbClr val="FFFF00"/>
                </a:solidFill>
              </a:rPr>
              <a:t>f</a:t>
            </a:r>
            <a:r>
              <a:rPr lang="it-IT" dirty="0" err="1" smtClean="0">
                <a:solidFill>
                  <a:srgbClr val="FFFF00"/>
                </a:solidFill>
              </a:rPr>
              <a:t>itted</a:t>
            </a:r>
            <a:r>
              <a:rPr lang="it-IT" dirty="0" smtClean="0">
                <a:solidFill>
                  <a:srgbClr val="FFFF00"/>
                </a:solidFill>
              </a:rPr>
              <a:t> with log N</a:t>
            </a:r>
            <a:r>
              <a:rPr lang="it-IT" baseline="-25000" dirty="0" smtClean="0">
                <a:solidFill>
                  <a:srgbClr val="FFFF00"/>
                </a:solidFill>
              </a:rPr>
              <a:t>H</a:t>
            </a:r>
            <a:r>
              <a:rPr lang="it-IT" dirty="0" smtClean="0">
                <a:solidFill>
                  <a:srgbClr val="FFFF00"/>
                </a:solidFill>
              </a:rPr>
              <a:t>=23.5    2 </a:t>
            </a:r>
            <a:r>
              <a:rPr lang="it-IT" dirty="0" err="1" smtClean="0">
                <a:solidFill>
                  <a:srgbClr val="FFFF00"/>
                </a:solidFill>
              </a:rPr>
              <a:t>obj</a:t>
            </a:r>
            <a:r>
              <a:rPr lang="it-IT" dirty="0" smtClean="0">
                <a:solidFill>
                  <a:srgbClr val="FFFF00"/>
                </a:solidFill>
              </a:rPr>
              <a:t>. </a:t>
            </a:r>
            <a:r>
              <a:rPr lang="it-IT" dirty="0">
                <a:solidFill>
                  <a:srgbClr val="FFFF00"/>
                </a:solidFill>
              </a:rPr>
              <a:t>w</a:t>
            </a:r>
            <a:r>
              <a:rPr lang="it-IT" dirty="0" smtClean="0">
                <a:solidFill>
                  <a:srgbClr val="FFFF00"/>
                </a:solidFill>
              </a:rPr>
              <a:t>ith </a:t>
            </a:r>
            <a:r>
              <a:rPr lang="it-IT" dirty="0">
                <a:solidFill>
                  <a:srgbClr val="FFFF00"/>
                </a:solidFill>
              </a:rPr>
              <a:t>log N</a:t>
            </a:r>
            <a:r>
              <a:rPr lang="it-IT" baseline="-25000" dirty="0">
                <a:solidFill>
                  <a:srgbClr val="FFFF00"/>
                </a:solidFill>
              </a:rPr>
              <a:t>H</a:t>
            </a:r>
            <a:r>
              <a:rPr lang="it-IT" dirty="0">
                <a:solidFill>
                  <a:srgbClr val="FFFF00"/>
                </a:solidFill>
              </a:rPr>
              <a:t>=</a:t>
            </a:r>
            <a:r>
              <a:rPr lang="it-IT" dirty="0" smtClean="0">
                <a:solidFill>
                  <a:srgbClr val="FFFF00"/>
                </a:solidFill>
              </a:rPr>
              <a:t>22.5  </a:t>
            </a:r>
            <a:endParaRPr lang="it-IT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425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09488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15 </a:t>
            </a:r>
            <a:r>
              <a:rPr lang="it-IT" dirty="0" err="1" smtClean="0"/>
              <a:t>years</a:t>
            </a:r>
            <a:r>
              <a:rPr lang="it-IT" dirty="0" smtClean="0"/>
              <a:t> of science with </a:t>
            </a:r>
            <a:r>
              <a:rPr lang="it-IT" dirty="0" err="1" smtClean="0"/>
              <a:t>Chandra</a:t>
            </a:r>
            <a:r>
              <a:rPr lang="it-IT" dirty="0" smtClean="0"/>
              <a:t>– Boston 2014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BC3293-0205-D44D-B128-422D316C1BE9}" type="slidenum">
              <a:rPr lang="it-IT" smtClean="0"/>
              <a:pPr>
                <a:defRPr/>
              </a:pPr>
              <a:t>9</a:t>
            </a:fld>
            <a:r>
              <a:rPr lang="it-IT" dirty="0" smtClean="0"/>
              <a:t>/16</a:t>
            </a:r>
            <a:endParaRPr lang="it-IT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594705" y="5915409"/>
            <a:ext cx="8161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>
                <a:solidFill>
                  <a:srgbClr val="FFFF00"/>
                </a:solidFill>
              </a:rPr>
              <a:t>Average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correction</a:t>
            </a:r>
            <a:r>
              <a:rPr lang="it-IT" dirty="0" smtClean="0">
                <a:solidFill>
                  <a:srgbClr val="FFFF00"/>
                </a:solidFill>
              </a:rPr>
              <a:t> for </a:t>
            </a:r>
            <a:r>
              <a:rPr lang="it-IT" dirty="0" err="1" smtClean="0">
                <a:solidFill>
                  <a:srgbClr val="FFFF00"/>
                </a:solidFill>
              </a:rPr>
              <a:t>incompleteness</a:t>
            </a:r>
            <a:r>
              <a:rPr lang="it-IT" dirty="0" smtClean="0">
                <a:solidFill>
                  <a:srgbClr val="FFFF00"/>
                </a:solidFill>
              </a:rPr>
              <a:t> by more </a:t>
            </a:r>
            <a:r>
              <a:rPr lang="it-IT" dirty="0" err="1" smtClean="0">
                <a:solidFill>
                  <a:srgbClr val="FFFF00"/>
                </a:solidFill>
              </a:rPr>
              <a:t>than</a:t>
            </a:r>
            <a:r>
              <a:rPr lang="it-IT" dirty="0" smtClean="0">
                <a:solidFill>
                  <a:srgbClr val="FFFF00"/>
                </a:solidFill>
              </a:rPr>
              <a:t> a </a:t>
            </a:r>
            <a:r>
              <a:rPr lang="it-IT" dirty="0" err="1" smtClean="0">
                <a:solidFill>
                  <a:srgbClr val="FFFF00"/>
                </a:solidFill>
              </a:rPr>
              <a:t>factor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>
                <a:solidFill>
                  <a:srgbClr val="FFFF00"/>
                </a:solidFill>
              </a:rPr>
              <a:t>2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at</a:t>
            </a:r>
            <a:r>
              <a:rPr lang="it-IT" dirty="0" smtClean="0">
                <a:solidFill>
                  <a:srgbClr val="FFFF00"/>
                </a:solidFill>
              </a:rPr>
              <a:t> the </a:t>
            </a:r>
            <a:r>
              <a:rPr lang="it-IT" dirty="0" err="1" smtClean="0">
                <a:solidFill>
                  <a:srgbClr val="FFFF00"/>
                </a:solidFill>
              </a:rPr>
              <a:t>faint</a:t>
            </a:r>
            <a:r>
              <a:rPr lang="it-IT" dirty="0" smtClean="0">
                <a:solidFill>
                  <a:srgbClr val="FFFF00"/>
                </a:solidFill>
              </a:rPr>
              <a:t> end</a:t>
            </a:r>
            <a:endParaRPr lang="it-IT" dirty="0">
              <a:solidFill>
                <a:srgbClr val="FFFF00"/>
              </a:solidFill>
            </a:endParaRPr>
          </a:p>
        </p:txBody>
      </p:sp>
      <p:pic>
        <p:nvPicPr>
          <p:cNvPr id="4" name="Immagine 3" descr="figure3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7" b="18901"/>
          <a:stretch/>
        </p:blipFill>
        <p:spPr>
          <a:xfrm>
            <a:off x="1917700" y="275415"/>
            <a:ext cx="5299364" cy="4914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5" name="Triangolo rettangolo 34"/>
          <p:cNvSpPr/>
          <p:nvPr/>
        </p:nvSpPr>
        <p:spPr>
          <a:xfrm>
            <a:off x="4550604" y="2471589"/>
            <a:ext cx="1593383" cy="1439772"/>
          </a:xfrm>
          <a:prstGeom prst="rtTriangle">
            <a:avLst/>
          </a:prstGeom>
          <a:pattFill prst="wdUpDiag">
            <a:fgClr>
              <a:srgbClr val="000047"/>
            </a:fgClr>
            <a:bgClr>
              <a:srgbClr val="9F9F9F"/>
            </a:bgClr>
          </a:pattFill>
          <a:ln>
            <a:solidFill>
              <a:srgbClr val="9F9F9F"/>
            </a:solidFill>
          </a:ln>
          <a:effectLst>
            <a:outerShdw blurRad="40005" dist="22987" dir="5400000" algn="tl" rotWithShape="0">
              <a:srgbClr val="9F9F9F">
                <a:alpha val="35000"/>
              </a:srgbClr>
            </a:outerShdw>
          </a:effectLst>
          <a:scene3d>
            <a:camera prst="orthographicFront">
              <a:rot lat="0" lon="9540000" rev="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CasellaDiTesto 35"/>
          <p:cNvSpPr txBox="1"/>
          <p:nvPr/>
        </p:nvSpPr>
        <p:spPr>
          <a:xfrm>
            <a:off x="1179322" y="5465988"/>
            <a:ext cx="5990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>
                <a:solidFill>
                  <a:srgbClr val="FFFF00"/>
                </a:solidFill>
              </a:rPr>
              <a:t>Only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relatively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bright</a:t>
            </a:r>
            <a:r>
              <a:rPr lang="it-IT" dirty="0" smtClean="0">
                <a:solidFill>
                  <a:srgbClr val="FFFF00"/>
                </a:solidFill>
              </a:rPr>
              <a:t> X-</a:t>
            </a:r>
            <a:r>
              <a:rPr lang="it-IT" dirty="0" err="1" smtClean="0">
                <a:solidFill>
                  <a:srgbClr val="FFFF00"/>
                </a:solidFill>
              </a:rPr>
              <a:t>ray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sources</a:t>
            </a:r>
            <a:r>
              <a:rPr lang="it-IT" dirty="0" smtClean="0">
                <a:solidFill>
                  <a:srgbClr val="FFFF00"/>
                </a:solidFill>
              </a:rPr>
              <a:t> are </a:t>
            </a:r>
            <a:r>
              <a:rPr lang="it-IT" dirty="0" err="1" smtClean="0">
                <a:solidFill>
                  <a:srgbClr val="FFFF00"/>
                </a:solidFill>
              </a:rPr>
              <a:t>detected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at</a:t>
            </a:r>
            <a:r>
              <a:rPr lang="it-IT" dirty="0" smtClean="0">
                <a:solidFill>
                  <a:srgbClr val="FFFF00"/>
                </a:solidFill>
              </a:rPr>
              <a:t> H=27</a:t>
            </a:r>
            <a:endParaRPr lang="it-IT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439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199" y="6356350"/>
            <a:ext cx="4223885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15 </a:t>
            </a:r>
            <a:r>
              <a:rPr lang="it-IT" dirty="0" err="1" smtClean="0"/>
              <a:t>years</a:t>
            </a:r>
            <a:r>
              <a:rPr lang="it-IT" dirty="0" smtClean="0"/>
              <a:t> of science with </a:t>
            </a:r>
            <a:r>
              <a:rPr lang="it-IT" dirty="0" err="1" smtClean="0"/>
              <a:t>Chandra</a:t>
            </a:r>
            <a:r>
              <a:rPr lang="it-IT" dirty="0" smtClean="0"/>
              <a:t>– Boston 2014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BC3293-0205-D44D-B128-422D316C1BE9}" type="slidenum">
              <a:rPr lang="it-IT" smtClean="0"/>
              <a:pPr>
                <a:defRPr/>
              </a:pPr>
              <a:t>10</a:t>
            </a:fld>
            <a:endParaRPr lang="it-IT"/>
          </a:p>
        </p:txBody>
      </p:sp>
      <p:sp>
        <p:nvSpPr>
          <p:cNvPr id="3" name="CasellaDiTesto 2"/>
          <p:cNvSpPr txBox="1"/>
          <p:nvPr/>
        </p:nvSpPr>
        <p:spPr>
          <a:xfrm>
            <a:off x="102057" y="1556649"/>
            <a:ext cx="335407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FF00"/>
                </a:solidFill>
              </a:rPr>
              <a:t>LF </a:t>
            </a:r>
            <a:r>
              <a:rPr lang="it-IT" dirty="0" err="1" smtClean="0">
                <a:solidFill>
                  <a:srgbClr val="FFFF00"/>
                </a:solidFill>
              </a:rPr>
              <a:t>corrected</a:t>
            </a:r>
            <a:r>
              <a:rPr lang="it-IT" dirty="0" smtClean="0">
                <a:solidFill>
                  <a:srgbClr val="FFFF00"/>
                </a:solidFill>
              </a:rPr>
              <a:t> for:</a:t>
            </a:r>
          </a:p>
          <a:p>
            <a:r>
              <a:rPr lang="it-IT" dirty="0" smtClean="0">
                <a:solidFill>
                  <a:srgbClr val="FFFF00"/>
                </a:solidFill>
              </a:rPr>
              <a:t>H band </a:t>
            </a:r>
            <a:r>
              <a:rPr lang="it-IT" dirty="0" err="1" smtClean="0">
                <a:solidFill>
                  <a:srgbClr val="FFFF00"/>
                </a:solidFill>
              </a:rPr>
              <a:t>counts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incompleteness</a:t>
            </a:r>
            <a:endParaRPr lang="it-IT" dirty="0" smtClean="0">
              <a:solidFill>
                <a:srgbClr val="FFFF00"/>
              </a:solidFill>
            </a:endParaRP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and</a:t>
            </a:r>
          </a:p>
          <a:p>
            <a:r>
              <a:rPr lang="it-IT" dirty="0" smtClean="0">
                <a:solidFill>
                  <a:srgbClr val="FFFF00"/>
                </a:solidFill>
                <a:latin typeface="Lucida Grande"/>
                <a:ea typeface="Lucida Grande"/>
                <a:cs typeface="Lucida Grande"/>
              </a:rPr>
              <a:t>X/H </a:t>
            </a:r>
            <a:r>
              <a:rPr lang="it-IT" dirty="0" err="1" smtClean="0">
                <a:solidFill>
                  <a:srgbClr val="FFFF00"/>
                </a:solidFill>
                <a:latin typeface="Lucida Grande"/>
                <a:ea typeface="Lucida Grande"/>
                <a:cs typeface="Lucida Grande"/>
              </a:rPr>
              <a:t>incompleteness</a:t>
            </a:r>
            <a:r>
              <a:rPr lang="it-IT" dirty="0" smtClean="0">
                <a:solidFill>
                  <a:srgbClr val="FFFF00"/>
                </a:solidFill>
                <a:latin typeface="Lucida Grande"/>
                <a:ea typeface="Lucida Grande"/>
                <a:cs typeface="Lucida Grande"/>
              </a:rPr>
              <a:t> </a:t>
            </a:r>
          </a:p>
          <a:p>
            <a:endParaRPr lang="it-IT" dirty="0">
              <a:solidFill>
                <a:srgbClr val="FFFF00"/>
              </a:solidFill>
              <a:latin typeface="Lucida Grande"/>
              <a:ea typeface="Lucida Grande"/>
              <a:cs typeface="Lucida Grande"/>
            </a:endParaRPr>
          </a:p>
          <a:p>
            <a:r>
              <a:rPr lang="it-IT" dirty="0" err="1" smtClean="0">
                <a:solidFill>
                  <a:srgbClr val="FFFF00"/>
                </a:solidFill>
                <a:latin typeface="Lucida Grande"/>
                <a:ea typeface="Lucida Grande"/>
                <a:cs typeface="Lucida Grande"/>
              </a:rPr>
              <a:t>Adding</a:t>
            </a:r>
            <a:r>
              <a:rPr lang="it-IT" dirty="0" smtClean="0">
                <a:solidFill>
                  <a:srgbClr val="FFFF00"/>
                </a:solidFill>
                <a:latin typeface="Lucida Grande"/>
                <a:ea typeface="Lucida Grande"/>
                <a:cs typeface="Lucida Grande"/>
              </a:rPr>
              <a:t> SLOAN </a:t>
            </a:r>
            <a:r>
              <a:rPr lang="it-IT" dirty="0" err="1" smtClean="0">
                <a:solidFill>
                  <a:srgbClr val="FFFF00"/>
                </a:solidFill>
                <a:latin typeface="Lucida Grande"/>
                <a:ea typeface="Lucida Grande"/>
                <a:cs typeface="Lucida Grande"/>
              </a:rPr>
              <a:t>QSOs</a:t>
            </a:r>
            <a:endParaRPr lang="it-IT" dirty="0" smtClean="0">
              <a:solidFill>
                <a:srgbClr val="FFFF00"/>
              </a:solidFill>
              <a:latin typeface="Lucida Grande"/>
              <a:ea typeface="Lucida Grande"/>
              <a:cs typeface="Lucida Grande"/>
            </a:endParaRPr>
          </a:p>
          <a:p>
            <a:r>
              <a:rPr lang="it-IT" dirty="0">
                <a:solidFill>
                  <a:srgbClr val="FFFF00"/>
                </a:solidFill>
                <a:latin typeface="Lucida Grande"/>
                <a:ea typeface="Lucida Grande"/>
                <a:cs typeface="Lucida Grande"/>
              </a:rPr>
              <a:t>2</a:t>
            </a:r>
            <a:r>
              <a:rPr lang="it-IT" dirty="0" smtClean="0">
                <a:solidFill>
                  <a:srgbClr val="FFFF00"/>
                </a:solidFill>
                <a:latin typeface="Lucida Grande"/>
                <a:ea typeface="Lucida Grande"/>
                <a:cs typeface="Lucida Grande"/>
              </a:rPr>
              <a:t> </a:t>
            </a:r>
            <a:r>
              <a:rPr lang="it-IT" dirty="0" err="1" smtClean="0">
                <a:solidFill>
                  <a:srgbClr val="FFFF00"/>
                </a:solidFill>
                <a:latin typeface="Lucida Grande"/>
                <a:ea typeface="Lucida Grande"/>
                <a:cs typeface="Lucida Grande"/>
              </a:rPr>
              <a:t>power</a:t>
            </a:r>
            <a:r>
              <a:rPr lang="it-IT" dirty="0" smtClean="0">
                <a:solidFill>
                  <a:srgbClr val="FFFF00"/>
                </a:solidFill>
                <a:latin typeface="Lucida Grande"/>
                <a:ea typeface="Lucida Grande"/>
                <a:cs typeface="Lucida Grande"/>
              </a:rPr>
              <a:t>-law </a:t>
            </a:r>
            <a:r>
              <a:rPr lang="it-IT" dirty="0" err="1" smtClean="0">
                <a:solidFill>
                  <a:srgbClr val="FFFF00"/>
                </a:solidFill>
                <a:latin typeface="Lucida Grande"/>
                <a:ea typeface="Lucida Grande"/>
                <a:cs typeface="Lucida Grande"/>
              </a:rPr>
              <a:t>fit</a:t>
            </a:r>
            <a:r>
              <a:rPr lang="it-IT" dirty="0" smtClean="0">
                <a:solidFill>
                  <a:srgbClr val="FFFF00"/>
                </a:solidFill>
                <a:latin typeface="Lucida Grande"/>
                <a:ea typeface="Lucida Grande"/>
                <a:cs typeface="Lucida Grande"/>
              </a:rPr>
              <a:t> </a:t>
            </a:r>
          </a:p>
          <a:p>
            <a:r>
              <a:rPr lang="it-IT" dirty="0" err="1" smtClean="0">
                <a:solidFill>
                  <a:srgbClr val="FFFF00"/>
                </a:solidFill>
                <a:latin typeface="Lucida Grande"/>
                <a:ea typeface="Lucida Grande"/>
                <a:cs typeface="Lucida Grande"/>
              </a:rPr>
              <a:t>Faint</a:t>
            </a:r>
            <a:r>
              <a:rPr lang="it-IT" dirty="0" smtClean="0">
                <a:solidFill>
                  <a:srgbClr val="FFFF00"/>
                </a:solidFill>
                <a:latin typeface="Lucida Grande"/>
                <a:ea typeface="Lucida Grande"/>
                <a:cs typeface="Lucida Grande"/>
              </a:rPr>
              <a:t>   </a:t>
            </a:r>
            <a:r>
              <a:rPr lang="it-IT" dirty="0" err="1" smtClean="0">
                <a:solidFill>
                  <a:srgbClr val="FFFF00"/>
                </a:solidFill>
                <a:latin typeface="Lucida Grande"/>
                <a:ea typeface="Lucida Grande"/>
                <a:cs typeface="Lucida Grande"/>
              </a:rPr>
              <a:t>slope</a:t>
            </a:r>
            <a:r>
              <a:rPr lang="it-IT" dirty="0" smtClean="0">
                <a:solidFill>
                  <a:srgbClr val="FFFF00"/>
                </a:solidFill>
                <a:latin typeface="Lucida Grande"/>
                <a:ea typeface="Lucida Grande"/>
                <a:cs typeface="Lucida Grande"/>
              </a:rPr>
              <a:t>  1.5-1.8 </a:t>
            </a:r>
          </a:p>
          <a:p>
            <a:r>
              <a:rPr lang="it-IT" dirty="0" err="1" smtClean="0">
                <a:solidFill>
                  <a:srgbClr val="FFFF00"/>
                </a:solidFill>
                <a:latin typeface="Lucida Grande"/>
                <a:ea typeface="Lucida Grande"/>
                <a:cs typeface="Lucida Grande"/>
              </a:rPr>
              <a:t>Bright</a:t>
            </a:r>
            <a:r>
              <a:rPr lang="it-IT" dirty="0" smtClean="0">
                <a:solidFill>
                  <a:srgbClr val="FFFF00"/>
                </a:solidFill>
                <a:latin typeface="Lucida Grande"/>
                <a:ea typeface="Lucida Grande"/>
                <a:cs typeface="Lucida Grande"/>
              </a:rPr>
              <a:t> </a:t>
            </a:r>
            <a:r>
              <a:rPr lang="it-IT" dirty="0" err="1" smtClean="0">
                <a:solidFill>
                  <a:srgbClr val="FFFF00"/>
                </a:solidFill>
                <a:latin typeface="Lucida Grande"/>
                <a:ea typeface="Lucida Grande"/>
                <a:cs typeface="Lucida Grande"/>
              </a:rPr>
              <a:t>slope</a:t>
            </a:r>
            <a:r>
              <a:rPr lang="it-IT" dirty="0" smtClean="0">
                <a:solidFill>
                  <a:srgbClr val="FFFF00"/>
                </a:solidFill>
                <a:latin typeface="Lucida Grande"/>
                <a:ea typeface="Lucida Grande"/>
                <a:cs typeface="Lucida Grande"/>
              </a:rPr>
              <a:t>  3.1-3.3</a:t>
            </a:r>
          </a:p>
          <a:p>
            <a:endParaRPr lang="it-IT" dirty="0">
              <a:solidFill>
                <a:srgbClr val="FFFF00"/>
              </a:solidFill>
              <a:latin typeface="Lucida Grande"/>
              <a:ea typeface="Lucida Grande"/>
              <a:cs typeface="Lucida Grande"/>
            </a:endParaRPr>
          </a:p>
          <a:p>
            <a:r>
              <a:rPr lang="it-IT" dirty="0" smtClean="0">
                <a:solidFill>
                  <a:srgbClr val="FFFF00"/>
                </a:solidFill>
                <a:latin typeface="Lucida Grande"/>
                <a:ea typeface="Lucida Grande"/>
                <a:cs typeface="Lucida Grande"/>
              </a:rPr>
              <a:t>L (break) </a:t>
            </a:r>
            <a:r>
              <a:rPr lang="it-IT" dirty="0" err="1" smtClean="0">
                <a:solidFill>
                  <a:srgbClr val="FFFF00"/>
                </a:solidFill>
                <a:latin typeface="Lucida Grande"/>
                <a:ea typeface="Lucida Grande"/>
                <a:cs typeface="Lucida Grande"/>
              </a:rPr>
              <a:t>is</a:t>
            </a:r>
            <a:r>
              <a:rPr lang="it-IT" dirty="0" smtClean="0">
                <a:solidFill>
                  <a:srgbClr val="FFFF00"/>
                </a:solidFill>
                <a:latin typeface="Lucida Grande"/>
                <a:ea typeface="Lucida Grande"/>
                <a:cs typeface="Lucida Grande"/>
              </a:rPr>
              <a:t> </a:t>
            </a:r>
            <a:r>
              <a:rPr lang="it-IT" dirty="0" err="1" smtClean="0">
                <a:solidFill>
                  <a:srgbClr val="FFFF00"/>
                </a:solidFill>
                <a:latin typeface="Lucida Grande"/>
                <a:ea typeface="Lucida Grande"/>
                <a:cs typeface="Lucida Grande"/>
              </a:rPr>
              <a:t>unconstrained</a:t>
            </a:r>
            <a:endParaRPr lang="it-IT" dirty="0" smtClean="0">
              <a:solidFill>
                <a:srgbClr val="FFFF00"/>
              </a:solidFill>
              <a:latin typeface="Lucida Grande"/>
              <a:ea typeface="Lucida Grande"/>
              <a:cs typeface="Lucida Grande"/>
            </a:endParaRPr>
          </a:p>
          <a:p>
            <a:r>
              <a:rPr lang="it-IT" dirty="0" smtClean="0">
                <a:solidFill>
                  <a:srgbClr val="FFFF00"/>
                </a:solidFill>
                <a:latin typeface="Lucida Grande"/>
                <a:ea typeface="Lucida Grande"/>
                <a:cs typeface="Lucida Grande"/>
              </a:rPr>
              <a:t>M</a:t>
            </a:r>
            <a:r>
              <a:rPr lang="it-IT" baseline="-25000" dirty="0" smtClean="0">
                <a:solidFill>
                  <a:srgbClr val="FFFF00"/>
                </a:solidFill>
                <a:latin typeface="Lucida Grande"/>
                <a:ea typeface="Lucida Grande"/>
                <a:cs typeface="Lucida Grande"/>
              </a:rPr>
              <a:t>1450 </a:t>
            </a:r>
            <a:r>
              <a:rPr lang="it-IT" dirty="0" smtClean="0">
                <a:solidFill>
                  <a:srgbClr val="FFFF00"/>
                </a:solidFill>
                <a:latin typeface="Lucida Grande"/>
                <a:ea typeface="Lucida Grande"/>
                <a:cs typeface="Lucida Grande"/>
              </a:rPr>
              <a:t>= -23.2 ÷ -23.6  </a:t>
            </a:r>
            <a:endParaRPr lang="it-IT" dirty="0">
              <a:solidFill>
                <a:srgbClr val="FFFF00"/>
              </a:solidFill>
            </a:endParaRPr>
          </a:p>
        </p:txBody>
      </p:sp>
      <p:pic>
        <p:nvPicPr>
          <p:cNvPr id="2" name="Immagine 1" descr="figure4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692" y="0"/>
            <a:ext cx="4902904" cy="634493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Ovale 6"/>
          <p:cNvSpPr/>
          <p:nvPr/>
        </p:nvSpPr>
        <p:spPr>
          <a:xfrm>
            <a:off x="6072376" y="3696912"/>
            <a:ext cx="442246" cy="320398"/>
          </a:xfrm>
          <a:prstGeom prst="ellipse">
            <a:avLst/>
          </a:prstGeom>
          <a:noFill/>
          <a:ln w="28575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0300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199" y="6356350"/>
            <a:ext cx="3985753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15 </a:t>
            </a:r>
            <a:r>
              <a:rPr lang="it-IT" dirty="0" err="1" smtClean="0"/>
              <a:t>years</a:t>
            </a:r>
            <a:r>
              <a:rPr lang="it-IT" dirty="0" smtClean="0"/>
              <a:t> of science with </a:t>
            </a:r>
            <a:r>
              <a:rPr lang="it-IT" dirty="0" err="1" smtClean="0"/>
              <a:t>Chandra</a:t>
            </a:r>
            <a:r>
              <a:rPr lang="it-IT" dirty="0" smtClean="0"/>
              <a:t>– Boston 2014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BC3293-0205-D44D-B128-422D316C1BE9}" type="slidenum">
              <a:rPr lang="it-IT" smtClean="0"/>
              <a:pPr>
                <a:defRPr/>
              </a:pPr>
              <a:t>11</a:t>
            </a:fld>
            <a:endParaRPr lang="it-IT"/>
          </a:p>
        </p:txBody>
      </p:sp>
      <p:sp>
        <p:nvSpPr>
          <p:cNvPr id="8" name="CasellaDiTesto 2"/>
          <p:cNvSpPr txBox="1">
            <a:spLocks noChangeArrowheads="1"/>
          </p:cNvSpPr>
          <p:nvPr/>
        </p:nvSpPr>
        <p:spPr bwMode="auto">
          <a:xfrm>
            <a:off x="2252028" y="360879"/>
            <a:ext cx="368691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800" dirty="0" err="1" smtClean="0">
                <a:solidFill>
                  <a:srgbClr val="FFFF00"/>
                </a:solidFill>
              </a:rPr>
              <a:t>AGNs</a:t>
            </a:r>
            <a:r>
              <a:rPr lang="it-IT" sz="1800" dirty="0" smtClean="0">
                <a:solidFill>
                  <a:srgbClr val="FFFF00"/>
                </a:solidFill>
              </a:rPr>
              <a:t> </a:t>
            </a:r>
            <a:r>
              <a:rPr lang="it-IT" sz="1800" dirty="0" err="1">
                <a:solidFill>
                  <a:srgbClr val="FFFF00"/>
                </a:solidFill>
              </a:rPr>
              <a:t>I</a:t>
            </a:r>
            <a:r>
              <a:rPr lang="it-IT" sz="1800" dirty="0" err="1" smtClean="0">
                <a:solidFill>
                  <a:srgbClr val="FFFF00"/>
                </a:solidFill>
              </a:rPr>
              <a:t>onizing</a:t>
            </a:r>
            <a:r>
              <a:rPr lang="it-IT" sz="1800" dirty="0" smtClean="0">
                <a:solidFill>
                  <a:srgbClr val="FFFF00"/>
                </a:solidFill>
              </a:rPr>
              <a:t> </a:t>
            </a:r>
            <a:r>
              <a:rPr lang="it-IT" sz="1800" dirty="0" err="1" smtClean="0">
                <a:solidFill>
                  <a:srgbClr val="FFFF00"/>
                </a:solidFill>
              </a:rPr>
              <a:t>Emissivity</a:t>
            </a:r>
            <a:r>
              <a:rPr lang="it-IT" sz="1800" dirty="0" smtClean="0">
                <a:solidFill>
                  <a:srgbClr val="FFFF00"/>
                </a:solidFill>
              </a:rPr>
              <a:t> </a:t>
            </a:r>
            <a:r>
              <a:rPr lang="it-IT" sz="1800" dirty="0" err="1" smtClean="0">
                <a:solidFill>
                  <a:srgbClr val="FFFF00"/>
                </a:solidFill>
              </a:rPr>
              <a:t>at</a:t>
            </a:r>
            <a:r>
              <a:rPr lang="it-IT" sz="1800" dirty="0" smtClean="0">
                <a:solidFill>
                  <a:srgbClr val="FFFF00"/>
                </a:solidFill>
              </a:rPr>
              <a:t> 912 </a:t>
            </a:r>
            <a:r>
              <a:rPr lang="it-IT" sz="1800" dirty="0" err="1" smtClean="0">
                <a:solidFill>
                  <a:srgbClr val="FFFF00"/>
                </a:solidFill>
              </a:rPr>
              <a:t>Å</a:t>
            </a:r>
            <a:endParaRPr lang="it-IT" sz="1800" dirty="0">
              <a:solidFill>
                <a:srgbClr val="FFFF00"/>
              </a:solidFill>
            </a:endParaRPr>
          </a:p>
        </p:txBody>
      </p:sp>
      <p:pic>
        <p:nvPicPr>
          <p:cNvPr id="3" name="Immagine 2" descr="Schermata 11-2456972 alle 18.38.3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2" y="1863480"/>
            <a:ext cx="4405612" cy="914875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0" y="3265984"/>
            <a:ext cx="48654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>
                <a:solidFill>
                  <a:srgbClr val="FFFF00"/>
                </a:solidFill>
              </a:rPr>
              <a:t>We</a:t>
            </a:r>
            <a:r>
              <a:rPr lang="it-IT" dirty="0" smtClean="0">
                <a:solidFill>
                  <a:srgbClr val="FFFF00"/>
                </a:solidFill>
              </a:rPr>
              <a:t> assume &lt; </a:t>
            </a:r>
            <a:r>
              <a:rPr lang="it-IT" dirty="0" err="1" smtClean="0">
                <a:solidFill>
                  <a:srgbClr val="FFFF00"/>
                </a:solidFill>
              </a:rPr>
              <a:t>f</a:t>
            </a:r>
            <a:r>
              <a:rPr lang="it-IT" dirty="0" smtClean="0">
                <a:solidFill>
                  <a:srgbClr val="FFFF00"/>
                </a:solidFill>
              </a:rPr>
              <a:t> &gt; </a:t>
            </a:r>
            <a:r>
              <a:rPr lang="en-US" dirty="0" smtClean="0">
                <a:solidFill>
                  <a:srgbClr val="FFFF00"/>
                </a:solidFill>
                <a:latin typeface="Arial"/>
                <a:cs typeface="Arial"/>
              </a:rPr>
              <a:t>=1</a:t>
            </a:r>
          </a:p>
          <a:p>
            <a:r>
              <a:rPr lang="en-US" dirty="0" smtClean="0">
                <a:solidFill>
                  <a:srgbClr val="FFFF00"/>
                </a:solidFill>
                <a:latin typeface="Arial"/>
                <a:cs typeface="Arial"/>
              </a:rPr>
              <a:t>and</a:t>
            </a:r>
          </a:p>
          <a:p>
            <a:r>
              <a:rPr lang="en-US" dirty="0" smtClean="0">
                <a:solidFill>
                  <a:srgbClr val="FFFF00"/>
                </a:solidFill>
                <a:latin typeface="Arial"/>
                <a:cs typeface="Arial"/>
              </a:rPr>
              <a:t>average AGN spectral template at </a:t>
            </a:r>
            <a:r>
              <a:rPr lang="en-US" dirty="0" err="1" smtClean="0">
                <a:solidFill>
                  <a:srgbClr val="FFFF00"/>
                </a:solidFill>
                <a:latin typeface="Arial"/>
                <a:cs typeface="Arial"/>
              </a:rPr>
              <a:t>λ</a:t>
            </a:r>
            <a:r>
              <a:rPr lang="en-US" dirty="0" smtClean="0">
                <a:solidFill>
                  <a:srgbClr val="FFFF00"/>
                </a:solidFill>
                <a:latin typeface="Arial"/>
                <a:cs typeface="Arial"/>
              </a:rPr>
              <a:t>&lt;1450 </a:t>
            </a:r>
            <a:r>
              <a:rPr lang="en-US" dirty="0" err="1" smtClean="0">
                <a:solidFill>
                  <a:srgbClr val="FFFF00"/>
                </a:solidFill>
                <a:latin typeface="Arial"/>
                <a:cs typeface="Arial"/>
              </a:rPr>
              <a:t>Å</a:t>
            </a:r>
            <a:r>
              <a:rPr lang="en-US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endParaRPr lang="it-IT" dirty="0">
              <a:solidFill>
                <a:srgbClr val="FFFF00"/>
              </a:solidFill>
              <a:latin typeface="Arial"/>
              <a:cs typeface="Arial"/>
            </a:endParaRPr>
          </a:p>
        </p:txBody>
      </p:sp>
      <p:pic>
        <p:nvPicPr>
          <p:cNvPr id="4" name="Immagine 3" descr="boston.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3" t="19595" r="8391" b="18110"/>
          <a:stretch/>
        </p:blipFill>
        <p:spPr>
          <a:xfrm>
            <a:off x="4972112" y="1700627"/>
            <a:ext cx="3974862" cy="381072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424976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024188" y="6402388"/>
            <a:ext cx="3429000" cy="365125"/>
          </a:xfrm>
        </p:spPr>
        <p:txBody>
          <a:bodyPr/>
          <a:lstStyle/>
          <a:p>
            <a:pPr>
              <a:defRPr/>
            </a:pPr>
            <a:r>
              <a:rPr lang="it-IT" smtClean="0"/>
              <a:t>15 years of science with Chandra– Boston 2014</a:t>
            </a:r>
            <a:endParaRPr lang="it-IT" dirty="0" smtClean="0"/>
          </a:p>
        </p:txBody>
      </p:sp>
      <p:sp>
        <p:nvSpPr>
          <p:cNvPr id="47107" name="CasellaDiTesto 2"/>
          <p:cNvSpPr txBox="1">
            <a:spLocks noChangeArrowheads="1"/>
          </p:cNvSpPr>
          <p:nvPr/>
        </p:nvSpPr>
        <p:spPr bwMode="auto">
          <a:xfrm>
            <a:off x="2657475" y="71438"/>
            <a:ext cx="3354388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800">
                <a:solidFill>
                  <a:srgbClr val="FFFF00"/>
                </a:solidFill>
              </a:rPr>
              <a:t>Predicted Photoionization Rate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68546" y="819874"/>
            <a:ext cx="5237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>
                <a:solidFill>
                  <a:srgbClr val="FFFF00"/>
                </a:solidFill>
                <a:latin typeface="Symbol" charset="2"/>
                <a:cs typeface="Symbol" charset="2"/>
              </a:rPr>
              <a:t>Γ</a:t>
            </a:r>
            <a:r>
              <a:rPr lang="it-IT" dirty="0" smtClean="0">
                <a:solidFill>
                  <a:srgbClr val="FFFF00"/>
                </a:solidFill>
                <a:latin typeface="+mj-lt"/>
                <a:cs typeface="Symbol" charset="2"/>
              </a:rPr>
              <a:t>(</a:t>
            </a:r>
            <a:r>
              <a:rPr lang="it-IT" dirty="0" err="1" smtClean="0">
                <a:solidFill>
                  <a:srgbClr val="FFFF00"/>
                </a:solidFill>
                <a:latin typeface="+mj-lt"/>
                <a:cs typeface="Symbol" charset="2"/>
              </a:rPr>
              <a:t>z</a:t>
            </a:r>
            <a:r>
              <a:rPr lang="it-IT" dirty="0" smtClean="0">
                <a:solidFill>
                  <a:srgbClr val="FFFF00"/>
                </a:solidFill>
                <a:latin typeface="+mj-lt"/>
                <a:cs typeface="Symbol" charset="2"/>
              </a:rPr>
              <a:t>)</a:t>
            </a:r>
            <a:r>
              <a:rPr lang="it-IT" dirty="0" smtClean="0">
                <a:solidFill>
                  <a:srgbClr val="FFFF00"/>
                </a:solidFill>
                <a:latin typeface="Symbol" charset="2"/>
                <a:cs typeface="Symbol" charset="2"/>
              </a:rPr>
              <a:t> </a:t>
            </a:r>
            <a:r>
              <a:rPr lang="it-IT" dirty="0" err="1" smtClean="0">
                <a:solidFill>
                  <a:srgbClr val="FFFF00"/>
                </a:solidFill>
                <a:latin typeface="+mn-lt"/>
                <a:cs typeface="Symbol" charset="2"/>
              </a:rPr>
              <a:t>depends</a:t>
            </a:r>
            <a:r>
              <a:rPr lang="it-IT" dirty="0" smtClean="0">
                <a:solidFill>
                  <a:srgbClr val="FFFF00"/>
                </a:solidFill>
                <a:latin typeface="+mn-lt"/>
                <a:cs typeface="Symbol" charset="2"/>
              </a:rPr>
              <a:t> on </a:t>
            </a:r>
            <a:r>
              <a:rPr lang="it-IT" dirty="0" err="1" smtClean="0">
                <a:solidFill>
                  <a:srgbClr val="FFFF00"/>
                </a:solidFill>
                <a:latin typeface="+mn-lt"/>
                <a:cs typeface="Symbol" charset="2"/>
              </a:rPr>
              <a:t>emissivity</a:t>
            </a:r>
            <a:r>
              <a:rPr lang="it-IT" dirty="0" smtClean="0">
                <a:solidFill>
                  <a:srgbClr val="FFFF00"/>
                </a:solidFill>
                <a:latin typeface="+mn-lt"/>
                <a:cs typeface="Symbol" charset="2"/>
              </a:rPr>
              <a:t> and </a:t>
            </a:r>
            <a:r>
              <a:rPr lang="it-IT" dirty="0" err="1" smtClean="0">
                <a:solidFill>
                  <a:srgbClr val="FFFF00"/>
                </a:solidFill>
                <a:latin typeface="+mn-lt"/>
                <a:cs typeface="Symbol" charset="2"/>
              </a:rPr>
              <a:t>mfp</a:t>
            </a:r>
            <a:r>
              <a:rPr lang="it-IT" dirty="0" smtClean="0">
                <a:solidFill>
                  <a:srgbClr val="FFFF00"/>
                </a:solidFill>
                <a:latin typeface="+mn-lt"/>
                <a:cs typeface="Symbol" charset="2"/>
              </a:rPr>
              <a:t> </a:t>
            </a:r>
            <a:r>
              <a:rPr lang="it-IT" dirty="0" err="1" smtClean="0">
                <a:solidFill>
                  <a:srgbClr val="FFFF00"/>
                </a:solidFill>
                <a:latin typeface="+mn-lt"/>
                <a:cs typeface="Symbol" charset="2"/>
              </a:rPr>
              <a:t>redshift</a:t>
            </a:r>
            <a:r>
              <a:rPr lang="it-IT" dirty="0" smtClean="0">
                <a:solidFill>
                  <a:srgbClr val="FFFF00"/>
                </a:solidFill>
                <a:latin typeface="+mn-lt"/>
                <a:cs typeface="Symbol" charset="2"/>
              </a:rPr>
              <a:t> </a:t>
            </a:r>
            <a:r>
              <a:rPr lang="it-IT" dirty="0" err="1" smtClean="0">
                <a:solidFill>
                  <a:srgbClr val="FFFF00"/>
                </a:solidFill>
                <a:latin typeface="+mn-lt"/>
                <a:cs typeface="Symbol" charset="2"/>
              </a:rPr>
              <a:t>evolution</a:t>
            </a:r>
            <a:r>
              <a:rPr lang="it-IT" dirty="0" smtClean="0">
                <a:solidFill>
                  <a:srgbClr val="FFFF00"/>
                </a:solidFill>
                <a:latin typeface="+mn-lt"/>
                <a:cs typeface="Symbol" charset="2"/>
              </a:rPr>
              <a:t>  </a:t>
            </a:r>
          </a:p>
          <a:p>
            <a:r>
              <a:rPr lang="it-IT" dirty="0" smtClean="0">
                <a:solidFill>
                  <a:srgbClr val="FFFF00"/>
                </a:solidFill>
                <a:latin typeface="+mn-lt"/>
                <a:cs typeface="Symbol" charset="2"/>
              </a:rPr>
              <a:t> </a:t>
            </a:r>
            <a:endParaRPr lang="it-IT" dirty="0">
              <a:solidFill>
                <a:srgbClr val="FFFF00"/>
              </a:solidFill>
              <a:latin typeface="+mn-lt"/>
              <a:cs typeface="Symbol" charset="2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E1C7AC-AFA2-224E-A7F1-9E60D49F2950}" type="slidenum">
              <a:rPr lang="it-IT" smtClean="0"/>
              <a:pPr>
                <a:defRPr/>
              </a:pPr>
              <a:t>12</a:t>
            </a:fld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149862" y="222325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FF00"/>
                </a:solidFill>
                <a:latin typeface="+mn-lt"/>
                <a:cs typeface="Symbol" charset="2"/>
              </a:rPr>
              <a:t>   </a:t>
            </a:r>
          </a:p>
        </p:txBody>
      </p:sp>
      <p:pic>
        <p:nvPicPr>
          <p:cNvPr id="9" name="Immagine 8" descr="Schermata 05-2456784 alle 16.28.3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720" y="2881933"/>
            <a:ext cx="3600228" cy="3624520"/>
          </a:xfrm>
          <a:prstGeom prst="rect">
            <a:avLst/>
          </a:prstGeom>
        </p:spPr>
      </p:pic>
      <p:pic>
        <p:nvPicPr>
          <p:cNvPr id="12" name="Immagine 11" descr="Schermata 05-2456784 alle 16.44.5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1" y="2881933"/>
            <a:ext cx="3858604" cy="3624520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1127760" y="5230019"/>
            <a:ext cx="5180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 err="1" smtClean="0">
                <a:solidFill>
                  <a:srgbClr val="FF0000"/>
                </a:solidFill>
              </a:rPr>
              <a:t>Z</a:t>
            </a:r>
            <a:r>
              <a:rPr lang="it-IT" sz="1000" b="1" dirty="0" smtClean="0">
                <a:solidFill>
                  <a:srgbClr val="FF0000"/>
                </a:solidFill>
              </a:rPr>
              <a:t>&gt;4.4</a:t>
            </a:r>
            <a:endParaRPr lang="it-IT" sz="1000" b="1" dirty="0">
              <a:solidFill>
                <a:srgbClr val="FF0000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2881359" y="5880259"/>
            <a:ext cx="5161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 err="1" smtClean="0">
                <a:solidFill>
                  <a:srgbClr val="FF0000"/>
                </a:solidFill>
              </a:rPr>
              <a:t>Z</a:t>
            </a:r>
            <a:r>
              <a:rPr lang="it-IT" sz="1000" b="1" dirty="0" smtClean="0">
                <a:solidFill>
                  <a:srgbClr val="FF0000"/>
                </a:solidFill>
              </a:rPr>
              <a:t>&lt;5.5</a:t>
            </a:r>
            <a:endParaRPr lang="it-IT" sz="1000" b="1" dirty="0">
              <a:solidFill>
                <a:srgbClr val="FF0000"/>
              </a:solidFill>
            </a:endParaRPr>
          </a:p>
        </p:txBody>
      </p:sp>
      <p:pic>
        <p:nvPicPr>
          <p:cNvPr id="15" name="Immagine 14" descr="Schermata 11-2456975 alle 18.10.0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3086"/>
            <a:ext cx="5715000" cy="107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934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758960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15 </a:t>
            </a:r>
            <a:r>
              <a:rPr lang="it-IT" dirty="0" err="1" smtClean="0"/>
              <a:t>years</a:t>
            </a:r>
            <a:r>
              <a:rPr lang="it-IT" dirty="0" smtClean="0"/>
              <a:t> of science with </a:t>
            </a:r>
            <a:r>
              <a:rPr lang="it-IT" dirty="0" err="1" smtClean="0"/>
              <a:t>Chandra</a:t>
            </a:r>
            <a:r>
              <a:rPr lang="it-IT" dirty="0" smtClean="0"/>
              <a:t>– Boston 2014</a:t>
            </a: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E1C7AC-AFA2-224E-A7F1-9E60D49F2950}" type="slidenum">
              <a:rPr lang="it-IT" smtClean="0"/>
              <a:pPr>
                <a:defRPr/>
              </a:pPr>
              <a:t>13</a:t>
            </a:fld>
            <a:endParaRPr lang="it-IT"/>
          </a:p>
        </p:txBody>
      </p:sp>
      <p:sp>
        <p:nvSpPr>
          <p:cNvPr id="7" name="CasellaDiTesto 3"/>
          <p:cNvSpPr txBox="1">
            <a:spLocks noChangeArrowheads="1"/>
          </p:cNvSpPr>
          <p:nvPr/>
        </p:nvSpPr>
        <p:spPr bwMode="auto">
          <a:xfrm>
            <a:off x="0" y="427990"/>
            <a:ext cx="3217863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800" dirty="0">
                <a:solidFill>
                  <a:srgbClr val="FFFF00"/>
                </a:solidFill>
              </a:rPr>
              <a:t>A</a:t>
            </a:r>
            <a:r>
              <a:rPr lang="it-IT" sz="1800" dirty="0" smtClean="0">
                <a:solidFill>
                  <a:srgbClr val="FFFF00"/>
                </a:solidFill>
              </a:rPr>
              <a:t> </a:t>
            </a:r>
            <a:r>
              <a:rPr lang="it-IT" sz="1800" dirty="0" err="1">
                <a:solidFill>
                  <a:srgbClr val="FFFF00"/>
                </a:solidFill>
              </a:rPr>
              <a:t>decline</a:t>
            </a:r>
            <a:r>
              <a:rPr lang="it-IT" sz="1800" dirty="0">
                <a:solidFill>
                  <a:srgbClr val="FFFF00"/>
                </a:solidFill>
              </a:rPr>
              <a:t> by a </a:t>
            </a:r>
            <a:r>
              <a:rPr lang="it-IT" sz="1800" dirty="0" err="1">
                <a:solidFill>
                  <a:srgbClr val="FFFF00"/>
                </a:solidFill>
              </a:rPr>
              <a:t>factor</a:t>
            </a:r>
            <a:r>
              <a:rPr lang="it-IT" sz="1800" dirty="0">
                <a:solidFill>
                  <a:srgbClr val="FFFF00"/>
                </a:solidFill>
              </a:rPr>
              <a:t> </a:t>
            </a:r>
            <a:r>
              <a:rPr lang="en-US" sz="1800" b="1" dirty="0" smtClean="0">
                <a:solidFill>
                  <a:srgbClr val="FFFF00"/>
                </a:solidFill>
                <a:latin typeface="Courier New" charset="0"/>
              </a:rPr>
              <a:t>~</a:t>
            </a:r>
            <a:r>
              <a:rPr lang="it-IT" sz="1800" dirty="0">
                <a:solidFill>
                  <a:srgbClr val="FFFF00"/>
                </a:solidFill>
              </a:rPr>
              <a:t>7</a:t>
            </a:r>
            <a:r>
              <a:rPr lang="it-IT" sz="1800" dirty="0" smtClean="0">
                <a:solidFill>
                  <a:srgbClr val="FFFF00"/>
                </a:solidFill>
              </a:rPr>
              <a:t> </a:t>
            </a:r>
          </a:p>
          <a:p>
            <a:pPr eaLnBrk="1" hangingPunct="1"/>
            <a:r>
              <a:rPr lang="it-IT" sz="1800" dirty="0">
                <a:solidFill>
                  <a:srgbClr val="FFFF00"/>
                </a:solidFill>
              </a:rPr>
              <a:t>f</a:t>
            </a:r>
            <a:r>
              <a:rPr lang="it-IT" sz="1800" dirty="0" smtClean="0">
                <a:solidFill>
                  <a:srgbClr val="FFFF00"/>
                </a:solidFill>
              </a:rPr>
              <a:t>rom </a:t>
            </a:r>
            <a:r>
              <a:rPr lang="it-IT" sz="1800" dirty="0" err="1" smtClean="0">
                <a:solidFill>
                  <a:srgbClr val="FFFF00"/>
                </a:solidFill>
              </a:rPr>
              <a:t>z</a:t>
            </a:r>
            <a:r>
              <a:rPr lang="en-US" sz="1800" b="1" dirty="0" smtClean="0">
                <a:solidFill>
                  <a:srgbClr val="FFFF00"/>
                </a:solidFill>
                <a:latin typeface="Courier New" charset="0"/>
              </a:rPr>
              <a:t>~4</a:t>
            </a:r>
            <a:r>
              <a:rPr lang="it-IT" sz="1800" dirty="0" smtClean="0">
                <a:solidFill>
                  <a:srgbClr val="FFFF00"/>
                </a:solidFill>
              </a:rPr>
              <a:t> </a:t>
            </a:r>
            <a:r>
              <a:rPr lang="it-IT" sz="1800" dirty="0">
                <a:solidFill>
                  <a:srgbClr val="FFFF00"/>
                </a:solidFill>
              </a:rPr>
              <a:t>to </a:t>
            </a:r>
            <a:r>
              <a:rPr lang="it-IT" sz="1800" dirty="0" err="1">
                <a:solidFill>
                  <a:srgbClr val="FFFF00"/>
                </a:solidFill>
              </a:rPr>
              <a:t>z</a:t>
            </a:r>
            <a:r>
              <a:rPr lang="en-US" sz="1800" b="1" dirty="0">
                <a:solidFill>
                  <a:srgbClr val="FFFF00"/>
                </a:solidFill>
                <a:latin typeface="Courier New" charset="0"/>
              </a:rPr>
              <a:t>~</a:t>
            </a:r>
            <a:r>
              <a:rPr lang="it-IT" sz="1800" dirty="0">
                <a:solidFill>
                  <a:srgbClr val="FFFF00"/>
                </a:solidFill>
              </a:rPr>
              <a:t>6</a:t>
            </a:r>
          </a:p>
          <a:p>
            <a:pPr eaLnBrk="1" hangingPunct="1"/>
            <a:r>
              <a:rPr lang="it-IT" sz="1800" dirty="0" smtClean="0">
                <a:solidFill>
                  <a:srgbClr val="FFFF00"/>
                </a:solidFill>
              </a:rPr>
              <a:t>due </a:t>
            </a:r>
            <a:r>
              <a:rPr lang="it-IT" sz="1800" dirty="0">
                <a:solidFill>
                  <a:srgbClr val="FFFF00"/>
                </a:solidFill>
              </a:rPr>
              <a:t>to </a:t>
            </a:r>
            <a:r>
              <a:rPr lang="it-IT" sz="1800" dirty="0" err="1" smtClean="0">
                <a:solidFill>
                  <a:srgbClr val="FFFF00"/>
                </a:solidFill>
              </a:rPr>
              <a:t>decrease</a:t>
            </a:r>
            <a:r>
              <a:rPr lang="it-IT" sz="1800" dirty="0" smtClean="0">
                <a:solidFill>
                  <a:srgbClr val="FFFF00"/>
                </a:solidFill>
              </a:rPr>
              <a:t> of </a:t>
            </a:r>
            <a:r>
              <a:rPr lang="it-IT" sz="1800" dirty="0" err="1" smtClean="0">
                <a:solidFill>
                  <a:srgbClr val="FFFF00"/>
                </a:solidFill>
              </a:rPr>
              <a:t>both</a:t>
            </a:r>
            <a:r>
              <a:rPr lang="it-IT" sz="1800" dirty="0" smtClean="0">
                <a:solidFill>
                  <a:srgbClr val="FFFF00"/>
                </a:solidFill>
              </a:rPr>
              <a:t> </a:t>
            </a:r>
            <a:r>
              <a:rPr lang="it-IT" sz="1800" dirty="0" err="1" smtClean="0">
                <a:solidFill>
                  <a:srgbClr val="FFFF00"/>
                </a:solidFill>
              </a:rPr>
              <a:t>emissivity</a:t>
            </a:r>
            <a:r>
              <a:rPr lang="it-IT" sz="1800" dirty="0" smtClean="0">
                <a:solidFill>
                  <a:srgbClr val="FFFF00"/>
                </a:solidFill>
              </a:rPr>
              <a:t> and </a:t>
            </a:r>
            <a:r>
              <a:rPr lang="it-IT" sz="1800" dirty="0" err="1" smtClean="0">
                <a:solidFill>
                  <a:srgbClr val="FFFF00"/>
                </a:solidFill>
              </a:rPr>
              <a:t>mfp</a:t>
            </a:r>
            <a:endParaRPr lang="it-IT" sz="1800" dirty="0" smtClean="0">
              <a:solidFill>
                <a:srgbClr val="FFFF00"/>
              </a:solidFill>
            </a:endParaRPr>
          </a:p>
          <a:p>
            <a:pPr eaLnBrk="1" hangingPunct="1"/>
            <a:endParaRPr lang="it-IT" sz="1800" dirty="0">
              <a:solidFill>
                <a:srgbClr val="FFFF00"/>
              </a:solidFill>
            </a:endParaRPr>
          </a:p>
          <a:p>
            <a:pPr eaLnBrk="1" hangingPunct="1"/>
            <a:r>
              <a:rPr lang="it-IT" sz="1800" dirty="0" err="1" smtClean="0">
                <a:solidFill>
                  <a:srgbClr val="FFFF00"/>
                </a:solidFill>
              </a:rPr>
              <a:t>Still</a:t>
            </a:r>
            <a:r>
              <a:rPr lang="it-IT" sz="1800" dirty="0" smtClean="0">
                <a:solidFill>
                  <a:srgbClr val="FFFF00"/>
                </a:solidFill>
              </a:rPr>
              <a:t> </a:t>
            </a:r>
            <a:r>
              <a:rPr lang="it-IT" sz="1800" dirty="0" err="1" smtClean="0">
                <a:solidFill>
                  <a:srgbClr val="FFFF00"/>
                </a:solidFill>
              </a:rPr>
              <a:t>consistent</a:t>
            </a:r>
            <a:r>
              <a:rPr lang="it-IT" sz="1800" dirty="0" smtClean="0">
                <a:solidFill>
                  <a:srgbClr val="FFFF00"/>
                </a:solidFill>
              </a:rPr>
              <a:t> with the </a:t>
            </a:r>
            <a:r>
              <a:rPr lang="it-IT" sz="1800" dirty="0" err="1" smtClean="0">
                <a:solidFill>
                  <a:srgbClr val="FFFF00"/>
                </a:solidFill>
              </a:rPr>
              <a:t>level</a:t>
            </a:r>
            <a:r>
              <a:rPr lang="it-IT" sz="1800" dirty="0" smtClean="0">
                <a:solidFill>
                  <a:srgbClr val="FFFF00"/>
                </a:solidFill>
              </a:rPr>
              <a:t> of </a:t>
            </a:r>
            <a:r>
              <a:rPr lang="it-IT" sz="1800" dirty="0" err="1" smtClean="0">
                <a:solidFill>
                  <a:srgbClr val="FFFF00"/>
                </a:solidFill>
              </a:rPr>
              <a:t>ionization</a:t>
            </a:r>
            <a:r>
              <a:rPr lang="it-IT" sz="1800" dirty="0" smtClean="0">
                <a:solidFill>
                  <a:srgbClr val="FFFF00"/>
                </a:solidFill>
              </a:rPr>
              <a:t> </a:t>
            </a:r>
            <a:r>
              <a:rPr lang="it-IT" sz="1800" smtClean="0">
                <a:solidFill>
                  <a:srgbClr val="FFFF00"/>
                </a:solidFill>
              </a:rPr>
              <a:t>of the IGM</a:t>
            </a:r>
            <a:endParaRPr lang="it-IT" sz="1800" dirty="0">
              <a:solidFill>
                <a:srgbClr val="FFFF00"/>
              </a:solidFill>
            </a:endParaRPr>
          </a:p>
        </p:txBody>
      </p:sp>
      <p:sp>
        <p:nvSpPr>
          <p:cNvPr id="8" name="CasellaDiTesto 5"/>
          <p:cNvSpPr txBox="1">
            <a:spLocks noChangeArrowheads="1"/>
          </p:cNvSpPr>
          <p:nvPr/>
        </p:nvSpPr>
        <p:spPr bwMode="auto">
          <a:xfrm>
            <a:off x="0" y="2811617"/>
            <a:ext cx="384463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800" dirty="0" err="1">
                <a:solidFill>
                  <a:schemeClr val="bg1"/>
                </a:solidFill>
              </a:rPr>
              <a:t>It’s</a:t>
            </a:r>
            <a:r>
              <a:rPr lang="it-IT" sz="1800" dirty="0">
                <a:solidFill>
                  <a:schemeClr val="bg1"/>
                </a:solidFill>
              </a:rPr>
              <a:t> </a:t>
            </a:r>
            <a:r>
              <a:rPr lang="it-IT" sz="1800" dirty="0" smtClean="0">
                <a:solidFill>
                  <a:schemeClr val="bg1"/>
                </a:solidFill>
              </a:rPr>
              <a:t>time to </a:t>
            </a:r>
            <a:r>
              <a:rPr lang="it-IT" sz="1800" dirty="0" err="1">
                <a:solidFill>
                  <a:schemeClr val="bg1"/>
                </a:solidFill>
              </a:rPr>
              <a:t>reconsider</a:t>
            </a:r>
            <a:r>
              <a:rPr lang="it-IT" sz="1800" dirty="0">
                <a:solidFill>
                  <a:schemeClr val="bg1"/>
                </a:solidFill>
              </a:rPr>
              <a:t> the </a:t>
            </a:r>
            <a:r>
              <a:rPr lang="it-IT" sz="1800" dirty="0" err="1" smtClean="0">
                <a:solidFill>
                  <a:schemeClr val="bg1"/>
                </a:solidFill>
              </a:rPr>
              <a:t>role</a:t>
            </a:r>
            <a:r>
              <a:rPr lang="it-IT" sz="1800" dirty="0">
                <a:solidFill>
                  <a:schemeClr val="bg1"/>
                </a:solidFill>
              </a:rPr>
              <a:t> </a:t>
            </a:r>
            <a:r>
              <a:rPr lang="it-IT" sz="1800" dirty="0" smtClean="0">
                <a:solidFill>
                  <a:schemeClr val="bg1"/>
                </a:solidFill>
              </a:rPr>
              <a:t>of </a:t>
            </a:r>
          </a:p>
          <a:p>
            <a:pPr eaLnBrk="1" hangingPunct="1"/>
            <a:r>
              <a:rPr lang="it-IT" sz="1800" dirty="0" err="1" smtClean="0">
                <a:solidFill>
                  <a:schemeClr val="bg1"/>
                </a:solidFill>
              </a:rPr>
              <a:t>AGNs</a:t>
            </a:r>
            <a:r>
              <a:rPr lang="it-IT" sz="1800" dirty="0" smtClean="0">
                <a:solidFill>
                  <a:schemeClr val="bg1"/>
                </a:solidFill>
              </a:rPr>
              <a:t> </a:t>
            </a:r>
            <a:r>
              <a:rPr lang="it-IT" sz="1800" dirty="0" err="1" smtClean="0">
                <a:solidFill>
                  <a:schemeClr val="bg1"/>
                </a:solidFill>
              </a:rPr>
              <a:t>as</a:t>
            </a:r>
            <a:r>
              <a:rPr lang="it-IT" sz="1800" dirty="0" smtClean="0">
                <a:solidFill>
                  <a:schemeClr val="bg1"/>
                </a:solidFill>
              </a:rPr>
              <a:t> </a:t>
            </a:r>
            <a:r>
              <a:rPr lang="it-IT" sz="1800" dirty="0" err="1">
                <a:solidFill>
                  <a:schemeClr val="bg1"/>
                </a:solidFill>
              </a:rPr>
              <a:t>main</a:t>
            </a:r>
            <a:r>
              <a:rPr lang="it-IT" sz="1800" dirty="0">
                <a:solidFill>
                  <a:schemeClr val="bg1"/>
                </a:solidFill>
              </a:rPr>
              <a:t> driver </a:t>
            </a:r>
            <a:r>
              <a:rPr lang="it-IT" sz="1800" dirty="0" smtClean="0">
                <a:solidFill>
                  <a:schemeClr val="bg1"/>
                </a:solidFill>
              </a:rPr>
              <a:t>of the</a:t>
            </a:r>
          </a:p>
          <a:p>
            <a:pPr eaLnBrk="1" hangingPunct="1"/>
            <a:r>
              <a:rPr lang="it-IT" sz="1800" dirty="0" err="1">
                <a:solidFill>
                  <a:schemeClr val="bg1"/>
                </a:solidFill>
              </a:rPr>
              <a:t>i</a:t>
            </a:r>
            <a:r>
              <a:rPr lang="it-IT" sz="1800" dirty="0" err="1" smtClean="0">
                <a:solidFill>
                  <a:schemeClr val="bg1"/>
                </a:solidFill>
              </a:rPr>
              <a:t>onization</a:t>
            </a:r>
            <a:r>
              <a:rPr lang="it-IT" sz="1800" dirty="0" smtClean="0">
                <a:solidFill>
                  <a:schemeClr val="bg1"/>
                </a:solidFill>
              </a:rPr>
              <a:t> </a:t>
            </a:r>
            <a:r>
              <a:rPr lang="it-IT" sz="1800" dirty="0" err="1" smtClean="0">
                <a:solidFill>
                  <a:schemeClr val="bg1"/>
                </a:solidFill>
              </a:rPr>
              <a:t>history</a:t>
            </a:r>
            <a:r>
              <a:rPr lang="it-IT" sz="1800" dirty="0" smtClean="0">
                <a:solidFill>
                  <a:schemeClr val="bg1"/>
                </a:solidFill>
              </a:rPr>
              <a:t>  of </a:t>
            </a:r>
            <a:r>
              <a:rPr lang="it-IT" sz="1800" dirty="0">
                <a:solidFill>
                  <a:schemeClr val="bg1"/>
                </a:solidFill>
              </a:rPr>
              <a:t>the </a:t>
            </a:r>
            <a:r>
              <a:rPr lang="it-IT" sz="1800" dirty="0" err="1">
                <a:solidFill>
                  <a:schemeClr val="bg1"/>
                </a:solidFill>
              </a:rPr>
              <a:t>Universe</a:t>
            </a:r>
            <a:endParaRPr lang="it-IT" sz="1800" dirty="0">
              <a:solidFill>
                <a:schemeClr val="bg1"/>
              </a:solidFill>
            </a:endParaRPr>
          </a:p>
        </p:txBody>
      </p:sp>
      <p:pic>
        <p:nvPicPr>
          <p:cNvPr id="6" name="Immagine 5" descr="figure6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00" b="18896"/>
          <a:stretch/>
        </p:blipFill>
        <p:spPr>
          <a:xfrm>
            <a:off x="3844635" y="38315"/>
            <a:ext cx="5299364" cy="4842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CasellaDiTesto 4"/>
          <p:cNvSpPr txBox="1"/>
          <p:nvPr/>
        </p:nvSpPr>
        <p:spPr>
          <a:xfrm>
            <a:off x="21303" y="5159802"/>
            <a:ext cx="904624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FF00"/>
                </a:solidFill>
              </a:rPr>
              <a:t>Future </a:t>
            </a:r>
            <a:r>
              <a:rPr lang="it-IT" dirty="0" err="1" smtClean="0">
                <a:solidFill>
                  <a:srgbClr val="FFFF00"/>
                </a:solidFill>
              </a:rPr>
              <a:t>prospects</a:t>
            </a:r>
            <a:r>
              <a:rPr lang="it-IT" dirty="0" smtClean="0">
                <a:solidFill>
                  <a:srgbClr val="FFFF00"/>
                </a:solidFill>
              </a:rPr>
              <a:t>: </a:t>
            </a:r>
            <a:r>
              <a:rPr lang="it-IT" dirty="0" err="1" smtClean="0">
                <a:solidFill>
                  <a:srgbClr val="FFFF00"/>
                </a:solidFill>
              </a:rPr>
              <a:t>we</a:t>
            </a:r>
            <a:r>
              <a:rPr lang="it-IT" dirty="0" smtClean="0">
                <a:solidFill>
                  <a:srgbClr val="FFFF00"/>
                </a:solidFill>
              </a:rPr>
              <a:t> are planning to </a:t>
            </a:r>
            <a:r>
              <a:rPr lang="it-IT" dirty="0" err="1" smtClean="0">
                <a:solidFill>
                  <a:srgbClr val="FFFF00"/>
                </a:solidFill>
              </a:rPr>
              <a:t>add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Chandra</a:t>
            </a:r>
            <a:r>
              <a:rPr lang="it-IT" dirty="0" smtClean="0">
                <a:solidFill>
                  <a:srgbClr val="FFFF00"/>
                </a:solidFill>
              </a:rPr>
              <a:t>/HST GOODS-N </a:t>
            </a:r>
            <a:r>
              <a:rPr lang="it-IT" dirty="0" err="1" smtClean="0">
                <a:solidFill>
                  <a:srgbClr val="FFFF00"/>
                </a:solidFill>
              </a:rPr>
              <a:t>field</a:t>
            </a:r>
            <a:r>
              <a:rPr lang="it-IT" dirty="0" smtClean="0">
                <a:solidFill>
                  <a:srgbClr val="FFFF00"/>
                </a:solidFill>
              </a:rPr>
              <a:t> to the </a:t>
            </a:r>
            <a:r>
              <a:rPr lang="it-IT" dirty="0" err="1" smtClean="0">
                <a:solidFill>
                  <a:srgbClr val="FFFF00"/>
                </a:solidFill>
              </a:rPr>
              <a:t>analysis</a:t>
            </a:r>
            <a:endParaRPr lang="it-IT" dirty="0" smtClean="0">
              <a:solidFill>
                <a:srgbClr val="FFFF00"/>
              </a:solidFill>
            </a:endParaRPr>
          </a:p>
          <a:p>
            <a:endParaRPr lang="it-IT" dirty="0" smtClean="0">
              <a:solidFill>
                <a:srgbClr val="FFFF00"/>
              </a:solidFill>
            </a:endParaRPr>
          </a:p>
          <a:p>
            <a:r>
              <a:rPr lang="it-IT" dirty="0" smtClean="0">
                <a:solidFill>
                  <a:srgbClr val="FFFF00"/>
                </a:solidFill>
              </a:rPr>
              <a:t>Inner 1 deg</a:t>
            </a:r>
            <a:r>
              <a:rPr lang="it-IT" baseline="30000" dirty="0" smtClean="0">
                <a:solidFill>
                  <a:srgbClr val="FFFF00"/>
                </a:solidFill>
              </a:rPr>
              <a:t>2</a:t>
            </a:r>
            <a:r>
              <a:rPr lang="it-IT" dirty="0" smtClean="0">
                <a:solidFill>
                  <a:srgbClr val="FFFF00"/>
                </a:solidFill>
              </a:rPr>
              <a:t> COSMOS </a:t>
            </a:r>
            <a:r>
              <a:rPr lang="it-IT" dirty="0" err="1" smtClean="0">
                <a:solidFill>
                  <a:srgbClr val="FFFF00"/>
                </a:solidFill>
              </a:rPr>
              <a:t>field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would</a:t>
            </a:r>
            <a:r>
              <a:rPr lang="it-IT" dirty="0" smtClean="0">
                <a:solidFill>
                  <a:srgbClr val="FFFF00"/>
                </a:solidFill>
              </a:rPr>
              <a:t> be </a:t>
            </a:r>
            <a:r>
              <a:rPr lang="it-IT" dirty="0" err="1" smtClean="0">
                <a:solidFill>
                  <a:srgbClr val="FFFF00"/>
                </a:solidFill>
              </a:rPr>
              <a:t>ideal</a:t>
            </a:r>
            <a:r>
              <a:rPr lang="it-IT" dirty="0" smtClean="0">
                <a:solidFill>
                  <a:srgbClr val="FFFF00"/>
                </a:solidFill>
              </a:rPr>
              <a:t> to </a:t>
            </a:r>
            <a:r>
              <a:rPr lang="it-IT" dirty="0" err="1" smtClean="0">
                <a:solidFill>
                  <a:srgbClr val="FFFF00"/>
                </a:solidFill>
              </a:rPr>
              <a:t>constrain</a:t>
            </a:r>
            <a:r>
              <a:rPr lang="it-IT" dirty="0" smtClean="0">
                <a:solidFill>
                  <a:srgbClr val="FFFF00"/>
                </a:solidFill>
              </a:rPr>
              <a:t> M</a:t>
            </a:r>
            <a:r>
              <a:rPr lang="it-IT" baseline="-25000" dirty="0" smtClean="0">
                <a:solidFill>
                  <a:srgbClr val="FFFF00"/>
                </a:solidFill>
              </a:rPr>
              <a:t>UV</a:t>
            </a:r>
            <a:r>
              <a:rPr lang="en-US" b="1" dirty="0">
                <a:solidFill>
                  <a:srgbClr val="FFFF00"/>
                </a:solidFill>
                <a:latin typeface="Courier New" charset="0"/>
              </a:rPr>
              <a:t>~</a:t>
            </a:r>
            <a:r>
              <a:rPr lang="it-IT" dirty="0" smtClean="0">
                <a:solidFill>
                  <a:srgbClr val="FFFF00"/>
                </a:solidFill>
              </a:rPr>
              <a:t>-23, log L</a:t>
            </a:r>
            <a:r>
              <a:rPr lang="it-IT" baseline="-25000" dirty="0" smtClean="0">
                <a:solidFill>
                  <a:srgbClr val="FFFF00"/>
                </a:solidFill>
              </a:rPr>
              <a:t>X</a:t>
            </a:r>
            <a:r>
              <a:rPr lang="en-US" b="1" dirty="0">
                <a:solidFill>
                  <a:srgbClr val="FFFF00"/>
                </a:solidFill>
                <a:latin typeface="Courier New" charset="0"/>
              </a:rPr>
              <a:t>~</a:t>
            </a:r>
            <a:r>
              <a:rPr lang="it-IT" dirty="0" smtClean="0">
                <a:solidFill>
                  <a:srgbClr val="FFFF00"/>
                </a:solidFill>
              </a:rPr>
              <a:t>43.5 LF </a:t>
            </a:r>
            <a:r>
              <a:rPr lang="it-IT" dirty="0" err="1" smtClean="0">
                <a:solidFill>
                  <a:srgbClr val="FFFF00"/>
                </a:solidFill>
              </a:rPr>
              <a:t>region</a:t>
            </a:r>
            <a:endParaRPr lang="it-IT" dirty="0" smtClean="0">
              <a:solidFill>
                <a:srgbClr val="FFFF00"/>
              </a:solidFill>
            </a:endParaRPr>
          </a:p>
          <a:p>
            <a:r>
              <a:rPr lang="it-IT" dirty="0" err="1" smtClean="0">
                <a:solidFill>
                  <a:srgbClr val="FFFF00"/>
                </a:solidFill>
              </a:rPr>
              <a:t>if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covered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smtClean="0">
                <a:solidFill>
                  <a:srgbClr val="FFFF00"/>
                </a:solidFill>
              </a:rPr>
              <a:t>by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uniform</a:t>
            </a:r>
            <a:r>
              <a:rPr lang="it-IT" dirty="0" smtClean="0">
                <a:solidFill>
                  <a:srgbClr val="FFFF00"/>
                </a:solidFill>
              </a:rPr>
              <a:t> CHANDRA  </a:t>
            </a:r>
            <a:r>
              <a:rPr lang="it-IT" dirty="0" err="1" smtClean="0">
                <a:solidFill>
                  <a:srgbClr val="FFFF00"/>
                </a:solidFill>
              </a:rPr>
              <a:t>exposure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smtClean="0">
                <a:solidFill>
                  <a:srgbClr val="FFFF00"/>
                </a:solidFill>
              </a:rPr>
              <a:t>time of 500 </a:t>
            </a:r>
            <a:r>
              <a:rPr lang="it-IT" dirty="0" err="1" smtClean="0">
                <a:solidFill>
                  <a:srgbClr val="FFFF00"/>
                </a:solidFill>
              </a:rPr>
              <a:t>Ksec</a:t>
            </a:r>
            <a:r>
              <a:rPr lang="it-IT" dirty="0" smtClean="0">
                <a:solidFill>
                  <a:srgbClr val="FFFF00"/>
                </a:solidFill>
              </a:rPr>
              <a:t> per </a:t>
            </a:r>
            <a:r>
              <a:rPr lang="it-IT" dirty="0" err="1" smtClean="0">
                <a:solidFill>
                  <a:srgbClr val="FFFF00"/>
                </a:solidFill>
              </a:rPr>
              <a:t>pointing</a:t>
            </a:r>
            <a:endParaRPr lang="it-IT" dirty="0">
              <a:solidFill>
                <a:srgbClr val="FFFF00"/>
              </a:solidFill>
            </a:endParaRPr>
          </a:p>
          <a:p>
            <a:r>
              <a:rPr lang="it-IT" dirty="0" smtClean="0">
                <a:solidFill>
                  <a:srgbClr val="FFFF00"/>
                </a:solidFill>
              </a:rPr>
              <a:t> </a:t>
            </a:r>
            <a:endParaRPr lang="it-IT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318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12147</TotalTime>
  <Words>941</Words>
  <Application>Microsoft Macintosh PowerPoint</Application>
  <PresentationFormat>Presentazione su schermo (4:3)</PresentationFormat>
  <Paragraphs>180</Paragraphs>
  <Slides>13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1_Office Theme</vt:lpstr>
      <vt:lpstr>Presentazione di PowerPoint</vt:lpstr>
      <vt:lpstr>Presentazione di PowerPoint</vt:lpstr>
      <vt:lpstr>Presentazione di PowerPoint</vt:lpstr>
      <vt:lpstr>CANDELS  Cosmic Assembly NIR Deep Extragalactic Legacy Survey 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giallo</dc:creator>
  <cp:lastModifiedBy>giallo</cp:lastModifiedBy>
  <cp:revision>901</cp:revision>
  <cp:lastPrinted>2014-11-18T20:06:38Z</cp:lastPrinted>
  <dcterms:created xsi:type="dcterms:W3CDTF">2011-06-06T15:32:15Z</dcterms:created>
  <dcterms:modified xsi:type="dcterms:W3CDTF">2014-11-19T00:29:07Z</dcterms:modified>
</cp:coreProperties>
</file>