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7" r:id="rId2"/>
    <p:sldId id="302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273" r:id="rId11"/>
    <p:sldId id="281" r:id="rId12"/>
    <p:sldId id="259" r:id="rId13"/>
    <p:sldId id="261" r:id="rId14"/>
    <p:sldId id="267" r:id="rId15"/>
    <p:sldId id="264" r:id="rId16"/>
    <p:sldId id="265" r:id="rId17"/>
    <p:sldId id="293" r:id="rId18"/>
    <p:sldId id="296" r:id="rId19"/>
    <p:sldId id="270" r:id="rId20"/>
    <p:sldId id="337" r:id="rId21"/>
    <p:sldId id="297" r:id="rId22"/>
    <p:sldId id="299" r:id="rId23"/>
    <p:sldId id="328" r:id="rId24"/>
    <p:sldId id="28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F0085"/>
    <a:srgbClr val="FA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528" autoAdjust="0"/>
  </p:normalViewPr>
  <p:slideViewPr>
    <p:cSldViewPr snapToGrid="0" snapToObjects="1">
      <p:cViewPr>
        <p:scale>
          <a:sx n="192" d="100"/>
          <a:sy n="192" d="100"/>
        </p:scale>
        <p:origin x="-78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Monday, November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Monday, November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B385921-A91A-409C-921C-0E0EC1E750EC}" type="datetime2">
              <a:rPr lang="en-US" smtClean="0"/>
              <a:t>Monday, November 17,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Relationship Id="rId3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Relationship Id="rId3" Type="http://schemas.openxmlformats.org/officeDocument/2006/relationships/image" Target="../media/image1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tiff"/><Relationship Id="rId3" Type="http://schemas.openxmlformats.org/officeDocument/2006/relationships/image" Target="../media/image19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tiff"/><Relationship Id="rId3" Type="http://schemas.openxmlformats.org/officeDocument/2006/relationships/image" Target="../media/image2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tiff"/><Relationship Id="rId3" Type="http://schemas.openxmlformats.org/officeDocument/2006/relationships/image" Target="../media/image24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tiff"/><Relationship Id="rId3" Type="http://schemas.openxmlformats.org/officeDocument/2006/relationships/image" Target="../media/image30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5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835" y="218292"/>
            <a:ext cx="8949693" cy="1329595"/>
          </a:xfrm>
        </p:spPr>
        <p:txBody>
          <a:bodyPr/>
          <a:lstStyle/>
          <a:p>
            <a:pPr algn="ctr"/>
            <a:r>
              <a:rPr lang="en-US" sz="5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/>
            </a:r>
            <a:br>
              <a:rPr lang="en-US" sz="5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en-US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Exceptional X-ray Weak </a:t>
            </a:r>
            <a:r>
              <a:rPr lang="en-US" sz="44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Quasars:</a:t>
            </a:r>
            <a:br>
              <a:rPr lang="en-US" sz="44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en-US" sz="3200" i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Implications for Accretion Flows &amp; Winds </a:t>
            </a:r>
            <a:endParaRPr lang="en-US" sz="3200" i="1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6" name="Picture 5" descr="BLW-fig01-croppe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8" y="2318710"/>
            <a:ext cx="4468580" cy="3962327"/>
          </a:xfrm>
          <a:prstGeom prst="rect">
            <a:avLst/>
          </a:prstGeom>
        </p:spPr>
      </p:pic>
      <p:pic>
        <p:nvPicPr>
          <p:cNvPr id="7" name="Picture 6" descr="BLW-fig04-trimme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40" y="2345165"/>
            <a:ext cx="4169508" cy="39160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01563" y="2497309"/>
            <a:ext cx="2384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Brandt, Laor &amp; Wills (2000)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7933" y="4455322"/>
            <a:ext cx="1091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X-ray weak</a:t>
            </a:r>
          </a:p>
          <a:p>
            <a:r>
              <a:rPr lang="en-US" sz="1400" dirty="0" smtClean="0">
                <a:solidFill>
                  <a:srgbClr val="008000"/>
                </a:solidFill>
              </a:rPr>
              <a:t>“skew tail”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346" y="1779319"/>
            <a:ext cx="3730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Symbol" charset="2"/>
                <a:cs typeface="Symbol" charset="2"/>
              </a:rPr>
              <a:t>a</a:t>
            </a:r>
            <a:r>
              <a:rPr lang="en-US" sz="2000" baseline="-25000" dirty="0">
                <a:solidFill>
                  <a:srgbClr val="FFFF00"/>
                </a:solidFill>
              </a:rPr>
              <a:t>ox</a:t>
            </a:r>
            <a:r>
              <a:rPr lang="en-US" sz="2000" dirty="0">
                <a:solidFill>
                  <a:srgbClr val="FFFF00"/>
                </a:solidFill>
              </a:rPr>
              <a:t> Distribution of PG Quasars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97124" y="1779319"/>
            <a:ext cx="41790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X-ray Weakness vs. UV Absorption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94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8560" y="201267"/>
            <a:ext cx="6595854" cy="642041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6265940" y="5799683"/>
            <a:ext cx="14799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Giacconi et al. (2002)</a:t>
            </a:r>
            <a:r>
              <a:rPr lang="en-US" sz="1000" dirty="0" smtClean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; </a:t>
            </a:r>
          </a:p>
          <a:p>
            <a:pPr eaLnBrk="1" hangingPunct="1"/>
            <a:r>
              <a:rPr lang="en-US" sz="1000" dirty="0" smtClean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Luo </a:t>
            </a:r>
            <a:r>
              <a:rPr lang="en-US" sz="1000" dirty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et al. (2008</a:t>
            </a:r>
            <a:r>
              <a:rPr lang="en-US" sz="1000" dirty="0" smtClean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); </a:t>
            </a:r>
          </a:p>
          <a:p>
            <a:pPr eaLnBrk="1" hangingPunct="1"/>
            <a:r>
              <a:rPr lang="en-US" sz="1000" dirty="0" smtClean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Xue et al. (2011);</a:t>
            </a:r>
          </a:p>
          <a:p>
            <a:pPr eaLnBrk="1" hangingPunct="1"/>
            <a:r>
              <a:rPr lang="en-US" sz="1000" dirty="0" smtClean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Luo</a:t>
            </a:r>
            <a:r>
              <a:rPr lang="en-US" sz="1000" dirty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 </a:t>
            </a:r>
            <a:r>
              <a:rPr lang="en-US" sz="1000" dirty="0" smtClean="0">
                <a:effectLst>
                  <a:glow rad="254000">
                    <a:schemeClr val="bg1"/>
                  </a:glow>
                </a:effectLst>
                <a:latin typeface="+mj-lt"/>
                <a:cs typeface="Rockwell"/>
              </a:rPr>
              <a:t>et al. (in prep)</a:t>
            </a:r>
            <a:endParaRPr lang="en-US" sz="1000" dirty="0">
              <a:effectLst>
                <a:glow rad="254000">
                  <a:schemeClr val="bg1"/>
                </a:glow>
              </a:effectLst>
              <a:latin typeface="+mj-lt"/>
              <a:cs typeface="Rockwell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1361773" y="264235"/>
            <a:ext cx="446124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+mj-lt"/>
                <a:cs typeface="Rockwell"/>
              </a:rPr>
              <a:t>Chandra Deep Field-South</a:t>
            </a:r>
          </a:p>
          <a:p>
            <a:pPr eaLnBrk="1" hangingPunct="1"/>
            <a:endParaRPr lang="en-US" sz="1000" dirty="0">
              <a:effectLst>
                <a:glow rad="101600">
                  <a:schemeClr val="bg1">
                    <a:alpha val="75000"/>
                  </a:schemeClr>
                </a:glow>
              </a:effectLst>
              <a:latin typeface="+mj-lt"/>
              <a:cs typeface="Rockwell"/>
            </a:endParaRPr>
          </a:p>
          <a:p>
            <a:pPr eaLnBrk="1" hangingPunct="1"/>
            <a:r>
              <a:rPr lang="en-US" sz="1200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+mj-lt"/>
                <a:cs typeface="Rockwell"/>
              </a:rPr>
              <a:t>5.5 </a:t>
            </a:r>
            <a:r>
              <a:rPr lang="en-US" sz="1200" dirty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+mj-lt"/>
                <a:cs typeface="Rockwell"/>
              </a:rPr>
              <a:t>Ms </a:t>
            </a:r>
            <a:r>
              <a:rPr lang="en-US" sz="1200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+mj-lt"/>
                <a:cs typeface="Rockwell"/>
              </a:rPr>
              <a:t>coverage and growing!</a:t>
            </a:r>
          </a:p>
          <a:p>
            <a:pPr eaLnBrk="1" hangingPunct="1"/>
            <a:endParaRPr lang="en-US" sz="1200" dirty="0">
              <a:effectLst>
                <a:glow rad="101600">
                  <a:schemeClr val="bg1">
                    <a:alpha val="75000"/>
                  </a:schemeClr>
                </a:glow>
              </a:effectLst>
              <a:latin typeface="+mj-lt"/>
              <a:cs typeface="Rockwell"/>
            </a:endParaRPr>
          </a:p>
          <a:p>
            <a:pPr eaLnBrk="1" hangingPunct="1"/>
            <a:r>
              <a:rPr lang="en-US" sz="1200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+mj-lt"/>
                <a:cs typeface="Rockwell"/>
              </a:rPr>
              <a:t>465 arcmin</a:t>
            </a:r>
            <a:r>
              <a:rPr lang="en-US" sz="1200" baseline="30000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+mj-lt"/>
                <a:cs typeface="Rockwell"/>
              </a:rPr>
              <a:t>2</a:t>
            </a:r>
            <a:endParaRPr lang="en-US" sz="1200" dirty="0">
              <a:effectLst>
                <a:glow rad="101600">
                  <a:schemeClr val="bg1">
                    <a:alpha val="75000"/>
                  </a:schemeClr>
                </a:glow>
              </a:effectLst>
              <a:latin typeface="+mj-lt"/>
              <a:cs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308250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277" y="2077075"/>
            <a:ext cx="8592498" cy="1812484"/>
          </a:xfrm>
        </p:spPr>
        <p:txBody>
          <a:bodyPr/>
          <a:lstStyle/>
          <a:p>
            <a:pPr algn="ctr"/>
            <a:r>
              <a:rPr lang="en-US" sz="54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Are Some BAL Quasars</a:t>
            </a:r>
            <a:br>
              <a:rPr lang="en-US" sz="54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en-US" sz="54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Intrinsically X-ray Weak?</a:t>
            </a:r>
            <a:endParaRPr lang="en-US" sz="54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423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ng,_Stac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569" y="1671682"/>
            <a:ext cx="2845274" cy="3414328"/>
          </a:xfrm>
          <a:prstGeom prst="rect">
            <a:avLst/>
          </a:prstGeom>
        </p:spPr>
      </p:pic>
      <p:pic>
        <p:nvPicPr>
          <p:cNvPr id="3" name="Picture 2" descr="dave-alexander-trimme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816" y="1688306"/>
            <a:ext cx="2772134" cy="33977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15" y="282600"/>
            <a:ext cx="7906202" cy="1093300"/>
          </a:xfrm>
        </p:spPr>
        <p:txBody>
          <a:bodyPr/>
          <a:lstStyle/>
          <a:p>
            <a:pPr algn="ctr"/>
            <a:r>
              <a:rPr lang="en-US" sz="6600" dirty="0" smtClean="0"/>
              <a:t>Main Collaborators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1071948" y="5410986"/>
            <a:ext cx="67668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Also F. Harrison, D. Stern, and the </a:t>
            </a:r>
          </a:p>
          <a:p>
            <a:pPr algn="ctr"/>
            <a:r>
              <a:rPr lang="en-US" sz="2800" dirty="0" smtClean="0"/>
              <a:t>NuSTAR Obscured AGN Working Group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015937" y="4267200"/>
            <a:ext cx="25757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effectLst>
                  <a:glow rad="101600">
                    <a:schemeClr val="bg1"/>
                  </a:glow>
                </a:effectLst>
              </a:rPr>
              <a:t>Dave Alexander</a:t>
            </a:r>
          </a:p>
          <a:p>
            <a:pPr algn="ctr"/>
            <a:r>
              <a:rPr lang="en-US" sz="2000" kern="1200" dirty="0" smtClean="0">
                <a:effectLst>
                  <a:glow rad="101600">
                    <a:schemeClr val="bg1"/>
                  </a:glow>
                </a:effectLst>
              </a:rPr>
              <a:t>(Durham University)</a:t>
            </a:r>
            <a:endParaRPr lang="en-US" sz="2000" kern="1200" dirty="0">
              <a:effectLst>
                <a:glow rad="101600">
                  <a:schemeClr val="bg1"/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78180" y="4321314"/>
            <a:ext cx="243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Stacy </a:t>
            </a:r>
            <a:r>
              <a:rPr lang="en-US" sz="2000" dirty="0" err="1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Teng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(NASA GSFC)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</p:txBody>
      </p:sp>
      <p:pic>
        <p:nvPicPr>
          <p:cNvPr id="10" name="Picture 9" descr="lb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93264" y="1671682"/>
            <a:ext cx="2590800" cy="34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45664" y="4249137"/>
            <a:ext cx="228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Bin Luo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(Penn State)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44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902548"/>
          </a:xfrm>
        </p:spPr>
        <p:txBody>
          <a:bodyPr/>
          <a:lstStyle/>
          <a:p>
            <a:pPr algn="ctr"/>
            <a:r>
              <a:rPr lang="en-US" sz="4000" dirty="0" smtClean="0">
                <a:cs typeface="Rockwell"/>
              </a:rPr>
              <a:t>Role of X-ray Emission / Absorption</a:t>
            </a:r>
            <a:endParaRPr lang="en-US" sz="4000" dirty="0">
              <a:cs typeface="Rockwel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2743200"/>
            <a:ext cx="28509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FFF00"/>
                </a:solidFill>
              </a:rPr>
              <a:t>e.g., Murray et al. (1995); Proga</a:t>
            </a:r>
            <a:r>
              <a:rPr lang="en-US" sz="1050" dirty="0">
                <a:solidFill>
                  <a:srgbClr val="FFFF00"/>
                </a:solidFill>
              </a:rPr>
              <a:t> </a:t>
            </a:r>
            <a:r>
              <a:rPr lang="en-US" sz="1050" dirty="0" smtClean="0">
                <a:solidFill>
                  <a:srgbClr val="FFFF00"/>
                </a:solidFill>
              </a:rPr>
              <a:t>et al. (2000) </a:t>
            </a:r>
          </a:p>
        </p:txBody>
      </p:sp>
      <p:sp>
        <p:nvSpPr>
          <p:cNvPr id="5" name="Rectangle 4"/>
          <p:cNvSpPr/>
          <p:nvPr/>
        </p:nvSpPr>
        <p:spPr>
          <a:xfrm>
            <a:off x="215370" y="4856133"/>
            <a:ext cx="876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Quasar X-ray emission can be problematic for launching winds.</a:t>
            </a:r>
          </a:p>
          <a:p>
            <a:endParaRPr lang="en-US" sz="1600" dirty="0" smtClean="0">
              <a:solidFill>
                <a:srgbClr val="FFFFFF"/>
              </a:solidFill>
            </a:endParaRPr>
          </a:p>
          <a:p>
            <a:r>
              <a:rPr lang="en-US" sz="1600" dirty="0" smtClean="0">
                <a:solidFill>
                  <a:srgbClr val="FFFFFF"/>
                </a:solidFill>
              </a:rPr>
              <a:t>Proposed “shielding gas” is central to BAL wind driving - prevents wind over-ionization.</a:t>
            </a:r>
          </a:p>
          <a:p>
            <a:endParaRPr lang="en-US" sz="1600" dirty="0">
              <a:solidFill>
                <a:srgbClr val="FFFFFF"/>
              </a:solidFill>
            </a:endParaRPr>
          </a:p>
          <a:p>
            <a:r>
              <a:rPr lang="en-US" sz="1600" dirty="0" smtClean="0">
                <a:solidFill>
                  <a:srgbClr val="FFFFFF"/>
                </a:solidFill>
              </a:rPr>
              <a:t>Such shielding gas is commonly observed in X-ray absorption with </a:t>
            </a:r>
            <a:r>
              <a:rPr lang="en-US" sz="1600" i="1" dirty="0" smtClean="0">
                <a:solidFill>
                  <a:srgbClr val="FFFFFF"/>
                </a:solidFill>
              </a:rPr>
              <a:t>N</a:t>
            </a:r>
            <a:r>
              <a:rPr lang="en-US" sz="1600" baseline="-25000" dirty="0" smtClean="0">
                <a:solidFill>
                  <a:srgbClr val="FFFFFF"/>
                </a:solidFill>
              </a:rPr>
              <a:t>H</a:t>
            </a:r>
            <a:r>
              <a:rPr lang="en-US" sz="1600" dirty="0" smtClean="0">
                <a:solidFill>
                  <a:srgbClr val="FFFFFF"/>
                </a:solidFill>
              </a:rPr>
              <a:t> ~ 10</a:t>
            </a:r>
            <a:r>
              <a:rPr lang="en-US" sz="1600" baseline="30000" dirty="0" smtClean="0">
                <a:solidFill>
                  <a:srgbClr val="FFFFFF"/>
                </a:solidFill>
              </a:rPr>
              <a:t>21</a:t>
            </a:r>
            <a:r>
              <a:rPr lang="en-US" sz="1600" dirty="0" smtClean="0">
                <a:solidFill>
                  <a:srgbClr val="FFFFFF"/>
                </a:solidFill>
              </a:rPr>
              <a:t>-10</a:t>
            </a:r>
            <a:r>
              <a:rPr lang="en-US" sz="1600" baseline="30000" dirty="0" smtClean="0">
                <a:solidFill>
                  <a:srgbClr val="FFFFFF"/>
                </a:solidFill>
              </a:rPr>
              <a:t>23</a:t>
            </a:r>
            <a:r>
              <a:rPr lang="en-US" sz="1600" dirty="0" smtClean="0">
                <a:solidFill>
                  <a:srgbClr val="FFFFFF"/>
                </a:solidFill>
              </a:rPr>
              <a:t> cm</a:t>
            </a:r>
            <a:r>
              <a:rPr lang="en-US" sz="1600" baseline="30000" dirty="0" smtClean="0">
                <a:solidFill>
                  <a:srgbClr val="FFFFFF"/>
                </a:solidFill>
              </a:rPr>
              <a:t>-2</a:t>
            </a:r>
            <a:r>
              <a:rPr lang="en-US" sz="1600" dirty="0" smtClean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1028" y="1752600"/>
            <a:ext cx="35051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Schematic Model of 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Equatorial BAL Outflow 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8" name="Picture 7" descr="luo-fig01-schemati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524000"/>
            <a:ext cx="5257800" cy="2895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15200" y="4114800"/>
            <a:ext cx="115885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solidFill>
                  <a:srgbClr val="008000"/>
                </a:solidFill>
              </a:rPr>
              <a:t>Luo </a:t>
            </a:r>
            <a:r>
              <a:rPr lang="en-US" sz="1050" dirty="0">
                <a:solidFill>
                  <a:srgbClr val="008000"/>
                </a:solidFill>
              </a:rPr>
              <a:t>et al. (</a:t>
            </a:r>
            <a:r>
              <a:rPr lang="en-US" sz="1050" dirty="0" smtClean="0">
                <a:solidFill>
                  <a:srgbClr val="008000"/>
                </a:solidFill>
              </a:rPr>
              <a:t>2013)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51" y="202140"/>
            <a:ext cx="8897733" cy="823169"/>
          </a:xfrm>
        </p:spPr>
        <p:txBody>
          <a:bodyPr/>
          <a:lstStyle/>
          <a:p>
            <a:pPr algn="ctr"/>
            <a:r>
              <a:rPr lang="en-US" sz="4400" dirty="0" smtClean="0">
                <a:cs typeface="Rockwell"/>
              </a:rPr>
              <a:t>Unusual X-ray Weak BAL Quasars</a:t>
            </a:r>
            <a:endParaRPr lang="en-US" sz="4400" dirty="0">
              <a:cs typeface="Rockwel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0716" y="1091456"/>
            <a:ext cx="870124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For many BAL quasars, X-ray absorption explains their X-ray weakness well.</a:t>
            </a:r>
          </a:p>
          <a:p>
            <a:endParaRPr lang="en-US" sz="1000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But, some BAL quasars are X-ray weak yet lack sufficient apparent X-ray absorption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below ~ 10 keV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to explain their X-ray weakness.</a:t>
            </a:r>
          </a:p>
          <a:p>
            <a:endParaRPr lang="en-US" sz="1000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Presumably these just have heavier levels of (complex) X-ray absorption that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could not be penetrated with sub-10 keV X-rays? Compton-thick columns required.</a:t>
            </a:r>
          </a:p>
          <a:p>
            <a:endParaRPr lang="en-US" sz="1000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Have now targeted nine </a:t>
            </a:r>
            <a:r>
              <a:rPr lang="en-US" dirty="0" smtClean="0">
                <a:solidFill>
                  <a:srgbClr val="FFFFFF"/>
                </a:solidFill>
              </a:rPr>
              <a:t>such </a:t>
            </a:r>
            <a:r>
              <a:rPr lang="en-US" dirty="0">
                <a:solidFill>
                  <a:srgbClr val="FFFFFF"/>
                </a:solidFill>
              </a:rPr>
              <a:t>BAL-quasar </a:t>
            </a:r>
            <a:r>
              <a:rPr lang="en-US" dirty="0" smtClean="0">
                <a:solidFill>
                  <a:srgbClr val="FFFFFF"/>
                </a:solidFill>
              </a:rPr>
              <a:t>targets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with NuSTAR.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 descr="luo-paper-fig01b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50" y="3512801"/>
            <a:ext cx="4103203" cy="2970416"/>
          </a:xfrm>
          <a:prstGeom prst="rect">
            <a:avLst/>
          </a:prstGeom>
        </p:spPr>
      </p:pic>
      <p:pic>
        <p:nvPicPr>
          <p:cNvPr id="4" name="Picture 3" descr="luo-paper-fig0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456" y="3512800"/>
            <a:ext cx="4173720" cy="297041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21776" y="3661073"/>
            <a:ext cx="127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>
                <a:solidFill>
                  <a:srgbClr val="FF0000"/>
                </a:solidFill>
              </a:rPr>
              <a:t>Luo et al. (2014</a:t>
            </a:r>
            <a:r>
              <a:rPr lang="en-US" sz="1200" dirty="0" smtClean="0">
                <a:solidFill>
                  <a:srgbClr val="FF0000"/>
                </a:solidFill>
              </a:rPr>
              <a:t>)</a:t>
            </a:r>
          </a:p>
          <a:p>
            <a:pPr lvl="0"/>
            <a:endParaRPr lang="en-US" sz="1200" dirty="0">
              <a:solidFill>
                <a:srgbClr val="FF0000"/>
              </a:solidFill>
            </a:endParaRPr>
          </a:p>
          <a:p>
            <a:pPr lvl="0"/>
            <a:r>
              <a:rPr lang="en-US" sz="1200" dirty="0" smtClean="0">
                <a:solidFill>
                  <a:srgbClr val="FF0000"/>
                </a:solidFill>
              </a:rPr>
              <a:t>Optically bright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83310" y="3671547"/>
            <a:ext cx="10554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smtClean="0">
                <a:solidFill>
                  <a:srgbClr val="FF0000"/>
                </a:solidFill>
              </a:rPr>
              <a:t>X-ray weak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285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8755"/>
            <a:ext cx="8610600" cy="1292828"/>
          </a:xfrm>
        </p:spPr>
        <p:txBody>
          <a:bodyPr/>
          <a:lstStyle/>
          <a:p>
            <a:pPr algn="ctr"/>
            <a:r>
              <a:rPr lang="en-US" sz="4000" dirty="0" smtClean="0">
                <a:cs typeface="Rockwell"/>
              </a:rPr>
              <a:t>NuSTAR Gives Sensitive Coverage </a:t>
            </a:r>
            <a:br>
              <a:rPr lang="en-US" sz="4000" dirty="0" smtClean="0">
                <a:cs typeface="Rockwell"/>
              </a:rPr>
            </a:br>
            <a:r>
              <a:rPr lang="en-US" sz="4000" dirty="0" smtClean="0">
                <a:cs typeface="Rockwell"/>
              </a:rPr>
              <a:t>of Penetrating 3-24 keV X-rays</a:t>
            </a:r>
            <a:endParaRPr lang="en-US" sz="4000" dirty="0">
              <a:cs typeface="Rockwel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69705" y="6036465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X-rays in the NuSTAR band can penetrate absorbing material </a:t>
            </a:r>
          </a:p>
          <a:p>
            <a:r>
              <a:rPr lang="en-US" dirty="0" smtClean="0"/>
              <a:t>up to the highly Compton-thick regime (</a:t>
            </a:r>
            <a:r>
              <a:rPr lang="en-US" i="1" dirty="0" smtClean="0"/>
              <a:t>N</a:t>
            </a:r>
            <a:r>
              <a:rPr lang="en-US" baseline="-25000" dirty="0" smtClean="0"/>
              <a:t>H</a:t>
            </a:r>
            <a:r>
              <a:rPr lang="en-US" dirty="0" smtClean="0"/>
              <a:t> ~ 10</a:t>
            </a:r>
            <a:r>
              <a:rPr lang="en-US" baseline="30000" dirty="0" smtClean="0"/>
              <a:t>25</a:t>
            </a:r>
            <a:r>
              <a:rPr lang="en-US" dirty="0" smtClean="0"/>
              <a:t> cm</a:t>
            </a:r>
            <a:r>
              <a:rPr lang="en-US" baseline="30000" dirty="0" smtClean="0"/>
              <a:t>-2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4" name="Picture 3" descr="cold-absn-animation-2010-0p2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74628"/>
            <a:ext cx="5334000" cy="4168972"/>
          </a:xfrm>
          <a:prstGeom prst="rect">
            <a:avLst/>
          </a:prstGeom>
        </p:spPr>
      </p:pic>
      <p:pic>
        <p:nvPicPr>
          <p:cNvPr id="8" name="Picture 7" descr="harrison-fig0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570" y="3471870"/>
            <a:ext cx="3429000" cy="2531265"/>
          </a:xfrm>
          <a:prstGeom prst="rect">
            <a:avLst/>
          </a:prstGeom>
        </p:spPr>
      </p:pic>
      <p:pic>
        <p:nvPicPr>
          <p:cNvPr id="6" name="Picture 5" descr="nustar-silverWe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515" y="1820933"/>
            <a:ext cx="3112227" cy="15318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30620" y="1927969"/>
            <a:ext cx="142710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50" dirty="0">
                <a:solidFill>
                  <a:prstClr val="white"/>
                </a:solidFill>
              </a:rPr>
              <a:t>Harrison et al. (2013)</a:t>
            </a:r>
          </a:p>
        </p:txBody>
      </p:sp>
    </p:spTree>
    <p:extLst>
      <p:ext uri="{BB962C8B-B14F-4D97-AF65-F5344CB8AC3E}">
        <p14:creationId xmlns:p14="http://schemas.microsoft.com/office/powerpoint/2010/main" val="1260839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95525"/>
            <a:ext cx="8610600" cy="1143000"/>
          </a:xfrm>
        </p:spPr>
        <p:txBody>
          <a:bodyPr/>
          <a:lstStyle/>
          <a:p>
            <a:pPr algn="ctr"/>
            <a:r>
              <a:rPr lang="en-US" sz="3200" dirty="0" smtClean="0">
                <a:cs typeface="Rockwell"/>
              </a:rPr>
              <a:t>Even NuSTAR Does Not Detect Underlying Luminous and Absorbed X-ray Continuum</a:t>
            </a:r>
            <a:endParaRPr lang="en-US" sz="3200" dirty="0">
              <a:cs typeface="Rockwel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7356" y="1527878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Hard </a:t>
            </a:r>
            <a:r>
              <a:rPr lang="en-US" dirty="0">
                <a:solidFill>
                  <a:srgbClr val="FFFFFF"/>
                </a:solidFill>
              </a:rPr>
              <a:t>X-rays </a:t>
            </a:r>
            <a:r>
              <a:rPr lang="en-US" dirty="0" smtClean="0">
                <a:solidFill>
                  <a:srgbClr val="FFFFFF"/>
                </a:solidFill>
              </a:rPr>
              <a:t>often detected</a:t>
            </a:r>
            <a:r>
              <a:rPr lang="en-US" dirty="0">
                <a:solidFill>
                  <a:srgbClr val="FFFFFF"/>
                </a:solidFill>
              </a:rPr>
              <a:t>, but they </a:t>
            </a:r>
            <a:r>
              <a:rPr lang="en-US" dirty="0" smtClean="0">
                <a:solidFill>
                  <a:srgbClr val="FFFFFF"/>
                </a:solidFill>
              </a:rPr>
              <a:t>are weak – </a:t>
            </a:r>
            <a:r>
              <a:rPr lang="en-US" dirty="0">
                <a:solidFill>
                  <a:srgbClr val="FFFFFF"/>
                </a:solidFill>
              </a:rPr>
              <a:t>do not see the expected level of underlying </a:t>
            </a:r>
            <a:r>
              <a:rPr lang="en-US" dirty="0" smtClean="0">
                <a:solidFill>
                  <a:srgbClr val="FFFFFF"/>
                </a:solidFill>
              </a:rPr>
              <a:t>hard X</a:t>
            </a:r>
            <a:r>
              <a:rPr lang="en-US" dirty="0">
                <a:solidFill>
                  <a:srgbClr val="FFFFFF"/>
                </a:solidFill>
              </a:rPr>
              <a:t>-ray </a:t>
            </a:r>
            <a:r>
              <a:rPr lang="en-US" dirty="0" smtClean="0">
                <a:solidFill>
                  <a:srgbClr val="FFFFFF"/>
                </a:solidFill>
              </a:rPr>
              <a:t>emission from a typical quasar (no “punch through”).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Moreover, joint spectral analyses reveal a relatively soft 3-24 keV effective photon index of </a:t>
            </a:r>
            <a:r>
              <a:rPr lang="en-US" dirty="0" err="1" smtClean="0">
                <a:latin typeface="Symbol" charset="2"/>
                <a:cs typeface="Symbol" charset="2"/>
              </a:rPr>
              <a:t>G</a:t>
            </a:r>
            <a:r>
              <a:rPr lang="en-US" baseline="-25000" dirty="0" err="1" smtClean="0"/>
              <a:t>Eff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1.8 </a:t>
            </a:r>
            <a:r>
              <a:rPr lang="en-US" dirty="0"/>
              <a:t>+/- </a:t>
            </a:r>
            <a:r>
              <a:rPr lang="en-US" dirty="0" smtClean="0"/>
              <a:t>0.4, disfavoring Compton-thick absorption. </a:t>
            </a:r>
            <a:endParaRPr lang="en-US" dirty="0"/>
          </a:p>
          <a:p>
            <a:r>
              <a:rPr lang="en-US" dirty="0" smtClean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Appears that some BAL quasars might well be </a:t>
            </a:r>
            <a:r>
              <a:rPr lang="en-US" i="1" dirty="0" smtClean="0">
                <a:solidFill>
                  <a:srgbClr val="FFFFFF"/>
                </a:solidFill>
              </a:rPr>
              <a:t>intrinsically</a:t>
            </a:r>
            <a:r>
              <a:rPr lang="en-US" dirty="0" smtClean="0">
                <a:solidFill>
                  <a:srgbClr val="FFFFFF"/>
                </a:solidFill>
              </a:rPr>
              <a:t> X-ray weak.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098026" y="3845864"/>
            <a:ext cx="3741174" cy="2743200"/>
            <a:chOff x="393471" y="3759870"/>
            <a:chExt cx="3741174" cy="27432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471" y="3759870"/>
              <a:ext cx="3741174" cy="27432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909553" y="3975240"/>
              <a:ext cx="12052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0000"/>
                  </a:solidFill>
                </a:rPr>
                <a:t>Luo et al. (2013)</a:t>
              </a:r>
              <a:endParaRPr lang="en-US" sz="11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2846" y="3769029"/>
            <a:ext cx="4343856" cy="2835057"/>
            <a:chOff x="4495344" y="3720180"/>
            <a:chExt cx="4343856" cy="2835057"/>
          </a:xfrm>
        </p:grpSpPr>
        <p:pic>
          <p:nvPicPr>
            <p:cNvPr id="11" name="Picture 10" descr="teng2013-fig05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344" y="3720180"/>
              <a:ext cx="4343856" cy="283505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467600" y="3821949"/>
              <a:ext cx="1295400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>
                  <a:solidFill>
                    <a:srgbClr val="FF0000"/>
                  </a:solidFill>
                </a:rPr>
                <a:t>Mrk 231</a:t>
              </a:r>
              <a:endParaRPr lang="en-US" sz="1100" dirty="0">
                <a:solidFill>
                  <a:srgbClr val="FF0000"/>
                </a:solidFill>
              </a:endParaRPr>
            </a:p>
            <a:p>
              <a:endParaRPr lang="en-US" sz="500" dirty="0">
                <a:solidFill>
                  <a:srgbClr val="FF0000"/>
                </a:solidFill>
              </a:endParaRPr>
            </a:p>
            <a:p>
              <a:r>
                <a:rPr lang="en-US" sz="1100" dirty="0" smtClean="0">
                  <a:solidFill>
                    <a:srgbClr val="FF0000"/>
                  </a:solidFill>
                </a:rPr>
                <a:t>Teng </a:t>
              </a:r>
              <a:r>
                <a:rPr lang="en-US" sz="1100" dirty="0">
                  <a:solidFill>
                    <a:srgbClr val="FF0000"/>
                  </a:solidFill>
                </a:rPr>
                <a:t>et al. (</a:t>
              </a:r>
              <a:r>
                <a:rPr lang="en-US" sz="1100" dirty="0" smtClean="0">
                  <a:solidFill>
                    <a:srgbClr val="FF0000"/>
                  </a:solidFill>
                </a:rPr>
                <a:t>2014)</a:t>
              </a:r>
              <a:endParaRPr lang="en-US" sz="11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7474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374" y="188910"/>
            <a:ext cx="8610600" cy="757021"/>
          </a:xfrm>
        </p:spPr>
        <p:txBody>
          <a:bodyPr/>
          <a:lstStyle/>
          <a:p>
            <a:pPr algn="ctr"/>
            <a:r>
              <a:rPr lang="en-US" sz="4800" dirty="0" smtClean="0">
                <a:cs typeface="Rockwell"/>
              </a:rPr>
              <a:t>Relevance to Wind Launching</a:t>
            </a:r>
            <a:endParaRPr lang="en-US" sz="4800" dirty="0">
              <a:cs typeface="Rockwel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2295" y="4438420"/>
            <a:ext cx="886370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No luminous X-rays - no problem! </a:t>
            </a:r>
          </a:p>
          <a:p>
            <a:pPr algn="ctr"/>
            <a:endParaRPr lang="en-US" sz="1000" dirty="0" smtClean="0">
              <a:solidFill>
                <a:srgbClr val="FFFFFF"/>
              </a:solidFill>
            </a:endParaRP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Perhaps intrinsically X-ray weak quasars preferentially launch strong winds with large covering factors, thereby preferentially appearing with BALs.</a:t>
            </a:r>
          </a:p>
          <a:p>
            <a:pPr algn="ctr"/>
            <a:endParaRPr lang="en-US" sz="1000" dirty="0">
              <a:solidFill>
                <a:srgbClr val="FFFFFF"/>
              </a:solidFill>
            </a:endParaRP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Using old Chandra upper limits from Gallagher et al. (2006) and new Chandra data to pin down frequency of intrinsic X-ray weakness. Perhaps 20-40% of  BAL quasars.</a:t>
            </a:r>
          </a:p>
          <a:p>
            <a:pPr algn="ctr"/>
            <a:endParaRPr lang="en-US" sz="1000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Ultimate cause of intrinsic X-ray weakness? Checked </a:t>
            </a:r>
            <a:r>
              <a:rPr lang="en-US" i="1" dirty="0">
                <a:solidFill>
                  <a:srgbClr val="FFFFFF"/>
                </a:solidFill>
              </a:rPr>
              <a:t>L</a:t>
            </a:r>
            <a:r>
              <a:rPr lang="en-US" dirty="0">
                <a:solidFill>
                  <a:srgbClr val="FFFFFF"/>
                </a:solidFill>
              </a:rPr>
              <a:t>/</a:t>
            </a:r>
            <a:r>
              <a:rPr lang="en-US" i="1" dirty="0" smtClean="0">
                <a:solidFill>
                  <a:srgbClr val="FFFFFF"/>
                </a:solidFill>
              </a:rPr>
              <a:t>L</a:t>
            </a:r>
            <a:r>
              <a:rPr lang="en-US" baseline="-25000" dirty="0">
                <a:solidFill>
                  <a:srgbClr val="FFFFFF"/>
                </a:solidFill>
              </a:rPr>
              <a:t>E</a:t>
            </a:r>
            <a:r>
              <a:rPr lang="en-US" baseline="-25000" dirty="0" smtClean="0">
                <a:solidFill>
                  <a:srgbClr val="FFFFFF"/>
                </a:solidFill>
              </a:rPr>
              <a:t>dd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9" descr="luo-fig01-schemati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609" y="1104775"/>
            <a:ext cx="6336883" cy="321711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71634" y="3964682"/>
            <a:ext cx="1574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Luo </a:t>
            </a:r>
            <a:r>
              <a:rPr lang="en-US" sz="1400" dirty="0">
                <a:solidFill>
                  <a:srgbClr val="FF0000"/>
                </a:solidFill>
              </a:rPr>
              <a:t>et al. (</a:t>
            </a:r>
            <a:r>
              <a:rPr lang="en-US" sz="1400" dirty="0" smtClean="0">
                <a:solidFill>
                  <a:srgbClr val="FF0000"/>
                </a:solidFill>
              </a:rPr>
              <a:t>2013)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44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30" y="1931551"/>
            <a:ext cx="7778301" cy="2381365"/>
          </a:xfrm>
        </p:spPr>
        <p:txBody>
          <a:bodyPr/>
          <a:lstStyle/>
          <a:p>
            <a:pPr algn="ctr"/>
            <a:r>
              <a:rPr lang="en-US" sz="72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PHL 1811 Analogs</a:t>
            </a:r>
            <a:br>
              <a:rPr lang="en-US" sz="72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en-US" sz="7200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(and Kin)</a:t>
            </a:r>
            <a:endParaRPr lang="en-US" sz="72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23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15" y="282600"/>
            <a:ext cx="7906202" cy="1093300"/>
          </a:xfrm>
        </p:spPr>
        <p:txBody>
          <a:bodyPr/>
          <a:lstStyle/>
          <a:p>
            <a:pPr algn="ctr"/>
            <a:r>
              <a:rPr lang="en-US" sz="6600" dirty="0" smtClean="0"/>
              <a:t>Main Collaborators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515380" y="5377911"/>
            <a:ext cx="806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Also S.F. Anderson, A.M. Diamond-Stanic, G.P. Garmire, R.R. Gibson, </a:t>
            </a:r>
          </a:p>
          <a:p>
            <a:pPr algn="ctr"/>
            <a:r>
              <a:rPr lang="en-US" sz="2000" dirty="0" smtClean="0"/>
              <a:t>D.W. Just, R.M. Plotkin, G.T. Richards, D.P. Schneider, O. Shemmer 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80" y="1770817"/>
            <a:ext cx="2627658" cy="32401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46636" y="4267200"/>
            <a:ext cx="25556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effectLst>
                  <a:glow rad="101600">
                    <a:schemeClr val="bg1"/>
                  </a:glow>
                </a:effectLst>
              </a:rPr>
              <a:t>Jianfeng Wu</a:t>
            </a:r>
          </a:p>
          <a:p>
            <a:pPr algn="ctr"/>
            <a:r>
              <a:rPr lang="en-US" sz="2000" kern="1200" dirty="0" smtClean="0">
                <a:effectLst>
                  <a:glow rad="101600">
                    <a:schemeClr val="bg1"/>
                  </a:glow>
                </a:effectLst>
              </a:rPr>
              <a:t>(</a:t>
            </a:r>
            <a:r>
              <a:rPr lang="en-US" sz="2000" kern="1200" dirty="0" err="1" smtClean="0">
                <a:effectLst>
                  <a:glow rad="101600">
                    <a:schemeClr val="bg1"/>
                  </a:glow>
                </a:effectLst>
              </a:rPr>
              <a:t>CfA</a:t>
            </a:r>
            <a:r>
              <a:rPr lang="en-US" sz="2000" kern="1200" dirty="0" smtClean="0">
                <a:effectLst>
                  <a:glow rad="101600">
                    <a:schemeClr val="bg1"/>
                  </a:glow>
                </a:effectLst>
              </a:rPr>
              <a:t> and Penn State)</a:t>
            </a:r>
            <a:endParaRPr lang="en-US" sz="2000" kern="1200" dirty="0">
              <a:effectLst>
                <a:glow rad="101600">
                  <a:schemeClr val="bg1"/>
                </a:glow>
              </a:effectLst>
            </a:endParaRPr>
          </a:p>
        </p:txBody>
      </p:sp>
      <p:pic>
        <p:nvPicPr>
          <p:cNvPr id="8" name="Picture 7" descr="012-dec10PatHall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26" y="1679798"/>
            <a:ext cx="2907196" cy="342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78180" y="4321314"/>
            <a:ext cx="243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Pat Hall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(York University)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</p:txBody>
      </p:sp>
      <p:pic>
        <p:nvPicPr>
          <p:cNvPr id="10" name="Picture 9" descr="lb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93264" y="1671682"/>
            <a:ext cx="2590800" cy="34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45664" y="4249137"/>
            <a:ext cx="228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Bin Luo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  <a:p>
            <a:pPr lvl="0" algn="ctr"/>
            <a:r>
              <a:rPr lang="en-US" sz="2000" dirty="0" smtClean="0">
                <a:solidFill>
                  <a:srgbClr val="FFFFFF"/>
                </a:solidFill>
                <a:effectLst>
                  <a:glow rad="101600">
                    <a:srgbClr val="000000"/>
                  </a:glow>
                </a:effectLst>
              </a:rPr>
              <a:t>(Penn State)</a:t>
            </a:r>
            <a:endParaRPr lang="en-US" sz="2000" dirty="0">
              <a:solidFill>
                <a:srgbClr val="FFFFFF"/>
              </a:solidFill>
              <a:effectLst>
                <a:glow rad="101600">
                  <a:srgbClr val="0000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5121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15" y="216457"/>
            <a:ext cx="8299286" cy="795622"/>
          </a:xfrm>
        </p:spPr>
        <p:txBody>
          <a:bodyPr/>
          <a:lstStyle/>
          <a:p>
            <a:r>
              <a:rPr lang="en-US" sz="4000" dirty="0" smtClean="0"/>
              <a:t>An X-ray Weak Outlier: PHL 1811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8" y="1556135"/>
            <a:ext cx="4504937" cy="3370961"/>
          </a:xfrm>
          <a:prstGeom prst="rect">
            <a:avLst/>
          </a:prstGeom>
        </p:spPr>
      </p:pic>
      <p:pic>
        <p:nvPicPr>
          <p:cNvPr id="4" name="Picture 3" descr="030-aox-lum-gibso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51" y="1646871"/>
            <a:ext cx="4047209" cy="3280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1754" y="4027506"/>
            <a:ext cx="15124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Leighly et al. (2007)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11439" y="1932566"/>
            <a:ext cx="14806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 smtClean="0">
                <a:solidFill>
                  <a:srgbClr val="FF0000"/>
                </a:solidFill>
              </a:rPr>
              <a:t>Gibson </a:t>
            </a:r>
            <a:r>
              <a:rPr lang="en-US" sz="1200" dirty="0">
                <a:solidFill>
                  <a:srgbClr val="FF0000"/>
                </a:solidFill>
              </a:rPr>
              <a:t>et al. (</a:t>
            </a:r>
            <a:r>
              <a:rPr lang="en-US" sz="1200" dirty="0" smtClean="0">
                <a:solidFill>
                  <a:srgbClr val="FF0000"/>
                </a:solidFill>
              </a:rPr>
              <a:t>2008)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676" y="1698373"/>
            <a:ext cx="7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z</a:t>
            </a:r>
            <a:r>
              <a:rPr lang="en-US" sz="1200" dirty="0" smtClean="0">
                <a:solidFill>
                  <a:srgbClr val="FF0000"/>
                </a:solidFill>
              </a:rPr>
              <a:t> = 0.192</a:t>
            </a:r>
          </a:p>
          <a:p>
            <a:r>
              <a:rPr lang="en-US" sz="1200" i="1" dirty="0" smtClean="0">
                <a:solidFill>
                  <a:srgbClr val="FF0000"/>
                </a:solidFill>
              </a:rPr>
              <a:t>B</a:t>
            </a:r>
            <a:r>
              <a:rPr lang="en-US" sz="1200" dirty="0" smtClean="0">
                <a:solidFill>
                  <a:srgbClr val="FF0000"/>
                </a:solidFill>
              </a:rPr>
              <a:t> = 13.9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676" y="1123980"/>
            <a:ext cx="3208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Broad-Band SED of PHL 1811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899468" y="1143271"/>
            <a:ext cx="4055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Outlier from Luminosity-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r>
              <a:rPr lang="en-US" baseline="-25000" dirty="0" err="1" smtClean="0"/>
              <a:t>ox</a:t>
            </a:r>
            <a:r>
              <a:rPr lang="en-US" dirty="0" smtClean="0"/>
              <a:t> Relation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602135" y="3704341"/>
            <a:ext cx="1172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 smtClean="0">
                <a:solidFill>
                  <a:srgbClr val="FF0000"/>
                </a:solidFill>
              </a:rPr>
              <a:t>X-ray weak by</a:t>
            </a:r>
          </a:p>
          <a:p>
            <a:pPr lvl="0"/>
            <a:r>
              <a:rPr lang="en-US" sz="1200" dirty="0" smtClean="0">
                <a:solidFill>
                  <a:srgbClr val="FF0000"/>
                </a:solidFill>
              </a:rPr>
              <a:t>a factor ~ 60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543" y="5126545"/>
            <a:ext cx="850421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Appears to be intrinsically X-ray weak. </a:t>
            </a:r>
          </a:p>
          <a:p>
            <a:endParaRPr lang="en-US" sz="1000" dirty="0"/>
          </a:p>
          <a:p>
            <a:r>
              <a:rPr lang="en-US" dirty="0" smtClean="0"/>
              <a:t>No apparent X-ray absorption. No UV BALs or mini-BALs. X-ray variability.</a:t>
            </a:r>
          </a:p>
          <a:p>
            <a:endParaRPr lang="en-US" sz="1000" dirty="0"/>
          </a:p>
          <a:p>
            <a:r>
              <a:rPr lang="en-US" dirty="0" smtClean="0"/>
              <a:t>Reason for intrinsic X-ray weakness not compellingly understood. Extreme </a:t>
            </a:r>
            <a:r>
              <a:rPr lang="en-US" i="1" dirty="0" smtClean="0"/>
              <a:t>L</a:t>
            </a:r>
            <a:r>
              <a:rPr lang="en-US" dirty="0" smtClean="0"/>
              <a:t>/</a:t>
            </a:r>
            <a:r>
              <a:rPr lang="en-US" i="1" dirty="0" err="1" smtClean="0"/>
              <a:t>L</a:t>
            </a:r>
            <a:r>
              <a:rPr lang="en-US" baseline="-25000" dirty="0" err="1" smtClean="0"/>
              <a:t>Edd</a:t>
            </a:r>
            <a:endParaRPr lang="en-US" baseline="-25000" dirty="0"/>
          </a:p>
          <a:p>
            <a:r>
              <a:rPr lang="en-US" dirty="0" smtClean="0"/>
              <a:t>leading to “trapping” of X-ray radiation from the inner disk/corona?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4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91" y="347150"/>
            <a:ext cx="8672284" cy="678160"/>
          </a:xfrm>
        </p:spPr>
        <p:txBody>
          <a:bodyPr/>
          <a:lstStyle/>
          <a:p>
            <a:pPr algn="ctr"/>
            <a:r>
              <a:rPr lang="en-US" sz="4000" dirty="0" smtClean="0"/>
              <a:t>PHL 1811: SED Impact Upon Lines</a:t>
            </a:r>
            <a:endParaRPr lang="en-US" sz="4000" dirty="0"/>
          </a:p>
        </p:txBody>
      </p:sp>
      <p:pic>
        <p:nvPicPr>
          <p:cNvPr id="3" name="Picture 2" descr="050-leighly-phl1811-lbq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40" y="1322896"/>
            <a:ext cx="4531389" cy="3049542"/>
          </a:xfrm>
          <a:prstGeom prst="rect">
            <a:avLst/>
          </a:prstGeom>
        </p:spPr>
      </p:pic>
      <p:pic>
        <p:nvPicPr>
          <p:cNvPr id="4" name="Picture 3" descr="060-leighly-uv-optical-spectrum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030" y="1299773"/>
            <a:ext cx="3405156" cy="50742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660" y="4630427"/>
            <a:ext cx="4560113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Weak and blueshifted C IV emission</a:t>
            </a:r>
          </a:p>
          <a:p>
            <a:endParaRPr lang="en-US" sz="1000" dirty="0"/>
          </a:p>
          <a:p>
            <a:r>
              <a:rPr lang="en-US" dirty="0" smtClean="0"/>
              <a:t>NUV spectrum dominated by Fe II, III</a:t>
            </a:r>
          </a:p>
          <a:p>
            <a:endParaRPr lang="en-US" sz="1000" dirty="0"/>
          </a:p>
          <a:p>
            <a:r>
              <a:rPr lang="en-US" dirty="0" smtClean="0"/>
              <a:t>No clear forbidden or semi-forbidden lines</a:t>
            </a:r>
          </a:p>
          <a:p>
            <a:endParaRPr lang="en-US" sz="1000" dirty="0"/>
          </a:p>
          <a:p>
            <a:r>
              <a:rPr lang="en-US" dirty="0" smtClean="0"/>
              <a:t>Narrow-Line Type 1 optical spectrum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6048" y="5159618"/>
            <a:ext cx="13465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F0000"/>
                </a:solidFill>
              </a:rPr>
              <a:t>Leighly et al. (2007)</a:t>
            </a:r>
            <a:endParaRPr lang="en-US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4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97" y="267769"/>
            <a:ext cx="8526353" cy="770771"/>
          </a:xfrm>
        </p:spPr>
        <p:txBody>
          <a:bodyPr/>
          <a:lstStyle/>
          <a:p>
            <a:pPr algn="ctr"/>
            <a:r>
              <a:rPr lang="en-US" sz="4000" dirty="0" smtClean="0"/>
              <a:t>Selecting PHL 1811 Analogs in SDSS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2" y="1974062"/>
            <a:ext cx="4468852" cy="36287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33440" y="1202803"/>
            <a:ext cx="4262556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Selected luminous quasars at </a:t>
            </a:r>
            <a:r>
              <a:rPr lang="en-US" i="1" dirty="0" smtClean="0"/>
              <a:t>z</a:t>
            </a:r>
            <a:r>
              <a:rPr lang="en-US" dirty="0" smtClean="0"/>
              <a:t> ~ 1.7-3 from SDSS with PHL 1811-like spectra: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Low C IV EWs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Large C IV blueshifts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Strong Fe II and Fe III emission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No BALs or mini-BALs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r>
              <a:rPr lang="en-US" dirty="0" smtClean="0"/>
              <a:t>Highly offset from typical quasar </a:t>
            </a:r>
          </a:p>
          <a:p>
            <a:r>
              <a:rPr lang="en-US" dirty="0" smtClean="0"/>
              <a:t>population, in direction of wind-dominated BLRs.</a:t>
            </a:r>
          </a:p>
          <a:p>
            <a:endParaRPr lang="en-US" dirty="0"/>
          </a:p>
          <a:p>
            <a:r>
              <a:rPr lang="en-US" dirty="0" smtClean="0"/>
              <a:t>Make up &lt; 1.2% of radio-quiet quasars.</a:t>
            </a:r>
          </a:p>
          <a:p>
            <a:endParaRPr lang="en-US" dirty="0" smtClean="0"/>
          </a:p>
          <a:p>
            <a:r>
              <a:rPr lang="en-US" dirty="0" smtClean="0"/>
              <a:t>Targeting them with Chandra snapshots to characterize basic X-ray properties.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r>
              <a:rPr lang="en-US" dirty="0" smtClean="0"/>
              <a:t>8 objects in Chandra Cycle 11</a:t>
            </a:r>
          </a:p>
          <a:p>
            <a:r>
              <a:rPr lang="en-US" dirty="0" smtClean="0"/>
              <a:t>10 objects in Chandra Cycle 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0314" y="2263260"/>
            <a:ext cx="67370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000000"/>
                </a:solidFill>
              </a:rPr>
              <a:t>Typical</a:t>
            </a:r>
          </a:p>
          <a:p>
            <a:r>
              <a:rPr lang="en-US" sz="1050" dirty="0" smtClean="0">
                <a:solidFill>
                  <a:srgbClr val="000000"/>
                </a:solidFill>
              </a:rPr>
              <a:t>SDSS </a:t>
            </a:r>
          </a:p>
          <a:p>
            <a:r>
              <a:rPr lang="en-US" sz="1050" dirty="0" smtClean="0">
                <a:solidFill>
                  <a:srgbClr val="000000"/>
                </a:solidFill>
              </a:rPr>
              <a:t>Quasars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4253" y="1501032"/>
            <a:ext cx="2582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 IV Selection Diagram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1979" y="5757995"/>
            <a:ext cx="1265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Wu et al. (2011)</a:t>
            </a:r>
          </a:p>
          <a:p>
            <a:r>
              <a:rPr lang="en-US" sz="1200" dirty="0" smtClean="0">
                <a:solidFill>
                  <a:srgbClr val="FFFF00"/>
                </a:solidFill>
              </a:rPr>
              <a:t>Luo et al. (2014)</a:t>
            </a:r>
            <a:endParaRPr lang="en-US" sz="1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4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105" y="284173"/>
            <a:ext cx="8768973" cy="727907"/>
          </a:xfrm>
        </p:spPr>
        <p:txBody>
          <a:bodyPr/>
          <a:lstStyle/>
          <a:p>
            <a:pPr algn="ctr"/>
            <a:r>
              <a:rPr lang="en-US" sz="4000" dirty="0" smtClean="0"/>
              <a:t>Selecting PHL 1811 Analogs in SDSS</a:t>
            </a:r>
            <a:endParaRPr lang="en-US" sz="4000" dirty="0"/>
          </a:p>
        </p:txBody>
      </p:sp>
      <p:pic>
        <p:nvPicPr>
          <p:cNvPr id="4" name="Picture 3" descr="210-wu-fig0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164" y="1349439"/>
            <a:ext cx="3852237" cy="502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73" y="1409548"/>
            <a:ext cx="4941519" cy="495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4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9310" y="261154"/>
            <a:ext cx="6419891" cy="914400"/>
          </a:xfrm>
        </p:spPr>
        <p:txBody>
          <a:bodyPr/>
          <a:lstStyle/>
          <a:p>
            <a:pPr algn="ctr"/>
            <a:r>
              <a:rPr lang="en-US" sz="5400" dirty="0" smtClean="0"/>
              <a:t>They’re X-ray Weak!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71" y="1820614"/>
            <a:ext cx="7589934" cy="45988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4739" y="1329871"/>
            <a:ext cx="86851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Relative X-ray vs. Optical/UV Fluxes – They are Strikingly X-ray Weak (17/18)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53701" y="2205794"/>
            <a:ext cx="116028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Typical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Radio-Quiet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Quasars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2243" y="6426102"/>
            <a:ext cx="71268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403         121          37           11           3.3   =    Factor of X-ray weakness           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81629" y="6085710"/>
            <a:ext cx="1265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Luo et al. (2014)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4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uo-report-fig07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76" y="1375898"/>
            <a:ext cx="7804120" cy="5189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410" y="254539"/>
            <a:ext cx="7425329" cy="1002292"/>
          </a:xfrm>
        </p:spPr>
        <p:txBody>
          <a:bodyPr/>
          <a:lstStyle/>
          <a:p>
            <a:pPr algn="ctr"/>
            <a:r>
              <a:rPr lang="en-US" sz="6600" dirty="0" smtClean="0"/>
              <a:t>Broad-Band SEDs</a:t>
            </a:r>
            <a:endParaRPr lang="en-US" sz="6600" dirty="0"/>
          </a:p>
        </p:txBody>
      </p:sp>
      <p:sp>
        <p:nvSpPr>
          <p:cNvPr id="9" name="Rectangle 8"/>
          <p:cNvSpPr/>
          <p:nvPr/>
        </p:nvSpPr>
        <p:spPr>
          <a:xfrm>
            <a:off x="6897207" y="6227655"/>
            <a:ext cx="12652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>
                <a:solidFill>
                  <a:srgbClr val="FF0000"/>
                </a:solidFill>
              </a:rPr>
              <a:t>Luo et al. (</a:t>
            </a:r>
            <a:r>
              <a:rPr lang="en-US" sz="1200" dirty="0" smtClean="0">
                <a:solidFill>
                  <a:srgbClr val="FF0000"/>
                </a:solidFill>
              </a:rPr>
              <a:t>2014)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904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735" y="254539"/>
            <a:ext cx="8566040" cy="914400"/>
          </a:xfrm>
        </p:spPr>
        <p:txBody>
          <a:bodyPr/>
          <a:lstStyle/>
          <a:p>
            <a:pPr algn="ctr"/>
            <a:r>
              <a:rPr lang="en-US" sz="5400" dirty="0" smtClean="0"/>
              <a:t>Basic X-ray Spectral Data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4889458" y="1470540"/>
            <a:ext cx="3855442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These sources are so X-ray weak</a:t>
            </a:r>
          </a:p>
          <a:p>
            <a:r>
              <a:rPr lang="en-US" dirty="0" smtClean="0"/>
              <a:t>that it’s hard to get X-ray spectral </a:t>
            </a:r>
          </a:p>
          <a:p>
            <a:r>
              <a:rPr lang="en-US" dirty="0" smtClean="0"/>
              <a:t>properties for them!</a:t>
            </a:r>
          </a:p>
          <a:p>
            <a:endParaRPr lang="en-US" dirty="0"/>
          </a:p>
          <a:p>
            <a:r>
              <a:rPr lang="en-US" dirty="0" smtClean="0"/>
              <a:t>One exception is SDSS J1521+5202,</a:t>
            </a:r>
          </a:p>
          <a:p>
            <a:r>
              <a:rPr lang="en-US" dirty="0"/>
              <a:t>a</a:t>
            </a:r>
            <a:r>
              <a:rPr lang="en-US" dirty="0" smtClean="0"/>
              <a:t>n extraordinarily luminous quasar.</a:t>
            </a:r>
          </a:p>
          <a:p>
            <a:endParaRPr lang="en-US" dirty="0" smtClean="0"/>
          </a:p>
          <a:p>
            <a:r>
              <a:rPr lang="en-US" dirty="0" smtClean="0"/>
              <a:t>Unlike PHL 1811 itself, it has a </a:t>
            </a:r>
          </a:p>
          <a:p>
            <a:r>
              <a:rPr lang="en-US" dirty="0" smtClean="0"/>
              <a:t>very hard X-ray spectrum with </a:t>
            </a:r>
          </a:p>
          <a:p>
            <a:r>
              <a:rPr lang="en-US" dirty="0" err="1" smtClean="0">
                <a:latin typeface="Symbol" charset="2"/>
                <a:cs typeface="Symbol" charset="2"/>
              </a:rPr>
              <a:t>G</a:t>
            </a:r>
            <a:r>
              <a:rPr lang="en-US" baseline="-25000" dirty="0" err="1" smtClean="0"/>
              <a:t>Eff</a:t>
            </a:r>
            <a:r>
              <a:rPr lang="en-US" dirty="0" smtClean="0"/>
              <a:t> = 0.6 +/- 0.2.</a:t>
            </a:r>
          </a:p>
          <a:p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bsorption? Reflection?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2" y="1787184"/>
            <a:ext cx="4527057" cy="32362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73114" y="2126409"/>
            <a:ext cx="127808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>
                <a:solidFill>
                  <a:srgbClr val="FF0000"/>
                </a:solidFill>
              </a:rPr>
              <a:t>Luo et al. (</a:t>
            </a:r>
            <a:r>
              <a:rPr lang="en-US" sz="1200" dirty="0" smtClean="0">
                <a:solidFill>
                  <a:srgbClr val="FF0000"/>
                </a:solidFill>
              </a:rPr>
              <a:t>2014)</a:t>
            </a:r>
          </a:p>
          <a:p>
            <a:pPr lvl="0"/>
            <a:endParaRPr lang="en-US" sz="800" dirty="0">
              <a:solidFill>
                <a:srgbClr val="FF0000"/>
              </a:solidFill>
            </a:endParaRPr>
          </a:p>
          <a:p>
            <a:pPr lvl="0"/>
            <a:r>
              <a:rPr lang="en-US" sz="1200" dirty="0" smtClean="0">
                <a:solidFill>
                  <a:srgbClr val="FF0000"/>
                </a:solidFill>
              </a:rPr>
              <a:t>37 ks exposure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3524" y="1322426"/>
            <a:ext cx="4153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Chandra Spectrum of SDSS J1521+5202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1578" y="5196556"/>
            <a:ext cx="85600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Stacking of the other PHL 1811 analogs </a:t>
            </a:r>
            <a:r>
              <a:rPr lang="en-US" dirty="0" smtClean="0"/>
              <a:t>also </a:t>
            </a:r>
            <a:r>
              <a:rPr lang="en-US" dirty="0"/>
              <a:t>indicates a hard X-ray spectrum</a:t>
            </a:r>
          </a:p>
          <a:p>
            <a:r>
              <a:rPr lang="en-US" dirty="0"/>
              <a:t>with </a:t>
            </a:r>
            <a:r>
              <a:rPr lang="en-US" dirty="0" err="1">
                <a:latin typeface="Symbol" charset="2"/>
                <a:cs typeface="Symbol" charset="2"/>
              </a:rPr>
              <a:t>G</a:t>
            </a:r>
            <a:r>
              <a:rPr lang="en-US" baseline="-25000" dirty="0" err="1"/>
              <a:t>Eff</a:t>
            </a:r>
            <a:r>
              <a:rPr lang="en-US" dirty="0"/>
              <a:t> = 1.2 +/- 0.3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Perhaps can get PHL 1811-like UV spectra for both intrinsically X-ray weak </a:t>
            </a:r>
          </a:p>
          <a:p>
            <a:r>
              <a:rPr lang="en-US" dirty="0" smtClean="0"/>
              <a:t>objects and some X-ray absorbed objects (producing similar soft SEDs at the BLR).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43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203" y="274384"/>
            <a:ext cx="8704949" cy="914400"/>
          </a:xfrm>
        </p:spPr>
        <p:txBody>
          <a:bodyPr/>
          <a:lstStyle/>
          <a:p>
            <a:r>
              <a:rPr lang="en-US" sz="4400" dirty="0" smtClean="0"/>
              <a:t>Requirements for X-ray Absorber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27880" y="1560475"/>
            <a:ext cx="8753084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Large column density of absorption (at least 10</a:t>
            </a:r>
            <a:r>
              <a:rPr lang="en-US" sz="2800" baseline="30000" dirty="0" smtClean="0"/>
              <a:t>23</a:t>
            </a:r>
            <a:r>
              <a:rPr lang="en-US" sz="2800" dirty="0" smtClean="0"/>
              <a:t> cm</a:t>
            </a:r>
            <a:r>
              <a:rPr lang="en-US" sz="2800" baseline="30000" dirty="0" smtClean="0"/>
              <a:t>-2</a:t>
            </a:r>
            <a:r>
              <a:rPr lang="en-US" sz="2800" dirty="0" smtClean="0"/>
              <a:t>)</a:t>
            </a:r>
          </a:p>
          <a:p>
            <a:endParaRPr lang="en-US" dirty="0" smtClean="0"/>
          </a:p>
          <a:p>
            <a:r>
              <a:rPr lang="en-US" sz="2800" dirty="0" smtClean="0"/>
              <a:t>Lack of accompanying C IV BALs or mini-BALs</a:t>
            </a:r>
            <a:endParaRPr lang="en-US" sz="2800" dirty="0"/>
          </a:p>
          <a:p>
            <a:endParaRPr lang="en-US" dirty="0"/>
          </a:p>
          <a:p>
            <a:r>
              <a:rPr lang="en-US" sz="2800" dirty="0" smtClean="0"/>
              <a:t>Lies closer to SMBH than Broad Line Region</a:t>
            </a:r>
          </a:p>
          <a:p>
            <a:endParaRPr lang="en-US" dirty="0" smtClean="0"/>
          </a:p>
          <a:p>
            <a:r>
              <a:rPr lang="en-US" sz="2800" dirty="0" smtClean="0"/>
              <a:t>Large covering factor to screen X-rays from </a:t>
            </a:r>
          </a:p>
          <a:p>
            <a:r>
              <a:rPr lang="en-US" sz="2800" dirty="0" smtClean="0"/>
              <a:t>most of the Broad Line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8094" y="5179481"/>
            <a:ext cx="77145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Most likely possibilities are geometrically</a:t>
            </a:r>
          </a:p>
          <a:p>
            <a:r>
              <a:rPr lang="en-US" sz="3200" dirty="0" smtClean="0"/>
              <a:t>thick inner disk or “shielding gas”.</a:t>
            </a:r>
          </a:p>
        </p:txBody>
      </p:sp>
    </p:spTree>
    <p:extLst>
      <p:ext uri="{BB962C8B-B14F-4D97-AF65-F5344CB8AC3E}">
        <p14:creationId xmlns:p14="http://schemas.microsoft.com/office/powerpoint/2010/main" val="396484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29" y="299168"/>
            <a:ext cx="7441833" cy="6288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30497" y="6171707"/>
            <a:ext cx="2073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</a:rPr>
              <a:t>Ohsuga &amp; Mineshige (2007)</a:t>
            </a:r>
            <a:endParaRPr lang="en-US" sz="1200" dirty="0">
              <a:solidFill>
                <a:srgbClr val="FF0000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08720" y="5836046"/>
            <a:ext cx="2853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glow rad="203200">
                    <a:schemeClr val="tx1"/>
                  </a:glow>
                </a:effectLst>
              </a:rPr>
              <a:t>Schematic Cartoon of 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glow rad="203200">
                    <a:schemeClr val="tx1"/>
                  </a:glow>
                </a:effectLst>
              </a:rPr>
              <a:t>Supercritical Accretion</a:t>
            </a:r>
            <a:endParaRPr lang="en-US" sz="2000" dirty="0">
              <a:solidFill>
                <a:schemeClr val="bg1"/>
              </a:solidFill>
              <a:effectLst>
                <a:glow rad="203200">
                  <a:schemeClr val="tx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3601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900" y="214838"/>
            <a:ext cx="8731408" cy="922925"/>
          </a:xfrm>
        </p:spPr>
        <p:txBody>
          <a:bodyPr/>
          <a:lstStyle/>
          <a:p>
            <a:pPr algn="ctr"/>
            <a:r>
              <a:rPr lang="en-US" sz="4800" dirty="0" smtClean="0"/>
              <a:t>Connections with SDSS WLQs</a:t>
            </a:r>
            <a:endParaRPr lang="en-US" sz="4800" dirty="0"/>
          </a:p>
        </p:txBody>
      </p:sp>
      <p:sp>
        <p:nvSpPr>
          <p:cNvPr id="7" name="Rectangle 6"/>
          <p:cNvSpPr/>
          <p:nvPr/>
        </p:nvSpPr>
        <p:spPr>
          <a:xfrm>
            <a:off x="4336557" y="1604258"/>
            <a:ext cx="4572000" cy="4801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The SDSS has also identified a population</a:t>
            </a:r>
          </a:p>
          <a:p>
            <a:r>
              <a:rPr lang="en-US" dirty="0" smtClean="0"/>
              <a:t>of (radio-quiet) weak-line quasars, some completely lineless.</a:t>
            </a:r>
          </a:p>
          <a:p>
            <a:endParaRPr lang="en-US" dirty="0"/>
          </a:p>
          <a:p>
            <a:r>
              <a:rPr lang="en-US" dirty="0" smtClean="0"/>
              <a:t>PHL 1811 analogs are empirically a subset of such objects.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We’ve also targeted WLQs with Chandra</a:t>
            </a:r>
          </a:p>
          <a:p>
            <a:r>
              <a:rPr lang="en-US" dirty="0" smtClean="0"/>
              <a:t>snapshots, and find that a significant fraction (about 50%) are X-ray weak. </a:t>
            </a:r>
          </a:p>
          <a:p>
            <a:endParaRPr lang="en-US" dirty="0" smtClean="0"/>
          </a:p>
          <a:p>
            <a:r>
              <a:rPr lang="en-US" dirty="0" smtClean="0"/>
              <a:t>Those WLQs that are X-ray weak have</a:t>
            </a:r>
          </a:p>
          <a:p>
            <a:r>
              <a:rPr lang="en-US" dirty="0" smtClean="0"/>
              <a:t>SDSS spectra more similar to those of </a:t>
            </a:r>
          </a:p>
          <a:p>
            <a:r>
              <a:rPr lang="en-US" dirty="0" smtClean="0"/>
              <a:t>PHL 1811 analogs.</a:t>
            </a:r>
          </a:p>
        </p:txBody>
      </p:sp>
      <p:pic>
        <p:nvPicPr>
          <p:cNvPr id="9" name="Picture 8" descr="luo-report-fig0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00" y="1319813"/>
            <a:ext cx="3958073" cy="2582979"/>
          </a:xfrm>
          <a:prstGeom prst="rect">
            <a:avLst/>
          </a:prstGeom>
        </p:spPr>
      </p:pic>
      <p:pic>
        <p:nvPicPr>
          <p:cNvPr id="10" name="Picture 9" descr="luo-report-fig06b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9" y="4145105"/>
            <a:ext cx="3958073" cy="25433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84405" y="3178185"/>
            <a:ext cx="12780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>
                <a:solidFill>
                  <a:srgbClr val="FF0000"/>
                </a:solidFill>
              </a:rPr>
              <a:t>Luo et al. (2014)</a:t>
            </a:r>
          </a:p>
        </p:txBody>
      </p:sp>
    </p:spTree>
    <p:extLst>
      <p:ext uri="{BB962C8B-B14F-4D97-AF65-F5344CB8AC3E}">
        <p14:creationId xmlns:p14="http://schemas.microsoft.com/office/powerpoint/2010/main" val="418950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769" y="228079"/>
            <a:ext cx="7382021" cy="914400"/>
          </a:xfrm>
        </p:spPr>
        <p:txBody>
          <a:bodyPr/>
          <a:lstStyle/>
          <a:p>
            <a:r>
              <a:rPr lang="en-US" sz="5400" dirty="0"/>
              <a:t>A</a:t>
            </a:r>
            <a:r>
              <a:rPr lang="en-US" sz="5400" dirty="0" smtClean="0"/>
              <a:t> </a:t>
            </a:r>
            <a:r>
              <a:rPr lang="en-US" sz="5400" dirty="0" err="1" smtClean="0"/>
              <a:t>Milli</a:t>
            </a:r>
            <a:r>
              <a:rPr lang="en-US" sz="5400" dirty="0" smtClean="0"/>
              <a:t>-Unified Model?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03" y="1356055"/>
            <a:ext cx="4321571" cy="51779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9962" y="3634568"/>
            <a:ext cx="1408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Wu et al. (2011)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31068" y="1132435"/>
            <a:ext cx="4550919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There is a prospect for “unifying”</a:t>
            </a:r>
          </a:p>
          <a:p>
            <a:r>
              <a:rPr lang="en-US" dirty="0" smtClean="0"/>
              <a:t>PHL 1811 analogs and WLQs using orientation-dependent absorption</a:t>
            </a:r>
          </a:p>
          <a:p>
            <a:r>
              <a:rPr lang="en-US" dirty="0" smtClean="0"/>
              <a:t>on small scales. </a:t>
            </a:r>
          </a:p>
          <a:p>
            <a:endParaRPr lang="en-US" dirty="0" smtClean="0"/>
          </a:p>
          <a:p>
            <a:r>
              <a:rPr lang="en-US" dirty="0" smtClean="0"/>
              <a:t>Analogous to standard unified model, but with absorption occurring on ~ 1000 times smaller scales.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Quasars have a range of covering factors by this absorbing gas. </a:t>
            </a:r>
          </a:p>
          <a:p>
            <a:endParaRPr lang="en-US" dirty="0"/>
          </a:p>
          <a:p>
            <a:r>
              <a:rPr lang="en-US" dirty="0" smtClean="0"/>
              <a:t>At the extreme of large covering</a:t>
            </a:r>
          </a:p>
          <a:p>
            <a:r>
              <a:rPr lang="en-US" dirty="0" smtClean="0"/>
              <a:t>factor, X-rays and other ionizing photons can be largely blocked from the BLR.</a:t>
            </a:r>
          </a:p>
          <a:p>
            <a:endParaRPr lang="en-US" dirty="0"/>
          </a:p>
          <a:p>
            <a:r>
              <a:rPr lang="en-US" dirty="0" smtClean="0"/>
              <a:t>Leads to the weak BLR line emission.</a:t>
            </a:r>
          </a:p>
          <a:p>
            <a:endParaRPr lang="en-US" dirty="0"/>
          </a:p>
          <a:p>
            <a:r>
              <a:rPr lang="en-US" dirty="0" smtClean="0"/>
              <a:t>Also may lead to strong C IV </a:t>
            </a:r>
            <a:r>
              <a:rPr lang="en-US" dirty="0" err="1" smtClean="0"/>
              <a:t>blueshifts</a:t>
            </a:r>
            <a:r>
              <a:rPr lang="en-US" dirty="0" smtClean="0"/>
              <a:t> via strong wind acceleration</a:t>
            </a:r>
            <a:r>
              <a:rPr lang="en-US" dirty="0"/>
              <a:t> </a:t>
            </a:r>
            <a:r>
              <a:rPr lang="en-US" dirty="0" smtClean="0"/>
              <a:t>(and orientation).</a:t>
            </a:r>
          </a:p>
        </p:txBody>
      </p:sp>
    </p:spTree>
    <p:extLst>
      <p:ext uri="{BB962C8B-B14F-4D97-AF65-F5344CB8AC3E}">
        <p14:creationId xmlns:p14="http://schemas.microsoft.com/office/powerpoint/2010/main" val="3060626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769" y="228079"/>
            <a:ext cx="7382021" cy="914400"/>
          </a:xfrm>
        </p:spPr>
        <p:txBody>
          <a:bodyPr/>
          <a:lstStyle/>
          <a:p>
            <a:r>
              <a:rPr lang="en-US" sz="5400" dirty="0"/>
              <a:t>A</a:t>
            </a:r>
            <a:r>
              <a:rPr lang="en-US" sz="5400" dirty="0" smtClean="0"/>
              <a:t> </a:t>
            </a:r>
            <a:r>
              <a:rPr lang="en-US" sz="5400" dirty="0" err="1" smtClean="0"/>
              <a:t>Milli</a:t>
            </a:r>
            <a:r>
              <a:rPr lang="en-US" sz="5400" dirty="0" smtClean="0"/>
              <a:t>-Unified Model?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03" y="1356055"/>
            <a:ext cx="4321571" cy="51779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9962" y="3634568"/>
            <a:ext cx="1408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Wu et al. (2011)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31068" y="1463185"/>
            <a:ext cx="4550919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When L.O.S. passes through small-scale absorber, see PHL 1811 analog.</a:t>
            </a:r>
          </a:p>
          <a:p>
            <a:endParaRPr lang="en-US" dirty="0"/>
          </a:p>
          <a:p>
            <a:r>
              <a:rPr lang="en-US" dirty="0" smtClean="0"/>
              <a:t>When L.O.S. misses small-scale absorber, see X-ray normal WLQ.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 number of more detailed points here. See Wu et al. (2011) and Luo et al. (2014)</a:t>
            </a:r>
          </a:p>
          <a:p>
            <a:r>
              <a:rPr lang="en-US" dirty="0" smtClean="0"/>
              <a:t>for details.</a:t>
            </a:r>
          </a:p>
        </p:txBody>
      </p:sp>
    </p:spTree>
    <p:extLst>
      <p:ext uri="{BB962C8B-B14F-4D97-AF65-F5344CB8AC3E}">
        <p14:creationId xmlns:p14="http://schemas.microsoft.com/office/powerpoint/2010/main" val="692277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617" y="280998"/>
            <a:ext cx="8040487" cy="1154435"/>
          </a:xfrm>
        </p:spPr>
        <p:txBody>
          <a:bodyPr/>
          <a:lstStyle/>
          <a:p>
            <a:pPr algn="ctr"/>
            <a:r>
              <a:rPr lang="en-US" sz="6600" dirty="0" smtClean="0"/>
              <a:t>Thank You!</a:t>
            </a:r>
            <a:endParaRPr lang="en-US" sz="6600" dirty="0"/>
          </a:p>
        </p:txBody>
      </p:sp>
      <p:pic>
        <p:nvPicPr>
          <p:cNvPr id="5" name="Picture 4" descr="nasalogo_twit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178" y="5633251"/>
            <a:ext cx="1169823" cy="1008112"/>
          </a:xfrm>
          <a:prstGeom prst="rect">
            <a:avLst/>
          </a:prstGeom>
        </p:spPr>
      </p:pic>
      <p:pic>
        <p:nvPicPr>
          <p:cNvPr id="6" name="Picture 5" descr="NSF_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842" y="5633251"/>
            <a:ext cx="1008112" cy="1008112"/>
          </a:xfrm>
          <a:prstGeom prst="rect">
            <a:avLst/>
          </a:prstGeom>
        </p:spPr>
      </p:pic>
      <p:pic>
        <p:nvPicPr>
          <p:cNvPr id="3" name="Picture 2" descr="willaman-image-cropped-sm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74" y="5633252"/>
            <a:ext cx="948811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5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1201</TotalTime>
  <Words>1460</Words>
  <Application>Microsoft Macintosh PowerPoint</Application>
  <PresentationFormat>On-screen Show (4:3)</PresentationFormat>
  <Paragraphs>217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Elemental</vt:lpstr>
      <vt:lpstr> Exceptional X-ray Weak Quasars: Implications for Accretion Flows &amp; Winds </vt:lpstr>
      <vt:lpstr>PowerPoint Presentation</vt:lpstr>
      <vt:lpstr>Are Some BAL Quasars Intrinsically X-ray Weak?</vt:lpstr>
      <vt:lpstr>Main Collaborators</vt:lpstr>
      <vt:lpstr>Role of X-ray Emission / Absorption</vt:lpstr>
      <vt:lpstr>Unusual X-ray Weak BAL Quasars</vt:lpstr>
      <vt:lpstr>NuSTAR Gives Sensitive Coverage  of Penetrating 3-24 keV X-rays</vt:lpstr>
      <vt:lpstr>Even NuSTAR Does Not Detect Underlying Luminous and Absorbed X-ray Continuum</vt:lpstr>
      <vt:lpstr>Relevance to Wind Launching</vt:lpstr>
      <vt:lpstr>PHL 1811 Analogs (and Kin)</vt:lpstr>
      <vt:lpstr>Main Collaborators</vt:lpstr>
      <vt:lpstr>An X-ray Weak Outlier: PHL 1811</vt:lpstr>
      <vt:lpstr>PHL 1811: SED Impact Upon Lines</vt:lpstr>
      <vt:lpstr>Selecting PHL 1811 Analogs in SDSS</vt:lpstr>
      <vt:lpstr>Selecting PHL 1811 Analogs in SDSS</vt:lpstr>
      <vt:lpstr>They’re X-ray Weak!</vt:lpstr>
      <vt:lpstr>Broad-Band SEDs</vt:lpstr>
      <vt:lpstr>Basic X-ray Spectral Data</vt:lpstr>
      <vt:lpstr>Requirements for X-ray Absorber</vt:lpstr>
      <vt:lpstr>PowerPoint Presentation</vt:lpstr>
      <vt:lpstr>Connections with SDSS WLQs</vt:lpstr>
      <vt:lpstr>A Milli-Unified Model?</vt:lpstr>
      <vt:lpstr>A Milli-Unified Model?</vt:lpstr>
      <vt:lpstr>Thank You!</vt:lpstr>
    </vt:vector>
  </TitlesOfParts>
  <Company>Penn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Remarkable Population of X-ray Weak Quasars: The PHL 1811 Analogs </dc:title>
  <dc:creator>William Brandt</dc:creator>
  <cp:lastModifiedBy>William Brandt</cp:lastModifiedBy>
  <cp:revision>150</cp:revision>
  <dcterms:created xsi:type="dcterms:W3CDTF">2011-03-26T18:34:57Z</dcterms:created>
  <dcterms:modified xsi:type="dcterms:W3CDTF">2014-11-17T20:47:00Z</dcterms:modified>
</cp:coreProperties>
</file>