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60" r:id="rId4"/>
    <p:sldId id="259" r:id="rId5"/>
    <p:sldId id="261" r:id="rId6"/>
    <p:sldId id="262" r:id="rId7"/>
    <p:sldId id="278" r:id="rId8"/>
    <p:sldId id="287" r:id="rId9"/>
    <p:sldId id="265" r:id="rId10"/>
    <p:sldId id="269" r:id="rId11"/>
    <p:sldId id="271" r:id="rId12"/>
    <p:sldId id="264" r:id="rId13"/>
    <p:sldId id="275" r:id="rId14"/>
    <p:sldId id="285" r:id="rId15"/>
    <p:sldId id="267" r:id="rId16"/>
    <p:sldId id="276" r:id="rId17"/>
    <p:sldId id="286" r:id="rId18"/>
    <p:sldId id="277" r:id="rId19"/>
    <p:sldId id="270" r:id="rId20"/>
    <p:sldId id="273" r:id="rId21"/>
    <p:sldId id="266" r:id="rId22"/>
    <p:sldId id="274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0" d="100"/>
          <a:sy n="60" d="100"/>
        </p:scale>
        <p:origin x="-1400" y="-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6335E1-C546-7142-99A6-F6E4F4333AB6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89078B9C-11C7-6145-BC7E-C2264DB64BA3}">
      <dgm:prSet phldrT="[Text]" custT="1"/>
      <dgm:spPr/>
      <dgm:t>
        <a:bodyPr/>
        <a:lstStyle/>
        <a:p>
          <a:r>
            <a:rPr lang="en-US" sz="1400" b="1" dirty="0" smtClean="0"/>
            <a:t>Galaxy Merger</a:t>
          </a:r>
          <a:endParaRPr lang="en-US" sz="1400" b="1" dirty="0"/>
        </a:p>
      </dgm:t>
    </dgm:pt>
    <dgm:pt modelId="{F582ADDA-715C-C244-972A-1EC88DC2689A}" type="parTrans" cxnId="{7705F8A2-12F5-EB49-935C-63699D5CA656}">
      <dgm:prSet/>
      <dgm:spPr/>
      <dgm:t>
        <a:bodyPr/>
        <a:lstStyle/>
        <a:p>
          <a:endParaRPr lang="en-US"/>
        </a:p>
      </dgm:t>
    </dgm:pt>
    <dgm:pt modelId="{E526EB0F-A80D-BF4B-A9C4-CB9684864205}" type="sibTrans" cxnId="{7705F8A2-12F5-EB49-935C-63699D5CA656}">
      <dgm:prSet/>
      <dgm:spPr/>
      <dgm:t>
        <a:bodyPr/>
        <a:lstStyle/>
        <a:p>
          <a:endParaRPr lang="en-US"/>
        </a:p>
      </dgm:t>
    </dgm:pt>
    <dgm:pt modelId="{7FBFD7AF-423C-FF49-B076-210BF083791D}">
      <dgm:prSet phldrT="[Text]" custT="1"/>
      <dgm:spPr/>
      <dgm:t>
        <a:bodyPr/>
        <a:lstStyle/>
        <a:p>
          <a:r>
            <a:rPr lang="en-US" sz="1400" b="1" dirty="0" smtClean="0"/>
            <a:t>BH Recoil</a:t>
          </a:r>
          <a:endParaRPr lang="en-US" sz="1400" b="1" dirty="0"/>
        </a:p>
      </dgm:t>
    </dgm:pt>
    <dgm:pt modelId="{17DAD772-4BF0-8B41-A015-8B11FB03125B}" type="parTrans" cxnId="{06E839EF-AB0E-7942-AA08-6EF491DACACE}">
      <dgm:prSet/>
      <dgm:spPr/>
      <dgm:t>
        <a:bodyPr/>
        <a:lstStyle/>
        <a:p>
          <a:endParaRPr lang="en-US"/>
        </a:p>
      </dgm:t>
    </dgm:pt>
    <dgm:pt modelId="{B0257F17-9DD7-4448-9BBB-50DB7B43B301}" type="sibTrans" cxnId="{06E839EF-AB0E-7942-AA08-6EF491DACACE}">
      <dgm:prSet/>
      <dgm:spPr/>
      <dgm:t>
        <a:bodyPr/>
        <a:lstStyle/>
        <a:p>
          <a:endParaRPr lang="en-US"/>
        </a:p>
      </dgm:t>
    </dgm:pt>
    <dgm:pt modelId="{94118A4E-228B-4646-AAC3-E4724C2E2E62}">
      <dgm:prSet phldrT="[Text]" custT="1"/>
      <dgm:spPr/>
      <dgm:t>
        <a:bodyPr/>
        <a:lstStyle/>
        <a:p>
          <a:r>
            <a:rPr lang="en-US" sz="1400" b="1" dirty="0" smtClean="0"/>
            <a:t>Dual AGN</a:t>
          </a:r>
          <a:endParaRPr lang="en-US" sz="1400" b="1" dirty="0"/>
        </a:p>
      </dgm:t>
    </dgm:pt>
    <dgm:pt modelId="{6331FAA6-1AA0-FC4C-8253-DD75A9B62BD6}" type="parTrans" cxnId="{08BEBD3A-EE77-854D-A2F1-88840348D33B}">
      <dgm:prSet/>
      <dgm:spPr/>
      <dgm:t>
        <a:bodyPr/>
        <a:lstStyle/>
        <a:p>
          <a:endParaRPr lang="en-US"/>
        </a:p>
      </dgm:t>
    </dgm:pt>
    <dgm:pt modelId="{945F4305-98FF-2749-9314-E2A154131283}" type="sibTrans" cxnId="{08BEBD3A-EE77-854D-A2F1-88840348D33B}">
      <dgm:prSet/>
      <dgm:spPr/>
      <dgm:t>
        <a:bodyPr/>
        <a:lstStyle/>
        <a:p>
          <a:endParaRPr lang="en-US"/>
        </a:p>
      </dgm:t>
    </dgm:pt>
    <dgm:pt modelId="{001A3074-698D-124E-AD13-03F6817E2A2E}">
      <dgm:prSet phldrT="[Text]" custT="1"/>
      <dgm:spPr/>
      <dgm:t>
        <a:bodyPr/>
        <a:lstStyle/>
        <a:p>
          <a:r>
            <a:rPr lang="en-US" sz="1400" b="1" dirty="0" smtClean="0"/>
            <a:t>Binary </a:t>
          </a:r>
        </a:p>
        <a:p>
          <a:r>
            <a:rPr lang="en-US" sz="1400" b="1" dirty="0" smtClean="0"/>
            <a:t>AGN</a:t>
          </a:r>
          <a:endParaRPr lang="en-US" sz="1400" b="1" dirty="0"/>
        </a:p>
      </dgm:t>
    </dgm:pt>
    <dgm:pt modelId="{BC7796EC-4653-5541-BE93-199E7095DB08}" type="sibTrans" cxnId="{FF118B76-5701-444A-B8E9-42F61CA3C80E}">
      <dgm:prSet/>
      <dgm:spPr/>
      <dgm:t>
        <a:bodyPr/>
        <a:lstStyle/>
        <a:p>
          <a:endParaRPr lang="en-US"/>
        </a:p>
      </dgm:t>
    </dgm:pt>
    <dgm:pt modelId="{3CA03A79-7D9B-814B-8617-7D4C1ADFA9DE}" type="parTrans" cxnId="{FF118B76-5701-444A-B8E9-42F61CA3C80E}">
      <dgm:prSet/>
      <dgm:spPr/>
      <dgm:t>
        <a:bodyPr/>
        <a:lstStyle/>
        <a:p>
          <a:endParaRPr lang="en-US"/>
        </a:p>
      </dgm:t>
    </dgm:pt>
    <dgm:pt modelId="{6085FEFE-44D0-644C-BA41-158E051EA9D4}" type="pres">
      <dgm:prSet presAssocID="{D26335E1-C546-7142-99A6-F6E4F4333AB6}" presName="Name0" presStyleCnt="0">
        <dgm:presLayoutVars>
          <dgm:dir/>
          <dgm:animLvl val="lvl"/>
          <dgm:resizeHandles val="exact"/>
        </dgm:presLayoutVars>
      </dgm:prSet>
      <dgm:spPr/>
    </dgm:pt>
    <dgm:pt modelId="{015FABDA-56BA-9E45-86ED-83725F924827}" type="pres">
      <dgm:prSet presAssocID="{D26335E1-C546-7142-99A6-F6E4F4333AB6}" presName="dummy" presStyleCnt="0"/>
      <dgm:spPr/>
    </dgm:pt>
    <dgm:pt modelId="{6C2738A1-9CAD-E748-A62B-6E55AF554A89}" type="pres">
      <dgm:prSet presAssocID="{D26335E1-C546-7142-99A6-F6E4F4333AB6}" presName="linH" presStyleCnt="0"/>
      <dgm:spPr/>
    </dgm:pt>
    <dgm:pt modelId="{D55390DF-AE40-804D-994C-63B83D80C8E3}" type="pres">
      <dgm:prSet presAssocID="{D26335E1-C546-7142-99A6-F6E4F4333AB6}" presName="padding1" presStyleCnt="0"/>
      <dgm:spPr/>
    </dgm:pt>
    <dgm:pt modelId="{8D76DFDC-0A00-5A40-9208-6693880F1E11}" type="pres">
      <dgm:prSet presAssocID="{89078B9C-11C7-6145-BC7E-C2264DB64BA3}" presName="linV" presStyleCnt="0"/>
      <dgm:spPr/>
    </dgm:pt>
    <dgm:pt modelId="{351F94D6-B939-CA49-8A8B-1297DAC34472}" type="pres">
      <dgm:prSet presAssocID="{89078B9C-11C7-6145-BC7E-C2264DB64BA3}" presName="spVertical1" presStyleCnt="0"/>
      <dgm:spPr/>
    </dgm:pt>
    <dgm:pt modelId="{D316DA71-1C1B-E043-BD8C-522A9AD5DB8D}" type="pres">
      <dgm:prSet presAssocID="{89078B9C-11C7-6145-BC7E-C2264DB64BA3}" presName="parTx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16CE62-473A-3B46-815D-9B37EA67079E}" type="pres">
      <dgm:prSet presAssocID="{89078B9C-11C7-6145-BC7E-C2264DB64BA3}" presName="spVertical2" presStyleCnt="0"/>
      <dgm:spPr/>
    </dgm:pt>
    <dgm:pt modelId="{BC099A52-F004-0B43-9F4B-76B619F50EA1}" type="pres">
      <dgm:prSet presAssocID="{89078B9C-11C7-6145-BC7E-C2264DB64BA3}" presName="spVertical3" presStyleCnt="0"/>
      <dgm:spPr/>
    </dgm:pt>
    <dgm:pt modelId="{25E179D0-7FCB-A945-85D7-50A71CD22CBE}" type="pres">
      <dgm:prSet presAssocID="{E526EB0F-A80D-BF4B-A9C4-CB9684864205}" presName="space" presStyleCnt="0"/>
      <dgm:spPr/>
    </dgm:pt>
    <dgm:pt modelId="{7FDE31B3-EF15-F34D-AC94-87128990857F}" type="pres">
      <dgm:prSet presAssocID="{94118A4E-228B-4646-AAC3-E4724C2E2E62}" presName="linV" presStyleCnt="0"/>
      <dgm:spPr/>
    </dgm:pt>
    <dgm:pt modelId="{2EDA9FE6-F950-354E-A0BD-95850B23D8BC}" type="pres">
      <dgm:prSet presAssocID="{94118A4E-228B-4646-AAC3-E4724C2E2E62}" presName="spVertical1" presStyleCnt="0"/>
      <dgm:spPr/>
    </dgm:pt>
    <dgm:pt modelId="{6E045052-9DED-B243-8BF9-27C442E27175}" type="pres">
      <dgm:prSet presAssocID="{94118A4E-228B-4646-AAC3-E4724C2E2E62}" presName="parTx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A2CC3C-B02C-EF43-BA5A-246B3A57BD23}" type="pres">
      <dgm:prSet presAssocID="{94118A4E-228B-4646-AAC3-E4724C2E2E62}" presName="spVertical2" presStyleCnt="0"/>
      <dgm:spPr/>
    </dgm:pt>
    <dgm:pt modelId="{727C3F17-FB7D-3645-97AA-20BEFCC6F1F5}" type="pres">
      <dgm:prSet presAssocID="{94118A4E-228B-4646-AAC3-E4724C2E2E62}" presName="spVertical3" presStyleCnt="0"/>
      <dgm:spPr/>
    </dgm:pt>
    <dgm:pt modelId="{3B200FFD-1D83-3946-BA42-0213BA9CF480}" type="pres">
      <dgm:prSet presAssocID="{945F4305-98FF-2749-9314-E2A154131283}" presName="space" presStyleCnt="0"/>
      <dgm:spPr/>
    </dgm:pt>
    <dgm:pt modelId="{65DAD1AE-D195-8E4C-8DC9-472104143CFC}" type="pres">
      <dgm:prSet presAssocID="{001A3074-698D-124E-AD13-03F6817E2A2E}" presName="linV" presStyleCnt="0"/>
      <dgm:spPr/>
    </dgm:pt>
    <dgm:pt modelId="{38D86921-65B1-5547-B2D0-CB60A8B5B35C}" type="pres">
      <dgm:prSet presAssocID="{001A3074-698D-124E-AD13-03F6817E2A2E}" presName="spVertical1" presStyleCnt="0"/>
      <dgm:spPr/>
    </dgm:pt>
    <dgm:pt modelId="{0F5459DF-E714-5D4B-971E-28074B7D9993}" type="pres">
      <dgm:prSet presAssocID="{001A3074-698D-124E-AD13-03F6817E2A2E}" presName="parTx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91E4D9-FC79-CC4D-A38C-A4BEE7AA491B}" type="pres">
      <dgm:prSet presAssocID="{001A3074-698D-124E-AD13-03F6817E2A2E}" presName="spVertical2" presStyleCnt="0"/>
      <dgm:spPr/>
    </dgm:pt>
    <dgm:pt modelId="{47D0A65F-6D0E-464E-B857-924E2E2D32E6}" type="pres">
      <dgm:prSet presAssocID="{001A3074-698D-124E-AD13-03F6817E2A2E}" presName="spVertical3" presStyleCnt="0"/>
      <dgm:spPr/>
    </dgm:pt>
    <dgm:pt modelId="{DB1E7836-A0F4-B740-BCB1-01DAEE7AF358}" type="pres">
      <dgm:prSet presAssocID="{BC7796EC-4653-5541-BE93-199E7095DB08}" presName="space" presStyleCnt="0"/>
      <dgm:spPr/>
    </dgm:pt>
    <dgm:pt modelId="{32F89E4B-EA76-D546-8E73-B089F10DC843}" type="pres">
      <dgm:prSet presAssocID="{7FBFD7AF-423C-FF49-B076-210BF083791D}" presName="linV" presStyleCnt="0"/>
      <dgm:spPr/>
    </dgm:pt>
    <dgm:pt modelId="{4E013E89-C261-CE47-ABED-354214CB9894}" type="pres">
      <dgm:prSet presAssocID="{7FBFD7AF-423C-FF49-B076-210BF083791D}" presName="spVertical1" presStyleCnt="0"/>
      <dgm:spPr/>
    </dgm:pt>
    <dgm:pt modelId="{4F71CC57-5CA3-944A-AA79-F96AEB43F7DA}" type="pres">
      <dgm:prSet presAssocID="{7FBFD7AF-423C-FF49-B076-210BF083791D}" presName="parTx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599EB0-CD35-5443-9334-BE53FC759A6D}" type="pres">
      <dgm:prSet presAssocID="{7FBFD7AF-423C-FF49-B076-210BF083791D}" presName="spVertical2" presStyleCnt="0"/>
      <dgm:spPr/>
    </dgm:pt>
    <dgm:pt modelId="{F1F6CE3A-81C3-9E4E-8A2B-EEF0E4C15C4C}" type="pres">
      <dgm:prSet presAssocID="{7FBFD7AF-423C-FF49-B076-210BF083791D}" presName="spVertical3" presStyleCnt="0"/>
      <dgm:spPr/>
    </dgm:pt>
    <dgm:pt modelId="{A754E2C4-56CC-B84C-92A7-C644852AA0C0}" type="pres">
      <dgm:prSet presAssocID="{D26335E1-C546-7142-99A6-F6E4F4333AB6}" presName="padding2" presStyleCnt="0"/>
      <dgm:spPr/>
    </dgm:pt>
    <dgm:pt modelId="{B641EA32-B45D-EF4C-A7E7-6ED600D1AD28}" type="pres">
      <dgm:prSet presAssocID="{D26335E1-C546-7142-99A6-F6E4F4333AB6}" presName="negArrow" presStyleCnt="0"/>
      <dgm:spPr/>
    </dgm:pt>
    <dgm:pt modelId="{9A747E46-0CFB-2E41-8D2C-C46B357EC103}" type="pres">
      <dgm:prSet presAssocID="{D26335E1-C546-7142-99A6-F6E4F4333AB6}" presName="backgroundArrow" presStyleLbl="node1" presStyleIdx="0" presStyleCnt="1" custLinFactY="100000" custLinFactNeighborX="-147" custLinFactNeighborY="120522"/>
      <dgm:spPr/>
    </dgm:pt>
  </dgm:ptLst>
  <dgm:cxnLst>
    <dgm:cxn modelId="{09426463-E465-9D4C-A94C-54A66A33AF3A}" type="presOf" srcId="{89078B9C-11C7-6145-BC7E-C2264DB64BA3}" destId="{D316DA71-1C1B-E043-BD8C-522A9AD5DB8D}" srcOrd="0" destOrd="0" presId="urn:microsoft.com/office/officeart/2005/8/layout/hProcess3"/>
    <dgm:cxn modelId="{06E839EF-AB0E-7942-AA08-6EF491DACACE}" srcId="{D26335E1-C546-7142-99A6-F6E4F4333AB6}" destId="{7FBFD7AF-423C-FF49-B076-210BF083791D}" srcOrd="3" destOrd="0" parTransId="{17DAD772-4BF0-8B41-A015-8B11FB03125B}" sibTransId="{B0257F17-9DD7-4448-9BBB-50DB7B43B301}"/>
    <dgm:cxn modelId="{FF118B76-5701-444A-B8E9-42F61CA3C80E}" srcId="{D26335E1-C546-7142-99A6-F6E4F4333AB6}" destId="{001A3074-698D-124E-AD13-03F6817E2A2E}" srcOrd="2" destOrd="0" parTransId="{3CA03A79-7D9B-814B-8617-7D4C1ADFA9DE}" sibTransId="{BC7796EC-4653-5541-BE93-199E7095DB08}"/>
    <dgm:cxn modelId="{AFC73FC2-FAB2-0944-8B0E-54D9B79F50EA}" type="presOf" srcId="{94118A4E-228B-4646-AAC3-E4724C2E2E62}" destId="{6E045052-9DED-B243-8BF9-27C442E27175}" srcOrd="0" destOrd="0" presId="urn:microsoft.com/office/officeart/2005/8/layout/hProcess3"/>
    <dgm:cxn modelId="{7705F8A2-12F5-EB49-935C-63699D5CA656}" srcId="{D26335E1-C546-7142-99A6-F6E4F4333AB6}" destId="{89078B9C-11C7-6145-BC7E-C2264DB64BA3}" srcOrd="0" destOrd="0" parTransId="{F582ADDA-715C-C244-972A-1EC88DC2689A}" sibTransId="{E526EB0F-A80D-BF4B-A9C4-CB9684864205}"/>
    <dgm:cxn modelId="{2578876E-405D-A741-A115-C6B29D9C5A4D}" type="presOf" srcId="{001A3074-698D-124E-AD13-03F6817E2A2E}" destId="{0F5459DF-E714-5D4B-971E-28074B7D9993}" srcOrd="0" destOrd="0" presId="urn:microsoft.com/office/officeart/2005/8/layout/hProcess3"/>
    <dgm:cxn modelId="{08BEBD3A-EE77-854D-A2F1-88840348D33B}" srcId="{D26335E1-C546-7142-99A6-F6E4F4333AB6}" destId="{94118A4E-228B-4646-AAC3-E4724C2E2E62}" srcOrd="1" destOrd="0" parTransId="{6331FAA6-1AA0-FC4C-8253-DD75A9B62BD6}" sibTransId="{945F4305-98FF-2749-9314-E2A154131283}"/>
    <dgm:cxn modelId="{C8D18620-7EBE-0E49-A229-35505301337E}" type="presOf" srcId="{D26335E1-C546-7142-99A6-F6E4F4333AB6}" destId="{6085FEFE-44D0-644C-BA41-158E051EA9D4}" srcOrd="0" destOrd="0" presId="urn:microsoft.com/office/officeart/2005/8/layout/hProcess3"/>
    <dgm:cxn modelId="{16D86E2A-976B-7242-853C-675A6948259E}" type="presOf" srcId="{7FBFD7AF-423C-FF49-B076-210BF083791D}" destId="{4F71CC57-5CA3-944A-AA79-F96AEB43F7DA}" srcOrd="0" destOrd="0" presId="urn:microsoft.com/office/officeart/2005/8/layout/hProcess3"/>
    <dgm:cxn modelId="{33781A33-CFA3-A349-A652-28D2249EFB69}" type="presParOf" srcId="{6085FEFE-44D0-644C-BA41-158E051EA9D4}" destId="{015FABDA-56BA-9E45-86ED-83725F924827}" srcOrd="0" destOrd="0" presId="urn:microsoft.com/office/officeart/2005/8/layout/hProcess3"/>
    <dgm:cxn modelId="{D31AC400-BDC5-BB4A-BEBE-A95017E9BC1F}" type="presParOf" srcId="{6085FEFE-44D0-644C-BA41-158E051EA9D4}" destId="{6C2738A1-9CAD-E748-A62B-6E55AF554A89}" srcOrd="1" destOrd="0" presId="urn:microsoft.com/office/officeart/2005/8/layout/hProcess3"/>
    <dgm:cxn modelId="{4C59705B-024A-9143-8992-353DD53BF14E}" type="presParOf" srcId="{6C2738A1-9CAD-E748-A62B-6E55AF554A89}" destId="{D55390DF-AE40-804D-994C-63B83D80C8E3}" srcOrd="0" destOrd="0" presId="urn:microsoft.com/office/officeart/2005/8/layout/hProcess3"/>
    <dgm:cxn modelId="{25D1BEF7-F3C6-524E-9F3D-0BBBE21D3ABD}" type="presParOf" srcId="{6C2738A1-9CAD-E748-A62B-6E55AF554A89}" destId="{8D76DFDC-0A00-5A40-9208-6693880F1E11}" srcOrd="1" destOrd="0" presId="urn:microsoft.com/office/officeart/2005/8/layout/hProcess3"/>
    <dgm:cxn modelId="{E0CA8CB5-A109-3040-A280-61A28FA83825}" type="presParOf" srcId="{8D76DFDC-0A00-5A40-9208-6693880F1E11}" destId="{351F94D6-B939-CA49-8A8B-1297DAC34472}" srcOrd="0" destOrd="0" presId="urn:microsoft.com/office/officeart/2005/8/layout/hProcess3"/>
    <dgm:cxn modelId="{E046A134-69EE-644D-B12C-76D2100B59D2}" type="presParOf" srcId="{8D76DFDC-0A00-5A40-9208-6693880F1E11}" destId="{D316DA71-1C1B-E043-BD8C-522A9AD5DB8D}" srcOrd="1" destOrd="0" presId="urn:microsoft.com/office/officeart/2005/8/layout/hProcess3"/>
    <dgm:cxn modelId="{A387FE72-2930-EB4F-9F99-F1A83827B1DB}" type="presParOf" srcId="{8D76DFDC-0A00-5A40-9208-6693880F1E11}" destId="{0716CE62-473A-3B46-815D-9B37EA67079E}" srcOrd="2" destOrd="0" presId="urn:microsoft.com/office/officeart/2005/8/layout/hProcess3"/>
    <dgm:cxn modelId="{531B1DA9-EAF2-1B4C-A7BE-A3EF2802255F}" type="presParOf" srcId="{8D76DFDC-0A00-5A40-9208-6693880F1E11}" destId="{BC099A52-F004-0B43-9F4B-76B619F50EA1}" srcOrd="3" destOrd="0" presId="urn:microsoft.com/office/officeart/2005/8/layout/hProcess3"/>
    <dgm:cxn modelId="{B3BF9505-90C7-0845-A9CE-67A34E58A671}" type="presParOf" srcId="{6C2738A1-9CAD-E748-A62B-6E55AF554A89}" destId="{25E179D0-7FCB-A945-85D7-50A71CD22CBE}" srcOrd="2" destOrd="0" presId="urn:microsoft.com/office/officeart/2005/8/layout/hProcess3"/>
    <dgm:cxn modelId="{3EC66723-836E-C343-B990-F4DA7F347973}" type="presParOf" srcId="{6C2738A1-9CAD-E748-A62B-6E55AF554A89}" destId="{7FDE31B3-EF15-F34D-AC94-87128990857F}" srcOrd="3" destOrd="0" presId="urn:microsoft.com/office/officeart/2005/8/layout/hProcess3"/>
    <dgm:cxn modelId="{A0D132F5-29CF-D84C-829C-D697B8278792}" type="presParOf" srcId="{7FDE31B3-EF15-F34D-AC94-87128990857F}" destId="{2EDA9FE6-F950-354E-A0BD-95850B23D8BC}" srcOrd="0" destOrd="0" presId="urn:microsoft.com/office/officeart/2005/8/layout/hProcess3"/>
    <dgm:cxn modelId="{6249F500-AE38-8F46-A006-A27B19B677AF}" type="presParOf" srcId="{7FDE31B3-EF15-F34D-AC94-87128990857F}" destId="{6E045052-9DED-B243-8BF9-27C442E27175}" srcOrd="1" destOrd="0" presId="urn:microsoft.com/office/officeart/2005/8/layout/hProcess3"/>
    <dgm:cxn modelId="{7A7E696C-D37B-0744-9BAF-29FBB9779C82}" type="presParOf" srcId="{7FDE31B3-EF15-F34D-AC94-87128990857F}" destId="{FFA2CC3C-B02C-EF43-BA5A-246B3A57BD23}" srcOrd="2" destOrd="0" presId="urn:microsoft.com/office/officeart/2005/8/layout/hProcess3"/>
    <dgm:cxn modelId="{C7F7A4DE-CEC6-BC4E-8A39-2F6972BDF147}" type="presParOf" srcId="{7FDE31B3-EF15-F34D-AC94-87128990857F}" destId="{727C3F17-FB7D-3645-97AA-20BEFCC6F1F5}" srcOrd="3" destOrd="0" presId="urn:microsoft.com/office/officeart/2005/8/layout/hProcess3"/>
    <dgm:cxn modelId="{6CCA0531-9BD1-0742-9627-3129D6F9728E}" type="presParOf" srcId="{6C2738A1-9CAD-E748-A62B-6E55AF554A89}" destId="{3B200FFD-1D83-3946-BA42-0213BA9CF480}" srcOrd="4" destOrd="0" presId="urn:microsoft.com/office/officeart/2005/8/layout/hProcess3"/>
    <dgm:cxn modelId="{F8389793-410F-DA40-AF41-E15D1C09C696}" type="presParOf" srcId="{6C2738A1-9CAD-E748-A62B-6E55AF554A89}" destId="{65DAD1AE-D195-8E4C-8DC9-472104143CFC}" srcOrd="5" destOrd="0" presId="urn:microsoft.com/office/officeart/2005/8/layout/hProcess3"/>
    <dgm:cxn modelId="{865F2DED-DA9F-CA49-95D1-ECB7721DA7C0}" type="presParOf" srcId="{65DAD1AE-D195-8E4C-8DC9-472104143CFC}" destId="{38D86921-65B1-5547-B2D0-CB60A8B5B35C}" srcOrd="0" destOrd="0" presId="urn:microsoft.com/office/officeart/2005/8/layout/hProcess3"/>
    <dgm:cxn modelId="{60206EB9-7A9B-BC48-8907-77514DF5E131}" type="presParOf" srcId="{65DAD1AE-D195-8E4C-8DC9-472104143CFC}" destId="{0F5459DF-E714-5D4B-971E-28074B7D9993}" srcOrd="1" destOrd="0" presId="urn:microsoft.com/office/officeart/2005/8/layout/hProcess3"/>
    <dgm:cxn modelId="{A2A71111-7020-BF4A-8217-9426DDCEC4EB}" type="presParOf" srcId="{65DAD1AE-D195-8E4C-8DC9-472104143CFC}" destId="{7191E4D9-FC79-CC4D-A38C-A4BEE7AA491B}" srcOrd="2" destOrd="0" presId="urn:microsoft.com/office/officeart/2005/8/layout/hProcess3"/>
    <dgm:cxn modelId="{B6893118-4903-D247-BAC1-4E47C21CDFFD}" type="presParOf" srcId="{65DAD1AE-D195-8E4C-8DC9-472104143CFC}" destId="{47D0A65F-6D0E-464E-B857-924E2E2D32E6}" srcOrd="3" destOrd="0" presId="urn:microsoft.com/office/officeart/2005/8/layout/hProcess3"/>
    <dgm:cxn modelId="{B2F07ADF-D18D-8141-8C4B-A2A1EF4F40A9}" type="presParOf" srcId="{6C2738A1-9CAD-E748-A62B-6E55AF554A89}" destId="{DB1E7836-A0F4-B740-BCB1-01DAEE7AF358}" srcOrd="6" destOrd="0" presId="urn:microsoft.com/office/officeart/2005/8/layout/hProcess3"/>
    <dgm:cxn modelId="{63EF04B0-E05A-994A-B57E-EAFE5258F90E}" type="presParOf" srcId="{6C2738A1-9CAD-E748-A62B-6E55AF554A89}" destId="{32F89E4B-EA76-D546-8E73-B089F10DC843}" srcOrd="7" destOrd="0" presId="urn:microsoft.com/office/officeart/2005/8/layout/hProcess3"/>
    <dgm:cxn modelId="{20B90F0D-7206-474F-AB72-E1C6386B927A}" type="presParOf" srcId="{32F89E4B-EA76-D546-8E73-B089F10DC843}" destId="{4E013E89-C261-CE47-ABED-354214CB9894}" srcOrd="0" destOrd="0" presId="urn:microsoft.com/office/officeart/2005/8/layout/hProcess3"/>
    <dgm:cxn modelId="{9522B829-DB48-5E40-AECC-1587FF5DBF2A}" type="presParOf" srcId="{32F89E4B-EA76-D546-8E73-B089F10DC843}" destId="{4F71CC57-5CA3-944A-AA79-F96AEB43F7DA}" srcOrd="1" destOrd="0" presId="urn:microsoft.com/office/officeart/2005/8/layout/hProcess3"/>
    <dgm:cxn modelId="{66092986-C33B-694E-BC84-4BE9D50B5305}" type="presParOf" srcId="{32F89E4B-EA76-D546-8E73-B089F10DC843}" destId="{19599EB0-CD35-5443-9334-BE53FC759A6D}" srcOrd="2" destOrd="0" presId="urn:microsoft.com/office/officeart/2005/8/layout/hProcess3"/>
    <dgm:cxn modelId="{4E19B465-C378-F84D-B767-845BE4FE3C51}" type="presParOf" srcId="{32F89E4B-EA76-D546-8E73-B089F10DC843}" destId="{F1F6CE3A-81C3-9E4E-8A2B-EEF0E4C15C4C}" srcOrd="3" destOrd="0" presId="urn:microsoft.com/office/officeart/2005/8/layout/hProcess3"/>
    <dgm:cxn modelId="{395FF32E-FD90-754B-86D5-685DF85F29E2}" type="presParOf" srcId="{6C2738A1-9CAD-E748-A62B-6E55AF554A89}" destId="{A754E2C4-56CC-B84C-92A7-C644852AA0C0}" srcOrd="8" destOrd="0" presId="urn:microsoft.com/office/officeart/2005/8/layout/hProcess3"/>
    <dgm:cxn modelId="{97A2A529-7F61-DE4B-8BBF-B8850E620E4D}" type="presParOf" srcId="{6C2738A1-9CAD-E748-A62B-6E55AF554A89}" destId="{B641EA32-B45D-EF4C-A7E7-6ED600D1AD28}" srcOrd="9" destOrd="0" presId="urn:microsoft.com/office/officeart/2005/8/layout/hProcess3"/>
    <dgm:cxn modelId="{8745E263-73FF-DC47-9F23-83EB3977FE86}" type="presParOf" srcId="{6C2738A1-9CAD-E748-A62B-6E55AF554A89}" destId="{9A747E46-0CFB-2E41-8D2C-C46B357EC103}" srcOrd="10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747E46-0CFB-2E41-8D2C-C46B357EC103}">
      <dsp:nvSpPr>
        <dsp:cNvPr id="0" name=""/>
        <dsp:cNvSpPr/>
      </dsp:nvSpPr>
      <dsp:spPr>
        <a:xfrm>
          <a:off x="0" y="794124"/>
          <a:ext cx="4730661" cy="360000"/>
        </a:xfrm>
        <a:prstGeom prst="right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71CC57-5CA3-944A-AA79-F96AEB43F7DA}">
      <dsp:nvSpPr>
        <dsp:cNvPr id="0" name=""/>
        <dsp:cNvSpPr/>
      </dsp:nvSpPr>
      <dsp:spPr>
        <a:xfrm>
          <a:off x="3540696" y="316104"/>
          <a:ext cx="876604" cy="6317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0" bIns="1422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BH Recoil</a:t>
          </a:r>
          <a:endParaRPr lang="en-US" sz="1400" b="1" kern="1200" dirty="0"/>
        </a:p>
      </dsp:txBody>
      <dsp:txXfrm>
        <a:off x="3540696" y="316104"/>
        <a:ext cx="876604" cy="631716"/>
      </dsp:txXfrm>
    </dsp:sp>
    <dsp:sp modelId="{0F5459DF-E714-5D4B-971E-28074B7D9993}">
      <dsp:nvSpPr>
        <dsp:cNvPr id="0" name=""/>
        <dsp:cNvSpPr/>
      </dsp:nvSpPr>
      <dsp:spPr>
        <a:xfrm>
          <a:off x="2488771" y="316104"/>
          <a:ext cx="876604" cy="6317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0" bIns="1422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Binary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AGN</a:t>
          </a:r>
          <a:endParaRPr lang="en-US" sz="1400" b="1" kern="1200" dirty="0"/>
        </a:p>
      </dsp:txBody>
      <dsp:txXfrm>
        <a:off x="2488771" y="316104"/>
        <a:ext cx="876604" cy="631716"/>
      </dsp:txXfrm>
    </dsp:sp>
    <dsp:sp modelId="{6E045052-9DED-B243-8BF9-27C442E27175}">
      <dsp:nvSpPr>
        <dsp:cNvPr id="0" name=""/>
        <dsp:cNvSpPr/>
      </dsp:nvSpPr>
      <dsp:spPr>
        <a:xfrm>
          <a:off x="1436845" y="316104"/>
          <a:ext cx="876604" cy="6317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0" bIns="1422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Dual AGN</a:t>
          </a:r>
          <a:endParaRPr lang="en-US" sz="1400" b="1" kern="1200" dirty="0"/>
        </a:p>
      </dsp:txBody>
      <dsp:txXfrm>
        <a:off x="1436845" y="316104"/>
        <a:ext cx="876604" cy="631716"/>
      </dsp:txXfrm>
    </dsp:sp>
    <dsp:sp modelId="{D316DA71-1C1B-E043-BD8C-522A9AD5DB8D}">
      <dsp:nvSpPr>
        <dsp:cNvPr id="0" name=""/>
        <dsp:cNvSpPr/>
      </dsp:nvSpPr>
      <dsp:spPr>
        <a:xfrm>
          <a:off x="384920" y="316104"/>
          <a:ext cx="876604" cy="6317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0" bIns="1422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Galaxy Merger</a:t>
          </a:r>
          <a:endParaRPr lang="en-US" sz="1400" b="1" kern="1200" dirty="0"/>
        </a:p>
      </dsp:txBody>
      <dsp:txXfrm>
        <a:off x="384920" y="316104"/>
        <a:ext cx="876604" cy="6317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1FAE87-499F-B049-A3A1-B9FF74016C9A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F6BF1-3B81-EF4A-9288-70A98BE89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62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NGC 6240S</a:t>
            </a:r>
            <a:r>
              <a:rPr lang="hu-HU" dirty="0" smtClean="0"/>
              <a:t> </a:t>
            </a:r>
            <a:r>
              <a:rPr lang="hu-H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Mrk 739E</a:t>
            </a:r>
            <a:r>
              <a:rPr lang="hu-HU" dirty="0" smtClean="0"/>
              <a:t> </a:t>
            </a:r>
            <a:r>
              <a:rPr lang="hu-H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Mrk 0463E</a:t>
            </a:r>
            <a:r>
              <a:rPr lang="hu-HU" dirty="0" smtClean="0"/>
              <a:t> </a:t>
            </a:r>
            <a:r>
              <a:rPr lang="hu-H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IRAS 05589+2828</a:t>
            </a:r>
            <a:r>
              <a:rPr lang="hu-HU" dirty="0" smtClean="0"/>
              <a:t> </a:t>
            </a:r>
          </a:p>
          <a:p>
            <a:r>
              <a:rPr lang="hu-H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NGC 3227</a:t>
            </a:r>
            <a:r>
              <a:rPr lang="hu-HU" dirty="0" smtClean="0"/>
              <a:t> </a:t>
            </a:r>
            <a:r>
              <a:rPr lang="hu-H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IRAS 03219+4031</a:t>
            </a:r>
            <a:r>
              <a:rPr lang="hu-HU" dirty="0" smtClean="0"/>
              <a:t> </a:t>
            </a:r>
            <a:r>
              <a:rPr lang="hu-H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NGC 0835</a:t>
            </a:r>
            <a:r>
              <a:rPr lang="hu-HU" dirty="0" smtClean="0"/>
              <a:t> </a:t>
            </a:r>
            <a:r>
              <a:rPr lang="hu-H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NGC 2992</a:t>
            </a:r>
            <a:r>
              <a:rPr lang="hu-HU" dirty="0" smtClean="0"/>
              <a:t> </a:t>
            </a:r>
          </a:p>
          <a:p>
            <a:r>
              <a:rPr lang="hu-H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UGC 11185 NED02</a:t>
            </a:r>
            <a:r>
              <a:rPr lang="hu-HU" dirty="0" smtClean="0"/>
              <a:t> </a:t>
            </a:r>
            <a:r>
              <a:rPr lang="hu-H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MCG +04-48-002</a:t>
            </a:r>
            <a:r>
              <a:rPr lang="hu-HU" dirty="0" smtClean="0"/>
              <a:t> </a:t>
            </a:r>
            <a:r>
              <a:rPr lang="hu-H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UGC 08327 NED02</a:t>
            </a:r>
            <a:r>
              <a:rPr lang="hu-HU" dirty="0" smtClean="0"/>
              <a:t> </a:t>
            </a:r>
            <a:r>
              <a:rPr lang="hu-H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Mrk0268</a:t>
            </a:r>
            <a:r>
              <a:rPr lang="hu-HU" dirty="0" smtClean="0"/>
              <a:t> </a:t>
            </a:r>
          </a:p>
          <a:p>
            <a:endParaRPr lang="hu-HU" dirty="0" smtClean="0"/>
          </a:p>
          <a:p>
            <a:r>
              <a:rPr lang="hu-HU" dirty="0" smtClean="0"/>
              <a:t>Not shown (</a:t>
            </a:r>
            <a:r>
              <a:rPr lang="hu-H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ESO 509-IG 066 NED01)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45FDF5-A4F5-5042-93E8-028C4A61091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153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2MASX J00253292+6821442</a:t>
            </a:r>
            <a:r>
              <a:rPr lang="pt-BR" dirty="0" smtClean="0"/>
              <a:t> 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NGC 931</a:t>
            </a:r>
            <a:r>
              <a:rPr lang="pt-BR" dirty="0" smtClean="0"/>
              <a:t> 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NGC 235A</a:t>
            </a:r>
            <a:r>
              <a:rPr lang="pt-BR" dirty="0" smtClean="0"/>
              <a:t> </a:t>
            </a:r>
          </a:p>
          <a:p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UGC 03995ª</a:t>
            </a:r>
            <a:r>
              <a:rPr lang="pt-BR" dirty="0" smtClean="0"/>
              <a:t> 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2MASX J11454045-1827149</a:t>
            </a:r>
            <a:r>
              <a:rPr lang="pt-BR" dirty="0" smtClean="0"/>
              <a:t> 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NGC 1142</a:t>
            </a:r>
            <a:r>
              <a:rPr lang="pt-BR" dirty="0" smtClean="0"/>
              <a:t> </a:t>
            </a:r>
          </a:p>
          <a:p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FAIRALL 0272</a:t>
            </a:r>
            <a:r>
              <a:rPr lang="pt-BR" dirty="0" smtClean="0"/>
              <a:t> 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NGC 7469</a:t>
            </a:r>
            <a:r>
              <a:rPr lang="pt-BR" dirty="0" smtClean="0"/>
              <a:t> 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NGC 5106</a:t>
            </a:r>
            <a:endParaRPr lang="pt-BR" dirty="0" smtClean="0"/>
          </a:p>
          <a:p>
            <a:endParaRPr lang="pt-BR" dirty="0" smtClean="0"/>
          </a:p>
          <a:p>
            <a:r>
              <a:rPr lang="pt-BR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shown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2MASX J09043699+5536025,</a:t>
            </a:r>
            <a:r>
              <a:rPr lang="pt-BR" dirty="0" smtClean="0"/>
              <a:t> 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ARP 151, NGC 3786</a:t>
            </a:r>
            <a:r>
              <a:rPr lang="pt-BR" dirty="0" smtClean="0"/>
              <a:t>  </a:t>
            </a:r>
          </a:p>
          <a:p>
            <a:r>
              <a:rPr lang="pt-BR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shown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 </a:t>
            </a:r>
            <a:r>
              <a:rPr lang="pt-BR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image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IC 4518ª, ESO 195-IG 021 NED03,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WKK 6092, Mrk279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KP, 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NGC 7213</a:t>
            </a:r>
            <a:r>
              <a:rPr lang="pt-BR" dirty="0" smtClean="0"/>
              <a:t> 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pt-BR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shown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minor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merger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KUG 1208+386,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NGC 5506</a:t>
            </a:r>
            <a:r>
              <a:rPr lang="pt-BR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45FDF5-A4F5-5042-93E8-028C4A61091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421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to add percentage of all</a:t>
            </a:r>
            <a:r>
              <a:rPr lang="en-US" baseline="0" dirty="0" smtClean="0"/>
              <a:t> AGN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0DEF2-7226-3442-9654-EC278C6C701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885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BBF-3D5F-C844-A748-FB619D2A649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2DCA-E474-CE46-9D40-3F7CB9660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60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BBF-3D5F-C844-A748-FB619D2A649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2DCA-E474-CE46-9D40-3F7CB9660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04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BBF-3D5F-C844-A748-FB619D2A649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2DCA-E474-CE46-9D40-3F7CB9660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119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BBF-3D5F-C844-A748-FB619D2A649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2DCA-E474-CE46-9D40-3F7CB9660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946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BBF-3D5F-C844-A748-FB619D2A649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2DCA-E474-CE46-9D40-3F7CB9660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412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BBF-3D5F-C844-A748-FB619D2A649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2DCA-E474-CE46-9D40-3F7CB9660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913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BBF-3D5F-C844-A748-FB619D2A649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2DCA-E474-CE46-9D40-3F7CB9660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829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BBF-3D5F-C844-A748-FB619D2A649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2DCA-E474-CE46-9D40-3F7CB9660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538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BBF-3D5F-C844-A748-FB619D2A649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2DCA-E474-CE46-9D40-3F7CB9660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11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BBF-3D5F-C844-A748-FB619D2A649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2DCA-E474-CE46-9D40-3F7CB9660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848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BBF-3D5F-C844-A748-FB619D2A649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2DCA-E474-CE46-9D40-3F7CB9660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874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DBBBF-3D5F-C844-A748-FB619D2A649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12DCA-E474-CE46-9D40-3F7CB9660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978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diagramData" Target="../diagrams/data1.xml"/><Relationship Id="rId6" Type="http://schemas.openxmlformats.org/officeDocument/2006/relationships/diagramLayout" Target="../diagrams/layout1.xml"/><Relationship Id="rId7" Type="http://schemas.openxmlformats.org/officeDocument/2006/relationships/diagramQuickStyle" Target="../diagrams/quickStyle1.xml"/><Relationship Id="rId8" Type="http://schemas.openxmlformats.org/officeDocument/2006/relationships/diagramColors" Target="../diagrams/colors1.xml"/><Relationship Id="rId9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7.png"/><Relationship Id="rId12" Type="http://schemas.openxmlformats.org/officeDocument/2006/relationships/image" Target="../media/image18.png"/><Relationship Id="rId13" Type="http://schemas.openxmlformats.org/officeDocument/2006/relationships/image" Target="../media/image19.png"/><Relationship Id="rId1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emf"/><Relationship Id="rId3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2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64758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Studying Galaxy Mergers With Chandra:</a:t>
            </a:r>
            <a:br>
              <a:rPr lang="en-US" dirty="0" smtClean="0"/>
            </a:br>
            <a:r>
              <a:rPr lang="en-US" i="1" dirty="0" smtClean="0"/>
              <a:t>From Dual AGN to Recoiling Black Holes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8499" y="3886199"/>
            <a:ext cx="7831667" cy="2590801"/>
          </a:xfrm>
        </p:spPr>
        <p:txBody>
          <a:bodyPr>
            <a:normAutofit/>
          </a:bodyPr>
          <a:lstStyle/>
          <a:p>
            <a:r>
              <a:rPr lang="en-US" sz="4600" dirty="0" smtClean="0">
                <a:solidFill>
                  <a:schemeClr val="tx1"/>
                </a:solidFill>
              </a:rPr>
              <a:t>Mike Koss </a:t>
            </a:r>
          </a:p>
          <a:p>
            <a:r>
              <a:rPr lang="en-US" sz="2000" dirty="0" smtClean="0"/>
              <a:t>ETH Zurich, </a:t>
            </a:r>
            <a:r>
              <a:rPr lang="en-US" sz="2000" dirty="0" err="1" smtClean="0"/>
              <a:t>Ambizione</a:t>
            </a:r>
            <a:r>
              <a:rPr lang="en-US" sz="2000" dirty="0" smtClean="0"/>
              <a:t> Fellow</a:t>
            </a:r>
          </a:p>
          <a:p>
            <a:endParaRPr lang="en-US" sz="2000" dirty="0"/>
          </a:p>
          <a:p>
            <a:r>
              <a:rPr lang="en-US" sz="2000" dirty="0" smtClean="0">
                <a:solidFill>
                  <a:schemeClr val="tx1"/>
                </a:solidFill>
              </a:rPr>
              <a:t>Richard </a:t>
            </a:r>
            <a:r>
              <a:rPr lang="en-US" sz="2000" dirty="0" err="1" smtClean="0">
                <a:solidFill>
                  <a:schemeClr val="tx1"/>
                </a:solidFill>
              </a:rPr>
              <a:t>Mushotzky</a:t>
            </a:r>
            <a:r>
              <a:rPr lang="en-US" sz="2000" dirty="0" smtClean="0">
                <a:solidFill>
                  <a:schemeClr val="tx1"/>
                </a:solidFill>
              </a:rPr>
              <a:t>, Daniel Stern, </a:t>
            </a:r>
            <a:r>
              <a:rPr lang="en-US" sz="2000" dirty="0" smtClean="0">
                <a:solidFill>
                  <a:schemeClr val="tx1"/>
                </a:solidFill>
              </a:rPr>
              <a:t>Laura </a:t>
            </a:r>
            <a:r>
              <a:rPr lang="en-US" sz="2000" dirty="0" err="1" smtClean="0">
                <a:solidFill>
                  <a:schemeClr val="tx1"/>
                </a:solidFill>
              </a:rPr>
              <a:t>Blecha</a:t>
            </a:r>
            <a:r>
              <a:rPr lang="en-US" sz="2000" dirty="0" smtClean="0">
                <a:solidFill>
                  <a:schemeClr val="tx1"/>
                </a:solidFill>
              </a:rPr>
              <a:t>,</a:t>
            </a:r>
            <a:r>
              <a:rPr lang="en-US" sz="2000" dirty="0" smtClean="0">
                <a:solidFill>
                  <a:schemeClr val="tx1"/>
                </a:solidFill>
              </a:rPr>
              <a:t> Linda </a:t>
            </a:r>
            <a:r>
              <a:rPr lang="en-US" sz="2000" dirty="0" err="1" smtClean="0">
                <a:solidFill>
                  <a:schemeClr val="tx1"/>
                </a:solidFill>
              </a:rPr>
              <a:t>Baronchelli</a:t>
            </a:r>
            <a:r>
              <a:rPr lang="en-US" sz="2000" dirty="0" smtClean="0">
                <a:solidFill>
                  <a:schemeClr val="tx1"/>
                </a:solidFill>
              </a:rPr>
              <a:t>, Sylvain </a:t>
            </a:r>
            <a:r>
              <a:rPr lang="en-US" sz="2000" dirty="0" err="1" smtClean="0">
                <a:solidFill>
                  <a:schemeClr val="tx1"/>
                </a:solidFill>
              </a:rPr>
              <a:t>Veilleux</a:t>
            </a:r>
            <a:r>
              <a:rPr lang="en-US" sz="2000" dirty="0" smtClean="0">
                <a:solidFill>
                  <a:schemeClr val="tx1"/>
                </a:solidFill>
              </a:rPr>
              <a:t>, Kevin </a:t>
            </a:r>
            <a:r>
              <a:rPr lang="en-US" sz="2000" dirty="0" err="1" smtClean="0">
                <a:solidFill>
                  <a:schemeClr val="tx1"/>
                </a:solidFill>
              </a:rPr>
              <a:t>Schawinski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Ezequiel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Treister</a:t>
            </a:r>
            <a:r>
              <a:rPr lang="en-US" sz="2000" dirty="0" smtClean="0">
                <a:solidFill>
                  <a:schemeClr val="tx1"/>
                </a:solidFill>
              </a:rPr>
              <a:t>, Benny </a:t>
            </a:r>
            <a:r>
              <a:rPr lang="en-US" sz="2000" dirty="0" err="1" smtClean="0">
                <a:solidFill>
                  <a:schemeClr val="tx1"/>
                </a:solidFill>
              </a:rPr>
              <a:t>Trakhtenbrot</a:t>
            </a:r>
            <a:r>
              <a:rPr lang="en-US" sz="2000" dirty="0" smtClean="0">
                <a:solidFill>
                  <a:schemeClr val="tx1"/>
                </a:solidFill>
              </a:rPr>
              <a:t>,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And </a:t>
            </a:r>
            <a:r>
              <a:rPr lang="en-US" sz="2000" dirty="0" err="1" smtClean="0">
                <a:solidFill>
                  <a:schemeClr val="tx1"/>
                </a:solidFill>
              </a:rPr>
              <a:t>NuSTAR</a:t>
            </a:r>
            <a:r>
              <a:rPr lang="en-US" sz="2000" dirty="0" smtClean="0">
                <a:solidFill>
                  <a:schemeClr val="tx1"/>
                </a:solidFill>
              </a:rPr>
              <a:t> Obscured AGN Team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552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alaxymergers.tif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824" y="2150983"/>
            <a:ext cx="4353763" cy="15995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593" y="1322346"/>
            <a:ext cx="1792231" cy="2001441"/>
          </a:xfrm>
          <a:prstGeom prst="rect">
            <a:avLst/>
          </a:prstGeom>
        </p:spPr>
      </p:pic>
      <p:pic>
        <p:nvPicPr>
          <p:cNvPr id="6" name="Picture 5" descr="hypercompact_stellar_system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73587" y="1322346"/>
            <a:ext cx="2540806" cy="1962973"/>
          </a:xfrm>
          <a:prstGeom prst="rect">
            <a:avLst/>
          </a:prstGeom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373574602"/>
              </p:ext>
            </p:extLst>
          </p:nvPr>
        </p:nvGraphicFramePr>
        <p:xfrm>
          <a:off x="1865894" y="1036559"/>
          <a:ext cx="4735286" cy="1263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 bwMode="auto">
          <a:xfrm>
            <a:off x="504825" y="9747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3200" dirty="0" smtClean="0"/>
              <a:t>Studyin</a:t>
            </a:r>
            <a:r>
              <a:rPr lang="en-US" sz="3200" dirty="0" smtClean="0"/>
              <a:t>g Galaxy Merger Stages With Chandra</a:t>
            </a:r>
          </a:p>
          <a:p>
            <a:endParaRPr lang="en-US" sz="32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4553937" y="3474519"/>
            <a:ext cx="2381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Di Matteo et al 2005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744904" y="3756453"/>
            <a:ext cx="7938080" cy="30146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do Galaxy Mergers Grow BHs?</a:t>
            </a:r>
          </a:p>
          <a:p>
            <a:pPr lvl="1"/>
            <a:r>
              <a:rPr lang="en-US" dirty="0" smtClean="0"/>
              <a:t> Measure </a:t>
            </a:r>
            <a:r>
              <a:rPr lang="en-US" dirty="0" smtClean="0"/>
              <a:t>Dual AGN fraction at different separations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Very Close dual AGN (&lt;5 </a:t>
            </a:r>
            <a:r>
              <a:rPr lang="en-US" dirty="0" err="1" smtClean="0"/>
              <a:t>kpc</a:t>
            </a:r>
            <a:r>
              <a:rPr lang="en-US" dirty="0" smtClean="0"/>
              <a:t>)?</a:t>
            </a:r>
            <a:endParaRPr lang="en-US" dirty="0" smtClean="0"/>
          </a:p>
          <a:p>
            <a:pPr lvl="1"/>
            <a:r>
              <a:rPr lang="en-US" dirty="0" smtClean="0"/>
              <a:t>Exquisite PSF uncovers unknown dual AGN (</a:t>
            </a:r>
            <a:r>
              <a:rPr lang="en-US" sz="2200" dirty="0" smtClean="0"/>
              <a:t>e.g. </a:t>
            </a:r>
            <a:r>
              <a:rPr lang="en-US" sz="2200" dirty="0" err="1" smtClean="0"/>
              <a:t>Komossa</a:t>
            </a:r>
            <a:r>
              <a:rPr lang="en-US" sz="2200" dirty="0" smtClean="0"/>
              <a:t> et al. 2003</a:t>
            </a:r>
            <a:r>
              <a:rPr lang="en-US" dirty="0" smtClean="0"/>
              <a:t>)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Is there Evidence of Recoiling BHs?</a:t>
            </a:r>
          </a:p>
          <a:p>
            <a:pPr lvl="1"/>
            <a:r>
              <a:rPr lang="en-US" dirty="0" smtClean="0"/>
              <a:t>Indirect Method to detect GW </a:t>
            </a:r>
            <a:r>
              <a:rPr lang="en-US" dirty="0" smtClean="0"/>
              <a:t>emission (</a:t>
            </a:r>
            <a:r>
              <a:rPr lang="en-US" sz="2000" dirty="0" smtClean="0"/>
              <a:t>e.g. </a:t>
            </a:r>
            <a:r>
              <a:rPr lang="en-US" sz="2000" dirty="0" err="1" smtClean="0"/>
              <a:t>Civano</a:t>
            </a:r>
            <a:r>
              <a:rPr lang="en-US" sz="2000" dirty="0" smtClean="0"/>
              <a:t> et al. 2012</a:t>
            </a:r>
            <a:r>
              <a:rPr lang="en-US" dirty="0" smtClean="0"/>
              <a:t>)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34479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5221" y="161749"/>
            <a:ext cx="9505244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Results from Simulations of Major Mergers</a:t>
            </a:r>
            <a:endParaRPr lang="en-US" sz="3600" dirty="0"/>
          </a:p>
        </p:txBody>
      </p:sp>
      <p:pic>
        <p:nvPicPr>
          <p:cNvPr id="5" name="Picture 4" descr="dualsim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348" y="1304749"/>
            <a:ext cx="3773641" cy="37510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8233" y="5630147"/>
            <a:ext cx="73686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AGN activity is brightest at small scales (&lt;10 </a:t>
            </a:r>
            <a:r>
              <a:rPr lang="en-US" sz="2800" dirty="0" err="1" smtClean="0"/>
              <a:t>kpc</a:t>
            </a:r>
            <a:r>
              <a:rPr lang="en-US" sz="2800" dirty="0" smtClean="0"/>
              <a:t>)</a:t>
            </a:r>
          </a:p>
          <a:p>
            <a:r>
              <a:rPr lang="en-US" sz="2800" dirty="0" smtClean="0"/>
              <a:t>Small scales have very short timescales</a:t>
            </a:r>
            <a:endParaRPr lang="en-US" sz="28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5428712" y="4787511"/>
            <a:ext cx="28911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Van </a:t>
            </a:r>
            <a:r>
              <a:rPr lang="en-US" dirty="0" err="1"/>
              <a:t>Wassenhove</a:t>
            </a:r>
            <a:r>
              <a:rPr lang="en-US" dirty="0"/>
              <a:t> et al. 2011.</a:t>
            </a:r>
          </a:p>
        </p:txBody>
      </p:sp>
    </p:spTree>
    <p:extLst>
      <p:ext uri="{BB962C8B-B14F-4D97-AF65-F5344CB8AC3E}">
        <p14:creationId xmlns:p14="http://schemas.microsoft.com/office/powerpoint/2010/main" val="2748880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1143000"/>
          </a:xfrm>
        </p:spPr>
        <p:txBody>
          <a:bodyPr/>
          <a:lstStyle/>
          <a:p>
            <a:r>
              <a:rPr lang="en-US" sz="3200" b="1" dirty="0"/>
              <a:t>Serendipitously </a:t>
            </a:r>
            <a:r>
              <a:rPr lang="en-US" sz="3200" b="1" dirty="0" smtClean="0"/>
              <a:t>Discovered Dual AGN (</a:t>
            </a:r>
            <a:r>
              <a:rPr lang="en-US" sz="3200" b="1" dirty="0" err="1" smtClean="0"/>
              <a:t>kpc</a:t>
            </a:r>
            <a:r>
              <a:rPr lang="en-US" sz="3200" b="1" dirty="0" smtClean="0"/>
              <a:t> scales)</a:t>
            </a:r>
            <a:endParaRPr lang="en-US" sz="3200" b="1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2027"/>
          <a:stretch/>
        </p:blipFill>
        <p:spPr bwMode="auto">
          <a:xfrm>
            <a:off x="949036" y="810569"/>
            <a:ext cx="1662545" cy="23469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60947" y="6018982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Interesting but… need systematic study to </a:t>
            </a:r>
            <a:r>
              <a:rPr lang="en-US" i="1" dirty="0"/>
              <a:t>understand the </a:t>
            </a:r>
            <a:r>
              <a:rPr lang="en-US" i="1" dirty="0" smtClean="0"/>
              <a:t>effect </a:t>
            </a:r>
            <a:r>
              <a:rPr lang="en-US" i="1" dirty="0"/>
              <a:t>of galaxy interactions on nuclear </a:t>
            </a:r>
            <a:r>
              <a:rPr lang="en-US" i="1" dirty="0" smtClean="0"/>
              <a:t>activities/BH growth</a:t>
            </a:r>
            <a:r>
              <a:rPr lang="en-US" i="1" dirty="0" smtClean="0"/>
              <a:t>!  Let’s use Swift BAT all sky AGN…</a:t>
            </a:r>
            <a:endParaRPr lang="en-US" i="1" dirty="0" smtClean="0"/>
          </a:p>
        </p:txBody>
      </p:sp>
      <p:pic>
        <p:nvPicPr>
          <p:cNvPr id="6" name="Picture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72" r="36480"/>
          <a:stretch/>
        </p:blipFill>
        <p:spPr bwMode="auto">
          <a:xfrm>
            <a:off x="2777836" y="773624"/>
            <a:ext cx="2071255" cy="234696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1096441" y="3096689"/>
            <a:ext cx="8216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 smtClean="0"/>
              <a:t>Dual AGN Galore</a:t>
            </a:r>
            <a:r>
              <a:rPr lang="en-US" sz="1800" dirty="0" smtClean="0"/>
              <a:t>, e.g. </a:t>
            </a:r>
            <a:r>
              <a:rPr lang="en-US" sz="1800" dirty="0" err="1" smtClean="0"/>
              <a:t>Komassa</a:t>
            </a:r>
            <a:r>
              <a:rPr lang="en-US" sz="1800" dirty="0" smtClean="0"/>
              <a:t> </a:t>
            </a:r>
            <a:r>
              <a:rPr lang="en-US" sz="1800" dirty="0" smtClean="0"/>
              <a:t>03, </a:t>
            </a:r>
            <a:r>
              <a:rPr lang="en-US" sz="1800" dirty="0" err="1" smtClean="0"/>
              <a:t>Bianci</a:t>
            </a:r>
            <a:r>
              <a:rPr lang="en-US" sz="1800" dirty="0" smtClean="0"/>
              <a:t> </a:t>
            </a:r>
            <a:r>
              <a:rPr lang="en-US" sz="1800" dirty="0" smtClean="0"/>
              <a:t>08</a:t>
            </a:r>
            <a:r>
              <a:rPr lang="en-US" dirty="0" smtClean="0"/>
              <a:t>, </a:t>
            </a:r>
            <a:r>
              <a:rPr lang="en-US" dirty="0" err="1"/>
              <a:t>McGurk</a:t>
            </a:r>
            <a:r>
              <a:rPr lang="en-US" dirty="0"/>
              <a:t> </a:t>
            </a:r>
            <a:r>
              <a:rPr lang="en-US" dirty="0" smtClean="0"/>
              <a:t>11, </a:t>
            </a:r>
            <a:r>
              <a:rPr lang="en-US" dirty="0" err="1"/>
              <a:t>Comerford</a:t>
            </a:r>
            <a:r>
              <a:rPr lang="en-US" dirty="0"/>
              <a:t> </a:t>
            </a:r>
            <a:r>
              <a:rPr lang="en-US" dirty="0" smtClean="0"/>
              <a:t>09) </a:t>
            </a:r>
            <a:endParaRPr lang="en-US" dirty="0"/>
          </a:p>
          <a:p>
            <a:endParaRPr lang="en-US" sz="1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232" y="1187076"/>
            <a:ext cx="1065646" cy="18161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14755" y="5416633"/>
            <a:ext cx="4806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Relies on exquisite Chandra PSF </a:t>
            </a:r>
            <a:r>
              <a:rPr lang="en-US" sz="1800" dirty="0" smtClean="0"/>
              <a:t>(Koss et al. 2011)</a:t>
            </a:r>
            <a:endParaRPr lang="en-US" sz="18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5047" y="1143000"/>
            <a:ext cx="1905000" cy="1860177"/>
          </a:xfrm>
          <a:prstGeom prst="rect">
            <a:avLst/>
          </a:prstGeom>
        </p:spPr>
      </p:pic>
      <p:pic>
        <p:nvPicPr>
          <p:cNvPr id="9" name="Picture 8" descr="Mrk739_Chandra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256" y="3550689"/>
            <a:ext cx="4566997" cy="186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828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15" y="-371236"/>
            <a:ext cx="8641485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Dual AGN Study </a:t>
            </a:r>
            <a:r>
              <a:rPr lang="en-US" dirty="0" err="1" smtClean="0"/>
              <a:t>X-rays+Optical</a:t>
            </a:r>
            <a:r>
              <a:rPr lang="en-US" dirty="0" smtClean="0"/>
              <a:t> </a:t>
            </a:r>
            <a:r>
              <a:rPr lang="en-US" sz="3600" dirty="0" smtClean="0"/>
              <a:t>(16/167)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9645" t="18945" r="5663" b="6404"/>
          <a:stretch/>
        </p:blipFill>
        <p:spPr>
          <a:xfrm>
            <a:off x="4663514" y="4815867"/>
            <a:ext cx="2948853" cy="197407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8297"/>
            <a:ext cx="1997419" cy="21190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2052" y="518297"/>
            <a:ext cx="2352717" cy="21190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l="11783" r="21876" b="31851"/>
          <a:stretch/>
        </p:blipFill>
        <p:spPr>
          <a:xfrm>
            <a:off x="4645767" y="518298"/>
            <a:ext cx="2416972" cy="21453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/>
          <a:srcRect l="17155" t="25044" r="17287"/>
          <a:stretch/>
        </p:blipFill>
        <p:spPr>
          <a:xfrm>
            <a:off x="7193964" y="524371"/>
            <a:ext cx="1761456" cy="21392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716938"/>
            <a:ext cx="2028958" cy="204248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315" y="4820492"/>
            <a:ext cx="1794613" cy="197407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99520" y="4917777"/>
            <a:ext cx="2703915" cy="184000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1"/>
          <a:srcRect l="11515"/>
          <a:stretch/>
        </p:blipFill>
        <p:spPr>
          <a:xfrm rot="16200000">
            <a:off x="7371655" y="5158452"/>
            <a:ext cx="1992992" cy="1324916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818444" y="1411111"/>
            <a:ext cx="169333" cy="169333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008000"/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857956" y="1436512"/>
            <a:ext cx="169333" cy="169333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3257871" y="1495777"/>
            <a:ext cx="169333" cy="1693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3518029" y="1478843"/>
            <a:ext cx="169333" cy="169333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5710126" y="1583777"/>
            <a:ext cx="169333" cy="1693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5947192" y="1637143"/>
            <a:ext cx="169333" cy="1693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7862198" y="1004452"/>
            <a:ext cx="169333" cy="169333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8145446" y="1820327"/>
            <a:ext cx="169333" cy="1693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773289" y="3888310"/>
            <a:ext cx="169333" cy="1693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999770" y="3342232"/>
            <a:ext cx="169333" cy="1693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2293565" y="2718791"/>
            <a:ext cx="1907445" cy="2042485"/>
            <a:chOff x="7047975" y="2754636"/>
            <a:chExt cx="1907445" cy="2042485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047975" y="2754636"/>
              <a:ext cx="1907445" cy="2042485"/>
            </a:xfrm>
            <a:prstGeom prst="rect">
              <a:avLst/>
            </a:prstGeom>
          </p:spPr>
        </p:pic>
        <p:sp>
          <p:nvSpPr>
            <p:cNvPr id="31" name="Oval 30"/>
            <p:cNvSpPr/>
            <p:nvPr/>
          </p:nvSpPr>
          <p:spPr>
            <a:xfrm>
              <a:off x="8067344" y="3756676"/>
              <a:ext cx="169333" cy="16933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/>
            <p:cNvSpPr/>
            <p:nvPr/>
          </p:nvSpPr>
          <p:spPr>
            <a:xfrm>
              <a:off x="8389077" y="3379931"/>
              <a:ext cx="169333" cy="16933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172798" y="2720468"/>
            <a:ext cx="1880508" cy="2042484"/>
            <a:chOff x="6991354" y="2759272"/>
            <a:chExt cx="1880508" cy="204248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991354" y="2759272"/>
              <a:ext cx="1880508" cy="2042484"/>
            </a:xfrm>
            <a:prstGeom prst="rect">
              <a:avLst/>
            </a:prstGeom>
          </p:spPr>
        </p:pic>
        <p:sp>
          <p:nvSpPr>
            <p:cNvPr id="36" name="Oval 35"/>
            <p:cNvSpPr/>
            <p:nvPr/>
          </p:nvSpPr>
          <p:spPr>
            <a:xfrm>
              <a:off x="7636034" y="4292615"/>
              <a:ext cx="169333" cy="16933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Oval 36"/>
            <p:cNvSpPr/>
            <p:nvPr/>
          </p:nvSpPr>
          <p:spPr>
            <a:xfrm>
              <a:off x="8230112" y="3299901"/>
              <a:ext cx="169333" cy="16933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8" name="Oval 37"/>
          <p:cNvSpPr/>
          <p:nvPr/>
        </p:nvSpPr>
        <p:spPr>
          <a:xfrm>
            <a:off x="603956" y="5391182"/>
            <a:ext cx="169333" cy="1693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5576125" y="5837782"/>
            <a:ext cx="169333" cy="1693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5" name="Group 44"/>
          <p:cNvGrpSpPr/>
          <p:nvPr/>
        </p:nvGrpSpPr>
        <p:grpSpPr>
          <a:xfrm>
            <a:off x="4423372" y="2731051"/>
            <a:ext cx="2531176" cy="2042484"/>
            <a:chOff x="4221044" y="2765219"/>
            <a:chExt cx="2531176" cy="204248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221044" y="2765219"/>
              <a:ext cx="2531176" cy="2042484"/>
            </a:xfrm>
            <a:prstGeom prst="rect">
              <a:avLst/>
            </a:prstGeom>
          </p:spPr>
        </p:pic>
        <p:sp>
          <p:nvSpPr>
            <p:cNvPr id="33" name="Oval 32"/>
            <p:cNvSpPr/>
            <p:nvPr/>
          </p:nvSpPr>
          <p:spPr>
            <a:xfrm>
              <a:off x="4970253" y="3706298"/>
              <a:ext cx="169333" cy="16933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Oval 45"/>
          <p:cNvSpPr/>
          <p:nvPr/>
        </p:nvSpPr>
        <p:spPr>
          <a:xfrm>
            <a:off x="4010511" y="6017698"/>
            <a:ext cx="169333" cy="1693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Oval 46"/>
          <p:cNvSpPr/>
          <p:nvPr/>
        </p:nvSpPr>
        <p:spPr>
          <a:xfrm>
            <a:off x="2448411" y="5386963"/>
            <a:ext cx="169333" cy="1693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Oval 47"/>
          <p:cNvSpPr/>
          <p:nvPr/>
        </p:nvSpPr>
        <p:spPr>
          <a:xfrm>
            <a:off x="1288519" y="5803938"/>
            <a:ext cx="169333" cy="169333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6893406" y="5823026"/>
            <a:ext cx="169333" cy="169333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Oval 49"/>
          <p:cNvSpPr/>
          <p:nvPr/>
        </p:nvSpPr>
        <p:spPr>
          <a:xfrm>
            <a:off x="8517388" y="6451676"/>
            <a:ext cx="169333" cy="169333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Oval 50"/>
          <p:cNvSpPr/>
          <p:nvPr/>
        </p:nvSpPr>
        <p:spPr>
          <a:xfrm>
            <a:off x="7998489" y="5253598"/>
            <a:ext cx="169333" cy="1693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/>
          <p:cNvSpPr/>
          <p:nvPr/>
        </p:nvSpPr>
        <p:spPr>
          <a:xfrm>
            <a:off x="6079067" y="3522134"/>
            <a:ext cx="169333" cy="169333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168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Sample of </a:t>
            </a:r>
            <a:r>
              <a:rPr lang="en-US" sz="2800" i="1" dirty="0" smtClean="0"/>
              <a:t>Non-Detections </a:t>
            </a:r>
            <a:r>
              <a:rPr lang="en-US" sz="2800" dirty="0" smtClean="0"/>
              <a:t>&lt;30 </a:t>
            </a:r>
            <a:r>
              <a:rPr lang="en-US" sz="2800" dirty="0" err="1" smtClean="0"/>
              <a:t>kpc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5562600"/>
            <a:ext cx="8229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smtClean="0"/>
          </a:p>
          <a:p>
            <a:r>
              <a:rPr lang="en-US" sz="2000" dirty="0" smtClean="0"/>
              <a:t>Minor Mergers (&gt;3 mass ratio) and absorption line galaxies (elliptical)</a:t>
            </a:r>
            <a:endParaRPr lang="en-US" sz="2000" b="1" dirty="0" smtClean="0">
              <a:latin typeface="Arial"/>
              <a:cs typeface="Arial"/>
            </a:endParaRPr>
          </a:p>
          <a:p>
            <a:endParaRPr lang="en-US" sz="2000" dirty="0" smtClean="0"/>
          </a:p>
          <a:p>
            <a:endParaRPr lang="en-US" sz="2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86592"/>
            <a:ext cx="6172200" cy="462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952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806" b="-281"/>
          <a:stretch/>
        </p:blipFill>
        <p:spPr>
          <a:xfrm>
            <a:off x="92928" y="1610913"/>
            <a:ext cx="4313729" cy="3105674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09910"/>
            <a:ext cx="8229600" cy="1143000"/>
          </a:xfrm>
        </p:spPr>
        <p:txBody>
          <a:bodyPr/>
          <a:lstStyle/>
          <a:p>
            <a:r>
              <a:rPr lang="en-US" dirty="0" smtClean="0"/>
              <a:t>Dual AGN Fraction with Separation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4973514"/>
            <a:ext cx="8763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Dual AGN Activity Increases at </a:t>
            </a:r>
            <a:r>
              <a:rPr lang="en-US" sz="2000" i="1" dirty="0" smtClean="0"/>
              <a:t>Smaller</a:t>
            </a:r>
            <a:r>
              <a:rPr lang="en-US" sz="2000" i="1" dirty="0" smtClean="0"/>
              <a:t> </a:t>
            </a:r>
            <a:r>
              <a:rPr lang="en-US" sz="2000" i="1" dirty="0" smtClean="0"/>
              <a:t>Separations</a:t>
            </a:r>
          </a:p>
          <a:p>
            <a:r>
              <a:rPr lang="en-US" sz="2000" dirty="0" smtClean="0"/>
              <a:t>More </a:t>
            </a:r>
            <a:r>
              <a:rPr lang="en-US" sz="2000" dirty="0"/>
              <a:t>SMBH growth happens in the later stages of a merger </a:t>
            </a:r>
            <a:r>
              <a:rPr lang="en-US" sz="2000" dirty="0" smtClean="0"/>
              <a:t>process</a:t>
            </a:r>
          </a:p>
          <a:p>
            <a:r>
              <a:rPr lang="en-US" sz="2000" b="1" dirty="0" smtClean="0"/>
              <a:t>All close (&lt;30 </a:t>
            </a:r>
            <a:r>
              <a:rPr lang="en-US" sz="2000" b="1" dirty="0" err="1" smtClean="0"/>
              <a:t>kpc</a:t>
            </a:r>
            <a:r>
              <a:rPr lang="en-US" sz="2000" b="1" dirty="0" smtClean="0"/>
              <a:t>), major merger, non elliptical systems are duals!!!</a:t>
            </a:r>
          </a:p>
          <a:p>
            <a:r>
              <a:rPr lang="en-US" sz="2000" b="1" dirty="0" smtClean="0"/>
              <a:t>X-ray luminosity (</a:t>
            </a:r>
            <a:r>
              <a:rPr lang="en-US" sz="2000" b="1" dirty="0"/>
              <a:t>C</a:t>
            </a:r>
            <a:r>
              <a:rPr lang="en-US" sz="2000" b="1" dirty="0" smtClean="0"/>
              <a:t>handra) increases dramatically at small separations (&lt;10 </a:t>
            </a:r>
            <a:r>
              <a:rPr lang="en-US" sz="2000" b="1" dirty="0" err="1" smtClean="0"/>
              <a:t>kpc</a:t>
            </a:r>
            <a:r>
              <a:rPr lang="en-US" sz="2000" b="1" dirty="0" smtClean="0"/>
              <a:t>)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5791200" y="6477000"/>
            <a:ext cx="3505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i="1" dirty="0"/>
              <a:t>Koss et al. </a:t>
            </a:r>
            <a:r>
              <a:rPr lang="en-US" sz="1800" i="1" dirty="0" smtClean="0"/>
              <a:t>2012, </a:t>
            </a:r>
            <a:r>
              <a:rPr lang="en-US" sz="1800" i="1" dirty="0" err="1"/>
              <a:t>ApJL</a:t>
            </a:r>
            <a:r>
              <a:rPr lang="en-US" sz="1800" i="1" dirty="0"/>
              <a:t> </a:t>
            </a:r>
            <a:r>
              <a:rPr lang="en-US" sz="1800" i="1" dirty="0" smtClean="0"/>
              <a:t>746,22</a:t>
            </a:r>
            <a:endParaRPr lang="en-US" sz="1800" dirty="0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4"/>
          <a:srcRect l="51918" r="255"/>
          <a:stretch/>
        </p:blipFill>
        <p:spPr>
          <a:xfrm>
            <a:off x="4593461" y="1378570"/>
            <a:ext cx="4513393" cy="359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109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Accepted ALMA Observations of Duals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5538"/>
            <a:ext cx="9144000" cy="23939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29" y="3918090"/>
            <a:ext cx="4445000" cy="20033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0" y="3413835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AutoNum type="arabicParenR"/>
            </a:pPr>
            <a:r>
              <a:rPr lang="en-US" dirty="0" smtClean="0"/>
              <a:t>Gas </a:t>
            </a:r>
            <a:r>
              <a:rPr lang="en-US" dirty="0"/>
              <a:t>rotation curves for each dual AGN pair are dominated by </a:t>
            </a:r>
            <a:r>
              <a:rPr lang="en-US" dirty="0" smtClean="0"/>
              <a:t>a simple </a:t>
            </a:r>
            <a:r>
              <a:rPr lang="en-US" dirty="0"/>
              <a:t>rotation </a:t>
            </a:r>
            <a:endParaRPr lang="en-US" dirty="0" smtClean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r>
              <a:rPr lang="en-US" dirty="0" smtClean="0"/>
              <a:t>Small scale inflow </a:t>
            </a:r>
            <a:r>
              <a:rPr lang="en-US" dirty="0"/>
              <a:t>related to </a:t>
            </a:r>
            <a:r>
              <a:rPr lang="en-US" dirty="0" smtClean="0"/>
              <a:t>the merger </a:t>
            </a:r>
            <a:r>
              <a:rPr lang="en-US" dirty="0"/>
              <a:t>or secular evolution such as bar-driven </a:t>
            </a:r>
            <a:r>
              <a:rPr lang="en-US" dirty="0" smtClean="0"/>
              <a:t>inflow </a:t>
            </a:r>
          </a:p>
          <a:p>
            <a:pPr marL="342900" indent="-342900">
              <a:buAutoNum type="arabicParenR"/>
            </a:pPr>
            <a:endParaRPr lang="en-US" dirty="0" smtClean="0"/>
          </a:p>
          <a:p>
            <a:pPr marL="342900" indent="-342900">
              <a:buAutoNum type="arabicParenR"/>
            </a:pPr>
            <a:r>
              <a:rPr lang="en-US" dirty="0" smtClean="0"/>
              <a:t>Estimate the rate of mass flowing to the nucleus based on residual velocities</a:t>
            </a:r>
          </a:p>
          <a:p>
            <a:endParaRPr lang="en-US" dirty="0" smtClean="0"/>
          </a:p>
          <a:p>
            <a:pPr marL="342900" indent="-342900">
              <a:buAutoNum type="arabicParenR"/>
            </a:pPr>
            <a:r>
              <a:rPr lang="en-US" dirty="0"/>
              <a:t>C</a:t>
            </a:r>
            <a:r>
              <a:rPr lang="en-US" dirty="0" smtClean="0"/>
              <a:t>ompare to the measured </a:t>
            </a:r>
            <a:r>
              <a:rPr lang="en-US" dirty="0"/>
              <a:t>accretion rate from the X-rays for each AGN.</a:t>
            </a:r>
          </a:p>
        </p:txBody>
      </p:sp>
    </p:spTree>
    <p:extLst>
      <p:ext uri="{BB962C8B-B14F-4D97-AF65-F5344CB8AC3E}">
        <p14:creationId xmlns:p14="http://schemas.microsoft.com/office/powerpoint/2010/main" val="1809146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handra6_7kev_count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45" y="1437314"/>
            <a:ext cx="2179978" cy="20670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0608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Going to the Limits:  Close Dual AGN (&lt;1’’)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33457"/>
          <a:stretch/>
        </p:blipFill>
        <p:spPr>
          <a:xfrm>
            <a:off x="4936668" y="1437314"/>
            <a:ext cx="4207332" cy="20407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7835" y="3414577"/>
            <a:ext cx="49502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Counts Image  </a:t>
            </a:r>
            <a:r>
              <a:rPr lang="en-US" dirty="0" smtClean="0"/>
              <a:t>		Smoothed (3 pixel)</a:t>
            </a:r>
          </a:p>
          <a:p>
            <a:endParaRPr lang="en-US" b="1" dirty="0" smtClean="0"/>
          </a:p>
          <a:p>
            <a:r>
              <a:rPr lang="en-US" b="1" dirty="0" smtClean="0"/>
              <a:t>SDSS J171544  </a:t>
            </a:r>
            <a:r>
              <a:rPr lang="en-US" dirty="0" smtClean="0"/>
              <a:t>(</a:t>
            </a:r>
            <a:r>
              <a:rPr lang="en-US" sz="1400" dirty="0" err="1"/>
              <a:t>C</a:t>
            </a:r>
            <a:r>
              <a:rPr lang="en-US" sz="1400" dirty="0" err="1" smtClean="0"/>
              <a:t>omeford</a:t>
            </a:r>
            <a:r>
              <a:rPr lang="en-US" sz="1400" dirty="0" smtClean="0"/>
              <a:t> et al. 2011</a:t>
            </a:r>
            <a:r>
              <a:rPr lang="en-US" dirty="0" smtClean="0"/>
              <a:t>)</a:t>
            </a:r>
          </a:p>
          <a:p>
            <a:r>
              <a:rPr lang="en-US" dirty="0" smtClean="0"/>
              <a:t>0.7’’ Separation</a:t>
            </a:r>
          </a:p>
          <a:p>
            <a:r>
              <a:rPr lang="en-US" dirty="0"/>
              <a:t>S</a:t>
            </a:r>
            <a:r>
              <a:rPr lang="en-US" dirty="0" smtClean="0"/>
              <a:t>ingle source in NIR AO (Fu et al 2011)</a:t>
            </a:r>
          </a:p>
          <a:p>
            <a:r>
              <a:rPr lang="en-US" dirty="0" smtClean="0"/>
              <a:t>No tidal tails</a:t>
            </a:r>
          </a:p>
          <a:p>
            <a:r>
              <a:rPr lang="en-US" dirty="0" smtClean="0"/>
              <a:t>Source aligned with angle PSF hook artifact</a:t>
            </a:r>
          </a:p>
          <a:p>
            <a:r>
              <a:rPr lang="en-US" dirty="0" smtClean="0"/>
              <a:t>Not detected in other Chandra </a:t>
            </a:r>
            <a:r>
              <a:rPr lang="en-US" dirty="0" err="1" smtClean="0"/>
              <a:t>obs</a:t>
            </a:r>
            <a:endParaRPr lang="en-US" dirty="0" smtClean="0"/>
          </a:p>
          <a:p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182" y="1469063"/>
            <a:ext cx="2129211" cy="20670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979" y="3420218"/>
            <a:ext cx="43462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Counts Image			Smoothed (3 pixel)</a:t>
            </a:r>
          </a:p>
          <a:p>
            <a:endParaRPr lang="en-US" b="1" dirty="0" smtClean="0"/>
          </a:p>
          <a:p>
            <a:r>
              <a:rPr lang="en-US" b="1" dirty="0" smtClean="0"/>
              <a:t>NGC 3393 </a:t>
            </a:r>
            <a:r>
              <a:rPr lang="en-US" dirty="0" smtClean="0"/>
              <a:t>(</a:t>
            </a:r>
            <a:r>
              <a:rPr lang="en-US" sz="1400" dirty="0" err="1" smtClean="0"/>
              <a:t>Fabbiano</a:t>
            </a:r>
            <a:r>
              <a:rPr lang="en-US" sz="1400" dirty="0" smtClean="0"/>
              <a:t> et al. 2011</a:t>
            </a:r>
            <a:r>
              <a:rPr lang="en-US" dirty="0" smtClean="0"/>
              <a:t>)</a:t>
            </a:r>
          </a:p>
          <a:p>
            <a:r>
              <a:rPr lang="en-US" dirty="0" smtClean="0"/>
              <a:t>0.6’’ Separation</a:t>
            </a:r>
          </a:p>
          <a:p>
            <a:r>
              <a:rPr lang="en-US" dirty="0" smtClean="0"/>
              <a:t>Single source </a:t>
            </a:r>
            <a:r>
              <a:rPr lang="en-US" dirty="0"/>
              <a:t>(</a:t>
            </a:r>
            <a:r>
              <a:rPr lang="en-US" dirty="0" smtClean="0"/>
              <a:t>NIR/Mid IR AO, HST, Radio)</a:t>
            </a:r>
          </a:p>
          <a:p>
            <a:r>
              <a:rPr lang="en-US" dirty="0" smtClean="0"/>
              <a:t>No tidal tails</a:t>
            </a:r>
          </a:p>
          <a:p>
            <a:r>
              <a:rPr lang="en-US" dirty="0" smtClean="0"/>
              <a:t>Source aligned with angle PSF hook artifact</a:t>
            </a:r>
          </a:p>
          <a:p>
            <a:r>
              <a:rPr lang="en-US" dirty="0" smtClean="0"/>
              <a:t>Not detected in other Chandra </a:t>
            </a:r>
            <a:r>
              <a:rPr lang="en-US" dirty="0" err="1" smtClean="0"/>
              <a:t>obs</a:t>
            </a:r>
            <a:endParaRPr lang="en-US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310979" y="5780782"/>
            <a:ext cx="87383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Could these duals be produced by smoothing a single PSF at 0.3’’?</a:t>
            </a:r>
          </a:p>
        </p:txBody>
      </p:sp>
    </p:spTree>
    <p:extLst>
      <p:ext uri="{BB962C8B-B14F-4D97-AF65-F5344CB8AC3E}">
        <p14:creationId xmlns:p14="http://schemas.microsoft.com/office/powerpoint/2010/main" val="1389897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Seeing Double: Simulation of 1 PSF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43" y="941176"/>
            <a:ext cx="9144000" cy="40197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3337" y="4918635"/>
            <a:ext cx="864249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</a:t>
            </a:r>
            <a:r>
              <a:rPr lang="en-US" sz="2400" dirty="0" smtClean="0"/>
              <a:t>-7 </a:t>
            </a:r>
            <a:r>
              <a:rPr lang="en-US" sz="2400" dirty="0" err="1" smtClean="0"/>
              <a:t>keV</a:t>
            </a:r>
            <a:r>
              <a:rPr lang="en-US" sz="2400" dirty="0" smtClean="0"/>
              <a:t> PSF is worse (0.5’’, 50% </a:t>
            </a:r>
            <a:r>
              <a:rPr lang="en-US" sz="2400" dirty="0" err="1" smtClean="0"/>
              <a:t>ecf</a:t>
            </a:r>
            <a:r>
              <a:rPr lang="en-US" sz="2400" dirty="0" smtClean="0"/>
              <a:t> radius, 1.7’’ 90% </a:t>
            </a:r>
            <a:r>
              <a:rPr lang="en-US" sz="2400" dirty="0" err="1" smtClean="0"/>
              <a:t>ecf</a:t>
            </a:r>
            <a:r>
              <a:rPr lang="en-US" sz="2400" dirty="0" smtClean="0"/>
              <a:t> radius)</a:t>
            </a:r>
          </a:p>
          <a:p>
            <a:endParaRPr lang="en-US" sz="2400" dirty="0" smtClean="0"/>
          </a:p>
          <a:p>
            <a:r>
              <a:rPr lang="en-US" sz="2400" dirty="0" smtClean="0"/>
              <a:t>Low count rate data (few counts per pixel) smooth Gaussian</a:t>
            </a:r>
          </a:p>
          <a:p>
            <a:endParaRPr lang="en-US" sz="2400" dirty="0" smtClean="0"/>
          </a:p>
          <a:p>
            <a:r>
              <a:rPr lang="en-US" sz="2400" dirty="0" smtClean="0"/>
              <a:t>Smoothed  scales much smaller than PSF (0.3’’)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2933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157" y="486833"/>
            <a:ext cx="4176550" cy="62182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1991" y="125495"/>
            <a:ext cx="479684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All NGC 3393 Observations 6-7 </a:t>
            </a:r>
            <a:r>
              <a:rPr lang="en-US" sz="2400" b="1" dirty="0" err="1" smtClean="0"/>
              <a:t>keV</a:t>
            </a:r>
            <a:endParaRPr lang="en-US" sz="2400" b="1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Only 4868 and 12290 in original paper.</a:t>
            </a:r>
          </a:p>
          <a:p>
            <a:pPr marL="342900" indent="-342900">
              <a:buFont typeface="+mj-lt"/>
              <a:buAutoNum type="arabicPeriod"/>
            </a:pPr>
            <a:endParaRPr lang="en-US" sz="1600" b="1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3.1x deeper imaging from Grating Observations</a:t>
            </a:r>
          </a:p>
          <a:p>
            <a:pPr marL="800100" lvl="1" indent="-342900">
              <a:buFont typeface="Arial"/>
              <a:buChar char="•"/>
            </a:pPr>
            <a:r>
              <a:rPr lang="en-US" sz="1600" dirty="0" smtClean="0"/>
              <a:t>No Evidence for secondary AGN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Only a few counts per pixels (Poisson)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Compare to </a:t>
            </a:r>
            <a:r>
              <a:rPr lang="en-US" sz="1600" dirty="0" err="1" smtClean="0"/>
              <a:t>Csmooth</a:t>
            </a:r>
            <a:r>
              <a:rPr lang="en-US" sz="1600" dirty="0" smtClean="0"/>
              <a:t> at 2.5 sigma</a:t>
            </a:r>
          </a:p>
          <a:p>
            <a:pPr marL="800100" lvl="1" indent="-342900">
              <a:buFont typeface="Arial"/>
              <a:buChar char="•"/>
            </a:pPr>
            <a:r>
              <a:rPr lang="en-US" sz="1600" dirty="0" smtClean="0"/>
              <a:t>Differences are not statistically significant!</a:t>
            </a:r>
          </a:p>
          <a:p>
            <a:pPr marL="285750" indent="-285750">
              <a:buFont typeface="Arial"/>
              <a:buChar char="•"/>
            </a:pPr>
            <a:endParaRPr lang="en-US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91" y="3212614"/>
            <a:ext cx="3598534" cy="349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7833" y="2927948"/>
            <a:ext cx="279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Stacked Images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528733" y="125495"/>
            <a:ext cx="279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Single Images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60064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082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Way Forward: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Target Very Close Mergers in AO</a:t>
            </a:r>
            <a:endParaRPr lang="en-US" sz="2400" dirty="0"/>
          </a:p>
        </p:txBody>
      </p:sp>
      <p:pic>
        <p:nvPicPr>
          <p:cNvPr id="5" name="Picture 4" descr="nirc2new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" y="1541302"/>
            <a:ext cx="3934726" cy="35430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18417" y="1761172"/>
            <a:ext cx="492558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Hidden Mergers in Swift BAT Sample</a:t>
            </a:r>
          </a:p>
          <a:p>
            <a:r>
              <a:rPr lang="en-US" dirty="0" smtClean="0"/>
              <a:t>Keck Pilot Study of BAT AGN</a:t>
            </a:r>
          </a:p>
          <a:p>
            <a:endParaRPr lang="en-US" dirty="0" smtClean="0"/>
          </a:p>
          <a:p>
            <a:r>
              <a:rPr lang="en-US" dirty="0" smtClean="0"/>
              <a:t>Compared to Inactive Galaxies: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	</a:t>
            </a:r>
            <a:r>
              <a:rPr lang="en-US" dirty="0" smtClean="0"/>
              <a:t> 6/110 </a:t>
            </a:r>
            <a:r>
              <a:rPr lang="en-US" dirty="0" smtClean="0"/>
              <a:t>vs. 1/250 (</a:t>
            </a:r>
            <a:r>
              <a:rPr lang="en-US" dirty="0" err="1" smtClean="0"/>
              <a:t>Malkan</a:t>
            </a:r>
            <a:r>
              <a:rPr lang="en-US" dirty="0" smtClean="0"/>
              <a:t> et al. 2004, HST)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Hidden mergers at 1-2 </a:t>
            </a:r>
            <a:r>
              <a:rPr lang="en-US" dirty="0" err="1" smtClean="0"/>
              <a:t>kpc</a:t>
            </a:r>
            <a:r>
              <a:rPr lang="en-US" dirty="0" smtClean="0"/>
              <a:t> are rare, but </a:t>
            </a:r>
            <a:r>
              <a:rPr lang="en-US" dirty="0" smtClean="0"/>
              <a:t>consider merger timescale</a:t>
            </a:r>
          </a:p>
          <a:p>
            <a:endParaRPr lang="en-US" dirty="0" smtClean="0"/>
          </a:p>
          <a:p>
            <a:r>
              <a:rPr lang="en-US" dirty="0" smtClean="0"/>
              <a:t>Use merger information in observation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	</a:t>
            </a:r>
            <a:r>
              <a:rPr lang="en-US" dirty="0" smtClean="0"/>
              <a:t>Align Chandra hook perpendicular</a:t>
            </a:r>
          </a:p>
          <a:p>
            <a:endParaRPr lang="en-US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541" y="5063169"/>
            <a:ext cx="3727549" cy="178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483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r="50347"/>
          <a:stretch/>
        </p:blipFill>
        <p:spPr>
          <a:xfrm>
            <a:off x="4588052" y="1672369"/>
            <a:ext cx="4361155" cy="33152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Chandra and Recoiling </a:t>
            </a:r>
            <a:r>
              <a:rPr lang="en-US" sz="4000" dirty="0" smtClean="0"/>
              <a:t>Black </a:t>
            </a:r>
            <a:r>
              <a:rPr lang="en-US" sz="4000" dirty="0" smtClean="0"/>
              <a:t>Holes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200" dirty="0" smtClean="0"/>
              <a:t>SDSS1133 in High Resolution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865" y="1417638"/>
            <a:ext cx="3790187" cy="3569998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966021" y="5130893"/>
            <a:ext cx="760093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dirty="0" smtClean="0"/>
              <a:t>Consistent </a:t>
            </a:r>
            <a:r>
              <a:rPr lang="en-US" dirty="0" smtClean="0"/>
              <a:t>with telescope </a:t>
            </a:r>
            <a:r>
              <a:rPr lang="en-US" dirty="0"/>
              <a:t>PSF </a:t>
            </a:r>
            <a:r>
              <a:rPr lang="en-US" dirty="0" smtClean="0"/>
              <a:t>imaging, </a:t>
            </a:r>
            <a:r>
              <a:rPr lang="en-US" dirty="0" err="1" smtClean="0"/>
              <a:t>Kp</a:t>
            </a:r>
            <a:r>
              <a:rPr lang="en-US" dirty="0" smtClean="0"/>
              <a:t> (12 </a:t>
            </a:r>
            <a:r>
              <a:rPr lang="en-US" dirty="0" smtClean="0"/>
              <a:t>pc)</a:t>
            </a:r>
            <a:endParaRPr lang="en-US" dirty="0" smtClean="0"/>
          </a:p>
          <a:p>
            <a:r>
              <a:rPr lang="en-US" dirty="0" smtClean="0"/>
              <a:t>From </a:t>
            </a:r>
            <a:r>
              <a:rPr lang="en-US" dirty="0" err="1"/>
              <a:t>Hbeta</a:t>
            </a:r>
            <a:r>
              <a:rPr lang="en-US" dirty="0"/>
              <a:t>, BH mass </a:t>
            </a:r>
            <a:r>
              <a:rPr lang="en-US" dirty="0" smtClean="0"/>
              <a:t>constant </a:t>
            </a:r>
            <a:r>
              <a:rPr lang="en-US" dirty="0"/>
              <a:t>over a </a:t>
            </a:r>
            <a:r>
              <a:rPr lang="en-US" dirty="0" smtClean="0"/>
              <a:t>decade, </a:t>
            </a:r>
            <a:r>
              <a:rPr lang="en-US" dirty="0"/>
              <a:t>Log M</a:t>
            </a:r>
            <a:r>
              <a:rPr lang="en-US" baseline="-25000" dirty="0"/>
              <a:t>BH</a:t>
            </a:r>
            <a:r>
              <a:rPr lang="en-US" dirty="0"/>
              <a:t>=</a:t>
            </a:r>
            <a:r>
              <a:rPr lang="en-US" dirty="0" smtClean="0"/>
              <a:t>6.2</a:t>
            </a:r>
          </a:p>
          <a:p>
            <a:r>
              <a:rPr lang="en-US" dirty="0" smtClean="0"/>
              <a:t>Approved HST observations next fall of C IV line, recently brightened.</a:t>
            </a:r>
            <a:endParaRPr lang="en-US" dirty="0"/>
          </a:p>
          <a:p>
            <a:r>
              <a:rPr lang="en-US" dirty="0" smtClean="0"/>
              <a:t>Maximum </a:t>
            </a:r>
            <a:r>
              <a:rPr lang="en-US" dirty="0"/>
              <a:t>Sensitivity for </a:t>
            </a:r>
            <a:r>
              <a:rPr lang="en-US" dirty="0" err="1"/>
              <a:t>eLisa</a:t>
            </a:r>
            <a:r>
              <a:rPr lang="en-US" dirty="0"/>
              <a:t>! Press Release NASA, ETH, Hawaii, </a:t>
            </a:r>
            <a:r>
              <a:rPr lang="en-US" dirty="0" smtClean="0"/>
              <a:t>Keck today.</a:t>
            </a:r>
          </a:p>
          <a:p>
            <a:endParaRPr lang="en-US" dirty="0"/>
          </a:p>
          <a:p>
            <a:r>
              <a:rPr lang="en-US" dirty="0" smtClean="0"/>
              <a:t>Perfect for Chandra observations because of small offset (5’’)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410338" y="1472368"/>
            <a:ext cx="27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SDSS 1133 Spectra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497395" y="6488668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Koss et al.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704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6689"/>
            <a:ext cx="8229600" cy="1143000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614" y="1073943"/>
            <a:ext cx="8686800" cy="574172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 smtClean="0"/>
              <a:t>Dual AGN Activity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Chandra shows strong brightening at small separations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Gas</a:t>
            </a:r>
            <a:r>
              <a:rPr lang="en-US" sz="2000" dirty="0" smtClean="0"/>
              <a:t>-rich, major </a:t>
            </a:r>
            <a:r>
              <a:rPr lang="en-US" sz="2000" dirty="0" smtClean="0"/>
              <a:t>mergers and avoids </a:t>
            </a:r>
            <a:r>
              <a:rPr lang="en-US" sz="2000" dirty="0" smtClean="0"/>
              <a:t>elliptical </a:t>
            </a:r>
            <a:r>
              <a:rPr lang="en-US" sz="2000" dirty="0" smtClean="0"/>
              <a:t>galaxies</a:t>
            </a:r>
          </a:p>
          <a:p>
            <a:pPr marL="514350" indent="-514350">
              <a:buAutoNum type="arabicPeriod"/>
            </a:pPr>
            <a:r>
              <a:rPr lang="en-US" sz="2000" dirty="0" smtClean="0"/>
              <a:t>Matches Theoretical predictions in merger activity</a:t>
            </a:r>
          </a:p>
          <a:p>
            <a:pPr marL="514350" indent="-514350">
              <a:buAutoNum type="arabicPeriod"/>
            </a:pPr>
            <a:endParaRPr lang="en-US" sz="2000" dirty="0" smtClean="0">
              <a:latin typeface="Calibri" charset="0"/>
            </a:endParaRPr>
          </a:p>
          <a:p>
            <a:pPr marL="0" indent="0">
              <a:buNone/>
            </a:pPr>
            <a:r>
              <a:rPr lang="en-US" sz="2800" b="1" dirty="0" smtClean="0"/>
              <a:t>Close Duals (</a:t>
            </a:r>
            <a:r>
              <a:rPr lang="en-US" sz="2800" dirty="0" smtClean="0"/>
              <a:t>&lt;1’’)</a:t>
            </a:r>
            <a:r>
              <a:rPr lang="en-US" sz="2800" b="1" dirty="0" smtClean="0"/>
              <a:t> and Recoiling Black Holes</a:t>
            </a:r>
            <a:endParaRPr lang="en-US" sz="2800" dirty="0" smtClean="0"/>
          </a:p>
          <a:p>
            <a:pPr marL="514350" indent="-514350">
              <a:buAutoNum type="arabicPeriod"/>
            </a:pPr>
            <a:r>
              <a:rPr lang="en-US" sz="2000" dirty="0" smtClean="0"/>
              <a:t>Blind Chandra detection of duals is difficult</a:t>
            </a:r>
          </a:p>
          <a:p>
            <a:pPr marL="914400" lvl="1" indent="-514350">
              <a:buFont typeface="Arial"/>
              <a:buChar char="•"/>
            </a:pPr>
            <a:r>
              <a:rPr lang="en-US" sz="1800" dirty="0" smtClean="0"/>
              <a:t>Avoid smoothing low count data on scales much smaller PSF</a:t>
            </a:r>
          </a:p>
          <a:p>
            <a:pPr marL="914400" lvl="1" indent="-514350">
              <a:buFont typeface="Arial"/>
              <a:buChar char="•"/>
            </a:pPr>
            <a:r>
              <a:rPr lang="en-US" sz="1800" dirty="0"/>
              <a:t>T</a:t>
            </a:r>
            <a:r>
              <a:rPr lang="en-US" sz="1800" dirty="0" smtClean="0"/>
              <a:t>ake advantage of </a:t>
            </a:r>
            <a:r>
              <a:rPr lang="en-US" sz="1800" dirty="0" err="1" smtClean="0"/>
              <a:t>multiwavelength</a:t>
            </a:r>
            <a:r>
              <a:rPr lang="en-US" sz="1800" dirty="0" smtClean="0"/>
              <a:t> data and simulations</a:t>
            </a:r>
            <a:endParaRPr lang="en-US" sz="1800" dirty="0"/>
          </a:p>
          <a:p>
            <a:pPr marL="514350" indent="-514350">
              <a:buFont typeface="+mj-lt"/>
              <a:buAutoNum type="arabicPeriod"/>
            </a:pPr>
            <a:r>
              <a:rPr lang="en-US" sz="2100" dirty="0" smtClean="0"/>
              <a:t>Many possibilities in </a:t>
            </a:r>
            <a:r>
              <a:rPr lang="en-US" sz="2100" dirty="0" smtClean="0"/>
              <a:t>nearby mergers and recoiling black holes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2800" b="1" dirty="0" smtClean="0"/>
              <a:t>Still Many Unanswered Questions</a:t>
            </a:r>
          </a:p>
          <a:p>
            <a:pPr marL="0" indent="0">
              <a:buNone/>
            </a:pPr>
            <a:r>
              <a:rPr lang="en-US" sz="1800" dirty="0" smtClean="0"/>
              <a:t>Gas fueling </a:t>
            </a:r>
            <a:r>
              <a:rPr lang="en-US" sz="1800" dirty="0" err="1" smtClean="0"/>
              <a:t>ALMA+Chandra</a:t>
            </a:r>
            <a:r>
              <a:rPr lang="en-US" sz="1800" dirty="0" smtClean="0"/>
              <a:t>? </a:t>
            </a:r>
            <a:r>
              <a:rPr lang="en-US" sz="1800" dirty="0" smtClean="0"/>
              <a:t>Increase in dual AGN with redshift?  NH with merger stage? </a:t>
            </a:r>
          </a:p>
          <a:p>
            <a:pPr marL="0" indent="0">
              <a:buNone/>
            </a:pPr>
            <a:r>
              <a:rPr lang="en-US" sz="1800" dirty="0" smtClean="0"/>
              <a:t>Low Luminosity AGN duals?   Rates of recoiling black holes? 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3500" b="1" dirty="0" smtClean="0"/>
              <a:t>Bright Future for Chandra!!!</a:t>
            </a:r>
          </a:p>
        </p:txBody>
      </p:sp>
    </p:spTree>
    <p:extLst>
      <p:ext uri="{BB962C8B-B14F-4D97-AF65-F5344CB8AC3E}">
        <p14:creationId xmlns:p14="http://schemas.microsoft.com/office/powerpoint/2010/main" val="4020865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11388"/>
            <a:ext cx="8229600" cy="1143000"/>
          </a:xfrm>
        </p:spPr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363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Images</a:t>
            </a:r>
            <a:endParaRPr lang="en-US" dirty="0"/>
          </a:p>
        </p:txBody>
      </p:sp>
      <p:pic>
        <p:nvPicPr>
          <p:cNvPr id="3" name="Picture 2" descr="lightcurve-eps-converted-t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029" y="2173243"/>
            <a:ext cx="4834313" cy="36257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73243"/>
            <a:ext cx="4436029" cy="41243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41318" y="5979719"/>
            <a:ext cx="23647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Observed for 60+ </a:t>
            </a:r>
            <a:r>
              <a:rPr lang="en-US" dirty="0" smtClean="0"/>
              <a:t>years</a:t>
            </a:r>
          </a:p>
          <a:p>
            <a:r>
              <a:rPr lang="en-US" dirty="0" smtClean="0"/>
              <a:t>Makes </a:t>
            </a:r>
            <a:r>
              <a:rPr lang="en-US" dirty="0" err="1" smtClean="0"/>
              <a:t>Sne</a:t>
            </a:r>
            <a:r>
              <a:rPr lang="en-US" dirty="0" smtClean="0"/>
              <a:t> Unlikely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506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to Other </a:t>
            </a:r>
            <a:r>
              <a:rPr lang="en-US" dirty="0" err="1" smtClean="0"/>
              <a:t>SNe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14" y="1197015"/>
            <a:ext cx="6826739" cy="49168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5920154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. </a:t>
            </a:r>
            <a:r>
              <a:rPr lang="en-US" dirty="0" smtClean="0"/>
              <a:t>SDSS1133 would be the most luminous late time </a:t>
            </a:r>
            <a:r>
              <a:rPr lang="en-US" dirty="0" err="1"/>
              <a:t>H</a:t>
            </a:r>
            <a:r>
              <a:rPr lang="en-US" dirty="0" err="1" smtClean="0"/>
              <a:t>alpha</a:t>
            </a:r>
            <a:r>
              <a:rPr lang="en-US" dirty="0" smtClean="0"/>
              <a:t> emission ever observed.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514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Balmer</a:t>
            </a:r>
            <a:r>
              <a:rPr lang="en-US" dirty="0" smtClean="0"/>
              <a:t> Lines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50347"/>
          <a:stretch/>
        </p:blipFill>
        <p:spPr>
          <a:xfrm>
            <a:off x="399164" y="1219192"/>
            <a:ext cx="3197572" cy="24307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3908688"/>
            <a:ext cx="795215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From </a:t>
            </a:r>
            <a:r>
              <a:rPr lang="en-US" sz="2400" dirty="0" err="1" smtClean="0"/>
              <a:t>Hbeta</a:t>
            </a:r>
            <a:r>
              <a:rPr lang="en-US" sz="2400" dirty="0" smtClean="0"/>
              <a:t>, BH mass stays constant over a decade</a:t>
            </a:r>
          </a:p>
          <a:p>
            <a:r>
              <a:rPr lang="en-US" sz="2400" dirty="0" smtClean="0"/>
              <a:t>Log M</a:t>
            </a:r>
            <a:r>
              <a:rPr lang="en-US" sz="2400" baseline="-25000" dirty="0" smtClean="0"/>
              <a:t>BH</a:t>
            </a:r>
            <a:r>
              <a:rPr lang="en-US" sz="2400" dirty="0" smtClean="0"/>
              <a:t>=6.0 (SDSS-2003), 6.0 (Keck 2013), 6.2 (2014).</a:t>
            </a:r>
          </a:p>
          <a:p>
            <a:r>
              <a:rPr lang="en-US" sz="2400" dirty="0" smtClean="0"/>
              <a:t>Maximum Sensitivity for </a:t>
            </a:r>
            <a:r>
              <a:rPr lang="en-US" sz="2400" dirty="0" err="1" smtClean="0"/>
              <a:t>eLisa</a:t>
            </a:r>
            <a:r>
              <a:rPr lang="en-US" sz="2400" dirty="0" smtClean="0"/>
              <a:t>!</a:t>
            </a:r>
          </a:p>
          <a:p>
            <a:endParaRPr lang="en-US" sz="2400" dirty="0"/>
          </a:p>
          <a:p>
            <a:r>
              <a:rPr lang="en-US" sz="2400" dirty="0" smtClean="0"/>
              <a:t>HST: UV spectra to look for broad CIV and other coronal lines. Has recently brightened by over a mag.  </a:t>
            </a:r>
            <a:r>
              <a:rPr lang="en-US" sz="2400" b="1" dirty="0" smtClean="0"/>
              <a:t>Accepted!</a:t>
            </a:r>
          </a:p>
          <a:p>
            <a:r>
              <a:rPr lang="en-US" sz="2400" b="1" dirty="0" smtClean="0"/>
              <a:t>Press Release NASA, ETH, Hawaii, Keck Nov 21.</a:t>
            </a:r>
          </a:p>
          <a:p>
            <a:endParaRPr lang="en-US" sz="2400" b="1" dirty="0" smtClean="0"/>
          </a:p>
        </p:txBody>
      </p:sp>
      <p:pic>
        <p:nvPicPr>
          <p:cNvPr id="6" name="Picture 5" descr="CIV_expec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736" y="1417638"/>
            <a:ext cx="2536030" cy="2367825"/>
          </a:xfrm>
          <a:prstGeom prst="rect">
            <a:avLst/>
          </a:prstGeom>
        </p:spPr>
      </p:pic>
      <p:pic>
        <p:nvPicPr>
          <p:cNvPr id="3" name="Picture 2" descr="FUV_ob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338" y="1417638"/>
            <a:ext cx="2431820" cy="236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06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of Dual AGN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281" y="1587500"/>
            <a:ext cx="4238022" cy="3883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5539" y="5667898"/>
            <a:ext cx="7933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At 0.6’’, not well resolved, a real dual would be blended particularly since this ideal PSF doesn’t include PSF asymmetry like hook, blur from stacking.</a:t>
            </a:r>
          </a:p>
        </p:txBody>
      </p:sp>
      <p:pic>
        <p:nvPicPr>
          <p:cNvPr id="6" name="Picture 5" descr="perccn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00"/>
            <a:ext cx="47752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6130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Zeroth</a:t>
            </a:r>
            <a:r>
              <a:rPr lang="en-US" dirty="0" smtClean="0"/>
              <a:t> Order Grating </a:t>
            </a:r>
            <a:r>
              <a:rPr lang="en-US" dirty="0" smtClean="0"/>
              <a:t>vs. Images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627" y="1319340"/>
            <a:ext cx="5582543" cy="44092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06176" y="5961529"/>
            <a:ext cx="5466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significant difference in PSF profile.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097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6970"/>
            <a:ext cx="8229600" cy="1143000"/>
          </a:xfrm>
        </p:spPr>
        <p:txBody>
          <a:bodyPr/>
          <a:lstStyle/>
          <a:p>
            <a:r>
              <a:rPr lang="en-US" dirty="0" smtClean="0"/>
              <a:t>SDSS171544</a:t>
            </a:r>
            <a:endParaRPr lang="en-US" dirty="0"/>
          </a:p>
        </p:txBody>
      </p:sp>
      <p:pic>
        <p:nvPicPr>
          <p:cNvPr id="6" name="Picture 5" descr="078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599" y="1541521"/>
            <a:ext cx="3348568" cy="4031656"/>
          </a:xfrm>
          <a:prstGeom prst="rect">
            <a:avLst/>
          </a:prstGeom>
        </p:spPr>
      </p:pic>
      <p:pic>
        <p:nvPicPr>
          <p:cNvPr id="11" name="Picture 10" descr="1282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459971"/>
            <a:ext cx="3416300" cy="411320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08667" y="6096000"/>
            <a:ext cx="5926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Secondary Source in NIRC2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169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1470025"/>
          </a:xfrm>
        </p:spPr>
        <p:txBody>
          <a:bodyPr/>
          <a:lstStyle/>
          <a:p>
            <a:r>
              <a:rPr lang="en-US" dirty="0" smtClean="0"/>
              <a:t>NGC 3393: Double Vision Test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45" y="2130425"/>
            <a:ext cx="4365560" cy="42186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183" y="2260856"/>
            <a:ext cx="4009465" cy="383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033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571500"/>
            <a:ext cx="7683500" cy="570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8570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500"/>
            <a:ext cx="3886200" cy="5969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1727200"/>
            <a:ext cx="4521200" cy="34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1808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567" y="301738"/>
            <a:ext cx="7340600" cy="655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536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0"/>
            <a:ext cx="4938658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00" y="1836460"/>
            <a:ext cx="3348567" cy="257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141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00" y="774700"/>
            <a:ext cx="8407400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515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0" y="1066800"/>
            <a:ext cx="74041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695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1017</Words>
  <Application>Microsoft Macintosh PowerPoint</Application>
  <PresentationFormat>On-screen Show (4:3)</PresentationFormat>
  <Paragraphs>158</Paragraphs>
  <Slides>28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Studying Galaxy Mergers With Chandra: From Dual AGN to Recoiling Black Holes </vt:lpstr>
      <vt:lpstr>PowerPoint Presentation</vt:lpstr>
      <vt:lpstr>Results from Simulations of Major Mergers</vt:lpstr>
      <vt:lpstr>Serendipitously Discovered Dual AGN (kpc scales)</vt:lpstr>
      <vt:lpstr>Dual AGN Study X-rays+Optical (16/167)</vt:lpstr>
      <vt:lpstr> Sample of Non-Detections &lt;30 kpc</vt:lpstr>
      <vt:lpstr>Dual AGN Fraction with Separation </vt:lpstr>
      <vt:lpstr>Accepted ALMA Observations of Duals</vt:lpstr>
      <vt:lpstr>Going to the Limits:  Close Dual AGN (&lt;1’’)</vt:lpstr>
      <vt:lpstr>Seeing Double: Simulation of 1 PSF</vt:lpstr>
      <vt:lpstr>PowerPoint Presentation</vt:lpstr>
      <vt:lpstr>Way Forward: Target Very Close Mergers in AO</vt:lpstr>
      <vt:lpstr>Chandra and Recoiling Black Holes SDSS1133 in High Resolution</vt:lpstr>
      <vt:lpstr>Summary</vt:lpstr>
      <vt:lpstr>Backup</vt:lpstr>
      <vt:lpstr>Historical Images</vt:lpstr>
      <vt:lpstr>Comparison to Other SNe</vt:lpstr>
      <vt:lpstr>Balmer Lines</vt:lpstr>
      <vt:lpstr>Simulation of Dual AGN</vt:lpstr>
      <vt:lpstr>Zeroth Order Grating vs. Images</vt:lpstr>
      <vt:lpstr>SDSS171544</vt:lpstr>
      <vt:lpstr>NGC 3393: Double Vision Test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Koss</dc:creator>
  <cp:lastModifiedBy>Michael Koss</cp:lastModifiedBy>
  <cp:revision>24</cp:revision>
  <dcterms:created xsi:type="dcterms:W3CDTF">2014-11-18T23:23:57Z</dcterms:created>
  <dcterms:modified xsi:type="dcterms:W3CDTF">2014-11-19T16:14:12Z</dcterms:modified>
</cp:coreProperties>
</file>