
<file path=[Content_Types].xml><?xml version="1.0" encoding="utf-8"?>
<Types xmlns="http://schemas.openxmlformats.org/package/2006/content-types">
  <Default Extension="pdf" ContentType="application/pdf"/>
  <Default Extension="rels" ContentType="application/vnd.openxmlformats-package.relationships+xml"/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theme/theme6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5.xml" ContentType="application/vnd.openxmlformats-officedocument.presentationml.slideLayout+xml"/>
  <Override PartName="/ppt/slides/slide27.xml" ContentType="application/vnd.openxmlformats-officedocument.presentationml.slide+xml"/>
  <Override PartName="/ppt/slides/slide20.xml" ContentType="application/vnd.openxmlformats-officedocument.presentationml.slide+xml"/>
  <Default Extension="emf" ContentType="image/x-emf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theme/theme5.xml" ContentType="application/vnd.openxmlformats-officedocument.theme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5.xml" ContentType="application/vnd.openxmlformats-officedocument.presentationml.notesSlide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slideMasters/slideMaster4.xml" ContentType="application/vnd.openxmlformats-officedocument.presentationml.slideMaster+xml"/>
  <Default Extension="jpeg" ContentType="image/jpeg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Default Extension="gif" ContentType="image/gif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aveSubsetFonts="1" autoCompressPictures="0">
  <p:sldMasterIdLst>
    <p:sldMasterId id="2147483653" r:id="rId1"/>
    <p:sldMasterId id="2147484001" r:id="rId2"/>
    <p:sldMasterId id="2147484003" r:id="rId3"/>
    <p:sldMasterId id="2147484005" r:id="rId4"/>
  </p:sldMasterIdLst>
  <p:notesMasterIdLst>
    <p:notesMasterId r:id="rId38"/>
  </p:notesMasterIdLst>
  <p:handoutMasterIdLst>
    <p:handoutMasterId r:id="rId39"/>
  </p:handoutMasterIdLst>
  <p:sldIdLst>
    <p:sldId id="625" r:id="rId5"/>
    <p:sldId id="606" r:id="rId6"/>
    <p:sldId id="615" r:id="rId7"/>
    <p:sldId id="632" r:id="rId8"/>
    <p:sldId id="633" r:id="rId9"/>
    <p:sldId id="635" r:id="rId10"/>
    <p:sldId id="636" r:id="rId11"/>
    <p:sldId id="640" r:id="rId12"/>
    <p:sldId id="642" r:id="rId13"/>
    <p:sldId id="629" r:id="rId14"/>
    <p:sldId id="643" r:id="rId15"/>
    <p:sldId id="645" r:id="rId16"/>
    <p:sldId id="613" r:id="rId17"/>
    <p:sldId id="623" r:id="rId18"/>
    <p:sldId id="546" r:id="rId19"/>
    <p:sldId id="644" r:id="rId20"/>
    <p:sldId id="646" r:id="rId21"/>
    <p:sldId id="634" r:id="rId22"/>
    <p:sldId id="641" r:id="rId23"/>
    <p:sldId id="630" r:id="rId24"/>
    <p:sldId id="570" r:id="rId25"/>
    <p:sldId id="504" r:id="rId26"/>
    <p:sldId id="569" r:id="rId27"/>
    <p:sldId id="506" r:id="rId28"/>
    <p:sldId id="505" r:id="rId29"/>
    <p:sldId id="628" r:id="rId30"/>
    <p:sldId id="612" r:id="rId31"/>
    <p:sldId id="618" r:id="rId32"/>
    <p:sldId id="610" r:id="rId33"/>
    <p:sldId id="611" r:id="rId34"/>
    <p:sldId id="608" r:id="rId35"/>
    <p:sldId id="616" r:id="rId36"/>
    <p:sldId id="617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1pPr>
    <a:lvl2pPr marL="457130" algn="l" rtl="0" fontAlgn="base">
      <a:spcBef>
        <a:spcPct val="0"/>
      </a:spcBef>
      <a:spcAft>
        <a:spcPct val="0"/>
      </a:spcAft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2pPr>
    <a:lvl3pPr marL="914259" algn="l" rtl="0" fontAlgn="base">
      <a:spcBef>
        <a:spcPct val="0"/>
      </a:spcBef>
      <a:spcAft>
        <a:spcPct val="0"/>
      </a:spcAft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3pPr>
    <a:lvl4pPr marL="1371390" algn="l" rtl="0" fontAlgn="base">
      <a:spcBef>
        <a:spcPct val="0"/>
      </a:spcBef>
      <a:spcAft>
        <a:spcPct val="0"/>
      </a:spcAft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4pPr>
    <a:lvl5pPr marL="1828519" algn="l" rtl="0" fontAlgn="base">
      <a:spcBef>
        <a:spcPct val="0"/>
      </a:spcBef>
      <a:spcAft>
        <a:spcPct val="0"/>
      </a:spcAft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5pPr>
    <a:lvl6pPr marL="2285649" algn="l" defTabSz="457130" rtl="0" eaLnBrk="1" latinLnBrk="0" hangingPunct="1"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6pPr>
    <a:lvl7pPr marL="2742780" algn="l" defTabSz="457130" rtl="0" eaLnBrk="1" latinLnBrk="0" hangingPunct="1"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7pPr>
    <a:lvl8pPr marL="3199908" algn="l" defTabSz="457130" rtl="0" eaLnBrk="1" latinLnBrk="0" hangingPunct="1"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8pPr>
    <a:lvl9pPr marL="3657039" algn="l" defTabSz="457130" rtl="0" eaLnBrk="1" latinLnBrk="0" hangingPunct="1">
      <a:defRPr kumimoji="1" sz="2400" kern="1200">
        <a:solidFill>
          <a:srgbClr val="FF0000"/>
        </a:solidFill>
        <a:latin typeface="Helvetica" charset="0"/>
        <a:ea typeface="Times New Roman" charset="0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clrMru>
    <a:srgbClr val="9A76CC"/>
    <a:srgbClr val="6A75FF"/>
    <a:srgbClr val="FF8000"/>
    <a:srgbClr val="3BCCA3"/>
    <a:srgbClr val="FFFF00"/>
    <a:srgbClr val="FF0080"/>
    <a:srgbClr val="61C3F7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44" y="-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8"/>
    </p:cViewPr>
  </p:sorterViewPr>
  <p:notesViewPr>
    <p:cSldViewPr>
      <p:cViewPr varScale="1">
        <p:scale>
          <a:sx n="82" d="100"/>
          <a:sy n="82" d="100"/>
        </p:scale>
        <p:origin x="-201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5257A98A-B1EE-2743-9C65-F910B3B65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54113794-CED8-974B-9785-DAC9F03F6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1pPr>
    <a:lvl2pPr marL="457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25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39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51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564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9DADE-5E0E-7140-80EE-41FFA93B27EB}" type="slidenum">
              <a:rPr lang="en-US">
                <a:latin typeface="Arial" pitchFamily="-112" charset="0"/>
              </a:rPr>
              <a:pPr/>
              <a:t>0</a:t>
            </a:fld>
            <a:endParaRPr lang="en-US">
              <a:latin typeface="Arial" pitchFamily="-112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717" tIns="44858" rIns="89717" bIns="44858"/>
          <a:lstStyle/>
          <a:p>
            <a:endParaRPr lang="en-US" dirty="0">
              <a:latin typeface="Tahoma" pitchFamily="-11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than 1000 observations of approximately half a dozen black hole sources,</a:t>
            </a:r>
            <a:r>
              <a:rPr lang="en-US" baseline="0" dirty="0" smtClean="0"/>
              <a:t> as well as a large number of observations of accreting pulsars (half a dozen or so)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113794-CED8-974B-9785-DAC9F03F65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NGC 3310 is 0.4 </a:t>
            </a:r>
            <a:r>
              <a:rPr lang="en-US" dirty="0" err="1" smtClean="0"/>
              <a:t>Zsun</a:t>
            </a:r>
            <a:r>
              <a:rPr lang="en-US" dirty="0" smtClean="0"/>
              <a:t> compared with 1.5 </a:t>
            </a:r>
            <a:r>
              <a:rPr lang="en-US" dirty="0" err="1" smtClean="0"/>
              <a:t>Zsun</a:t>
            </a:r>
            <a:r>
              <a:rPr lang="en-US" dirty="0" smtClean="0"/>
              <a:t> for M83, NGC 3256 and NGC 253  (stellar</a:t>
            </a:r>
            <a:r>
              <a:rPr lang="en-US" baseline="0" dirty="0" smtClean="0"/>
              <a:t> metallicity)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113794-CED8-974B-9785-DAC9F03F65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accretion</a:t>
            </a:r>
            <a:r>
              <a:rPr lang="en-US" baseline="0" dirty="0" smtClean="0"/>
              <a:t> disk extends all the way down in only at very high accretion rates, where, as the disk fills in closer to the black hole, more soft X-ray emission arises.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 are from 2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002/2003 outburst of GX 339-4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PCA count rate is in the energy range 3.8–21.2 keV.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Hardness is defined as the ratio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of counts in the energy bands 6.3–10.5 and 3.8–6.3 keV.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113794-CED8-974B-9785-DAC9F03F658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AB3A3-7A70-7D4B-A9EE-63D02768625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FB4E2-516D-2648-98BE-F03DA1027648}" type="slidenum">
              <a:rPr lang="en-US"/>
              <a:pPr/>
              <a:t>21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NO SUCH THING AS A NORMAL GALAXY</a:t>
            </a:r>
          </a:p>
          <a:p>
            <a:pPr>
              <a:buFontTx/>
              <a:buChar char="•"/>
            </a:pPr>
            <a:r>
              <a:rPr lang="en-US"/>
              <a:t>X-rays provide several advantages : OBSCURING MATERIAL</a:t>
            </a:r>
          </a:p>
          <a:p>
            <a:pPr>
              <a:buFontTx/>
              <a:buChar char="•"/>
            </a:pPr>
            <a:r>
              <a:rPr lang="en-US"/>
              <a:t>COMPACT OBJECTS (NS &amp; BH) produced by the death of the the MOST MASSIVE STARS</a:t>
            </a:r>
          </a:p>
          <a:p>
            <a:pPr>
              <a:buFontTx/>
              <a:buChar char="•"/>
            </a:pPr>
            <a:r>
              <a:rPr lang="en-US"/>
              <a:t>Fossil record of past massive star formation (billions of years)</a:t>
            </a:r>
          </a:p>
          <a:p>
            <a:pPr>
              <a:buFontTx/>
              <a:buChar char="•"/>
            </a:pPr>
            <a:r>
              <a:rPr lang="en-US"/>
              <a:t>The hot X-ray gas in galaxies : repository for metals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explorer – NASA’s smallest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astro</a:t>
            </a:r>
            <a:r>
              <a:rPr lang="en-US" baseline="0" dirty="0" smtClean="0"/>
              <a:t> platform</a:t>
            </a:r>
          </a:p>
          <a:p>
            <a:r>
              <a:rPr lang="en-US" baseline="0" dirty="0" smtClean="0"/>
              <a:t>First focusing telescope in orbit – unprecedented combination of sensitivity, angular resolution and spectral resolution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AB3A3-7A70-7D4B-A9EE-63D02768625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85FA6C-D191-F841-8660-5F400D5DE9D9}" type="slidenum">
              <a:rPr lang="en-US"/>
              <a:pPr/>
              <a:t>23</a:t>
            </a:fld>
            <a:endParaRPr lang="en-US"/>
          </a:p>
        </p:txBody>
      </p:sp>
      <p:sp>
        <p:nvSpPr>
          <p:cNvPr id="409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What is the nature of these accreting binaries that dominate galaxy x-ray emission and how do they evolve?</a:t>
            </a:r>
          </a:p>
          <a:p>
            <a:pPr>
              <a:buFontTx/>
              <a:buChar char="•"/>
            </a:pPr>
            <a:r>
              <a:rPr lang="en-US"/>
              <a:t>TIMESCALES</a:t>
            </a:r>
          </a:p>
          <a:p>
            <a:pPr>
              <a:buFontTx/>
              <a:buChar char="•"/>
            </a:pPr>
            <a:r>
              <a:rPr lang="en-US"/>
              <a:t>Thus, based on the timescales involved, expect that fairly promptly after a star formation even (within 10 million years) that X-ray emission from high-mass X-ray binaries will “turn on” and thus should scale with SFR</a:t>
            </a:r>
          </a:p>
          <a:p>
            <a:pPr>
              <a:buFontTx/>
              <a:buChar char="•"/>
            </a:pPr>
            <a:r>
              <a:rPr lang="en-US"/>
              <a:t>However, LMXBs will be associated with past star formation, and thus associated with the stellar mass of galaxies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The timescale is the nuclear timescale for 30 solar mass stars on the low end and for 15 solar mass stars on the high end</a:t>
            </a:r>
          </a:p>
          <a:p>
            <a:endParaRPr lang="en-US"/>
          </a:p>
          <a:p>
            <a:r>
              <a:rPr lang="en-US"/>
              <a:t>FYI, boundary between upper &amp; low main sequence (above which CNO cycle dominates, below which pp chain dominates) is 1.5 solar masses</a:t>
            </a:r>
          </a:p>
          <a:p>
            <a:endParaRPr lang="en-US"/>
          </a:p>
          <a:p>
            <a:r>
              <a:rPr lang="en-US"/>
              <a:t>For LMXBs, mass transfer may also be driven by loss of angular momentum through gravitational radiation and/or magnetic braking processes (shrinking the Roche Lobe of the donor), but the timescale is similarly long…</a:t>
            </a:r>
          </a:p>
          <a:p>
            <a:endParaRPr lang="en-US"/>
          </a:p>
          <a:p>
            <a:r>
              <a:rPr lang="en-US"/>
              <a:t>HMXBs may be more X-ray bright as more likely to contain black hole as compact object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E2802C-5E78-5E49-89DA-9D837B1A275D}" type="slidenum">
              <a:rPr lang="en-US"/>
              <a:pPr/>
              <a:t>24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So the title of this talk has to do with normal galaxies, and OF COURSE there is no such thing as normal!</a:t>
            </a:r>
          </a:p>
          <a:p>
            <a:pPr>
              <a:buFontTx/>
              <a:buChar char="•"/>
            </a:pPr>
            <a:r>
              <a:rPr lang="en-US"/>
              <a:t>ACTUALLY TALKING ABOUT GALAXIES LIKE OUR OWN  MILKY WAY (not dominated by SMBH)</a:t>
            </a:r>
          </a:p>
          <a:p>
            <a:pPr>
              <a:buFontTx/>
              <a:buChar char="•"/>
            </a:pPr>
            <a:r>
              <a:rPr lang="en-US"/>
              <a:t>Indeed our own Milky Way has a pathetic excuse for a supermassive black hole… it is hardly accreting any material at all and is easily outshone by many of the accreting binary systems</a:t>
            </a:r>
          </a:p>
          <a:p>
            <a:pPr>
              <a:buFontTx/>
              <a:buChar char="•"/>
            </a:pPr>
            <a:r>
              <a:rPr lang="en-US"/>
              <a:t>Just to remind everyone what the Milky Way looks like in the X-ray band, I show a chart, X and Y here are distance in kpc, showing the distribution of accreting binaries more luminous than ~10^38 erg/s</a:t>
            </a:r>
          </a:p>
          <a:p>
            <a:pPr>
              <a:buFontTx/>
              <a:buChar char="•"/>
            </a:pPr>
            <a:r>
              <a:rPr lang="en-US"/>
              <a:t>If we compare with this distant galaxy…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ACE118-967B-1640-9B6C-5FFD07AD338E}" type="slidenum">
              <a:rPr lang="en-US">
                <a:latin typeface="Arial" pitchFamily="-112" charset="0"/>
              </a:rPr>
              <a:pPr/>
              <a:t>28</a:t>
            </a:fld>
            <a:endParaRPr lang="en-US">
              <a:latin typeface="Arial" pitchFamily="-112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ahoma" pitchFamily="-11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lIns="91425" tIns="45713" rIns="91425" bIns="45713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6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lIns="91425" tIns="45713" rIns="91425" bIns="45713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3" y="427039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800" b="0"/>
            </a:lvl1pPr>
          </a:lstStyle>
          <a:p>
            <a:pPr>
              <a:defRPr/>
            </a:pPr>
            <a:fld id="{B5A4DD70-374D-C949-A4DF-5643C3B69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07066-7B9B-AA47-AA15-BB1CBE342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25E40-2DA0-F043-9EB5-9CF440F27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0A129-206E-9740-A8BA-8880301C5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F75A7-9274-C54E-BE13-56709AA4D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B9E1E-E4C9-1D4B-959C-08967C942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B2B52-8EBA-3F4F-BBE2-8B848819A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E24C8-B96D-494D-9E98-D188EDC00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DCDCE-F59A-8142-A798-A63B49413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FFD9-C9D5-D24D-ADB5-3AC362508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19401" y="609600"/>
            <a:ext cx="4419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E2DFA-713C-F64D-89D1-D37C4D3D1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E93D-F526-174F-8BCF-F5DDB6864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FDBCF-5CAD-A440-A83C-2A13BBB5A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014-2C4C-FE4D-8743-87DE1B7F9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2AA5B-997D-FF48-BED7-59A2BC454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EC519-8D3C-F246-A135-74AB81499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19400" y="1981201"/>
            <a:ext cx="6096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19400" y="4114800"/>
            <a:ext cx="6096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D215C-7F58-3C4A-9B2A-96B18DB84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892971" y="892971"/>
            <a:ext cx="7358063" cy="5072063"/>
          </a:xfrm>
          <a:prstGeom prst="rect">
            <a:avLst/>
          </a:prstGeom>
          <a:effectLst/>
        </p:spPr>
        <p:txBody>
          <a:bodyPr lIns="35713" tIns="35713" rIns="35713" bIns="35713"/>
          <a:lstStyle>
            <a:lvl1pPr marL="624992" indent="-401780">
              <a:lnSpc>
                <a:spcPct val="100000"/>
              </a:lnSpc>
              <a:spcBef>
                <a:spcPts val="3375"/>
              </a:spcBef>
              <a:buSzPct val="171000"/>
              <a:buFontTx/>
              <a:buChar char="•"/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Gill Sans"/>
              </a:defRPr>
            </a:lvl1pPr>
            <a:lvl2pPr marL="937488" indent="-401780">
              <a:lnSpc>
                <a:spcPct val="100000"/>
              </a:lnSpc>
              <a:spcBef>
                <a:spcPts val="3375"/>
              </a:spcBef>
              <a:buSzPct val="171000"/>
              <a:buFontTx/>
              <a:buChar char="•"/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Gill Sans"/>
              </a:defRPr>
            </a:lvl2pPr>
            <a:lvl3pPr marL="1249984" indent="-401780">
              <a:lnSpc>
                <a:spcPct val="100000"/>
              </a:lnSpc>
              <a:spcBef>
                <a:spcPts val="3375"/>
              </a:spcBef>
              <a:buSzPct val="171000"/>
              <a:buFontTx/>
              <a:buChar char="•"/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Gill Sans"/>
              </a:defRPr>
            </a:lvl3pPr>
            <a:lvl4pPr marL="1562480" indent="-401780">
              <a:lnSpc>
                <a:spcPct val="100000"/>
              </a:lnSpc>
              <a:spcBef>
                <a:spcPts val="3375"/>
              </a:spcBef>
              <a:buSzPct val="171000"/>
              <a:buFontTx/>
              <a:buChar char="•"/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Gill Sans"/>
              </a:defRPr>
            </a:lvl4pPr>
            <a:lvl5pPr marL="1874976" indent="-401780">
              <a:lnSpc>
                <a:spcPct val="100000"/>
              </a:lnSpc>
              <a:spcBef>
                <a:spcPts val="3375"/>
              </a:spcBef>
              <a:buSzPct val="171000"/>
              <a:buFontTx/>
              <a:buChar char="•"/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pPr lvl="0">
              <a:defRPr sz="1800"/>
            </a:pPr>
            <a:r>
              <a:rPr sz="3000" dirty="0"/>
              <a:t>Body Level One</a:t>
            </a:r>
          </a:p>
          <a:p>
            <a:pPr lvl="1">
              <a:defRPr sz="1800"/>
            </a:pPr>
            <a:r>
              <a:rPr sz="3000" dirty="0"/>
              <a:t>Body Level Two</a:t>
            </a:r>
          </a:p>
          <a:p>
            <a:pPr lvl="2">
              <a:defRPr sz="1800"/>
            </a:pPr>
            <a:r>
              <a:rPr sz="3000" dirty="0"/>
              <a:t>Body Level Three</a:t>
            </a:r>
          </a:p>
          <a:p>
            <a:pPr lvl="3">
              <a:defRPr sz="1800"/>
            </a:pPr>
            <a:r>
              <a:rPr sz="3000" dirty="0"/>
              <a:t>Body Level Four</a:t>
            </a:r>
          </a:p>
          <a:p>
            <a:pPr lvl="4">
              <a:defRPr sz="1800"/>
            </a:pPr>
            <a:r>
              <a:rPr sz="3000"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71" y="1151930"/>
            <a:ext cx="7358063" cy="2321719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71" y="3536156"/>
            <a:ext cx="7358063" cy="7947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0" algn="ctr">
              <a:spcBef>
                <a:spcPts val="0"/>
              </a:spcBef>
              <a:buSzTx/>
              <a:buNone/>
              <a:defRPr sz="2500"/>
            </a:lvl2pPr>
            <a:lvl3pPr marL="0" indent="0" algn="ctr">
              <a:spcBef>
                <a:spcPts val="0"/>
              </a:spcBef>
              <a:buSzTx/>
              <a:buNone/>
              <a:defRPr sz="2500"/>
            </a:lvl3pPr>
            <a:lvl4pPr marL="0" indent="0" algn="ctr">
              <a:spcBef>
                <a:spcPts val="0"/>
              </a:spcBef>
              <a:buSzTx/>
              <a:buNone/>
              <a:defRPr sz="2500"/>
            </a:lvl4pPr>
            <a:lvl5pPr marL="0" indent="0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/>
            </a:pPr>
            <a:r>
              <a:rPr sz="2500" dirty="0"/>
              <a:t>Body Level One</a:t>
            </a:r>
          </a:p>
          <a:p>
            <a:pPr lvl="1">
              <a:defRPr sz="1800"/>
            </a:pPr>
            <a:r>
              <a:rPr sz="2500" dirty="0"/>
              <a:t>Body Level Two</a:t>
            </a:r>
          </a:p>
          <a:p>
            <a:pPr lvl="2">
              <a:defRPr sz="1800"/>
            </a:pPr>
            <a:r>
              <a:rPr sz="2500" dirty="0"/>
              <a:t>Body Level Three</a:t>
            </a:r>
          </a:p>
          <a:p>
            <a:pPr lvl="3">
              <a:defRPr sz="1800"/>
            </a:pPr>
            <a:r>
              <a:rPr sz="2500" dirty="0"/>
              <a:t>Body Level Four</a:t>
            </a:r>
          </a:p>
          <a:p>
            <a:pPr lvl="4">
              <a:defRPr sz="1800"/>
            </a:pPr>
            <a:r>
              <a:rPr sz="2500"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73" y="1151930"/>
            <a:ext cx="7358063" cy="2321719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73" y="3536156"/>
            <a:ext cx="7358063" cy="7947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0" algn="ctr">
              <a:spcBef>
                <a:spcPts val="0"/>
              </a:spcBef>
              <a:buSzTx/>
              <a:buNone/>
              <a:defRPr sz="2500"/>
            </a:lvl2pPr>
            <a:lvl3pPr marL="0" indent="0" algn="ctr">
              <a:spcBef>
                <a:spcPts val="0"/>
              </a:spcBef>
              <a:buSzTx/>
              <a:buNone/>
              <a:defRPr sz="2500"/>
            </a:lvl3pPr>
            <a:lvl4pPr marL="0" indent="0" algn="ctr">
              <a:spcBef>
                <a:spcPts val="0"/>
              </a:spcBef>
              <a:buSzTx/>
              <a:buNone/>
              <a:defRPr sz="2500"/>
            </a:lvl4pPr>
            <a:lvl5pPr marL="0" indent="0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/>
            </a:pPr>
            <a:r>
              <a:rPr sz="2500" dirty="0"/>
              <a:t>Body Level One</a:t>
            </a:r>
          </a:p>
          <a:p>
            <a:pPr lvl="1">
              <a:defRPr sz="1800"/>
            </a:pPr>
            <a:r>
              <a:rPr sz="2500" dirty="0"/>
              <a:t>Body Level Two</a:t>
            </a:r>
          </a:p>
          <a:p>
            <a:pPr lvl="2">
              <a:defRPr sz="1800"/>
            </a:pPr>
            <a:r>
              <a:rPr sz="2500" dirty="0"/>
              <a:t>Body Level Three</a:t>
            </a:r>
          </a:p>
          <a:p>
            <a:pPr lvl="3">
              <a:defRPr sz="1800"/>
            </a:pPr>
            <a:r>
              <a:rPr sz="2500" dirty="0"/>
              <a:t>Body Level Four</a:t>
            </a:r>
          </a:p>
          <a:p>
            <a:pPr lvl="4">
              <a:defRPr sz="1800"/>
            </a:pPr>
            <a:r>
              <a:rPr sz="2500"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72" y="1151930"/>
            <a:ext cx="7358063" cy="2321719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72" y="3536156"/>
            <a:ext cx="7358063" cy="7947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0" algn="ctr">
              <a:spcBef>
                <a:spcPts val="0"/>
              </a:spcBef>
              <a:buSzTx/>
              <a:buNone/>
              <a:defRPr sz="2500"/>
            </a:lvl2pPr>
            <a:lvl3pPr marL="0" indent="0" algn="ctr">
              <a:spcBef>
                <a:spcPts val="0"/>
              </a:spcBef>
              <a:buSzTx/>
              <a:buNone/>
              <a:defRPr sz="2500"/>
            </a:lvl3pPr>
            <a:lvl4pPr marL="0" indent="0" algn="ctr">
              <a:spcBef>
                <a:spcPts val="0"/>
              </a:spcBef>
              <a:buSzTx/>
              <a:buNone/>
              <a:defRPr sz="2500"/>
            </a:lvl4pPr>
            <a:lvl5pPr marL="0" indent="0" algn="ctr">
              <a:spcBef>
                <a:spcPts val="0"/>
              </a:spcBef>
              <a:buSzTx/>
              <a:buNone/>
              <a:defRPr sz="2500"/>
            </a:lvl5pPr>
          </a:lstStyle>
          <a:p>
            <a:pPr lvl="0">
              <a:defRPr sz="1800"/>
            </a:pPr>
            <a:r>
              <a:rPr sz="2500" dirty="0"/>
              <a:t>Body Level One</a:t>
            </a:r>
          </a:p>
          <a:p>
            <a:pPr lvl="1">
              <a:defRPr sz="1800"/>
            </a:pPr>
            <a:r>
              <a:rPr sz="2500" dirty="0"/>
              <a:t>Body Level Two</a:t>
            </a:r>
          </a:p>
          <a:p>
            <a:pPr lvl="2">
              <a:defRPr sz="1800"/>
            </a:pPr>
            <a:r>
              <a:rPr sz="2500" dirty="0"/>
              <a:t>Body Level Three</a:t>
            </a:r>
          </a:p>
          <a:p>
            <a:pPr lvl="3">
              <a:defRPr sz="1800"/>
            </a:pPr>
            <a:r>
              <a:rPr sz="2500" dirty="0"/>
              <a:t>Body Level Four</a:t>
            </a:r>
          </a:p>
          <a:p>
            <a:pPr lvl="4">
              <a:defRPr sz="1800"/>
            </a:pPr>
            <a:r>
              <a:rPr sz="2500"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Master #1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0" tIns="46031" rIns="92060" bIns="46031" numCol="1" anchor="ctr" anchorCtr="0" compatLnSpc="1">
            <a:prstTxWarp prst="textNoShape">
              <a:avLst/>
            </a:prstTxWarp>
          </a:bodyPr>
          <a:lstStyle>
            <a:lvl1pPr algn="r">
              <a:defRPr kumimoji="0" sz="1600" b="1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1F439249-FB5A-CA43-B7BE-D61FF821C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248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1" rIns="92060" bIns="46031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7698" name="Arc 2"/>
          <p:cNvSpPr>
            <a:spLocks/>
          </p:cNvSpPr>
          <p:nvPr/>
        </p:nvSpPr>
        <p:spPr bwMode="auto">
          <a:xfrm>
            <a:off x="0" y="842966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lIns="91425" tIns="45713" rIns="91425" bIns="45713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60" tIns="46031" rIns="92060" bIns="460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1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0" tIns="46031" rIns="92060" bIns="46031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60" tIns="46031" rIns="92060" bIns="46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0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4007" r:id="rId18"/>
    <p:sldLayoutId id="2147484008" r:id="rId19"/>
  </p:sldLayoutIdLst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5pPr>
      <a:lvl6pPr marL="45713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6pPr>
      <a:lvl7pPr marL="914259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7pPr>
      <a:lvl8pPr marL="137139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8pPr>
      <a:lvl9pPr marL="1828519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  <a:ea typeface="Times New Roman" charset="0"/>
          <a:cs typeface="Times New Roman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rgbClr val="E40000"/>
        </a:buClr>
        <a:buSzPct val="70000"/>
        <a:buFont typeface="Wingdings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charset="2"/>
        <a:buChar char="u"/>
        <a:defRPr sz="26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rtl="0" eaLnBrk="0" fontAlgn="base" hangingPunct="0">
        <a:spcBef>
          <a:spcPct val="20000"/>
        </a:spcBef>
        <a:spcAft>
          <a:spcPct val="0"/>
        </a:spcAft>
        <a:buClr>
          <a:srgbClr val="E40000"/>
        </a:buClr>
        <a:buSzPct val="65000"/>
        <a:buFont typeface="Wingdings" charset="2"/>
        <a:buChar char="«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72" y="178594"/>
            <a:ext cx="7358063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1" tIns="35711" rIns="35711" bIns="35711" anchor="ctr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72" y="1946675"/>
            <a:ext cx="7358063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1" tIns="35711" rIns="35711" bIns="35711" anchor="ctr"/>
          <a:lstStyle/>
          <a:p>
            <a:pPr lvl="0">
              <a:defRPr sz="1800"/>
            </a:pPr>
            <a:r>
              <a:rPr sz="3000" dirty="0"/>
              <a:t>Body Level One</a:t>
            </a:r>
          </a:p>
          <a:p>
            <a:pPr lvl="1">
              <a:defRPr sz="1800"/>
            </a:pPr>
            <a:r>
              <a:rPr sz="3000" dirty="0"/>
              <a:t>Body Level Two</a:t>
            </a:r>
          </a:p>
          <a:p>
            <a:pPr lvl="2">
              <a:defRPr sz="1800"/>
            </a:pPr>
            <a:r>
              <a:rPr sz="3000" dirty="0"/>
              <a:t>Body Level Three</a:t>
            </a:r>
          </a:p>
          <a:p>
            <a:pPr lvl="3">
              <a:defRPr sz="1800"/>
            </a:pPr>
            <a:r>
              <a:rPr sz="3000" dirty="0"/>
              <a:t>Body Level Four</a:t>
            </a:r>
          </a:p>
          <a:p>
            <a:pPr lvl="4">
              <a:defRPr sz="1800"/>
            </a:pPr>
            <a:r>
              <a:rPr sz="3000"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ransition spd="med"/>
  <p:hf hdr="0" ftr="0" dt="0"/>
  <p:txStyles>
    <p:titleStyle>
      <a:lvl1pPr algn="ctr" defTabSz="410688">
        <a:defRPr sz="5900">
          <a:latin typeface="+mn-lt"/>
          <a:ea typeface="+mn-ea"/>
          <a:cs typeface="+mn-cs"/>
          <a:sym typeface="Gill Sans"/>
        </a:defRPr>
      </a:lvl1pPr>
      <a:lvl2pPr indent="160704" algn="ctr" defTabSz="410688">
        <a:defRPr sz="5900">
          <a:latin typeface="+mn-lt"/>
          <a:ea typeface="+mn-ea"/>
          <a:cs typeface="+mn-cs"/>
          <a:sym typeface="Gill Sans"/>
        </a:defRPr>
      </a:lvl2pPr>
      <a:lvl3pPr indent="321407" algn="ctr" defTabSz="410688">
        <a:defRPr sz="5900">
          <a:latin typeface="+mn-lt"/>
          <a:ea typeface="+mn-ea"/>
          <a:cs typeface="+mn-cs"/>
          <a:sym typeface="Gill Sans"/>
        </a:defRPr>
      </a:lvl3pPr>
      <a:lvl4pPr indent="482111" algn="ctr" defTabSz="410688">
        <a:defRPr sz="5900">
          <a:latin typeface="+mn-lt"/>
          <a:ea typeface="+mn-ea"/>
          <a:cs typeface="+mn-cs"/>
          <a:sym typeface="Gill Sans"/>
        </a:defRPr>
      </a:lvl4pPr>
      <a:lvl5pPr indent="642816" algn="ctr" defTabSz="410688">
        <a:defRPr sz="5900">
          <a:latin typeface="+mn-lt"/>
          <a:ea typeface="+mn-ea"/>
          <a:cs typeface="+mn-cs"/>
          <a:sym typeface="Gill Sans"/>
        </a:defRPr>
      </a:lvl5pPr>
      <a:lvl6pPr indent="803520" algn="ctr" defTabSz="410688">
        <a:defRPr sz="5900">
          <a:latin typeface="+mn-lt"/>
          <a:ea typeface="+mn-ea"/>
          <a:cs typeface="+mn-cs"/>
          <a:sym typeface="Gill Sans"/>
        </a:defRPr>
      </a:lvl6pPr>
      <a:lvl7pPr indent="964224" algn="ctr" defTabSz="410688">
        <a:defRPr sz="5900">
          <a:latin typeface="+mn-lt"/>
          <a:ea typeface="+mn-ea"/>
          <a:cs typeface="+mn-cs"/>
          <a:sym typeface="Gill Sans"/>
        </a:defRPr>
      </a:lvl7pPr>
      <a:lvl8pPr indent="1124930" algn="ctr" defTabSz="410688">
        <a:defRPr sz="5900">
          <a:latin typeface="+mn-lt"/>
          <a:ea typeface="+mn-ea"/>
          <a:cs typeface="+mn-cs"/>
          <a:sym typeface="Gill Sans"/>
        </a:defRPr>
      </a:lvl8pPr>
      <a:lvl9pPr indent="1285631" algn="ctr" defTabSz="410688">
        <a:defRPr sz="5900">
          <a:latin typeface="+mn-lt"/>
          <a:ea typeface="+mn-ea"/>
          <a:cs typeface="+mn-cs"/>
          <a:sym typeface="Gill Sans"/>
        </a:defRPr>
      </a:lvl9pPr>
    </p:titleStyle>
    <p:bodyStyle>
      <a:lvl1pPr marL="62496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1pPr>
      <a:lvl2pPr marL="93744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2pPr>
      <a:lvl3pPr marL="124992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3pPr>
      <a:lvl4pPr marL="156240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4pPr>
      <a:lvl5pPr marL="187488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5pPr>
      <a:lvl6pPr marL="2124863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6pPr>
      <a:lvl7pPr marL="2374848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7pPr>
      <a:lvl8pPr marL="2624830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8pPr>
      <a:lvl9pPr marL="2874816" indent="-401760" defTabSz="410688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9pPr>
    </p:bodyStyle>
    <p:otherStyle>
      <a:lvl1pPr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160704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321407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482111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642816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803520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964224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124930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285631" algn="ctr" defTabSz="410688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71" y="178594"/>
            <a:ext cx="7358063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71" y="1946674"/>
            <a:ext cx="7358063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/>
          <a:lstStyle/>
          <a:p>
            <a:pPr lvl="0">
              <a:defRPr sz="1800"/>
            </a:pPr>
            <a:r>
              <a:rPr sz="3000" dirty="0"/>
              <a:t>Body Level One</a:t>
            </a:r>
          </a:p>
          <a:p>
            <a:pPr lvl="1">
              <a:defRPr sz="1800"/>
            </a:pPr>
            <a:r>
              <a:rPr sz="3000" dirty="0"/>
              <a:t>Body Level Two</a:t>
            </a:r>
          </a:p>
          <a:p>
            <a:pPr lvl="2">
              <a:defRPr sz="1800"/>
            </a:pPr>
            <a:r>
              <a:rPr sz="3000" dirty="0"/>
              <a:t>Body Level Three</a:t>
            </a:r>
          </a:p>
          <a:p>
            <a:pPr lvl="3">
              <a:defRPr sz="1800"/>
            </a:pPr>
            <a:r>
              <a:rPr sz="3000" dirty="0"/>
              <a:t>Body Level Four</a:t>
            </a:r>
          </a:p>
          <a:p>
            <a:pPr lvl="4">
              <a:defRPr sz="1800"/>
            </a:pPr>
            <a:r>
              <a:rPr sz="3000"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</p:sldLayoutIdLst>
  <p:transition spd="med"/>
  <p:hf hdr="0" ftr="0" dt="0"/>
  <p:txStyles>
    <p:titleStyle>
      <a:lvl1pPr algn="ctr" defTabSz="410709">
        <a:defRPr sz="5900">
          <a:latin typeface="+mn-lt"/>
          <a:ea typeface="+mn-ea"/>
          <a:cs typeface="+mn-cs"/>
          <a:sym typeface="Gill Sans"/>
        </a:defRPr>
      </a:lvl1pPr>
      <a:lvl2pPr indent="160712" algn="ctr" defTabSz="410709">
        <a:defRPr sz="5900">
          <a:latin typeface="+mn-lt"/>
          <a:ea typeface="+mn-ea"/>
          <a:cs typeface="+mn-cs"/>
          <a:sym typeface="Gill Sans"/>
        </a:defRPr>
      </a:lvl2pPr>
      <a:lvl3pPr indent="321424" algn="ctr" defTabSz="410709">
        <a:defRPr sz="5900">
          <a:latin typeface="+mn-lt"/>
          <a:ea typeface="+mn-ea"/>
          <a:cs typeface="+mn-cs"/>
          <a:sym typeface="Gill Sans"/>
        </a:defRPr>
      </a:lvl3pPr>
      <a:lvl4pPr indent="482136" algn="ctr" defTabSz="410709">
        <a:defRPr sz="5900">
          <a:latin typeface="+mn-lt"/>
          <a:ea typeface="+mn-ea"/>
          <a:cs typeface="+mn-cs"/>
          <a:sym typeface="Gill Sans"/>
        </a:defRPr>
      </a:lvl4pPr>
      <a:lvl5pPr indent="642849" algn="ctr" defTabSz="410709">
        <a:defRPr sz="5900">
          <a:latin typeface="+mn-lt"/>
          <a:ea typeface="+mn-ea"/>
          <a:cs typeface="+mn-cs"/>
          <a:sym typeface="Gill Sans"/>
        </a:defRPr>
      </a:lvl5pPr>
      <a:lvl6pPr indent="803561" algn="ctr" defTabSz="410709">
        <a:defRPr sz="5900">
          <a:latin typeface="+mn-lt"/>
          <a:ea typeface="+mn-ea"/>
          <a:cs typeface="+mn-cs"/>
          <a:sym typeface="Gill Sans"/>
        </a:defRPr>
      </a:lvl6pPr>
      <a:lvl7pPr indent="964274" algn="ctr" defTabSz="410709">
        <a:defRPr sz="5900">
          <a:latin typeface="+mn-lt"/>
          <a:ea typeface="+mn-ea"/>
          <a:cs typeface="+mn-cs"/>
          <a:sym typeface="Gill Sans"/>
        </a:defRPr>
      </a:lvl7pPr>
      <a:lvl8pPr indent="1124987" algn="ctr" defTabSz="410709">
        <a:defRPr sz="5900">
          <a:latin typeface="+mn-lt"/>
          <a:ea typeface="+mn-ea"/>
          <a:cs typeface="+mn-cs"/>
          <a:sym typeface="Gill Sans"/>
        </a:defRPr>
      </a:lvl8pPr>
      <a:lvl9pPr indent="1285697" algn="ctr" defTabSz="410709">
        <a:defRPr sz="5900">
          <a:latin typeface="+mn-lt"/>
          <a:ea typeface="+mn-ea"/>
          <a:cs typeface="+mn-cs"/>
          <a:sym typeface="Gill Sans"/>
        </a:defRPr>
      </a:lvl9pPr>
    </p:titleStyle>
    <p:bodyStyle>
      <a:lvl1pPr marL="624992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1pPr>
      <a:lvl2pPr marL="937488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2pPr>
      <a:lvl3pPr marL="1249984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3pPr>
      <a:lvl4pPr marL="1562480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4pPr>
      <a:lvl5pPr marL="1874976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5pPr>
      <a:lvl6pPr marL="2124972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6pPr>
      <a:lvl7pPr marL="2374969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7pPr>
      <a:lvl8pPr marL="2624965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8pPr>
      <a:lvl9pPr marL="2874963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9pPr>
    </p:bodyStyle>
    <p:otherStyle>
      <a:lvl1pPr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160712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321424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482136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642849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803561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964274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124987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285697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71" y="178594"/>
            <a:ext cx="7358063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35713" tIns="35713" rIns="35713" bIns="35713" anchor="ctr"/>
          <a:lstStyle/>
          <a:p>
            <a:pPr lvl="0">
              <a:defRPr sz="1800"/>
            </a:pPr>
            <a:r>
              <a:rPr sz="5900"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71" y="1946674"/>
            <a:ext cx="7358063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35713" tIns="35713" rIns="35713" bIns="35713" anchor="ctr"/>
          <a:lstStyle/>
          <a:p>
            <a:pPr lvl="0">
              <a:defRPr sz="1800"/>
            </a:pPr>
            <a:r>
              <a:rPr sz="3000" dirty="0"/>
              <a:t>Body Level One</a:t>
            </a:r>
          </a:p>
          <a:p>
            <a:pPr lvl="1">
              <a:defRPr sz="1800"/>
            </a:pPr>
            <a:r>
              <a:rPr sz="3000" dirty="0"/>
              <a:t>Body Level Two</a:t>
            </a:r>
          </a:p>
          <a:p>
            <a:pPr lvl="2">
              <a:defRPr sz="1800"/>
            </a:pPr>
            <a:r>
              <a:rPr sz="3000" dirty="0"/>
              <a:t>Body Level Three</a:t>
            </a:r>
          </a:p>
          <a:p>
            <a:pPr lvl="3">
              <a:defRPr sz="1800"/>
            </a:pPr>
            <a:r>
              <a:rPr sz="3000" dirty="0"/>
              <a:t>Body Level Four</a:t>
            </a:r>
          </a:p>
          <a:p>
            <a:pPr lvl="4">
              <a:defRPr sz="1800"/>
            </a:pPr>
            <a:r>
              <a:rPr sz="3000"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</p:sldLayoutIdLst>
  <p:transition spd="med"/>
  <p:hf hdr="0" ftr="0" dt="0"/>
  <p:txStyles>
    <p:titleStyle>
      <a:lvl1pPr algn="ctr" defTabSz="410709">
        <a:defRPr sz="5900">
          <a:latin typeface="+mn-lt"/>
          <a:ea typeface="+mn-ea"/>
          <a:cs typeface="+mn-cs"/>
          <a:sym typeface="Gill Sans"/>
        </a:defRPr>
      </a:lvl1pPr>
      <a:lvl2pPr indent="160712" algn="ctr" defTabSz="410709">
        <a:defRPr sz="5900">
          <a:latin typeface="+mn-lt"/>
          <a:ea typeface="+mn-ea"/>
          <a:cs typeface="+mn-cs"/>
          <a:sym typeface="Gill Sans"/>
        </a:defRPr>
      </a:lvl2pPr>
      <a:lvl3pPr indent="321424" algn="ctr" defTabSz="410709">
        <a:defRPr sz="5900">
          <a:latin typeface="+mn-lt"/>
          <a:ea typeface="+mn-ea"/>
          <a:cs typeface="+mn-cs"/>
          <a:sym typeface="Gill Sans"/>
        </a:defRPr>
      </a:lvl3pPr>
      <a:lvl4pPr indent="482136" algn="ctr" defTabSz="410709">
        <a:defRPr sz="5900">
          <a:latin typeface="+mn-lt"/>
          <a:ea typeface="+mn-ea"/>
          <a:cs typeface="+mn-cs"/>
          <a:sym typeface="Gill Sans"/>
        </a:defRPr>
      </a:lvl4pPr>
      <a:lvl5pPr indent="642849" algn="ctr" defTabSz="410709">
        <a:defRPr sz="5900">
          <a:latin typeface="+mn-lt"/>
          <a:ea typeface="+mn-ea"/>
          <a:cs typeface="+mn-cs"/>
          <a:sym typeface="Gill Sans"/>
        </a:defRPr>
      </a:lvl5pPr>
      <a:lvl6pPr indent="803561" algn="ctr" defTabSz="410709">
        <a:defRPr sz="5900">
          <a:latin typeface="+mn-lt"/>
          <a:ea typeface="+mn-ea"/>
          <a:cs typeface="+mn-cs"/>
          <a:sym typeface="Gill Sans"/>
        </a:defRPr>
      </a:lvl6pPr>
      <a:lvl7pPr indent="964274" algn="ctr" defTabSz="410709">
        <a:defRPr sz="5900">
          <a:latin typeface="+mn-lt"/>
          <a:ea typeface="+mn-ea"/>
          <a:cs typeface="+mn-cs"/>
          <a:sym typeface="Gill Sans"/>
        </a:defRPr>
      </a:lvl7pPr>
      <a:lvl8pPr indent="1124987" algn="ctr" defTabSz="410709">
        <a:defRPr sz="5900">
          <a:latin typeface="+mn-lt"/>
          <a:ea typeface="+mn-ea"/>
          <a:cs typeface="+mn-cs"/>
          <a:sym typeface="Gill Sans"/>
        </a:defRPr>
      </a:lvl8pPr>
      <a:lvl9pPr indent="1285697" algn="ctr" defTabSz="410709">
        <a:defRPr sz="5900">
          <a:latin typeface="+mn-lt"/>
          <a:ea typeface="+mn-ea"/>
          <a:cs typeface="+mn-cs"/>
          <a:sym typeface="Gill Sans"/>
        </a:defRPr>
      </a:lvl9pPr>
    </p:titleStyle>
    <p:bodyStyle>
      <a:lvl1pPr marL="624992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1pPr>
      <a:lvl2pPr marL="937488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2pPr>
      <a:lvl3pPr marL="1249984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3pPr>
      <a:lvl4pPr marL="1562480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4pPr>
      <a:lvl5pPr marL="1874976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5pPr>
      <a:lvl6pPr marL="2124972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6pPr>
      <a:lvl7pPr marL="2374969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7pPr>
      <a:lvl8pPr marL="2624965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8pPr>
      <a:lvl9pPr marL="2874963" indent="-401780" defTabSz="410709">
        <a:spcBef>
          <a:spcPts val="1687"/>
        </a:spcBef>
        <a:buSzPct val="171000"/>
        <a:buChar char="•"/>
        <a:defRPr sz="3000">
          <a:latin typeface="+mn-lt"/>
          <a:ea typeface="+mn-ea"/>
          <a:cs typeface="+mn-cs"/>
          <a:sym typeface="Gill Sans"/>
        </a:defRPr>
      </a:lvl9pPr>
    </p:bodyStyle>
    <p:otherStyle>
      <a:lvl1pPr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160712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321424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482136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642849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803561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964274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124987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285697" algn="ctr" defTabSz="410709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jpe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gif"/><Relationship Id="rId6" Type="http://schemas.openxmlformats.org/officeDocument/2006/relationships/image" Target="../media/image16.jpeg"/><Relationship Id="rId7" Type="http://schemas.openxmlformats.org/officeDocument/2006/relationships/image" Target="../media/image38.jpeg"/><Relationship Id="rId8" Type="http://schemas.openxmlformats.org/officeDocument/2006/relationships/image" Target="../media/image39.jpeg"/><Relationship Id="rId9" Type="http://schemas.openxmlformats.org/officeDocument/2006/relationships/image" Target="../media/image40.jpeg"/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pn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df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d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Relationship Id="rId3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7" descr="NuStar9"/>
          <p:cNvPicPr>
            <a:picLocks noChangeAspect="1" noChangeArrowheads="1"/>
          </p:cNvPicPr>
          <p:nvPr/>
        </p:nvPicPr>
        <p:blipFill>
          <a:blip r:embed="rId3"/>
          <a:srcRect l="19574" t="11627" r="24155" b="65120"/>
          <a:stretch>
            <a:fillRect/>
          </a:stretch>
        </p:blipFill>
        <p:spPr bwMode="auto">
          <a:xfrm>
            <a:off x="4038600" y="304800"/>
            <a:ext cx="2959100" cy="6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rcRect l="17605" t="12081" r="15942" b="10067"/>
          <a:stretch>
            <a:fillRect/>
          </a:stretch>
        </p:blipFill>
        <p:spPr>
          <a:xfrm>
            <a:off x="6923431" y="1907"/>
            <a:ext cx="2068169" cy="24229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rcRect l="8920"/>
          <a:stretch>
            <a:fillRect/>
          </a:stretch>
        </p:blipFill>
        <p:spPr>
          <a:xfrm>
            <a:off x="6300804" y="2193904"/>
            <a:ext cx="2843196" cy="233823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rcRect l="15881" t="10563" r="20594" b="7409"/>
          <a:stretch>
            <a:fillRect/>
          </a:stretch>
        </p:blipFill>
        <p:spPr>
          <a:xfrm>
            <a:off x="1" y="2057403"/>
            <a:ext cx="2573103" cy="2556801"/>
          </a:xfrm>
          <a:prstGeom prst="rect">
            <a:avLst/>
          </a:prstGeom>
        </p:spPr>
      </p:pic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2438400" y="1524001"/>
            <a:ext cx="4475216" cy="13844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90905" tIns="45453" rIns="90905" bIns="4545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dirty="0" smtClean="0">
                <a:solidFill>
                  <a:schemeClr val="tx1"/>
                </a:solidFill>
              </a:rPr>
              <a:t>Extragalactic X-ray binaries from 0.5-30 keV with Chandra and </a:t>
            </a:r>
            <a:r>
              <a:rPr lang="en-US" sz="2800" dirty="0" err="1" smtClean="0">
                <a:solidFill>
                  <a:schemeClr val="tx1"/>
                </a:solidFill>
              </a:rPr>
              <a:t>NuSTAR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" y="-1"/>
            <a:ext cx="2620657" cy="196296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62082" y="1370839"/>
            <a:ext cx="1633107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NGC 3256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47566" y="1780655"/>
            <a:ext cx="1258421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Arp 299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4480" y="3839986"/>
            <a:ext cx="781046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M83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rcRect l="7551"/>
          <a:stretch>
            <a:fillRect/>
          </a:stretch>
        </p:blipFill>
        <p:spPr>
          <a:xfrm>
            <a:off x="6366784" y="4516246"/>
            <a:ext cx="2777219" cy="23417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rcRect r="10222"/>
          <a:stretch>
            <a:fillRect/>
          </a:stretch>
        </p:blipFill>
        <p:spPr>
          <a:xfrm>
            <a:off x="0" y="4572000"/>
            <a:ext cx="3221802" cy="2286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2000" y="4572000"/>
            <a:ext cx="1462605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NGC 253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05668" y="4738624"/>
            <a:ext cx="781046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M82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91402" y="2265988"/>
            <a:ext cx="1633107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NGC 3310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7001" y="0"/>
            <a:ext cx="1524000" cy="1524000"/>
          </a:xfrm>
          <a:prstGeom prst="rect">
            <a:avLst/>
          </a:prstGeom>
        </p:spPr>
      </p:pic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209800" y="3048000"/>
            <a:ext cx="54864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25" tIns="45713" rIns="91425" bIns="45713">
            <a:prstTxWarp prst="textNoShape">
              <a:avLst/>
            </a:prstTxWarp>
          </a:bodyPr>
          <a:lstStyle/>
          <a:p>
            <a:pPr algn="ctr" defTabSz="969813" eaLnBrk="0" hangingPunct="0"/>
            <a:r>
              <a:rPr lang="en-US" b="1" dirty="0" smtClean="0">
                <a:solidFill>
                  <a:schemeClr val="tx2"/>
                </a:solidFill>
              </a:rPr>
              <a:t>Ann </a:t>
            </a:r>
            <a:r>
              <a:rPr lang="en-US" b="1" dirty="0" err="1" smtClean="0">
                <a:solidFill>
                  <a:schemeClr val="tx2"/>
                </a:solidFill>
              </a:rPr>
              <a:t>Hornschemeier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 defTabSz="969813" eaLnBrk="0" hangingPunct="0"/>
            <a:r>
              <a:rPr lang="en-US" b="1" dirty="0" smtClean="0">
                <a:solidFill>
                  <a:schemeClr val="tx2"/>
                </a:solidFill>
              </a:rPr>
              <a:t>(NASA GSFC)</a:t>
            </a:r>
            <a:endParaRPr lang="en-US" sz="1400" b="1" dirty="0" smtClean="0">
              <a:solidFill>
                <a:schemeClr val="tx2"/>
              </a:solidFill>
            </a:endParaRPr>
          </a:p>
          <a:p>
            <a:pPr algn="ctr" defTabSz="969813" eaLnBrk="0" hangingPunct="0"/>
            <a:endParaRPr lang="en-US" sz="1400" b="1" dirty="0" smtClean="0">
              <a:solidFill>
                <a:srgbClr val="275CA1"/>
              </a:solidFill>
            </a:endParaRPr>
          </a:p>
          <a:p>
            <a:pPr algn="ctr" defTabSz="969813" eaLnBrk="0" hangingPunct="0"/>
            <a:r>
              <a:rPr lang="en-US" sz="1600" b="1" dirty="0" smtClean="0">
                <a:solidFill>
                  <a:schemeClr val="tx1"/>
                </a:solidFill>
              </a:rPr>
              <a:t>Andrew </a:t>
            </a:r>
            <a:r>
              <a:rPr lang="en-US" sz="1600" b="1" dirty="0" err="1" smtClean="0">
                <a:solidFill>
                  <a:schemeClr val="tx1"/>
                </a:solidFill>
              </a:rPr>
              <a:t>Ptak</a:t>
            </a:r>
            <a:r>
              <a:rPr lang="en-US" sz="1600" b="1" dirty="0" smtClean="0">
                <a:solidFill>
                  <a:schemeClr val="tx1"/>
                </a:solidFill>
              </a:rPr>
              <a:t> (GSFC),</a:t>
            </a:r>
            <a:r>
              <a:rPr lang="en-US" sz="1600" b="1" dirty="0" smtClean="0">
                <a:solidFill>
                  <a:schemeClr val="tx1"/>
                </a:solidFill>
              </a:rPr>
              <a:t> Bret </a:t>
            </a:r>
            <a:r>
              <a:rPr lang="en-US" sz="1600" b="1" dirty="0" smtClean="0">
                <a:solidFill>
                  <a:schemeClr val="tx1"/>
                </a:solidFill>
              </a:rPr>
              <a:t>Lehmer (JHU/GSFC), Dan </a:t>
            </a:r>
            <a:r>
              <a:rPr lang="en-US" sz="1600" b="1" dirty="0" err="1" smtClean="0">
                <a:solidFill>
                  <a:schemeClr val="tx1"/>
                </a:solidFill>
              </a:rPr>
              <a:t>Wik</a:t>
            </a:r>
            <a:r>
              <a:rPr lang="en-US" sz="1600" b="1" dirty="0" smtClean="0">
                <a:solidFill>
                  <a:schemeClr val="tx1"/>
                </a:solidFill>
              </a:rPr>
              <a:t> (JHU/GSFC),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Vallia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Antoniou (</a:t>
            </a:r>
            <a:r>
              <a:rPr lang="en-US" sz="1600" b="1" dirty="0" err="1" smtClean="0">
                <a:solidFill>
                  <a:schemeClr val="tx1"/>
                </a:solidFill>
              </a:rPr>
              <a:t>CfA</a:t>
            </a:r>
            <a:r>
              <a:rPr lang="en-US" sz="1600" b="1" dirty="0" smtClean="0">
                <a:solidFill>
                  <a:schemeClr val="tx1"/>
                </a:solidFill>
              </a:rPr>
              <a:t>), Meg Argo (ASTRON), Keith </a:t>
            </a:r>
            <a:r>
              <a:rPr lang="en-US" sz="1600" b="1" dirty="0" err="1" smtClean="0">
                <a:solidFill>
                  <a:schemeClr val="tx1"/>
                </a:solidFill>
              </a:rPr>
              <a:t>Bechtol</a:t>
            </a:r>
            <a:r>
              <a:rPr lang="en-US" sz="1600" b="1" dirty="0" smtClean="0">
                <a:solidFill>
                  <a:schemeClr val="tx1"/>
                </a:solidFill>
              </a:rPr>
              <a:t> (Stanford),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</a:p>
          <a:p>
            <a:pPr algn="ctr" defTabSz="969813" eaLnBrk="0" hangingPunct="0"/>
            <a:r>
              <a:rPr lang="en-US" sz="1600" b="1" dirty="0" smtClean="0">
                <a:solidFill>
                  <a:schemeClr val="tx1"/>
                </a:solidFill>
              </a:rPr>
              <a:t>Fiona </a:t>
            </a:r>
            <a:r>
              <a:rPr lang="en-US" sz="1600" b="1" dirty="0" smtClean="0">
                <a:solidFill>
                  <a:schemeClr val="tx1"/>
                </a:solidFill>
              </a:rPr>
              <a:t>Harrison (Caltech),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Roman 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Krivonos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(Berkeley),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</a:t>
            </a:r>
          </a:p>
          <a:p>
            <a:pPr algn="ctr" defTabSz="969813" eaLnBrk="0" hangingPunct="0"/>
            <a:r>
              <a:rPr lang="en-US" sz="1600" b="1" dirty="0" smtClean="0">
                <a:solidFill>
                  <a:schemeClr val="tx1"/>
                </a:solidFill>
              </a:rPr>
              <a:t>Tom </a:t>
            </a:r>
            <a:r>
              <a:rPr lang="en-US" sz="1600" b="1" dirty="0" err="1" smtClean="0">
                <a:solidFill>
                  <a:schemeClr val="tx1"/>
                </a:solidFill>
              </a:rPr>
              <a:t>Maccarone</a:t>
            </a:r>
            <a:r>
              <a:rPr lang="en-US" sz="1600" b="1" dirty="0" smtClean="0">
                <a:solidFill>
                  <a:schemeClr val="tx1"/>
                </a:solidFill>
              </a:rPr>
              <a:t>  </a:t>
            </a:r>
            <a:r>
              <a:rPr lang="en-US" sz="1600" b="1" dirty="0" smtClean="0">
                <a:solidFill>
                  <a:schemeClr val="tx1"/>
                </a:solidFill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</a:rPr>
              <a:t>Texas Tech</a:t>
            </a:r>
            <a:r>
              <a:rPr lang="en-US" sz="1600" b="1" dirty="0" smtClean="0">
                <a:solidFill>
                  <a:schemeClr val="tx1"/>
                </a:solidFill>
              </a:rPr>
              <a:t>)</a:t>
            </a:r>
            <a:r>
              <a:rPr lang="en-US" sz="1600" b="1" dirty="0" smtClean="0">
                <a:solidFill>
                  <a:schemeClr val="tx1"/>
                </a:solidFill>
              </a:rPr>
              <a:t>, Daniel Stern (JPL), 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Tonia 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Venters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(GSFC), 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Mihoko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Yukita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(JHU/GSFC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), Andreas 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Zezas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CfA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)</a:t>
            </a:r>
            <a:r>
              <a:rPr lang="en-US" sz="1600" b="1" kern="0" dirty="0" smtClean="0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, William Zhang (GSFC)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1143000"/>
          </a:xfrm>
        </p:spPr>
        <p:txBody>
          <a:bodyPr/>
          <a:lstStyle/>
          <a:p>
            <a:r>
              <a:rPr lang="en-US" dirty="0" smtClean="0"/>
              <a:t>Hard (E&gt;10 </a:t>
            </a:r>
            <a:r>
              <a:rPr lang="en-US" dirty="0" err="1" smtClean="0"/>
              <a:t>keV</a:t>
            </a:r>
            <a:r>
              <a:rPr lang="en-US" dirty="0" smtClean="0"/>
              <a:t>) observations </a:t>
            </a:r>
            <a:br>
              <a:rPr lang="en-US" dirty="0" smtClean="0"/>
            </a:br>
            <a:r>
              <a:rPr lang="en-US" dirty="0" smtClean="0"/>
              <a:t>of Starburst Galaxies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21897" y="1456499"/>
            <a:ext cx="8441705" cy="5181600"/>
          </a:xfrm>
        </p:spPr>
        <p:txBody>
          <a:bodyPr/>
          <a:lstStyle/>
          <a:p>
            <a:r>
              <a:rPr lang="en-US" dirty="0" smtClean="0"/>
              <a:t>Science goals:</a:t>
            </a:r>
          </a:p>
          <a:p>
            <a:pPr lvl="1"/>
            <a:r>
              <a:rPr lang="en-US" dirty="0" smtClean="0"/>
              <a:t>Compact object (NS &amp; BH) populations </a:t>
            </a:r>
          </a:p>
          <a:p>
            <a:pPr lvl="1"/>
            <a:r>
              <a:rPr lang="en-US" dirty="0" smtClean="0"/>
              <a:t>Nuclear activity (AGN vs. starburst)</a:t>
            </a:r>
            <a:endParaRPr lang="en-US" dirty="0" smtClean="0"/>
          </a:p>
          <a:p>
            <a:pPr lvl="1"/>
            <a:r>
              <a:rPr lang="en-US" dirty="0" smtClean="0"/>
              <a:t>Particle </a:t>
            </a:r>
            <a:r>
              <a:rPr lang="en-US" dirty="0" smtClean="0"/>
              <a:t>acceleration in SF regions</a:t>
            </a:r>
          </a:p>
          <a:p>
            <a:r>
              <a:rPr lang="en-US" dirty="0" smtClean="0"/>
              <a:t>All six galaxies have concurrent Chandra coverage (P.I. Hornschemeier for five; PI for Chandra Arp 299 observations A. </a:t>
            </a:r>
            <a:r>
              <a:rPr lang="en-US" dirty="0" err="1" smtClean="0"/>
              <a:t>Zezas</a:t>
            </a:r>
            <a:r>
              <a:rPr lang="en-US" dirty="0" smtClean="0"/>
              <a:t>).  </a:t>
            </a:r>
          </a:p>
          <a:p>
            <a:r>
              <a:rPr lang="en-US" dirty="0" smtClean="0"/>
              <a:t>M83 has had two sets of </a:t>
            </a:r>
            <a:r>
              <a:rPr lang="en-US" dirty="0" err="1" smtClean="0"/>
              <a:t>NuSTAR</a:t>
            </a:r>
            <a:r>
              <a:rPr lang="en-US" dirty="0" smtClean="0"/>
              <a:t> observations concurrent with XMM exposures</a:t>
            </a:r>
            <a:r>
              <a:rPr lang="en-US" dirty="0" smtClean="0"/>
              <a:t>                             (</a:t>
            </a:r>
            <a:r>
              <a:rPr lang="en-US" dirty="0" smtClean="0"/>
              <a:t>PI K. Kuntz; Aug 13, Jan 14)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248400" cy="1143000"/>
          </a:xfrm>
        </p:spPr>
        <p:txBody>
          <a:bodyPr/>
          <a:lstStyle/>
          <a:p>
            <a:r>
              <a:rPr lang="en-US" sz="4400" dirty="0" smtClean="0"/>
              <a:t>NGC 253 point sources</a:t>
            </a:r>
            <a:br>
              <a:rPr lang="en-US" sz="4400" dirty="0" smtClean="0"/>
            </a:br>
            <a:r>
              <a:rPr lang="en-US" sz="2400" dirty="0" smtClean="0"/>
              <a:t>(495 ks; Lehmer et al. 2013, ApJ, 771, 134,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              </a:t>
            </a:r>
            <a:r>
              <a:rPr lang="en-US" sz="2400" dirty="0" err="1" smtClean="0"/>
              <a:t>Wik</a:t>
            </a:r>
            <a:r>
              <a:rPr lang="en-US" sz="2400" dirty="0" smtClean="0"/>
              <a:t> </a:t>
            </a:r>
            <a:r>
              <a:rPr lang="en-US" sz="2400" dirty="0" smtClean="0"/>
              <a:t>et al 2014, ApJ,</a:t>
            </a:r>
            <a:r>
              <a:rPr lang="en-US" sz="2400" dirty="0" smtClean="0"/>
              <a:t> </a:t>
            </a:r>
            <a:r>
              <a:rPr lang="en-US" sz="2400" dirty="0" smtClean="0"/>
              <a:t>arXiv:1411.1089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08485" y="5410201"/>
            <a:ext cx="8662684" cy="1384980"/>
          </a:xfrm>
          <a:prstGeom prst="rect">
            <a:avLst/>
          </a:prstGeom>
          <a:solidFill>
            <a:schemeClr val="bg1"/>
          </a:solidFill>
        </p:spPr>
        <p:txBody>
          <a:bodyPr wrap="square" lIns="91425" tIns="45713" rIns="91425" bIns="45713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Nearby, can resolve (d ~ 3.9 </a:t>
            </a:r>
            <a:r>
              <a:rPr lang="en-US" sz="2800" dirty="0" err="1">
                <a:solidFill>
                  <a:schemeClr val="tx1"/>
                </a:solidFill>
              </a:rPr>
              <a:t>Mpc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>
                <a:solidFill>
                  <a:schemeClr val="tx1"/>
                </a:solidFill>
              </a:rPr>
              <a:t>Hosts a central starburst that drives a </a:t>
            </a:r>
            <a:r>
              <a:rPr lang="en-US" sz="2800" dirty="0" err="1">
                <a:solidFill>
                  <a:schemeClr val="tx1"/>
                </a:solidFill>
              </a:rPr>
              <a:t>superwind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Very bright gamma ray source (Fermi)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333500"/>
            <a:ext cx="9080500" cy="41783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153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-228599" y="1"/>
            <a:ext cx="184663" cy="46022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30" tIns="45716" rIns="91430" bIns="45716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06"/>
            <a:endParaRPr lang="en-US" dirty="0"/>
          </a:p>
        </p:txBody>
      </p:sp>
      <p:pic>
        <p:nvPicPr>
          <p:cNvPr id="142" name="FoV.pdf"/>
          <p:cNvPicPr/>
          <p:nvPr/>
        </p:nvPicPr>
        <p:blipFill>
          <a:blip r:embed="rId2">
            <a:extLst/>
          </a:blip>
          <a:srcRect l="2246" t="6490" r="7070" b="11443"/>
          <a:stretch>
            <a:fillRect/>
          </a:stretch>
        </p:blipFill>
        <p:spPr>
          <a:xfrm>
            <a:off x="918567" y="1104818"/>
            <a:ext cx="6777633" cy="5600782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4018359" y="1483325"/>
            <a:ext cx="3571875" cy="53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/>
          <a:p>
            <a:pPr lvl="0" algn="ctr">
              <a:defRPr sz="1800"/>
            </a:pPr>
            <a:r>
              <a:rPr sz="3000" dirty="0">
                <a:latin typeface="Microsoft Sans Serif"/>
                <a:ea typeface="Microsoft Sans Serif"/>
                <a:cs typeface="Microsoft Sans Serif"/>
                <a:sym typeface="Microsoft Sans Serif"/>
              </a:rPr>
              <a:t> </a:t>
            </a:r>
            <a:r>
              <a:rPr sz="2000" dirty="0">
                <a:solidFill>
                  <a:srgbClr val="FF26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Jan 2014 w/ XMM</a:t>
            </a:r>
            <a:endParaRPr sz="3000" dirty="0">
              <a:solidFill>
                <a:srgbClr val="FF2600"/>
              </a:solidFill>
              <a:latin typeface="Microsoft Sans Serif"/>
              <a:ea typeface="Microsoft Sans Serif"/>
              <a:cs typeface="Microsoft Sans Serif"/>
              <a:sym typeface="Microsoft Sans Serif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181602" y="2134348"/>
            <a:ext cx="3812977" cy="37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algn="ctr">
              <a:defRPr sz="4200">
                <a:solidFill>
                  <a:srgbClr val="00F9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3BCCA3"/>
                </a:solidFill>
              </a:rPr>
              <a:t>Aug 2013 w/ XMM</a:t>
            </a:r>
          </a:p>
        </p:txBody>
      </p:sp>
      <p:sp>
        <p:nvSpPr>
          <p:cNvPr id="145" name="Shape 145"/>
          <p:cNvSpPr/>
          <p:nvPr/>
        </p:nvSpPr>
        <p:spPr>
          <a:xfrm>
            <a:off x="2895600" y="6096004"/>
            <a:ext cx="4495800" cy="53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35713" tIns="35713" rIns="35713" bIns="35713" anchor="ctr">
            <a:spAutoFit/>
          </a:bodyPr>
          <a:lstStyle>
            <a:lvl1pPr algn="ctr">
              <a:defRPr sz="4200">
                <a:solidFill>
                  <a:srgbClr val="00FD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66CCFF"/>
                </a:solidFill>
              </a:rPr>
              <a:t>June 2014 </a:t>
            </a:r>
            <a:r>
              <a:rPr sz="3000" dirty="0" smtClean="0">
                <a:solidFill>
                  <a:srgbClr val="66CCFF"/>
                </a:solidFill>
              </a:rPr>
              <a:t>w</a:t>
            </a:r>
            <a:r>
              <a:rPr lang="en-US" sz="3000" dirty="0" smtClean="0">
                <a:solidFill>
                  <a:srgbClr val="66CCFF"/>
                </a:solidFill>
              </a:rPr>
              <a:t>ith </a:t>
            </a:r>
            <a:r>
              <a:rPr lang="en-US" sz="3000" i="1" dirty="0" smtClean="0">
                <a:solidFill>
                  <a:srgbClr val="66CCFF"/>
                </a:solidFill>
              </a:rPr>
              <a:t>Chandra</a:t>
            </a:r>
            <a:endParaRPr sz="3000" i="1" dirty="0">
              <a:solidFill>
                <a:srgbClr val="66CCFF"/>
              </a:solidFill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762000" y="5105404"/>
            <a:ext cx="3027164" cy="1457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/>
          <a:p>
            <a:pPr lvl="0">
              <a:defRPr sz="1800"/>
            </a:pPr>
            <a:r>
              <a:rPr sz="3000" dirty="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FUV(blue)</a:t>
            </a:r>
          </a:p>
          <a:p>
            <a:pPr lvl="0">
              <a:defRPr sz="1800"/>
            </a:pPr>
            <a:r>
              <a:rPr sz="3000" dirty="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Hα(green)</a:t>
            </a:r>
          </a:p>
          <a:p>
            <a:pPr lvl="0">
              <a:defRPr sz="1800"/>
            </a:pPr>
            <a:r>
              <a:rPr sz="3000" dirty="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24μm(red)</a:t>
            </a:r>
          </a:p>
        </p:txBody>
      </p:sp>
      <p:sp>
        <p:nvSpPr>
          <p:cNvPr id="147" name="Shape 147"/>
          <p:cNvSpPr/>
          <p:nvPr/>
        </p:nvSpPr>
        <p:spPr>
          <a:xfrm>
            <a:off x="776471" y="1004159"/>
            <a:ext cx="2423929" cy="349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>
            <a:lvl1pPr defTabSz="584200">
              <a:spcBef>
                <a:spcPts val="600"/>
              </a:spcBef>
              <a:defRPr sz="40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/>
            </a:pPr>
            <a:r>
              <a:rPr dirty="0">
                <a:solidFill>
                  <a:srgbClr val="FFFFFF"/>
                </a:solidFill>
              </a:rPr>
              <a:t>XMM: PI Kuntz (AO12)</a:t>
            </a:r>
          </a:p>
        </p:txBody>
      </p:sp>
      <p:sp>
        <p:nvSpPr>
          <p:cNvPr id="148" name="Shape 148"/>
          <p:cNvSpPr/>
          <p:nvPr/>
        </p:nvSpPr>
        <p:spPr>
          <a:xfrm>
            <a:off x="4018359" y="1004159"/>
            <a:ext cx="5170289" cy="349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defTabSz="584200">
              <a:spcBef>
                <a:spcPts val="600"/>
              </a:spcBef>
              <a:defRPr sz="40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/>
            </a:pPr>
            <a:r>
              <a:rPr dirty="0">
                <a:solidFill>
                  <a:srgbClr val="FFFFFF"/>
                </a:solidFill>
              </a:rPr>
              <a:t>CXO: PI Hornschemeier (AO15)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0"/>
            <a:ext cx="8305800" cy="1143000"/>
          </a:xfrm>
        </p:spPr>
        <p:txBody>
          <a:bodyPr/>
          <a:lstStyle/>
          <a:p>
            <a:r>
              <a:rPr lang="en-US" dirty="0" smtClean="0"/>
              <a:t>M83: 420 ks </a:t>
            </a:r>
            <a:r>
              <a:rPr lang="en-US" dirty="0" err="1" smtClean="0"/>
              <a:t>NuSTAR</a:t>
            </a:r>
            <a:r>
              <a:rPr lang="en-US" dirty="0" smtClean="0"/>
              <a:t> Campaign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9A3014-2C4C-FE4D-8743-87DE1B7F96F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86600" y="3886200"/>
            <a:ext cx="144780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1"/>
                </a:solidFill>
              </a:rPr>
              <a:t>d</a:t>
            </a:r>
            <a:r>
              <a:rPr lang="en-US" sz="2000" dirty="0" smtClean="0">
                <a:solidFill>
                  <a:schemeClr val="tx1"/>
                </a:solidFill>
              </a:rPr>
              <a:t>=4.6 </a:t>
            </a:r>
            <a:r>
              <a:rPr lang="en-US" sz="2000" dirty="0" err="1" smtClean="0">
                <a:solidFill>
                  <a:schemeClr val="tx1"/>
                </a:solidFill>
              </a:rPr>
              <a:t>Mpc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m83_4bands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7281" y="700120"/>
            <a:ext cx="6715125" cy="5993872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1108071" y="3157639"/>
            <a:ext cx="1839516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algn="ctr" defTabSz="584200">
              <a:defRPr sz="420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chemeClr val="tx1"/>
                </a:solidFill>
              </a:rPr>
              <a:t>4-6 keV</a:t>
            </a:r>
          </a:p>
        </p:txBody>
      </p:sp>
      <p:sp>
        <p:nvSpPr>
          <p:cNvPr id="156" name="Shape 156"/>
          <p:cNvSpPr/>
          <p:nvPr/>
        </p:nvSpPr>
        <p:spPr>
          <a:xfrm>
            <a:off x="1285561" y="5979419"/>
            <a:ext cx="1839516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algn="ctr" defTabSz="584200">
              <a:defRPr sz="420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chemeClr val="tx1"/>
                </a:solidFill>
              </a:rPr>
              <a:t>12-25 keV</a:t>
            </a:r>
          </a:p>
        </p:txBody>
      </p:sp>
      <p:sp>
        <p:nvSpPr>
          <p:cNvPr id="157" name="Shape 157"/>
          <p:cNvSpPr/>
          <p:nvPr/>
        </p:nvSpPr>
        <p:spPr>
          <a:xfrm>
            <a:off x="5978426" y="3157639"/>
            <a:ext cx="1839516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algn="ctr" defTabSz="584200">
              <a:defRPr sz="420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chemeClr val="tx1"/>
                </a:solidFill>
              </a:rPr>
              <a:t>6-12 keV</a:t>
            </a:r>
          </a:p>
        </p:txBody>
      </p:sp>
      <p:sp>
        <p:nvSpPr>
          <p:cNvPr id="159" name="Shape 159"/>
          <p:cNvSpPr/>
          <p:nvPr/>
        </p:nvSpPr>
        <p:spPr>
          <a:xfrm>
            <a:off x="5993943" y="5979419"/>
            <a:ext cx="1611014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>
            <a:lvl1pPr algn="ctr" defTabSz="584200">
              <a:defRPr sz="4200">
                <a:solidFill>
                  <a:srgbClr val="FFFFFF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chemeClr val="tx1"/>
                </a:solidFill>
              </a:rPr>
              <a:t>4-25 keV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76400" y="0"/>
            <a:ext cx="5943600" cy="1143000"/>
          </a:xfrm>
        </p:spPr>
        <p:txBody>
          <a:bodyPr/>
          <a:lstStyle/>
          <a:p>
            <a:r>
              <a:rPr lang="en-US" dirty="0" smtClean="0"/>
              <a:t>M83 </a:t>
            </a:r>
            <a:r>
              <a:rPr lang="en-US" dirty="0" err="1" smtClean="0"/>
              <a:t>NuSTAR</a:t>
            </a:r>
            <a:r>
              <a:rPr lang="en-US" dirty="0" smtClean="0"/>
              <a:t> Images</a:t>
            </a:r>
            <a:br>
              <a:rPr lang="en-US" dirty="0" smtClean="0"/>
            </a:br>
            <a:r>
              <a:rPr lang="en-US" sz="4000" dirty="0" smtClean="0"/>
              <a:t>(</a:t>
            </a:r>
            <a:r>
              <a:rPr lang="en-US" sz="4000" dirty="0" err="1" smtClean="0"/>
              <a:t>Yukita</a:t>
            </a:r>
            <a:r>
              <a:rPr lang="en-US" sz="4000" dirty="0" smtClean="0"/>
              <a:t> et al. 2014, in prep)</a:t>
            </a:r>
            <a:endParaRPr lang="en-US" sz="40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6E93D-F526-174F-8BCF-F5DDB686406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8"/>
          <p:cNvGrpSpPr/>
          <p:nvPr/>
        </p:nvGrpSpPr>
        <p:grpSpPr>
          <a:xfrm>
            <a:off x="83024" y="824792"/>
            <a:ext cx="5520841" cy="5499809"/>
            <a:chOff x="1" y="-2"/>
            <a:chExt cx="7851860" cy="7821949"/>
          </a:xfrm>
          <a:solidFill>
            <a:schemeClr val="tx1"/>
          </a:solidFill>
        </p:grpSpPr>
        <p:pic>
          <p:nvPicPr>
            <p:cNvPr id="336" name="color_rate_no_data.pdf"/>
            <p:cNvPicPr/>
            <p:nvPr/>
          </p:nvPicPr>
          <p:blipFill>
            <a:blip r:embed="rId3">
              <a:extLst/>
            </a:blip>
            <a:srcRect l="10860" t="31579" r="4098" b="2456"/>
            <a:stretch>
              <a:fillRect/>
            </a:stretch>
          </p:blipFill>
          <p:spPr>
            <a:xfrm rot="5400000">
              <a:off x="14956" y="-14957"/>
              <a:ext cx="7821949" cy="785186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  <p:sp>
          <p:nvSpPr>
            <p:cNvPr id="337" name="Shape 337"/>
            <p:cNvSpPr/>
            <p:nvPr/>
          </p:nvSpPr>
          <p:spPr>
            <a:xfrm>
              <a:off x="3392370" y="366314"/>
              <a:ext cx="2349468" cy="166126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39" name="Shape 339"/>
          <p:cNvSpPr/>
          <p:nvPr/>
        </p:nvSpPr>
        <p:spPr>
          <a:xfrm>
            <a:off x="2438402" y="152400"/>
            <a:ext cx="6522839" cy="50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b"/>
          <a:lstStyle>
            <a:lvl1pPr>
              <a:defRPr sz="3900">
                <a:solidFill>
                  <a:srgbClr val="011993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 b="1" dirty="0">
                <a:solidFill>
                  <a:srgbClr val="FFFFCC"/>
                </a:solidFill>
                <a:latin typeface="Arial Narrow Bold"/>
                <a:cs typeface="Arial Narrow Bold"/>
              </a:rPr>
              <a:t>Predicted NuSTAR Colors of MW X-ray Binaries</a:t>
            </a:r>
          </a:p>
        </p:txBody>
      </p:sp>
      <p:sp>
        <p:nvSpPr>
          <p:cNvPr id="340" name="Shape 340"/>
          <p:cNvSpPr/>
          <p:nvPr/>
        </p:nvSpPr>
        <p:spPr>
          <a:xfrm>
            <a:off x="4038602" y="4495800"/>
            <a:ext cx="2098477" cy="875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/>
          <a:lstStyle/>
          <a:p>
            <a:pPr lvl="0">
              <a:defRPr sz="1800"/>
            </a:pPr>
            <a:r>
              <a:rPr sz="1800" dirty="0">
                <a:solidFill>
                  <a:srgbClr val="0433FF"/>
                </a:solidFill>
                <a:latin typeface="Times Roman"/>
                <a:ea typeface="Times Roman"/>
                <a:cs typeface="Times Roman"/>
                <a:sym typeface="Times Roman"/>
              </a:rPr>
              <a:t>(Hard)</a:t>
            </a:r>
          </a:p>
          <a:p>
            <a:pPr lvl="0">
              <a:defRPr sz="1800"/>
            </a:pPr>
            <a:r>
              <a:rPr sz="1800" dirty="0">
                <a:solidFill>
                  <a:srgbClr val="0433FF"/>
                </a:solidFill>
                <a:latin typeface="Times Roman"/>
                <a:ea typeface="Times Roman"/>
                <a:cs typeface="Times Roman"/>
                <a:sym typeface="Times Roman"/>
              </a:rPr>
              <a:t>LHS to VHS</a:t>
            </a:r>
          </a:p>
        </p:txBody>
      </p:sp>
      <p:sp>
        <p:nvSpPr>
          <p:cNvPr id="341" name="Shape 341"/>
          <p:cNvSpPr/>
          <p:nvPr/>
        </p:nvSpPr>
        <p:spPr>
          <a:xfrm>
            <a:off x="2286001" y="1828800"/>
            <a:ext cx="2259211" cy="875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/>
          <a:lstStyle/>
          <a:p>
            <a:pPr lvl="0">
              <a:defRPr sz="1800"/>
            </a:pPr>
            <a:r>
              <a:rPr sz="1800" dirty="0">
                <a:solidFill>
                  <a:srgbClr val="008F00"/>
                </a:solidFill>
                <a:latin typeface="Times Roman"/>
                <a:ea typeface="Times Roman"/>
                <a:cs typeface="Times Roman"/>
                <a:sym typeface="Times Roman"/>
              </a:rPr>
              <a:t>(Intermediate)</a:t>
            </a:r>
          </a:p>
          <a:p>
            <a:pPr lvl="0">
              <a:defRPr sz="1800"/>
            </a:pPr>
            <a:r>
              <a:rPr sz="1800" dirty="0">
                <a:solidFill>
                  <a:srgbClr val="008F00"/>
                </a:solidFill>
                <a:latin typeface="Times Roman"/>
                <a:ea typeface="Times Roman"/>
                <a:cs typeface="Times Roman"/>
                <a:sym typeface="Times Roman"/>
              </a:rPr>
              <a:t>VHS-TDS</a:t>
            </a:r>
          </a:p>
        </p:txBody>
      </p:sp>
      <p:sp>
        <p:nvSpPr>
          <p:cNvPr id="342" name="Shape 342"/>
          <p:cNvSpPr/>
          <p:nvPr/>
        </p:nvSpPr>
        <p:spPr>
          <a:xfrm>
            <a:off x="1066800" y="3276601"/>
            <a:ext cx="2259211" cy="875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/>
          <a:lstStyle/>
          <a:p>
            <a:pPr lvl="0">
              <a:defRPr sz="1800"/>
            </a:pPr>
            <a:r>
              <a:rPr sz="1800" dirty="0">
                <a:solidFill>
                  <a:srgbClr val="FF2600"/>
                </a:solidFill>
                <a:latin typeface="Times Roman"/>
                <a:ea typeface="Times Roman"/>
                <a:cs typeface="Times Roman"/>
                <a:sym typeface="Times Roman"/>
              </a:rPr>
              <a:t>(Soft)</a:t>
            </a:r>
          </a:p>
          <a:p>
            <a:pPr lvl="0">
              <a:defRPr sz="1800"/>
            </a:pPr>
            <a:r>
              <a:rPr sz="1800" dirty="0">
                <a:solidFill>
                  <a:srgbClr val="FF2600"/>
                </a:solidFill>
                <a:latin typeface="Times Roman"/>
                <a:ea typeface="Times Roman"/>
                <a:cs typeface="Times Roman"/>
                <a:sym typeface="Times Roman"/>
              </a:rPr>
              <a:t>USS</a:t>
            </a:r>
          </a:p>
        </p:txBody>
      </p:sp>
      <p:grpSp>
        <p:nvGrpSpPr>
          <p:cNvPr id="3" name="Group 348"/>
          <p:cNvGrpSpPr/>
          <p:nvPr/>
        </p:nvGrpSpPr>
        <p:grpSpPr>
          <a:xfrm>
            <a:off x="5748617" y="3316129"/>
            <a:ext cx="3423097" cy="2910639"/>
            <a:chOff x="271787" y="0"/>
            <a:chExt cx="4868403" cy="4139574"/>
          </a:xfrm>
        </p:grpSpPr>
        <p:pic>
          <p:nvPicPr>
            <p:cNvPr id="343" name="Screen shot 2014-01-19 at 4.47.50 PM.png"/>
            <p:cNvPicPr/>
            <p:nvPr/>
          </p:nvPicPr>
          <p:blipFill>
            <a:blip r:embed="rId4">
              <a:extLst/>
            </a:blip>
            <a:srcRect l="47273" r="2366"/>
            <a:stretch>
              <a:fillRect/>
            </a:stretch>
          </p:blipFill>
          <p:spPr>
            <a:xfrm>
              <a:off x="271787" y="0"/>
              <a:ext cx="4868403" cy="4139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4" name="Shape 344"/>
            <p:cNvSpPr/>
            <p:nvPr/>
          </p:nvSpPr>
          <p:spPr>
            <a:xfrm>
              <a:off x="332352" y="2949813"/>
              <a:ext cx="1354537" cy="523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200">
                  <a:solidFill>
                    <a:srgbClr val="0433FF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accent2"/>
                  </a:solidFill>
                </a:rPr>
                <a:t>(LHS)</a:t>
              </a:r>
            </a:p>
          </p:txBody>
        </p:sp>
        <p:sp>
          <p:nvSpPr>
            <p:cNvPr id="345" name="Shape 345"/>
            <p:cNvSpPr/>
            <p:nvPr/>
          </p:nvSpPr>
          <p:spPr>
            <a:xfrm>
              <a:off x="278296" y="1927435"/>
              <a:ext cx="1354537" cy="523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200"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 lvl="0">
                <a:defRPr sz="1800"/>
              </a:pPr>
              <a:r>
                <a:rPr sz="1500" dirty="0">
                  <a:solidFill>
                    <a:schemeClr val="bg1"/>
                  </a:solidFill>
                </a:rPr>
                <a:t>(VHS)</a:t>
              </a:r>
            </a:p>
          </p:txBody>
        </p:sp>
        <p:sp>
          <p:nvSpPr>
            <p:cNvPr id="346" name="Shape 346"/>
            <p:cNvSpPr/>
            <p:nvPr/>
          </p:nvSpPr>
          <p:spPr>
            <a:xfrm>
              <a:off x="278296" y="984350"/>
              <a:ext cx="1354537" cy="523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200">
                  <a:solidFill>
                    <a:srgbClr val="008F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rgbClr val="008000"/>
                  </a:solidFill>
                </a:rPr>
                <a:t>(TDS)</a:t>
              </a:r>
            </a:p>
          </p:txBody>
        </p:sp>
        <p:sp>
          <p:nvSpPr>
            <p:cNvPr id="347" name="Shape 347"/>
            <p:cNvSpPr/>
            <p:nvPr/>
          </p:nvSpPr>
          <p:spPr>
            <a:xfrm>
              <a:off x="278296" y="127142"/>
              <a:ext cx="1354537" cy="523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200">
                  <a:solidFill>
                    <a:srgbClr val="FF26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(USS)</a:t>
              </a:r>
            </a:p>
          </p:txBody>
        </p:sp>
      </p:grpSp>
      <p:grpSp>
        <p:nvGrpSpPr>
          <p:cNvPr id="4" name="Group 352"/>
          <p:cNvGrpSpPr/>
          <p:nvPr/>
        </p:nvGrpSpPr>
        <p:grpSpPr>
          <a:xfrm>
            <a:off x="4419600" y="1004324"/>
            <a:ext cx="4724401" cy="2157606"/>
            <a:chOff x="557953" y="-37722"/>
            <a:chExt cx="6719146" cy="3068594"/>
          </a:xfrm>
        </p:grpSpPr>
        <p:sp>
          <p:nvSpPr>
            <p:cNvPr id="349" name="Shape 349"/>
            <p:cNvSpPr/>
            <p:nvPr/>
          </p:nvSpPr>
          <p:spPr>
            <a:xfrm>
              <a:off x="557953" y="1243240"/>
              <a:ext cx="2540000" cy="12457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800"/>
              </a:pPr>
              <a:r>
                <a:rPr sz="1800" dirty="0">
                  <a:solidFill>
                    <a:srgbClr val="FF40FF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Accreting</a:t>
              </a:r>
            </a:p>
            <a:p>
              <a:pPr lvl="0">
                <a:defRPr sz="1800"/>
              </a:pPr>
              <a:r>
                <a:rPr sz="1800" dirty="0">
                  <a:solidFill>
                    <a:srgbClr val="FF40FF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Pulsars</a:t>
              </a:r>
            </a:p>
          </p:txBody>
        </p:sp>
        <p:pic>
          <p:nvPicPr>
            <p:cNvPr id="350" name="oopulsarCU0620.jpg"/>
            <p:cNvPicPr/>
            <p:nvPr/>
          </p:nvPicPr>
          <p:blipFill>
            <a:blip r:embed="rId5">
              <a:extLst/>
            </a:blip>
            <a:srcRect l="10823" r="14737"/>
            <a:stretch>
              <a:fillRect/>
            </a:stretch>
          </p:blipFill>
          <p:spPr>
            <a:xfrm>
              <a:off x="4694193" y="-37722"/>
              <a:ext cx="2307945" cy="17461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1" name="Shape 351"/>
            <p:cNvSpPr/>
            <p:nvPr/>
          </p:nvSpPr>
          <p:spPr>
            <a:xfrm>
              <a:off x="4737097" y="1785107"/>
              <a:ext cx="2540002" cy="12457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800"/>
              </a:pPr>
              <a:r>
                <a:rPr sz="1800" dirty="0">
                  <a:solidFill>
                    <a:srgbClr val="FF40FF"/>
                  </a:solidFill>
                  <a:latin typeface="Arial"/>
                  <a:ea typeface="Times Roman"/>
                  <a:cs typeface="Arial"/>
                  <a:sym typeface="Times Roman"/>
                </a:rPr>
                <a:t>Accreting</a:t>
              </a:r>
            </a:p>
            <a:p>
              <a:pPr lvl="0">
                <a:defRPr sz="1800"/>
              </a:pPr>
              <a:r>
                <a:rPr sz="1800" dirty="0">
                  <a:solidFill>
                    <a:srgbClr val="FF40FF"/>
                  </a:solidFill>
                  <a:latin typeface="Arial"/>
                  <a:ea typeface="Times Roman"/>
                  <a:cs typeface="Arial"/>
                  <a:sym typeface="Times Roman"/>
                </a:rPr>
                <a:t>Pulsars</a:t>
              </a:r>
            </a:p>
          </p:txBody>
        </p:sp>
      </p:grpSp>
      <p:sp>
        <p:nvSpPr>
          <p:cNvPr id="353" name="Shape 353"/>
          <p:cNvSpPr/>
          <p:nvPr/>
        </p:nvSpPr>
        <p:spPr>
          <a:xfrm>
            <a:off x="2590800" y="1028117"/>
            <a:ext cx="281166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spcBef>
                <a:spcPts val="1500"/>
              </a:spcBef>
              <a:defRPr sz="20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>
              <a:defRPr sz="1800"/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Zezas et al.</a:t>
            </a:r>
            <a:r>
              <a:rPr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cs typeface="Arial"/>
              </a:rPr>
              <a:t>2014 </a:t>
            </a:r>
            <a:r>
              <a:rPr sz="1800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in-prep)</a:t>
            </a:r>
          </a:p>
        </p:txBody>
      </p:sp>
      <p:pic>
        <p:nvPicPr>
          <p:cNvPr id="354" name="stars_lmxrb_medium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600189" y="1301224"/>
            <a:ext cx="1660911" cy="690939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Shape 355"/>
          <p:cNvSpPr/>
          <p:nvPr/>
        </p:nvSpPr>
        <p:spPr>
          <a:xfrm>
            <a:off x="5757862" y="2095872"/>
            <a:ext cx="1785938" cy="875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/>
          <a:lstStyle>
            <a:lvl1pPr>
              <a:defRPr sz="2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>
              <a:defRPr sz="1800"/>
            </a:pP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X-ray Binaries</a:t>
            </a:r>
          </a:p>
        </p:txBody>
      </p:sp>
      <p:grpSp>
        <p:nvGrpSpPr>
          <p:cNvPr id="5" name="Group 358"/>
          <p:cNvGrpSpPr/>
          <p:nvPr/>
        </p:nvGrpSpPr>
        <p:grpSpPr>
          <a:xfrm>
            <a:off x="228602" y="304802"/>
            <a:ext cx="2037131" cy="1434495"/>
            <a:chOff x="0" y="0"/>
            <a:chExt cx="2406145" cy="1778515"/>
          </a:xfrm>
        </p:grpSpPr>
        <p:pic>
          <p:nvPicPr>
            <p:cNvPr id="356" name="url-1.jpg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2369686" cy="17785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7" name="Shape 357"/>
            <p:cNvSpPr/>
            <p:nvPr/>
          </p:nvSpPr>
          <p:spPr>
            <a:xfrm>
              <a:off x="1039989" y="24159"/>
              <a:ext cx="1366157" cy="4852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>
                <a:defRPr sz="2600">
                  <a:solidFill>
                    <a:srgbClr val="FFFB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dirty="0" err="1" smtClean="0">
                  <a:solidFill>
                    <a:srgbClr val="FFFFCC"/>
                  </a:solidFill>
                </a:rPr>
                <a:t>NuSTAR</a:t>
              </a:r>
              <a:endParaRPr lang="en-US" dirty="0" smtClean="0">
                <a:solidFill>
                  <a:srgbClr val="FFFFCC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lang="en-US" dirty="0" smtClean="0">
                <a:solidFill>
                  <a:srgbClr val="FFFFCC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dirty="0">
                <a:solidFill>
                  <a:srgbClr val="FFFFCC"/>
                </a:solidFill>
                <a:latin typeface=""/>
                <a:cs typeface=""/>
              </a:endParaRPr>
            </a:p>
          </p:txBody>
        </p:sp>
      </p:grpSp>
      <p:sp>
        <p:nvSpPr>
          <p:cNvPr id="25" name="Rectangle 7"/>
          <p:cNvSpPr txBox="1">
            <a:spLocks noChangeArrowheads="1"/>
          </p:cNvSpPr>
          <p:nvPr/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0" tIns="46031" rIns="92060" bIns="46031" numCol="1" anchor="ctr" anchorCtr="0" compatLnSpc="1">
            <a:prstTxWarp prst="textNoShape">
              <a:avLst/>
            </a:prstTxWarp>
          </a:bodyPr>
          <a:lstStyle>
            <a:lvl1pPr algn="r">
              <a:defRPr kumimoji="0" sz="1600" b="1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39249-FB5A-CA43-B7BE-D61FF821CB5A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Times New Roman" charset="0"/>
                <a:cs typeface="Times New Roman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Times New Roman" charset="0"/>
              <a:cs typeface="Times New Roman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7086" y="5867400"/>
            <a:ext cx="187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Done et al. 2007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7" name="Shape 198"/>
          <p:cNvSpPr/>
          <p:nvPr/>
        </p:nvSpPr>
        <p:spPr>
          <a:xfrm>
            <a:off x="-76200" y="6294487"/>
            <a:ext cx="5715000" cy="48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algn="ctr" defTabSz="410709">
              <a:defRPr sz="1800"/>
            </a:pP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S: 4-6 </a:t>
            </a:r>
            <a:r>
              <a:rPr sz="2500" dirty="0" smtClean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keV</a:t>
            </a:r>
            <a:r>
              <a:rPr lang="en-US" sz="2500" dirty="0" smtClean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, </a:t>
            </a:r>
            <a:r>
              <a:rPr sz="2500" dirty="0" smtClean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M</a:t>
            </a: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: 6-12 keV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838200"/>
            <a:ext cx="6324600" cy="57912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Helvetica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28600" y="838201"/>
            <a:ext cx="5943600" cy="46022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06"/>
            <a:endParaRPr lang="en-US" dirty="0"/>
          </a:p>
        </p:txBody>
      </p:sp>
      <p:pic>
        <p:nvPicPr>
          <p:cNvPr id="191" name="color_rate_no_data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986102" y="-942526"/>
            <a:ext cx="6834374" cy="8871827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192" name="Shape 192"/>
          <p:cNvSpPr/>
          <p:nvPr/>
        </p:nvSpPr>
        <p:spPr>
          <a:xfrm>
            <a:off x="1455539" y="1075598"/>
            <a:ext cx="1594288" cy="349122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>
            <a:lvl1pPr defTabSz="215900">
              <a:spcBef>
                <a:spcPts val="100"/>
              </a:spcBef>
              <a:defRPr sz="3600" i="1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  <a:uFillTx/>
              </a:defRPr>
            </a:pPr>
            <a:r>
              <a:rPr dirty="0">
                <a:solidFill>
                  <a:srgbClr val="FF8000"/>
                </a:solidFill>
              </a:rPr>
              <a:t>NuSTAR ULXs</a:t>
            </a:r>
          </a:p>
        </p:txBody>
      </p:sp>
      <p:sp>
        <p:nvSpPr>
          <p:cNvPr id="193" name="Shape 193"/>
          <p:cNvSpPr/>
          <p:nvPr/>
        </p:nvSpPr>
        <p:spPr>
          <a:xfrm>
            <a:off x="1312665" y="1957034"/>
            <a:ext cx="1897251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rPr>
              <a:t>Soft state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rPr>
              <a:t> BH binaries</a:t>
            </a:r>
          </a:p>
        </p:txBody>
      </p:sp>
      <p:sp>
        <p:nvSpPr>
          <p:cNvPr id="194" name="Shape 194"/>
          <p:cNvSpPr/>
          <p:nvPr/>
        </p:nvSpPr>
        <p:spPr>
          <a:xfrm>
            <a:off x="1348383" y="4635939"/>
            <a:ext cx="2717224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0F900"/>
                </a:solidFill>
                <a:uFill>
                  <a:solidFill>
                    <a:srgbClr val="00F900"/>
                  </a:solidFill>
                </a:uFill>
                <a:latin typeface="Arial"/>
                <a:ea typeface="Arial"/>
                <a:cs typeface="Arial"/>
                <a:sym typeface="Arial"/>
              </a:rPr>
              <a:t>Intermediate state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0F900"/>
                </a:solidFill>
                <a:uFill>
                  <a:solidFill>
                    <a:srgbClr val="00F900"/>
                  </a:solidFill>
                </a:uFill>
                <a:latin typeface="Arial"/>
                <a:ea typeface="Arial"/>
                <a:cs typeface="Arial"/>
                <a:sym typeface="Arial"/>
              </a:rPr>
              <a:t>BH binaries</a:t>
            </a:r>
          </a:p>
        </p:txBody>
      </p:sp>
      <p:sp>
        <p:nvSpPr>
          <p:cNvPr id="195" name="Shape 195"/>
          <p:cNvSpPr/>
          <p:nvPr/>
        </p:nvSpPr>
        <p:spPr>
          <a:xfrm>
            <a:off x="4321970" y="4921689"/>
            <a:ext cx="1808178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Arial"/>
                <a:ea typeface="Arial"/>
                <a:cs typeface="Arial"/>
                <a:sym typeface="Arial"/>
              </a:rPr>
              <a:t>Hard state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Arial"/>
                <a:ea typeface="Arial"/>
                <a:cs typeface="Arial"/>
                <a:sym typeface="Arial"/>
              </a:rPr>
              <a:t>BH binaries</a:t>
            </a:r>
          </a:p>
        </p:txBody>
      </p:sp>
      <p:sp>
        <p:nvSpPr>
          <p:cNvPr id="196" name="Shape 196"/>
          <p:cNvSpPr/>
          <p:nvPr/>
        </p:nvSpPr>
        <p:spPr>
          <a:xfrm>
            <a:off x="4572002" y="1510549"/>
            <a:ext cx="1487420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40FF"/>
                </a:solidFill>
                <a:uFill>
                  <a:solidFill>
                    <a:srgbClr val="FF40FF"/>
                  </a:solidFill>
                </a:uFill>
                <a:latin typeface="Arial"/>
                <a:ea typeface="Arial"/>
                <a:cs typeface="Arial"/>
                <a:sym typeface="Arial"/>
              </a:rPr>
              <a:t>Accreting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40FF"/>
                </a:solidFill>
                <a:uFill>
                  <a:solidFill>
                    <a:srgbClr val="FF40FF"/>
                  </a:solidFill>
                </a:uFill>
                <a:latin typeface="Arial"/>
                <a:ea typeface="Arial"/>
                <a:cs typeface="Arial"/>
                <a:sym typeface="Arial"/>
              </a:rPr>
              <a:t>pulsars </a:t>
            </a:r>
          </a:p>
        </p:txBody>
      </p:sp>
      <p:sp>
        <p:nvSpPr>
          <p:cNvPr id="197" name="Shape 197"/>
          <p:cNvSpPr/>
          <p:nvPr/>
        </p:nvSpPr>
        <p:spPr>
          <a:xfrm>
            <a:off x="1676400" y="6226060"/>
            <a:ext cx="4071937" cy="27699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algn="ctr" defTabSz="584200">
              <a:defRPr sz="36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/>
            </a:pPr>
            <a:r>
              <a:rPr dirty="0">
                <a:solidFill>
                  <a:schemeClr val="bg1"/>
                </a:solidFill>
              </a:rPr>
              <a:t>(M-S)/(M+S)</a:t>
            </a:r>
          </a:p>
        </p:txBody>
      </p:sp>
      <p:sp>
        <p:nvSpPr>
          <p:cNvPr id="198" name="Shape 198"/>
          <p:cNvSpPr/>
          <p:nvPr/>
        </p:nvSpPr>
        <p:spPr>
          <a:xfrm>
            <a:off x="6367464" y="5181600"/>
            <a:ext cx="2776536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algn="ctr" defTabSz="410709">
              <a:defRPr sz="1800"/>
            </a:pP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S: 4-6 keV  </a:t>
            </a:r>
          </a:p>
          <a:p>
            <a:pPr algn="ctr" defTabSz="410709">
              <a:defRPr sz="1800"/>
            </a:pP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M: 6-12 keV</a:t>
            </a:r>
          </a:p>
        </p:txBody>
      </p:sp>
      <p:sp>
        <p:nvSpPr>
          <p:cNvPr id="200" name="Shape 200"/>
          <p:cNvSpPr/>
          <p:nvPr/>
        </p:nvSpPr>
        <p:spPr>
          <a:xfrm rot="16200000">
            <a:off x="-2510877" y="3349078"/>
            <a:ext cx="5791200" cy="769441"/>
          </a:xfrm>
          <a:prstGeom prst="rect">
            <a:avLst/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10709">
              <a:defRPr sz="1800"/>
            </a:pPr>
            <a:r>
              <a:rPr sz="250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NuSTAR Count Rate (4-25 keV ) </a:t>
            </a:r>
          </a:p>
          <a:p>
            <a:pPr algn="ctr" defTabSz="410709">
              <a:defRPr sz="1800"/>
            </a:pPr>
            <a:r>
              <a:rPr sz="250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@ 4.0 Mpc </a:t>
            </a:r>
          </a:p>
        </p:txBody>
      </p:sp>
      <p:sp>
        <p:nvSpPr>
          <p:cNvPr id="201" name="Shape 201"/>
          <p:cNvSpPr/>
          <p:nvPr/>
        </p:nvSpPr>
        <p:spPr>
          <a:xfrm>
            <a:off x="762000" y="173132"/>
            <a:ext cx="7543800" cy="564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35713" tIns="35713" rIns="35713" bIns="35713" anchor="ctr">
            <a:spAutoFit/>
          </a:bodyPr>
          <a:lstStyle>
            <a:lvl1pPr algn="ctr">
              <a:defRPr sz="4800"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/>
            </a:pPr>
            <a:r>
              <a:rPr sz="3200" b="1" dirty="0">
                <a:solidFill>
                  <a:schemeClr val="tx2"/>
                </a:solidFill>
                <a:latin typeface="Arial Narrow"/>
                <a:cs typeface="Arial Narrow"/>
              </a:rPr>
              <a:t>X-ray Color Diagnostics for Compact Objects </a:t>
            </a:r>
          </a:p>
        </p:txBody>
      </p:sp>
      <p:sp>
        <p:nvSpPr>
          <p:cNvPr id="202" name="Shape 202"/>
          <p:cNvSpPr/>
          <p:nvPr/>
        </p:nvSpPr>
        <p:spPr>
          <a:xfrm>
            <a:off x="6350199" y="1515188"/>
            <a:ext cx="2717601" cy="3396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35713" tIns="35713" rIns="35713" bIns="35713" anchor="ctr">
            <a:spAutoFit/>
          </a:bodyPr>
          <a:lstStyle>
            <a:lvl1pPr defTabSz="584200">
              <a:defRPr sz="3600"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/>
            </a:pP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We find more luminous sources in extragalactic environments (ULXs)</a:t>
            </a:r>
          </a:p>
          <a:p>
            <a:pPr lvl="0">
              <a:defRPr sz="1800"/>
            </a:pPr>
            <a:endParaRPr lang="en-US" dirty="0" smtClean="0">
              <a:solidFill>
                <a:schemeClr val="tx1"/>
              </a:solidFill>
              <a:latin typeface="+mn-lt"/>
              <a:cs typeface="Arial Narrow"/>
            </a:endParaRPr>
          </a:p>
          <a:p>
            <a:pPr>
              <a:defRPr sz="1800"/>
            </a:pPr>
            <a:r>
              <a:rPr lang="en-US" dirty="0" err="1" smtClean="0">
                <a:solidFill>
                  <a:schemeClr val="tx1"/>
                </a:solidFill>
                <a:latin typeface="+mn-lt"/>
                <a:cs typeface="Arial Narrow"/>
              </a:rPr>
              <a:t>NuSTAR</a:t>
            </a: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 ULX spectra </a:t>
            </a: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from Walton et al. 2013, </a:t>
            </a:r>
          </a:p>
          <a:p>
            <a:pPr>
              <a:defRPr sz="1800"/>
            </a:pPr>
            <a:r>
              <a:rPr lang="en-US" dirty="0" err="1" smtClean="0">
                <a:solidFill>
                  <a:schemeClr val="tx1"/>
                </a:solidFill>
                <a:latin typeface="+mn-lt"/>
                <a:cs typeface="Arial Narrow"/>
              </a:rPr>
              <a:t>Bachetti</a:t>
            </a: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 et al. 2013, </a:t>
            </a:r>
          </a:p>
          <a:p>
            <a:pPr>
              <a:defRPr sz="1800"/>
            </a:pPr>
            <a:r>
              <a:rPr lang="en-US" dirty="0" err="1" smtClean="0">
                <a:solidFill>
                  <a:schemeClr val="tx1"/>
                </a:solidFill>
                <a:latin typeface="+mn-lt"/>
                <a:cs typeface="Arial Narrow"/>
              </a:rPr>
              <a:t>Rana</a:t>
            </a: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 et al. 2014</a:t>
            </a:r>
          </a:p>
          <a:p>
            <a:pPr lvl="0">
              <a:defRPr sz="1800"/>
            </a:pPr>
            <a:endParaRPr lang="en-US" dirty="0" smtClean="0">
              <a:solidFill>
                <a:schemeClr val="tx1"/>
              </a:solidFill>
              <a:latin typeface="+mn-lt"/>
              <a:cs typeface="Arial Narrow"/>
            </a:endParaRPr>
          </a:p>
          <a:p>
            <a:pPr lvl="0">
              <a:defRPr sz="1800"/>
            </a:pPr>
            <a:r>
              <a:rPr dirty="0" smtClean="0">
                <a:solidFill>
                  <a:schemeClr val="tx1"/>
                </a:solidFill>
                <a:latin typeface="+mn-lt"/>
                <a:cs typeface="Arial Narrow"/>
              </a:rPr>
              <a:t>NuSTAR </a:t>
            </a:r>
            <a:r>
              <a:rPr dirty="0">
                <a:solidFill>
                  <a:schemeClr val="tx1"/>
                </a:solidFill>
                <a:latin typeface="+mn-lt"/>
                <a:cs typeface="Arial Narrow"/>
              </a:rPr>
              <a:t>ULXs are clearly separated from the track of Galactic</a:t>
            </a:r>
            <a:r>
              <a:rPr dirty="0" smtClean="0">
                <a:solidFill>
                  <a:schemeClr val="tx1"/>
                </a:solidFill>
                <a:latin typeface="+mn-lt"/>
                <a:cs typeface="Arial Narrow"/>
              </a:rPr>
              <a:t> sources</a:t>
            </a:r>
            <a:endParaRPr dirty="0">
              <a:solidFill>
                <a:schemeClr val="tx1"/>
              </a:solidFill>
              <a:latin typeface="+mn-lt"/>
              <a:cs typeface="Arial Narrow"/>
            </a:endParaRPr>
          </a:p>
        </p:txBody>
      </p:sp>
      <p:sp>
        <p:nvSpPr>
          <p:cNvPr id="15" name="Rectangle 7"/>
          <p:cNvSpPr txBox="1">
            <a:spLocks noChangeArrowheads="1"/>
          </p:cNvSpPr>
          <p:nvPr/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0" tIns="46031" rIns="92060" bIns="46031" numCol="1" anchor="ctr" anchorCtr="0" compatLnSpc="1">
            <a:prstTxWarp prst="textNoShape">
              <a:avLst/>
            </a:prstTxWarp>
          </a:bodyPr>
          <a:lstStyle>
            <a:lvl1pPr algn="r">
              <a:defRPr kumimoji="0" sz="1600" b="1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39249-FB5A-CA43-B7BE-D61FF821CB5A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Times New Roman" charset="0"/>
                <a:cs typeface="Times New Roman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0" y="838200"/>
            <a:ext cx="6248400" cy="60198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Helvetica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28600" y="838201"/>
            <a:ext cx="5943600" cy="46022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06"/>
            <a:endParaRPr lang="en-US" dirty="0"/>
          </a:p>
        </p:txBody>
      </p:sp>
      <p:sp>
        <p:nvSpPr>
          <p:cNvPr id="192" name="Shape 192"/>
          <p:cNvSpPr/>
          <p:nvPr/>
        </p:nvSpPr>
        <p:spPr>
          <a:xfrm>
            <a:off x="1455539" y="1075598"/>
            <a:ext cx="1594288" cy="349122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>
            <a:lvl1pPr defTabSz="215900">
              <a:spcBef>
                <a:spcPts val="100"/>
              </a:spcBef>
              <a:defRPr sz="3600" i="1">
                <a:solidFill>
                  <a:srgbClr val="FF9300"/>
                </a:solidFill>
                <a:uFill>
                  <a:solidFill>
                    <a:srgbClr val="FF93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  <a:uFillTx/>
              </a:defRPr>
            </a:pPr>
            <a:r>
              <a:rPr dirty="0">
                <a:solidFill>
                  <a:srgbClr val="FF8000"/>
                </a:solidFill>
              </a:rPr>
              <a:t>NuSTAR ULXs</a:t>
            </a:r>
          </a:p>
        </p:txBody>
      </p:sp>
      <p:sp>
        <p:nvSpPr>
          <p:cNvPr id="193" name="Shape 193"/>
          <p:cNvSpPr/>
          <p:nvPr/>
        </p:nvSpPr>
        <p:spPr>
          <a:xfrm>
            <a:off x="1312665" y="1957034"/>
            <a:ext cx="1897251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rPr>
              <a:t>Soft state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rPr>
              <a:t> BH binaries</a:t>
            </a:r>
          </a:p>
        </p:txBody>
      </p:sp>
      <p:sp>
        <p:nvSpPr>
          <p:cNvPr id="194" name="Shape 194"/>
          <p:cNvSpPr/>
          <p:nvPr/>
        </p:nvSpPr>
        <p:spPr>
          <a:xfrm>
            <a:off x="1348383" y="4635939"/>
            <a:ext cx="2717224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0F900"/>
                </a:solidFill>
                <a:uFill>
                  <a:solidFill>
                    <a:srgbClr val="00F900"/>
                  </a:solidFill>
                </a:uFill>
                <a:latin typeface="Arial"/>
                <a:ea typeface="Arial"/>
                <a:cs typeface="Arial"/>
                <a:sym typeface="Arial"/>
              </a:rPr>
              <a:t>Intermediate state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0F900"/>
                </a:solidFill>
                <a:uFill>
                  <a:solidFill>
                    <a:srgbClr val="00F900"/>
                  </a:solidFill>
                </a:uFill>
                <a:latin typeface="Arial"/>
                <a:ea typeface="Arial"/>
                <a:cs typeface="Arial"/>
                <a:sym typeface="Arial"/>
              </a:rPr>
              <a:t>BH binaries</a:t>
            </a:r>
          </a:p>
        </p:txBody>
      </p:sp>
      <p:sp>
        <p:nvSpPr>
          <p:cNvPr id="195" name="Shape 195"/>
          <p:cNvSpPr/>
          <p:nvPr/>
        </p:nvSpPr>
        <p:spPr>
          <a:xfrm>
            <a:off x="4321970" y="4921689"/>
            <a:ext cx="1808178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Arial"/>
                <a:ea typeface="Arial"/>
                <a:cs typeface="Arial"/>
                <a:sym typeface="Arial"/>
              </a:rPr>
              <a:t>Hard state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Arial"/>
                <a:ea typeface="Arial"/>
                <a:cs typeface="Arial"/>
                <a:sym typeface="Arial"/>
              </a:rPr>
              <a:t>BH binaries</a:t>
            </a:r>
          </a:p>
        </p:txBody>
      </p:sp>
      <p:sp>
        <p:nvSpPr>
          <p:cNvPr id="196" name="Shape 196"/>
          <p:cNvSpPr/>
          <p:nvPr/>
        </p:nvSpPr>
        <p:spPr>
          <a:xfrm>
            <a:off x="4572002" y="1510549"/>
            <a:ext cx="1487420" cy="85438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3" tIns="35713" rIns="35713" bIns="35713" anchor="ctr">
            <a:spAutoFit/>
          </a:bodyPr>
          <a:lstStyle/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40FF"/>
                </a:solidFill>
                <a:uFill>
                  <a:solidFill>
                    <a:srgbClr val="FF40FF"/>
                  </a:solidFill>
                </a:uFill>
                <a:latin typeface="Arial"/>
                <a:ea typeface="Arial"/>
                <a:cs typeface="Arial"/>
                <a:sym typeface="Arial"/>
              </a:rPr>
              <a:t>Accreting </a:t>
            </a:r>
          </a:p>
          <a:p>
            <a:pPr defTabSz="151785">
              <a:spcBef>
                <a:spcPts val="70"/>
              </a:spcBef>
              <a:defRPr sz="1800"/>
            </a:pPr>
            <a:r>
              <a:rPr sz="2500" i="1" dirty="0">
                <a:solidFill>
                  <a:srgbClr val="FF40FF"/>
                </a:solidFill>
                <a:uFill>
                  <a:solidFill>
                    <a:srgbClr val="FF40FF"/>
                  </a:solidFill>
                </a:uFill>
                <a:latin typeface="Arial"/>
                <a:ea typeface="Arial"/>
                <a:cs typeface="Arial"/>
                <a:sym typeface="Arial"/>
              </a:rPr>
              <a:t>pulsars </a:t>
            </a:r>
          </a:p>
        </p:txBody>
      </p:sp>
      <p:sp>
        <p:nvSpPr>
          <p:cNvPr id="198" name="Shape 198"/>
          <p:cNvSpPr/>
          <p:nvPr/>
        </p:nvSpPr>
        <p:spPr>
          <a:xfrm>
            <a:off x="6367465" y="4876806"/>
            <a:ext cx="2776537" cy="872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50795" tIns="50795" rIns="50795" bIns="50795" numCol="1" anchor="ctr">
            <a:spAutoFit/>
          </a:bodyPr>
          <a:lstStyle/>
          <a:p>
            <a:pPr algn="ctr" defTabSz="410709">
              <a:defRPr sz="1800"/>
            </a:pP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S: 4-6 keV  </a:t>
            </a:r>
          </a:p>
          <a:p>
            <a:pPr algn="ctr" defTabSz="410709">
              <a:defRPr sz="1800"/>
            </a:pPr>
            <a:r>
              <a:rPr sz="2500" dirty="0">
                <a:solidFill>
                  <a:schemeClr val="tx1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M: 6-12 keV</a:t>
            </a:r>
          </a:p>
        </p:txBody>
      </p:sp>
      <p:sp>
        <p:nvSpPr>
          <p:cNvPr id="201" name="Shape 201"/>
          <p:cNvSpPr/>
          <p:nvPr/>
        </p:nvSpPr>
        <p:spPr>
          <a:xfrm>
            <a:off x="1143000" y="173132"/>
            <a:ext cx="7239000" cy="564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35713" tIns="35713" rIns="35713" bIns="35713" anchor="ctr">
            <a:spAutoFit/>
          </a:bodyPr>
          <a:lstStyle>
            <a:lvl1pPr algn="ctr">
              <a:defRPr sz="4800"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/>
            </a:pPr>
            <a:r>
              <a:rPr sz="3200" b="1" dirty="0">
                <a:solidFill>
                  <a:schemeClr val="tx2"/>
                </a:solidFill>
                <a:latin typeface="Arial Narrow"/>
                <a:cs typeface="Arial Narrow"/>
              </a:rPr>
              <a:t>X-ray Color Diagnostics for Compact Objects </a:t>
            </a:r>
          </a:p>
        </p:txBody>
      </p:sp>
      <p:sp>
        <p:nvSpPr>
          <p:cNvPr id="202" name="Shape 202"/>
          <p:cNvSpPr/>
          <p:nvPr/>
        </p:nvSpPr>
        <p:spPr>
          <a:xfrm>
            <a:off x="6400800" y="1455756"/>
            <a:ext cx="2717601" cy="3119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35713" tIns="35713" rIns="35713" bIns="35713" anchor="ctr">
            <a:spAutoFit/>
          </a:bodyPr>
          <a:lstStyle>
            <a:lvl1pPr defTabSz="584200">
              <a:defRPr sz="3600"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/>
            </a:pP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~20 X-ray binaries in each of M83 and NGC 253:</a:t>
            </a:r>
          </a:p>
          <a:p>
            <a:pPr lvl="0">
              <a:buFontTx/>
              <a:buChar char="•"/>
              <a:defRPr sz="1800"/>
            </a:pP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NGC 253 has more ULX </a:t>
            </a: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sources</a:t>
            </a:r>
          </a:p>
          <a:p>
            <a:pPr lvl="0">
              <a:buFontTx/>
              <a:buChar char="•"/>
              <a:defRPr sz="1800"/>
            </a:pPr>
            <a:r>
              <a:rPr lang="en-US" dirty="0" smtClean="0">
                <a:solidFill>
                  <a:schemeClr val="tx1"/>
                </a:solidFill>
                <a:latin typeface="+mn-lt"/>
                <a:cs typeface="Arial Narrow"/>
              </a:rPr>
              <a:t>The vast majority of sources are found in the “intermediate” state      (Very High State / Thermal Dominant)</a:t>
            </a:r>
            <a:endParaRPr lang="en-US" dirty="0" smtClean="0">
              <a:solidFill>
                <a:schemeClr val="tx1"/>
              </a:solidFill>
              <a:latin typeface="+mn-lt"/>
              <a:cs typeface="Arial Narrow"/>
            </a:endParaRPr>
          </a:p>
          <a:p>
            <a:pPr lvl="0">
              <a:buFontTx/>
              <a:buChar char="•"/>
              <a:defRPr sz="1800"/>
            </a:pPr>
            <a:endParaRPr dirty="0">
              <a:solidFill>
                <a:schemeClr val="tx1"/>
              </a:solidFill>
              <a:latin typeface="+mn-lt"/>
              <a:cs typeface="Arial Narrow"/>
            </a:endParaRPr>
          </a:p>
        </p:txBody>
      </p:sp>
      <p:pic>
        <p:nvPicPr>
          <p:cNvPr id="16" name="m83_nustar_HR1ct.pdf"/>
          <p:cNvPicPr/>
          <p:nvPr/>
        </p:nvPicPr>
        <p:blipFill>
          <a:blip r:embed="rId2">
            <a:extLst/>
          </a:blip>
          <a:srcRect l="8791" t="29060"/>
          <a:stretch>
            <a:fillRect/>
          </a:stretch>
        </p:blipFill>
        <p:spPr>
          <a:xfrm rot="5400000">
            <a:off x="-76199" y="762002"/>
            <a:ext cx="6324601" cy="6324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color_rate_no_data.pdf"/>
          <p:cNvPicPr/>
          <p:nvPr/>
        </p:nvPicPr>
        <p:blipFill>
          <a:blip r:embed="rId3">
            <a:alphaModFix amt="40000"/>
            <a:extLst/>
          </a:blip>
          <a:srcRect l="9901" t="29362" r="3191"/>
          <a:stretch>
            <a:fillRect/>
          </a:stretch>
        </p:blipFill>
        <p:spPr>
          <a:xfrm rot="5400000">
            <a:off x="76200" y="685800"/>
            <a:ext cx="6019800" cy="63246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0" name="ngc253_color_rate.pdf"/>
          <p:cNvPicPr/>
          <p:nvPr/>
        </p:nvPicPr>
        <p:blipFill>
          <a:blip r:embed="rId4">
            <a:extLst/>
          </a:blip>
          <a:srcRect l="8791" t="29060"/>
          <a:stretch>
            <a:fillRect/>
          </a:stretch>
        </p:blipFill>
        <p:spPr>
          <a:xfrm rot="5400000">
            <a:off x="-76201" y="761999"/>
            <a:ext cx="6324599" cy="632460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00" name="Shape 200"/>
          <p:cNvSpPr/>
          <p:nvPr/>
        </p:nvSpPr>
        <p:spPr>
          <a:xfrm rot="16200000">
            <a:off x="-2510877" y="3349079"/>
            <a:ext cx="5791200" cy="769441"/>
          </a:xfrm>
          <a:prstGeom prst="rect">
            <a:avLst/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10709">
              <a:defRPr sz="1800"/>
            </a:pPr>
            <a:r>
              <a:rPr sz="250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NuSTAR Count Rate (4-25 keV ) </a:t>
            </a:r>
          </a:p>
          <a:p>
            <a:pPr algn="ctr" defTabSz="410709">
              <a:defRPr sz="1800"/>
            </a:pPr>
            <a:r>
              <a:rPr sz="2500" dirty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rPr>
              <a:t>@ 4.0 Mpc </a:t>
            </a:r>
          </a:p>
        </p:txBody>
      </p:sp>
      <p:sp>
        <p:nvSpPr>
          <p:cNvPr id="17" name="Shape 197"/>
          <p:cNvSpPr/>
          <p:nvPr/>
        </p:nvSpPr>
        <p:spPr>
          <a:xfrm>
            <a:off x="1371602" y="6477000"/>
            <a:ext cx="4071937" cy="36933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algn="ctr" defTabSz="584200">
              <a:defRPr sz="36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pPr lvl="0">
              <a:defRPr sz="1800"/>
            </a:pPr>
            <a:r>
              <a:rPr sz="2400" dirty="0">
                <a:solidFill>
                  <a:schemeClr val="bg1"/>
                </a:solidFill>
              </a:rPr>
              <a:t>(M-S)/(M+S)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67215" y="685800"/>
            <a:ext cx="8849321" cy="1562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For both NGC 253 and M83, as well as nearby ULXs, the </a:t>
            </a:r>
          </a:p>
          <a:p>
            <a:pPr defTabSz="642849">
              <a:spcBef>
                <a:spcPts val="422"/>
              </a:spcBef>
              <a:defRPr sz="1800"/>
            </a:pP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spectrum gets steeper at higher energies</a:t>
            </a:r>
          </a:p>
          <a:p>
            <a:pPr defTabSz="642849">
              <a:spcBef>
                <a:spcPts val="422"/>
              </a:spcBef>
              <a:defRPr sz="1800"/>
            </a:pP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(</a:t>
            </a:r>
            <a:r>
              <a:rPr lang="en-US" sz="2500" dirty="0" err="1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Wik</a:t>
            </a: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 et al. 2014,</a:t>
            </a: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 arXiv:1411.1089;  </a:t>
            </a:r>
            <a:r>
              <a:rPr lang="en-US" sz="2500" dirty="0" err="1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Yukita</a:t>
            </a:r>
            <a:r>
              <a:rPr lang="en-US" sz="2500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 et al. 2014, in prep.)</a:t>
            </a:r>
            <a:endParaRPr sz="2500" dirty="0">
              <a:solidFill>
                <a:schemeClr val="tx1"/>
              </a:solidFill>
              <a:uFill>
                <a:solidFill/>
              </a:uFill>
              <a:latin typeface="Arial"/>
              <a:ea typeface="Papyrus"/>
              <a:cs typeface="Arial"/>
              <a:sym typeface="Papyru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6789" y="124497"/>
            <a:ext cx="9144000" cy="62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3" tIns="35713" rIns="35713" bIns="35713" anchor="ctr">
            <a:spAutoFit/>
          </a:bodyPr>
          <a:lstStyle>
            <a:lvl1pPr algn="ctr">
              <a:defRPr sz="4800"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/>
            </a:pPr>
            <a:r>
              <a:rPr sz="3600" b="1" dirty="0" smtClean="0">
                <a:solidFill>
                  <a:schemeClr val="tx2">
                    <a:lumMod val="90000"/>
                  </a:schemeClr>
                </a:solidFill>
                <a:latin typeface="+mj-lt"/>
              </a:rPr>
              <a:t>0.4</a:t>
            </a:r>
            <a:r>
              <a:rPr sz="3600" b="1" dirty="0">
                <a:solidFill>
                  <a:schemeClr val="tx2">
                    <a:lumMod val="90000"/>
                  </a:schemeClr>
                </a:solidFill>
                <a:latin typeface="+mj-lt"/>
              </a:rPr>
              <a:t>- 20 keV Integrated Galaxy spectrum</a:t>
            </a:r>
          </a:p>
        </p:txBody>
      </p:sp>
      <p:pic>
        <p:nvPicPr>
          <p:cNvPr id="163" name="M83_cxo_nustar_joint_fit.pdf"/>
          <p:cNvPicPr/>
          <p:nvPr/>
        </p:nvPicPr>
        <p:blipFill>
          <a:blip r:embed="rId2">
            <a:extLst/>
          </a:blip>
          <a:srcRect l="11100" t="9874"/>
          <a:stretch>
            <a:fillRect/>
          </a:stretch>
        </p:blipFill>
        <p:spPr>
          <a:xfrm rot="5400000">
            <a:off x="784623" y="1375767"/>
            <a:ext cx="4858345" cy="6374011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6400801" y="2438402"/>
            <a:ext cx="2946797" cy="3732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endParaRPr sz="2500" dirty="0">
              <a:uFill>
                <a:solidFill/>
              </a:uFill>
              <a:latin typeface="Papyrus"/>
              <a:ea typeface="Papyrus"/>
              <a:cs typeface="Papyrus"/>
              <a:sym typeface="Papyrus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sz="2500" dirty="0">
                <a:solidFill>
                  <a:schemeClr val="tx1"/>
                </a:solidFill>
                <a:uFill>
                  <a:solidFill>
                    <a:srgbClr val="0433FF"/>
                  </a:solidFill>
                </a:uFill>
                <a:latin typeface="Arial"/>
                <a:ea typeface="Papyrus"/>
                <a:cs typeface="Arial"/>
                <a:sym typeface="Papyrus"/>
              </a:rPr>
              <a:t>Consistent with ULX-like spectra</a:t>
            </a:r>
          </a:p>
          <a:p>
            <a:pPr defTabSz="642849">
              <a:spcBef>
                <a:spcPts val="422"/>
              </a:spcBef>
              <a:defRPr sz="1800"/>
            </a:pP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(</a:t>
            </a:r>
            <a:r>
              <a:rPr lang="en-US"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Stobbardt et al. 2006; Gladstone et al. 2009; </a:t>
            </a: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Walton </a:t>
            </a:r>
            <a:r>
              <a:rPr dirty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et al. 2013,</a:t>
            </a: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 </a:t>
            </a:r>
            <a:endParaRPr lang="en-US" dirty="0" smtClean="0">
              <a:solidFill>
                <a:schemeClr val="tx1"/>
              </a:solidFill>
              <a:uFill>
                <a:solidFill/>
              </a:uFill>
              <a:latin typeface="Arial"/>
              <a:ea typeface="Papyrus"/>
              <a:cs typeface="Arial"/>
              <a:sym typeface="Papyrus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Bachetti </a:t>
            </a:r>
            <a:r>
              <a:rPr dirty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et al. 2013,</a:t>
            </a: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 </a:t>
            </a:r>
            <a:endParaRPr lang="en-US" dirty="0" smtClean="0">
              <a:solidFill>
                <a:schemeClr val="tx1"/>
              </a:solidFill>
              <a:uFill>
                <a:solidFill/>
              </a:uFill>
              <a:latin typeface="Arial"/>
              <a:ea typeface="Papyrus"/>
              <a:cs typeface="Arial"/>
              <a:sym typeface="Papyrus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dirty="0" smtClean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Rana </a:t>
            </a:r>
            <a:r>
              <a:rPr dirty="0">
                <a:solidFill>
                  <a:schemeClr val="tx1"/>
                </a:solidFill>
                <a:uFill>
                  <a:solidFill/>
                </a:uFill>
                <a:latin typeface="Arial"/>
                <a:ea typeface="Papyrus"/>
                <a:cs typeface="Arial"/>
                <a:sym typeface="Papyrus"/>
              </a:rPr>
              <a:t>et al. 2014)</a:t>
            </a:r>
          </a:p>
        </p:txBody>
      </p:sp>
      <p:sp>
        <p:nvSpPr>
          <p:cNvPr id="165" name="Shape 165"/>
          <p:cNvSpPr/>
          <p:nvPr/>
        </p:nvSpPr>
        <p:spPr>
          <a:xfrm>
            <a:off x="1062408" y="3687808"/>
            <a:ext cx="2678907" cy="132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Γ</a:t>
            </a:r>
            <a:r>
              <a:rPr sz="2200" i="1" baseline="-5999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~ 1.9  Γ</a:t>
            </a:r>
            <a:r>
              <a:rPr sz="2200" i="1" baseline="-5999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2  </a:t>
            </a: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~ 3.6</a:t>
            </a:r>
          </a:p>
          <a:p>
            <a:pPr defTabSz="642849">
              <a:spcBef>
                <a:spcPts val="422"/>
              </a:spcBef>
              <a:defRPr sz="1800"/>
            </a:pP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sz="2200" i="1" baseline="-5999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break</a:t>
            </a: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 ~ 5.8 keV</a:t>
            </a:r>
          </a:p>
        </p:txBody>
      </p:sp>
      <p:sp>
        <p:nvSpPr>
          <p:cNvPr id="166" name="Shape 166"/>
          <p:cNvSpPr/>
          <p:nvPr/>
        </p:nvSpPr>
        <p:spPr>
          <a:xfrm>
            <a:off x="1062635" y="4009276"/>
            <a:ext cx="4018359" cy="132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endParaRPr sz="2200" i="1" dirty="0">
              <a:uFill>
                <a:solidFill/>
              </a:uFill>
              <a:latin typeface="Arial"/>
              <a:ea typeface="Arial"/>
              <a:cs typeface="Arial"/>
              <a:sym typeface="Arial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Lx (3-30 keV ) ~ 5x10</a:t>
            </a:r>
            <a:r>
              <a:rPr sz="2200" i="1" baseline="31999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39 </a:t>
            </a: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erg/s</a:t>
            </a:r>
          </a:p>
        </p:txBody>
      </p:sp>
      <p:sp>
        <p:nvSpPr>
          <p:cNvPr id="167" name="Shape 167"/>
          <p:cNvSpPr/>
          <p:nvPr/>
        </p:nvSpPr>
        <p:spPr>
          <a:xfrm rot="16200000">
            <a:off x="-1227830" y="3040559"/>
            <a:ext cx="4018359" cy="1509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>
            <a:lvl1pPr defTabSz="914400">
              <a:spcBef>
                <a:spcPts val="600"/>
              </a:spcBef>
              <a:defRPr sz="3200" i="1">
                <a:uFill>
                  <a:solidFill/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i="0">
                <a:uFillTx/>
              </a:defRPr>
            </a:pPr>
            <a:r>
              <a:rPr sz="2200" dirty="0"/>
              <a:t>residual        ct/s/keV</a:t>
            </a:r>
          </a:p>
        </p:txBody>
      </p:sp>
      <p:sp>
        <p:nvSpPr>
          <p:cNvPr id="168" name="Shape 168"/>
          <p:cNvSpPr/>
          <p:nvPr/>
        </p:nvSpPr>
        <p:spPr>
          <a:xfrm>
            <a:off x="5089922" y="2696766"/>
            <a:ext cx="1419820" cy="803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endParaRPr sz="2200" i="1" dirty="0">
              <a:uFill>
                <a:solidFill/>
              </a:uFill>
              <a:latin typeface="Arial"/>
              <a:ea typeface="Arial"/>
              <a:cs typeface="Arial"/>
              <a:sym typeface="Arial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sz="2200" i="1" dirty="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rPr>
              <a:t>NuSTAR</a:t>
            </a:r>
          </a:p>
        </p:txBody>
      </p:sp>
      <p:sp>
        <p:nvSpPr>
          <p:cNvPr id="169" name="Shape 169"/>
          <p:cNvSpPr/>
          <p:nvPr/>
        </p:nvSpPr>
        <p:spPr>
          <a:xfrm>
            <a:off x="1071565" y="3009305"/>
            <a:ext cx="4018359" cy="803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/>
          <a:p>
            <a:pPr defTabSz="642849">
              <a:spcBef>
                <a:spcPts val="422"/>
              </a:spcBef>
              <a:defRPr sz="1800"/>
            </a:pPr>
            <a:endParaRPr sz="2200" i="1" dirty="0">
              <a:uFill>
                <a:solidFill/>
              </a:uFill>
              <a:latin typeface="Arial"/>
              <a:ea typeface="Arial"/>
              <a:cs typeface="Arial"/>
              <a:sym typeface="Arial"/>
            </a:endParaRPr>
          </a:p>
          <a:p>
            <a:pPr defTabSz="642849">
              <a:spcBef>
                <a:spcPts val="422"/>
              </a:spcBef>
              <a:defRPr sz="1800"/>
            </a:pPr>
            <a:r>
              <a:rPr sz="2200" i="1" dirty="0"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Broken Power Law</a:t>
            </a:r>
          </a:p>
        </p:txBody>
      </p:sp>
      <p:sp>
        <p:nvSpPr>
          <p:cNvPr id="170" name="Shape 170"/>
          <p:cNvSpPr/>
          <p:nvPr/>
        </p:nvSpPr>
        <p:spPr>
          <a:xfrm>
            <a:off x="2438402" y="2286002"/>
            <a:ext cx="4018359" cy="1509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26785" tIns="26785" rIns="26785" bIns="26785"/>
          <a:lstStyle>
            <a:lvl1pPr defTabSz="914400">
              <a:spcBef>
                <a:spcPts val="600"/>
              </a:spcBef>
              <a:defRPr sz="3200" i="1">
                <a:uFill>
                  <a:solidFill/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i="0">
                <a:uFillTx/>
              </a:defRPr>
            </a:pPr>
            <a:r>
              <a:rPr sz="2200" dirty="0">
                <a:solidFill>
                  <a:schemeClr val="bg1"/>
                </a:solidFill>
              </a:rPr>
              <a:t>Chandra Point Sources only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/>
          <p:nvPr/>
        </p:nvSpPr>
        <p:spPr>
          <a:xfrm>
            <a:off x="258961" y="151805"/>
            <a:ext cx="8626078" cy="50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b"/>
          <a:lstStyle>
            <a:lvl1pPr>
              <a:defRPr sz="3900">
                <a:solidFill>
                  <a:srgbClr val="011993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 defTabSz="410688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endParaRPr kumimoji="0" sz="2700" kern="0" dirty="0">
              <a:solidFill>
                <a:srgbClr val="000000"/>
              </a:solidFill>
            </a:endParaRPr>
          </a:p>
        </p:txBody>
      </p:sp>
      <p:sp>
        <p:nvSpPr>
          <p:cNvPr id="484" name="Shape 484"/>
          <p:cNvSpPr/>
          <p:nvPr/>
        </p:nvSpPr>
        <p:spPr>
          <a:xfrm>
            <a:off x="218373" y="1002680"/>
            <a:ext cx="2490976" cy="38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ctr"/>
          <a:lstStyle>
            <a:lvl1pPr>
              <a:defRPr sz="19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 defTabSz="410688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kumimoji="0" sz="1300" kern="0" dirty="0">
                <a:solidFill>
                  <a:sysClr val="windowText" lastClr="000000"/>
                </a:solidFill>
              </a:rPr>
              <a:t>Lehmer, Tyler et al. (in-prep)</a:t>
            </a:r>
          </a:p>
        </p:txBody>
      </p:sp>
      <p:pic>
        <p:nvPicPr>
          <p:cNvPr id="485" name="Screen Shot 2014-07-31 at 11.36.34 AM.png"/>
          <p:cNvPicPr/>
          <p:nvPr/>
        </p:nvPicPr>
        <p:blipFill>
          <a:blip r:embed="rId2">
            <a:extLst/>
          </a:blip>
          <a:srcRect l="13886" t="11458" r="19631" b="14930"/>
          <a:stretch>
            <a:fillRect/>
          </a:stretch>
        </p:blipFill>
        <p:spPr>
          <a:xfrm>
            <a:off x="4726724" y="1448774"/>
            <a:ext cx="4198945" cy="4208482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Shape 486"/>
          <p:cNvSpPr/>
          <p:nvPr/>
        </p:nvSpPr>
        <p:spPr>
          <a:xfrm>
            <a:off x="7986677" y="4779052"/>
            <a:ext cx="889463" cy="764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1" tIns="35711" rIns="35711" bIns="35711" anchor="ctr">
            <a:spAutoFit/>
          </a:bodyPr>
          <a:lstStyle/>
          <a:p>
            <a:pPr defTabSz="410688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kumimoji="0" sz="1500" kern="0" dirty="0">
                <a:solidFill>
                  <a:srgbClr val="FF2600"/>
                </a:solidFill>
                <a:latin typeface="Times Roman"/>
                <a:ea typeface="Times Roman"/>
                <a:cs typeface="Times Roman"/>
                <a:sym typeface="Times Roman"/>
              </a:rPr>
              <a:t>4-6 keV</a:t>
            </a:r>
          </a:p>
          <a:p>
            <a:pPr defTabSz="410688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kumimoji="0" sz="1500" kern="0" dirty="0">
                <a:solidFill>
                  <a:srgbClr val="00F900"/>
                </a:solidFill>
                <a:latin typeface="Times Roman"/>
                <a:ea typeface="Times Roman"/>
                <a:cs typeface="Times Roman"/>
                <a:sym typeface="Times Roman"/>
              </a:rPr>
              <a:t>6-12 keV</a:t>
            </a:r>
          </a:p>
          <a:p>
            <a:pPr defTabSz="410688" fontAlgn="auto">
              <a:spcBef>
                <a:spcPts val="0"/>
              </a:spcBef>
              <a:spcAft>
                <a:spcPts val="0"/>
              </a:spcAft>
              <a:defRPr sz="1800"/>
            </a:pPr>
            <a:r>
              <a:rPr kumimoji="0" sz="1500" kern="0" dirty="0">
                <a:solidFill>
                  <a:srgbClr val="00FDFF"/>
                </a:solidFill>
                <a:latin typeface="Times Roman"/>
                <a:ea typeface="Times Roman"/>
                <a:cs typeface="Times Roman"/>
                <a:sym typeface="Times Roman"/>
              </a:rPr>
              <a:t>12-25 keV</a:t>
            </a:r>
          </a:p>
        </p:txBody>
      </p:sp>
      <p:sp>
        <p:nvSpPr>
          <p:cNvPr id="487" name="Shape 487"/>
          <p:cNvSpPr/>
          <p:nvPr/>
        </p:nvSpPr>
        <p:spPr>
          <a:xfrm>
            <a:off x="5251886" y="1528757"/>
            <a:ext cx="1594642" cy="272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1" tIns="35711" rIns="35711" bIns="35711" anchor="ctr">
            <a:spAutoFit/>
          </a:bodyPr>
          <a:lstStyle>
            <a:lvl1pPr>
              <a:defRPr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410688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kumimoji="0" sz="1300" kern="0" dirty="0">
                <a:solidFill>
                  <a:srgbClr val="000000"/>
                </a:solidFill>
              </a:rPr>
              <a:t>NGC 3310 (NuSTAR)</a:t>
            </a:r>
          </a:p>
        </p:txBody>
      </p:sp>
      <p:grpSp>
        <p:nvGrpSpPr>
          <p:cNvPr id="2" name="Group 490"/>
          <p:cNvGrpSpPr/>
          <p:nvPr/>
        </p:nvGrpSpPr>
        <p:grpSpPr>
          <a:xfrm>
            <a:off x="248397" y="1414149"/>
            <a:ext cx="4258707" cy="4266620"/>
            <a:chOff x="0" y="0"/>
            <a:chExt cx="6056827" cy="6068079"/>
          </a:xfrm>
        </p:grpSpPr>
        <p:pic>
          <p:nvPicPr>
            <p:cNvPr id="488" name="NGC3310-16025-truecolor-smooth.pdf"/>
            <p:cNvPicPr/>
            <p:nvPr/>
          </p:nvPicPr>
          <p:blipFill>
            <a:blip r:embed="rId3">
              <a:extLst/>
            </a:blip>
            <a:srcRect l="8179" t="8602" r="32066" b="45137"/>
            <a:stretch>
              <a:fillRect/>
            </a:stretch>
          </p:blipFill>
          <p:spPr>
            <a:xfrm>
              <a:off x="0" y="0"/>
              <a:ext cx="6056827" cy="6068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9" name="Shape 489"/>
            <p:cNvSpPr/>
            <p:nvPr/>
          </p:nvSpPr>
          <p:spPr>
            <a:xfrm>
              <a:off x="2343537" y="141333"/>
              <a:ext cx="1107052" cy="430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410688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kumimoji="0" sz="1300" kern="0" dirty="0">
                  <a:solidFill>
                    <a:srgbClr val="000000"/>
                  </a:solidFill>
                </a:rPr>
                <a:t>(Chandra)</a:t>
              </a:r>
            </a:p>
          </p:txBody>
        </p:sp>
      </p:grpSp>
      <p:grpSp>
        <p:nvGrpSpPr>
          <p:cNvPr id="3" name="Group 493"/>
          <p:cNvGrpSpPr/>
          <p:nvPr/>
        </p:nvGrpSpPr>
        <p:grpSpPr>
          <a:xfrm>
            <a:off x="827565" y="2013287"/>
            <a:ext cx="7488299" cy="2868736"/>
            <a:chOff x="0" y="0"/>
            <a:chExt cx="10650023" cy="4079978"/>
          </a:xfrm>
        </p:grpSpPr>
        <p:pic>
          <p:nvPicPr>
            <p:cNvPr id="491" name="NGC_3310.jpg"/>
            <p:cNvPicPr/>
            <p:nvPr/>
          </p:nvPicPr>
          <p:blipFill>
            <a:blip r:embed="rId4">
              <a:alphaModFix amt="37505"/>
              <a:extLst/>
            </a:blip>
            <a:srcRect b="12383"/>
            <a:stretch>
              <a:fillRect/>
            </a:stretch>
          </p:blipFill>
          <p:spPr>
            <a:xfrm>
              <a:off x="0" y="0"/>
              <a:ext cx="4237382" cy="40799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2" name="NGC_3310.jpg"/>
            <p:cNvPicPr/>
            <p:nvPr/>
          </p:nvPicPr>
          <p:blipFill>
            <a:blip r:embed="rId4">
              <a:alphaModFix amt="37505"/>
              <a:extLst/>
            </a:blip>
            <a:srcRect b="12383"/>
            <a:stretch>
              <a:fillRect/>
            </a:stretch>
          </p:blipFill>
          <p:spPr>
            <a:xfrm>
              <a:off x="6412642" y="0"/>
              <a:ext cx="4237382" cy="40799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3400" cy="1143000"/>
          </a:xfrm>
        </p:spPr>
        <p:txBody>
          <a:bodyPr/>
          <a:lstStyle/>
          <a:p>
            <a:r>
              <a:rPr lang="en-US" sz="4000" dirty="0" smtClean="0"/>
              <a:t>Hard X-ray emission from X-ray binaries at d~20 </a:t>
            </a:r>
            <a:r>
              <a:rPr lang="en-US" sz="4000" dirty="0" err="1" smtClean="0"/>
              <a:t>Mpc</a:t>
            </a:r>
            <a:r>
              <a:rPr lang="en-US" sz="4000" dirty="0" smtClean="0"/>
              <a:t>:  NGC 3310 </a:t>
            </a:r>
            <a:br>
              <a:rPr lang="en-US" sz="4000" dirty="0" smtClean="0"/>
            </a:br>
            <a:r>
              <a:rPr lang="en-US" sz="3600" dirty="0" smtClean="0">
                <a:solidFill>
                  <a:srgbClr val="FFFFFF"/>
                </a:solidFill>
              </a:rPr>
              <a:t>(Lehmer et al. 2014, in prep)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9144000" cy="1143000"/>
          </a:xfrm>
        </p:spPr>
        <p:txBody>
          <a:bodyPr/>
          <a:lstStyle/>
          <a:p>
            <a:r>
              <a:rPr lang="en-US" sz="4000" dirty="0" smtClean="0"/>
              <a:t>0.5-30 keV emission from distant galaxies  (Lehmer et al. 2014 in prep)  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1"/>
            <a:ext cx="8531010" cy="4358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" y="5562600"/>
            <a:ext cx="4392987" cy="70787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184 ks </a:t>
            </a:r>
            <a:r>
              <a:rPr lang="en-US" sz="2000" dirty="0" err="1" smtClean="0">
                <a:solidFill>
                  <a:schemeClr val="tx1"/>
                </a:solidFill>
              </a:rPr>
              <a:t>NuSTAR</a:t>
            </a:r>
            <a:r>
              <a:rPr lang="en-US" sz="2000" dirty="0" smtClean="0">
                <a:solidFill>
                  <a:schemeClr val="tx1"/>
                </a:solidFill>
              </a:rPr>
              <a:t>, 16 ks Chandra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7 point sources with L</a:t>
            </a:r>
            <a:r>
              <a:rPr lang="en-US" sz="2000" baseline="-25000" dirty="0" smtClean="0">
                <a:solidFill>
                  <a:schemeClr val="tx1"/>
                </a:solidFill>
              </a:rPr>
              <a:t>2-10 </a:t>
            </a:r>
            <a:r>
              <a:rPr lang="en-US" sz="2000" dirty="0" smtClean="0">
                <a:solidFill>
                  <a:schemeClr val="tx1"/>
                </a:solidFill>
              </a:rPr>
              <a:t>&gt; 10</a:t>
            </a:r>
            <a:r>
              <a:rPr lang="en-US" sz="2000" baseline="30000" dirty="0" smtClean="0">
                <a:solidFill>
                  <a:schemeClr val="tx1"/>
                </a:solidFill>
              </a:rPr>
              <a:t>39</a:t>
            </a:r>
            <a:r>
              <a:rPr lang="en-US" sz="2000" dirty="0" smtClean="0">
                <a:solidFill>
                  <a:schemeClr val="tx1"/>
                </a:solidFill>
              </a:rPr>
              <a:t> erg/</a:t>
            </a:r>
            <a:r>
              <a:rPr lang="en-US" sz="2000" dirty="0" err="1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6112" y="5540514"/>
            <a:ext cx="4467870" cy="70787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141 ks </a:t>
            </a:r>
            <a:r>
              <a:rPr lang="en-US" sz="2000" dirty="0" err="1" smtClean="0">
                <a:solidFill>
                  <a:schemeClr val="tx1"/>
                </a:solidFill>
              </a:rPr>
              <a:t>NuSTAR</a:t>
            </a:r>
            <a:r>
              <a:rPr lang="en-US" sz="2000" dirty="0" smtClean="0">
                <a:solidFill>
                  <a:schemeClr val="tx1"/>
                </a:solidFill>
              </a:rPr>
              <a:t>, 10 ks Chandra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9  point sources with L</a:t>
            </a:r>
            <a:r>
              <a:rPr lang="en-US" sz="2000" baseline="-25000" dirty="0" smtClean="0">
                <a:solidFill>
                  <a:schemeClr val="tx1"/>
                </a:solidFill>
              </a:rPr>
              <a:t>2-10 </a:t>
            </a:r>
            <a:r>
              <a:rPr lang="en-US" sz="2000" dirty="0" smtClean="0">
                <a:solidFill>
                  <a:schemeClr val="tx1"/>
                </a:solidFill>
              </a:rPr>
              <a:t>&gt; 10</a:t>
            </a:r>
            <a:r>
              <a:rPr lang="en-US" sz="2000" baseline="30000" dirty="0" smtClean="0">
                <a:solidFill>
                  <a:schemeClr val="tx1"/>
                </a:solidFill>
              </a:rPr>
              <a:t>39</a:t>
            </a:r>
            <a:r>
              <a:rPr lang="en-US" sz="2000" dirty="0" smtClean="0">
                <a:solidFill>
                  <a:schemeClr val="tx1"/>
                </a:solidFill>
              </a:rPr>
              <a:t> erg/</a:t>
            </a:r>
            <a:r>
              <a:rPr lang="en-US" sz="2000" dirty="0" err="1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610600" cy="1143000"/>
          </a:xfrm>
        </p:spPr>
        <p:txBody>
          <a:bodyPr/>
          <a:lstStyle/>
          <a:p>
            <a:r>
              <a:rPr lang="en-US" sz="4000" dirty="0" smtClean="0"/>
              <a:t>0.5-30 keV</a:t>
            </a:r>
            <a:r>
              <a:rPr lang="en-US" sz="4000" dirty="0" smtClean="0"/>
              <a:t> SFR-normalized galaxy </a:t>
            </a:r>
            <a:r>
              <a:rPr lang="en-US" sz="4000" dirty="0" smtClean="0"/>
              <a:t>spectra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776993"/>
            <a:ext cx="4572000" cy="5411729"/>
          </a:xfrm>
          <a:prstGeom prst="rect">
            <a:avLst/>
          </a:prstGeom>
        </p:spPr>
        <p:txBody>
          <a:bodyPr lIns="91430" tIns="45716" rIns="91430" bIns="45716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 	</a:t>
            </a:r>
            <a:endParaRPr lang="en-US" sz="800" baseline="30000" dirty="0" smtClean="0"/>
          </a:p>
          <a:p>
            <a:endParaRPr lang="en-US" dirty="0" smtClean="0"/>
          </a:p>
          <a:p>
            <a:r>
              <a:rPr lang="en-US" sz="800" baseline="30000" dirty="0" smtClean="0"/>
              <a:t> 	 	 	 	 	</a:t>
            </a:r>
          </a:p>
          <a:p>
            <a:endParaRPr lang="en-US" sz="800" dirty="0" smtClean="0"/>
          </a:p>
          <a:p>
            <a:pPr lvl="1"/>
            <a:r>
              <a:rPr lang="en-US" dirty="0" smtClean="0"/>
              <a:t> 	</a:t>
            </a:r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b="1639"/>
          <a:stretch>
            <a:fillRect/>
          </a:stretch>
        </p:blipFill>
        <p:spPr>
          <a:xfrm>
            <a:off x="145652" y="685800"/>
            <a:ext cx="8998348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8400" y="1066800"/>
            <a:ext cx="184666" cy="461665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5200472"/>
            <a:ext cx="832792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All display turnovers at 3-6 keV and have ULX-type spectra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Do not seem to be explained by anything like a LH state 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Note higher LX for lower metallicity NGC 3310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762000"/>
            <a:ext cx="3863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Lehmer et al. 2014, in prep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04800"/>
            <a:ext cx="62484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696200" cy="4495800"/>
          </a:xfrm>
        </p:spPr>
        <p:txBody>
          <a:bodyPr/>
          <a:lstStyle/>
          <a:p>
            <a:pPr marL="457130" indent="-457130"/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Write your 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proposal (6 days to go) 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and join us!  Note that at the Seattle AAS there will be </a:t>
            </a:r>
            <a:r>
              <a:rPr lang="en-US" sz="250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a</a:t>
            </a:r>
            <a:r>
              <a:rPr lang="en-US" sz="250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 session 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on community-driven </a:t>
            </a:r>
            <a:r>
              <a:rPr lang="en-US" sz="2500" dirty="0" err="1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NuSTAR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 legacy projects</a:t>
            </a:r>
            <a:endParaRPr lang="en-US" sz="2500" dirty="0" smtClean="0">
              <a:solidFill>
                <a:srgbClr val="FFFFFF"/>
              </a:solidFill>
              <a:ea typeface="Papyrus" pitchFamily="-101" charset="0"/>
              <a:cs typeface="Arial"/>
              <a:sym typeface="Papyrus" pitchFamily="-101" charset="0"/>
            </a:endParaRPr>
          </a:p>
          <a:p>
            <a:pPr marL="457130" indent="-457130"/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Overall 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starburst galaxies are relatively soft in the hard X-ray band and appears to be dominated by X-ray emission from ULXs and intermediate-state black hole populations.  </a:t>
            </a:r>
            <a:r>
              <a:rPr lang="en-US" sz="2500" dirty="0" smtClean="0">
                <a:solidFill>
                  <a:srgbClr val="FFFFFF"/>
                </a:solidFill>
                <a:ea typeface="Papyrus" pitchFamily="-101" charset="0"/>
                <a:cs typeface="Arial"/>
                <a:sym typeface="Papyrus" pitchFamily="-101" charset="0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r>
              <a:rPr lang="en-US" dirty="0" smtClean="0"/>
              <a:t>Galaxies over cosmic time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xraydeep.org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838200"/>
            <a:ext cx="5029200" cy="4800600"/>
          </a:xfrm>
        </p:spPr>
        <p:txBody>
          <a:bodyPr/>
          <a:lstStyle/>
          <a:p>
            <a:pPr marL="342848" lvl="1" indent="-342848">
              <a:buSzTx/>
              <a:buBlip>
                <a:blip r:embed="rId2"/>
              </a:buBlip>
            </a:pPr>
            <a:r>
              <a:rPr lang="en-US" sz="2400" dirty="0" smtClean="0"/>
              <a:t>Chandra 7 Ms survey (</a:t>
            </a:r>
            <a:r>
              <a:rPr lang="en-US" sz="2400" dirty="0" err="1" smtClean="0"/>
              <a:t>Niel</a:t>
            </a:r>
            <a:r>
              <a:rPr lang="en-US" sz="2400" dirty="0" smtClean="0"/>
              <a:t> Brandt @PSU is P.I.) being conducted in late 2014 (finishing Dec 2014)</a:t>
            </a:r>
          </a:p>
          <a:p>
            <a:pPr marL="742836" lvl="2" indent="-342848">
              <a:buSzTx/>
              <a:buBlip>
                <a:blip r:embed="rId2"/>
              </a:buBlip>
            </a:pPr>
            <a:r>
              <a:rPr lang="en-US" sz="2000" dirty="0" smtClean="0"/>
              <a:t>Deepest ever view of the extragalactic sky!</a:t>
            </a:r>
          </a:p>
          <a:p>
            <a:pPr marL="742836" lvl="2" indent="-342848">
              <a:buSzTx/>
              <a:buBlip>
                <a:blip r:embed="rId2"/>
              </a:buBlip>
            </a:pPr>
            <a:r>
              <a:rPr lang="en-US" sz="2000" dirty="0" smtClean="0"/>
              <a:t>Has the potential to detect starbursts at </a:t>
            </a:r>
            <a:r>
              <a:rPr lang="en-US" sz="2000" dirty="0" err="1" smtClean="0"/>
              <a:t>z</a:t>
            </a:r>
            <a:r>
              <a:rPr lang="en-US" sz="2000" dirty="0" smtClean="0"/>
              <a:t>&gt;4:  will be sampling the rest-frame 2.5-40 keV emission (0.5-8 keV band) at z~4</a:t>
            </a:r>
          </a:p>
          <a:p>
            <a:pPr marL="742836" lvl="2" indent="-342848">
              <a:buSzTx/>
              <a:buBlip>
                <a:blip r:embed="rId2"/>
              </a:buBlip>
            </a:pPr>
            <a:r>
              <a:rPr lang="en-US" sz="2000" dirty="0" smtClean="0"/>
              <a:t>Given the potential importance of X-ray emission from starburst galaxies to </a:t>
            </a:r>
            <a:r>
              <a:rPr lang="en-US" sz="2000" dirty="0" err="1" smtClean="0"/>
              <a:t>reionization</a:t>
            </a:r>
            <a:r>
              <a:rPr lang="en-US" sz="2000" dirty="0" smtClean="0"/>
              <a:t> (e.g.</a:t>
            </a:r>
            <a:r>
              <a:rPr lang="en-US" sz="2000" dirty="0" smtClean="0"/>
              <a:t>, Mirabel et al. 2011;  </a:t>
            </a:r>
            <a:r>
              <a:rPr lang="en-US" sz="2000" dirty="0" err="1" smtClean="0"/>
              <a:t>Mesinger</a:t>
            </a:r>
            <a:r>
              <a:rPr lang="en-US" sz="2000" dirty="0" smtClean="0"/>
              <a:t> et al. 2013, </a:t>
            </a:r>
            <a:r>
              <a:rPr lang="en-US" sz="2000" dirty="0" err="1" smtClean="0"/>
              <a:t>Fragos</a:t>
            </a:r>
            <a:r>
              <a:rPr lang="en-US" sz="2000" dirty="0" smtClean="0"/>
              <a:t> et al. 2013), understanding the X-ray SED of galaxies is critically important.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600200"/>
            <a:ext cx="4341303" cy="4114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8"/>
          <p:cNvSpPr>
            <a:spLocks noGrp="1"/>
          </p:cNvSpPr>
          <p:nvPr>
            <p:ph type="title"/>
          </p:nvPr>
        </p:nvSpPr>
        <p:spPr>
          <a:xfrm>
            <a:off x="990600" y="2514600"/>
            <a:ext cx="76962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Ann.Hornschemeier@nasa.gov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xraydeep.org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381000" y="6400800"/>
            <a:ext cx="8001000" cy="381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Helvetica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143000"/>
          </a:xfrm>
        </p:spPr>
        <p:txBody>
          <a:bodyPr/>
          <a:lstStyle/>
          <a:p>
            <a:r>
              <a:rPr lang="en-US" dirty="0" smtClean="0"/>
              <a:t>10-30 keV </a:t>
            </a:r>
            <a:r>
              <a:rPr lang="en-US" dirty="0" smtClean="0"/>
              <a:t>X-ray/SFR </a:t>
            </a:r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1" y="3657601"/>
            <a:ext cx="2767705" cy="461665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en-US" dirty="0" smtClean="0"/>
              <a:t>It will be right here.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-2062"/>
          <a:stretch>
            <a:fillRect/>
          </a:stretch>
        </p:blipFill>
        <p:spPr bwMode="auto">
          <a:xfrm>
            <a:off x="838200" y="762000"/>
            <a:ext cx="7543800" cy="565003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6276340" y="990600"/>
            <a:ext cx="1724660" cy="838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Arp 299</a:t>
            </a:r>
          </a:p>
          <a:p>
            <a:pPr algn="r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Compton Thick AGN</a:t>
            </a:r>
          </a:p>
          <a:p>
            <a:pPr algn="r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Merger</a:t>
            </a: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1927860" y="5334000"/>
            <a:ext cx="1424940" cy="115083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M83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Normal Spiral</a:t>
            </a: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1506220" y="3581400"/>
            <a:ext cx="1389380" cy="83408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IC 342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Normal Spiral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3675380" y="4800600"/>
            <a:ext cx="2115820" cy="93967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NGC 253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Starburst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2743200" y="2667000"/>
            <a:ext cx="1371600" cy="685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NGC 3310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Starburst</a:t>
            </a:r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 rot="16200000">
            <a:off x="-2190309" y="3333310"/>
            <a:ext cx="5659430" cy="516811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tx1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Lx (10-30 keV) (10</a:t>
            </a:r>
            <a:r>
              <a:rPr lang="en-US" sz="2800" baseline="3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39</a:t>
            </a: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 erg s</a:t>
            </a:r>
            <a:r>
              <a:rPr lang="en-US" sz="2800" baseline="3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-1</a:t>
            </a: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) </a:t>
            </a:r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5485765" y="3581401"/>
            <a:ext cx="1372235" cy="685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NGC 3256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solidFill>
                  <a:srgbClr val="0000FF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Starburst</a:t>
            </a:r>
          </a:p>
        </p:txBody>
      </p:sp>
      <p:sp>
        <p:nvSpPr>
          <p:cNvPr id="14" name="Rectangle 13"/>
          <p:cNvSpPr>
            <a:spLocks/>
          </p:cNvSpPr>
          <p:nvPr/>
        </p:nvSpPr>
        <p:spPr bwMode="auto">
          <a:xfrm rot="20040000">
            <a:off x="6294223" y="1604970"/>
            <a:ext cx="1524794" cy="486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dirty="0" err="1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</a:t>
            </a:r>
            <a:r>
              <a:rPr lang="en-US" dirty="0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=1.6</a:t>
            </a: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0591800" y="2730500"/>
            <a:ext cx="1523445" cy="48567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3200" dirty="0" err="1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</a:t>
            </a:r>
            <a:r>
              <a:rPr lang="en-US" sz="3200" dirty="0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=2.0</a:t>
            </a:r>
          </a:p>
        </p:txBody>
      </p:sp>
      <p:sp>
        <p:nvSpPr>
          <p:cNvPr id="16" name="Rectangle 15"/>
          <p:cNvSpPr>
            <a:spLocks/>
          </p:cNvSpPr>
          <p:nvPr/>
        </p:nvSpPr>
        <p:spPr bwMode="auto">
          <a:xfrm>
            <a:off x="10591800" y="3683000"/>
            <a:ext cx="1523445" cy="48567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3200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Γ=2.5</a:t>
            </a:r>
          </a:p>
        </p:txBody>
      </p:sp>
      <p:sp>
        <p:nvSpPr>
          <p:cNvPr id="17" name="Rectangle 16"/>
          <p:cNvSpPr>
            <a:spLocks/>
          </p:cNvSpPr>
          <p:nvPr/>
        </p:nvSpPr>
        <p:spPr bwMode="auto">
          <a:xfrm>
            <a:off x="10591800" y="4800600"/>
            <a:ext cx="1523445" cy="48567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3200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Γ=3.0</a:t>
            </a:r>
          </a:p>
        </p:txBody>
      </p:sp>
      <p:sp>
        <p:nvSpPr>
          <p:cNvPr id="18" name="Rectangle 17"/>
          <p:cNvSpPr>
            <a:spLocks/>
          </p:cNvSpPr>
          <p:nvPr/>
        </p:nvSpPr>
        <p:spPr bwMode="auto">
          <a:xfrm>
            <a:off x="2819400" y="6324600"/>
            <a:ext cx="3566398" cy="410792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SFR (</a:t>
            </a:r>
            <a:r>
              <a:rPr lang="en-US" sz="2800" dirty="0" err="1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M</a:t>
            </a:r>
            <a:r>
              <a:rPr lang="en-US" sz="2800" baseline="-6000" dirty="0" err="1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solar</a:t>
            </a: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 yr</a:t>
            </a:r>
            <a:r>
              <a:rPr lang="en-US" sz="2800" baseline="320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-1</a:t>
            </a:r>
            <a:r>
              <a:rPr lang="en-US" sz="2800" dirty="0">
                <a:solidFill>
                  <a:srgbClr val="00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)</a:t>
            </a:r>
          </a:p>
        </p:txBody>
      </p:sp>
      <p:sp>
        <p:nvSpPr>
          <p:cNvPr id="19" name="Rectangle 18"/>
          <p:cNvSpPr>
            <a:spLocks/>
          </p:cNvSpPr>
          <p:nvPr/>
        </p:nvSpPr>
        <p:spPr bwMode="auto">
          <a:xfrm rot="20040000">
            <a:off x="6522823" y="2099038"/>
            <a:ext cx="1524794" cy="486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dirty="0" err="1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</a:t>
            </a:r>
            <a:r>
              <a:rPr lang="en-US" dirty="0" smtClean="0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=2.0</a:t>
            </a:r>
            <a:endParaRPr lang="en-US" dirty="0">
              <a:solidFill>
                <a:schemeClr val="bg1"/>
              </a:solidFill>
              <a:latin typeface="Arial" pitchFamily="-65" charset="0"/>
              <a:ea typeface="Arial" pitchFamily="-65" charset="0"/>
              <a:cs typeface="Arial" pitchFamily="-65" charset="0"/>
              <a:sym typeface="Arial" pitchFamily="-65" charset="0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 rot="20040000">
            <a:off x="6811383" y="2708638"/>
            <a:ext cx="1524794" cy="486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dirty="0" err="1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</a:t>
            </a:r>
            <a:r>
              <a:rPr lang="en-US" dirty="0" smtClean="0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=2.5</a:t>
            </a:r>
            <a:endParaRPr lang="en-US" dirty="0">
              <a:solidFill>
                <a:schemeClr val="bg1"/>
              </a:solidFill>
              <a:latin typeface="Arial" pitchFamily="-65" charset="0"/>
              <a:ea typeface="Arial" pitchFamily="-65" charset="0"/>
              <a:cs typeface="Arial" pitchFamily="-65" charset="0"/>
              <a:sym typeface="Arial" pitchFamily="-65" charset="0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 rot="20040000">
            <a:off x="7132423" y="3394438"/>
            <a:ext cx="1524794" cy="486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dirty="0" err="1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Γ</a:t>
            </a:r>
            <a:r>
              <a:rPr lang="en-US" dirty="0" smtClean="0">
                <a:solidFill>
                  <a:schemeClr val="bg1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Arial" pitchFamily="-65" charset="0"/>
              </a:rPr>
              <a:t>=3.0</a:t>
            </a:r>
            <a:endParaRPr lang="en-US" dirty="0">
              <a:solidFill>
                <a:schemeClr val="bg1"/>
              </a:solidFill>
              <a:latin typeface="Arial" pitchFamily="-65" charset="0"/>
              <a:ea typeface="Arial" pitchFamily="-65" charset="0"/>
              <a:cs typeface="Arial" pitchFamily="-65" charset="0"/>
              <a:sym typeface="Arial" pitchFamily="-65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00200" y="1295400"/>
            <a:ext cx="4256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Yukita</a:t>
            </a:r>
            <a:r>
              <a:rPr lang="en-US" dirty="0" smtClean="0"/>
              <a:t>, M. et al. 2014, in prep.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8153400" cy="1143000"/>
          </a:xfrm>
        </p:spPr>
        <p:txBody>
          <a:bodyPr/>
          <a:lstStyle/>
          <a:p>
            <a:r>
              <a:rPr lang="en-US" dirty="0" smtClean="0"/>
              <a:t>Black Hole binaries in the </a:t>
            </a:r>
            <a:r>
              <a:rPr lang="en-US" dirty="0" err="1" smtClean="0"/>
              <a:t>NuSTAR</a:t>
            </a:r>
            <a:r>
              <a:rPr lang="en-US" dirty="0" smtClean="0"/>
              <a:t> Color-count rate plots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2362200"/>
          <a:ext cx="8686800" cy="3380740"/>
        </p:xfrm>
        <a:graphic>
          <a:graphicData uri="http://schemas.openxmlformats.org/drawingml/2006/table">
            <a:tbl>
              <a:tblPr/>
              <a:tblGrid>
                <a:gridCol w="2819400"/>
                <a:gridCol w="2133600"/>
                <a:gridCol w="1219200"/>
                <a:gridCol w="1524000"/>
                <a:gridCol w="990600"/>
              </a:tblGrid>
              <a:tr h="739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Source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Number of </a:t>
                      </a:r>
                    </a:p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observations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N</a:t>
                      </a:r>
                      <a:r>
                        <a:rPr lang="en-US" sz="2400" b="0" i="0" u="none" strike="noStrike" baseline="-25000" dirty="0" smtClean="0">
                          <a:latin typeface="Verdana"/>
                        </a:rPr>
                        <a:t>H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  <a:p>
                      <a:pPr algn="ctr" fontAlgn="b"/>
                      <a:r>
                        <a:rPr lang="en-US" sz="2400" b="0" i="0" u="none" strike="noStrike" dirty="0" smtClean="0">
                          <a:latin typeface="ヒラギノ明朝 Pro W6"/>
                        </a:rPr>
                        <a:t>(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10</a:t>
                      </a:r>
                      <a:r>
                        <a:rPr lang="en-US" sz="2400" b="0" i="0" u="none" strike="noStrike" baseline="30000" dirty="0" smtClean="0">
                          <a:latin typeface="Verdana"/>
                        </a:rPr>
                        <a:t>22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 cm-</a:t>
                      </a:r>
                      <a:r>
                        <a:rPr lang="en-US" sz="2400" b="0" i="0" u="none" strike="noStrike" baseline="30000" dirty="0" smtClean="0">
                          <a:latin typeface="Verdana"/>
                        </a:rPr>
                        <a:t>2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)</a:t>
                      </a:r>
                      <a:endParaRPr lang="en-US" sz="2400" b="0" i="0" u="none" strike="noStrike" dirty="0">
                        <a:latin typeface="ヒラギノ明朝 Pro W6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Distance</a:t>
                      </a:r>
                      <a:endParaRPr lang="en-US" sz="2400" b="0" i="0" u="none" strike="noStrike" dirty="0" smtClean="0">
                        <a:latin typeface="Verdana"/>
                      </a:endParaRPr>
                    </a:p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(</a:t>
                      </a:r>
                      <a:r>
                        <a:rPr lang="en-US" sz="2400" b="0" i="0" u="none" strike="noStrike" dirty="0" err="1" smtClean="0">
                          <a:latin typeface="Verdana"/>
                        </a:rPr>
                        <a:t>Kpc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)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M</a:t>
                      </a:r>
                      <a:r>
                        <a:rPr lang="en-US" sz="1800" b="0" i="0" u="none" strike="noStrike" baseline="0" dirty="0" smtClean="0">
                          <a:latin typeface="Verdana"/>
                        </a:rPr>
                        <a:t>BH</a:t>
                      </a:r>
                      <a:endParaRPr lang="en-US" sz="1800" b="0" i="0" u="none" strike="noStrike" baseline="0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GRO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J1655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-40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503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0.8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3.2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7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4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XTE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J1550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-564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397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0.65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5.3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6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XTE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J1650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-500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153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0.78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3-5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XTE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J1859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+226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127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0.3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11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6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GX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339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-4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373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0.6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8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H</a:t>
                      </a:r>
                      <a:r>
                        <a:rPr lang="en-US" sz="2400" b="0" i="0" u="none" strike="noStrike" baseline="0" dirty="0" smtClean="0">
                          <a:latin typeface="Verdana"/>
                        </a:rPr>
                        <a:t> </a:t>
                      </a:r>
                      <a:r>
                        <a:rPr lang="en-US" sz="2400" b="0" i="0" u="none" strike="noStrike" dirty="0" smtClean="0">
                          <a:latin typeface="Verdana"/>
                        </a:rPr>
                        <a:t>1743</a:t>
                      </a:r>
                      <a:r>
                        <a:rPr lang="en-US" sz="2400" b="0" i="0" u="none" strike="noStrike" dirty="0">
                          <a:latin typeface="Verdana"/>
                        </a:rPr>
                        <a:t>-322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219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latin typeface="Verdana"/>
                        </a:rPr>
                        <a:t>2.4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latin typeface="Verdana"/>
                        </a:rPr>
                        <a:t>8.5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?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816031" y="511973"/>
            <a:ext cx="7718369" cy="554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b"/>
          <a:lstStyle>
            <a:lvl1pPr>
              <a:defRPr sz="3900">
                <a:solidFill>
                  <a:srgbClr val="011993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2"/>
                </a:solidFill>
                <a:latin typeface="Arial Narrow"/>
                <a:cs typeface="Arial Narrow"/>
              </a:rPr>
              <a:t>Accretion States of</a:t>
            </a:r>
            <a:r>
              <a:rPr sz="3600" dirty="0" smtClean="0">
                <a:solidFill>
                  <a:schemeClr val="tx2"/>
                </a:solidFill>
                <a:latin typeface="Arial Narrow"/>
                <a:cs typeface="Arial Narrow"/>
              </a:rPr>
              <a:t> </a:t>
            </a:r>
            <a:r>
              <a:rPr lang="en-US" sz="3600" dirty="0" smtClean="0">
                <a:solidFill>
                  <a:schemeClr val="tx2"/>
                </a:solidFill>
                <a:latin typeface="Arial Narrow"/>
                <a:cs typeface="Arial Narrow"/>
              </a:rPr>
              <a:t>Galactic Black Holes 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2400" dirty="0" err="1" smtClean="0">
                <a:solidFill>
                  <a:schemeClr val="tx2"/>
                </a:solidFill>
                <a:latin typeface="Arial Narrow"/>
                <a:cs typeface="Arial Narrow"/>
              </a:rPr>
              <a:t>Maccarone</a:t>
            </a:r>
            <a:r>
              <a:rPr lang="en-US" sz="2400" dirty="0" smtClean="0">
                <a:solidFill>
                  <a:schemeClr val="tx2"/>
                </a:solidFill>
                <a:latin typeface="Arial Narrow"/>
                <a:cs typeface="Arial Narrow"/>
              </a:rPr>
              <a:t> &amp; </a:t>
            </a:r>
            <a:r>
              <a:rPr lang="en-US" sz="2400" dirty="0" err="1" smtClean="0">
                <a:solidFill>
                  <a:schemeClr val="tx2"/>
                </a:solidFill>
                <a:latin typeface="Arial Narrow"/>
                <a:cs typeface="Arial Narrow"/>
              </a:rPr>
              <a:t>Coppi</a:t>
            </a:r>
            <a:r>
              <a:rPr lang="en-US" sz="2400" dirty="0" smtClean="0">
                <a:solidFill>
                  <a:schemeClr val="tx2"/>
                </a:solidFill>
                <a:latin typeface="Arial Narrow"/>
                <a:cs typeface="Arial Narrow"/>
              </a:rPr>
              <a:t> (2003), Done et al. 2007, </a:t>
            </a:r>
            <a:r>
              <a:rPr lang="en-US" sz="2400" dirty="0" err="1" smtClean="0">
                <a:solidFill>
                  <a:schemeClr val="tx2"/>
                </a:solidFill>
                <a:latin typeface="Arial Narrow"/>
                <a:cs typeface="Arial Narrow"/>
              </a:rPr>
              <a:t>Belloni</a:t>
            </a:r>
            <a:r>
              <a:rPr lang="en-US" sz="2400" dirty="0" smtClean="0">
                <a:solidFill>
                  <a:schemeClr val="tx2"/>
                </a:solidFill>
                <a:latin typeface="Arial Narrow"/>
                <a:cs typeface="Arial Narrow"/>
              </a:rPr>
              <a:t> et al. 2010</a:t>
            </a:r>
            <a:endParaRPr sz="2400" dirty="0">
              <a:solidFill>
                <a:schemeClr val="tx2"/>
              </a:solidFill>
              <a:latin typeface="Arial Narrow"/>
              <a:cs typeface="Arial Narrow"/>
            </a:endParaRPr>
          </a:p>
        </p:txBody>
      </p:sp>
      <p:grpSp>
        <p:nvGrpSpPr>
          <p:cNvPr id="2" name="Group 334"/>
          <p:cNvGrpSpPr/>
          <p:nvPr/>
        </p:nvGrpSpPr>
        <p:grpSpPr>
          <a:xfrm>
            <a:off x="-63401" y="1102917"/>
            <a:ext cx="9359801" cy="5374083"/>
            <a:chOff x="1" y="0"/>
            <a:chExt cx="12534900" cy="7079261"/>
          </a:xfrm>
        </p:grpSpPr>
        <p:grpSp>
          <p:nvGrpSpPr>
            <p:cNvPr id="3" name="Group 321"/>
            <p:cNvGrpSpPr/>
            <p:nvPr/>
          </p:nvGrpSpPr>
          <p:grpSpPr>
            <a:xfrm>
              <a:off x="2314009" y="242087"/>
              <a:ext cx="8197049" cy="6837174"/>
              <a:chOff x="0" y="-105947"/>
              <a:chExt cx="8197047" cy="6837173"/>
            </a:xfrm>
          </p:grpSpPr>
          <p:grpSp>
            <p:nvGrpSpPr>
              <p:cNvPr id="5" name="Group 313"/>
              <p:cNvGrpSpPr/>
              <p:nvPr/>
            </p:nvGrpSpPr>
            <p:grpSpPr>
              <a:xfrm>
                <a:off x="0" y="5899"/>
                <a:ext cx="8173215" cy="6725327"/>
                <a:chOff x="0" y="-16400"/>
                <a:chExt cx="8173213" cy="6725324"/>
              </a:xfrm>
            </p:grpSpPr>
            <p:pic>
              <p:nvPicPr>
                <p:cNvPr id="307" name="HID0.png"/>
                <p:cNvPicPr/>
                <p:nvPr/>
              </p:nvPicPr>
              <p:blipFill>
                <a:blip r:embed="rId3">
                  <a:extLst/>
                </a:blip>
                <a:srcRect l="19213" t="35320" r="20704"/>
                <a:stretch>
                  <a:fillRect/>
                </a:stretch>
              </p:blipFill>
              <p:spPr>
                <a:xfrm>
                  <a:off x="0" y="0"/>
                  <a:ext cx="8173213" cy="670892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08" name="Shape 308"/>
                <p:cNvSpPr/>
                <p:nvPr/>
              </p:nvSpPr>
              <p:spPr>
                <a:xfrm>
                  <a:off x="1227122" y="-16400"/>
                  <a:ext cx="2479764" cy="459859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309" name="Shape 309"/>
                <p:cNvSpPr/>
                <p:nvPr/>
              </p:nvSpPr>
              <p:spPr>
                <a:xfrm>
                  <a:off x="5240321" y="981223"/>
                  <a:ext cx="1764917" cy="58464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310" name="Shape 310"/>
                <p:cNvSpPr/>
                <p:nvPr/>
              </p:nvSpPr>
              <p:spPr>
                <a:xfrm>
                  <a:off x="6459521" y="2441500"/>
                  <a:ext cx="854883" cy="257573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311" name="Shape 311"/>
                <p:cNvSpPr/>
                <p:nvPr/>
              </p:nvSpPr>
              <p:spPr>
                <a:xfrm>
                  <a:off x="1176322" y="2289100"/>
                  <a:ext cx="678124" cy="257573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312" name="Shape 312"/>
                <p:cNvSpPr/>
                <p:nvPr/>
              </p:nvSpPr>
              <p:spPr>
                <a:xfrm>
                  <a:off x="4859321" y="3851200"/>
                  <a:ext cx="1764917" cy="584647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316" name="Shape 316"/>
              <p:cNvSpPr/>
              <p:nvPr/>
            </p:nvSpPr>
            <p:spPr>
              <a:xfrm>
                <a:off x="1155660" y="-105947"/>
                <a:ext cx="2640087" cy="7027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1800"/>
                </a:lvl1pPr>
              </a:lstStyle>
              <a:p>
                <a:pPr lvl="0"/>
                <a:r>
                  <a:rPr sz="1400" b="1" dirty="0"/>
                  <a:t>Thermal </a:t>
                </a:r>
                <a:r>
                  <a:rPr sz="1400" b="1" dirty="0" smtClean="0"/>
                  <a:t>Dominant</a:t>
                </a:r>
                <a:r>
                  <a:rPr lang="en-US" sz="1400" b="1" dirty="0" smtClean="0"/>
                  <a:t> </a:t>
                </a:r>
                <a:r>
                  <a:rPr sz="1400" b="1" dirty="0" smtClean="0"/>
                  <a:t>(</a:t>
                </a:r>
                <a:r>
                  <a:rPr sz="1400" b="1" dirty="0"/>
                  <a:t>TDS)</a:t>
                </a:r>
              </a:p>
            </p:txBody>
          </p:sp>
          <p:sp>
            <p:nvSpPr>
              <p:cNvPr id="317" name="Shape 317"/>
              <p:cNvSpPr/>
              <p:nvPr/>
            </p:nvSpPr>
            <p:spPr>
              <a:xfrm>
                <a:off x="5135575" y="909300"/>
                <a:ext cx="2143031" cy="7027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1400" b="1" dirty="0"/>
                  <a:t>Very High State </a:t>
                </a:r>
              </a:p>
              <a:p>
                <a:pPr lvl="0">
                  <a:defRPr sz="1800"/>
                </a:pPr>
                <a:r>
                  <a:rPr sz="1400" b="1" dirty="0"/>
                  <a:t>(VHS)</a:t>
                </a:r>
              </a:p>
            </p:txBody>
          </p:sp>
          <p:sp>
            <p:nvSpPr>
              <p:cNvPr id="318" name="Shape 318"/>
              <p:cNvSpPr/>
              <p:nvPr/>
            </p:nvSpPr>
            <p:spPr>
              <a:xfrm>
                <a:off x="4829427" y="3801744"/>
                <a:ext cx="1908586" cy="7027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1400" b="1" dirty="0"/>
                  <a:t>Low/Hard State</a:t>
                </a:r>
              </a:p>
              <a:p>
                <a:pPr lvl="0">
                  <a:defRPr sz="1800"/>
                </a:pPr>
                <a:r>
                  <a:rPr sz="1400" b="1" dirty="0"/>
                  <a:t>(LHS)</a:t>
                </a:r>
              </a:p>
            </p:txBody>
          </p:sp>
          <p:sp>
            <p:nvSpPr>
              <p:cNvPr id="319" name="Shape 319"/>
              <p:cNvSpPr/>
              <p:nvPr/>
            </p:nvSpPr>
            <p:spPr>
              <a:xfrm>
                <a:off x="1155660" y="2175907"/>
                <a:ext cx="877607" cy="5000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1800"/>
                </a:lvl1pPr>
              </a:lstStyle>
              <a:p>
                <a:pPr lvl="0"/>
                <a:r>
                  <a:rPr b="1" dirty="0"/>
                  <a:t>Soft</a:t>
                </a:r>
              </a:p>
            </p:txBody>
          </p:sp>
          <p:sp>
            <p:nvSpPr>
              <p:cNvPr id="320" name="Shape 320"/>
              <p:cNvSpPr/>
              <p:nvPr/>
            </p:nvSpPr>
            <p:spPr>
              <a:xfrm>
                <a:off x="6514532" y="2341009"/>
                <a:ext cx="1682515" cy="5000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1800"/>
                </a:lvl1pPr>
              </a:lstStyle>
              <a:p>
                <a:pPr lvl="0"/>
                <a:r>
                  <a:rPr b="1" dirty="0"/>
                  <a:t>Hard</a:t>
                </a:r>
              </a:p>
            </p:txBody>
          </p:sp>
        </p:grpSp>
        <p:grpSp>
          <p:nvGrpSpPr>
            <p:cNvPr id="6" name="Group 324"/>
            <p:cNvGrpSpPr/>
            <p:nvPr/>
          </p:nvGrpSpPr>
          <p:grpSpPr>
            <a:xfrm>
              <a:off x="10134798" y="4254499"/>
              <a:ext cx="2400103" cy="616443"/>
              <a:chOff x="0" y="-1"/>
              <a:chExt cx="2400102" cy="616442"/>
            </a:xfrm>
          </p:grpSpPr>
          <p:pic>
            <p:nvPicPr>
              <p:cNvPr id="322" name="Screen shot 2014-01-19 at 4.47.50 PM.png"/>
              <p:cNvPicPr/>
              <p:nvPr/>
            </p:nvPicPr>
            <p:blipFill>
              <a:blip r:embed="rId4">
                <a:extLst/>
              </a:blip>
              <a:srcRect l="52240" t="67418" r="15671" b="12143"/>
              <a:stretch>
                <a:fillRect/>
              </a:stretch>
            </p:blipFill>
            <p:spPr>
              <a:xfrm>
                <a:off x="0" y="-1"/>
                <a:ext cx="2260133" cy="6164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23" name="Shape 323"/>
              <p:cNvSpPr/>
              <p:nvPr/>
            </p:nvSpPr>
            <p:spPr>
              <a:xfrm>
                <a:off x="37901" y="30757"/>
                <a:ext cx="2362201" cy="562770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7" name="Group 327"/>
            <p:cNvGrpSpPr/>
            <p:nvPr/>
          </p:nvGrpSpPr>
          <p:grpSpPr>
            <a:xfrm>
              <a:off x="9575800" y="0"/>
              <a:ext cx="2362200" cy="790131"/>
              <a:chOff x="0" y="0"/>
              <a:chExt cx="2362200" cy="790130"/>
            </a:xfrm>
          </p:grpSpPr>
          <p:pic>
            <p:nvPicPr>
              <p:cNvPr id="325" name="Screen shot 2014-01-19 at 4.47.50 PM.png"/>
              <p:cNvPicPr/>
              <p:nvPr/>
            </p:nvPicPr>
            <p:blipFill>
              <a:blip r:embed="rId4">
                <a:extLst/>
              </a:blip>
              <a:srcRect l="52600" t="40048" r="15310" b="33754"/>
              <a:stretch>
                <a:fillRect/>
              </a:stretch>
            </p:blipFill>
            <p:spPr>
              <a:xfrm>
                <a:off x="12898" y="0"/>
                <a:ext cx="2260133" cy="7901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26" name="Shape 326"/>
              <p:cNvSpPr/>
              <p:nvPr/>
            </p:nvSpPr>
            <p:spPr>
              <a:xfrm>
                <a:off x="0" y="18057"/>
                <a:ext cx="2362200" cy="752079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" name="Group 330"/>
            <p:cNvGrpSpPr/>
            <p:nvPr/>
          </p:nvGrpSpPr>
          <p:grpSpPr>
            <a:xfrm>
              <a:off x="850900" y="341510"/>
              <a:ext cx="2362201" cy="601021"/>
              <a:chOff x="0" y="0"/>
              <a:chExt cx="2362200" cy="601019"/>
            </a:xfrm>
          </p:grpSpPr>
          <p:pic>
            <p:nvPicPr>
              <p:cNvPr id="328" name="Screen shot 2014-01-19 at 4.47.50 PM.png"/>
              <p:cNvPicPr/>
              <p:nvPr/>
            </p:nvPicPr>
            <p:blipFill>
              <a:blip r:embed="rId4">
                <a:extLst/>
              </a:blip>
              <a:srcRect l="52600" t="21474" r="15310" b="58597"/>
              <a:stretch>
                <a:fillRect/>
              </a:stretch>
            </p:blipFill>
            <p:spPr>
              <a:xfrm>
                <a:off x="198" y="0"/>
                <a:ext cx="2260133" cy="6010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29" name="Shape 329"/>
              <p:cNvSpPr/>
              <p:nvPr/>
            </p:nvSpPr>
            <p:spPr>
              <a:xfrm>
                <a:off x="0" y="19049"/>
                <a:ext cx="2362200" cy="562770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9" name="Group 333"/>
            <p:cNvGrpSpPr/>
            <p:nvPr/>
          </p:nvGrpSpPr>
          <p:grpSpPr>
            <a:xfrm>
              <a:off x="1" y="2662627"/>
              <a:ext cx="2347130" cy="562772"/>
              <a:chOff x="1" y="60542"/>
              <a:chExt cx="2347130" cy="562771"/>
            </a:xfrm>
          </p:grpSpPr>
          <p:pic>
            <p:nvPicPr>
              <p:cNvPr id="331" name="Screen shot 2014-01-19 at 4.47.50 PM.png"/>
              <p:cNvPicPr/>
              <p:nvPr/>
            </p:nvPicPr>
            <p:blipFill>
              <a:blip r:embed="rId4">
                <a:extLst/>
              </a:blip>
              <a:srcRect l="52600" t="2007" r="15310" b="81352"/>
              <a:stretch>
                <a:fillRect/>
              </a:stretch>
            </p:blipFill>
            <p:spPr>
              <a:xfrm>
                <a:off x="198" y="60542"/>
                <a:ext cx="2260133" cy="5018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2" name="Shape 332"/>
              <p:cNvSpPr/>
              <p:nvPr/>
            </p:nvSpPr>
            <p:spPr>
              <a:xfrm>
                <a:off x="1" y="60542"/>
                <a:ext cx="2347130" cy="562771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sp>
        <p:nvSpPr>
          <p:cNvPr id="31" name="Rectangle 7"/>
          <p:cNvSpPr txBox="1">
            <a:spLocks noChangeArrowheads="1"/>
          </p:cNvSpPr>
          <p:nvPr/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60" tIns="46031" rIns="92060" bIns="46031" numCol="1" anchor="ctr" anchorCtr="0" compatLnSpc="1">
            <a:prstTxWarp prst="textNoShape">
              <a:avLst/>
            </a:prstTxWarp>
          </a:bodyPr>
          <a:lstStyle>
            <a:lvl1pPr algn="r">
              <a:defRPr kumimoji="0" sz="1600" b="1">
                <a:solidFill>
                  <a:schemeClr val="tx1"/>
                </a:solidFill>
                <a:latin typeface="Arial" charset="0"/>
                <a:ea typeface="Times New Roman" charset="0"/>
                <a:cs typeface="Times New Roman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39249-FB5A-CA43-B7BE-D61FF821CB5A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Times New Roman" charset="0"/>
                <a:cs typeface="Times New Roman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Times New Roman" charset="0"/>
              <a:cs typeface="Times New Roman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2400" y="4690408"/>
            <a:ext cx="1828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Hardness: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ratio of 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6.3-10.5 keV 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to 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3.8-6.3 keV counts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258961" y="285750"/>
            <a:ext cx="8626078" cy="50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b"/>
          <a:lstStyle>
            <a:lvl1pPr>
              <a:defRPr sz="3900">
                <a:solidFill>
                  <a:srgbClr val="011993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b="1" dirty="0">
                <a:solidFill>
                  <a:schemeClr val="tx2"/>
                </a:solidFill>
                <a:latin typeface="Arial Narrow"/>
                <a:cs typeface="Arial Narrow"/>
              </a:rPr>
              <a:t>Physical Properties of Starburst Sample</a:t>
            </a:r>
          </a:p>
        </p:txBody>
      </p:sp>
      <p:pic>
        <p:nvPicPr>
          <p:cNvPr id="156" name="Screen Shot 2014-07-28 at 10.03.53 A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3135" y="936311"/>
            <a:ext cx="4339216" cy="36872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Screen Shot 2014-07-28 at 10.04.04 A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497" y="959651"/>
            <a:ext cx="4233034" cy="36406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63"/>
          <p:cNvGrpSpPr/>
          <p:nvPr/>
        </p:nvGrpSpPr>
        <p:grpSpPr>
          <a:xfrm>
            <a:off x="1077415" y="1463389"/>
            <a:ext cx="7887015" cy="5083177"/>
            <a:chOff x="0" y="811753"/>
            <a:chExt cx="11217086" cy="7229405"/>
          </a:xfrm>
        </p:grpSpPr>
        <p:sp>
          <p:nvSpPr>
            <p:cNvPr id="158" name="Shape 158"/>
            <p:cNvSpPr/>
            <p:nvPr/>
          </p:nvSpPr>
          <p:spPr>
            <a:xfrm>
              <a:off x="0" y="811753"/>
              <a:ext cx="4575175" cy="1704877"/>
            </a:xfrm>
            <a:prstGeom prst="roundRect">
              <a:avLst>
                <a:gd name="adj" fmla="val 15000"/>
              </a:avLst>
            </a:prstGeom>
            <a:noFill/>
            <a:ln w="381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 rot="20162648">
              <a:off x="6641910" y="863447"/>
              <a:ext cx="4575176" cy="1518140"/>
            </a:xfrm>
            <a:prstGeom prst="roundRect">
              <a:avLst>
                <a:gd name="adj" fmla="val 16845"/>
              </a:avLst>
            </a:prstGeom>
            <a:noFill/>
            <a:ln w="381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3" name="Group 162"/>
            <p:cNvGrpSpPr/>
            <p:nvPr/>
          </p:nvGrpSpPr>
          <p:grpSpPr>
            <a:xfrm>
              <a:off x="5697585" y="5808202"/>
              <a:ext cx="3968729" cy="2232956"/>
              <a:chOff x="101403" y="0"/>
              <a:chExt cx="3968728" cy="2232955"/>
            </a:xfrm>
          </p:grpSpPr>
          <p:pic>
            <p:nvPicPr>
              <p:cNvPr id="160" name="Valsecchi_M33X_7_CREDITS.jp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01403" y="0"/>
                <a:ext cx="3968728" cy="22329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1" name="Shape 161"/>
              <p:cNvSpPr/>
              <p:nvPr/>
            </p:nvSpPr>
            <p:spPr>
              <a:xfrm>
                <a:off x="181426" y="100447"/>
                <a:ext cx="1319216" cy="5643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l">
                  <a:spcBef>
                    <a:spcPts val="1500"/>
                  </a:spcBef>
                  <a:defRPr sz="1800">
                    <a:solidFill>
                      <a:srgbClr val="00FDFF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HMXB</a:t>
                </a:r>
              </a:p>
            </p:txBody>
          </p:sp>
        </p:grpSp>
      </p:grpSp>
      <p:grpSp>
        <p:nvGrpSpPr>
          <p:cNvPr id="4" name="Group 169"/>
          <p:cNvGrpSpPr/>
          <p:nvPr/>
        </p:nvGrpSpPr>
        <p:grpSpPr>
          <a:xfrm>
            <a:off x="1036520" y="2630251"/>
            <a:ext cx="7099693" cy="3916312"/>
            <a:chOff x="0" y="342963"/>
            <a:chExt cx="10097339" cy="5569864"/>
          </a:xfrm>
        </p:grpSpPr>
        <p:grpSp>
          <p:nvGrpSpPr>
            <p:cNvPr id="5" name="Group 166"/>
            <p:cNvGrpSpPr/>
            <p:nvPr/>
          </p:nvGrpSpPr>
          <p:grpSpPr>
            <a:xfrm>
              <a:off x="633833" y="3679871"/>
              <a:ext cx="3968730" cy="2232956"/>
              <a:chOff x="113093" y="0"/>
              <a:chExt cx="3968728" cy="2232955"/>
            </a:xfrm>
          </p:grpSpPr>
          <p:pic>
            <p:nvPicPr>
              <p:cNvPr id="164" name="LMXB.png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13093" y="0"/>
                <a:ext cx="3968728" cy="22329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5" name="Shape 165"/>
              <p:cNvSpPr/>
              <p:nvPr/>
            </p:nvSpPr>
            <p:spPr>
              <a:xfrm>
                <a:off x="194384" y="106196"/>
                <a:ext cx="1569139" cy="587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l">
                  <a:spcBef>
                    <a:spcPts val="1500"/>
                  </a:spcBef>
                  <a:defRPr sz="1900">
                    <a:solidFill>
                      <a:srgbClr val="FF26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800" b="1" dirty="0">
                    <a:solidFill>
                      <a:schemeClr val="bg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LMXB</a:t>
                </a:r>
              </a:p>
            </p:txBody>
          </p:sp>
        </p:grpSp>
        <p:sp>
          <p:nvSpPr>
            <p:cNvPr id="167" name="Shape 167"/>
            <p:cNvSpPr/>
            <p:nvPr/>
          </p:nvSpPr>
          <p:spPr>
            <a:xfrm>
              <a:off x="0" y="547186"/>
              <a:ext cx="1459502" cy="1181222"/>
            </a:xfrm>
            <a:prstGeom prst="roundRect">
              <a:avLst>
                <a:gd name="adj" fmla="val 11323"/>
              </a:avLst>
            </a:prstGeom>
            <a:noFill/>
            <a:ln w="381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 rot="20162648">
              <a:off x="8228222" y="342963"/>
              <a:ext cx="1869117" cy="847382"/>
            </a:xfrm>
            <a:prstGeom prst="roundRect">
              <a:avLst>
                <a:gd name="adj" fmla="val 30179"/>
              </a:avLst>
            </a:prstGeom>
            <a:noFill/>
            <a:ln w="381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B2B52-8EBA-3F4F-BBE2-8B848819A37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4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Whirlpool-RGB-filtered.png"/>
          <p:cNvPicPr/>
          <p:nvPr/>
        </p:nvPicPr>
        <p:blipFill>
          <a:blip r:embed="rId2">
            <a:extLst/>
          </a:blip>
          <a:srcRect l="50834" t="922" r="449" b="1731"/>
          <a:stretch>
            <a:fillRect/>
          </a:stretch>
        </p:blipFill>
        <p:spPr>
          <a:xfrm>
            <a:off x="1786767" y="395702"/>
            <a:ext cx="5625704" cy="56524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65"/>
          <p:cNvGrpSpPr/>
          <p:nvPr/>
        </p:nvGrpSpPr>
        <p:grpSpPr>
          <a:xfrm>
            <a:off x="1783056" y="367371"/>
            <a:ext cx="5625704" cy="5706071"/>
            <a:chOff x="0" y="0"/>
            <a:chExt cx="8001000" cy="8115300"/>
          </a:xfrm>
        </p:grpSpPr>
        <p:pic>
          <p:nvPicPr>
            <p:cNvPr id="63" name="Whirlpool-R-filtered.png"/>
            <p:cNvPicPr/>
            <p:nvPr/>
          </p:nvPicPr>
          <p:blipFill>
            <a:blip r:embed="rId3">
              <a:extLst/>
            </a:blip>
            <a:srcRect l="50823" t="242" r="265" b="1195"/>
            <a:stretch>
              <a:fillRect/>
            </a:stretch>
          </p:blipFill>
          <p:spPr>
            <a:xfrm>
              <a:off x="0" y="0"/>
              <a:ext cx="8001000" cy="81153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" name="Shape 64"/>
            <p:cNvSpPr/>
            <p:nvPr/>
          </p:nvSpPr>
          <p:spPr>
            <a:xfrm>
              <a:off x="473504" y="601764"/>
              <a:ext cx="2933701" cy="812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spcBef>
                  <a:spcPts val="800"/>
                </a:spcBef>
                <a:defRPr sz="2100">
                  <a:solidFill>
                    <a:srgbClr val="FF2600"/>
                  </a:solidFill>
                </a:defRPr>
              </a:lvl1pPr>
            </a:lstStyle>
            <a:p>
              <a:pPr algn="ctr" defTabSz="410688" fontAlgn="auto"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kumimoji="0" sz="2400" kern="0" dirty="0">
                  <a:solidFill>
                    <a:srgbClr val="FF0000"/>
                  </a:solidFill>
                  <a:latin typeface="Gill Sans"/>
                  <a:ea typeface="Gill Sans"/>
                  <a:cs typeface="Gill Sans"/>
                  <a:sym typeface="Gill Sans"/>
                </a:rPr>
                <a:t>Soft (0.5-2 keV) X-ray Image</a:t>
              </a:r>
            </a:p>
          </p:txBody>
        </p:sp>
      </p:grpSp>
      <p:grpSp>
        <p:nvGrpSpPr>
          <p:cNvPr id="3" name="Group 68"/>
          <p:cNvGrpSpPr/>
          <p:nvPr/>
        </p:nvGrpSpPr>
        <p:grpSpPr>
          <a:xfrm>
            <a:off x="1787314" y="381000"/>
            <a:ext cx="5625704" cy="5715000"/>
            <a:chOff x="0" y="1610986"/>
            <a:chExt cx="8001000" cy="8127999"/>
          </a:xfrm>
        </p:grpSpPr>
        <p:pic>
          <p:nvPicPr>
            <p:cNvPr id="66" name="Whirlpool-B-filtered.png"/>
            <p:cNvPicPr/>
            <p:nvPr/>
          </p:nvPicPr>
          <p:blipFill>
            <a:blip r:embed="rId4">
              <a:extLst/>
            </a:blip>
            <a:srcRect l="50868" t="469" r="333" b="1086"/>
            <a:stretch>
              <a:fillRect/>
            </a:stretch>
          </p:blipFill>
          <p:spPr>
            <a:xfrm>
              <a:off x="0" y="1623685"/>
              <a:ext cx="8001000" cy="81153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Shape 67"/>
            <p:cNvSpPr/>
            <p:nvPr/>
          </p:nvSpPr>
          <p:spPr>
            <a:xfrm>
              <a:off x="600869" y="1610986"/>
              <a:ext cx="3124201" cy="800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spcBef>
                  <a:spcPts val="800"/>
                </a:spcBef>
                <a:defRPr sz="2100">
                  <a:solidFill>
                    <a:srgbClr val="0096FF"/>
                  </a:solidFill>
                </a:defRPr>
              </a:lvl1pPr>
            </a:lstStyle>
            <a:p>
              <a:pPr algn="ctr" defTabSz="410688" fontAlgn="auto"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kumimoji="0" sz="240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Gill Sans"/>
                  <a:ea typeface="Gill Sans"/>
                  <a:cs typeface="Gill Sans"/>
                  <a:sym typeface="Gill Sans"/>
                </a:rPr>
                <a:t>Hard (2-10 keV) X-ray Image</a:t>
              </a:r>
            </a:p>
          </p:txBody>
        </p:sp>
      </p:grpSp>
      <p:sp>
        <p:nvSpPr>
          <p:cNvPr id="69" name="Shape 69"/>
          <p:cNvSpPr/>
          <p:nvPr/>
        </p:nvSpPr>
        <p:spPr>
          <a:xfrm>
            <a:off x="2130953" y="5462931"/>
            <a:ext cx="4836874" cy="561791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26784" tIns="26784" rIns="26784" bIns="26784" anchor="ctr"/>
          <a:lstStyle>
            <a:lvl1pPr defTabSz="457200">
              <a:defRPr sz="2000">
                <a:solidFill>
                  <a:srgbClr val="73FA79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kumimoji="0" sz="180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M51: The Whirlpool Galaxy</a:t>
            </a:r>
          </a:p>
        </p:txBody>
      </p:sp>
      <p:grpSp>
        <p:nvGrpSpPr>
          <p:cNvPr id="4" name="Group 73"/>
          <p:cNvGrpSpPr/>
          <p:nvPr/>
        </p:nvGrpSpPr>
        <p:grpSpPr>
          <a:xfrm>
            <a:off x="4682003" y="1643065"/>
            <a:ext cx="4372702" cy="1791095"/>
            <a:chOff x="0" y="0"/>
            <a:chExt cx="6218951" cy="2547334"/>
          </a:xfrm>
        </p:grpSpPr>
        <p:pic>
          <p:nvPicPr>
            <p:cNvPr id="70" name="agn.gif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90733" y="745087"/>
              <a:ext cx="1856136" cy="14161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1" name="Shape 71"/>
            <p:cNvSpPr/>
            <p:nvPr/>
          </p:nvSpPr>
          <p:spPr>
            <a:xfrm flipV="1">
              <a:off x="0" y="1799390"/>
              <a:ext cx="4287604" cy="74794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3094750" y="0"/>
              <a:ext cx="3124201" cy="800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spcBef>
                  <a:spcPts val="800"/>
                </a:spcBef>
                <a:defRPr sz="2800">
                  <a:solidFill>
                    <a:srgbClr val="FFFFFF"/>
                  </a:solidFill>
                </a:defRPr>
              </a:lvl1pPr>
            </a:lstStyle>
            <a:p>
              <a:pPr algn="ctr" defTabSz="410688" fontAlgn="auto"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kumimoji="0" kern="0" dirty="0">
                  <a:solidFill>
                    <a:schemeClr val="bg1"/>
                  </a:solidFill>
                  <a:latin typeface="Gill Sans"/>
                  <a:ea typeface="Gill Sans"/>
                  <a:cs typeface="Gill Sans"/>
                  <a:sym typeface="Gill Sans"/>
                </a:rPr>
                <a:t>Accreting SMBH</a:t>
              </a:r>
            </a:p>
          </p:txBody>
        </p:sp>
      </p:grpSp>
      <p:grpSp>
        <p:nvGrpSpPr>
          <p:cNvPr id="5" name="Group 83"/>
          <p:cNvGrpSpPr/>
          <p:nvPr/>
        </p:nvGrpSpPr>
        <p:grpSpPr>
          <a:xfrm>
            <a:off x="213906" y="626148"/>
            <a:ext cx="3643076" cy="3540216"/>
            <a:chOff x="0" y="0"/>
            <a:chExt cx="5181261" cy="5034972"/>
          </a:xfrm>
        </p:grpSpPr>
        <p:sp>
          <p:nvSpPr>
            <p:cNvPr id="74" name="Shape 74"/>
            <p:cNvSpPr/>
            <p:nvPr/>
          </p:nvSpPr>
          <p:spPr>
            <a:xfrm flipH="1" flipV="1">
              <a:off x="1631831" y="1676213"/>
              <a:ext cx="3300091" cy="2610740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pic>
          <p:nvPicPr>
            <p:cNvPr id="75" name="stars_lmxrb_medium.jpg"/>
            <p:cNvPicPr/>
            <p:nvPr/>
          </p:nvPicPr>
          <p:blipFill>
            <a:blip r:embed="rId6">
              <a:extLst/>
            </a:blip>
            <a:srcRect/>
            <a:stretch>
              <a:fillRect/>
            </a:stretch>
          </p:blipFill>
          <p:spPr>
            <a:xfrm>
              <a:off x="340518" y="582881"/>
              <a:ext cx="2443067" cy="10163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6" name="Shape 76"/>
            <p:cNvSpPr/>
            <p:nvPr/>
          </p:nvSpPr>
          <p:spPr>
            <a:xfrm flipH="1" flipV="1">
              <a:off x="1626178" y="1674877"/>
              <a:ext cx="3408414" cy="382681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0" y="0"/>
              <a:ext cx="3124200" cy="800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spcBef>
                  <a:spcPts val="800"/>
                </a:spcBef>
                <a:defRPr sz="2800">
                  <a:solidFill>
                    <a:srgbClr val="00FDFF"/>
                  </a:solidFill>
                </a:defRPr>
              </a:lvl1pPr>
            </a:lstStyle>
            <a:p>
              <a:pPr algn="ctr" defTabSz="410688" fontAlgn="auto"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kumimoji="0" sz="160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Gill Sans"/>
                  <a:ea typeface="Gill Sans"/>
                  <a:cs typeface="Gill Sans"/>
                  <a:sym typeface="Gill Sans"/>
                </a:rPr>
                <a:t>X-ray Binaries</a:t>
              </a:r>
            </a:p>
          </p:txBody>
        </p:sp>
        <p:sp>
          <p:nvSpPr>
            <p:cNvPr id="78" name="Shape 78"/>
            <p:cNvSpPr/>
            <p:nvPr/>
          </p:nvSpPr>
          <p:spPr>
            <a:xfrm flipH="1" flipV="1">
              <a:off x="1626177" y="1674876"/>
              <a:ext cx="3555085" cy="1057368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 flipH="1" flipV="1">
              <a:off x="1626178" y="1674877"/>
              <a:ext cx="3525750" cy="1482712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 flipH="1" flipV="1">
              <a:off x="1626177" y="1674877"/>
              <a:ext cx="3555085" cy="2421404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 flipH="1" flipV="1">
              <a:off x="1600778" y="1674877"/>
              <a:ext cx="3052470" cy="2832082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82" name="Shape 82"/>
            <p:cNvSpPr/>
            <p:nvPr/>
          </p:nvSpPr>
          <p:spPr>
            <a:xfrm flipH="1" flipV="1">
              <a:off x="1600778" y="1674877"/>
              <a:ext cx="2891132" cy="3360096"/>
            </a:xfrm>
            <a:prstGeom prst="line">
              <a:avLst/>
            </a:prstGeom>
            <a:noFill/>
            <a:ln w="9525" cap="flat">
              <a:solidFill>
                <a:srgbClr val="00FDF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07" fontAlgn="auto">
                <a:spcBef>
                  <a:spcPts val="0"/>
                </a:spcBef>
                <a:spcAft>
                  <a:spcPts val="0"/>
                </a:spcAft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800" kern="0" dirty="0">
                <a:solidFill>
                  <a:sysClr val="windowText" lastClr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6" name="Group 86"/>
          <p:cNvGrpSpPr/>
          <p:nvPr/>
        </p:nvGrpSpPr>
        <p:grpSpPr>
          <a:xfrm>
            <a:off x="6004247" y="75443"/>
            <a:ext cx="1491259" cy="1483863"/>
            <a:chOff x="0" y="10519"/>
            <a:chExt cx="2120900" cy="2110381"/>
          </a:xfrm>
        </p:grpSpPr>
        <p:pic>
          <p:nvPicPr>
            <p:cNvPr id="84" name="images-1.jpg"/>
            <p:cNvPicPr/>
            <p:nvPr/>
          </p:nvPicPr>
          <p:blipFill>
            <a:blip r:embed="rId7">
              <a:extLst/>
            </a:blip>
            <a:srcRect l="7569" r="12093" b="176"/>
            <a:stretch>
              <a:fillRect/>
            </a:stretch>
          </p:blipFill>
          <p:spPr>
            <a:xfrm>
              <a:off x="0" y="10519"/>
              <a:ext cx="2120900" cy="21103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" name="Shape 85"/>
            <p:cNvSpPr/>
            <p:nvPr/>
          </p:nvSpPr>
          <p:spPr>
            <a:xfrm>
              <a:off x="626814" y="1534139"/>
              <a:ext cx="1346201" cy="284522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spcBef>
                  <a:spcPts val="1500"/>
                </a:spcBef>
                <a:defRPr sz="2000" i="1">
                  <a:solidFill>
                    <a:srgbClr val="FFFB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lvl1pPr>
            </a:lstStyle>
            <a:p>
              <a:pPr defTabSz="410688" fontAlgn="auto">
                <a:spcAft>
                  <a:spcPts val="0"/>
                </a:spcAft>
                <a:defRPr sz="1800" i="0">
                  <a:solidFill>
                    <a:srgbClr val="000000"/>
                  </a:solidFill>
                </a:defRPr>
              </a:pPr>
              <a:r>
                <a:rPr kumimoji="0" sz="1300" i="0" kern="0" dirty="0">
                  <a:solidFill>
                    <a:srgbClr val="000000"/>
                  </a:solidFill>
                </a:rPr>
                <a:t>Chandra</a:t>
              </a:r>
            </a:p>
          </p:txBody>
        </p:sp>
      </p:grpSp>
      <p:grpSp>
        <p:nvGrpSpPr>
          <p:cNvPr id="7" name="Group 89"/>
          <p:cNvGrpSpPr/>
          <p:nvPr/>
        </p:nvGrpSpPr>
        <p:grpSpPr>
          <a:xfrm>
            <a:off x="146919" y="3188644"/>
            <a:ext cx="1717850" cy="2169915"/>
            <a:chOff x="0" y="0"/>
            <a:chExt cx="2443163" cy="3086101"/>
          </a:xfrm>
        </p:grpSpPr>
        <p:sp>
          <p:nvSpPr>
            <p:cNvPr id="87" name="Shape 87"/>
            <p:cNvSpPr/>
            <p:nvPr/>
          </p:nvSpPr>
          <p:spPr>
            <a:xfrm>
              <a:off x="0" y="0"/>
              <a:ext cx="2443164" cy="308610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0688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pic>
          <p:nvPicPr>
            <p:cNvPr id="88" name="M51HST-GendlerM.jp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 rot="16199978">
              <a:off x="-261524" y="470174"/>
              <a:ext cx="2982003" cy="2070685"/>
            </a:xfrm>
            <a:prstGeom prst="rect">
              <a:avLst/>
            </a:prstGeom>
            <a:ln w="6350" cap="flat">
              <a:solidFill>
                <a:srgbClr val="00F900"/>
              </a:solidFill>
              <a:prstDash val="solid"/>
              <a:miter lim="400000"/>
            </a:ln>
            <a:effectLst/>
          </p:spPr>
        </p:pic>
      </p:grpSp>
      <p:pic>
        <p:nvPicPr>
          <p:cNvPr id="90" name="Hubble_Space_Telescope.jpg"/>
          <p:cNvPicPr/>
          <p:nvPr/>
        </p:nvPicPr>
        <p:blipFill>
          <a:blip r:embed="rId9">
            <a:extLst/>
          </a:blip>
          <a:srcRect l="50796" t="19428" r="23706" b="32260"/>
          <a:stretch>
            <a:fillRect/>
          </a:stretch>
        </p:blipFill>
        <p:spPr>
          <a:xfrm rot="19709744">
            <a:off x="1701109" y="5223866"/>
            <a:ext cx="857251" cy="121819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1768079" y="6324885"/>
            <a:ext cx="946547" cy="200055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spcBef>
                <a:spcPts val="1500"/>
              </a:spcBef>
              <a:defRPr sz="2000" i="1">
                <a:solidFill>
                  <a:srgbClr val="FFFB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pPr defTabSz="410688" fontAlgn="auto">
              <a:spcAft>
                <a:spcPts val="0"/>
              </a:spcAft>
              <a:defRPr sz="1800" i="0">
                <a:solidFill>
                  <a:srgbClr val="000000"/>
                </a:solidFill>
              </a:defRPr>
            </a:pPr>
            <a:r>
              <a:rPr kumimoji="0" sz="1300" i="0" kern="0" dirty="0">
                <a:solidFill>
                  <a:srgbClr val="000000"/>
                </a:solidFill>
              </a:rPr>
              <a:t>Hubble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 fill="hold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 advAuto="0"/>
      <p:bldP spid="2" grpId="0" animBg="1" advAuto="0"/>
      <p:bldP spid="2" grpId="1" animBg="1" advAuto="0"/>
      <p:bldP spid="3" grpId="0" animBg="1" advAuto="0"/>
      <p:bldP spid="4" grpId="0" animBg="1" advAuto="0"/>
      <p:bldP spid="5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88011" y="1119259"/>
            <a:ext cx="4812470" cy="366442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 lang="en-US"/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685" y="1196035"/>
            <a:ext cx="4660044" cy="35138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148339" y="1638098"/>
          <a:ext cx="3806822" cy="28303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679"/>
                <a:gridCol w="2307143"/>
              </a:tblGrid>
              <a:tr h="5843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Satellite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(instrument)</a:t>
                      </a:r>
                      <a:endParaRPr lang="en-US" sz="16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Sensitivity</a:t>
                      </a:r>
                      <a:endParaRPr lang="en-US" sz="16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8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INTEGRAL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(ISGRI)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~0.5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mCrab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(20-100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keV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) with &gt;Ms exposures </a:t>
                      </a:r>
                      <a:endParaRPr lang="en-US" sz="1600" dirty="0" smtClean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8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Swift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(BAT)</a:t>
                      </a:r>
                      <a:endParaRPr 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~0.8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mCrab</a:t>
                      </a:r>
                      <a:endParaRPr lang="en-US" sz="1600" baseline="0" dirty="0" smtClean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(15-150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keV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) with &gt;Ms exposures</a:t>
                      </a:r>
                      <a:endParaRPr lang="en-US" sz="1600" dirty="0" smtClean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35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NuSTAR</a:t>
                      </a:r>
                      <a:endParaRPr 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~0.8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μCrab</a:t>
                      </a:r>
                      <a:endParaRPr lang="en-US" sz="1600" baseline="0" dirty="0" smtClean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(10-40 </a:t>
                      </a:r>
                      <a:r>
                        <a:rPr lang="en-US" sz="16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keV</a:t>
                      </a:r>
                      <a:r>
                        <a:rPr lang="en-US" sz="16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) in 1 Ms</a:t>
                      </a:r>
                      <a:endParaRPr lang="en-US" sz="16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77687" y="5105920"/>
            <a:ext cx="5132515" cy="40009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2000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NuSTAR</a:t>
            </a:r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two-telescope total collecting area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8211" y="5091435"/>
            <a:ext cx="3107039" cy="40011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Sensitivity comparison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7800" y="147639"/>
            <a:ext cx="8788400" cy="774381"/>
          </a:xfrm>
          <a:prstGeom prst="rect">
            <a:avLst/>
          </a:prstGeom>
        </p:spPr>
        <p:txBody>
          <a:bodyPr lIns="91425" tIns="45713" rIns="91425" bIns="45713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78B4F6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600" dirty="0" smtClean="0">
                <a:latin typeface="Calibri"/>
              </a:rPr>
              <a:t>Collecting  Area</a:t>
            </a:r>
            <a:endParaRPr lang="en-US" sz="3600" dirty="0">
              <a:latin typeface="Calibri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B2B52-8EBA-3F4F-BBE2-8B848819A37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8200"/>
            <a:ext cx="6019800" cy="6019800"/>
          </a:xfrm>
          <a:prstGeom prst="rect">
            <a:avLst/>
          </a:prstGeom>
        </p:spPr>
      </p:pic>
      <p:sp>
        <p:nvSpPr>
          <p:cNvPr id="3584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900" dirty="0"/>
              <a:t>Why study X-ray emission from galaxies? </a:t>
            </a:r>
            <a:endParaRPr lang="en-US" sz="3900" dirty="0">
              <a:solidFill>
                <a:srgbClr val="A50021"/>
              </a:solidFill>
            </a:endParaRPr>
          </a:p>
        </p:txBody>
      </p:sp>
      <p:sp>
        <p:nvSpPr>
          <p:cNvPr id="35846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1981200"/>
            <a:ext cx="3429000" cy="4114800"/>
          </a:xfrm>
        </p:spPr>
        <p:txBody>
          <a:bodyPr/>
          <a:lstStyle/>
          <a:p>
            <a:r>
              <a:rPr lang="en-US" sz="2000" dirty="0"/>
              <a:t>Star formation in heavily obscured areas</a:t>
            </a:r>
          </a:p>
          <a:p>
            <a:r>
              <a:rPr lang="en-US" sz="2000" dirty="0"/>
              <a:t>Accreting binaries </a:t>
            </a:r>
            <a:r>
              <a:rPr lang="en-US" sz="2000" dirty="0" err="1">
                <a:sym typeface="Wingdings" charset="2"/>
              </a:rPr>
              <a:t></a:t>
            </a:r>
            <a:r>
              <a:rPr lang="en-US" sz="2000" dirty="0"/>
              <a:t>   high mass end of IMF, emission persists for very long time (</a:t>
            </a:r>
            <a:r>
              <a:rPr lang="en-US" sz="2000" dirty="0" err="1"/>
              <a:t>Gigayears</a:t>
            </a:r>
            <a:r>
              <a:rPr lang="en-US" sz="2000" dirty="0"/>
              <a:t>) </a:t>
            </a:r>
          </a:p>
          <a:p>
            <a:r>
              <a:rPr lang="en-US" sz="2000" dirty="0"/>
              <a:t>Supernovae/winds enrich (add metals) to the ISM &amp; IGM, affecting star formation and galaxy evolution</a:t>
            </a:r>
          </a:p>
        </p:txBody>
      </p:sp>
      <p:sp>
        <p:nvSpPr>
          <p:cNvPr id="35847" name="Text Box 1028"/>
          <p:cNvSpPr txBox="1">
            <a:spLocks noChangeArrowheads="1"/>
          </p:cNvSpPr>
          <p:nvPr/>
        </p:nvSpPr>
        <p:spPr bwMode="auto">
          <a:xfrm>
            <a:off x="122240" y="1042484"/>
            <a:ext cx="4586111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pPr>
              <a:lnSpc>
                <a:spcPct val="75000"/>
              </a:lnSpc>
            </a:pPr>
            <a:r>
              <a:rPr kumimoji="0" lang="en-US" dirty="0">
                <a:solidFill>
                  <a:schemeClr val="tx1"/>
                </a:solidFill>
                <a:latin typeface="Times New Roman" charset="0"/>
              </a:rPr>
              <a:t>M83, nearby spiral galaxy</a:t>
            </a:r>
          </a:p>
          <a:p>
            <a:pPr>
              <a:lnSpc>
                <a:spcPct val="75000"/>
              </a:lnSpc>
            </a:pPr>
            <a:r>
              <a:rPr kumimoji="0" lang="en-US" dirty="0">
                <a:solidFill>
                  <a:schemeClr val="tx1"/>
                </a:solidFill>
                <a:latin typeface="Times New Roman" charset="0"/>
              </a:rPr>
              <a:t> with nuclear </a:t>
            </a:r>
            <a:r>
              <a:rPr kumimoji="0" lang="en-US" dirty="0" smtClean="0">
                <a:solidFill>
                  <a:schemeClr val="tx1"/>
                </a:solidFill>
                <a:latin typeface="Times New Roman" charset="0"/>
              </a:rPr>
              <a:t>starburst</a:t>
            </a:r>
          </a:p>
          <a:p>
            <a:pPr>
              <a:lnSpc>
                <a:spcPct val="75000"/>
              </a:lnSpc>
            </a:pPr>
            <a:r>
              <a:rPr kumimoji="0" lang="en-US" dirty="0" smtClean="0">
                <a:solidFill>
                  <a:schemeClr val="tx1"/>
                </a:solidFill>
                <a:latin typeface="Times New Roman" charset="0"/>
              </a:rPr>
              <a:t>700 ks Chandra press release image</a:t>
            </a:r>
            <a:endParaRPr kumimoji="0"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9FDBCF-5CAD-A440-A83C-2A13BBB5A41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100750" y="635243"/>
            <a:ext cx="4950433" cy="27121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 lang="en-US"/>
          </a:p>
        </p:txBody>
      </p:sp>
      <p:pic>
        <p:nvPicPr>
          <p:cNvPr id="14" name="Content Placeholder 8" descr="integral.jpg"/>
          <p:cNvPicPr>
            <a:picLocks noChangeAspect="1"/>
          </p:cNvPicPr>
          <p:nvPr/>
        </p:nvPicPr>
        <p:blipFill>
          <a:blip r:embed="rId3"/>
          <a:srcRect l="-4397" r="-4397"/>
          <a:stretch>
            <a:fillRect/>
          </a:stretch>
        </p:blipFill>
        <p:spPr>
          <a:xfrm rot="5400000">
            <a:off x="546821" y="206406"/>
            <a:ext cx="2983125" cy="364994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-158978" y="88281"/>
            <a:ext cx="3822063" cy="525142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B9CDE5"/>
                </a:solidFill>
              </a:rPr>
              <a:t>INTEGRAL, Swift BAT</a:t>
            </a:r>
          </a:p>
        </p:txBody>
      </p:sp>
      <p:pic>
        <p:nvPicPr>
          <p:cNvPr id="19" name="Picture 18" descr="NuSTARGCbkg.jpg"/>
          <p:cNvPicPr>
            <a:picLocks noChangeAspect="1"/>
          </p:cNvPicPr>
          <p:nvPr/>
        </p:nvPicPr>
        <p:blipFill>
          <a:blip r:embed="rId4"/>
          <a:srcRect t="8917" b="36997"/>
          <a:stretch>
            <a:fillRect/>
          </a:stretch>
        </p:blipFill>
        <p:spPr>
          <a:xfrm>
            <a:off x="4112621" y="658981"/>
            <a:ext cx="4926690" cy="2664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20" name="TextBox 19"/>
          <p:cNvSpPr txBox="1"/>
          <p:nvPr/>
        </p:nvSpPr>
        <p:spPr>
          <a:xfrm>
            <a:off x="3966937" y="88281"/>
            <a:ext cx="1657657" cy="525142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pPr algn="ctr"/>
            <a:r>
              <a:rPr lang="en-US" sz="2800" i="1" dirty="0" err="1" smtClean="0">
                <a:solidFill>
                  <a:srgbClr val="B9CDE5"/>
                </a:solidFill>
              </a:rPr>
              <a:t>NuSTAR</a:t>
            </a:r>
            <a:endParaRPr lang="en-US" sz="2800" i="1" dirty="0" smtClean="0">
              <a:solidFill>
                <a:srgbClr val="B9CDE5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538879" y="2407816"/>
            <a:ext cx="2089147" cy="49891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2" name="Picture 21" descr="coded_apertur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9659" y="3629767"/>
            <a:ext cx="2753975" cy="2753975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4160104" y="4225786"/>
            <a:ext cx="362197" cy="15431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7787862" y="4558158"/>
            <a:ext cx="241847" cy="8071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194426" y="4358104"/>
            <a:ext cx="1367872" cy="400105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95B3D7"/>
                </a:solidFill>
              </a:rPr>
              <a:t>Focal spot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9067" y="4627468"/>
            <a:ext cx="2237607" cy="707872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Grazing incidence</a:t>
            </a:r>
          </a:p>
          <a:p>
            <a:pPr algn="ctr"/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optics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B9E1E-E4C9-1D4B-959C-08967C942B5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Evolutionary Timescales </a:t>
            </a:r>
            <a:br>
              <a:rPr lang="en-US"/>
            </a:br>
            <a:r>
              <a:rPr lang="en-US"/>
              <a:t>for X-ray Binaries</a:t>
            </a:r>
          </a:p>
        </p:txBody>
      </p:sp>
      <p:sp>
        <p:nvSpPr>
          <p:cNvPr id="39942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Mass transfer driven by nuclear evolution of donor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In high-mass X-ray binaries, timescale is approximately ~2-7 </a:t>
            </a:r>
            <a:r>
              <a:rPr lang="en-US" sz="2000" dirty="0" err="1">
                <a:sym typeface="Symbol" charset="2"/>
              </a:rPr>
              <a:t></a:t>
            </a:r>
            <a:r>
              <a:rPr lang="en-US" sz="2000" dirty="0"/>
              <a:t> 10</a:t>
            </a:r>
            <a:r>
              <a:rPr lang="en-US" sz="2000" baseline="30000" dirty="0"/>
              <a:t>6 </a:t>
            </a:r>
            <a:r>
              <a:rPr lang="en-US" sz="2000" dirty="0"/>
              <a:t>yrs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low-mass binaries, this timescale is much longer          (&gt; 10</a:t>
            </a:r>
            <a:r>
              <a:rPr lang="en-US" sz="2000" baseline="30000" dirty="0"/>
              <a:t>10 </a:t>
            </a:r>
            <a:r>
              <a:rPr lang="en-US" sz="2000" dirty="0"/>
              <a:t>yrs)</a:t>
            </a:r>
          </a:p>
        </p:txBody>
      </p:sp>
      <p:pic>
        <p:nvPicPr>
          <p:cNvPr id="39943" name="Picture 1028" descr="accreting_binary_BEAUTIFU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 l="7895" t="8189" r="7895" b="7570"/>
          <a:stretch>
            <a:fillRect/>
          </a:stretch>
        </p:blipFill>
        <p:spPr>
          <a:xfrm>
            <a:off x="4572000" y="2173288"/>
            <a:ext cx="4192588" cy="3400425"/>
          </a:xfrm>
        </p:spPr>
      </p:pic>
      <p:sp>
        <p:nvSpPr>
          <p:cNvPr id="39944" name="Text Box 1029"/>
          <p:cNvSpPr txBox="1">
            <a:spLocks noChangeArrowheads="1"/>
          </p:cNvSpPr>
          <p:nvPr/>
        </p:nvSpPr>
        <p:spPr bwMode="auto">
          <a:xfrm>
            <a:off x="5867402" y="5257801"/>
            <a:ext cx="2970755" cy="33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r>
              <a:rPr kumimoji="0" lang="en-US" sz="1600" dirty="0">
                <a:solidFill>
                  <a:schemeClr val="bg1"/>
                </a:solidFill>
                <a:latin typeface="Times New Roman" charset="0"/>
              </a:rPr>
              <a:t>Credit: http://</a:t>
            </a:r>
            <a:r>
              <a:rPr kumimoji="0" lang="en-US" sz="1600" dirty="0" err="1">
                <a:solidFill>
                  <a:schemeClr val="bg1"/>
                </a:solidFill>
                <a:latin typeface="Times New Roman" charset="0"/>
              </a:rPr>
              <a:t>chandra.harvard.edu</a:t>
            </a:r>
            <a:endParaRPr kumimoji="0" lang="en-US" sz="1600" dirty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39945" name="Text Box 1030"/>
          <p:cNvSpPr txBox="1">
            <a:spLocks noChangeArrowheads="1"/>
          </p:cNvSpPr>
          <p:nvPr/>
        </p:nvSpPr>
        <p:spPr bwMode="auto">
          <a:xfrm>
            <a:off x="5257802" y="3429001"/>
            <a:ext cx="1480263" cy="107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High mass </a:t>
            </a:r>
            <a:r>
              <a:rPr lang="en-US" sz="1600" b="1" dirty="0" err="1">
                <a:solidFill>
                  <a:schemeClr val="bg1"/>
                </a:solidFill>
                <a:sym typeface="Wingdings" charset="2"/>
              </a:rPr>
              <a:t></a:t>
            </a:r>
            <a:endParaRPr lang="en-US" sz="1600" b="1" dirty="0">
              <a:solidFill>
                <a:schemeClr val="bg1"/>
              </a:solidFill>
              <a:sym typeface="Wingdings" charset="2"/>
            </a:endParaRPr>
          </a:p>
          <a:p>
            <a:r>
              <a:rPr lang="en-US" sz="1600" b="1" dirty="0">
                <a:solidFill>
                  <a:schemeClr val="bg1"/>
                </a:solidFill>
                <a:sym typeface="Wingdings" charset="2"/>
              </a:rPr>
              <a:t>   HMXB</a:t>
            </a:r>
          </a:p>
          <a:p>
            <a:r>
              <a:rPr lang="en-US" sz="1600" b="1" dirty="0">
                <a:solidFill>
                  <a:schemeClr val="bg1"/>
                </a:solidFill>
                <a:sym typeface="Wingdings" charset="2"/>
              </a:rPr>
              <a:t>Low mass </a:t>
            </a:r>
            <a:r>
              <a:rPr lang="en-US" sz="1600" b="1" dirty="0" err="1">
                <a:solidFill>
                  <a:schemeClr val="bg1"/>
                </a:solidFill>
                <a:sym typeface="Wingdings" charset="2"/>
              </a:rPr>
              <a:t></a:t>
            </a:r>
            <a:endParaRPr lang="en-US" sz="1600" b="1" dirty="0">
              <a:solidFill>
                <a:schemeClr val="bg1"/>
              </a:solidFill>
              <a:sym typeface="Wingdings" charset="2"/>
            </a:endParaRPr>
          </a:p>
          <a:p>
            <a:r>
              <a:rPr lang="en-US" sz="1600" b="1" dirty="0">
                <a:solidFill>
                  <a:schemeClr val="bg1"/>
                </a:solidFill>
                <a:sym typeface="Wingdings" charset="2"/>
              </a:rPr>
              <a:t>   LMXB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946" name="Text Box 1031"/>
          <p:cNvSpPr txBox="1">
            <a:spLocks noChangeArrowheads="1"/>
          </p:cNvSpPr>
          <p:nvPr/>
        </p:nvSpPr>
        <p:spPr bwMode="auto">
          <a:xfrm>
            <a:off x="4648201" y="2209800"/>
            <a:ext cx="2237356" cy="70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Binaries classified </a:t>
            </a:r>
          </a:p>
          <a:p>
            <a:r>
              <a:rPr lang="en-US" sz="2000" dirty="0"/>
              <a:t>by donor mass</a:t>
            </a:r>
          </a:p>
        </p:txBody>
      </p:sp>
      <p:sp>
        <p:nvSpPr>
          <p:cNvPr id="407560" name="Rectangle 1032"/>
          <p:cNvSpPr>
            <a:spLocks noChangeArrowheads="1"/>
          </p:cNvSpPr>
          <p:nvPr/>
        </p:nvSpPr>
        <p:spPr bwMode="auto">
          <a:xfrm>
            <a:off x="304801" y="4267201"/>
            <a:ext cx="3962400" cy="198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2060" tIns="46031" rIns="92060" bIns="4603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2000" dirty="0">
                <a:solidFill>
                  <a:srgbClr val="6A75FF"/>
                </a:solidFill>
                <a:latin typeface="Arial" charset="0"/>
              </a:rPr>
              <a:t>HMXB emission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2000" dirty="0">
                <a:solidFill>
                  <a:srgbClr val="6A75FF"/>
                </a:solidFill>
                <a:latin typeface="Arial" charset="0"/>
              </a:rPr>
              <a:t> follows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2000" dirty="0">
                <a:solidFill>
                  <a:srgbClr val="6A75FF"/>
                </a:solidFill>
                <a:latin typeface="Arial" charset="0"/>
              </a:rPr>
              <a:t>CURRENT STAR FORMATION</a:t>
            </a:r>
            <a:r>
              <a:rPr kumimoji="0" lang="en-US" sz="20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2000" dirty="0">
                <a:solidFill>
                  <a:srgbClr val="FF8000"/>
                </a:solidFill>
                <a:latin typeface="Arial" charset="0"/>
              </a:rPr>
              <a:t>LMXB emission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2000" dirty="0">
                <a:solidFill>
                  <a:srgbClr val="FF8000"/>
                </a:solidFill>
                <a:latin typeface="Arial" charset="0"/>
              </a:rPr>
              <a:t>follows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E40000"/>
              </a:buClr>
              <a:buSzPct val="70000"/>
              <a:buFont typeface="Wingdings" charset="2"/>
              <a:buNone/>
            </a:pPr>
            <a:r>
              <a:rPr kumimoji="0" lang="en-US" sz="1800" dirty="0">
                <a:solidFill>
                  <a:srgbClr val="FF8000"/>
                </a:solidFill>
                <a:latin typeface="Arial" charset="0"/>
              </a:rPr>
              <a:t> PAST STAR FORMATION</a:t>
            </a:r>
            <a:r>
              <a:rPr kumimoji="0" lang="en-US" sz="2000" dirty="0">
                <a:solidFill>
                  <a:schemeClr val="tx1"/>
                </a:solidFill>
                <a:latin typeface="Arial" charset="0"/>
              </a:rPr>
              <a:t>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9A3014-2C4C-FE4D-8743-87DE1B7F96F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5" descr="Gri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438400"/>
            <a:ext cx="38798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1" y="228600"/>
            <a:ext cx="7696200" cy="1143000"/>
          </a:xfrm>
        </p:spPr>
        <p:txBody>
          <a:bodyPr/>
          <a:lstStyle/>
          <a:p>
            <a:r>
              <a:rPr lang="en-US" sz="3600" dirty="0">
                <a:latin typeface="Arial" charset="0"/>
              </a:rPr>
              <a:t>Hard X-ray emission from most “normal” galaxies dominated by accreting binaries</a:t>
            </a:r>
            <a:endParaRPr lang="en-US" dirty="0">
              <a:latin typeface="Arial" charset="0"/>
            </a:endParaRPr>
          </a:p>
        </p:txBody>
      </p:sp>
      <p:sp>
        <p:nvSpPr>
          <p:cNvPr id="378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4038600" cy="4114800"/>
          </a:xfrm>
        </p:spPr>
        <p:txBody>
          <a:bodyPr/>
          <a:lstStyle/>
          <a:p>
            <a:r>
              <a:rPr lang="en-US" sz="2400" dirty="0"/>
              <a:t>“Normal” galaxy = … galaxy whose X-ray emission is dominated by binaries, hot gas, etc. rather than a luminous AGN</a:t>
            </a:r>
          </a:p>
          <a:p>
            <a:endParaRPr lang="en-US" sz="2400" dirty="0"/>
          </a:p>
        </p:txBody>
      </p:sp>
      <p:sp>
        <p:nvSpPr>
          <p:cNvPr id="37896" name="Text Box 4"/>
          <p:cNvSpPr txBox="1">
            <a:spLocks noChangeArrowheads="1"/>
          </p:cNvSpPr>
          <p:nvPr/>
        </p:nvSpPr>
        <p:spPr bwMode="auto">
          <a:xfrm>
            <a:off x="4953000" y="1371603"/>
            <a:ext cx="3962400" cy="98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>
            <a:prstTxWarp prst="textNoShape">
              <a:avLst/>
            </a:prstTxWarp>
            <a:spAutoFit/>
          </a:bodyPr>
          <a:lstStyle/>
          <a:p>
            <a:pPr marL="457130" indent="-457130" eaLnBrk="0" hangingPunct="0"/>
            <a:r>
              <a:rPr kumimoji="0" lang="en-US" dirty="0">
                <a:solidFill>
                  <a:schemeClr val="tx1"/>
                </a:solidFill>
                <a:latin typeface="Arial" charset="0"/>
              </a:rPr>
              <a:t>The Milky Way </a:t>
            </a:r>
          </a:p>
          <a:p>
            <a:pPr marL="457130" indent="-457130" eaLnBrk="0" hangingPunct="0"/>
            <a:r>
              <a:rPr kumimoji="0" lang="en-US" sz="1600" dirty="0">
                <a:solidFill>
                  <a:schemeClr val="tx1"/>
                </a:solidFill>
                <a:latin typeface="Arial" charset="0"/>
              </a:rPr>
              <a:t>(RXTE data, Grimm et al. 2003)</a:t>
            </a:r>
          </a:p>
          <a:p>
            <a:pPr marL="457130" indent="-457130" eaLnBrk="0" hangingPunct="0"/>
            <a:r>
              <a:rPr kumimoji="0" lang="en-US" sz="1800" dirty="0">
                <a:solidFill>
                  <a:schemeClr val="tx1"/>
                </a:solidFill>
                <a:latin typeface="Arial" charset="0"/>
              </a:rPr>
              <a:t>L</a:t>
            </a:r>
            <a:r>
              <a:rPr kumimoji="0" lang="en-US" sz="1800" baseline="-25000" dirty="0">
                <a:solidFill>
                  <a:schemeClr val="tx1"/>
                </a:solidFill>
                <a:latin typeface="Arial" charset="0"/>
              </a:rPr>
              <a:t>X</a:t>
            </a:r>
            <a:r>
              <a:rPr kumimoji="0" lang="en-US" sz="1800" dirty="0">
                <a:solidFill>
                  <a:schemeClr val="tx1"/>
                </a:solidFill>
                <a:latin typeface="Arial" charset="0"/>
              </a:rPr>
              <a:t> (0.5-8 keV) ~ 6 </a:t>
            </a:r>
            <a:r>
              <a:rPr kumimoji="0" lang="en-US" sz="1800" dirty="0" err="1">
                <a:solidFill>
                  <a:schemeClr val="tx1"/>
                </a:solidFill>
                <a:latin typeface="Arial" charset="0"/>
              </a:rPr>
              <a:t>x</a:t>
            </a:r>
            <a:r>
              <a:rPr kumimoji="0" lang="en-US" sz="1800" dirty="0">
                <a:solidFill>
                  <a:schemeClr val="tx1"/>
                </a:solidFill>
                <a:latin typeface="Arial" charset="0"/>
              </a:rPr>
              <a:t> 10</a:t>
            </a:r>
            <a:r>
              <a:rPr kumimoji="0" lang="en-US" sz="1800" baseline="30000" dirty="0">
                <a:solidFill>
                  <a:schemeClr val="tx1"/>
                </a:solidFill>
                <a:latin typeface="Arial" charset="0"/>
              </a:rPr>
              <a:t>39</a:t>
            </a:r>
            <a:r>
              <a:rPr kumimoji="0" lang="en-US" sz="1800" dirty="0">
                <a:solidFill>
                  <a:schemeClr val="tx1"/>
                </a:solidFill>
                <a:latin typeface="Arial" charset="0"/>
              </a:rPr>
              <a:t> erg s</a:t>
            </a:r>
            <a:r>
              <a:rPr kumimoji="0" lang="en-US" sz="1800" baseline="30000" dirty="0">
                <a:solidFill>
                  <a:schemeClr val="tx1"/>
                </a:solidFill>
                <a:latin typeface="Arial" charset="0"/>
              </a:rPr>
              <a:t>-1</a:t>
            </a:r>
          </a:p>
        </p:txBody>
      </p:sp>
      <p:sp>
        <p:nvSpPr>
          <p:cNvPr id="37897" name="Oval 6"/>
          <p:cNvSpPr>
            <a:spLocks noChangeArrowheads="1"/>
          </p:cNvSpPr>
          <p:nvPr/>
        </p:nvSpPr>
        <p:spPr bwMode="auto">
          <a:xfrm>
            <a:off x="5319716" y="5005388"/>
            <a:ext cx="90487" cy="100012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lIns="91425" tIns="45713" rIns="91425" bIns="4571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8" name="Text Box 7"/>
          <p:cNvSpPr txBox="1">
            <a:spLocks noChangeArrowheads="1"/>
          </p:cNvSpPr>
          <p:nvPr/>
        </p:nvSpPr>
        <p:spPr bwMode="auto">
          <a:xfrm>
            <a:off x="5326363" y="4876801"/>
            <a:ext cx="910624" cy="34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HMXBs</a:t>
            </a:r>
          </a:p>
        </p:txBody>
      </p:sp>
      <p:sp>
        <p:nvSpPr>
          <p:cNvPr id="37899" name="Rectangle 8"/>
          <p:cNvSpPr>
            <a:spLocks noChangeArrowheads="1"/>
          </p:cNvSpPr>
          <p:nvPr/>
        </p:nvSpPr>
        <p:spPr bwMode="auto">
          <a:xfrm>
            <a:off x="5299078" y="5181601"/>
            <a:ext cx="92075" cy="107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lIns="91425" tIns="45713" rIns="91425" bIns="4571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0" name="Text Box 9"/>
          <p:cNvSpPr txBox="1">
            <a:spLocks noChangeArrowheads="1"/>
          </p:cNvSpPr>
          <p:nvPr/>
        </p:nvSpPr>
        <p:spPr bwMode="auto">
          <a:xfrm>
            <a:off x="5368071" y="5067300"/>
            <a:ext cx="887536" cy="34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 dirty="0">
                <a:latin typeface="Arial" charset="0"/>
              </a:rPr>
              <a:t>LMXBs</a:t>
            </a:r>
          </a:p>
        </p:txBody>
      </p:sp>
      <p:sp>
        <p:nvSpPr>
          <p:cNvPr id="37901" name="Text Box 10"/>
          <p:cNvSpPr txBox="1">
            <a:spLocks noChangeArrowheads="1"/>
          </p:cNvSpPr>
          <p:nvPr/>
        </p:nvSpPr>
        <p:spPr bwMode="auto">
          <a:xfrm>
            <a:off x="7038942" y="5999164"/>
            <a:ext cx="1676466" cy="37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Log Lx &gt; 38.3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721228" y="1219203"/>
            <a:ext cx="4422775" cy="5108575"/>
            <a:chOff x="2974" y="768"/>
            <a:chExt cx="2786" cy="3218"/>
          </a:xfrm>
        </p:grpSpPr>
        <p:pic>
          <p:nvPicPr>
            <p:cNvPr id="37903" name="Picture 15" descr="123721"/>
            <p:cNvPicPr>
              <a:picLocks noChangeAspect="1" noChangeArrowheads="1"/>
            </p:cNvPicPr>
            <p:nvPr/>
          </p:nvPicPr>
          <p:blipFill>
            <a:blip r:embed="rId4"/>
            <a:srcRect r="5357" b="4645"/>
            <a:stretch>
              <a:fillRect/>
            </a:stretch>
          </p:blipFill>
          <p:spPr bwMode="auto">
            <a:xfrm>
              <a:off x="2974" y="1488"/>
              <a:ext cx="2786" cy="2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3121" y="3570"/>
              <a:ext cx="251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</a:rPr>
                <a:t>Hornschemeier et al. (2004)</a:t>
              </a:r>
            </a:p>
          </p:txBody>
        </p:sp>
        <p:sp>
          <p:nvSpPr>
            <p:cNvPr id="37905" name="Text Box 19"/>
            <p:cNvSpPr txBox="1">
              <a:spLocks noChangeArrowheads="1"/>
            </p:cNvSpPr>
            <p:nvPr/>
          </p:nvSpPr>
          <p:spPr bwMode="auto">
            <a:xfrm>
              <a:off x="2976" y="768"/>
              <a:ext cx="2784" cy="6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endParaRPr lang="en-US" sz="800" dirty="0">
                <a:solidFill>
                  <a:schemeClr val="tx2"/>
                </a:solidFill>
              </a:endParaRPr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Distant X-ray detected galaxy</a:t>
              </a:r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(z~0.1)</a:t>
              </a:r>
            </a:p>
            <a:p>
              <a:pPr algn="ctr"/>
              <a:endParaRPr lang="en-US" sz="900" dirty="0"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9A3014-2C4C-FE4D-8743-87DE1B7F96F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258961" y="151805"/>
            <a:ext cx="8626078" cy="50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b"/>
          <a:lstStyle>
            <a:lvl1pPr>
              <a:defRPr sz="3900">
                <a:solidFill>
                  <a:srgbClr val="011993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 defTabSz="410667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kumimoji="0" sz="2700" kern="0" dirty="0">
                <a:solidFill>
                  <a:srgbClr val="000000"/>
                </a:solidFill>
              </a:rPr>
              <a:t>Measuring the Accretion States of X-ray Binaries</a:t>
            </a:r>
          </a:p>
        </p:txBody>
      </p:sp>
      <p:pic>
        <p:nvPicPr>
          <p:cNvPr id="94" name="Screen shot 2014-01-19 at 4.47.50 PM.png"/>
          <p:cNvPicPr/>
          <p:nvPr/>
        </p:nvPicPr>
        <p:blipFill>
          <a:blip r:embed="rId2">
            <a:extLst/>
          </a:blip>
          <a:srcRect r="52831"/>
          <a:stretch>
            <a:fillRect/>
          </a:stretch>
        </p:blipFill>
        <p:spPr>
          <a:xfrm>
            <a:off x="2438400" y="1143000"/>
            <a:ext cx="4362055" cy="39599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97"/>
          <p:cNvGrpSpPr/>
          <p:nvPr/>
        </p:nvGrpSpPr>
        <p:grpSpPr>
          <a:xfrm>
            <a:off x="3693608" y="745676"/>
            <a:ext cx="1084054" cy="3708354"/>
            <a:chOff x="1321319" y="0"/>
            <a:chExt cx="1541764" cy="5274101"/>
          </a:xfrm>
        </p:grpSpPr>
        <p:sp>
          <p:nvSpPr>
            <p:cNvPr id="95" name="Shape 95"/>
            <p:cNvSpPr/>
            <p:nvPr/>
          </p:nvSpPr>
          <p:spPr>
            <a:xfrm>
              <a:off x="1321319" y="753443"/>
              <a:ext cx="1541765" cy="4520659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1467169" y="0"/>
              <a:ext cx="1250064" cy="6869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kumimoji="0" sz="1300" i="1" kern="0" dirty="0">
                  <a:solidFill>
                    <a:sysClr val="windowText" lastClr="000000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Chandra</a:t>
              </a:r>
            </a:p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kumimoji="0" sz="1300" kern="0" dirty="0">
                  <a:solidFill>
                    <a:sysClr val="windowText" lastClr="000000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(0.5-8 keV)</a:t>
              </a:r>
            </a:p>
          </p:txBody>
        </p:sp>
      </p:grpSp>
      <p:grpSp>
        <p:nvGrpSpPr>
          <p:cNvPr id="3" name="Group 100"/>
          <p:cNvGrpSpPr/>
          <p:nvPr/>
        </p:nvGrpSpPr>
        <p:grpSpPr>
          <a:xfrm>
            <a:off x="4389935" y="736748"/>
            <a:ext cx="1250188" cy="3717283"/>
            <a:chOff x="1520006" y="-12699"/>
            <a:chExt cx="1778043" cy="5286801"/>
          </a:xfrm>
        </p:grpSpPr>
        <p:sp>
          <p:nvSpPr>
            <p:cNvPr id="98" name="Shape 98"/>
            <p:cNvSpPr/>
            <p:nvPr/>
          </p:nvSpPr>
          <p:spPr>
            <a:xfrm>
              <a:off x="1540578" y="753443"/>
              <a:ext cx="1736900" cy="4520659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kern="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1520006" y="-12700"/>
              <a:ext cx="1778044" cy="6869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kumimoji="0" sz="1300" i="1" kern="0" dirty="0">
                  <a:solidFill>
                    <a:srgbClr val="FF2600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NuSTAR</a:t>
              </a:r>
            </a:p>
            <a:p>
              <a:pPr algn="ctr" defTabSz="410667" fontAlgn="auto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kumimoji="0" sz="1300" kern="0" dirty="0">
                  <a:solidFill>
                    <a:srgbClr val="FF2600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(3-80 keV)</a:t>
              </a:r>
            </a:p>
          </p:txBody>
        </p:sp>
      </p:grpSp>
      <p:sp>
        <p:nvSpPr>
          <p:cNvPr id="101" name="Shape 101"/>
          <p:cNvSpPr/>
          <p:nvPr/>
        </p:nvSpPr>
        <p:spPr>
          <a:xfrm>
            <a:off x="3220656" y="1303697"/>
            <a:ext cx="1660923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spcBef>
                <a:spcPts val="1500"/>
              </a:spcBef>
              <a:defRPr sz="1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defTabSz="410667" fontAlgn="auto">
              <a:spcAft>
                <a:spcPts val="0"/>
              </a:spcAft>
              <a:defRPr sz="1800"/>
            </a:pPr>
            <a:endParaRPr kumimoji="0" sz="1300" kern="0" dirty="0">
              <a:solidFill>
                <a:sysClr val="windowText" lastClr="000000"/>
              </a:solidFill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3355856" y="1303697"/>
            <a:ext cx="1407270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spcBef>
                <a:spcPts val="1500"/>
              </a:spcBef>
              <a:defRPr sz="1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defTabSz="410667" fontAlgn="auto">
              <a:spcAft>
                <a:spcPts val="0"/>
              </a:spcAft>
              <a:defRPr sz="1800"/>
            </a:pPr>
            <a:r>
              <a:rPr kumimoji="0" sz="1300" kern="0" dirty="0">
                <a:solidFill>
                  <a:sysClr val="windowText" lastClr="000000"/>
                </a:solidFill>
              </a:rPr>
              <a:t>Done et al. (2007)</a:t>
            </a:r>
          </a:p>
        </p:txBody>
      </p:sp>
      <p:grpSp>
        <p:nvGrpSpPr>
          <p:cNvPr id="4" name="Group 109"/>
          <p:cNvGrpSpPr/>
          <p:nvPr/>
        </p:nvGrpSpPr>
        <p:grpSpPr>
          <a:xfrm>
            <a:off x="3124202" y="5410200"/>
            <a:ext cx="1326463" cy="1009472"/>
            <a:chOff x="0" y="0"/>
            <a:chExt cx="1886523" cy="1435691"/>
          </a:xfrm>
        </p:grpSpPr>
        <p:pic>
          <p:nvPicPr>
            <p:cNvPr id="107" name="rxte_live2.gi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40615"/>
              <a:ext cx="1886524" cy="13950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8" name="Shape 108"/>
            <p:cNvSpPr/>
            <p:nvPr/>
          </p:nvSpPr>
          <p:spPr>
            <a:xfrm>
              <a:off x="522628" y="0"/>
              <a:ext cx="1333157" cy="5342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lvl="1" indent="241044" defTabSz="410667" fontAlgn="auto">
                <a:spcBef>
                  <a:spcPts val="1055"/>
                </a:spcBef>
                <a:spcAft>
                  <a:spcPts val="0"/>
                </a:spcAft>
                <a:defRPr sz="1800"/>
              </a:pPr>
              <a:r>
                <a:rPr kumimoji="0" sz="1600" i="1" kern="0" dirty="0">
                  <a:solidFill>
                    <a:srgbClr val="FF2600"/>
                  </a:solidFill>
                  <a:latin typeface="Times Roman"/>
                  <a:ea typeface="Times Roman"/>
                  <a:cs typeface="Times Roman"/>
                  <a:sym typeface="Times Roman"/>
                </a:rPr>
                <a:t>RXTE</a:t>
              </a:r>
            </a:p>
          </p:txBody>
        </p:sp>
      </p:grpSp>
      <p:pic>
        <p:nvPicPr>
          <p:cNvPr id="111" name="stars_lmxrb_medium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76800" y="5486400"/>
            <a:ext cx="2235310" cy="9298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2" grpId="1" animBg="1" advAuto="0"/>
      <p:bldP spid="3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 t="12769" r="10970" b="6677"/>
          <a:stretch>
            <a:fillRect/>
          </a:stretch>
        </p:blipFill>
        <p:spPr bwMode="auto">
          <a:xfrm>
            <a:off x="23441" y="1446609"/>
            <a:ext cx="6296546" cy="4402336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/>
          </p:cNvSpPr>
          <p:nvPr/>
        </p:nvSpPr>
        <p:spPr bwMode="auto">
          <a:xfrm>
            <a:off x="2693419" y="2087106"/>
            <a:ext cx="1194895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b="1" dirty="0">
                <a:ea typeface="ＭＳ Ｐゴシック" pitchFamily="-84" charset="-128"/>
              </a:rPr>
              <a:t>Total Model</a:t>
            </a:r>
          </a:p>
        </p:txBody>
      </p:sp>
      <p:sp>
        <p:nvSpPr>
          <p:cNvPr id="15363" name="Rectangle 3"/>
          <p:cNvSpPr>
            <a:spLocks/>
          </p:cNvSpPr>
          <p:nvPr/>
        </p:nvSpPr>
        <p:spPr bwMode="auto">
          <a:xfrm>
            <a:off x="934272" y="2533590"/>
            <a:ext cx="1090255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srgbClr val="CA95FC"/>
                </a:solidFill>
                <a:ea typeface="ＭＳ Ｐゴシック" pitchFamily="-84" charset="-128"/>
              </a:rPr>
              <a:t>Direct AGN</a:t>
            </a:r>
          </a:p>
        </p:txBody>
      </p:sp>
      <p:sp>
        <p:nvSpPr>
          <p:cNvPr id="15364" name="Rectangle 4"/>
          <p:cNvSpPr>
            <a:spLocks/>
          </p:cNvSpPr>
          <p:nvPr/>
        </p:nvSpPr>
        <p:spPr bwMode="auto">
          <a:xfrm>
            <a:off x="2105177" y="3667661"/>
            <a:ext cx="487313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srgbClr val="F97EBE"/>
                </a:solidFill>
                <a:ea typeface="ＭＳ Ｐゴシック" pitchFamily="-84" charset="-128"/>
              </a:rPr>
              <a:t>Fe-K</a:t>
            </a:r>
          </a:p>
        </p:txBody>
      </p:sp>
      <p:sp>
        <p:nvSpPr>
          <p:cNvPr id="15365" name="Rectangle 5"/>
          <p:cNvSpPr>
            <a:spLocks/>
          </p:cNvSpPr>
          <p:nvPr/>
        </p:nvSpPr>
        <p:spPr bwMode="auto">
          <a:xfrm>
            <a:off x="2596307" y="3191247"/>
            <a:ext cx="1000125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700" dirty="0">
                <a:solidFill>
                  <a:srgbClr val="6CADFA"/>
                </a:solidFill>
                <a:ea typeface="ＭＳ Ｐゴシック" pitchFamily="-84" charset="-128"/>
              </a:rPr>
              <a:t>Cut-off PL (XRB)</a:t>
            </a:r>
          </a:p>
        </p:txBody>
      </p:sp>
      <p:sp>
        <p:nvSpPr>
          <p:cNvPr id="15366" name="Rectangle 6"/>
          <p:cNvSpPr>
            <a:spLocks/>
          </p:cNvSpPr>
          <p:nvPr/>
        </p:nvSpPr>
        <p:spPr bwMode="auto">
          <a:xfrm>
            <a:off x="4123283" y="3667661"/>
            <a:ext cx="1454099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srgbClr val="F953FB"/>
                </a:solidFill>
                <a:ea typeface="ＭＳ Ｐゴシック" pitchFamily="-84" charset="-128"/>
              </a:rPr>
              <a:t>Scattered AGN</a:t>
            </a:r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1455539" y="1497747"/>
            <a:ext cx="836267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srgbClr val="00FFFF"/>
                </a:solidFill>
                <a:ea typeface="ＭＳ Ｐゴシック" pitchFamily="-84" charset="-128"/>
              </a:rPr>
              <a:t>Chandra</a:t>
            </a:r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6449254" y="3942423"/>
            <a:ext cx="2364863" cy="154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281" tIns="32140" rIns="64281" bIns="32140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MyTorus</a:t>
            </a:r>
            <a:r>
              <a:rPr lang="en-US" dirty="0">
                <a:solidFill>
                  <a:srgbClr val="FFFFFF"/>
                </a:solidFill>
              </a:rPr>
              <a:t> fit to full Arp 299 (1’ region) spectrum</a:t>
            </a:r>
          </a:p>
        </p:txBody>
      </p:sp>
      <p:sp>
        <p:nvSpPr>
          <p:cNvPr id="15369" name="TextBox 2"/>
          <p:cNvSpPr txBox="1">
            <a:spLocks noChangeArrowheads="1"/>
          </p:cNvSpPr>
          <p:nvPr/>
        </p:nvSpPr>
        <p:spPr bwMode="auto">
          <a:xfrm>
            <a:off x="6607969" y="1500190"/>
            <a:ext cx="2357438" cy="228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81" tIns="32140" rIns="64281" bIns="32140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Cut-off power-law represents </a:t>
            </a:r>
            <a:r>
              <a:rPr lang="en-US" dirty="0" err="1">
                <a:solidFill>
                  <a:srgbClr val="FFFFFF"/>
                </a:solidFill>
              </a:rPr>
              <a:t>extranuclear</a:t>
            </a:r>
            <a:r>
              <a:rPr lang="en-US" dirty="0">
                <a:solidFill>
                  <a:srgbClr val="FFFFFF"/>
                </a:solidFill>
              </a:rPr>
              <a:t> flux (i.e., Arp 299-A and X-ray binaries)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4594" y="227426"/>
            <a:ext cx="6347809" cy="1067974"/>
          </a:xfrm>
        </p:spPr>
        <p:txBody>
          <a:bodyPr/>
          <a:lstStyle/>
          <a:p>
            <a:r>
              <a:rPr lang="en-US" sz="2800" dirty="0" smtClean="0">
                <a:solidFill>
                  <a:srgbClr val="FFFFFF"/>
                </a:solidFill>
              </a:rPr>
              <a:t>Isolating the hard X-rays from 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</a:rPr>
              <a:t>the Compton-Thick AGN in Arp 299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</a:rPr>
              <a:t> (</a:t>
            </a:r>
            <a:r>
              <a:rPr lang="en-US" sz="2800" dirty="0" err="1" smtClean="0">
                <a:solidFill>
                  <a:srgbClr val="FFFFFF"/>
                </a:solidFill>
              </a:rPr>
              <a:t>Ptak</a:t>
            </a:r>
            <a:r>
              <a:rPr lang="en-US" sz="2800" dirty="0" smtClean="0">
                <a:solidFill>
                  <a:srgbClr val="FFFFFF"/>
                </a:solidFill>
              </a:rPr>
              <a:t> et al 2014, in prep)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8901"/>
            <a:ext cx="8229600" cy="990600"/>
          </a:xfrm>
        </p:spPr>
        <p:txBody>
          <a:bodyPr/>
          <a:lstStyle/>
          <a:p>
            <a:r>
              <a:rPr lang="en-US" dirty="0" smtClean="0"/>
              <a:t>Non-thermal diffuse emission?  </a:t>
            </a:r>
            <a:r>
              <a:rPr lang="en-US" sz="3200" dirty="0" smtClean="0"/>
              <a:t>(</a:t>
            </a:r>
            <a:r>
              <a:rPr lang="en-US" sz="3200" dirty="0" err="1" smtClean="0"/>
              <a:t>Wik</a:t>
            </a:r>
            <a:r>
              <a:rPr lang="en-US" sz="3200" dirty="0" smtClean="0"/>
              <a:t> et al. 2014, in press)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565903" y="1143001"/>
            <a:ext cx="1416373" cy="461665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Hadronic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5800" y="1117600"/>
            <a:ext cx="1348296" cy="461665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Leptonic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1733" y="5842000"/>
            <a:ext cx="1467619" cy="461665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NGC 253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10" descr="sed_hadronic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876" t="21111" r="6536" b="3333"/>
              <a:stretch>
                <a:fillRect/>
              </a:stretch>
            </p:blipFill>
          </mc:Choice>
          <mc:Fallback>
            <p:blipFill>
              <a:blip r:embed="rId3"/>
              <a:srcRect l="2876" t="21111" r="6536" b="3333"/>
              <a:stretch>
                <a:fillRect/>
              </a:stretch>
            </p:blipFill>
          </mc:Fallback>
        </mc:AlternateContent>
        <p:spPr>
          <a:xfrm rot="5400000">
            <a:off x="4707467" y="1430868"/>
            <a:ext cx="4267200" cy="4605867"/>
          </a:xfrm>
          <a:prstGeom prst="rect">
            <a:avLst/>
          </a:prstGeom>
        </p:spPr>
      </p:pic>
      <p:pic>
        <p:nvPicPr>
          <p:cNvPr id="12" name="Picture 11" descr="sed_leptonic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2876" t="22222" r="6536" b="3333"/>
              <a:stretch>
                <a:fillRect/>
              </a:stretch>
            </p:blipFill>
          </mc:Choice>
          <mc:Fallback>
            <p:blipFill>
              <a:blip r:embed="rId5"/>
              <a:srcRect l="2876" t="22222" r="6536" b="3333"/>
              <a:stretch>
                <a:fillRect/>
              </a:stretch>
            </p:blipFill>
          </mc:Fallback>
        </mc:AlternateContent>
        <p:spPr>
          <a:xfrm rot="5400000">
            <a:off x="135467" y="1464733"/>
            <a:ext cx="4267200" cy="4538133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06696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1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Arp 299, </a:t>
            </a:r>
            <a:br>
              <a:rPr lang="en-US" dirty="0" smtClean="0"/>
            </a:br>
            <a:r>
              <a:rPr lang="en-US" dirty="0" smtClean="0"/>
              <a:t>70 ks </a:t>
            </a:r>
            <a:r>
              <a:rPr lang="en-US" dirty="0" err="1" smtClean="0"/>
              <a:t>NuSTAR</a:t>
            </a:r>
            <a:r>
              <a:rPr lang="en-US" dirty="0" smtClean="0"/>
              <a:t> observation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44600"/>
            <a:ext cx="8369300" cy="116374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LIRG with nuclear spectral characteristics similar to </a:t>
            </a:r>
            <a:r>
              <a:rPr lang="en-US" sz="2400" dirty="0" err="1" smtClean="0"/>
              <a:t>ULIRGs</a:t>
            </a:r>
            <a:r>
              <a:rPr lang="en-US" sz="2400" dirty="0" smtClean="0"/>
              <a:t> and </a:t>
            </a:r>
            <a:r>
              <a:rPr lang="en-US" sz="2400" dirty="0" err="1" smtClean="0"/>
              <a:t>LIRGs</a:t>
            </a:r>
            <a:r>
              <a:rPr lang="en-US" sz="2400" dirty="0" smtClean="0"/>
              <a:t> at high-</a:t>
            </a:r>
            <a:r>
              <a:rPr lang="en-US" sz="2400" dirty="0" err="1" smtClean="0"/>
              <a:t>z</a:t>
            </a:r>
            <a:r>
              <a:rPr lang="en-US" sz="2400" dirty="0" smtClean="0"/>
              <a:t>  (</a:t>
            </a:r>
            <a:r>
              <a:rPr lang="en-US" sz="2000" dirty="0" smtClean="0"/>
              <a:t>Alonso-</a:t>
            </a:r>
            <a:r>
              <a:rPr lang="en-US" sz="2000" dirty="0" err="1" smtClean="0"/>
              <a:t>Herrero</a:t>
            </a:r>
            <a:r>
              <a:rPr lang="en-US" sz="2000" dirty="0" smtClean="0"/>
              <a:t> et al. 2009) </a:t>
            </a:r>
          </a:p>
          <a:p>
            <a:r>
              <a:rPr lang="en-US" sz="2000" dirty="0" smtClean="0"/>
              <a:t>Dramatic merger: Arp 299-B possible CTAGN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3552825" y="1446215"/>
            <a:ext cx="184663" cy="46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1381125" y="6399216"/>
            <a:ext cx="184663" cy="46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5" tIns="45713" rIns="91425" bIns="45713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3393" y="2787740"/>
            <a:ext cx="1087919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IC 694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5679" y="2626727"/>
            <a:ext cx="1633107" cy="46022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NGC 3690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63" y="2450584"/>
            <a:ext cx="8036040" cy="433748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3" y="228600"/>
            <a:ext cx="6655395" cy="99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900" dirty="0" smtClean="0">
                <a:solidFill>
                  <a:srgbClr val="FFFFFF"/>
                </a:solidFill>
              </a:rPr>
              <a:t>Isolating the hard X-rays from </a:t>
            </a:r>
            <a:br>
              <a:rPr lang="en-US" sz="2900" dirty="0" smtClean="0">
                <a:solidFill>
                  <a:srgbClr val="FFFFFF"/>
                </a:solidFill>
              </a:rPr>
            </a:br>
            <a:r>
              <a:rPr lang="en-US" sz="2900" dirty="0" smtClean="0">
                <a:solidFill>
                  <a:srgbClr val="FFFFFF"/>
                </a:solidFill>
              </a:rPr>
              <a:t>the Compton-Thick AGN in Arp 299</a:t>
            </a:r>
            <a:br>
              <a:rPr lang="en-US" sz="2900" dirty="0" smtClean="0">
                <a:solidFill>
                  <a:srgbClr val="FFFFFF"/>
                </a:solidFill>
              </a:rPr>
            </a:br>
            <a:r>
              <a:rPr lang="en-US" sz="2900" dirty="0" smtClean="0">
                <a:solidFill>
                  <a:srgbClr val="FFFFFF"/>
                </a:solidFill>
              </a:rPr>
              <a:t> (</a:t>
            </a:r>
            <a:r>
              <a:rPr lang="en-US" sz="2900" dirty="0" err="1" smtClean="0">
                <a:solidFill>
                  <a:srgbClr val="FFFFFF"/>
                </a:solidFill>
              </a:rPr>
              <a:t>Ptak</a:t>
            </a:r>
            <a:r>
              <a:rPr lang="en-US" sz="2900" dirty="0" smtClean="0">
                <a:solidFill>
                  <a:srgbClr val="FFFFFF"/>
                </a:solidFill>
              </a:rPr>
              <a:t> et al 2014, submitted)</a:t>
            </a:r>
            <a:endParaRPr lang="en-US" sz="29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867400" cy="4724400"/>
          </a:xfrm>
        </p:spPr>
        <p:txBody>
          <a:bodyPr/>
          <a:lstStyle/>
          <a:p>
            <a:r>
              <a:rPr lang="en-US" sz="2400" dirty="0" smtClean="0">
                <a:ea typeface="Arial" pitchFamily="-110" charset="0"/>
                <a:cs typeface="Arial" pitchFamily="-110" charset="0"/>
              </a:rPr>
              <a:t>The Arp 299-B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NuSTAR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spectrum requires  a column density of 1-3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10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24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cm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-2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.  This implies a 10-30 keV luminosity of 1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10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43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ergs s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-1 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(~ 5%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L</a:t>
            </a:r>
            <a:r>
              <a:rPr lang="en-US" sz="2400" baseline="-6000" dirty="0" err="1" smtClean="0">
                <a:ea typeface="Arial" pitchFamily="-110" charset="0"/>
                <a:cs typeface="Arial" pitchFamily="-110" charset="0"/>
              </a:rPr>
              <a:t>bol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). </a:t>
            </a:r>
          </a:p>
          <a:p>
            <a:r>
              <a:rPr lang="en-US" sz="2400" dirty="0" smtClean="0">
                <a:ea typeface="Arial" pitchFamily="-110" charset="0"/>
                <a:cs typeface="Arial" pitchFamily="-110" charset="0"/>
              </a:rPr>
              <a:t>In contrast the 10-30 keV luminosity of Arp 299-A must be &lt; 6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10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41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ergs s</a:t>
            </a:r>
            <a:r>
              <a:rPr lang="en-US" sz="2400" baseline="32000" dirty="0" smtClean="0">
                <a:ea typeface="Arial" pitchFamily="-110" charset="0"/>
                <a:cs typeface="Arial" pitchFamily="-110" charset="0"/>
              </a:rPr>
              <a:t>-1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. </a:t>
            </a:r>
          </a:p>
          <a:p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BeppoSAX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detection of Arp 299 (Della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Cecca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et al. 2002) was with F(10-30 keV) ~  3X higher (~ 3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10</a:t>
            </a:r>
            <a:r>
              <a:rPr lang="en-US" sz="2400" baseline="30000" dirty="0" smtClean="0">
                <a:ea typeface="Arial" pitchFamily="-110" charset="0"/>
                <a:cs typeface="Arial" pitchFamily="-110" charset="0"/>
              </a:rPr>
              <a:t>-11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vs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x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 10</a:t>
            </a:r>
            <a:r>
              <a:rPr lang="en-US" sz="2400" baseline="30000" dirty="0" smtClean="0">
                <a:ea typeface="Arial" pitchFamily="-110" charset="0"/>
                <a:cs typeface="Arial" pitchFamily="-110" charset="0"/>
              </a:rPr>
              <a:t>-11 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ergs cm</a:t>
            </a:r>
            <a:r>
              <a:rPr lang="en-US" sz="2400" baseline="30000" dirty="0" smtClean="0">
                <a:ea typeface="Arial" pitchFamily="-110" charset="0"/>
                <a:cs typeface="Arial" pitchFamily="-110" charset="0"/>
              </a:rPr>
              <a:t>-2 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s</a:t>
            </a:r>
            <a:r>
              <a:rPr lang="en-US" sz="2400" baseline="30000" dirty="0" smtClean="0">
                <a:ea typeface="Arial" pitchFamily="-110" charset="0"/>
                <a:cs typeface="Arial" pitchFamily="-110" charset="0"/>
              </a:rPr>
              <a:t>-1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) .  Koss et al. (2013) BAT flux ~ consistent with </a:t>
            </a:r>
            <a:r>
              <a:rPr lang="en-US" sz="2400" dirty="0" err="1" smtClean="0">
                <a:ea typeface="Arial" pitchFamily="-110" charset="0"/>
                <a:cs typeface="Arial" pitchFamily="-110" charset="0"/>
              </a:rPr>
              <a:t>NuSTAR</a:t>
            </a:r>
            <a:r>
              <a:rPr lang="en-US" sz="2400" dirty="0" smtClean="0">
                <a:ea typeface="Arial" pitchFamily="-110" charset="0"/>
                <a:cs typeface="Arial" pitchFamily="-110" charset="0"/>
              </a:rPr>
              <a:t>.</a:t>
            </a:r>
          </a:p>
          <a:p>
            <a:endParaRPr lang="en-US" sz="2400" dirty="0"/>
          </a:p>
        </p:txBody>
      </p:sp>
      <p:sp>
        <p:nvSpPr>
          <p:cNvPr id="7" name="Rectangle 22"/>
          <p:cNvSpPr>
            <a:spLocks/>
          </p:cNvSpPr>
          <p:nvPr/>
        </p:nvSpPr>
        <p:spPr bwMode="auto">
          <a:xfrm>
            <a:off x="546100" y="31902400"/>
            <a:ext cx="6718300" cy="5778500"/>
          </a:xfrm>
          <a:prstGeom prst="rect">
            <a:avLst/>
          </a:prstGeom>
          <a:noFill/>
          <a:ln w="9525" cap="flat">
            <a:noFill/>
            <a:round/>
            <a:headEnd type="none" w="med" len="med"/>
            <a:tailEnd type="none" w="med" len="med"/>
          </a:ln>
        </p:spPr>
        <p:txBody>
          <a:bodyPr lIns="38094" tIns="38094" rIns="38094" bIns="38094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  <a:sym typeface="Arial" pitchFamily="-110" charset="0"/>
              </a:rPr>
              <a:t>Our </a:t>
            </a:r>
            <a:r>
              <a:rPr lang="en-US" sz="40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NuSTAR</a:t>
            </a:r>
            <a:r>
              <a:rPr lang="en-US" sz="4000" dirty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  <a:sym typeface="Arial" pitchFamily="-110" charset="0"/>
              </a:rPr>
              <a:t> observations of NGC 253 and M83 detected hard X-ray emission from their nuclear regions as well as several off-nuclear point sources. Both galaxies have an integrated galaxy-wide X-ray spectrum that rapidly declines at hard X-ray energies (see Figure 2).  </a:t>
            </a:r>
          </a:p>
        </p:txBody>
      </p:sp>
      <p:sp>
        <p:nvSpPr>
          <p:cNvPr id="8" name="Rectangle 48"/>
          <p:cNvSpPr>
            <a:spLocks/>
          </p:cNvSpPr>
          <p:nvPr/>
        </p:nvSpPr>
        <p:spPr bwMode="auto">
          <a:xfrm>
            <a:off x="6819900" y="36245800"/>
            <a:ext cx="7391400" cy="1473200"/>
          </a:xfrm>
          <a:prstGeom prst="rect">
            <a:avLst/>
          </a:prstGeom>
          <a:noFill/>
          <a:ln w="9525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Figure2: </a:t>
            </a:r>
            <a:r>
              <a:rPr lang="en-US" sz="32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NuSTAR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 spectra (black: FPMA, red: FPMB) of M83. A broken power law model is applied.  </a:t>
            </a:r>
          </a:p>
        </p:txBody>
      </p:sp>
      <p:sp>
        <p:nvSpPr>
          <p:cNvPr id="9" name="Rectangle 67"/>
          <p:cNvSpPr>
            <a:spLocks/>
          </p:cNvSpPr>
          <p:nvPr/>
        </p:nvSpPr>
        <p:spPr bwMode="auto">
          <a:xfrm>
            <a:off x="8737603" y="32689801"/>
            <a:ext cx="2475103" cy="163121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Γ</a:t>
            </a:r>
            <a:r>
              <a:rPr lang="en-US" sz="3200" baseline="-60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1 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~ 1.8</a:t>
            </a:r>
            <a:endParaRPr lang="en-US" sz="3200" dirty="0">
              <a:solidFill>
                <a:schemeClr val="tx1"/>
              </a:solidFill>
              <a:latin typeface="Arial Italic" charset="0"/>
              <a:ea typeface="Lucida Grande" pitchFamily="-110" charset="0"/>
              <a:cs typeface="Lucida Grande" pitchFamily="-110" charset="0"/>
              <a:sym typeface="Arial Italic" charset="0"/>
            </a:endParaRPr>
          </a:p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Lucida Grande" pitchFamily="-110" charset="0"/>
                <a:cs typeface="Lucida Grande" pitchFamily="-110" charset="0"/>
                <a:sym typeface="Arial Italic" charset="0"/>
              </a:rPr>
              <a:t>Γ</a:t>
            </a:r>
            <a:r>
              <a:rPr lang="en-US" sz="3200" baseline="-60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2  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~ 3</a:t>
            </a:r>
            <a:endParaRPr lang="en-US" sz="3200" dirty="0">
              <a:solidFill>
                <a:schemeClr val="tx1"/>
              </a:solidFill>
              <a:latin typeface="Arial Italic" charset="0"/>
              <a:ea typeface="Lucida Grande" pitchFamily="-110" charset="0"/>
              <a:cs typeface="Lucida Grande" pitchFamily="-110" charset="0"/>
              <a:sym typeface="Arial Italic" charset="0"/>
            </a:endParaRPr>
          </a:p>
          <a:p>
            <a:pPr>
              <a:spcBef>
                <a:spcPts val="600"/>
              </a:spcBef>
            </a:pPr>
            <a:r>
              <a:rPr lang="en-US" sz="3200" dirty="0" err="1">
                <a:solidFill>
                  <a:schemeClr val="tx1"/>
                </a:solidFill>
                <a:latin typeface="Arial Italic" charset="0"/>
                <a:ea typeface="Lucida Grande" pitchFamily="-110" charset="0"/>
                <a:cs typeface="Lucida Grande" pitchFamily="-110" charset="0"/>
                <a:sym typeface="Arial Italic" charset="0"/>
              </a:rPr>
              <a:t>E</a:t>
            </a:r>
            <a:r>
              <a:rPr lang="en-US" sz="3200" baseline="-60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break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 ~ 7 keV</a:t>
            </a:r>
          </a:p>
        </p:txBody>
      </p:sp>
      <p:sp>
        <p:nvSpPr>
          <p:cNvPr id="10" name="Rectangle 22"/>
          <p:cNvSpPr>
            <a:spLocks/>
          </p:cNvSpPr>
          <p:nvPr/>
        </p:nvSpPr>
        <p:spPr bwMode="auto">
          <a:xfrm>
            <a:off x="698500" y="32054800"/>
            <a:ext cx="6718300" cy="5778500"/>
          </a:xfrm>
          <a:prstGeom prst="rect">
            <a:avLst/>
          </a:prstGeom>
          <a:noFill/>
          <a:ln w="9525" cap="flat">
            <a:noFill/>
            <a:round/>
            <a:headEnd type="none" w="med" len="med"/>
            <a:tailEnd type="none" w="med" len="med"/>
          </a:ln>
        </p:spPr>
        <p:txBody>
          <a:bodyPr lIns="38094" tIns="38094" rIns="38094" bIns="38094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  <a:sym typeface="Arial" pitchFamily="-110" charset="0"/>
              </a:rPr>
              <a:t>Our </a:t>
            </a:r>
            <a:r>
              <a:rPr lang="en-US" sz="40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NuSTAR</a:t>
            </a:r>
            <a:r>
              <a:rPr lang="en-US" sz="4000" dirty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  <a:sym typeface="Arial" pitchFamily="-110" charset="0"/>
              </a:rPr>
              <a:t> observations of NGC 253 and M83 detected hard X-ray emission from their nuclear regions as well as several off-nuclear point sources. Both galaxies have an integrated galaxy-wide X-ray spectrum that rapidly declines at hard X-ray energies (see Figure 2).  </a:t>
            </a:r>
          </a:p>
        </p:txBody>
      </p:sp>
      <p:sp>
        <p:nvSpPr>
          <p:cNvPr id="11" name="Rectangle 48"/>
          <p:cNvSpPr>
            <a:spLocks/>
          </p:cNvSpPr>
          <p:nvPr/>
        </p:nvSpPr>
        <p:spPr bwMode="auto">
          <a:xfrm>
            <a:off x="6972300" y="36398200"/>
            <a:ext cx="7391400" cy="1473200"/>
          </a:xfrm>
          <a:prstGeom prst="rect">
            <a:avLst/>
          </a:prstGeom>
          <a:noFill/>
          <a:ln w="9525" cap="flat">
            <a:noFill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Figure2: </a:t>
            </a:r>
            <a:r>
              <a:rPr lang="en-US" sz="32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NuSTAR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 spectra (black: FPMA, red: FPMB) of M83. A broken power law model is applied.  </a:t>
            </a:r>
          </a:p>
        </p:txBody>
      </p:sp>
      <p:sp>
        <p:nvSpPr>
          <p:cNvPr id="12" name="Rectangle 67"/>
          <p:cNvSpPr>
            <a:spLocks/>
          </p:cNvSpPr>
          <p:nvPr/>
        </p:nvSpPr>
        <p:spPr bwMode="auto">
          <a:xfrm>
            <a:off x="8890003" y="32842202"/>
            <a:ext cx="2475103" cy="163121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Γ</a:t>
            </a:r>
            <a:r>
              <a:rPr lang="en-US" sz="3200" baseline="-60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1 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~ 1.8</a:t>
            </a:r>
            <a:endParaRPr lang="en-US" sz="3200" dirty="0">
              <a:solidFill>
                <a:schemeClr val="tx1"/>
              </a:solidFill>
              <a:latin typeface="Arial Italic" charset="0"/>
              <a:ea typeface="Lucida Grande" pitchFamily="-110" charset="0"/>
              <a:cs typeface="Lucida Grande" pitchFamily="-110" charset="0"/>
              <a:sym typeface="Arial Italic" charset="0"/>
            </a:endParaRPr>
          </a:p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tx1"/>
                </a:solidFill>
                <a:latin typeface="Arial Italic" charset="0"/>
                <a:ea typeface="Lucida Grande" pitchFamily="-110" charset="0"/>
                <a:cs typeface="Lucida Grande" pitchFamily="-110" charset="0"/>
                <a:sym typeface="Arial Italic" charset="0"/>
              </a:rPr>
              <a:t>Γ</a:t>
            </a:r>
            <a:r>
              <a:rPr lang="en-US" sz="3200" baseline="-60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2  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~ 3</a:t>
            </a:r>
            <a:endParaRPr lang="en-US" sz="3200" dirty="0">
              <a:solidFill>
                <a:schemeClr val="tx1"/>
              </a:solidFill>
              <a:latin typeface="Arial Italic" charset="0"/>
              <a:ea typeface="Lucida Grande" pitchFamily="-110" charset="0"/>
              <a:cs typeface="Lucida Grande" pitchFamily="-110" charset="0"/>
              <a:sym typeface="Arial Italic" charset="0"/>
            </a:endParaRPr>
          </a:p>
          <a:p>
            <a:pPr>
              <a:spcBef>
                <a:spcPts val="600"/>
              </a:spcBef>
            </a:pPr>
            <a:r>
              <a:rPr lang="en-US" sz="3200" dirty="0" err="1">
                <a:solidFill>
                  <a:schemeClr val="tx1"/>
                </a:solidFill>
                <a:latin typeface="Arial Italic" charset="0"/>
                <a:ea typeface="Lucida Grande" pitchFamily="-110" charset="0"/>
                <a:cs typeface="Lucida Grande" pitchFamily="-110" charset="0"/>
                <a:sym typeface="Arial Italic" charset="0"/>
              </a:rPr>
              <a:t>E</a:t>
            </a:r>
            <a:r>
              <a:rPr lang="en-US" sz="3200" baseline="-6000" dirty="0" err="1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break</a:t>
            </a:r>
            <a:r>
              <a:rPr lang="en-US" sz="3200" dirty="0">
                <a:solidFill>
                  <a:schemeClr val="tx1"/>
                </a:solidFill>
                <a:latin typeface="Arial Italic" charset="0"/>
                <a:ea typeface="Arial Italic" charset="0"/>
                <a:cs typeface="Arial Italic" charset="0"/>
                <a:sym typeface="Arial Italic" charset="0"/>
              </a:rPr>
              <a:t> ~ 7 keV</a:t>
            </a:r>
          </a:p>
        </p:txBody>
      </p:sp>
      <p:pic>
        <p:nvPicPr>
          <p:cNvPr id="13" name="Picture 40"/>
          <p:cNvPicPr>
            <a:picLocks noChangeAspect="1" noChangeArrowheads="1"/>
          </p:cNvPicPr>
          <p:nvPr/>
        </p:nvPicPr>
        <p:blipFill>
          <a:blip r:embed="rId2"/>
          <a:srcRect l="63237" r="8640"/>
          <a:stretch>
            <a:fillRect/>
          </a:stretch>
        </p:blipFill>
        <p:spPr bwMode="auto">
          <a:xfrm>
            <a:off x="6093142" y="96997"/>
            <a:ext cx="2965041" cy="6648175"/>
          </a:xfrm>
          <a:prstGeom prst="rect">
            <a:avLst/>
          </a:prstGeom>
          <a:noFill/>
          <a:ln w="12700" cap="flat">
            <a:solidFill>
              <a:srgbClr val="800000"/>
            </a:solidFill>
            <a:round/>
            <a:headEnd/>
            <a:tailEnd/>
          </a:ln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pj474838f2_hr.jpg"/>
          <p:cNvPicPr>
            <a:picLocks noChangeAspect="1"/>
          </p:cNvPicPr>
          <p:nvPr/>
        </p:nvPicPr>
        <p:blipFill>
          <a:blip r:embed="rId2"/>
          <a:srcRect l="51337"/>
          <a:stretch>
            <a:fillRect/>
          </a:stretch>
        </p:blipFill>
        <p:spPr>
          <a:xfrm>
            <a:off x="270246" y="1200087"/>
            <a:ext cx="4277107" cy="4270129"/>
          </a:xfrm>
          <a:prstGeom prst="rect">
            <a:avLst/>
          </a:prstGeom>
        </p:spPr>
      </p:pic>
      <p:sp>
        <p:nvSpPr>
          <p:cNvPr id="22529" name="Rectangle 1"/>
          <p:cNvSpPr>
            <a:spLocks/>
          </p:cNvSpPr>
          <p:nvPr/>
        </p:nvSpPr>
        <p:spPr bwMode="auto">
          <a:xfrm>
            <a:off x="533401" y="381003"/>
            <a:ext cx="8077200" cy="48215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r>
              <a:rPr lang="en-US" i="1" dirty="0" smtClean="0">
                <a:solidFill>
                  <a:srgbClr val="FFFFFF"/>
                </a:solidFill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NGC 253: Hard X-ray emission dominated by luminous binaries from 3-30 </a:t>
            </a:r>
            <a:r>
              <a:rPr lang="en-US" i="1" dirty="0" err="1" smtClean="0">
                <a:solidFill>
                  <a:srgbClr val="FFFFFF"/>
                </a:solidFill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keV</a:t>
            </a:r>
            <a:r>
              <a:rPr lang="en-US" i="1" dirty="0" smtClean="0">
                <a:solidFill>
                  <a:srgbClr val="FFFFFF"/>
                </a:solidFill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 (</a:t>
            </a:r>
            <a:r>
              <a:rPr lang="en-US" i="1" dirty="0" err="1" smtClean="0">
                <a:solidFill>
                  <a:srgbClr val="FFFFFF"/>
                </a:solidFill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Lehmer</a:t>
            </a:r>
            <a:r>
              <a:rPr lang="en-US" i="1" dirty="0" smtClean="0">
                <a:solidFill>
                  <a:srgbClr val="FFFFFF"/>
                </a:solidFill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 et al. 2013)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rot="10800000" flipH="1">
            <a:off x="5493990" y="3430117"/>
            <a:ext cx="3389933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5-Point Star 26"/>
          <p:cNvSpPr/>
          <p:nvPr/>
        </p:nvSpPr>
        <p:spPr bwMode="auto">
          <a:xfrm>
            <a:off x="6496051" y="3365500"/>
            <a:ext cx="234950" cy="215900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5" tIns="45713" rIns="91425" bIns="45713" numCol="1" rtlCol="0" anchor="t" anchorCtr="0" compatLnSpc="1">
            <a:prstTxWarp prst="textNoShape">
              <a:avLst/>
            </a:prstTxWarp>
          </a:bodyPr>
          <a:lstStyle/>
          <a:p>
            <a:pPr defTabSz="914259"/>
            <a:endParaRPr kumimoji="0" lang="en-US" sz="2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" name="5-Point Star 27"/>
          <p:cNvSpPr/>
          <p:nvPr/>
        </p:nvSpPr>
        <p:spPr bwMode="auto">
          <a:xfrm>
            <a:off x="6000750" y="3968750"/>
            <a:ext cx="234950" cy="215900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5" tIns="45713" rIns="91425" bIns="45713" numCol="1" rtlCol="0" anchor="t" anchorCtr="0" compatLnSpc="1">
            <a:prstTxWarp prst="textNoShape">
              <a:avLst/>
            </a:prstTxWarp>
          </a:bodyPr>
          <a:lstStyle/>
          <a:p>
            <a:pPr defTabSz="914259"/>
            <a:endParaRPr kumimoji="0" lang="en-US" sz="2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460068" y="3370249"/>
            <a:ext cx="2280063" cy="218015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5" tIns="45713" rIns="91425" bIns="45713" numCol="1" rtlCol="0" anchor="t" anchorCtr="0" compatLnSpc="1">
            <a:prstTxWarp prst="textNoShape">
              <a:avLst/>
            </a:prstTxWarp>
          </a:bodyPr>
          <a:lstStyle/>
          <a:p>
            <a:pPr defTabSz="914259"/>
            <a:endParaRPr kumimoji="0" lang="en-US" sz="2000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236062" y="838411"/>
            <a:ext cx="6837907" cy="4297410"/>
            <a:chOff x="-1012" y="90"/>
            <a:chExt cx="6126" cy="3850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-1012" y="90"/>
              <a:ext cx="6126" cy="3850"/>
              <a:chOff x="-1012" y="90"/>
              <a:chExt cx="6126" cy="385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258" y="772"/>
                <a:ext cx="3856" cy="3168"/>
                <a:chOff x="-1030" y="36"/>
                <a:chExt cx="3856" cy="3168"/>
              </a:xfrm>
            </p:grpSpPr>
            <p:pic>
              <p:nvPicPr>
                <p:cNvPr id="22535" name="Picture 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9523" t="43164" r="2197" b="790"/>
                <a:stretch>
                  <a:fillRect/>
                </a:stretch>
              </p:blipFill>
              <p:spPr bwMode="auto">
                <a:xfrm>
                  <a:off x="-1030" y="36"/>
                  <a:ext cx="3856" cy="3168"/>
                </a:xfrm>
                <a:prstGeom prst="rect">
                  <a:avLst/>
                </a:prstGeom>
                <a:solidFill>
                  <a:schemeClr val="tx1"/>
                </a:solidFill>
                <a:ln w="12700" cap="flat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536" name="Rectangle 8"/>
                <p:cNvSpPr>
                  <a:spLocks/>
                </p:cNvSpPr>
                <p:nvPr/>
              </p:nvSpPr>
              <p:spPr bwMode="auto">
                <a:xfrm>
                  <a:off x="1266" y="339"/>
                  <a:ext cx="1252" cy="386"/>
                </a:xfrm>
                <a:prstGeom prst="rect">
                  <a:avLst/>
                </a:prstGeom>
                <a:noFill/>
                <a:ln w="12700" cap="flat">
                  <a:noFill/>
                  <a:miter lim="800000"/>
                  <a:headEnd type="none" w="med" len="med"/>
                  <a:tailEnd type="none" w="med" len="med"/>
                </a:ln>
              </p:spPr>
              <p:txBody>
                <a:bodyPr wrap="none" lIns="0" tIns="0" rIns="0" bIns="0" anchor="ctr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8000"/>
                      </a:solidFill>
                      <a:latin typeface="Times New Roman" pitchFamily="-112" charset="0"/>
                      <a:ea typeface="Times New Roman" pitchFamily="-112" charset="0"/>
                      <a:cs typeface="Times New Roman" pitchFamily="-112" charset="0"/>
                      <a:sym typeface="Times New Roman" pitchFamily="-112" charset="0"/>
                    </a:rPr>
                    <a:t>20 arcsec radius</a:t>
                  </a:r>
                </a:p>
                <a:p>
                  <a:r>
                    <a:rPr lang="en-US" sz="1400" dirty="0">
                      <a:solidFill>
                        <a:srgbClr val="008000"/>
                      </a:solidFill>
                      <a:latin typeface="Times New Roman" pitchFamily="-112" charset="0"/>
                      <a:ea typeface="Times New Roman" pitchFamily="-112" charset="0"/>
                      <a:cs typeface="Times New Roman" pitchFamily="-112" charset="0"/>
                      <a:sym typeface="Times New Roman" pitchFamily="-112" charset="0"/>
                    </a:rPr>
                    <a:t>total nuclear region</a:t>
                  </a:r>
                </a:p>
              </p:txBody>
            </p:sp>
            <p:sp>
              <p:nvSpPr>
                <p:cNvPr id="22537" name="Rectangle 9"/>
                <p:cNvSpPr>
                  <a:spLocks/>
                </p:cNvSpPr>
                <p:nvPr/>
              </p:nvSpPr>
              <p:spPr bwMode="auto">
                <a:xfrm>
                  <a:off x="1287" y="2119"/>
                  <a:ext cx="956" cy="193"/>
                </a:xfrm>
                <a:prstGeom prst="rect">
                  <a:avLst/>
                </a:prstGeom>
                <a:noFill/>
                <a:ln w="12700" cap="flat">
                  <a:noFill/>
                  <a:miter lim="800000"/>
                  <a:headEnd type="none" w="med" len="med"/>
                  <a:tailEnd type="none" w="med" len="med"/>
                </a:ln>
              </p:spPr>
              <p:txBody>
                <a:bodyPr wrap="none" lIns="0" tIns="0" rIns="0" bIns="0" anchor="ctr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FF"/>
                      </a:solidFill>
                      <a:latin typeface="Times New Roman" pitchFamily="-112" charset="0"/>
                      <a:ea typeface="Times New Roman" pitchFamily="-112" charset="0"/>
                      <a:cs typeface="Times New Roman" pitchFamily="-112" charset="0"/>
                      <a:sym typeface="Times New Roman" pitchFamily="-112" charset="0"/>
                    </a:rPr>
                    <a:t>Source B Only</a:t>
                  </a:r>
                </a:p>
              </p:txBody>
            </p:sp>
            <p:sp>
              <p:nvSpPr>
                <p:cNvPr id="22538" name="Rectangle 10"/>
                <p:cNvSpPr>
                  <a:spLocks/>
                </p:cNvSpPr>
                <p:nvPr/>
              </p:nvSpPr>
              <p:spPr bwMode="auto">
                <a:xfrm>
                  <a:off x="1682" y="1419"/>
                  <a:ext cx="936" cy="193"/>
                </a:xfrm>
                <a:prstGeom prst="rect">
                  <a:avLst/>
                </a:prstGeom>
                <a:noFill/>
                <a:ln w="12700" cap="flat">
                  <a:noFill/>
                  <a:miter lim="800000"/>
                  <a:headEnd type="none" w="med" len="med"/>
                  <a:tailEnd type="none" w="med" len="med"/>
                </a:ln>
              </p:spPr>
              <p:txBody>
                <a:bodyPr wrap="none" lIns="0" tIns="0" rIns="0" bIns="0" anchor="ctr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latin typeface="Times New Roman" pitchFamily="-112" charset="0"/>
                      <a:ea typeface="Times New Roman" pitchFamily="-112" charset="0"/>
                      <a:cs typeface="Times New Roman" pitchFamily="-112" charset="0"/>
                      <a:sym typeface="Times New Roman" pitchFamily="-112" charset="0"/>
                    </a:rPr>
                    <a:t>Non-Source B</a:t>
                  </a:r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-1012" y="90"/>
                <a:ext cx="2360" cy="2360"/>
                <a:chOff x="-1012" y="90"/>
                <a:chExt cx="2360" cy="2360"/>
              </a:xfrm>
            </p:grpSpPr>
            <p:sp>
              <p:nvSpPr>
                <p:cNvPr id="22541" name="Oval 13"/>
                <p:cNvSpPr>
                  <a:spLocks/>
                </p:cNvSpPr>
                <p:nvPr/>
              </p:nvSpPr>
              <p:spPr bwMode="auto">
                <a:xfrm>
                  <a:off x="51" y="1190"/>
                  <a:ext cx="200" cy="200"/>
                </a:xfrm>
                <a:prstGeom prst="ellipse">
                  <a:avLst/>
                </a:prstGeom>
                <a:noFill/>
                <a:ln w="63500" cap="flat">
                  <a:solidFill>
                    <a:srgbClr val="0000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40" name="Oval 12"/>
                <p:cNvSpPr>
                  <a:spLocks/>
                </p:cNvSpPr>
                <p:nvPr/>
              </p:nvSpPr>
              <p:spPr bwMode="auto">
                <a:xfrm>
                  <a:off x="-1012" y="90"/>
                  <a:ext cx="2360" cy="2360"/>
                </a:xfrm>
                <a:prstGeom prst="ellipse">
                  <a:avLst/>
                </a:prstGeom>
                <a:noFill/>
                <a:ln w="63500" cap="flat">
                  <a:solidFill>
                    <a:srgbClr val="008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547" name="Oval 19"/>
            <p:cNvSpPr>
              <a:spLocks/>
            </p:cNvSpPr>
            <p:nvPr/>
          </p:nvSpPr>
          <p:spPr bwMode="auto">
            <a:xfrm>
              <a:off x="2400" y="2179"/>
              <a:ext cx="104" cy="104"/>
            </a:xfrm>
            <a:prstGeom prst="ellipse">
              <a:avLst/>
            </a:prstGeom>
            <a:solidFill>
              <a:srgbClr val="008000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Oval 20"/>
            <p:cNvSpPr>
              <a:spLocks/>
            </p:cNvSpPr>
            <p:nvPr/>
          </p:nvSpPr>
          <p:spPr bwMode="auto">
            <a:xfrm>
              <a:off x="2866" y="1589"/>
              <a:ext cx="104" cy="104"/>
            </a:xfrm>
            <a:prstGeom prst="ellipse">
              <a:avLst/>
            </a:prstGeom>
            <a:solidFill>
              <a:srgbClr val="008000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Oval 21"/>
            <p:cNvSpPr>
              <a:spLocks/>
            </p:cNvSpPr>
            <p:nvPr/>
          </p:nvSpPr>
          <p:spPr bwMode="auto">
            <a:xfrm>
              <a:off x="4506" y="1988"/>
              <a:ext cx="104" cy="104"/>
            </a:xfrm>
            <a:prstGeom prst="ellipse">
              <a:avLst/>
            </a:prstGeom>
            <a:solidFill>
              <a:srgbClr val="008000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5-Point Star 25"/>
          <p:cNvSpPr/>
          <p:nvPr/>
        </p:nvSpPr>
        <p:spPr bwMode="auto">
          <a:xfrm>
            <a:off x="8324851" y="3765550"/>
            <a:ext cx="234950" cy="215900"/>
          </a:xfrm>
          <a:prstGeom prst="star5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5" tIns="45713" rIns="91425" bIns="45713" numCol="1" rtlCol="0" anchor="t" anchorCtr="0" compatLnSpc="1">
            <a:prstTxWarp prst="textNoShape">
              <a:avLst/>
            </a:prstTxWarp>
          </a:bodyPr>
          <a:lstStyle/>
          <a:p>
            <a:pPr defTabSz="914259"/>
            <a:endParaRPr kumimoji="0" lang="en-US" sz="2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413745" y="5527720"/>
            <a:ext cx="8224242" cy="660797"/>
          </a:xfrm>
          <a:prstGeom prst="rect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</a:pPr>
            <a:r>
              <a:rPr lang="en-US" sz="1900" dirty="0"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Source B drives the total variability in the inner ~20 arcsec.  Can estimate </a:t>
            </a:r>
            <a:r>
              <a:rPr lang="en-US" sz="1900" i="1" dirty="0" err="1"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NuSTAR</a:t>
            </a:r>
            <a:r>
              <a:rPr lang="en-US" sz="1900" i="1" dirty="0"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 </a:t>
            </a:r>
            <a:r>
              <a:rPr lang="en-US" sz="1900" dirty="0">
                <a:latin typeface="Times" pitchFamily="-112" charset="0"/>
                <a:ea typeface="Times" pitchFamily="-112" charset="0"/>
                <a:cs typeface="Times" pitchFamily="-112" charset="0"/>
                <a:sym typeface="Times" pitchFamily="-112" charset="0"/>
              </a:rPr>
              <a:t>spectrum of source B by differencing Epochs 2 and 3 from Epoch 1!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/>
          </p:cNvSpPr>
          <p:nvPr/>
        </p:nvSpPr>
        <p:spPr bwMode="auto">
          <a:xfrm>
            <a:off x="258961" y="285750"/>
            <a:ext cx="8626078" cy="508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r>
              <a:rPr lang="en-US" sz="2700" dirty="0" err="1">
                <a:solidFill>
                  <a:srgbClr val="FFFFFF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NuSTAR</a:t>
            </a:r>
            <a:r>
              <a:rPr lang="en-US" sz="2700" dirty="0">
                <a:solidFill>
                  <a:srgbClr val="FFFFFF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Spectral Constraints on Variable Source B</a:t>
            </a:r>
          </a:p>
        </p:txBody>
      </p:sp>
      <p:sp>
        <p:nvSpPr>
          <p:cNvPr id="23554" name="Rectangle 2"/>
          <p:cNvSpPr>
            <a:spLocks/>
          </p:cNvSpPr>
          <p:nvPr/>
        </p:nvSpPr>
        <p:spPr bwMode="auto">
          <a:xfrm>
            <a:off x="812602" y="1004593"/>
            <a:ext cx="7518797" cy="58935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</a:pP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• Difference spectra were fit using an absorbed broken power-law model with           </a:t>
            </a:r>
            <a:r>
              <a:rPr lang="en-US" sz="1700" i="1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N</a:t>
            </a:r>
            <a:r>
              <a:rPr lang="en-US" sz="1700" baseline="-60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H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= 1.6 × 10</a:t>
            </a:r>
            <a:r>
              <a:rPr lang="en-US" sz="1700" baseline="320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23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cm</a:t>
            </a:r>
            <a:r>
              <a:rPr lang="en-US" sz="1700" baseline="320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-2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, Γ</a:t>
            </a:r>
            <a:r>
              <a:rPr lang="en-US" sz="1700" baseline="-60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1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= 2.1, </a:t>
            </a:r>
            <a:r>
              <a:rPr lang="en-US" sz="1700" i="1" dirty="0" err="1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E</a:t>
            </a:r>
            <a:r>
              <a:rPr lang="en-US" sz="1700" baseline="-6000" dirty="0" err="1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break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= 7.9 keV, and Γ</a:t>
            </a:r>
            <a:r>
              <a:rPr lang="en-US" sz="1700" baseline="-60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2</a:t>
            </a: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= 3.9.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0734" y="1634133"/>
            <a:ext cx="4411266" cy="4259461"/>
            <a:chOff x="0" y="0"/>
            <a:chExt cx="3952" cy="3816"/>
          </a:xfrm>
          <a:solidFill>
            <a:schemeClr val="tx1"/>
          </a:solidFill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2"/>
            <a:srcRect l="4901" t="33333" r="14378" b="6439"/>
            <a:stretch>
              <a:fillRect/>
            </a:stretch>
          </p:blipFill>
          <p:spPr bwMode="auto">
            <a:xfrm>
              <a:off x="0" y="0"/>
              <a:ext cx="3952" cy="3816"/>
            </a:xfrm>
            <a:prstGeom prst="rect">
              <a:avLst/>
            </a:prstGeom>
            <a:grpFill/>
            <a:ln w="12700" cap="flat">
              <a:noFill/>
              <a:miter lim="800000"/>
              <a:headEnd/>
              <a:tailEnd/>
            </a:ln>
          </p:spPr>
        </p:pic>
        <p:sp>
          <p:nvSpPr>
            <p:cNvPr id="23556" name="Rectangle 4"/>
            <p:cNvSpPr>
              <a:spLocks/>
            </p:cNvSpPr>
            <p:nvPr/>
          </p:nvSpPr>
          <p:spPr bwMode="auto">
            <a:xfrm>
              <a:off x="799" y="183"/>
              <a:ext cx="1184" cy="216"/>
            </a:xfrm>
            <a:prstGeom prst="rect">
              <a:avLst/>
            </a:prstGeom>
            <a:grp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558" name="Rectangle 6"/>
          <p:cNvSpPr>
            <a:spLocks/>
          </p:cNvSpPr>
          <p:nvPr/>
        </p:nvSpPr>
        <p:spPr bwMode="auto">
          <a:xfrm>
            <a:off x="1080494" y="1799332"/>
            <a:ext cx="3232547" cy="35718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900" i="1" dirty="0" err="1">
                <a:solidFill>
                  <a:schemeClr val="accent2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NuSTAR</a:t>
            </a:r>
            <a:r>
              <a:rPr lang="en-US" sz="1900" dirty="0">
                <a:solidFill>
                  <a:schemeClr val="accent2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Spectrum of Source B</a:t>
            </a:r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463228" y="5915919"/>
            <a:ext cx="8224242" cy="660797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</a:pPr>
            <a:r>
              <a:rPr lang="en-US" sz="19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Source B is most likely a ULX and not an AGN.  Have we determined that the black hole in NGC 253 is generally inactive during this starburst phase?</a:t>
            </a:r>
          </a:p>
        </p:txBody>
      </p:sp>
      <p:sp>
        <p:nvSpPr>
          <p:cNvPr id="23570" name="Rectangle 18"/>
          <p:cNvSpPr>
            <a:spLocks/>
          </p:cNvSpPr>
          <p:nvPr/>
        </p:nvSpPr>
        <p:spPr bwMode="auto">
          <a:xfrm>
            <a:off x="4800600" y="1828803"/>
            <a:ext cx="4371380" cy="386834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Expect LLAGN with very low accretion rates 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(M</a:t>
            </a:r>
            <a:r>
              <a:rPr lang="en-US" sz="2000" baseline="-25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BH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~5 </a:t>
            </a:r>
            <a:r>
              <a:rPr lang="en-US" sz="2000" dirty="0" smtClean="0">
                <a:solidFill>
                  <a:schemeClr val="tx1"/>
                </a:solidFill>
                <a:latin typeface="Zapf Dingbats"/>
                <a:ea typeface="Zapf Dingbats"/>
                <a:cs typeface="Zapf Dingbats"/>
                <a:sym typeface="Times" pitchFamily="-101" charset="0"/>
              </a:rPr>
              <a:t>✕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10</a:t>
            </a:r>
            <a:r>
              <a:rPr lang="en-US" sz="2000" baseline="30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6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M</a:t>
            </a:r>
            <a:r>
              <a:rPr lang="en-US" sz="2000" baseline="-2500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Times" pitchFamily="-101" charset="0"/>
              </a:rPr>
              <a:t>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, L/</a:t>
            </a:r>
            <a:r>
              <a:rPr lang="en-US" sz="2000" dirty="0" err="1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L</a:t>
            </a:r>
            <a:r>
              <a:rPr lang="en-US" sz="2000" baseline="-25000" dirty="0" err="1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Edd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~ 10</a:t>
            </a:r>
            <a:r>
              <a:rPr lang="en-US" sz="2000" baseline="30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-4</a:t>
            </a:r>
            <a:r>
              <a:rPr lang="en-US" sz="2000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to have very hard X-ray spectra of </a:t>
            </a:r>
            <a:r>
              <a:rPr lang="en-US" dirty="0" err="1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Γ</a:t>
            </a:r>
            <a:r>
              <a:rPr lang="en-US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= 1.4 (</a:t>
            </a:r>
            <a:r>
              <a:rPr lang="en-US" dirty="0" err="1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Younes</a:t>
            </a:r>
            <a:r>
              <a:rPr lang="en-US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et al. 2011)</a:t>
            </a:r>
          </a:p>
          <a:p>
            <a:pPr>
              <a:spcBef>
                <a:spcPts val="1055"/>
              </a:spcBef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By </a:t>
            </a:r>
            <a:r>
              <a:rPr lang="en-US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comparison, ULXs have a range of Γ</a:t>
            </a:r>
            <a:r>
              <a:rPr lang="en-US" baseline="-6000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= 1-3, </a:t>
            </a:r>
            <a:r>
              <a:rPr lang="en-US" i="1" dirty="0" err="1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E</a:t>
            </a:r>
            <a:r>
              <a:rPr lang="en-US" baseline="-6000" dirty="0" err="1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break</a:t>
            </a:r>
            <a:r>
              <a:rPr lang="en-US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= 3-8 keV, and Γ</a:t>
            </a:r>
            <a:r>
              <a:rPr lang="en-US" baseline="-6000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"/>
                <a:ea typeface="Times" pitchFamily="-101" charset="0"/>
                <a:cs typeface=""/>
                <a:sym typeface="Times" pitchFamily="-101" charset="0"/>
              </a:rPr>
              <a:t> = 2-7 (e.g., Gladstone et al. 2009)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/>
          </p:cNvSpPr>
          <p:nvPr/>
        </p:nvSpPr>
        <p:spPr bwMode="auto">
          <a:xfrm>
            <a:off x="517925" y="915296"/>
            <a:ext cx="8099227" cy="58935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</a:pPr>
            <a:r>
              <a:rPr lang="en-US" sz="1700" dirty="0">
                <a:solidFill>
                  <a:schemeClr val="tx1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• A deep 80 ks Chandra observation in 2003 reveals a similar pattern with three clear X-ray detected point sources; however, the central source is somewhat different...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8595" y="1400845"/>
            <a:ext cx="4366617" cy="4340944"/>
            <a:chOff x="0" y="0"/>
            <a:chExt cx="3912" cy="388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912" cy="3888"/>
              <a:chOff x="0" y="0"/>
              <a:chExt cx="3912" cy="3888"/>
            </a:xfrm>
          </p:grpSpPr>
          <p:pic>
            <p:nvPicPr>
              <p:cNvPr id="24578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l="23148" t="65610" r="30925"/>
              <a:stretch>
                <a:fillRect/>
              </a:stretch>
            </p:blipFill>
            <p:spPr bwMode="auto">
              <a:xfrm>
                <a:off x="0" y="0"/>
                <a:ext cx="3912" cy="3790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sp>
            <p:nvSpPr>
              <p:cNvPr id="24579" name="Line 3"/>
              <p:cNvSpPr>
                <a:spLocks noChangeShapeType="1"/>
              </p:cNvSpPr>
              <p:nvPr/>
            </p:nvSpPr>
            <p:spPr bwMode="auto">
              <a:xfrm>
                <a:off x="97" y="3785"/>
                <a:ext cx="1858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24581" name="Picture 5"/>
            <p:cNvPicPr>
              <a:picLocks noChangeAspect="1" noChangeArrowheads="1"/>
            </p:cNvPicPr>
            <p:nvPr/>
          </p:nvPicPr>
          <p:blipFill>
            <a:blip r:embed="rId3"/>
            <a:srcRect t="73122" r="69907"/>
            <a:stretch>
              <a:fillRect/>
            </a:stretch>
          </p:blipFill>
          <p:spPr bwMode="auto">
            <a:xfrm>
              <a:off x="757" y="339"/>
              <a:ext cx="2563" cy="2962"/>
            </a:xfrm>
            <a:prstGeom prst="rect">
              <a:avLst/>
            </a:prstGeom>
            <a:noFill/>
            <a:ln w="12700" cap="flat">
              <a:noFill/>
              <a:miter lim="800000"/>
              <a:headEnd/>
              <a:tailEnd/>
            </a:ln>
          </p:spPr>
        </p:pic>
      </p:grpSp>
      <p:sp>
        <p:nvSpPr>
          <p:cNvPr id="24583" name="Rectangle 7"/>
          <p:cNvSpPr>
            <a:spLocks/>
          </p:cNvSpPr>
          <p:nvPr/>
        </p:nvSpPr>
        <p:spPr bwMode="auto">
          <a:xfrm>
            <a:off x="258961" y="285750"/>
            <a:ext cx="8626078" cy="508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r>
              <a:rPr lang="en-US" sz="2800" dirty="0">
                <a:solidFill>
                  <a:srgbClr val="FFFFFF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Comparison with 2003 Deep Chandra Observations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777383" y="1491261"/>
            <a:ext cx="4036219" cy="4018359"/>
            <a:chOff x="0" y="0"/>
            <a:chExt cx="3616" cy="3600"/>
          </a:xfrm>
        </p:grpSpPr>
        <p:pic>
          <p:nvPicPr>
            <p:cNvPr id="24584" name="Picture 8"/>
            <p:cNvPicPr>
              <a:picLocks noChangeAspect="1" noChangeArrowheads="1"/>
            </p:cNvPicPr>
            <p:nvPr/>
          </p:nvPicPr>
          <p:blipFill>
            <a:blip r:embed="rId4"/>
            <a:srcRect l="56178" t="82689" r="20352"/>
            <a:stretch>
              <a:fillRect/>
            </a:stretch>
          </p:blipFill>
          <p:spPr bwMode="auto">
            <a:xfrm>
              <a:off x="0" y="0"/>
              <a:ext cx="3616" cy="3451"/>
            </a:xfrm>
            <a:prstGeom prst="rect">
              <a:avLst/>
            </a:prstGeom>
            <a:noFill/>
            <a:ln w="12700" cap="flat">
              <a:noFill/>
              <a:miter lim="800000"/>
              <a:headEnd/>
              <a:tailEnd/>
            </a:ln>
          </p:spPr>
        </p:pic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>
              <a:off x="109" y="3439"/>
              <a:ext cx="3338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5"/>
          <a:srcRect t="89879" r="87486"/>
          <a:stretch>
            <a:fillRect/>
          </a:stretch>
        </p:blipFill>
        <p:spPr bwMode="auto">
          <a:xfrm>
            <a:off x="6250783" y="2116336"/>
            <a:ext cx="2152055" cy="225139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849071" y="3067348"/>
            <a:ext cx="1224484" cy="343793"/>
            <a:chOff x="0" y="28"/>
            <a:chExt cx="1097" cy="308"/>
          </a:xfrm>
        </p:grpSpPr>
        <p:sp>
          <p:nvSpPr>
            <p:cNvPr id="24588" name="Oval 12"/>
            <p:cNvSpPr>
              <a:spLocks/>
            </p:cNvSpPr>
            <p:nvPr/>
          </p:nvSpPr>
          <p:spPr bwMode="auto">
            <a:xfrm>
              <a:off x="0" y="40"/>
              <a:ext cx="296" cy="296"/>
            </a:xfrm>
            <a:prstGeom prst="ellipse">
              <a:avLst/>
            </a:prstGeom>
            <a:noFill/>
            <a:ln w="38100" cap="flat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9" name="Rectangle 13"/>
            <p:cNvSpPr>
              <a:spLocks/>
            </p:cNvSpPr>
            <p:nvPr/>
          </p:nvSpPr>
          <p:spPr bwMode="auto">
            <a:xfrm>
              <a:off x="325" y="28"/>
              <a:ext cx="772" cy="303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r>
                <a:rPr lang="en-US" sz="2200" dirty="0">
                  <a:solidFill>
                    <a:srgbClr val="0000FF"/>
                  </a:solidFill>
                  <a:latin typeface="Times" pitchFamily="-101" charset="0"/>
                  <a:ea typeface="Times" pitchFamily="-101" charset="0"/>
                  <a:cs typeface="Times" pitchFamily="-101" charset="0"/>
                  <a:sym typeface="Times" pitchFamily="-101" charset="0"/>
                </a:rPr>
                <a:t>N-2003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6288733" y="2744766"/>
            <a:ext cx="1320426" cy="675307"/>
            <a:chOff x="0" y="31"/>
            <a:chExt cx="1182" cy="605"/>
          </a:xfrm>
        </p:grpSpPr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432" y="260"/>
              <a:ext cx="376" cy="376"/>
              <a:chOff x="0" y="0"/>
              <a:chExt cx="376" cy="376"/>
            </a:xfrm>
          </p:grpSpPr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178" y="0"/>
                <a:ext cx="0" cy="376"/>
              </a:xfrm>
              <a:prstGeom prst="line">
                <a:avLst/>
              </a:prstGeom>
              <a:noFill/>
              <a:ln w="38100" cap="flat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rot="10800000" flipH="1">
                <a:off x="0" y="188"/>
                <a:ext cx="376" cy="0"/>
              </a:xfrm>
              <a:prstGeom prst="line">
                <a:avLst/>
              </a:prstGeom>
              <a:noFill/>
              <a:ln w="38100" cap="flat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595" name="Rectangle 19"/>
            <p:cNvSpPr>
              <a:spLocks/>
            </p:cNvSpPr>
            <p:nvPr/>
          </p:nvSpPr>
          <p:spPr bwMode="auto">
            <a:xfrm>
              <a:off x="0" y="31"/>
              <a:ext cx="1182" cy="193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Times" pitchFamily="-101" charset="0"/>
                  <a:ea typeface="Times" pitchFamily="-101" charset="0"/>
                  <a:cs typeface="Times" pitchFamily="-101" charset="0"/>
                  <a:sym typeface="Times" pitchFamily="-101" charset="0"/>
                </a:rPr>
                <a:t>Dynamical Center</a:t>
              </a:r>
            </a:p>
          </p:txBody>
        </p:sp>
      </p:grpSp>
      <p:sp>
        <p:nvSpPr>
          <p:cNvPr id="24597" name="Rectangle 21"/>
          <p:cNvSpPr>
            <a:spLocks/>
          </p:cNvSpPr>
          <p:nvPr/>
        </p:nvSpPr>
        <p:spPr bwMode="auto">
          <a:xfrm>
            <a:off x="838275" y="6094512"/>
            <a:ext cx="7465219" cy="660797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055"/>
              </a:spcBef>
            </a:pPr>
            <a:r>
              <a:rPr lang="en-US" sz="1900" dirty="0">
                <a:solidFill>
                  <a:srgbClr val="FFFFFF"/>
                </a:solidFill>
                <a:latin typeface="Times" pitchFamily="-101" charset="0"/>
                <a:ea typeface="Times" pitchFamily="-101" charset="0"/>
                <a:cs typeface="Times" pitchFamily="-101" charset="0"/>
                <a:sym typeface="Times" pitchFamily="-101" charset="0"/>
              </a:rPr>
              <a:t>It appears that our 2012 observational campaign was conducted when the best AGN candidate N-2003 was off!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07066-7B9B-AA47-AA15-BB1CBE34224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7" grpId="0" animBg="1" autoUpdateAnimBg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Generic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Times New Roman"/>
        <a:cs typeface="Times New Roman"/>
      </a:majorFont>
      <a:minorFont>
        <a:latin typeface="Arial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Helvetic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2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Helvetic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Office\Templates\1033\Generic.pot</Template>
  <TotalTime>53880</TotalTime>
  <Words>3092</Words>
  <Application>Microsoft Macintosh PowerPoint</Application>
  <PresentationFormat>On-screen Show (4:3)</PresentationFormat>
  <Paragraphs>431</Paragraphs>
  <Slides>33</Slides>
  <Notes>10</Notes>
  <HiddenSlides>17</HiddenSlides>
  <MMClips>0</MMClips>
  <ScaleCrop>false</ScaleCrop>
  <HeadingPairs>
    <vt:vector size="4" baseType="variant">
      <vt:variant>
        <vt:lpstr>Design Template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Generic</vt:lpstr>
      <vt:lpstr>White</vt:lpstr>
      <vt:lpstr>1_White</vt:lpstr>
      <vt:lpstr>2_White</vt:lpstr>
      <vt:lpstr>Slide 0</vt:lpstr>
      <vt:lpstr>Hard (E&gt;10 keV) observations  of Starburst Galaxies</vt:lpstr>
      <vt:lpstr>NGC 253 point sources (495 ks; Lehmer et al. 2013, ApJ, 771, 134,                Wik et al 2014, ApJ, arXiv:1411.1089)</vt:lpstr>
      <vt:lpstr>M83: 420 ks NuSTAR Campaign</vt:lpstr>
      <vt:lpstr>M83 NuSTAR Images (Yukita et al. 2014, in prep)</vt:lpstr>
      <vt:lpstr>Slide 5</vt:lpstr>
      <vt:lpstr>Slide 6</vt:lpstr>
      <vt:lpstr>Slide 7</vt:lpstr>
      <vt:lpstr>Slide 8</vt:lpstr>
      <vt:lpstr>Hard X-ray emission from X-ray binaries at d~20 Mpc:  NGC 3310  (Lehmer et al. 2014, in prep)</vt:lpstr>
      <vt:lpstr>0.5-30 keV emission from distant galaxies  (Lehmer et al. 2014 in prep)  </vt:lpstr>
      <vt:lpstr>0.5-30 keV SFR-normalized galaxy spectra</vt:lpstr>
      <vt:lpstr>Summary</vt:lpstr>
      <vt:lpstr>Galaxies over cosmic time (xraydeep.org)</vt:lpstr>
      <vt:lpstr>THANK YOU    Ann.Hornschemeier@nasa.gov  xraydeep.org</vt:lpstr>
      <vt:lpstr>10-30 keV X-ray/SFR Correlation</vt:lpstr>
      <vt:lpstr>Black Hole binaries in the NuSTAR Color-count rate plots</vt:lpstr>
      <vt:lpstr>Slide 17</vt:lpstr>
      <vt:lpstr>Slide 18</vt:lpstr>
      <vt:lpstr>Slide 19</vt:lpstr>
      <vt:lpstr>Slide 20</vt:lpstr>
      <vt:lpstr>Why study X-ray emission from galaxies? </vt:lpstr>
      <vt:lpstr>Slide 22</vt:lpstr>
      <vt:lpstr>Evolutionary Timescales  for X-ray Binaries</vt:lpstr>
      <vt:lpstr>Hard X-ray emission from most “normal” galaxies dominated by accreting binaries</vt:lpstr>
      <vt:lpstr>Slide 25</vt:lpstr>
      <vt:lpstr>Isolating the hard X-rays from  the Compton-Thick AGN in Arp 299  (Ptak et al 2014, in prep)</vt:lpstr>
      <vt:lpstr>Non-thermal diffuse emission?  (Wik et al. 2014, in press)</vt:lpstr>
      <vt:lpstr>Arp 299,  70 ks NuSTAR observation</vt:lpstr>
      <vt:lpstr>Isolating the hard X-rays from  the Compton-Thick AGN in Arp 299  (Ptak et al 2014, submitted)</vt:lpstr>
      <vt:lpstr>Slide 30</vt:lpstr>
      <vt:lpstr>Slide 31</vt:lpstr>
      <vt:lpstr>Slide 32</vt:lpstr>
    </vt:vector>
  </TitlesOfParts>
  <Company>Johns Hopkins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X-ray Probes of Galaxies: Formation &amp; Structure</dc:title>
  <dc:creator>Ann Hornschemeier Cardiff</dc:creator>
  <cp:lastModifiedBy>Ann Hornschemeier</cp:lastModifiedBy>
  <cp:revision>638</cp:revision>
  <cp:lastPrinted>2014-11-17T15:26:10Z</cp:lastPrinted>
  <dcterms:created xsi:type="dcterms:W3CDTF">2014-11-17T21:01:56Z</dcterms:created>
  <dcterms:modified xsi:type="dcterms:W3CDTF">2014-11-19T01:59:10Z</dcterms:modified>
</cp:coreProperties>
</file>