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emf" ContentType="image/x-emf"/>
  <Default Extension="rels" ContentType="application/vnd.openxmlformats-package.relationships+xml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charts/chart1.xml" ContentType="application/vnd.openxmlformats-officedocument.drawingml.chart+xml"/>
  <Override PartName="/ppt/embeddings/oleObject1.bin" ContentType="application/vnd.openxmlformats-officedocument.oleObject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6"/>
  </p:notesMasterIdLst>
  <p:sldIdLst>
    <p:sldId id="256" r:id="rId2"/>
    <p:sldId id="303" r:id="rId3"/>
    <p:sldId id="308" r:id="rId4"/>
    <p:sldId id="302" r:id="rId5"/>
    <p:sldId id="307" r:id="rId6"/>
    <p:sldId id="261" r:id="rId7"/>
    <p:sldId id="304" r:id="rId8"/>
    <p:sldId id="305" r:id="rId9"/>
    <p:sldId id="262" r:id="rId10"/>
    <p:sldId id="264" r:id="rId11"/>
    <p:sldId id="258" r:id="rId12"/>
    <p:sldId id="265" r:id="rId13"/>
    <p:sldId id="266" r:id="rId14"/>
    <p:sldId id="293" r:id="rId15"/>
    <p:sldId id="263" r:id="rId16"/>
    <p:sldId id="301" r:id="rId17"/>
    <p:sldId id="260" r:id="rId18"/>
    <p:sldId id="272" r:id="rId19"/>
    <p:sldId id="267" r:id="rId20"/>
    <p:sldId id="289" r:id="rId21"/>
    <p:sldId id="271" r:id="rId22"/>
    <p:sldId id="269" r:id="rId23"/>
    <p:sldId id="276" r:id="rId24"/>
    <p:sldId id="292" r:id="rId25"/>
    <p:sldId id="306" r:id="rId26"/>
    <p:sldId id="278" r:id="rId27"/>
    <p:sldId id="279" r:id="rId28"/>
    <p:sldId id="281" r:id="rId29"/>
    <p:sldId id="282" r:id="rId30"/>
    <p:sldId id="283" r:id="rId31"/>
    <p:sldId id="284" r:id="rId32"/>
    <p:sldId id="275" r:id="rId33"/>
    <p:sldId id="285" r:id="rId34"/>
    <p:sldId id="299" r:id="rId35"/>
    <p:sldId id="297" r:id="rId36"/>
    <p:sldId id="296" r:id="rId37"/>
    <p:sldId id="300" r:id="rId38"/>
    <p:sldId id="287" r:id="rId39"/>
    <p:sldId id="311" r:id="rId40"/>
    <p:sldId id="309" r:id="rId41"/>
    <p:sldId id="310" r:id="rId42"/>
    <p:sldId id="312" r:id="rId43"/>
    <p:sldId id="290" r:id="rId44"/>
    <p:sldId id="277" r:id="rId4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hiddenSlides="1"/>
  <p:clrMru>
    <a:srgbClr val="71B2C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1727" autoAdjust="0"/>
  </p:normalViewPr>
  <p:slideViewPr>
    <p:cSldViewPr snapToGrid="0" snapToObjects="1">
      <p:cViewPr>
        <p:scale>
          <a:sx n="72" d="100"/>
          <a:sy n="72" d="100"/>
        </p:scale>
        <p:origin x="-1288" y="-1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notesMaster" Target="notesMasters/notesMaster1.xml"/><Relationship Id="rId47" Type="http://schemas.openxmlformats.org/officeDocument/2006/relationships/printerSettings" Target="printerSettings/printerSettings1.bin"/><Relationship Id="rId48" Type="http://schemas.openxmlformats.org/officeDocument/2006/relationships/presProps" Target="presProps.xml"/><Relationship Id="rId49" Type="http://schemas.openxmlformats.org/officeDocument/2006/relationships/viewProps" Target="viewProp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50" Type="http://schemas.openxmlformats.org/officeDocument/2006/relationships/theme" Target="theme/theme1.xml"/><Relationship Id="rId5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1.bin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3177570093458"/>
          <c:y val="0.0848056537102473"/>
          <c:w val="0.549065420560748"/>
          <c:h val="0.830388692579505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1° Trim.</c:v>
                </c:pt>
              </c:strCache>
            </c:strRef>
          </c:tx>
          <c:spPr>
            <a:solidFill>
              <a:srgbClr val="FFFF00"/>
            </a:solidFill>
            <a:ln w="9842">
              <a:solidFill>
                <a:srgbClr val="000000"/>
              </a:solidFill>
              <a:prstDash val="solid"/>
            </a:ln>
            <a:effectLst>
              <a:outerShdw dist="35921" dir="2700000" algn="br">
                <a:srgbClr val="000000"/>
              </a:outerShdw>
            </a:effectLst>
          </c:spPr>
          <c:dPt>
            <c:idx val="0"/>
            <c:bubble3D val="0"/>
            <c:spPr>
              <a:solidFill>
                <a:srgbClr val="008000"/>
              </a:solidFill>
              <a:ln w="9842">
                <a:solidFill>
                  <a:srgbClr val="000000"/>
                </a:solidFill>
                <a:prstDash val="solid"/>
              </a:ln>
              <a:effectLst>
                <a:outerShdw dist="35921" dir="2700000" algn="br">
                  <a:srgbClr val="000000"/>
                </a:outerShdw>
              </a:effectLst>
            </c:spPr>
          </c:dPt>
          <c:dPt>
            <c:idx val="1"/>
            <c:bubble3D val="0"/>
            <c:spPr>
              <a:solidFill>
                <a:srgbClr val="FF0000"/>
              </a:solidFill>
              <a:ln w="9842">
                <a:solidFill>
                  <a:srgbClr val="000000"/>
                </a:solidFill>
                <a:prstDash val="solid"/>
              </a:ln>
              <a:effectLst>
                <a:outerShdw dist="35921" dir="2700000" algn="br">
                  <a:srgbClr val="000000"/>
                </a:outerShdw>
              </a:effectLst>
            </c:spPr>
          </c:dPt>
          <c:dPt>
            <c:idx val="2"/>
            <c:bubble3D val="0"/>
            <c:spPr>
              <a:solidFill>
                <a:srgbClr val="0000FF"/>
              </a:solidFill>
              <a:ln w="9842">
                <a:solidFill>
                  <a:srgbClr val="000000"/>
                </a:solidFill>
                <a:prstDash val="solid"/>
              </a:ln>
              <a:effectLst>
                <a:outerShdw dist="35921" dir="2700000" algn="br">
                  <a:srgbClr val="000000"/>
                </a:outerShdw>
              </a:effectLst>
            </c:spPr>
          </c:dPt>
          <c:cat>
            <c:strRef>
              <c:f>Sheet1!$A$2:$A$4</c:f>
              <c:strCache>
                <c:ptCount val="3"/>
                <c:pt idx="0">
                  <c:v>Galaxy</c:v>
                </c:pt>
                <c:pt idx="1">
                  <c:v>Type2</c:v>
                </c:pt>
                <c:pt idx="2">
                  <c:v>Type1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43.0</c:v>
                </c:pt>
                <c:pt idx="1">
                  <c:v>22.5</c:v>
                </c:pt>
                <c:pt idx="2">
                  <c:v>34.5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2° Trim.</c:v>
                </c:pt>
              </c:strCache>
            </c:strRef>
          </c:tx>
          <c:spPr>
            <a:solidFill>
              <a:srgbClr val="DD2D32"/>
            </a:solidFill>
            <a:ln w="9842">
              <a:solidFill>
                <a:srgbClr val="000000"/>
              </a:solidFill>
              <a:prstDash val="solid"/>
            </a:ln>
            <a:effectLst>
              <a:outerShdw dist="35921" dir="2700000" algn="br">
                <a:srgbClr val="000000"/>
              </a:outerShdw>
            </a:effectLst>
          </c:spPr>
          <c:dPt>
            <c:idx val="0"/>
            <c:bubble3D val="0"/>
            <c:spPr>
              <a:solidFill>
                <a:srgbClr val="63AAFE"/>
              </a:solidFill>
              <a:ln w="9842">
                <a:solidFill>
                  <a:srgbClr val="000000"/>
                </a:solidFill>
                <a:prstDash val="solid"/>
              </a:ln>
              <a:effectLst>
                <a:outerShdw dist="35921" dir="2700000" algn="br">
                  <a:srgbClr val="000000"/>
                </a:outerShdw>
              </a:effectLst>
            </c:spPr>
          </c:dPt>
          <c:dPt>
            <c:idx val="2"/>
            <c:bubble3D val="0"/>
            <c:spPr>
              <a:solidFill>
                <a:srgbClr val="FFF58C"/>
              </a:solidFill>
              <a:ln w="9842">
                <a:solidFill>
                  <a:srgbClr val="000000"/>
                </a:solidFill>
                <a:prstDash val="solid"/>
              </a:ln>
              <a:effectLst>
                <a:outerShdw dist="35921" dir="2700000" algn="br">
                  <a:srgbClr val="000000"/>
                </a:outerShdw>
              </a:effectLst>
            </c:spPr>
          </c:dPt>
          <c:cat>
            <c:strRef>
              <c:f>Sheet1!$A$2:$A$4</c:f>
              <c:strCache>
                <c:ptCount val="3"/>
                <c:pt idx="0">
                  <c:v>Galaxy</c:v>
                </c:pt>
                <c:pt idx="1">
                  <c:v>Type2</c:v>
                </c:pt>
                <c:pt idx="2">
                  <c:v>Type1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27.4</c:v>
                </c:pt>
                <c:pt idx="1">
                  <c:v>38.6</c:v>
                </c:pt>
                <c:pt idx="2">
                  <c:v>46.9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3° Trim.</c:v>
                </c:pt>
              </c:strCache>
            </c:strRef>
          </c:tx>
          <c:spPr>
            <a:solidFill>
              <a:srgbClr val="FFF58C"/>
            </a:solidFill>
            <a:ln w="9842">
              <a:solidFill>
                <a:srgbClr val="000000"/>
              </a:solidFill>
              <a:prstDash val="solid"/>
            </a:ln>
            <a:effectLst>
              <a:outerShdw dist="35921" dir="2700000" algn="br">
                <a:srgbClr val="000000"/>
              </a:outerShdw>
            </a:effectLst>
          </c:spPr>
          <c:dPt>
            <c:idx val="0"/>
            <c:bubble3D val="0"/>
            <c:spPr>
              <a:solidFill>
                <a:srgbClr val="63AAFE"/>
              </a:solidFill>
              <a:ln w="9842">
                <a:solidFill>
                  <a:srgbClr val="000000"/>
                </a:solidFill>
                <a:prstDash val="solid"/>
              </a:ln>
              <a:effectLst>
                <a:outerShdw dist="35921" dir="2700000" algn="br">
                  <a:srgbClr val="000000"/>
                </a:outerShdw>
              </a:effectLst>
            </c:spPr>
          </c:dPt>
          <c:dPt>
            <c:idx val="1"/>
            <c:bubble3D val="0"/>
            <c:spPr>
              <a:solidFill>
                <a:srgbClr val="DD2D32"/>
              </a:solidFill>
              <a:ln w="9842">
                <a:solidFill>
                  <a:srgbClr val="000000"/>
                </a:solidFill>
                <a:prstDash val="solid"/>
              </a:ln>
              <a:effectLst>
                <a:outerShdw dist="35921" dir="2700000" algn="br">
                  <a:srgbClr val="000000"/>
                </a:outerShdw>
              </a:effectLst>
            </c:spPr>
          </c:dPt>
          <c:cat>
            <c:strRef>
              <c:f>Sheet1!$A$2:$A$4</c:f>
              <c:strCache>
                <c:ptCount val="3"/>
                <c:pt idx="0">
                  <c:v>Galaxy</c:v>
                </c:pt>
                <c:pt idx="1">
                  <c:v>Type2</c:v>
                </c:pt>
                <c:pt idx="2">
                  <c:v>Type1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90.0</c:v>
                </c:pt>
                <c:pt idx="1">
                  <c:v>34.6</c:v>
                </c:pt>
                <c:pt idx="2">
                  <c:v>45.0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</c:strCache>
            </c:strRef>
          </c:tx>
          <c:spPr>
            <a:solidFill>
              <a:srgbClr val="4EE257"/>
            </a:solidFill>
            <a:ln w="9842">
              <a:solidFill>
                <a:srgbClr val="000000"/>
              </a:solidFill>
              <a:prstDash val="solid"/>
            </a:ln>
            <a:effectLst>
              <a:outerShdw dist="35921" dir="2700000" algn="br">
                <a:srgbClr val="000000"/>
              </a:outerShdw>
            </a:effectLst>
          </c:spPr>
          <c:dPt>
            <c:idx val="0"/>
            <c:bubble3D val="0"/>
            <c:spPr>
              <a:solidFill>
                <a:srgbClr val="63AAFE"/>
              </a:solidFill>
              <a:ln w="9842">
                <a:solidFill>
                  <a:srgbClr val="000000"/>
                </a:solidFill>
                <a:prstDash val="solid"/>
              </a:ln>
              <a:effectLst>
                <a:outerShdw dist="35921" dir="2700000" algn="br">
                  <a:srgbClr val="000000"/>
                </a:outerShdw>
              </a:effectLst>
            </c:spPr>
          </c:dPt>
          <c:dPt>
            <c:idx val="1"/>
            <c:bubble3D val="0"/>
            <c:spPr>
              <a:solidFill>
                <a:srgbClr val="DD2D32"/>
              </a:solidFill>
              <a:ln w="9842">
                <a:solidFill>
                  <a:srgbClr val="000000"/>
                </a:solidFill>
                <a:prstDash val="solid"/>
              </a:ln>
              <a:effectLst>
                <a:outerShdw dist="35921" dir="2700000" algn="br">
                  <a:srgbClr val="000000"/>
                </a:outerShdw>
              </a:effectLst>
            </c:spPr>
          </c:dPt>
          <c:dPt>
            <c:idx val="2"/>
            <c:bubble3D val="0"/>
            <c:spPr>
              <a:solidFill>
                <a:srgbClr val="FFF58C"/>
              </a:solidFill>
              <a:ln w="9842">
                <a:solidFill>
                  <a:srgbClr val="000000"/>
                </a:solidFill>
                <a:prstDash val="solid"/>
              </a:ln>
              <a:effectLst>
                <a:outerShdw dist="35921" dir="2700000" algn="br">
                  <a:srgbClr val="000000"/>
                </a:outerShdw>
              </a:effectLst>
            </c:spPr>
          </c:dPt>
          <c:cat>
            <c:strRef>
              <c:f>Sheet1!$A$2:$A$4</c:f>
              <c:strCache>
                <c:ptCount val="3"/>
                <c:pt idx="0">
                  <c:v>Galaxy</c:v>
                </c:pt>
                <c:pt idx="1">
                  <c:v>Type2</c:v>
                </c:pt>
                <c:pt idx="2">
                  <c:v>Type1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19683">
          <a:noFill/>
        </a:ln>
      </c:spPr>
    </c:plotArea>
    <c:plotVisOnly val="1"/>
    <c:dispBlanksAs val="zero"/>
    <c:showDLblsOverMax val="0"/>
  </c:chart>
  <c:spPr>
    <a:noFill/>
    <a:ln>
      <a:noFill/>
    </a:ln>
  </c:spPr>
  <c:txPr>
    <a:bodyPr/>
    <a:lstStyle/>
    <a:p>
      <a:pPr>
        <a:defRPr sz="1124" b="1" i="0" u="none" strike="noStrike" baseline="0">
          <a:solidFill>
            <a:srgbClr val="000000"/>
          </a:solidFill>
          <a:latin typeface="Tahoma"/>
          <a:ea typeface="Tahoma"/>
          <a:cs typeface="Tahoma"/>
        </a:defRPr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1FCB76-AA08-AD41-B6F2-4E25D8EB9FB2}" type="datetimeFigureOut">
              <a:rPr lang="en-US" smtClean="0"/>
              <a:t>11/19/14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B1E0AE-F130-CA4D-987B-4BA5B244C8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82204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MASTER thesis</a:t>
            </a:r>
          </a:p>
          <a:p>
            <a:r>
              <a:rPr lang="en-US" dirty="0" smtClean="0"/>
              <a:t>My love for X-ray</a:t>
            </a:r>
            <a:r>
              <a:rPr lang="en-US" baseline="0" dirty="0" smtClean="0"/>
              <a:t> data to my student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B1E0AE-F130-CA4D-987B-4BA5B244C89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33902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How did we</a:t>
            </a:r>
            <a:r>
              <a:rPr lang="en-US" baseline="0" dirty="0" smtClean="0"/>
              <a:t> get from the first BHs (super massive or not) to the BH, sometimes quiescent sometimes active we observe in all the galaxies of the local Universe? </a:t>
            </a:r>
            <a:endParaRPr lang="en-US" dirty="0" smtClean="0"/>
          </a:p>
          <a:p>
            <a:r>
              <a:rPr lang="en-US" sz="1200" dirty="0" smtClean="0"/>
              <a:t>SMBHs may have</a:t>
            </a:r>
          </a:p>
          <a:p>
            <a:r>
              <a:rPr lang="en-US" sz="1200" dirty="0" smtClean="0"/>
              <a:t>grown in symbiosis with their hosts; the black hole may have dominated the process, with the galaxy catching up later; or the galaxy grew first, and the black hole adjusted to its host.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B1E0AE-F130-CA4D-987B-4BA5B244C89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20009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Rectangle 1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154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>
              <a:spcBef>
                <a:spcPts val="638"/>
              </a:spcBef>
            </a:pPr>
            <a:r>
              <a:rPr lang="en-US" sz="1600" dirty="0" smtClean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  <a:sym typeface="Times New Roman" charset="0"/>
              </a:rPr>
              <a:t>accretion </a:t>
            </a:r>
            <a:r>
              <a:rPr lang="en-US" sz="1600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  <a:sym typeface="Times New Roman" charset="0"/>
              </a:rPr>
              <a:t>processes clearly dominates </a:t>
            </a:r>
            <a:r>
              <a:rPr lang="en-US" sz="1600" dirty="0" smtClean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  <a:sym typeface="Times New Roman" charset="0"/>
              </a:rPr>
              <a:t>the emission in the x-ray</a:t>
            </a:r>
          </a:p>
          <a:p>
            <a:pPr>
              <a:spcBef>
                <a:spcPts val="638"/>
              </a:spcBef>
            </a:pPr>
            <a:r>
              <a:rPr lang="en-US" sz="1600" dirty="0" smtClean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  <a:sym typeface="Times New Roman" charset="0"/>
              </a:rPr>
              <a:t>Therefore </a:t>
            </a:r>
            <a:r>
              <a:rPr lang="en-US" sz="1600" dirty="0" err="1" smtClean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  <a:sym typeface="Times New Roman" charset="0"/>
              </a:rPr>
              <a:t>perfomring</a:t>
            </a:r>
            <a:r>
              <a:rPr lang="en-US" sz="1600" dirty="0" smtClean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  <a:sym typeface="Times New Roman" charset="0"/>
              </a:rPr>
              <a:t> an X-ray selection returns no contamination from inactive</a:t>
            </a:r>
            <a:r>
              <a:rPr lang="en-US" sz="1600" baseline="0" dirty="0" smtClean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  <a:sym typeface="Times New Roman" charset="0"/>
              </a:rPr>
              <a:t> galaxies</a:t>
            </a:r>
          </a:p>
          <a:p>
            <a:pPr>
              <a:spcBef>
                <a:spcPts val="638"/>
              </a:spcBef>
            </a:pPr>
            <a:endParaRPr lang="en-US" sz="1600" baseline="0" dirty="0" smtClean="0">
              <a:solidFill>
                <a:srgbClr val="000000"/>
              </a:solidFill>
              <a:latin typeface="Times New Roman" charset="0"/>
              <a:ea typeface="Times New Roman" charset="0"/>
              <a:cs typeface="Times New Roman" charset="0"/>
              <a:sym typeface="Times New Roman" charset="0"/>
            </a:endParaRPr>
          </a:p>
          <a:p>
            <a:pPr>
              <a:spcBef>
                <a:spcPts val="638"/>
              </a:spcBef>
            </a:pPr>
            <a:r>
              <a:rPr lang="en-US" sz="1600" baseline="0" dirty="0" smtClean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  <a:sym typeface="Times New Roman" charset="0"/>
              </a:rPr>
              <a:t>Moreover X-ray selection is insensitive to obscuration up to columns of 10</a:t>
            </a:r>
            <a:r>
              <a:rPr lang="en-US" sz="1600" baseline="30000" dirty="0" smtClean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  <a:sym typeface="Times New Roman" charset="0"/>
              </a:rPr>
              <a:t>23</a:t>
            </a:r>
            <a:endParaRPr lang="en-US" sz="1600" baseline="30000" dirty="0">
              <a:solidFill>
                <a:srgbClr val="000000"/>
              </a:solidFill>
              <a:latin typeface="Times New Roman" charset="0"/>
              <a:ea typeface="Times New Roman" charset="0"/>
              <a:cs typeface="Times New Roman" charset="0"/>
              <a:sym typeface="Times New Roman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B1E0AE-F130-CA4D-987B-4BA5B244C896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07012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On this subject in our proposal we wrote</a:t>
            </a:r>
            <a:r>
              <a:rPr lang="en-US" baseline="0" dirty="0" smtClean="0"/>
              <a:t> we were going to address the growth of structures in the early universe and the co-evolution of BH and galaxies in these structures</a:t>
            </a:r>
          </a:p>
          <a:p>
            <a:r>
              <a:rPr lang="en-US" baseline="0" dirty="0" smtClean="0"/>
              <a:t>For this reason we propose a survey ,,,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B1E0AE-F130-CA4D-987B-4BA5B244C896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07012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B1E0AE-F130-CA4D-987B-4BA5B244C896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070123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B1E0AE-F130-CA4D-987B-4BA5B244C896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070123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B1E0AE-F130-CA4D-987B-4BA5B244C896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162467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  <a:p>
            <a:r>
              <a:rPr lang="en-US"/>
              <a:t>----- Meeting Notes (11/17/14 11:49) -----</a:t>
            </a:r>
          </a:p>
          <a:p>
            <a:r>
              <a:rPr lang="en-US"/>
              <a:t>cover same exposure hst area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B1E0AE-F130-CA4D-987B-4BA5B244C896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534284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  <a:p>
            <a:r>
              <a:rPr lang="en-US"/>
              <a:t>----- Meeting Notes (11/17/14 11:49) -----</a:t>
            </a:r>
          </a:p>
          <a:p>
            <a:r>
              <a:rPr lang="en-US"/>
              <a:t>addd hst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B1E0AE-F130-CA4D-987B-4BA5B244C896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054823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ADD zoom IN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B1E0AE-F130-CA4D-987B-4BA5B244C896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454231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  <a:p>
            <a:r>
              <a:rPr lang="en-US"/>
              <a:t>----- Meeting Notes (11/17/14 11:49) -----</a:t>
            </a:r>
          </a:p>
          <a:p>
            <a:r>
              <a:rPr lang="en-US"/>
              <a:t>separate</a:t>
            </a:r>
          </a:p>
          <a:p>
            <a:r>
              <a:rPr lang="en-US"/>
              <a:t>add legacy bolder line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B1E0AE-F130-CA4D-987B-4BA5B244C896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809387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B1E0AE-F130-CA4D-987B-4BA5B244C896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101259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B1E0AE-F130-CA4D-987B-4BA5B244C896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814927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  <a:p>
            <a:r>
              <a:rPr lang="en-US"/>
              <a:t>----- Meeting Notes (11/17/14 11:49) -----</a:t>
            </a:r>
          </a:p>
          <a:p>
            <a:r>
              <a:rPr lang="en-US"/>
              <a:t>c-cosmos then add legacy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B1E0AE-F130-CA4D-987B-4BA5B244C896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194831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Many structures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B1E0AE-F130-CA4D-987B-4BA5B244C896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665141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Stripe 82 only 27% complete in redshift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B1E0AE-F130-CA4D-987B-4BA5B244C896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77120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Selected also by </a:t>
            </a:r>
            <a:r>
              <a:rPr lang="en-US" dirty="0" err="1" smtClean="0"/>
              <a:t>xmm</a:t>
            </a:r>
            <a:r>
              <a:rPr lang="en-US" dirty="0" smtClean="0"/>
              <a:t> cosmos but only with </a:t>
            </a:r>
            <a:r>
              <a:rPr lang="en-US" dirty="0" err="1" smtClean="0"/>
              <a:t>chandra</a:t>
            </a:r>
            <a:r>
              <a:rPr lang="en-US" dirty="0" smtClean="0"/>
              <a:t> is possible to perform spectral analysis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B1E0AE-F130-CA4D-987B-4BA5B244C896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348891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  <a:p>
            <a:r>
              <a:rPr lang="en-US"/>
              <a:t>----- Meeting Notes (11/17/14 11:49) -----</a:t>
            </a:r>
          </a:p>
          <a:p>
            <a:r>
              <a:rPr lang="en-US"/>
              <a:t>just z&gt;3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B1E0AE-F130-CA4D-987B-4BA5B244C896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139686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B1E0AE-F130-CA4D-987B-4BA5B244C896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110779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0" baseline="0" dirty="0" smtClean="0">
                <a:solidFill>
                  <a:srgbClr val="22228B"/>
                </a:solidFill>
              </a:rPr>
              <a:t>This regime, not otherwise sampled, will allow to understand the SMBH growth in the early universe.</a:t>
            </a:r>
          </a:p>
          <a:p>
            <a:endParaRPr lang="en-US" dirty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B1E0AE-F130-CA4D-987B-4BA5B244C896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860877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punti</a:t>
            </a:r>
            <a:r>
              <a:rPr lang="en-US" baseline="0" dirty="0" smtClean="0"/>
              <a:t> di </a:t>
            </a:r>
            <a:r>
              <a:rPr lang="en-US" baseline="0" dirty="0" err="1" smtClean="0"/>
              <a:t>vito</a:t>
            </a:r>
            <a:r>
              <a:rPr lang="en-US" baseline="0" dirty="0" smtClean="0"/>
              <a:t>: </a:t>
            </a:r>
            <a:r>
              <a:rPr lang="en-US" baseline="0" dirty="0" err="1" smtClean="0"/>
              <a:t>toglierli</a:t>
            </a:r>
            <a:r>
              <a:rPr lang="en-US" baseline="0" dirty="0" smtClean="0"/>
              <a:t> o </a:t>
            </a:r>
            <a:r>
              <a:rPr lang="en-US" baseline="0" dirty="0" err="1" smtClean="0"/>
              <a:t>meno</a:t>
            </a:r>
            <a:r>
              <a:rPr lang="en-US" baseline="0" dirty="0" smtClean="0"/>
              <a:t>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B1E0AE-F130-CA4D-987B-4BA5B244C896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304962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Nuova</a:t>
            </a:r>
            <a:r>
              <a:rPr lang="en-US" dirty="0" smtClean="0"/>
              <a:t> </a:t>
            </a:r>
            <a:r>
              <a:rPr lang="en-US" dirty="0" err="1" smtClean="0"/>
              <a:t>figura</a:t>
            </a:r>
            <a:r>
              <a:rPr lang="en-US" dirty="0" smtClean="0"/>
              <a:t> </a:t>
            </a:r>
            <a:r>
              <a:rPr lang="en-US" dirty="0" err="1" smtClean="0"/>
              <a:t>chiedi</a:t>
            </a:r>
            <a:r>
              <a:rPr lang="en-US" dirty="0" smtClean="0"/>
              <a:t> a Stefano!!!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B1E0AE-F130-CA4D-987B-4BA5B244C896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797963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2pcf measures the difference between the AGN distribution and a random </a:t>
            </a:r>
            <a:r>
              <a:rPr lang="en-US" sz="1200" b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unclustered</a:t>
            </a:r>
            <a:r>
              <a:rPr lang="en-US" sz="1200" b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random distribution, </a:t>
            </a:r>
            <a:endParaRPr lang="en-US" dirty="0" smtClean="0">
              <a:effectLst/>
            </a:endParaRPr>
          </a:p>
          <a:p>
            <a:r>
              <a:rPr lang="en-US" sz="1200" b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 a function of the AGN separation; </a:t>
            </a:r>
            <a:endParaRPr lang="en-US" dirty="0" smtClean="0">
              <a:effectLst/>
            </a:endParaRPr>
          </a:p>
          <a:p>
            <a:r>
              <a:rPr lang="en-US" dirty="0" smtClean="0"/>
              <a:t>b reflects the amplitude of the AGNs two-halo term</a:t>
            </a:r>
            <a:r>
              <a:rPr lang="en-US" baseline="0" dirty="0" smtClean="0"/>
              <a:t> </a:t>
            </a:r>
            <a:r>
              <a:rPr lang="en-US" dirty="0" smtClean="0"/>
              <a:t>relative to the underlying DM distribution,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B1E0AE-F130-CA4D-987B-4BA5B244C896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814082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UPDATE with latest viola plot for LEGACY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B1E0AE-F130-CA4D-987B-4BA5B244C896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199122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B1E0AE-F130-CA4D-987B-4BA5B244C896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76350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1E35A-CA98-CD49-B9A0-898CFA2DB53A}" type="datetimeFigureOut">
              <a:rPr lang="en-US" smtClean="0"/>
              <a:t>11/19/14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BC6B7D4-2B71-644E-AB09-D031605ADD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4633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1E35A-CA98-CD49-B9A0-898CFA2DB53A}" type="datetimeFigureOut">
              <a:rPr lang="en-US" smtClean="0"/>
              <a:t>11/19/14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BC6B7D4-2B71-644E-AB09-D031605ADD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72764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1E35A-CA98-CD49-B9A0-898CFA2DB53A}" type="datetimeFigureOut">
              <a:rPr lang="en-US" smtClean="0"/>
              <a:t>11/19/14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BC6B7D4-2B71-644E-AB09-D031605ADD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45603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1E35A-CA98-CD49-B9A0-898CFA2DB53A}" type="datetimeFigureOut">
              <a:rPr lang="en-US" smtClean="0"/>
              <a:t>11/19/14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BC6B7D4-2B71-644E-AB09-D031605ADD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11315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1E35A-CA98-CD49-B9A0-898CFA2DB53A}" type="datetimeFigureOut">
              <a:rPr lang="en-US" smtClean="0"/>
              <a:t>11/19/14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BC6B7D4-2B71-644E-AB09-D031605ADD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32752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1E35A-CA98-CD49-B9A0-898CFA2DB53A}" type="datetimeFigureOut">
              <a:rPr lang="en-US" smtClean="0"/>
              <a:t>11/19/14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BC6B7D4-2B71-644E-AB09-D031605ADD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7443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1E35A-CA98-CD49-B9A0-898CFA2DB53A}" type="datetimeFigureOut">
              <a:rPr lang="en-US" smtClean="0"/>
              <a:t>11/19/14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BC6B7D4-2B71-644E-AB09-D031605ADD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04094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1E35A-CA98-CD49-B9A0-898CFA2DB53A}" type="datetimeFigureOut">
              <a:rPr lang="en-US" smtClean="0"/>
              <a:t>11/19/14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BC6B7D4-2B71-644E-AB09-D031605ADD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20910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1E35A-CA98-CD49-B9A0-898CFA2DB53A}" type="datetimeFigureOut">
              <a:rPr lang="en-US" smtClean="0"/>
              <a:t>11/19/14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BC6B7D4-2B71-644E-AB09-D031605ADD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85866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1E35A-CA98-CD49-B9A0-898CFA2DB53A}" type="datetimeFigureOut">
              <a:rPr lang="en-US" smtClean="0"/>
              <a:t>11/19/14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BC6B7D4-2B71-644E-AB09-D031605ADD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13477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1E35A-CA98-CD49-B9A0-898CFA2DB53A}" type="datetimeFigureOut">
              <a:rPr lang="en-US" smtClean="0"/>
              <a:t>11/19/14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BC6B7D4-2B71-644E-AB09-D031605ADD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7992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C1E35A-CA98-CD49-B9A0-898CFA2DB53A}" type="datetimeFigureOut">
              <a:rPr lang="en-US" smtClean="0"/>
              <a:t>11/19/14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Happy 15 years Chandra!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40892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jpe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0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4" Type="http://schemas.openxmlformats.org/officeDocument/2006/relationships/image" Target="../media/image6.jpe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8.jpg"/><Relationship Id="rId5" Type="http://schemas.openxmlformats.org/officeDocument/2006/relationships/image" Target="../media/image9.jpg"/><Relationship Id="rId6" Type="http://schemas.openxmlformats.org/officeDocument/2006/relationships/image" Target="../media/image10.jpg"/><Relationship Id="rId7" Type="http://schemas.openxmlformats.org/officeDocument/2006/relationships/image" Target="../media/image11.jp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2.em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3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4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4" Type="http://schemas.openxmlformats.org/officeDocument/2006/relationships/image" Target="../media/image16.png"/><Relationship Id="rId5" Type="http://schemas.openxmlformats.org/officeDocument/2006/relationships/image" Target="../media/image17.png"/><Relationship Id="rId6" Type="http://schemas.openxmlformats.org/officeDocument/2006/relationships/image" Target="../media/image18.pn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9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4" Type="http://schemas.openxmlformats.org/officeDocument/2006/relationships/chart" Target="../charts/chart1.xml"/><Relationship Id="rId5" Type="http://schemas.openxmlformats.org/officeDocument/2006/relationships/image" Target="../media/image21.emf"/><Relationship Id="rId6" Type="http://schemas.openxmlformats.org/officeDocument/2006/relationships/image" Target="../media/image22.emf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4" Type="http://schemas.openxmlformats.org/officeDocument/2006/relationships/image" Target="../media/image25.png"/><Relationship Id="rId5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4" Type="http://schemas.openxmlformats.org/officeDocument/2006/relationships/image" Target="../media/image28.png"/><Relationship Id="rId5" Type="http://schemas.openxmlformats.org/officeDocument/2006/relationships/image" Target="../media/image29.pn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0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30.emf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31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32.emf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33.emf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34.emf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35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6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7.jpe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8.jpe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9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emf"/><Relationship Id="rId4" Type="http://schemas.openxmlformats.org/officeDocument/2006/relationships/image" Target="../media/image42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0.emf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43.em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4" Type="http://schemas.openxmlformats.org/officeDocument/2006/relationships/image" Target="../media/image45.jp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5.jp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6.jpe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7.jpe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7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8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9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emf"/><Relationship Id="rId4" Type="http://schemas.openxmlformats.org/officeDocument/2006/relationships/image" Target="../media/image52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0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44" y="2130425"/>
            <a:ext cx="9034256" cy="1470025"/>
          </a:xfrm>
        </p:spPr>
        <p:txBody>
          <a:bodyPr/>
          <a:lstStyle/>
          <a:p>
            <a:r>
              <a:rPr lang="en-US" dirty="0" smtClean="0">
                <a:solidFill>
                  <a:srgbClr val="F2F2F2"/>
                </a:solidFill>
              </a:rPr>
              <a:t>The Chandra COSMOS Legacy Survey</a:t>
            </a:r>
            <a:endParaRPr lang="en-US" dirty="0">
              <a:solidFill>
                <a:srgbClr val="F2F2F2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40988" y="3886199"/>
            <a:ext cx="8555276" cy="2199999"/>
          </a:xfrm>
        </p:spPr>
        <p:txBody>
          <a:bodyPr>
            <a:noAutofit/>
          </a:bodyPr>
          <a:lstStyle/>
          <a:p>
            <a:r>
              <a:rPr lang="en-US" sz="2400" b="1" dirty="0" smtClean="0">
                <a:solidFill>
                  <a:srgbClr val="F2F2F2"/>
                </a:solidFill>
              </a:rPr>
              <a:t>Francesca </a:t>
            </a:r>
            <a:r>
              <a:rPr lang="en-US" sz="2400" b="1" dirty="0" err="1" smtClean="0">
                <a:solidFill>
                  <a:srgbClr val="F2F2F2"/>
                </a:solidFill>
              </a:rPr>
              <a:t>Civano</a:t>
            </a:r>
            <a:r>
              <a:rPr lang="en-US" sz="2400" b="1" dirty="0" smtClean="0">
                <a:solidFill>
                  <a:srgbClr val="F2F2F2"/>
                </a:solidFill>
              </a:rPr>
              <a:t> (YCAA, SAO)</a:t>
            </a:r>
          </a:p>
          <a:p>
            <a:r>
              <a:rPr lang="en-US" sz="2000" b="1" dirty="0" smtClean="0">
                <a:solidFill>
                  <a:srgbClr val="F2F2F2"/>
                </a:solidFill>
              </a:rPr>
              <a:t>S. </a:t>
            </a:r>
            <a:r>
              <a:rPr lang="en-US" sz="2000" b="1" dirty="0" err="1" smtClean="0">
                <a:solidFill>
                  <a:srgbClr val="F2F2F2"/>
                </a:solidFill>
              </a:rPr>
              <a:t>Marchesi</a:t>
            </a:r>
            <a:r>
              <a:rPr lang="en-US" sz="2000" b="1" dirty="0" smtClean="0">
                <a:solidFill>
                  <a:srgbClr val="F2F2F2"/>
                </a:solidFill>
              </a:rPr>
              <a:t>, H. </a:t>
            </a:r>
            <a:r>
              <a:rPr lang="en-US" sz="2000" b="1" dirty="0" err="1" smtClean="0">
                <a:solidFill>
                  <a:srgbClr val="F2F2F2"/>
                </a:solidFill>
              </a:rPr>
              <a:t>Suh</a:t>
            </a:r>
            <a:r>
              <a:rPr lang="en-US" sz="2000" b="1" dirty="0" smtClean="0">
                <a:solidFill>
                  <a:srgbClr val="F2F2F2"/>
                </a:solidFill>
              </a:rPr>
              <a:t>, V. </a:t>
            </a:r>
            <a:r>
              <a:rPr lang="en-US" sz="2000" b="1" dirty="0" err="1" smtClean="0">
                <a:solidFill>
                  <a:srgbClr val="F2F2F2"/>
                </a:solidFill>
              </a:rPr>
              <a:t>Allevato</a:t>
            </a:r>
            <a:r>
              <a:rPr lang="en-US" sz="2000" b="1" dirty="0" smtClean="0">
                <a:solidFill>
                  <a:srgbClr val="F2F2F2"/>
                </a:solidFill>
              </a:rPr>
              <a:t>, </a:t>
            </a:r>
            <a:r>
              <a:rPr lang="en-US" sz="2000" b="0" baseline="0" dirty="0" smtClean="0">
                <a:solidFill>
                  <a:srgbClr val="F2F2F2"/>
                </a:solidFill>
              </a:rPr>
              <a:t>B. </a:t>
            </a:r>
            <a:r>
              <a:rPr lang="en-US" sz="2000" b="1" baseline="0" dirty="0" err="1" smtClean="0">
                <a:solidFill>
                  <a:srgbClr val="F2F2F2"/>
                </a:solidFill>
              </a:rPr>
              <a:t>Trakhtenbrot</a:t>
            </a:r>
            <a:r>
              <a:rPr lang="en-US" sz="2000" b="0" baseline="0" dirty="0" smtClean="0">
                <a:solidFill>
                  <a:srgbClr val="F2F2F2"/>
                </a:solidFill>
              </a:rPr>
              <a:t>, </a:t>
            </a:r>
            <a:r>
              <a:rPr lang="en-US" sz="2000" b="1" dirty="0" smtClean="0">
                <a:solidFill>
                  <a:srgbClr val="F2F2F2"/>
                </a:solidFill>
              </a:rPr>
              <a:t>M. </a:t>
            </a:r>
            <a:r>
              <a:rPr lang="en-US" sz="2000" b="1" dirty="0" err="1" smtClean="0">
                <a:solidFill>
                  <a:srgbClr val="F2F2F2"/>
                </a:solidFill>
              </a:rPr>
              <a:t>Salvato</a:t>
            </a:r>
            <a:r>
              <a:rPr lang="en-US" sz="2000" b="1" dirty="0" smtClean="0">
                <a:solidFill>
                  <a:srgbClr val="F2F2F2"/>
                </a:solidFill>
              </a:rPr>
              <a:t>, </a:t>
            </a:r>
            <a:endParaRPr lang="en-US" sz="1600" b="1" dirty="0" smtClean="0">
              <a:solidFill>
                <a:srgbClr val="F2F2F2"/>
              </a:solidFill>
            </a:endParaRPr>
          </a:p>
          <a:p>
            <a:r>
              <a:rPr lang="en-US" sz="1600" b="0" baseline="0" dirty="0" smtClean="0">
                <a:solidFill>
                  <a:srgbClr val="F2F2F2"/>
                </a:solidFill>
              </a:rPr>
              <a:t>M. Elvis; G. </a:t>
            </a:r>
            <a:r>
              <a:rPr lang="en-US" sz="1600" b="0" baseline="0" dirty="0" err="1" smtClean="0">
                <a:solidFill>
                  <a:srgbClr val="F2F2F2"/>
                </a:solidFill>
              </a:rPr>
              <a:t>Hasinger</a:t>
            </a:r>
            <a:r>
              <a:rPr lang="en-US" sz="1600" b="0" baseline="0" dirty="0" smtClean="0">
                <a:solidFill>
                  <a:srgbClr val="F2F2F2"/>
                </a:solidFill>
              </a:rPr>
              <a:t>; A. </a:t>
            </a:r>
            <a:r>
              <a:rPr lang="en-US" sz="1600" b="0" baseline="0" dirty="0" err="1" smtClean="0">
                <a:solidFill>
                  <a:srgbClr val="F2F2F2"/>
                </a:solidFill>
              </a:rPr>
              <a:t>Comastri</a:t>
            </a:r>
            <a:r>
              <a:rPr lang="en-US" sz="1600" b="0" baseline="0" dirty="0" smtClean="0">
                <a:solidFill>
                  <a:srgbClr val="F2F2F2"/>
                </a:solidFill>
              </a:rPr>
              <a:t>; M. </a:t>
            </a:r>
            <a:r>
              <a:rPr lang="en-US" sz="1600" b="0" baseline="0" dirty="0" err="1" smtClean="0">
                <a:solidFill>
                  <a:srgbClr val="F2F2F2"/>
                </a:solidFill>
              </a:rPr>
              <a:t>Brusa</a:t>
            </a:r>
            <a:r>
              <a:rPr lang="en-US" sz="1600" b="0" baseline="0" dirty="0" smtClean="0">
                <a:solidFill>
                  <a:srgbClr val="F2F2F2"/>
                </a:solidFill>
              </a:rPr>
              <a:t>; M.C. </a:t>
            </a:r>
            <a:r>
              <a:rPr lang="en-US" sz="1600" b="0" baseline="0" dirty="0" err="1" smtClean="0">
                <a:solidFill>
                  <a:srgbClr val="F2F2F2"/>
                </a:solidFill>
              </a:rPr>
              <a:t>Urry</a:t>
            </a:r>
            <a:r>
              <a:rPr lang="en-US" sz="1600" b="0" baseline="0" dirty="0" smtClean="0">
                <a:solidFill>
                  <a:srgbClr val="F2F2F2"/>
                </a:solidFill>
              </a:rPr>
              <a:t>; N. </a:t>
            </a:r>
            <a:r>
              <a:rPr lang="en-US" sz="1600" b="0" baseline="0" dirty="0" err="1" smtClean="0">
                <a:solidFill>
                  <a:srgbClr val="F2F2F2"/>
                </a:solidFill>
              </a:rPr>
              <a:t>Cappelluti</a:t>
            </a:r>
            <a:r>
              <a:rPr lang="en-US" sz="1600" b="0" baseline="0" dirty="0" smtClean="0">
                <a:solidFill>
                  <a:srgbClr val="F2F2F2"/>
                </a:solidFill>
              </a:rPr>
              <a:t>; K., </a:t>
            </a:r>
            <a:r>
              <a:rPr lang="en-US" sz="1600" b="0" baseline="0" dirty="0" err="1" smtClean="0">
                <a:solidFill>
                  <a:srgbClr val="F2F2F2"/>
                </a:solidFill>
              </a:rPr>
              <a:t>Glotfelty</a:t>
            </a:r>
            <a:r>
              <a:rPr lang="en-US" sz="1600" b="0" baseline="0" dirty="0" smtClean="0">
                <a:solidFill>
                  <a:srgbClr val="F2F2F2"/>
                </a:solidFill>
              </a:rPr>
              <a:t>;</a:t>
            </a:r>
            <a:r>
              <a:rPr lang="en-US" sz="1600" b="0" dirty="0" smtClean="0">
                <a:solidFill>
                  <a:srgbClr val="F2F2F2"/>
                </a:solidFill>
              </a:rPr>
              <a:t> </a:t>
            </a:r>
            <a:r>
              <a:rPr lang="en-US" sz="1600" b="0" baseline="0" dirty="0" smtClean="0">
                <a:solidFill>
                  <a:srgbClr val="F2F2F2"/>
                </a:solidFill>
              </a:rPr>
              <a:t>F. Harrison; G. </a:t>
            </a:r>
            <a:r>
              <a:rPr lang="en-US" sz="1600" b="0" baseline="0" dirty="0" err="1" smtClean="0">
                <a:solidFill>
                  <a:srgbClr val="F2F2F2"/>
                </a:solidFill>
              </a:rPr>
              <a:t>Zamorani</a:t>
            </a:r>
            <a:r>
              <a:rPr lang="en-US" sz="1600" b="0" baseline="0" dirty="0" smtClean="0">
                <a:solidFill>
                  <a:srgbClr val="F2F2F2"/>
                </a:solidFill>
              </a:rPr>
              <a:t>;</a:t>
            </a:r>
            <a:r>
              <a:rPr lang="en-US" sz="1600" b="0" dirty="0" smtClean="0">
                <a:solidFill>
                  <a:srgbClr val="F2F2F2"/>
                </a:solidFill>
              </a:rPr>
              <a:t> </a:t>
            </a:r>
            <a:r>
              <a:rPr lang="en-US" sz="1600" b="0" baseline="0" dirty="0" smtClean="0">
                <a:solidFill>
                  <a:srgbClr val="F2F2F2"/>
                </a:solidFill>
              </a:rPr>
              <a:t>N. </a:t>
            </a:r>
            <a:r>
              <a:rPr lang="en-US" sz="1600" b="0" baseline="0" dirty="0" err="1" smtClean="0">
                <a:solidFill>
                  <a:srgbClr val="F2F2F2"/>
                </a:solidFill>
              </a:rPr>
              <a:t>Scoville</a:t>
            </a:r>
            <a:r>
              <a:rPr lang="en-US" sz="1600" b="0" baseline="0" dirty="0" smtClean="0">
                <a:solidFill>
                  <a:srgbClr val="F2F2F2"/>
                </a:solidFill>
              </a:rPr>
              <a:t>; E. </a:t>
            </a:r>
            <a:r>
              <a:rPr lang="en-US" sz="1600" b="0" baseline="0" dirty="0" err="1" smtClean="0">
                <a:solidFill>
                  <a:srgbClr val="F2F2F2"/>
                </a:solidFill>
              </a:rPr>
              <a:t>Schinnerer</a:t>
            </a:r>
            <a:r>
              <a:rPr lang="en-US" sz="1600" b="0" baseline="0" dirty="0" smtClean="0">
                <a:solidFill>
                  <a:srgbClr val="F2F2F2"/>
                </a:solidFill>
              </a:rPr>
              <a:t>; J. Donley; J. Silverman; E. </a:t>
            </a:r>
            <a:r>
              <a:rPr lang="en-US" sz="1600" b="0" baseline="0" dirty="0" err="1" smtClean="0">
                <a:solidFill>
                  <a:srgbClr val="F2F2F2"/>
                </a:solidFill>
              </a:rPr>
              <a:t>Treister</a:t>
            </a:r>
            <a:r>
              <a:rPr lang="en-US" sz="1600" b="0" baseline="0" dirty="0" smtClean="0">
                <a:solidFill>
                  <a:srgbClr val="F2F2F2"/>
                </a:solidFill>
              </a:rPr>
              <a:t>; P. </a:t>
            </a:r>
            <a:r>
              <a:rPr lang="en-US" sz="1600" b="0" baseline="0" dirty="0" err="1" smtClean="0">
                <a:solidFill>
                  <a:srgbClr val="F2F2F2"/>
                </a:solidFill>
              </a:rPr>
              <a:t>Capak</a:t>
            </a:r>
            <a:r>
              <a:rPr lang="en-US" sz="1600" b="0" baseline="0" dirty="0" smtClean="0">
                <a:solidFill>
                  <a:srgbClr val="F2F2F2"/>
                </a:solidFill>
              </a:rPr>
              <a:t>; T. </a:t>
            </a:r>
            <a:r>
              <a:rPr lang="en-US" sz="1600" b="0" baseline="0" dirty="0" err="1" smtClean="0">
                <a:solidFill>
                  <a:srgbClr val="F2F2F2"/>
                </a:solidFill>
              </a:rPr>
              <a:t>Aldcroft</a:t>
            </a:r>
            <a:r>
              <a:rPr lang="en-US" sz="1600" b="0" baseline="0" dirty="0" smtClean="0">
                <a:solidFill>
                  <a:srgbClr val="F2F2F2"/>
                </a:solidFill>
              </a:rPr>
              <a:t>; D. Alexander; R. </a:t>
            </a:r>
            <a:r>
              <a:rPr lang="en-US" sz="1600" b="0" baseline="0" dirty="0" err="1" smtClean="0">
                <a:solidFill>
                  <a:srgbClr val="F2F2F2"/>
                </a:solidFill>
              </a:rPr>
              <a:t>D'Abrusco</a:t>
            </a:r>
            <a:r>
              <a:rPr lang="en-US" sz="1600" b="0" baseline="0" dirty="0" smtClean="0">
                <a:solidFill>
                  <a:srgbClr val="F2F2F2"/>
                </a:solidFill>
              </a:rPr>
              <a:t>; A. </a:t>
            </a:r>
            <a:r>
              <a:rPr lang="en-US" sz="1600" b="0" baseline="0" dirty="0" err="1" smtClean="0">
                <a:solidFill>
                  <a:srgbClr val="F2F2F2"/>
                </a:solidFill>
              </a:rPr>
              <a:t>Finoguenov</a:t>
            </a:r>
            <a:r>
              <a:rPr lang="en-US" sz="1600" b="0" baseline="0" dirty="0" smtClean="0">
                <a:solidFill>
                  <a:srgbClr val="F2F2F2"/>
                </a:solidFill>
              </a:rPr>
              <a:t>; A. </a:t>
            </a:r>
            <a:r>
              <a:rPr lang="en-US" sz="1600" b="0" baseline="0" dirty="0" err="1" smtClean="0">
                <a:solidFill>
                  <a:srgbClr val="F2F2F2"/>
                </a:solidFill>
              </a:rPr>
              <a:t>Fruscione</a:t>
            </a:r>
            <a:r>
              <a:rPr lang="en-US" sz="1600" b="0" baseline="0" dirty="0" smtClean="0">
                <a:solidFill>
                  <a:srgbClr val="F2F2F2"/>
                </a:solidFill>
              </a:rPr>
              <a:t>; E. </a:t>
            </a:r>
            <a:r>
              <a:rPr lang="en-US" sz="1600" b="0" baseline="0" dirty="0" err="1" smtClean="0">
                <a:solidFill>
                  <a:srgbClr val="F2F2F2"/>
                </a:solidFill>
              </a:rPr>
              <a:t>Glikman</a:t>
            </a:r>
            <a:r>
              <a:rPr lang="en-US" sz="1600" b="0" baseline="0" dirty="0" smtClean="0">
                <a:solidFill>
                  <a:srgbClr val="F2F2F2"/>
                </a:solidFill>
              </a:rPr>
              <a:t>; H. </a:t>
            </a:r>
            <a:r>
              <a:rPr lang="en-US" sz="1600" b="0" baseline="0" dirty="0" err="1" smtClean="0">
                <a:solidFill>
                  <a:srgbClr val="F2F2F2"/>
                </a:solidFill>
              </a:rPr>
              <a:t>Hao</a:t>
            </a:r>
            <a:r>
              <a:rPr lang="en-US" sz="1600" b="0" baseline="0" dirty="0" smtClean="0">
                <a:solidFill>
                  <a:srgbClr val="F2F2F2"/>
                </a:solidFill>
              </a:rPr>
              <a:t>; K. </a:t>
            </a:r>
            <a:r>
              <a:rPr lang="en-US" sz="1600" b="0" baseline="0" dirty="0" err="1" smtClean="0">
                <a:solidFill>
                  <a:srgbClr val="F2F2F2"/>
                </a:solidFill>
              </a:rPr>
              <a:t>Jahnke</a:t>
            </a:r>
            <a:r>
              <a:rPr lang="en-US" sz="1600" b="0" baseline="0" dirty="0" smtClean="0">
                <a:solidFill>
                  <a:srgbClr val="F2F2F2"/>
                </a:solidFill>
              </a:rPr>
              <a:t>; A. </a:t>
            </a:r>
            <a:r>
              <a:rPr lang="en-US" sz="1600" b="0" baseline="0" dirty="0" err="1" smtClean="0">
                <a:solidFill>
                  <a:srgbClr val="F2F2F2"/>
                </a:solidFill>
              </a:rPr>
              <a:t>Karim</a:t>
            </a:r>
            <a:r>
              <a:rPr lang="en-US" sz="1600" b="0" baseline="0" dirty="0" smtClean="0">
                <a:solidFill>
                  <a:srgbClr val="F2F2F2"/>
                </a:solidFill>
              </a:rPr>
              <a:t>; J. </a:t>
            </a:r>
            <a:r>
              <a:rPr lang="en-US" sz="1600" b="0" baseline="0" dirty="0" err="1" smtClean="0">
                <a:solidFill>
                  <a:srgbClr val="F2F2F2"/>
                </a:solidFill>
              </a:rPr>
              <a:t>Kartaltepe</a:t>
            </a:r>
            <a:r>
              <a:rPr lang="en-US" sz="1600" b="0" baseline="0" dirty="0" smtClean="0">
                <a:solidFill>
                  <a:srgbClr val="F2F2F2"/>
                </a:solidFill>
              </a:rPr>
              <a:t>; A. </a:t>
            </a:r>
            <a:r>
              <a:rPr lang="en-US" sz="1600" b="0" baseline="0" dirty="0" err="1" smtClean="0">
                <a:solidFill>
                  <a:srgbClr val="F2F2F2"/>
                </a:solidFill>
              </a:rPr>
              <a:t>Leauthaud</a:t>
            </a:r>
            <a:r>
              <a:rPr lang="en-US" sz="1600" b="0" baseline="0" dirty="0" smtClean="0">
                <a:solidFill>
                  <a:srgbClr val="F2F2F2"/>
                </a:solidFill>
              </a:rPr>
              <a:t>; G. </a:t>
            </a:r>
            <a:r>
              <a:rPr lang="en-US" sz="1600" b="0" baseline="0" dirty="0" err="1" smtClean="0">
                <a:solidFill>
                  <a:srgbClr val="F2F2F2"/>
                </a:solidFill>
              </a:rPr>
              <a:t>Lanzuisi</a:t>
            </a:r>
            <a:r>
              <a:rPr lang="en-US" sz="1600" b="0" baseline="0" dirty="0" smtClean="0">
                <a:solidFill>
                  <a:srgbClr val="F2F2F2"/>
                </a:solidFill>
              </a:rPr>
              <a:t>; T. Miyaji; C. </a:t>
            </a:r>
            <a:r>
              <a:rPr lang="en-US" sz="1600" b="0" baseline="0" dirty="0" err="1" smtClean="0">
                <a:solidFill>
                  <a:srgbClr val="F2F2F2"/>
                </a:solidFill>
              </a:rPr>
              <a:t>Vignali</a:t>
            </a:r>
            <a:r>
              <a:rPr lang="en-US" sz="1600" b="0" baseline="0" dirty="0" smtClean="0">
                <a:solidFill>
                  <a:srgbClr val="F2F2F2"/>
                </a:solidFill>
              </a:rPr>
              <a:t>; F. Fiore; S. </a:t>
            </a:r>
            <a:r>
              <a:rPr lang="en-US" sz="1600" b="0" baseline="0" dirty="0" err="1" smtClean="0">
                <a:solidFill>
                  <a:srgbClr val="F2F2F2"/>
                </a:solidFill>
              </a:rPr>
              <a:t>Puccetti</a:t>
            </a:r>
            <a:r>
              <a:rPr lang="en-US" sz="1600" b="0" baseline="0" dirty="0" smtClean="0">
                <a:solidFill>
                  <a:srgbClr val="F2F2F2"/>
                </a:solidFill>
              </a:rPr>
              <a:t>; P. </a:t>
            </a:r>
            <a:r>
              <a:rPr lang="en-US" sz="1600" b="0" baseline="0" dirty="0" err="1" smtClean="0">
                <a:solidFill>
                  <a:srgbClr val="F2F2F2"/>
                </a:solidFill>
              </a:rPr>
              <a:t>Ranalli</a:t>
            </a:r>
            <a:r>
              <a:rPr lang="en-US" sz="1600" b="0" baseline="0" dirty="0" smtClean="0">
                <a:solidFill>
                  <a:srgbClr val="F2F2F2"/>
                </a:solidFill>
              </a:rPr>
              <a:t>; V. </a:t>
            </a:r>
            <a:r>
              <a:rPr lang="en-US" sz="1600" b="0" baseline="0" dirty="0" err="1" smtClean="0">
                <a:solidFill>
                  <a:srgbClr val="F2F2F2"/>
                </a:solidFill>
              </a:rPr>
              <a:t>Smolcic</a:t>
            </a:r>
            <a:r>
              <a:rPr lang="en-US" sz="1600" b="0" baseline="0" dirty="0" smtClean="0">
                <a:solidFill>
                  <a:srgbClr val="F2F2F2"/>
                </a:solidFill>
              </a:rPr>
              <a:t>; L. </a:t>
            </a:r>
            <a:r>
              <a:rPr lang="en-US" sz="1600" b="0" baseline="0" dirty="0" err="1" smtClean="0">
                <a:solidFill>
                  <a:srgbClr val="F2F2F2"/>
                </a:solidFill>
              </a:rPr>
              <a:t>Riguccini</a:t>
            </a:r>
            <a:r>
              <a:rPr lang="en-US" sz="1600" b="0" baseline="0" dirty="0" smtClean="0">
                <a:solidFill>
                  <a:srgbClr val="F2F2F2"/>
                </a:solidFill>
              </a:rPr>
              <a:t>; M. Sargent; K. </a:t>
            </a:r>
            <a:r>
              <a:rPr lang="en-US" sz="1600" b="0" baseline="0" dirty="0" err="1" smtClean="0">
                <a:solidFill>
                  <a:srgbClr val="F2F2F2"/>
                </a:solidFill>
              </a:rPr>
              <a:t>Schawinski</a:t>
            </a:r>
            <a:r>
              <a:rPr lang="en-US" sz="1600" b="0" baseline="0" dirty="0" smtClean="0">
                <a:solidFill>
                  <a:srgbClr val="F2F2F2"/>
                </a:solidFill>
              </a:rPr>
              <a:t>; D. Stern; R. </a:t>
            </a:r>
            <a:r>
              <a:rPr lang="en-US" sz="1600" b="0" baseline="0" dirty="0" err="1" smtClean="0">
                <a:solidFill>
                  <a:srgbClr val="F2F2F2"/>
                </a:solidFill>
              </a:rPr>
              <a:t>Gilli</a:t>
            </a:r>
            <a:r>
              <a:rPr lang="en-US" sz="1600" b="0" baseline="0" dirty="0" smtClean="0">
                <a:solidFill>
                  <a:srgbClr val="F2F2F2"/>
                </a:solidFill>
              </a:rPr>
              <a:t>; Z. </a:t>
            </a:r>
            <a:r>
              <a:rPr lang="en-US" sz="1600" b="0" baseline="0" dirty="0" err="1" smtClean="0">
                <a:solidFill>
                  <a:srgbClr val="F2F2F2"/>
                </a:solidFill>
              </a:rPr>
              <a:t>DiMilia</a:t>
            </a:r>
            <a:r>
              <a:rPr lang="en-US" sz="1600" b="0" baseline="0" dirty="0" smtClean="0">
                <a:solidFill>
                  <a:srgbClr val="F2F2F2"/>
                </a:solidFill>
              </a:rPr>
              <a:t>.</a:t>
            </a:r>
          </a:p>
          <a:p>
            <a:endParaRPr lang="en-US" sz="1600" dirty="0">
              <a:solidFill>
                <a:srgbClr val="F2F2F2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699930" y="6501279"/>
            <a:ext cx="23829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2F2F2"/>
                </a:solidFill>
              </a:rPr>
              <a:t>Chandra Sweet Fifteen!</a:t>
            </a:r>
            <a:endParaRPr lang="en-US" dirty="0">
              <a:solidFill>
                <a:srgbClr val="F2F2F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34790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 shot 2013-06-20 at 11.19.52 AM.png"/>
          <p:cNvPicPr>
            <a:picLocks noChangeAspect="1"/>
          </p:cNvPicPr>
          <p:nvPr/>
        </p:nvPicPr>
        <p:blipFill>
          <a:blip r:embed="rId3"/>
          <a:srcRect l="4473" t="3490" r="4372" b="2870"/>
          <a:stretch>
            <a:fillRect/>
          </a:stretch>
        </p:blipFill>
        <p:spPr>
          <a:xfrm>
            <a:off x="1362151" y="1493015"/>
            <a:ext cx="6539270" cy="498844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362151" y="6077809"/>
            <a:ext cx="1564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>
                <a:solidFill>
                  <a:schemeClr val="bg1"/>
                </a:solidFill>
              </a:rPr>
              <a:t>Volonteri</a:t>
            </a:r>
            <a:r>
              <a:rPr lang="en-US" dirty="0" smtClean="0">
                <a:solidFill>
                  <a:schemeClr val="bg1"/>
                </a:solidFill>
              </a:rPr>
              <a:t> 2012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How did </a:t>
            </a:r>
            <a:r>
              <a:rPr lang="en-US" dirty="0" smtClean="0"/>
              <a:t>the first SMBHs form? </a:t>
            </a:r>
            <a:br>
              <a:rPr lang="en-US" dirty="0" smtClean="0"/>
            </a:br>
            <a:r>
              <a:rPr lang="en-US" dirty="0" smtClean="0"/>
              <a:t>How did SMBHs grow?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3437235" y="2028733"/>
            <a:ext cx="2101643" cy="31547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99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D9D9D9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?</a:t>
            </a:r>
            <a:endParaRPr lang="en-US" sz="19900" b="1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D9D9D9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699930" y="6501279"/>
            <a:ext cx="23829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2F2F2"/>
                </a:solidFill>
              </a:rPr>
              <a:t>Chandra Sweet Fifteen!</a:t>
            </a:r>
            <a:endParaRPr lang="en-US" dirty="0">
              <a:solidFill>
                <a:srgbClr val="F2F2F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86051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53804"/>
            <a:ext cx="8229600" cy="4525963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4000" dirty="0" smtClean="0"/>
              <a:t>Need large samples of active SMBHs  over a broad range of luminosities with </a:t>
            </a:r>
            <a:r>
              <a:rPr lang="en-US" sz="4000" dirty="0" err="1" smtClean="0"/>
              <a:t>multiwavelength</a:t>
            </a:r>
            <a:r>
              <a:rPr lang="en-US" sz="4000" dirty="0" smtClean="0"/>
              <a:t> information to study galaxy properties as well:</a:t>
            </a:r>
            <a:endParaRPr lang="en-US" sz="4000" dirty="0" smtClean="0">
              <a:sym typeface="Wingdings"/>
            </a:endParaRPr>
          </a:p>
          <a:p>
            <a:pPr algn="ctr">
              <a:buNone/>
            </a:pPr>
            <a:r>
              <a:rPr lang="en-US" sz="5400" b="1" dirty="0" smtClean="0">
                <a:solidFill>
                  <a:srgbClr val="595959"/>
                </a:solidFill>
                <a:sym typeface="Wingdings"/>
              </a:rPr>
              <a:t>EXTRAGALACTIC SURVEYS</a:t>
            </a:r>
            <a:endParaRPr lang="en-US" sz="5400" b="1" dirty="0">
              <a:solidFill>
                <a:srgbClr val="595959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699930" y="6501279"/>
            <a:ext cx="23829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2F2F2"/>
                </a:solidFill>
              </a:rPr>
              <a:t>Chandra Sweet Fifteen!</a:t>
            </a:r>
            <a:endParaRPr lang="en-US" dirty="0">
              <a:solidFill>
                <a:srgbClr val="F2F2F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56730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/>
          </p:cNvSpPr>
          <p:nvPr/>
        </p:nvSpPr>
        <p:spPr bwMode="auto">
          <a:xfrm>
            <a:off x="298860" y="2161612"/>
            <a:ext cx="8496882" cy="4295052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pPr marL="216537" indent="-216537">
              <a:lnSpc>
                <a:spcPct val="90000"/>
              </a:lnSpc>
              <a:spcBef>
                <a:spcPts val="1345"/>
              </a:spcBef>
              <a:buClr>
                <a:srgbClr val="000000"/>
              </a:buClr>
              <a:buSzPct val="44000"/>
            </a:pPr>
            <a:r>
              <a:rPr lang="en-US" sz="2800" b="1" i="1" dirty="0">
                <a:solidFill>
                  <a:srgbClr val="000000"/>
                </a:solidFill>
                <a:ea typeface="Optima" charset="0"/>
                <a:cs typeface="Calibri"/>
                <a:sym typeface="Optima" charset="0"/>
              </a:rPr>
              <a:t>cleanest</a:t>
            </a:r>
            <a:r>
              <a:rPr lang="en-US" sz="2800" dirty="0">
                <a:solidFill>
                  <a:srgbClr val="000000"/>
                </a:solidFill>
                <a:ea typeface="Optima" charset="0"/>
                <a:cs typeface="Calibri"/>
                <a:sym typeface="Optima" charset="0"/>
              </a:rPr>
              <a:t> </a:t>
            </a:r>
            <a:r>
              <a:rPr lang="en-US" sz="2800" dirty="0" smtClean="0">
                <a:solidFill>
                  <a:srgbClr val="000000"/>
                </a:solidFill>
                <a:ea typeface="Optima" charset="0"/>
                <a:cs typeface="Calibri"/>
                <a:sym typeface="Optima" charset="0"/>
              </a:rPr>
              <a:t>AGN selection: </a:t>
            </a:r>
            <a:r>
              <a:rPr lang="en-US" sz="2800" dirty="0" smtClean="0">
                <a:solidFill>
                  <a:schemeClr val="tx1">
                    <a:lumMod val="65000"/>
                    <a:lumOff val="35000"/>
                  </a:schemeClr>
                </a:solidFill>
                <a:ea typeface="Optima" charset="0"/>
                <a:cs typeface="Calibri"/>
                <a:sym typeface="Optima" charset="0"/>
              </a:rPr>
              <a:t>almost 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Optima" charset="0"/>
                <a:cs typeface="Calibri"/>
                <a:sym typeface="Optima" charset="0"/>
              </a:rPr>
              <a:t>no contaminants - normal galaxies and stars emerge only in deepest </a:t>
            </a:r>
            <a:r>
              <a:rPr lang="en-US" sz="2800" dirty="0" smtClean="0">
                <a:solidFill>
                  <a:schemeClr val="tx1">
                    <a:lumMod val="65000"/>
                    <a:lumOff val="35000"/>
                  </a:schemeClr>
                </a:solidFill>
                <a:ea typeface="Optima" charset="0"/>
                <a:cs typeface="Calibri"/>
                <a:sym typeface="Optima" charset="0"/>
              </a:rPr>
              <a:t>exposures</a:t>
            </a:r>
          </a:p>
          <a:p>
            <a:pPr marL="216537" indent="-216537">
              <a:lnSpc>
                <a:spcPct val="90000"/>
              </a:lnSpc>
              <a:spcBef>
                <a:spcPts val="1345"/>
              </a:spcBef>
              <a:buClr>
                <a:srgbClr val="000000"/>
              </a:buClr>
              <a:buSzPct val="44000"/>
            </a:pPr>
            <a:endParaRPr lang="en-US" sz="2800" dirty="0">
              <a:solidFill>
                <a:schemeClr val="tx1">
                  <a:lumMod val="65000"/>
                  <a:lumOff val="35000"/>
                </a:schemeClr>
              </a:solidFill>
              <a:ea typeface="Optima" charset="0"/>
              <a:cs typeface="Calibri"/>
              <a:sym typeface="Optima" charset="0"/>
            </a:endParaRPr>
          </a:p>
          <a:p>
            <a:pPr marL="216537" indent="-216537">
              <a:lnSpc>
                <a:spcPct val="90000"/>
              </a:lnSpc>
              <a:spcBef>
                <a:spcPts val="1345"/>
              </a:spcBef>
              <a:buClr>
                <a:srgbClr val="000000"/>
              </a:buClr>
              <a:buSzPct val="44000"/>
            </a:pPr>
            <a:r>
              <a:rPr lang="en-US" sz="2800" b="1" i="1" dirty="0">
                <a:ea typeface="Optima" charset="0"/>
                <a:cs typeface="Calibri"/>
                <a:sym typeface="Optima" charset="0"/>
              </a:rPr>
              <a:t>less biased</a:t>
            </a:r>
            <a:r>
              <a:rPr lang="en-US" sz="2800" dirty="0">
                <a:ea typeface="Optima" charset="0"/>
                <a:cs typeface="Calibri"/>
                <a:sym typeface="Optima" charset="0"/>
              </a:rPr>
              <a:t> </a:t>
            </a:r>
            <a:r>
              <a:rPr lang="en-US" sz="2800" dirty="0" smtClean="0">
                <a:ea typeface="Optima" charset="0"/>
                <a:cs typeface="Calibri"/>
                <a:sym typeface="Optima" charset="0"/>
              </a:rPr>
              <a:t>AGN selection</a:t>
            </a:r>
            <a:r>
              <a:rPr lang="en-US" sz="2800" dirty="0" smtClean="0">
                <a:solidFill>
                  <a:schemeClr val="tx1">
                    <a:lumMod val="65000"/>
                    <a:lumOff val="35000"/>
                  </a:schemeClr>
                </a:solidFill>
                <a:ea typeface="Optima" charset="0"/>
                <a:cs typeface="Calibri"/>
                <a:sym typeface="Optima" charset="0"/>
              </a:rPr>
              <a:t>: at 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Optima" charset="0"/>
                <a:cs typeface="Calibri"/>
                <a:sym typeface="Optima" charset="0"/>
              </a:rPr>
              <a:t>&gt;2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Optima" charset="0"/>
                <a:cs typeface="Calibri"/>
                <a:sym typeface="Optima" charset="0"/>
              </a:rPr>
              <a:t>keV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Optima" charset="0"/>
                <a:cs typeface="Calibri"/>
                <a:sym typeface="Optima" charset="0"/>
              </a:rPr>
              <a:t> sensitive to all Compton Thin </a:t>
            </a:r>
            <a:r>
              <a:rPr lang="en-US" sz="2800" dirty="0" smtClean="0">
                <a:solidFill>
                  <a:schemeClr val="tx1">
                    <a:lumMod val="65000"/>
                    <a:lumOff val="35000"/>
                  </a:schemeClr>
                </a:solidFill>
                <a:ea typeface="Optima" charset="0"/>
                <a:cs typeface="Calibri"/>
                <a:sym typeface="Optima" charset="0"/>
              </a:rPr>
              <a:t>sources</a:t>
            </a:r>
          </a:p>
          <a:p>
            <a:pPr marL="216537" indent="-216537">
              <a:lnSpc>
                <a:spcPct val="90000"/>
              </a:lnSpc>
              <a:spcBef>
                <a:spcPts val="1345"/>
              </a:spcBef>
              <a:buClr>
                <a:srgbClr val="000000"/>
              </a:buClr>
              <a:buSzPct val="44000"/>
            </a:pPr>
            <a:endParaRPr lang="en-US" sz="3200" dirty="0">
              <a:solidFill>
                <a:srgbClr val="000000"/>
              </a:solidFill>
              <a:ea typeface="Optima" charset="0"/>
              <a:cs typeface="Calibri"/>
              <a:sym typeface="Optima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Why Chandra extragalactic surveys?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652670" y="4909500"/>
            <a:ext cx="7822453" cy="5955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16537" indent="-216537">
              <a:lnSpc>
                <a:spcPct val="90000"/>
              </a:lnSpc>
              <a:spcBef>
                <a:spcPts val="1345"/>
              </a:spcBef>
              <a:buClr>
                <a:srgbClr val="000000"/>
              </a:buClr>
              <a:buSzPct val="44000"/>
            </a:pPr>
            <a:r>
              <a:rPr lang="en-US" u="sng" dirty="0" err="1" smtClean="0">
                <a:solidFill>
                  <a:srgbClr val="000000"/>
                </a:solidFill>
                <a:ea typeface="Optima" charset="0"/>
                <a:cs typeface="Calibri"/>
                <a:sym typeface="Optima" charset="0"/>
              </a:rPr>
              <a:t>Multiwavelength</a:t>
            </a:r>
            <a:r>
              <a:rPr lang="en-US" u="sng" dirty="0" smtClean="0">
                <a:solidFill>
                  <a:srgbClr val="000000"/>
                </a:solidFill>
                <a:ea typeface="Optima" charset="0"/>
                <a:cs typeface="Calibri"/>
                <a:sym typeface="Optima" charset="0"/>
              </a:rPr>
              <a:t> coverage</a:t>
            </a:r>
            <a:r>
              <a:rPr lang="en-US" dirty="0" smtClean="0">
                <a:solidFill>
                  <a:srgbClr val="000000"/>
                </a:solidFill>
                <a:ea typeface="Optima" charset="0"/>
                <a:cs typeface="Calibri"/>
                <a:sym typeface="Optima" charset="0"/>
              </a:rPr>
              <a:t> to assure identification, redshift determination, SED studies, host galaxy properties and alternative AGN selection</a:t>
            </a:r>
            <a:endParaRPr lang="en-US" dirty="0">
              <a:solidFill>
                <a:srgbClr val="000000"/>
              </a:solidFill>
              <a:ea typeface="Optima" charset="0"/>
              <a:cs typeface="Calibri"/>
              <a:sym typeface="Optima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699930" y="6501279"/>
            <a:ext cx="23829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2F2F2"/>
                </a:solidFill>
              </a:rPr>
              <a:t>Chandra Sweet Fifteen!</a:t>
            </a:r>
            <a:endParaRPr lang="en-US" dirty="0">
              <a:solidFill>
                <a:srgbClr val="F2F2F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2717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COSMOS Legacy?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692853" y="1111391"/>
            <a:ext cx="77724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b="1" i="1" dirty="0" smtClean="0"/>
              <a:t>“…COSMOS Legacy will address the growth of </a:t>
            </a:r>
            <a:r>
              <a:rPr lang="en-US" b="1" i="1" dirty="0"/>
              <a:t>structure in the universe from re-ionization </a:t>
            </a:r>
            <a:r>
              <a:rPr lang="en-US" b="1" i="1" dirty="0" smtClean="0"/>
              <a:t>to the </a:t>
            </a:r>
            <a:r>
              <a:rPr lang="en-US" b="1" i="1" dirty="0"/>
              <a:t>peak of star formation (z≥6 to z=2) and </a:t>
            </a:r>
            <a:r>
              <a:rPr lang="en-US" b="1" i="1" dirty="0" smtClean="0"/>
              <a:t>the co</a:t>
            </a:r>
            <a:r>
              <a:rPr lang="en-US" b="1" i="1" dirty="0"/>
              <a:t>-evolution of </a:t>
            </a:r>
            <a:r>
              <a:rPr lang="en-US" b="1" i="1" dirty="0" smtClean="0"/>
              <a:t>SMBH and </a:t>
            </a:r>
            <a:r>
              <a:rPr lang="en-US" b="1" i="1" dirty="0"/>
              <a:t>galaxies in these </a:t>
            </a:r>
            <a:r>
              <a:rPr lang="en-US" b="1" i="1" dirty="0" smtClean="0"/>
              <a:t>structures…”</a:t>
            </a:r>
            <a:endParaRPr lang="en-US" b="1" i="1" dirty="0"/>
          </a:p>
        </p:txBody>
      </p:sp>
      <p:sp>
        <p:nvSpPr>
          <p:cNvPr id="5" name="TextBox 4"/>
          <p:cNvSpPr txBox="1"/>
          <p:nvPr/>
        </p:nvSpPr>
        <p:spPr>
          <a:xfrm>
            <a:off x="3699930" y="6501279"/>
            <a:ext cx="23829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2F2F2"/>
                </a:solidFill>
              </a:rPr>
              <a:t>Chandra Sweet Fifteen!</a:t>
            </a:r>
            <a:endParaRPr lang="en-US" dirty="0">
              <a:solidFill>
                <a:srgbClr val="F2F2F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82613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COSMOS Legacy?</a:t>
            </a:r>
            <a:endParaRPr lang="en-US" dirty="0"/>
          </a:p>
        </p:txBody>
      </p:sp>
      <p:sp>
        <p:nvSpPr>
          <p:cNvPr id="3" name="TextBox 50"/>
          <p:cNvSpPr txBox="1">
            <a:spLocks noChangeArrowheads="1"/>
          </p:cNvSpPr>
          <p:nvPr/>
        </p:nvSpPr>
        <p:spPr bwMode="auto">
          <a:xfrm>
            <a:off x="282236" y="2043322"/>
            <a:ext cx="8404564" cy="1306730"/>
          </a:xfrm>
          <a:prstGeom prst="rect">
            <a:avLst/>
          </a:prstGeom>
          <a:noFill/>
          <a:ln w="7620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428460" tIns="214230" rIns="428460" bIns="214230">
            <a:spAutoFit/>
          </a:bodyPr>
          <a:lstStyle>
            <a:lvl1pPr eaLnBrk="0" hangingPunct="0">
              <a:defRPr sz="3300" b="1" baseline="-25000">
                <a:solidFill>
                  <a:schemeClr val="tx1"/>
                </a:solidFill>
                <a:latin typeface="Lucida Sans Typewriter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3300" b="1" baseline="-25000">
                <a:solidFill>
                  <a:schemeClr val="tx1"/>
                </a:solidFill>
                <a:latin typeface="Lucida Sans Typewriter" charset="0"/>
                <a:ea typeface="ＭＳ Ｐゴシック" charset="0"/>
              </a:defRPr>
            </a:lvl2pPr>
            <a:lvl3pPr eaLnBrk="0" hangingPunct="0">
              <a:defRPr sz="3300" b="1" baseline="-25000">
                <a:solidFill>
                  <a:schemeClr val="tx1"/>
                </a:solidFill>
                <a:latin typeface="Lucida Sans Typewriter" charset="0"/>
                <a:ea typeface="ＭＳ Ｐゴシック" charset="0"/>
              </a:defRPr>
            </a:lvl3pPr>
            <a:lvl4pPr eaLnBrk="0" hangingPunct="0">
              <a:defRPr sz="3300" b="1" baseline="-25000">
                <a:solidFill>
                  <a:schemeClr val="tx1"/>
                </a:solidFill>
                <a:latin typeface="Lucida Sans Typewriter" charset="0"/>
                <a:ea typeface="ＭＳ Ｐゴシック" charset="0"/>
              </a:defRPr>
            </a:lvl4pPr>
            <a:lvl5pPr eaLnBrk="0" hangingPunct="0">
              <a:defRPr sz="3300" b="1" baseline="-25000">
                <a:solidFill>
                  <a:schemeClr val="tx1"/>
                </a:solidFill>
                <a:latin typeface="Lucida Sans Typewriter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300" b="1" baseline="-25000">
                <a:solidFill>
                  <a:schemeClr val="tx1"/>
                </a:solidFill>
                <a:latin typeface="Lucida Sans Typewriter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300" b="1" baseline="-25000">
                <a:solidFill>
                  <a:schemeClr val="tx1"/>
                </a:solidFill>
                <a:latin typeface="Lucida Sans Typewriter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300" b="1" baseline="-25000">
                <a:solidFill>
                  <a:schemeClr val="tx1"/>
                </a:solidFill>
                <a:latin typeface="Lucida Sans Typewriter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300" b="1" baseline="-25000">
                <a:solidFill>
                  <a:schemeClr val="tx1"/>
                </a:solidFill>
                <a:latin typeface="Lucida Sans Typewriter" charset="0"/>
                <a:ea typeface="ＭＳ Ｐゴシック" charset="0"/>
              </a:defRPr>
            </a:lvl9pPr>
          </a:lstStyle>
          <a:p>
            <a:pPr marL="342900" indent="-342900" eaLnBrk="1" hangingPunct="1">
              <a:lnSpc>
                <a:spcPct val="120000"/>
              </a:lnSpc>
              <a:buSzPct val="110000"/>
              <a:buFont typeface="Arial"/>
              <a:buChar char="•"/>
            </a:pPr>
            <a:r>
              <a:rPr lang="en-US" sz="2400" i="1" baseline="0" dirty="0">
                <a:latin typeface="+mn-lt"/>
              </a:rPr>
              <a:t>wide enough </a:t>
            </a:r>
            <a:r>
              <a:rPr lang="en-US" sz="2400" b="0" baseline="0" dirty="0">
                <a:latin typeface="+mn-lt"/>
              </a:rPr>
              <a:t>to span high-z LSS </a:t>
            </a:r>
            <a:r>
              <a:rPr lang="en-US" sz="2400" b="0" baseline="0" dirty="0" smtClean="0">
                <a:latin typeface="+mn-lt"/>
              </a:rPr>
              <a:t>and </a:t>
            </a:r>
            <a:r>
              <a:rPr lang="en-US" sz="2400" b="0" baseline="0" dirty="0">
                <a:latin typeface="+mn-lt"/>
              </a:rPr>
              <a:t>to have large </a:t>
            </a:r>
            <a:r>
              <a:rPr lang="en-US" sz="2400" b="0" baseline="0" dirty="0" smtClean="0">
                <a:latin typeface="+mn-lt"/>
              </a:rPr>
              <a:t>samples of AGN for clustering studies </a:t>
            </a:r>
            <a:endParaRPr lang="en-US" sz="2400" b="0" baseline="0" dirty="0" smtClean="0">
              <a:latin typeface="+mn-lt"/>
              <a:cs typeface="Lucida Sans Typewriter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92853" y="1111391"/>
            <a:ext cx="77724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b="1" i="1" dirty="0" smtClean="0"/>
              <a:t>“…COSMOS Legacy will address the growth of </a:t>
            </a:r>
            <a:r>
              <a:rPr lang="en-US" b="1" i="1" dirty="0"/>
              <a:t>structure in the universe from re-ionization </a:t>
            </a:r>
            <a:r>
              <a:rPr lang="en-US" b="1" i="1" dirty="0" smtClean="0"/>
              <a:t>to the </a:t>
            </a:r>
            <a:r>
              <a:rPr lang="en-US" b="1" i="1" dirty="0"/>
              <a:t>peak of star formation (z≥6 to z=2) and </a:t>
            </a:r>
            <a:r>
              <a:rPr lang="en-US" b="1" i="1" dirty="0" smtClean="0"/>
              <a:t>the co</a:t>
            </a:r>
            <a:r>
              <a:rPr lang="en-US" b="1" i="1" dirty="0"/>
              <a:t>-evolution of </a:t>
            </a:r>
            <a:r>
              <a:rPr lang="en-US" b="1" i="1" dirty="0" smtClean="0"/>
              <a:t>SMBH and </a:t>
            </a:r>
            <a:r>
              <a:rPr lang="en-US" b="1" i="1" dirty="0"/>
              <a:t>galaxies in these </a:t>
            </a:r>
            <a:r>
              <a:rPr lang="en-US" b="1" i="1" dirty="0" smtClean="0"/>
              <a:t>structures…”</a:t>
            </a:r>
            <a:endParaRPr lang="en-US" b="1" i="1" dirty="0"/>
          </a:p>
        </p:txBody>
      </p:sp>
      <p:sp>
        <p:nvSpPr>
          <p:cNvPr id="5" name="TextBox 4"/>
          <p:cNvSpPr txBox="1"/>
          <p:nvPr/>
        </p:nvSpPr>
        <p:spPr>
          <a:xfrm>
            <a:off x="3699930" y="6501279"/>
            <a:ext cx="23829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2F2F2"/>
                </a:solidFill>
              </a:rPr>
              <a:t>Chandra Sweet Fifteen!</a:t>
            </a:r>
            <a:endParaRPr lang="en-US" dirty="0">
              <a:solidFill>
                <a:srgbClr val="F2F2F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90077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COSMOS Legacy?</a:t>
            </a:r>
            <a:endParaRPr lang="en-US" dirty="0"/>
          </a:p>
        </p:txBody>
      </p:sp>
      <p:sp>
        <p:nvSpPr>
          <p:cNvPr id="3" name="TextBox 50"/>
          <p:cNvSpPr txBox="1">
            <a:spLocks noChangeArrowheads="1"/>
          </p:cNvSpPr>
          <p:nvPr/>
        </p:nvSpPr>
        <p:spPr bwMode="auto">
          <a:xfrm>
            <a:off x="282236" y="2043322"/>
            <a:ext cx="8404564" cy="2193126"/>
          </a:xfrm>
          <a:prstGeom prst="rect">
            <a:avLst/>
          </a:prstGeom>
          <a:noFill/>
          <a:ln w="7620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428460" tIns="214230" rIns="428460" bIns="214230">
            <a:spAutoFit/>
          </a:bodyPr>
          <a:lstStyle>
            <a:lvl1pPr eaLnBrk="0" hangingPunct="0">
              <a:defRPr sz="3300" b="1" baseline="-25000">
                <a:solidFill>
                  <a:schemeClr val="tx1"/>
                </a:solidFill>
                <a:latin typeface="Lucida Sans Typewriter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3300" b="1" baseline="-25000">
                <a:solidFill>
                  <a:schemeClr val="tx1"/>
                </a:solidFill>
                <a:latin typeface="Lucida Sans Typewriter" charset="0"/>
                <a:ea typeface="ＭＳ Ｐゴシック" charset="0"/>
              </a:defRPr>
            </a:lvl2pPr>
            <a:lvl3pPr eaLnBrk="0" hangingPunct="0">
              <a:defRPr sz="3300" b="1" baseline="-25000">
                <a:solidFill>
                  <a:schemeClr val="tx1"/>
                </a:solidFill>
                <a:latin typeface="Lucida Sans Typewriter" charset="0"/>
                <a:ea typeface="ＭＳ Ｐゴシック" charset="0"/>
              </a:defRPr>
            </a:lvl3pPr>
            <a:lvl4pPr eaLnBrk="0" hangingPunct="0">
              <a:defRPr sz="3300" b="1" baseline="-25000">
                <a:solidFill>
                  <a:schemeClr val="tx1"/>
                </a:solidFill>
                <a:latin typeface="Lucida Sans Typewriter" charset="0"/>
                <a:ea typeface="ＭＳ Ｐゴシック" charset="0"/>
              </a:defRPr>
            </a:lvl4pPr>
            <a:lvl5pPr eaLnBrk="0" hangingPunct="0">
              <a:defRPr sz="3300" b="1" baseline="-25000">
                <a:solidFill>
                  <a:schemeClr val="tx1"/>
                </a:solidFill>
                <a:latin typeface="Lucida Sans Typewriter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300" b="1" baseline="-25000">
                <a:solidFill>
                  <a:schemeClr val="tx1"/>
                </a:solidFill>
                <a:latin typeface="Lucida Sans Typewriter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300" b="1" baseline="-25000">
                <a:solidFill>
                  <a:schemeClr val="tx1"/>
                </a:solidFill>
                <a:latin typeface="Lucida Sans Typewriter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300" b="1" baseline="-25000">
                <a:solidFill>
                  <a:schemeClr val="tx1"/>
                </a:solidFill>
                <a:latin typeface="Lucida Sans Typewriter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300" b="1" baseline="-25000">
                <a:solidFill>
                  <a:schemeClr val="tx1"/>
                </a:solidFill>
                <a:latin typeface="Lucida Sans Typewriter" charset="0"/>
                <a:ea typeface="ＭＳ Ｐゴシック" charset="0"/>
              </a:defRPr>
            </a:lvl9pPr>
          </a:lstStyle>
          <a:p>
            <a:pPr marL="342900" indent="-342900" eaLnBrk="1" hangingPunct="1">
              <a:lnSpc>
                <a:spcPct val="120000"/>
              </a:lnSpc>
              <a:buSzPct val="110000"/>
              <a:buFont typeface="Arial"/>
              <a:buChar char="•"/>
            </a:pPr>
            <a:r>
              <a:rPr lang="en-US" sz="2400" i="1" baseline="0" dirty="0">
                <a:latin typeface="+mn-lt"/>
              </a:rPr>
              <a:t>wide enough </a:t>
            </a:r>
            <a:r>
              <a:rPr lang="en-US" sz="2400" b="0" baseline="0" dirty="0">
                <a:latin typeface="+mn-lt"/>
              </a:rPr>
              <a:t>to span high-z LSS </a:t>
            </a:r>
            <a:r>
              <a:rPr lang="en-US" sz="2400" b="0" baseline="0" dirty="0" smtClean="0">
                <a:latin typeface="+mn-lt"/>
              </a:rPr>
              <a:t>and </a:t>
            </a:r>
            <a:r>
              <a:rPr lang="en-US" sz="2400" b="0" baseline="0" dirty="0">
                <a:latin typeface="+mn-lt"/>
              </a:rPr>
              <a:t>to have large </a:t>
            </a:r>
            <a:r>
              <a:rPr lang="en-US" sz="2400" b="0" baseline="0" dirty="0" smtClean="0">
                <a:latin typeface="+mn-lt"/>
              </a:rPr>
              <a:t>samples of AGN for clustering studies </a:t>
            </a:r>
          </a:p>
          <a:p>
            <a:pPr eaLnBrk="1" hangingPunct="1">
              <a:lnSpc>
                <a:spcPct val="120000"/>
              </a:lnSpc>
              <a:buSzPct val="110000"/>
            </a:pPr>
            <a:endParaRPr lang="en-US" sz="2400" b="0" baseline="0" dirty="0">
              <a:latin typeface="+mn-lt"/>
            </a:endParaRPr>
          </a:p>
          <a:p>
            <a:pPr marL="342900" indent="-342900" eaLnBrk="1" hangingPunct="1">
              <a:lnSpc>
                <a:spcPct val="120000"/>
              </a:lnSpc>
              <a:buSzPct val="110000"/>
              <a:buFont typeface="Arial"/>
              <a:buChar char="•"/>
            </a:pPr>
            <a:r>
              <a:rPr lang="en-US" sz="2400" i="1" baseline="0" dirty="0" smtClean="0">
                <a:latin typeface="+mn-lt"/>
              </a:rPr>
              <a:t>deep enough </a:t>
            </a:r>
            <a:r>
              <a:rPr lang="en-US" sz="2400" b="0" baseline="0" dirty="0" smtClean="0">
                <a:latin typeface="+mn-lt"/>
              </a:rPr>
              <a:t>to reach z&gt;3 AGN in significant numbers</a:t>
            </a:r>
            <a:endParaRPr lang="en-US" sz="2400" b="0" baseline="0" dirty="0" smtClean="0">
              <a:latin typeface="+mn-lt"/>
              <a:cs typeface="Lucida Sans Typewriter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92853" y="1111391"/>
            <a:ext cx="77724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b="1" i="1" dirty="0" smtClean="0"/>
              <a:t>“…COSMOS Legacy will address the growth of </a:t>
            </a:r>
            <a:r>
              <a:rPr lang="en-US" b="1" i="1" dirty="0"/>
              <a:t>structure in the universe from re-ionization </a:t>
            </a:r>
            <a:r>
              <a:rPr lang="en-US" b="1" i="1" dirty="0" smtClean="0"/>
              <a:t>to the </a:t>
            </a:r>
            <a:r>
              <a:rPr lang="en-US" b="1" i="1" dirty="0"/>
              <a:t>peak of star formation (z≥6 to z=2) and </a:t>
            </a:r>
            <a:r>
              <a:rPr lang="en-US" b="1" i="1" dirty="0" smtClean="0"/>
              <a:t>the co</a:t>
            </a:r>
            <a:r>
              <a:rPr lang="en-US" b="1" i="1" dirty="0"/>
              <a:t>-evolution of </a:t>
            </a:r>
            <a:r>
              <a:rPr lang="en-US" b="1" i="1" dirty="0" smtClean="0"/>
              <a:t>SMBH and </a:t>
            </a:r>
            <a:r>
              <a:rPr lang="en-US" b="1" i="1" dirty="0"/>
              <a:t>galaxies in these </a:t>
            </a:r>
            <a:r>
              <a:rPr lang="en-US" b="1" i="1" dirty="0" smtClean="0"/>
              <a:t>structures…”</a:t>
            </a:r>
            <a:endParaRPr lang="en-US" b="1" i="1" dirty="0"/>
          </a:p>
        </p:txBody>
      </p:sp>
      <p:sp>
        <p:nvSpPr>
          <p:cNvPr id="5" name="TextBox 4"/>
          <p:cNvSpPr txBox="1"/>
          <p:nvPr/>
        </p:nvSpPr>
        <p:spPr>
          <a:xfrm>
            <a:off x="3699930" y="6501279"/>
            <a:ext cx="23829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2F2F2"/>
                </a:solidFill>
              </a:rPr>
              <a:t>Chandra Sweet Fifteen!</a:t>
            </a:r>
            <a:endParaRPr lang="en-US" dirty="0">
              <a:solidFill>
                <a:srgbClr val="F2F2F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44213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COSMOS Legacy?</a:t>
            </a:r>
            <a:endParaRPr lang="en-US" dirty="0"/>
          </a:p>
        </p:txBody>
      </p:sp>
      <p:sp>
        <p:nvSpPr>
          <p:cNvPr id="3" name="TextBox 50"/>
          <p:cNvSpPr txBox="1">
            <a:spLocks noChangeArrowheads="1"/>
          </p:cNvSpPr>
          <p:nvPr/>
        </p:nvSpPr>
        <p:spPr bwMode="auto">
          <a:xfrm>
            <a:off x="282236" y="2043322"/>
            <a:ext cx="8404564" cy="3965919"/>
          </a:xfrm>
          <a:prstGeom prst="rect">
            <a:avLst/>
          </a:prstGeom>
          <a:noFill/>
          <a:ln w="7620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428460" tIns="214230" rIns="428460" bIns="214230">
            <a:spAutoFit/>
          </a:bodyPr>
          <a:lstStyle>
            <a:lvl1pPr eaLnBrk="0" hangingPunct="0">
              <a:defRPr sz="3300" b="1" baseline="-25000">
                <a:solidFill>
                  <a:schemeClr val="tx1"/>
                </a:solidFill>
                <a:latin typeface="Lucida Sans Typewriter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3300" b="1" baseline="-25000">
                <a:solidFill>
                  <a:schemeClr val="tx1"/>
                </a:solidFill>
                <a:latin typeface="Lucida Sans Typewriter" charset="0"/>
                <a:ea typeface="ＭＳ Ｐゴシック" charset="0"/>
              </a:defRPr>
            </a:lvl2pPr>
            <a:lvl3pPr eaLnBrk="0" hangingPunct="0">
              <a:defRPr sz="3300" b="1" baseline="-25000">
                <a:solidFill>
                  <a:schemeClr val="tx1"/>
                </a:solidFill>
                <a:latin typeface="Lucida Sans Typewriter" charset="0"/>
                <a:ea typeface="ＭＳ Ｐゴシック" charset="0"/>
              </a:defRPr>
            </a:lvl3pPr>
            <a:lvl4pPr eaLnBrk="0" hangingPunct="0">
              <a:defRPr sz="3300" b="1" baseline="-25000">
                <a:solidFill>
                  <a:schemeClr val="tx1"/>
                </a:solidFill>
                <a:latin typeface="Lucida Sans Typewriter" charset="0"/>
                <a:ea typeface="ＭＳ Ｐゴシック" charset="0"/>
              </a:defRPr>
            </a:lvl4pPr>
            <a:lvl5pPr eaLnBrk="0" hangingPunct="0">
              <a:defRPr sz="3300" b="1" baseline="-25000">
                <a:solidFill>
                  <a:schemeClr val="tx1"/>
                </a:solidFill>
                <a:latin typeface="Lucida Sans Typewriter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300" b="1" baseline="-25000">
                <a:solidFill>
                  <a:schemeClr val="tx1"/>
                </a:solidFill>
                <a:latin typeface="Lucida Sans Typewriter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300" b="1" baseline="-25000">
                <a:solidFill>
                  <a:schemeClr val="tx1"/>
                </a:solidFill>
                <a:latin typeface="Lucida Sans Typewriter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300" b="1" baseline="-25000">
                <a:solidFill>
                  <a:schemeClr val="tx1"/>
                </a:solidFill>
                <a:latin typeface="Lucida Sans Typewriter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300" b="1" baseline="-25000">
                <a:solidFill>
                  <a:schemeClr val="tx1"/>
                </a:solidFill>
                <a:latin typeface="Lucida Sans Typewriter" charset="0"/>
                <a:ea typeface="ＭＳ Ｐゴシック" charset="0"/>
              </a:defRPr>
            </a:lvl9pPr>
          </a:lstStyle>
          <a:p>
            <a:pPr marL="342900" indent="-342900" eaLnBrk="1" hangingPunct="1">
              <a:lnSpc>
                <a:spcPct val="120000"/>
              </a:lnSpc>
              <a:buSzPct val="110000"/>
              <a:buFont typeface="Arial"/>
              <a:buChar char="•"/>
            </a:pPr>
            <a:r>
              <a:rPr lang="en-US" sz="2400" i="1" baseline="0" dirty="0">
                <a:latin typeface="+mn-lt"/>
              </a:rPr>
              <a:t>wide enough </a:t>
            </a:r>
            <a:r>
              <a:rPr lang="en-US" sz="2400" b="0" baseline="0" dirty="0">
                <a:latin typeface="+mn-lt"/>
              </a:rPr>
              <a:t>to span high-z LSS </a:t>
            </a:r>
            <a:r>
              <a:rPr lang="en-US" sz="2400" b="0" baseline="0" dirty="0" smtClean="0">
                <a:latin typeface="+mn-lt"/>
              </a:rPr>
              <a:t>and </a:t>
            </a:r>
            <a:r>
              <a:rPr lang="en-US" sz="2400" b="0" baseline="0" dirty="0">
                <a:latin typeface="+mn-lt"/>
              </a:rPr>
              <a:t>to have large </a:t>
            </a:r>
            <a:r>
              <a:rPr lang="en-US" sz="2400" b="0" baseline="0" dirty="0" smtClean="0">
                <a:latin typeface="+mn-lt"/>
              </a:rPr>
              <a:t>samples of AGN for clustering studies </a:t>
            </a:r>
          </a:p>
          <a:p>
            <a:pPr eaLnBrk="1" hangingPunct="1">
              <a:lnSpc>
                <a:spcPct val="120000"/>
              </a:lnSpc>
              <a:buSzPct val="110000"/>
            </a:pPr>
            <a:endParaRPr lang="en-US" sz="2400" b="0" baseline="0" dirty="0" smtClean="0">
              <a:latin typeface="+mn-lt"/>
            </a:endParaRPr>
          </a:p>
          <a:p>
            <a:pPr marL="342900" indent="-342900" eaLnBrk="1" hangingPunct="1">
              <a:lnSpc>
                <a:spcPct val="120000"/>
              </a:lnSpc>
              <a:buSzPct val="110000"/>
              <a:buFont typeface="Arial"/>
              <a:buChar char="•"/>
            </a:pPr>
            <a:r>
              <a:rPr lang="en-US" sz="2400" i="1" baseline="0" dirty="0" smtClean="0">
                <a:latin typeface="+mn-lt"/>
              </a:rPr>
              <a:t>deep enough </a:t>
            </a:r>
            <a:r>
              <a:rPr lang="en-US" sz="2400" b="0" baseline="0" dirty="0" smtClean="0">
                <a:latin typeface="+mn-lt"/>
              </a:rPr>
              <a:t>to reach z&gt;3 AGN in significant numbers </a:t>
            </a:r>
          </a:p>
          <a:p>
            <a:pPr eaLnBrk="1" hangingPunct="1">
              <a:lnSpc>
                <a:spcPct val="120000"/>
              </a:lnSpc>
              <a:buSzPct val="110000"/>
            </a:pPr>
            <a:endParaRPr lang="en-US" sz="2400" b="0" baseline="0" dirty="0" smtClean="0">
              <a:latin typeface="+mn-lt"/>
            </a:endParaRPr>
          </a:p>
          <a:p>
            <a:pPr marL="342900" indent="-342900" eaLnBrk="1" hangingPunct="1">
              <a:lnSpc>
                <a:spcPct val="120000"/>
              </a:lnSpc>
              <a:buSzPct val="110000"/>
              <a:buFont typeface="Arial"/>
              <a:buChar char="•"/>
            </a:pPr>
            <a:r>
              <a:rPr lang="en-US" sz="2400" b="0" baseline="0" dirty="0" smtClean="0">
                <a:latin typeface="+mn-lt"/>
              </a:rPr>
              <a:t>yet </a:t>
            </a:r>
            <a:r>
              <a:rPr lang="en-US" sz="2400" i="1" baseline="0" dirty="0" smtClean="0">
                <a:latin typeface="+mn-lt"/>
              </a:rPr>
              <a:t>bright enough</a:t>
            </a:r>
            <a:r>
              <a:rPr lang="en-US" sz="2400" b="0" i="1" baseline="0" dirty="0" smtClean="0">
                <a:latin typeface="+mn-lt"/>
              </a:rPr>
              <a:t> </a:t>
            </a:r>
            <a:r>
              <a:rPr lang="en-US" sz="2400" b="0" baseline="0" dirty="0" smtClean="0">
                <a:latin typeface="+mn-lt"/>
              </a:rPr>
              <a:t>that ∼99% of sources can be identified </a:t>
            </a:r>
          </a:p>
          <a:p>
            <a:pPr marL="342900" indent="-342900" eaLnBrk="1" hangingPunct="1">
              <a:lnSpc>
                <a:spcPct val="120000"/>
              </a:lnSpc>
              <a:buSzPct val="110000"/>
              <a:buFont typeface="Arial"/>
              <a:buChar char="•"/>
            </a:pPr>
            <a:r>
              <a:rPr lang="en-US" sz="2400" b="0" baseline="0" dirty="0" err="1" smtClean="0">
                <a:latin typeface="+mn-lt"/>
                <a:cs typeface="Lucida Sans Typewriter" charset="0"/>
              </a:rPr>
              <a:t>Multiwavelength</a:t>
            </a:r>
            <a:r>
              <a:rPr lang="en-US" sz="2400" b="0" baseline="0" dirty="0" smtClean="0">
                <a:latin typeface="+mn-lt"/>
                <a:cs typeface="Lucida Sans Typewriter" charset="0"/>
              </a:rPr>
              <a:t> is already available + easy accessible for spectroscopic follow-ups</a:t>
            </a:r>
          </a:p>
        </p:txBody>
      </p:sp>
      <p:sp>
        <p:nvSpPr>
          <p:cNvPr id="4" name="Rectangle 3"/>
          <p:cNvSpPr/>
          <p:nvPr/>
        </p:nvSpPr>
        <p:spPr>
          <a:xfrm>
            <a:off x="692853" y="1111391"/>
            <a:ext cx="77724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b="1" i="1" dirty="0" smtClean="0"/>
              <a:t>“…COSMOS Legacy will address the growth of </a:t>
            </a:r>
            <a:r>
              <a:rPr lang="en-US" b="1" i="1" dirty="0"/>
              <a:t>structure in the universe from re-ionization </a:t>
            </a:r>
            <a:r>
              <a:rPr lang="en-US" b="1" i="1" dirty="0" smtClean="0"/>
              <a:t>to the </a:t>
            </a:r>
            <a:r>
              <a:rPr lang="en-US" b="1" i="1" dirty="0"/>
              <a:t>peak of star formation (z≥6 to z=2) and </a:t>
            </a:r>
            <a:r>
              <a:rPr lang="en-US" b="1" i="1" dirty="0" smtClean="0"/>
              <a:t>the co</a:t>
            </a:r>
            <a:r>
              <a:rPr lang="en-US" b="1" i="1" dirty="0"/>
              <a:t>-evolution of </a:t>
            </a:r>
            <a:r>
              <a:rPr lang="en-US" b="1" i="1" dirty="0" smtClean="0"/>
              <a:t>SMBH and </a:t>
            </a:r>
            <a:r>
              <a:rPr lang="en-US" b="1" i="1" dirty="0"/>
              <a:t>galaxies in these </a:t>
            </a:r>
            <a:r>
              <a:rPr lang="en-US" b="1" i="1" dirty="0" smtClean="0"/>
              <a:t>structures…”</a:t>
            </a:r>
            <a:endParaRPr lang="en-US" b="1" i="1" dirty="0"/>
          </a:p>
        </p:txBody>
      </p:sp>
      <p:sp>
        <p:nvSpPr>
          <p:cNvPr id="5" name="TextBox 4"/>
          <p:cNvSpPr txBox="1"/>
          <p:nvPr/>
        </p:nvSpPr>
        <p:spPr>
          <a:xfrm>
            <a:off x="3699930" y="6501279"/>
            <a:ext cx="23829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2F2F2"/>
                </a:solidFill>
              </a:rPr>
              <a:t>Chandra Sweet Fifteen!</a:t>
            </a:r>
            <a:endParaRPr lang="en-US" dirty="0">
              <a:solidFill>
                <a:srgbClr val="F2F2F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44213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27" descr="Survey_Sizes"/>
          <p:cNvPicPr>
            <a:picLocks noChangeAspect="1" noChangeArrowheads="1"/>
          </p:cNvPicPr>
          <p:nvPr/>
        </p:nvPicPr>
        <p:blipFill>
          <a:blip r:embed="rId3"/>
          <a:srcRect l="6667" t="3076" r="5000" b="4474"/>
          <a:stretch>
            <a:fillRect/>
          </a:stretch>
        </p:blipFill>
        <p:spPr bwMode="auto">
          <a:xfrm>
            <a:off x="-45360" y="1207184"/>
            <a:ext cx="9144000" cy="5348288"/>
          </a:xfrm>
          <a:prstGeom prst="rect">
            <a:avLst/>
          </a:prstGeom>
          <a:solidFill>
            <a:srgbClr val="FFFFFF"/>
          </a:solidFill>
        </p:spPr>
      </p:pic>
      <p:grpSp>
        <p:nvGrpSpPr>
          <p:cNvPr id="8" name="Group 9"/>
          <p:cNvGrpSpPr/>
          <p:nvPr/>
        </p:nvGrpSpPr>
        <p:grpSpPr>
          <a:xfrm>
            <a:off x="198438" y="1385498"/>
            <a:ext cx="8488362" cy="5291386"/>
            <a:chOff x="198438" y="1385498"/>
            <a:chExt cx="8488362" cy="5291386"/>
          </a:xfrm>
        </p:grpSpPr>
        <p:sp>
          <p:nvSpPr>
            <p:cNvPr id="3" name="Text Box 3"/>
            <p:cNvSpPr txBox="1">
              <a:spLocks noChangeArrowheads="1"/>
            </p:cNvSpPr>
            <p:nvPr/>
          </p:nvSpPr>
          <p:spPr bwMode="auto">
            <a:xfrm>
              <a:off x="468720" y="1413905"/>
              <a:ext cx="8218080" cy="5262979"/>
            </a:xfrm>
            <a:prstGeom prst="rect">
              <a:avLst/>
            </a:prstGeom>
            <a:solidFill>
              <a:schemeClr val="tx1">
                <a:lumMod val="85000"/>
                <a:lumOff val="15000"/>
                <a:alpha val="39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  <a:latin typeface="Times" pitchFamily="-110" charset="0"/>
                </a:rPr>
                <a:t>       </a:t>
              </a:r>
              <a:r>
                <a:rPr lang="en-US" sz="2400" b="1" dirty="0" smtClean="0">
                  <a:solidFill>
                    <a:schemeClr val="bg1"/>
                  </a:solidFill>
                  <a:latin typeface="Times" pitchFamily="-110" charset="0"/>
                </a:rPr>
                <a:t>HST </a:t>
              </a:r>
              <a:r>
                <a:rPr lang="en-US" sz="2400" b="1" dirty="0">
                  <a:solidFill>
                    <a:schemeClr val="bg1"/>
                  </a:solidFill>
                  <a:latin typeface="Times" pitchFamily="-110" charset="0"/>
                </a:rPr>
                <a:t>–</a:t>
              </a:r>
              <a:r>
                <a:rPr lang="en-US" sz="2400" dirty="0">
                  <a:solidFill>
                    <a:schemeClr val="bg1"/>
                  </a:solidFill>
                  <a:latin typeface="Arial" pitchFamily="-110" charset="0"/>
                </a:rPr>
                <a:t> </a:t>
              </a:r>
              <a:r>
                <a:rPr lang="en-US" sz="2400" b="1" dirty="0">
                  <a:solidFill>
                    <a:schemeClr val="bg1"/>
                  </a:solidFill>
                  <a:latin typeface="Times" pitchFamily="-110" charset="0"/>
                </a:rPr>
                <a:t>2 deg</a:t>
              </a:r>
              <a:r>
                <a:rPr lang="en-US" sz="2400" b="1" baseline="30000" dirty="0">
                  <a:solidFill>
                    <a:schemeClr val="bg1"/>
                  </a:solidFill>
                  <a:latin typeface="Times" pitchFamily="-110" charset="0"/>
                </a:rPr>
                <a:t>2</a:t>
              </a:r>
              <a:r>
                <a:rPr lang="en-US" sz="2400" b="1" dirty="0">
                  <a:solidFill>
                    <a:schemeClr val="bg1"/>
                  </a:solidFill>
                  <a:latin typeface="Times" pitchFamily="-110" charset="0"/>
                </a:rPr>
                <a:t> optical images (600 orbits) </a:t>
              </a:r>
              <a:r>
                <a:rPr lang="en-US" sz="2400" b="1" dirty="0" smtClean="0">
                  <a:solidFill>
                    <a:schemeClr val="bg1"/>
                  </a:solidFill>
                  <a:latin typeface="Times" pitchFamily="-110" charset="0"/>
                </a:rPr>
                <a:t>	</a:t>
              </a:r>
              <a:endParaRPr lang="en-US" sz="2400" b="1" dirty="0" smtClean="0">
                <a:solidFill>
                  <a:schemeClr val="bg1"/>
                </a:solidFill>
                <a:latin typeface="Arial" pitchFamily="-110" charset="0"/>
              </a:endParaRPr>
            </a:p>
            <a:p>
              <a:r>
                <a:rPr lang="en-US" sz="2400" b="1" dirty="0">
                  <a:solidFill>
                    <a:schemeClr val="bg1"/>
                  </a:solidFill>
                  <a:latin typeface="Times" pitchFamily="-110" charset="0"/>
                </a:rPr>
                <a:t>       XMM – 2 deg</a:t>
              </a:r>
              <a:r>
                <a:rPr lang="en-US" sz="2400" b="1" baseline="30000" dirty="0">
                  <a:solidFill>
                    <a:schemeClr val="bg1"/>
                  </a:solidFill>
                  <a:latin typeface="Times" pitchFamily="-110" charset="0"/>
                </a:rPr>
                <a:t>2</a:t>
              </a:r>
              <a:r>
                <a:rPr lang="en-US" sz="2400" b="1" dirty="0">
                  <a:solidFill>
                    <a:schemeClr val="bg1"/>
                  </a:solidFill>
                  <a:latin typeface="Times" pitchFamily="-110" charset="0"/>
                </a:rPr>
                <a:t> </a:t>
              </a:r>
              <a:r>
                <a:rPr lang="en-US" sz="2400" b="1" dirty="0" smtClean="0">
                  <a:solidFill>
                    <a:schemeClr val="bg1"/>
                  </a:solidFill>
                  <a:latin typeface="Times" pitchFamily="-110" charset="0"/>
                </a:rPr>
                <a:t>X-ray </a:t>
              </a:r>
              <a:r>
                <a:rPr lang="en-US" sz="2400" b="1" dirty="0">
                  <a:solidFill>
                    <a:schemeClr val="bg1"/>
                  </a:solidFill>
                  <a:latin typeface="Times" pitchFamily="-110" charset="0"/>
                </a:rPr>
                <a:t>imaging (1.5 </a:t>
              </a:r>
              <a:r>
                <a:rPr lang="en-US" sz="2400" b="1" dirty="0" err="1">
                  <a:solidFill>
                    <a:schemeClr val="bg1"/>
                  </a:solidFill>
                  <a:latin typeface="Times" pitchFamily="-110" charset="0"/>
                </a:rPr>
                <a:t>Msec</a:t>
              </a:r>
              <a:r>
                <a:rPr lang="en-US" sz="2400" b="1" dirty="0" smtClean="0">
                  <a:solidFill>
                    <a:schemeClr val="bg1"/>
                  </a:solidFill>
                  <a:latin typeface="Times" pitchFamily="-110" charset="0"/>
                </a:rPr>
                <a:t>)</a:t>
              </a:r>
            </a:p>
            <a:p>
              <a:r>
                <a:rPr lang="en-US" sz="2400" b="1" dirty="0">
                  <a:solidFill>
                    <a:schemeClr val="bg1"/>
                  </a:solidFill>
                  <a:latin typeface="Times" pitchFamily="-110" charset="0"/>
                </a:rPr>
                <a:t>       </a:t>
              </a:r>
              <a:r>
                <a:rPr lang="en-US" sz="2400" b="1" dirty="0" err="1">
                  <a:solidFill>
                    <a:schemeClr val="bg1"/>
                  </a:solidFill>
                  <a:latin typeface="Times" pitchFamily="-110" charset="0"/>
                </a:rPr>
                <a:t>Galex</a:t>
              </a:r>
              <a:r>
                <a:rPr lang="en-US" sz="2400" b="1" dirty="0">
                  <a:solidFill>
                    <a:schemeClr val="bg1"/>
                  </a:solidFill>
                  <a:latin typeface="Times" pitchFamily="-110" charset="0"/>
                </a:rPr>
                <a:t> –</a:t>
              </a:r>
              <a:r>
                <a:rPr lang="en-US" sz="2400" dirty="0">
                  <a:solidFill>
                    <a:schemeClr val="bg1"/>
                  </a:solidFill>
                  <a:latin typeface="Arial" pitchFamily="-110" charset="0"/>
                </a:rPr>
                <a:t> </a:t>
              </a:r>
              <a:r>
                <a:rPr lang="en-US" sz="2400" b="1" dirty="0">
                  <a:solidFill>
                    <a:schemeClr val="bg1"/>
                  </a:solidFill>
                  <a:latin typeface="Times" pitchFamily="-110" charset="0"/>
                </a:rPr>
                <a:t> ultraviolet </a:t>
              </a:r>
              <a:r>
                <a:rPr lang="en-US" sz="2400" b="1" dirty="0" smtClean="0">
                  <a:solidFill>
                    <a:schemeClr val="bg1"/>
                  </a:solidFill>
                  <a:latin typeface="Times" pitchFamily="-110" charset="0"/>
                </a:rPr>
                <a:t>imaging</a:t>
              </a:r>
            </a:p>
            <a:p>
              <a:r>
                <a:rPr lang="en-US" sz="2400" b="1" dirty="0">
                  <a:solidFill>
                    <a:schemeClr val="bg1"/>
                  </a:solidFill>
                  <a:latin typeface="Times" pitchFamily="-110" charset="0"/>
                </a:rPr>
                <a:t>       Spitzer – Mid IR </a:t>
              </a:r>
              <a:r>
                <a:rPr lang="en-US" sz="2400" b="1" dirty="0" err="1">
                  <a:solidFill>
                    <a:schemeClr val="bg1"/>
                  </a:solidFill>
                  <a:latin typeface="Times" pitchFamily="-110" charset="0"/>
                </a:rPr>
                <a:t>w</a:t>
              </a:r>
              <a:r>
                <a:rPr lang="en-US" sz="2400" b="1" dirty="0">
                  <a:solidFill>
                    <a:schemeClr val="bg1"/>
                  </a:solidFill>
                  <a:latin typeface="Times" pitchFamily="-110" charset="0"/>
                </a:rPr>
                <a:t>/ IRAC (620 hrs</a:t>
              </a:r>
              <a:r>
                <a:rPr lang="en-US" sz="2400" b="1" dirty="0" smtClean="0">
                  <a:solidFill>
                    <a:schemeClr val="bg1"/>
                  </a:solidFill>
                  <a:latin typeface="Times" pitchFamily="-110" charset="0"/>
                </a:rPr>
                <a:t>)</a:t>
              </a:r>
            </a:p>
            <a:p>
              <a:r>
                <a:rPr lang="en-US" sz="2400" b="1" dirty="0">
                  <a:solidFill>
                    <a:schemeClr val="bg1"/>
                  </a:solidFill>
                  <a:latin typeface="Times" pitchFamily="-110" charset="0"/>
                </a:rPr>
                <a:t>       Chandra – 1</a:t>
              </a:r>
              <a:r>
                <a:rPr lang="en-US" sz="2400" b="1" dirty="0" smtClean="0">
                  <a:solidFill>
                    <a:schemeClr val="bg1"/>
                  </a:solidFill>
                  <a:latin typeface="Times" pitchFamily="-110" charset="0"/>
                </a:rPr>
                <a:t> </a:t>
              </a:r>
              <a:r>
                <a:rPr lang="en-US" sz="2400" b="1" dirty="0">
                  <a:solidFill>
                    <a:schemeClr val="bg1"/>
                  </a:solidFill>
                  <a:latin typeface="Times" pitchFamily="-110" charset="0"/>
                </a:rPr>
                <a:t>deg</a:t>
              </a:r>
              <a:r>
                <a:rPr lang="en-US" sz="2400" b="1" baseline="30000" dirty="0">
                  <a:solidFill>
                    <a:schemeClr val="bg1"/>
                  </a:solidFill>
                  <a:latin typeface="Times" pitchFamily="-110" charset="0"/>
                </a:rPr>
                <a:t>2</a:t>
              </a:r>
              <a:r>
                <a:rPr lang="en-US" sz="2400" b="1" dirty="0" smtClean="0">
                  <a:solidFill>
                    <a:schemeClr val="bg1"/>
                  </a:solidFill>
                  <a:latin typeface="Times" pitchFamily="-110" charset="0"/>
                </a:rPr>
                <a:t> X</a:t>
              </a:r>
              <a:r>
                <a:rPr lang="en-US" sz="2400" b="1" dirty="0">
                  <a:solidFill>
                    <a:schemeClr val="bg1"/>
                  </a:solidFill>
                  <a:latin typeface="Times" pitchFamily="-110" charset="0"/>
                </a:rPr>
                <a:t>-ray </a:t>
              </a:r>
              <a:r>
                <a:rPr lang="en-US" sz="2400" b="1" dirty="0" smtClean="0">
                  <a:solidFill>
                    <a:schemeClr val="bg1"/>
                  </a:solidFill>
                  <a:latin typeface="Times" pitchFamily="-110" charset="0"/>
                </a:rPr>
                <a:t>imaging</a:t>
              </a:r>
              <a:endParaRPr lang="en-US" sz="2400" b="1" dirty="0" smtClean="0">
                <a:solidFill>
                  <a:schemeClr val="bg1"/>
                </a:solidFill>
                <a:latin typeface="Arial" pitchFamily="-110" charset="0"/>
              </a:endParaRPr>
            </a:p>
            <a:p>
              <a:r>
                <a:rPr lang="en-US" sz="2400" b="1" dirty="0">
                  <a:solidFill>
                    <a:schemeClr val="bg1"/>
                  </a:solidFill>
                  <a:latin typeface="Times" pitchFamily="-110" charset="0"/>
                </a:rPr>
                <a:t>       Herschel – GTO</a:t>
              </a:r>
              <a:r>
                <a:rPr lang="en-US" sz="2400" b="1" dirty="0" smtClean="0">
                  <a:solidFill>
                    <a:schemeClr val="bg1"/>
                  </a:solidFill>
                  <a:latin typeface="Times" pitchFamily="-110" charset="0"/>
                </a:rPr>
                <a:t> 											</a:t>
              </a:r>
              <a:endParaRPr lang="en-US" sz="2400" b="1" dirty="0" smtClean="0">
                <a:solidFill>
                  <a:schemeClr val="bg1"/>
                </a:solidFill>
                <a:latin typeface="Arial" pitchFamily="-110" charset="0"/>
              </a:endParaRPr>
            </a:p>
            <a:p>
              <a:r>
                <a:rPr lang="en-US" sz="2400" b="1" dirty="0" smtClean="0">
                  <a:solidFill>
                    <a:schemeClr val="bg1"/>
                  </a:solidFill>
                  <a:latin typeface="Times" pitchFamily="-110" charset="0"/>
                </a:rPr>
                <a:t>      Subaru </a:t>
              </a:r>
              <a:r>
                <a:rPr lang="en-US" sz="2400" b="1" dirty="0">
                  <a:solidFill>
                    <a:schemeClr val="bg1"/>
                  </a:solidFill>
                  <a:latin typeface="Times" pitchFamily="-110" charset="0"/>
                </a:rPr>
                <a:t>– multiple color </a:t>
              </a:r>
              <a:r>
                <a:rPr lang="en-US" sz="2400" b="1" dirty="0" smtClean="0">
                  <a:solidFill>
                    <a:schemeClr val="bg1"/>
                  </a:solidFill>
                  <a:latin typeface="Times" pitchFamily="-110" charset="0"/>
                </a:rPr>
                <a:t>imaging </a:t>
              </a:r>
            </a:p>
            <a:p>
              <a:r>
                <a:rPr lang="en-US" sz="2400" b="1" dirty="0">
                  <a:solidFill>
                    <a:schemeClr val="bg1"/>
                  </a:solidFill>
                  <a:latin typeface="Times" pitchFamily="-110" charset="0"/>
                </a:rPr>
                <a:t>       VLA – radio imaging (~300 hrs</a:t>
              </a:r>
              <a:r>
                <a:rPr lang="en-US" sz="2400" b="1" dirty="0" smtClean="0">
                  <a:solidFill>
                    <a:schemeClr val="bg1"/>
                  </a:solidFill>
                  <a:latin typeface="Times" pitchFamily="-110" charset="0"/>
                </a:rPr>
                <a:t>)</a:t>
              </a:r>
              <a:endParaRPr lang="en-US" sz="2400" b="1" dirty="0" smtClean="0">
                <a:solidFill>
                  <a:schemeClr val="bg1"/>
                </a:solidFill>
                <a:latin typeface="Arial" pitchFamily="-110" charset="0"/>
              </a:endParaRPr>
            </a:p>
            <a:p>
              <a:r>
                <a:rPr lang="en-US" sz="2400" b="1" dirty="0">
                  <a:solidFill>
                    <a:schemeClr val="bg1"/>
                  </a:solidFill>
                  <a:latin typeface="Times" pitchFamily="-110" charset="0"/>
                </a:rPr>
                <a:t>       MAMBO – 1.2 mm </a:t>
              </a:r>
              <a:r>
                <a:rPr lang="en-US" sz="2400" b="1" dirty="0" smtClean="0">
                  <a:solidFill>
                    <a:schemeClr val="bg1"/>
                  </a:solidFill>
                  <a:latin typeface="Times" pitchFamily="-110" charset="0"/>
                </a:rPr>
                <a:t>survey</a:t>
              </a:r>
            </a:p>
            <a:p>
              <a:r>
                <a:rPr lang="en-US" sz="2400" b="1" dirty="0">
                  <a:solidFill>
                    <a:schemeClr val="bg1"/>
                  </a:solidFill>
                  <a:latin typeface="Times" pitchFamily="-110" charset="0"/>
                </a:rPr>
                <a:t>       ESO-VLT – </a:t>
              </a:r>
              <a:r>
                <a:rPr lang="en-US" sz="2400" b="1" dirty="0" err="1">
                  <a:solidFill>
                    <a:schemeClr val="bg1"/>
                  </a:solidFill>
                  <a:latin typeface="Times" pitchFamily="-110" charset="0"/>
                </a:rPr>
                <a:t>zCOSMOS</a:t>
              </a:r>
              <a:r>
                <a:rPr lang="en-US" sz="2400" b="1" dirty="0">
                  <a:solidFill>
                    <a:schemeClr val="bg1"/>
                  </a:solidFill>
                  <a:latin typeface="Times" pitchFamily="-110" charset="0"/>
                </a:rPr>
                <a:t> LP ~</a:t>
              </a:r>
              <a:r>
                <a:rPr lang="en-US" sz="2400" b="1" dirty="0" smtClean="0">
                  <a:solidFill>
                    <a:schemeClr val="bg1"/>
                  </a:solidFill>
                  <a:latin typeface="Times" pitchFamily="-110" charset="0"/>
                </a:rPr>
                <a:t> 30,000 </a:t>
              </a:r>
              <a:r>
                <a:rPr lang="en-US" sz="2400" b="1" dirty="0">
                  <a:solidFill>
                    <a:schemeClr val="bg1"/>
                  </a:solidFill>
                  <a:latin typeface="Times" pitchFamily="-110" charset="0"/>
                </a:rPr>
                <a:t>gal.              </a:t>
              </a:r>
              <a:r>
                <a:rPr lang="en-US" sz="2400" b="1" dirty="0" smtClean="0">
                  <a:solidFill>
                    <a:schemeClr val="bg1"/>
                  </a:solidFill>
                  <a:latin typeface="Times" pitchFamily="-110" charset="0"/>
                </a:rPr>
                <a:t> </a:t>
              </a:r>
            </a:p>
            <a:p>
              <a:r>
                <a:rPr lang="en-US" sz="2400" b="1" dirty="0">
                  <a:solidFill>
                    <a:schemeClr val="bg1"/>
                  </a:solidFill>
                  <a:latin typeface="Times" pitchFamily="-110" charset="0"/>
                </a:rPr>
                <a:t>       Magellan – optical </a:t>
              </a:r>
              <a:r>
                <a:rPr lang="en-US" sz="2400" b="1" dirty="0" err="1">
                  <a:solidFill>
                    <a:schemeClr val="bg1"/>
                  </a:solidFill>
                  <a:latin typeface="Times" pitchFamily="-110" charset="0"/>
                </a:rPr>
                <a:t>spectr</a:t>
              </a:r>
              <a:r>
                <a:rPr lang="en-US" sz="2400" b="1" dirty="0">
                  <a:solidFill>
                    <a:schemeClr val="bg1"/>
                  </a:solidFill>
                  <a:latin typeface="Times" pitchFamily="-110" charset="0"/>
                </a:rPr>
                <a:t>. </a:t>
              </a:r>
              <a:r>
                <a:rPr lang="en-US" sz="2400" b="1" dirty="0">
                  <a:solidFill>
                    <a:schemeClr val="bg1"/>
                  </a:solidFill>
                  <a:latin typeface="Arial" pitchFamily="-110" charset="0"/>
                </a:rPr>
                <a:t>~</a:t>
              </a:r>
              <a:r>
                <a:rPr lang="en-US" sz="2400" b="1" dirty="0" smtClean="0">
                  <a:solidFill>
                    <a:schemeClr val="bg1"/>
                  </a:solidFill>
                  <a:latin typeface="Arial" pitchFamily="-110" charset="0"/>
                </a:rPr>
                <a:t> 2,000 </a:t>
              </a:r>
              <a:r>
                <a:rPr lang="en-US" sz="2400" b="1" dirty="0" err="1">
                  <a:solidFill>
                    <a:schemeClr val="bg1"/>
                  </a:solidFill>
                  <a:latin typeface="Arial" pitchFamily="-110" charset="0"/>
                </a:rPr>
                <a:t>redshifts</a:t>
              </a:r>
              <a:r>
                <a:rPr lang="en-US" sz="2400" dirty="0">
                  <a:solidFill>
                    <a:schemeClr val="bg1"/>
                  </a:solidFill>
                  <a:latin typeface="Arial" pitchFamily="-110" charset="0"/>
                </a:rPr>
                <a:t>                      </a:t>
              </a:r>
              <a:r>
                <a:rPr lang="en-US" sz="2400" dirty="0" smtClean="0">
                  <a:solidFill>
                    <a:schemeClr val="bg1"/>
                  </a:solidFill>
                  <a:latin typeface="Arial" pitchFamily="-110" charset="0"/>
                </a:rPr>
                <a:t> </a:t>
              </a:r>
              <a:endParaRPr lang="en-US" sz="2400" b="1" dirty="0" smtClean="0">
                <a:solidFill>
                  <a:schemeClr val="bg1"/>
                </a:solidFill>
                <a:latin typeface="Times" pitchFamily="-110" charset="0"/>
              </a:endParaRPr>
            </a:p>
            <a:p>
              <a:r>
                <a:rPr lang="en-US" sz="2400" b="1" dirty="0" smtClean="0">
                  <a:solidFill>
                    <a:schemeClr val="bg1"/>
                  </a:solidFill>
                  <a:latin typeface="Times" pitchFamily="-110" charset="0"/>
                </a:rPr>
                <a:t> 	 Keck DEIMOS- optical spectra ~ 3,000 </a:t>
              </a:r>
              <a:r>
                <a:rPr lang="en-US" sz="2400" b="1" dirty="0" err="1" smtClean="0">
                  <a:solidFill>
                    <a:schemeClr val="bg1"/>
                  </a:solidFill>
                  <a:latin typeface="Times" pitchFamily="-110" charset="0"/>
                </a:rPr>
                <a:t>redshifts</a:t>
              </a:r>
              <a:r>
                <a:rPr lang="en-US" sz="2400" b="1" dirty="0" smtClean="0">
                  <a:solidFill>
                    <a:schemeClr val="bg1"/>
                  </a:solidFill>
                  <a:latin typeface="Times" pitchFamily="-110" charset="0"/>
                </a:rPr>
                <a:t>     </a:t>
              </a:r>
            </a:p>
            <a:p>
              <a:r>
                <a:rPr lang="en-US" sz="2400" b="1" dirty="0" smtClean="0">
                  <a:solidFill>
                    <a:schemeClr val="bg1"/>
                  </a:solidFill>
                  <a:latin typeface="Times" pitchFamily="-110" charset="0"/>
                </a:rPr>
                <a:t>       </a:t>
              </a:r>
              <a:r>
                <a:rPr lang="en-US" sz="2400" b="1" dirty="0">
                  <a:solidFill>
                    <a:schemeClr val="bg1"/>
                  </a:solidFill>
                  <a:latin typeface="Times" pitchFamily="-110" charset="0"/>
                </a:rPr>
                <a:t>NIR – NOAO, UH88, UKIRT </a:t>
              </a:r>
              <a:r>
                <a:rPr lang="en-US" sz="2400" b="1" dirty="0" smtClean="0">
                  <a:solidFill>
                    <a:schemeClr val="bg1"/>
                  </a:solidFill>
                  <a:latin typeface="Times" pitchFamily="-110" charset="0"/>
                </a:rPr>
                <a:t>…</a:t>
              </a:r>
            </a:p>
            <a:p>
              <a:r>
                <a:rPr lang="en-US" sz="2400" b="1" dirty="0" smtClean="0">
                  <a:solidFill>
                    <a:schemeClr val="bg1"/>
                  </a:solidFill>
                  <a:latin typeface="Times" pitchFamily="-110" charset="0"/>
                </a:rPr>
                <a:t>	</a:t>
              </a:r>
              <a:endParaRPr lang="en-US" sz="2400" b="1" dirty="0">
                <a:solidFill>
                  <a:schemeClr val="bg1"/>
                </a:solidFill>
                <a:latin typeface="Times" pitchFamily="-110" charset="0"/>
              </a:endParaRPr>
            </a:p>
          </p:txBody>
        </p:sp>
        <p:sp>
          <p:nvSpPr>
            <p:cNvPr id="4" name="Line 4"/>
            <p:cNvSpPr>
              <a:spLocks noChangeShapeType="1"/>
            </p:cNvSpPr>
            <p:nvPr/>
          </p:nvSpPr>
          <p:spPr bwMode="auto">
            <a:xfrm flipH="1">
              <a:off x="861645" y="3764438"/>
              <a:ext cx="0" cy="2613198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round/>
              <a:headEnd type="triangle" w="med" len="med"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" name="Line 6"/>
            <p:cNvSpPr>
              <a:spLocks noChangeShapeType="1"/>
            </p:cNvSpPr>
            <p:nvPr/>
          </p:nvSpPr>
          <p:spPr bwMode="auto">
            <a:xfrm>
              <a:off x="865885" y="1385498"/>
              <a:ext cx="0" cy="2154936"/>
            </a:xfrm>
            <a:prstGeom prst="line">
              <a:avLst/>
            </a:prstGeom>
            <a:noFill/>
            <a:ln w="57150">
              <a:solidFill>
                <a:srgbClr val="3366FF"/>
              </a:solidFill>
              <a:round/>
              <a:headEnd type="triangle" w="med" len="med"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Text Box 7"/>
            <p:cNvSpPr txBox="1">
              <a:spLocks noChangeArrowheads="1"/>
            </p:cNvSpPr>
            <p:nvPr/>
          </p:nvSpPr>
          <p:spPr bwMode="auto">
            <a:xfrm rot="16200000">
              <a:off x="-128993" y="1894292"/>
              <a:ext cx="1371600" cy="5794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de-DE" sz="3200" dirty="0" err="1">
                  <a:solidFill>
                    <a:srgbClr val="3366FF"/>
                  </a:solidFill>
                  <a:latin typeface="Arial" pitchFamily="-110" charset="0"/>
                </a:rPr>
                <a:t>Space</a:t>
              </a:r>
              <a:endParaRPr lang="de-DE" sz="3200" dirty="0">
                <a:solidFill>
                  <a:srgbClr val="3366FF"/>
                </a:solidFill>
                <a:latin typeface="Arial" pitchFamily="-110" charset="0"/>
              </a:endParaRPr>
            </a:p>
          </p:txBody>
        </p:sp>
        <p:sp>
          <p:nvSpPr>
            <p:cNvPr id="7" name="Text Box 8"/>
            <p:cNvSpPr txBox="1">
              <a:spLocks noChangeArrowheads="1"/>
            </p:cNvSpPr>
            <p:nvPr/>
          </p:nvSpPr>
          <p:spPr bwMode="auto">
            <a:xfrm rot="16200000">
              <a:off x="-281781" y="4698207"/>
              <a:ext cx="1539875" cy="5794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de-DE" sz="3200" dirty="0" err="1">
                  <a:solidFill>
                    <a:srgbClr val="FF0000"/>
                  </a:solidFill>
                  <a:latin typeface="Arial" pitchFamily="-110" charset="0"/>
                </a:rPr>
                <a:t>Ground</a:t>
              </a:r>
              <a:endParaRPr lang="de-DE" sz="3200" dirty="0">
                <a:solidFill>
                  <a:srgbClr val="0000FF"/>
                </a:solidFill>
                <a:latin typeface="Arial" pitchFamily="-110" charset="0"/>
              </a:endParaRPr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6904086" y="1207184"/>
            <a:ext cx="2128120" cy="1200328"/>
          </a:xfrm>
          <a:prstGeom prst="rect">
            <a:avLst/>
          </a:prstGeom>
          <a:noFill/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2400" dirty="0" smtClean="0">
                <a:solidFill>
                  <a:srgbClr val="FFFFFF"/>
                </a:solidFill>
                <a:latin typeface="Cambria"/>
                <a:cs typeface="Cambria"/>
              </a:rPr>
              <a:t>COSMOS area </a:t>
            </a:r>
          </a:p>
          <a:p>
            <a:r>
              <a:rPr lang="en-US" sz="2400" dirty="0" smtClean="0">
                <a:solidFill>
                  <a:srgbClr val="FFFFFF"/>
                </a:solidFill>
                <a:latin typeface="Cambria"/>
                <a:cs typeface="Cambria"/>
              </a:rPr>
              <a:t>~20</a:t>
            </a:r>
            <a:r>
              <a:rPr lang="en-US" sz="2400" i="1" dirty="0" smtClean="0">
                <a:solidFill>
                  <a:srgbClr val="FFFFFF"/>
                </a:solidFill>
                <a:latin typeface="Cambria"/>
                <a:cs typeface="Cambria"/>
              </a:rPr>
              <a:t>x </a:t>
            </a:r>
            <a:r>
              <a:rPr lang="en-US" sz="2400" dirty="0" smtClean="0">
                <a:solidFill>
                  <a:srgbClr val="FFFFFF"/>
                </a:solidFill>
                <a:latin typeface="Cambria"/>
                <a:cs typeface="Cambria"/>
              </a:rPr>
              <a:t>area of other surveys</a:t>
            </a: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2002-2012: COSMOS survey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3699930" y="6501279"/>
            <a:ext cx="23829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2F2F2"/>
                </a:solidFill>
              </a:rPr>
              <a:t>Chandra Sweet Fifteen!</a:t>
            </a:r>
            <a:endParaRPr lang="en-US" dirty="0">
              <a:solidFill>
                <a:srgbClr val="F2F2F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4536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3699930" y="6501279"/>
            <a:ext cx="23829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2F2F2"/>
                </a:solidFill>
              </a:rPr>
              <a:t>Chandra Sweet Fifteen!</a:t>
            </a:r>
            <a:endParaRPr lang="en-US" dirty="0">
              <a:solidFill>
                <a:srgbClr val="F2F2F2"/>
              </a:solidFill>
            </a:endParaRPr>
          </a:p>
        </p:txBody>
      </p:sp>
      <p:pic>
        <p:nvPicPr>
          <p:cNvPr id="11" name="Picture 1027" descr="Survey_Sizes"/>
          <p:cNvPicPr>
            <a:picLocks noChangeAspect="1" noChangeArrowheads="1"/>
          </p:cNvPicPr>
          <p:nvPr/>
        </p:nvPicPr>
        <p:blipFill>
          <a:blip r:embed="rId3"/>
          <a:srcRect l="6667" t="3076" r="5000" b="4474"/>
          <a:stretch>
            <a:fillRect/>
          </a:stretch>
        </p:blipFill>
        <p:spPr bwMode="auto">
          <a:xfrm>
            <a:off x="-45360" y="1207184"/>
            <a:ext cx="9144000" cy="5348288"/>
          </a:xfrm>
          <a:prstGeom prst="rect">
            <a:avLst/>
          </a:prstGeom>
          <a:solidFill>
            <a:srgbClr val="FFFFFF"/>
          </a:solidFill>
        </p:spPr>
      </p:pic>
      <p:grpSp>
        <p:nvGrpSpPr>
          <p:cNvPr id="8" name="Group 9"/>
          <p:cNvGrpSpPr/>
          <p:nvPr/>
        </p:nvGrpSpPr>
        <p:grpSpPr>
          <a:xfrm>
            <a:off x="198438" y="1385498"/>
            <a:ext cx="8833768" cy="5660717"/>
            <a:chOff x="198438" y="1385498"/>
            <a:chExt cx="8833768" cy="5660717"/>
          </a:xfrm>
        </p:grpSpPr>
        <p:sp>
          <p:nvSpPr>
            <p:cNvPr id="3" name="Text Box 3"/>
            <p:cNvSpPr txBox="1">
              <a:spLocks noChangeArrowheads="1"/>
            </p:cNvSpPr>
            <p:nvPr/>
          </p:nvSpPr>
          <p:spPr bwMode="auto">
            <a:xfrm>
              <a:off x="468720" y="1413905"/>
              <a:ext cx="8563486" cy="5632310"/>
            </a:xfrm>
            <a:prstGeom prst="rect">
              <a:avLst/>
            </a:prstGeom>
            <a:solidFill>
              <a:srgbClr val="262626">
                <a:alpha val="45000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  <a:latin typeface="Times" pitchFamily="-110" charset="0"/>
                </a:rPr>
                <a:t>       </a:t>
              </a:r>
              <a:r>
                <a:rPr lang="en-US" sz="2400" b="1" dirty="0" smtClean="0">
                  <a:solidFill>
                    <a:schemeClr val="bg1"/>
                  </a:solidFill>
                  <a:latin typeface="Times" pitchFamily="-110" charset="0"/>
                </a:rPr>
                <a:t>HST </a:t>
              </a:r>
              <a:r>
                <a:rPr lang="en-US" sz="2400" b="1" dirty="0">
                  <a:solidFill>
                    <a:schemeClr val="bg1"/>
                  </a:solidFill>
                  <a:latin typeface="Times" pitchFamily="-110" charset="0"/>
                </a:rPr>
                <a:t>–</a:t>
              </a:r>
              <a:r>
                <a:rPr lang="en-US" sz="2400" dirty="0">
                  <a:solidFill>
                    <a:schemeClr val="bg1"/>
                  </a:solidFill>
                  <a:latin typeface="Arial" pitchFamily="-110" charset="0"/>
                </a:rPr>
                <a:t> </a:t>
              </a:r>
              <a:r>
                <a:rPr lang="en-US" sz="2400" b="1" dirty="0">
                  <a:solidFill>
                    <a:schemeClr val="bg1"/>
                  </a:solidFill>
                  <a:latin typeface="Times" pitchFamily="-110" charset="0"/>
                </a:rPr>
                <a:t>2 deg</a:t>
              </a:r>
              <a:r>
                <a:rPr lang="en-US" sz="2400" b="1" baseline="30000" dirty="0">
                  <a:solidFill>
                    <a:schemeClr val="bg1"/>
                  </a:solidFill>
                  <a:latin typeface="Times" pitchFamily="-110" charset="0"/>
                </a:rPr>
                <a:t>2</a:t>
              </a:r>
              <a:r>
                <a:rPr lang="en-US" sz="2400" b="1" dirty="0">
                  <a:solidFill>
                    <a:schemeClr val="bg1"/>
                  </a:solidFill>
                  <a:latin typeface="Times" pitchFamily="-110" charset="0"/>
                </a:rPr>
                <a:t> optical images (600 orbits) </a:t>
              </a:r>
              <a:r>
                <a:rPr lang="en-US" sz="2400" b="1" dirty="0" smtClean="0">
                  <a:solidFill>
                    <a:schemeClr val="bg1"/>
                  </a:solidFill>
                  <a:latin typeface="Times" pitchFamily="-110" charset="0"/>
                </a:rPr>
                <a:t>	</a:t>
              </a:r>
              <a:endParaRPr lang="en-US" sz="2400" b="1" dirty="0" smtClean="0">
                <a:solidFill>
                  <a:schemeClr val="bg1"/>
                </a:solidFill>
                <a:latin typeface="Arial" pitchFamily="-110" charset="0"/>
              </a:endParaRPr>
            </a:p>
            <a:p>
              <a:r>
                <a:rPr lang="en-US" sz="2400" b="1" dirty="0">
                  <a:solidFill>
                    <a:schemeClr val="bg1"/>
                  </a:solidFill>
                  <a:latin typeface="Times" pitchFamily="-110" charset="0"/>
                </a:rPr>
                <a:t>       XMM – 2 deg</a:t>
              </a:r>
              <a:r>
                <a:rPr lang="en-US" sz="2400" b="1" baseline="30000" dirty="0">
                  <a:solidFill>
                    <a:schemeClr val="bg1"/>
                  </a:solidFill>
                  <a:latin typeface="Times" pitchFamily="-110" charset="0"/>
                </a:rPr>
                <a:t>2</a:t>
              </a:r>
              <a:r>
                <a:rPr lang="en-US" sz="2400" b="1" dirty="0">
                  <a:solidFill>
                    <a:schemeClr val="bg1"/>
                  </a:solidFill>
                  <a:latin typeface="Times" pitchFamily="-110" charset="0"/>
                </a:rPr>
                <a:t> </a:t>
              </a:r>
              <a:r>
                <a:rPr lang="en-US" sz="2400" b="1" dirty="0" smtClean="0">
                  <a:solidFill>
                    <a:schemeClr val="bg1"/>
                  </a:solidFill>
                  <a:latin typeface="Times" pitchFamily="-110" charset="0"/>
                </a:rPr>
                <a:t>X-ray </a:t>
              </a:r>
              <a:r>
                <a:rPr lang="en-US" sz="2400" b="1" dirty="0">
                  <a:solidFill>
                    <a:schemeClr val="bg1"/>
                  </a:solidFill>
                  <a:latin typeface="Times" pitchFamily="-110" charset="0"/>
                </a:rPr>
                <a:t>imaging (1.5 </a:t>
              </a:r>
              <a:r>
                <a:rPr lang="en-US" sz="2400" b="1" dirty="0" err="1">
                  <a:solidFill>
                    <a:schemeClr val="bg1"/>
                  </a:solidFill>
                  <a:latin typeface="Times" pitchFamily="-110" charset="0"/>
                </a:rPr>
                <a:t>Msec</a:t>
              </a:r>
              <a:r>
                <a:rPr lang="en-US" sz="2400" b="1" dirty="0" smtClean="0">
                  <a:solidFill>
                    <a:schemeClr val="bg1"/>
                  </a:solidFill>
                  <a:latin typeface="Times" pitchFamily="-110" charset="0"/>
                </a:rPr>
                <a:t>)</a:t>
              </a:r>
            </a:p>
            <a:p>
              <a:r>
                <a:rPr lang="en-US" sz="2400" b="1" dirty="0">
                  <a:solidFill>
                    <a:schemeClr val="bg1"/>
                  </a:solidFill>
                  <a:latin typeface="Times" pitchFamily="-110" charset="0"/>
                </a:rPr>
                <a:t>       </a:t>
              </a:r>
              <a:r>
                <a:rPr lang="en-US" sz="2400" b="1" dirty="0" err="1">
                  <a:solidFill>
                    <a:schemeClr val="bg1"/>
                  </a:solidFill>
                  <a:latin typeface="Times" pitchFamily="-110" charset="0"/>
                </a:rPr>
                <a:t>Galex</a:t>
              </a:r>
              <a:r>
                <a:rPr lang="en-US" sz="2400" b="1" dirty="0">
                  <a:solidFill>
                    <a:schemeClr val="bg1"/>
                  </a:solidFill>
                  <a:latin typeface="Times" pitchFamily="-110" charset="0"/>
                </a:rPr>
                <a:t> –</a:t>
              </a:r>
              <a:r>
                <a:rPr lang="en-US" sz="2400" dirty="0">
                  <a:solidFill>
                    <a:schemeClr val="bg1"/>
                  </a:solidFill>
                  <a:latin typeface="Arial" pitchFamily="-110" charset="0"/>
                </a:rPr>
                <a:t> </a:t>
              </a:r>
              <a:r>
                <a:rPr lang="en-US" sz="2400" b="1" dirty="0">
                  <a:solidFill>
                    <a:schemeClr val="bg1"/>
                  </a:solidFill>
                  <a:latin typeface="Times" pitchFamily="-110" charset="0"/>
                </a:rPr>
                <a:t> ultraviolet </a:t>
              </a:r>
              <a:r>
                <a:rPr lang="en-US" sz="2400" b="1" dirty="0" smtClean="0">
                  <a:solidFill>
                    <a:schemeClr val="bg1"/>
                  </a:solidFill>
                  <a:latin typeface="Times" pitchFamily="-110" charset="0"/>
                </a:rPr>
                <a:t>imaging</a:t>
              </a:r>
            </a:p>
            <a:p>
              <a:r>
                <a:rPr lang="en-US" sz="2400" b="1" dirty="0">
                  <a:solidFill>
                    <a:schemeClr val="bg1"/>
                  </a:solidFill>
                  <a:latin typeface="Times" pitchFamily="-110" charset="0"/>
                </a:rPr>
                <a:t>       Spitzer – Mid IR w/ IRAC (620 </a:t>
              </a:r>
              <a:r>
                <a:rPr lang="en-US" sz="2400" b="1" dirty="0" err="1">
                  <a:solidFill>
                    <a:schemeClr val="bg1"/>
                  </a:solidFill>
                  <a:latin typeface="Times" pitchFamily="-110" charset="0"/>
                </a:rPr>
                <a:t>hrs</a:t>
              </a:r>
              <a:r>
                <a:rPr lang="en-US" sz="2400" b="1" dirty="0" smtClean="0">
                  <a:solidFill>
                    <a:schemeClr val="bg1"/>
                  </a:solidFill>
                  <a:latin typeface="Times" pitchFamily="-110" charset="0"/>
                </a:rPr>
                <a:t>) </a:t>
              </a:r>
              <a:r>
                <a:rPr lang="en-US" sz="2400" b="1" dirty="0" smtClean="0">
                  <a:solidFill>
                    <a:srgbClr val="FFFF00"/>
                  </a:solidFill>
                  <a:latin typeface="Times" pitchFamily="-110" charset="0"/>
                  <a:sym typeface="Wingdings"/>
                </a:rPr>
                <a:t>SPLASH (1650hrs)</a:t>
              </a:r>
              <a:endParaRPr lang="en-US" sz="2400" b="1" dirty="0" smtClean="0">
                <a:solidFill>
                  <a:srgbClr val="FFFF00"/>
                </a:solidFill>
                <a:latin typeface="Times" pitchFamily="-110" charset="0"/>
              </a:endParaRPr>
            </a:p>
            <a:p>
              <a:r>
                <a:rPr lang="en-US" sz="2400" b="1" dirty="0">
                  <a:solidFill>
                    <a:schemeClr val="bg1"/>
                  </a:solidFill>
                  <a:latin typeface="Times" pitchFamily="-110" charset="0"/>
                </a:rPr>
                <a:t>       Chandra – 1</a:t>
              </a:r>
              <a:r>
                <a:rPr lang="en-US" sz="2400" b="1" dirty="0" smtClean="0">
                  <a:solidFill>
                    <a:schemeClr val="bg1"/>
                  </a:solidFill>
                  <a:latin typeface="Times" pitchFamily="-110" charset="0"/>
                </a:rPr>
                <a:t> </a:t>
              </a:r>
              <a:r>
                <a:rPr lang="en-US" sz="2400" b="1" dirty="0">
                  <a:solidFill>
                    <a:schemeClr val="bg1"/>
                  </a:solidFill>
                  <a:latin typeface="Times" pitchFamily="-110" charset="0"/>
                </a:rPr>
                <a:t>deg</a:t>
              </a:r>
              <a:r>
                <a:rPr lang="en-US" sz="2400" b="1" baseline="30000" dirty="0">
                  <a:solidFill>
                    <a:schemeClr val="bg1"/>
                  </a:solidFill>
                  <a:latin typeface="Times" pitchFamily="-110" charset="0"/>
                </a:rPr>
                <a:t>2</a:t>
              </a:r>
              <a:r>
                <a:rPr lang="en-US" sz="2400" b="1" dirty="0" smtClean="0">
                  <a:solidFill>
                    <a:schemeClr val="bg1"/>
                  </a:solidFill>
                  <a:latin typeface="Times" pitchFamily="-110" charset="0"/>
                </a:rPr>
                <a:t> X</a:t>
              </a:r>
              <a:r>
                <a:rPr lang="en-US" sz="2400" b="1" dirty="0">
                  <a:solidFill>
                    <a:schemeClr val="bg1"/>
                  </a:solidFill>
                  <a:latin typeface="Times" pitchFamily="-110" charset="0"/>
                </a:rPr>
                <a:t>-ray </a:t>
              </a:r>
              <a:r>
                <a:rPr lang="en-US" sz="2400" b="1" dirty="0" smtClean="0">
                  <a:solidFill>
                    <a:schemeClr val="bg1"/>
                  </a:solidFill>
                  <a:latin typeface="Times" pitchFamily="-110" charset="0"/>
                </a:rPr>
                <a:t>imaging </a:t>
              </a:r>
              <a:r>
                <a:rPr lang="en-US" sz="2400" b="1" dirty="0" smtClean="0">
                  <a:solidFill>
                    <a:srgbClr val="FFFF00"/>
                  </a:solidFill>
                  <a:latin typeface="Times" pitchFamily="-110" charset="0"/>
                  <a:sym typeface="Wingdings"/>
                </a:rPr>
                <a:t>2.2 deg</a:t>
              </a:r>
              <a:r>
                <a:rPr lang="en-US" sz="2400" b="1" baseline="30000" dirty="0" smtClean="0">
                  <a:solidFill>
                    <a:srgbClr val="FFFF00"/>
                  </a:solidFill>
                  <a:latin typeface="Times" pitchFamily="-110" charset="0"/>
                  <a:sym typeface="Wingdings"/>
                </a:rPr>
                <a:t>2 </a:t>
              </a:r>
              <a:r>
                <a:rPr lang="en-US" sz="2400" b="1" dirty="0" smtClean="0">
                  <a:solidFill>
                    <a:srgbClr val="FFFF00"/>
                  </a:solidFill>
                  <a:latin typeface="Times" pitchFamily="-110" charset="0"/>
                  <a:sym typeface="Wingdings"/>
                </a:rPr>
                <a:t>with XVP</a:t>
              </a:r>
            </a:p>
            <a:p>
              <a:r>
                <a:rPr lang="en-US" sz="2400" b="1" dirty="0">
                  <a:solidFill>
                    <a:srgbClr val="FFFF00"/>
                  </a:solidFill>
                  <a:latin typeface="Times" pitchFamily="-110" charset="0"/>
                  <a:sym typeface="Wingdings"/>
                </a:rPr>
                <a:t> </a:t>
              </a:r>
              <a:r>
                <a:rPr lang="en-US" sz="2400" b="1" dirty="0" smtClean="0">
                  <a:solidFill>
                    <a:srgbClr val="FFFF00"/>
                  </a:solidFill>
                  <a:latin typeface="Times" pitchFamily="-110" charset="0"/>
                  <a:sym typeface="Wingdings"/>
                </a:rPr>
                <a:t>      </a:t>
              </a:r>
              <a:r>
                <a:rPr lang="en-US" sz="2400" b="1" dirty="0" err="1" smtClean="0">
                  <a:solidFill>
                    <a:srgbClr val="FFFF00"/>
                  </a:solidFill>
                  <a:latin typeface="Times" pitchFamily="-110" charset="0"/>
                  <a:sym typeface="Wingdings"/>
                </a:rPr>
                <a:t>NuSTAR</a:t>
              </a:r>
              <a:r>
                <a:rPr lang="en-US" sz="2400" b="1" dirty="0" smtClean="0">
                  <a:solidFill>
                    <a:srgbClr val="FFFF00"/>
                  </a:solidFill>
                  <a:latin typeface="Times" pitchFamily="-110" charset="0"/>
                  <a:sym typeface="Wingdings"/>
                </a:rPr>
                <a:t> – 3 </a:t>
              </a:r>
              <a:r>
                <a:rPr lang="en-US" sz="2400" b="1" dirty="0" err="1" smtClean="0">
                  <a:solidFill>
                    <a:srgbClr val="FFFF00"/>
                  </a:solidFill>
                  <a:latin typeface="Times" pitchFamily="-110" charset="0"/>
                  <a:sym typeface="Wingdings"/>
                </a:rPr>
                <a:t>Ms</a:t>
              </a:r>
              <a:r>
                <a:rPr lang="en-US" sz="2400" b="1" dirty="0" smtClean="0">
                  <a:solidFill>
                    <a:srgbClr val="FFFF00"/>
                  </a:solidFill>
                  <a:latin typeface="Times" pitchFamily="-110" charset="0"/>
                  <a:sym typeface="Wingdings"/>
                </a:rPr>
                <a:t> on 2 deg</a:t>
              </a:r>
              <a:r>
                <a:rPr lang="en-US" sz="2400" b="1" baseline="30000" dirty="0" smtClean="0">
                  <a:solidFill>
                    <a:srgbClr val="FFFF00"/>
                  </a:solidFill>
                  <a:latin typeface="Times" pitchFamily="-110" charset="0"/>
                  <a:sym typeface="Wingdings"/>
                </a:rPr>
                <a:t>2</a:t>
              </a:r>
              <a:endParaRPr lang="en-US" sz="2400" b="1" baseline="30000" dirty="0" smtClean="0">
                <a:solidFill>
                  <a:srgbClr val="FFFF00"/>
                </a:solidFill>
                <a:latin typeface="Arial" pitchFamily="-110" charset="0"/>
              </a:endParaRPr>
            </a:p>
            <a:p>
              <a:r>
                <a:rPr lang="en-US" sz="2400" b="1" dirty="0">
                  <a:solidFill>
                    <a:schemeClr val="bg1"/>
                  </a:solidFill>
                  <a:latin typeface="Times" pitchFamily="-110" charset="0"/>
                </a:rPr>
                <a:t>       Herschel – GTO</a:t>
              </a:r>
              <a:r>
                <a:rPr lang="en-US" sz="2400" b="1" dirty="0" smtClean="0">
                  <a:solidFill>
                    <a:schemeClr val="bg1"/>
                  </a:solidFill>
                  <a:latin typeface="Times" pitchFamily="-110" charset="0"/>
                </a:rPr>
                <a:t> 											</a:t>
              </a:r>
              <a:endParaRPr lang="en-US" sz="2400" b="1" dirty="0" smtClean="0">
                <a:solidFill>
                  <a:schemeClr val="bg1"/>
                </a:solidFill>
                <a:latin typeface="Arial" pitchFamily="-110" charset="0"/>
              </a:endParaRPr>
            </a:p>
            <a:p>
              <a:r>
                <a:rPr lang="en-US" sz="2400" b="1" dirty="0" smtClean="0">
                  <a:solidFill>
                    <a:schemeClr val="bg1"/>
                  </a:solidFill>
                  <a:latin typeface="Times" pitchFamily="-110" charset="0"/>
                </a:rPr>
                <a:t>      Subaru </a:t>
              </a:r>
              <a:r>
                <a:rPr lang="en-US" sz="2400" b="1" dirty="0">
                  <a:solidFill>
                    <a:schemeClr val="bg1"/>
                  </a:solidFill>
                  <a:latin typeface="Times" pitchFamily="-110" charset="0"/>
                </a:rPr>
                <a:t>– multiple color </a:t>
              </a:r>
              <a:r>
                <a:rPr lang="en-US" sz="2400" b="1" dirty="0" smtClean="0">
                  <a:solidFill>
                    <a:schemeClr val="bg1"/>
                  </a:solidFill>
                  <a:latin typeface="Times" pitchFamily="-110" charset="0"/>
                </a:rPr>
                <a:t>imaging </a:t>
              </a:r>
              <a:r>
                <a:rPr lang="en-US" sz="2400" b="1" dirty="0" smtClean="0">
                  <a:solidFill>
                    <a:srgbClr val="FFFF00"/>
                  </a:solidFill>
                  <a:latin typeface="Times" pitchFamily="-110" charset="0"/>
                  <a:sym typeface="Wingdings"/>
                </a:rPr>
                <a:t>HSC to 29 mag depth</a:t>
              </a:r>
              <a:endParaRPr lang="en-US" sz="2400" b="1" dirty="0" smtClean="0">
                <a:solidFill>
                  <a:srgbClr val="FFFF00"/>
                </a:solidFill>
                <a:latin typeface="Times" pitchFamily="-110" charset="0"/>
              </a:endParaRPr>
            </a:p>
            <a:p>
              <a:r>
                <a:rPr lang="en-US" sz="2400" b="1" dirty="0">
                  <a:solidFill>
                    <a:schemeClr val="bg1"/>
                  </a:solidFill>
                  <a:latin typeface="Times" pitchFamily="-110" charset="0"/>
                </a:rPr>
                <a:t>       VLA – radio imaging (~300 </a:t>
              </a:r>
              <a:r>
                <a:rPr lang="en-US" sz="2400" b="1" dirty="0" err="1">
                  <a:solidFill>
                    <a:schemeClr val="bg1"/>
                  </a:solidFill>
                  <a:latin typeface="Times" pitchFamily="-110" charset="0"/>
                </a:rPr>
                <a:t>hrs</a:t>
              </a:r>
              <a:r>
                <a:rPr lang="en-US" sz="2400" b="1" dirty="0" smtClean="0">
                  <a:solidFill>
                    <a:schemeClr val="bg1"/>
                  </a:solidFill>
                  <a:latin typeface="Times" pitchFamily="-110" charset="0"/>
                </a:rPr>
                <a:t>)</a:t>
              </a:r>
              <a:r>
                <a:rPr lang="en-US" sz="2400" b="1" dirty="0" smtClean="0">
                  <a:solidFill>
                    <a:srgbClr val="FFFF00"/>
                  </a:solidFill>
                  <a:latin typeface="Times" pitchFamily="-110" charset="0"/>
                  <a:sym typeface="Wingdings"/>
                </a:rPr>
                <a:t> JVLA (130hrs at 3GHz)</a:t>
              </a:r>
              <a:endParaRPr lang="en-US" sz="2400" b="1" dirty="0" smtClean="0">
                <a:solidFill>
                  <a:srgbClr val="FFFF00"/>
                </a:solidFill>
                <a:latin typeface="Arial" pitchFamily="-110" charset="0"/>
              </a:endParaRPr>
            </a:p>
            <a:p>
              <a:r>
                <a:rPr lang="en-US" sz="2400" b="1" dirty="0">
                  <a:solidFill>
                    <a:schemeClr val="bg1"/>
                  </a:solidFill>
                  <a:latin typeface="Times" pitchFamily="-110" charset="0"/>
                </a:rPr>
                <a:t>       MAMBO – 1.2 mm </a:t>
              </a:r>
              <a:r>
                <a:rPr lang="en-US" sz="2400" b="1" dirty="0" smtClean="0">
                  <a:solidFill>
                    <a:schemeClr val="bg1"/>
                  </a:solidFill>
                  <a:latin typeface="Times" pitchFamily="-110" charset="0"/>
                </a:rPr>
                <a:t>survey</a:t>
              </a:r>
            </a:p>
            <a:p>
              <a:r>
                <a:rPr lang="en-US" sz="2400" b="1" dirty="0">
                  <a:solidFill>
                    <a:schemeClr val="bg1"/>
                  </a:solidFill>
                  <a:latin typeface="Times" pitchFamily="-110" charset="0"/>
                </a:rPr>
                <a:t>       ESO-VLT – </a:t>
              </a:r>
              <a:r>
                <a:rPr lang="en-US" sz="2400" b="1" dirty="0" err="1">
                  <a:solidFill>
                    <a:schemeClr val="bg1"/>
                  </a:solidFill>
                  <a:latin typeface="Times" pitchFamily="-110" charset="0"/>
                </a:rPr>
                <a:t>zCOSMOS</a:t>
              </a:r>
              <a:r>
                <a:rPr lang="en-US" sz="2400" b="1" dirty="0">
                  <a:solidFill>
                    <a:schemeClr val="bg1"/>
                  </a:solidFill>
                  <a:latin typeface="Times" pitchFamily="-110" charset="0"/>
                </a:rPr>
                <a:t> LP ~</a:t>
              </a:r>
              <a:r>
                <a:rPr lang="en-US" sz="2400" b="1" dirty="0" smtClean="0">
                  <a:solidFill>
                    <a:schemeClr val="bg1"/>
                  </a:solidFill>
                  <a:latin typeface="Times" pitchFamily="-110" charset="0"/>
                </a:rPr>
                <a:t> 30,000 </a:t>
              </a:r>
              <a:r>
                <a:rPr lang="en-US" sz="2400" b="1" dirty="0">
                  <a:solidFill>
                    <a:schemeClr val="bg1"/>
                  </a:solidFill>
                  <a:latin typeface="Times" pitchFamily="-110" charset="0"/>
                </a:rPr>
                <a:t>gal.              </a:t>
              </a:r>
              <a:r>
                <a:rPr lang="en-US" sz="2400" b="1" dirty="0" smtClean="0">
                  <a:solidFill>
                    <a:schemeClr val="bg1"/>
                  </a:solidFill>
                  <a:latin typeface="Times" pitchFamily="-110" charset="0"/>
                </a:rPr>
                <a:t> </a:t>
              </a:r>
            </a:p>
            <a:p>
              <a:r>
                <a:rPr lang="en-US" sz="2400" b="1" dirty="0">
                  <a:solidFill>
                    <a:schemeClr val="bg1"/>
                  </a:solidFill>
                  <a:latin typeface="Times" pitchFamily="-110" charset="0"/>
                </a:rPr>
                <a:t>       Magellan – optical </a:t>
              </a:r>
              <a:r>
                <a:rPr lang="en-US" sz="2400" b="1" dirty="0" err="1">
                  <a:solidFill>
                    <a:schemeClr val="bg1"/>
                  </a:solidFill>
                  <a:latin typeface="Times" pitchFamily="-110" charset="0"/>
                </a:rPr>
                <a:t>spectr</a:t>
              </a:r>
              <a:r>
                <a:rPr lang="en-US" sz="2400" b="1" dirty="0">
                  <a:solidFill>
                    <a:schemeClr val="bg1"/>
                  </a:solidFill>
                  <a:latin typeface="Times" pitchFamily="-110" charset="0"/>
                </a:rPr>
                <a:t>. </a:t>
              </a:r>
              <a:r>
                <a:rPr lang="en-US" sz="2400" b="1" dirty="0">
                  <a:solidFill>
                    <a:schemeClr val="bg1"/>
                  </a:solidFill>
                  <a:latin typeface="Arial" pitchFamily="-110" charset="0"/>
                </a:rPr>
                <a:t>~</a:t>
              </a:r>
              <a:r>
                <a:rPr lang="en-US" sz="2400" b="1" dirty="0" smtClean="0">
                  <a:solidFill>
                    <a:schemeClr val="bg1"/>
                  </a:solidFill>
                  <a:latin typeface="Arial" pitchFamily="-110" charset="0"/>
                </a:rPr>
                <a:t> 2,000 </a:t>
              </a:r>
              <a:r>
                <a:rPr lang="en-US" sz="2400" b="1" dirty="0" err="1">
                  <a:solidFill>
                    <a:schemeClr val="bg1"/>
                  </a:solidFill>
                  <a:latin typeface="Arial" pitchFamily="-110" charset="0"/>
                </a:rPr>
                <a:t>redshifts</a:t>
              </a:r>
              <a:r>
                <a:rPr lang="en-US" sz="2400" dirty="0">
                  <a:solidFill>
                    <a:schemeClr val="bg1"/>
                  </a:solidFill>
                  <a:latin typeface="Arial" pitchFamily="-110" charset="0"/>
                </a:rPr>
                <a:t>                      </a:t>
              </a:r>
              <a:r>
                <a:rPr lang="en-US" sz="2400" dirty="0" smtClean="0">
                  <a:solidFill>
                    <a:schemeClr val="bg1"/>
                  </a:solidFill>
                  <a:latin typeface="Arial" pitchFamily="-110" charset="0"/>
                </a:rPr>
                <a:t> </a:t>
              </a:r>
              <a:endParaRPr lang="en-US" sz="2400" b="1" dirty="0" smtClean="0">
                <a:solidFill>
                  <a:schemeClr val="bg1"/>
                </a:solidFill>
                <a:latin typeface="Times" pitchFamily="-110" charset="0"/>
              </a:endParaRPr>
            </a:p>
            <a:p>
              <a:r>
                <a:rPr lang="en-US" sz="2400" b="1" dirty="0" smtClean="0">
                  <a:solidFill>
                    <a:schemeClr val="bg1"/>
                  </a:solidFill>
                  <a:latin typeface="Times" pitchFamily="-110" charset="0"/>
                </a:rPr>
                <a:t> 	 Keck DEIMOS- optical spectra ~ 3,000 </a:t>
              </a:r>
              <a:r>
                <a:rPr lang="en-US" sz="2400" b="1" dirty="0" err="1" smtClean="0">
                  <a:solidFill>
                    <a:schemeClr val="bg1"/>
                  </a:solidFill>
                  <a:latin typeface="Times" pitchFamily="-110" charset="0"/>
                </a:rPr>
                <a:t>redshifts</a:t>
              </a:r>
              <a:r>
                <a:rPr lang="en-US" sz="2400" b="1" dirty="0" smtClean="0">
                  <a:solidFill>
                    <a:schemeClr val="bg1"/>
                  </a:solidFill>
                  <a:latin typeface="Times" pitchFamily="-110" charset="0"/>
                </a:rPr>
                <a:t>     </a:t>
              </a:r>
            </a:p>
            <a:p>
              <a:r>
                <a:rPr lang="en-US" sz="2400" b="1" dirty="0" smtClean="0">
                  <a:solidFill>
                    <a:schemeClr val="bg1"/>
                  </a:solidFill>
                  <a:latin typeface="Times" pitchFamily="-110" charset="0"/>
                </a:rPr>
                <a:t>       </a:t>
              </a:r>
              <a:r>
                <a:rPr lang="en-US" sz="2400" b="1" dirty="0">
                  <a:solidFill>
                    <a:schemeClr val="bg1"/>
                  </a:solidFill>
                  <a:latin typeface="Times" pitchFamily="-110" charset="0"/>
                </a:rPr>
                <a:t>NIR – NOAO, UH88, UKIRT </a:t>
              </a:r>
              <a:r>
                <a:rPr lang="en-US" sz="2400" b="1" dirty="0" smtClean="0">
                  <a:solidFill>
                    <a:schemeClr val="bg1"/>
                  </a:solidFill>
                  <a:latin typeface="Times" pitchFamily="-110" charset="0"/>
                </a:rPr>
                <a:t>…</a:t>
              </a:r>
            </a:p>
            <a:p>
              <a:r>
                <a:rPr lang="en-US" sz="2400" b="1" dirty="0" smtClean="0">
                  <a:solidFill>
                    <a:schemeClr val="bg1"/>
                  </a:solidFill>
                  <a:latin typeface="Times" pitchFamily="-110" charset="0"/>
                </a:rPr>
                <a:t>	</a:t>
              </a:r>
              <a:endParaRPr lang="en-US" sz="2400" b="1" dirty="0">
                <a:solidFill>
                  <a:schemeClr val="bg1"/>
                </a:solidFill>
                <a:latin typeface="Times" pitchFamily="-110" charset="0"/>
              </a:endParaRPr>
            </a:p>
          </p:txBody>
        </p:sp>
        <p:sp>
          <p:nvSpPr>
            <p:cNvPr id="4" name="Line 4"/>
            <p:cNvSpPr>
              <a:spLocks noChangeShapeType="1"/>
            </p:cNvSpPr>
            <p:nvPr/>
          </p:nvSpPr>
          <p:spPr bwMode="auto">
            <a:xfrm flipH="1">
              <a:off x="861645" y="3764438"/>
              <a:ext cx="0" cy="2613198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round/>
              <a:headEnd type="triangle" w="med" len="med"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" name="Line 6"/>
            <p:cNvSpPr>
              <a:spLocks noChangeShapeType="1"/>
            </p:cNvSpPr>
            <p:nvPr/>
          </p:nvSpPr>
          <p:spPr bwMode="auto">
            <a:xfrm>
              <a:off x="865885" y="1385498"/>
              <a:ext cx="0" cy="2154936"/>
            </a:xfrm>
            <a:prstGeom prst="line">
              <a:avLst/>
            </a:prstGeom>
            <a:noFill/>
            <a:ln w="57150">
              <a:solidFill>
                <a:srgbClr val="3366FF"/>
              </a:solidFill>
              <a:round/>
              <a:headEnd type="triangle" w="med" len="med"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Text Box 7"/>
            <p:cNvSpPr txBox="1">
              <a:spLocks noChangeArrowheads="1"/>
            </p:cNvSpPr>
            <p:nvPr/>
          </p:nvSpPr>
          <p:spPr bwMode="auto">
            <a:xfrm rot="16200000">
              <a:off x="-128993" y="1894292"/>
              <a:ext cx="1371600" cy="5794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de-DE" sz="3200" dirty="0" err="1">
                  <a:solidFill>
                    <a:srgbClr val="3366FF"/>
                  </a:solidFill>
                  <a:latin typeface="Arial" pitchFamily="-110" charset="0"/>
                </a:rPr>
                <a:t>Space</a:t>
              </a:r>
              <a:endParaRPr lang="de-DE" sz="3200" dirty="0">
                <a:solidFill>
                  <a:srgbClr val="3366FF"/>
                </a:solidFill>
                <a:latin typeface="Arial" pitchFamily="-110" charset="0"/>
              </a:endParaRPr>
            </a:p>
          </p:txBody>
        </p:sp>
        <p:sp>
          <p:nvSpPr>
            <p:cNvPr id="7" name="Text Box 8"/>
            <p:cNvSpPr txBox="1">
              <a:spLocks noChangeArrowheads="1"/>
            </p:cNvSpPr>
            <p:nvPr/>
          </p:nvSpPr>
          <p:spPr bwMode="auto">
            <a:xfrm rot="16200000">
              <a:off x="-281781" y="4698207"/>
              <a:ext cx="1539875" cy="5794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de-DE" sz="3200" dirty="0" err="1">
                  <a:solidFill>
                    <a:srgbClr val="FF0000"/>
                  </a:solidFill>
                  <a:latin typeface="Arial" pitchFamily="-110" charset="0"/>
                </a:rPr>
                <a:t>Ground</a:t>
              </a:r>
              <a:endParaRPr lang="de-DE" sz="3200" dirty="0">
                <a:solidFill>
                  <a:srgbClr val="0000FF"/>
                </a:solidFill>
                <a:latin typeface="Arial" pitchFamily="-110" charset="0"/>
              </a:endParaRPr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6904086" y="1207184"/>
            <a:ext cx="2128120" cy="1200328"/>
          </a:xfrm>
          <a:prstGeom prst="rect">
            <a:avLst/>
          </a:prstGeom>
          <a:noFill/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2400" dirty="0" smtClean="0">
                <a:solidFill>
                  <a:srgbClr val="FFFFFF"/>
                </a:solidFill>
                <a:latin typeface="Cambria"/>
                <a:cs typeface="Cambria"/>
              </a:rPr>
              <a:t>COSMOS area </a:t>
            </a:r>
          </a:p>
          <a:p>
            <a:r>
              <a:rPr lang="en-US" sz="2400" dirty="0" smtClean="0">
                <a:solidFill>
                  <a:srgbClr val="FFFFFF"/>
                </a:solidFill>
                <a:latin typeface="Cambria"/>
                <a:cs typeface="Cambria"/>
              </a:rPr>
              <a:t>~20</a:t>
            </a:r>
            <a:r>
              <a:rPr lang="en-US" sz="2400" i="1" dirty="0" smtClean="0">
                <a:solidFill>
                  <a:srgbClr val="FFFFFF"/>
                </a:solidFill>
                <a:latin typeface="Cambria"/>
                <a:cs typeface="Cambria"/>
              </a:rPr>
              <a:t>x </a:t>
            </a:r>
            <a:r>
              <a:rPr lang="en-US" sz="2400" dirty="0" smtClean="0">
                <a:solidFill>
                  <a:srgbClr val="FFFFFF"/>
                </a:solidFill>
                <a:latin typeface="Cambria"/>
                <a:cs typeface="Cambria"/>
              </a:rPr>
              <a:t>area of other surveys</a:t>
            </a:r>
          </a:p>
        </p:txBody>
      </p:sp>
      <p:sp>
        <p:nvSpPr>
          <p:cNvPr id="14" name="Title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COSMOS survey: New Wave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1495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1"/>
          <p:cNvGrpSpPr/>
          <p:nvPr/>
        </p:nvGrpSpPr>
        <p:grpSpPr>
          <a:xfrm>
            <a:off x="859189" y="824983"/>
            <a:ext cx="5725415" cy="5738913"/>
            <a:chOff x="2100135" y="229284"/>
            <a:chExt cx="6254750" cy="6265853"/>
          </a:xfrm>
        </p:grpSpPr>
        <p:grpSp>
          <p:nvGrpSpPr>
            <p:cNvPr id="9" name="Group 19"/>
            <p:cNvGrpSpPr/>
            <p:nvPr/>
          </p:nvGrpSpPr>
          <p:grpSpPr>
            <a:xfrm>
              <a:off x="2100135" y="229284"/>
              <a:ext cx="6254750" cy="6254750"/>
              <a:chOff x="2378373" y="216584"/>
              <a:chExt cx="6254750" cy="6254750"/>
            </a:xfrm>
          </p:grpSpPr>
          <p:pic>
            <p:nvPicPr>
              <p:cNvPr id="11" name="Picture 1"/>
              <p:cNvPicPr>
                <a:picLocks noChangeAspect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2378373" y="216584"/>
                <a:ext cx="6254750" cy="62547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2" name="TextBox 11"/>
              <p:cNvSpPr txBox="1"/>
              <p:nvPr/>
            </p:nvSpPr>
            <p:spPr>
              <a:xfrm>
                <a:off x="6900944" y="6120834"/>
                <a:ext cx="1732179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i="1" dirty="0" smtClean="0"/>
                  <a:t>Subaru Telescope</a:t>
                </a:r>
                <a:endParaRPr lang="en-US" sz="1600" i="1" dirty="0"/>
              </a:p>
            </p:txBody>
          </p:sp>
        </p:grpSp>
        <p:sp>
          <p:nvSpPr>
            <p:cNvPr id="10" name="TextBox 9"/>
            <p:cNvSpPr txBox="1"/>
            <p:nvPr/>
          </p:nvSpPr>
          <p:spPr>
            <a:xfrm>
              <a:off x="3545835" y="5971917"/>
              <a:ext cx="275568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 smtClean="0"/>
                <a:t>500,000 galaxies </a:t>
              </a:r>
              <a:endParaRPr lang="en-US" sz="2800"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640" y="-318017"/>
            <a:ext cx="8229600" cy="1143000"/>
          </a:xfrm>
        </p:spPr>
        <p:txBody>
          <a:bodyPr/>
          <a:lstStyle/>
          <a:p>
            <a:r>
              <a:rPr lang="en-US" dirty="0" smtClean="0"/>
              <a:t>Chandra Survey Layout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6600292" y="824983"/>
            <a:ext cx="2523497" cy="51603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C-COSMOS</a:t>
            </a:r>
          </a:p>
          <a:p>
            <a:r>
              <a:rPr lang="en-US" sz="2400" dirty="0" smtClean="0"/>
              <a:t>PI: M. Elvis</a:t>
            </a:r>
          </a:p>
          <a:p>
            <a:r>
              <a:rPr lang="en-US" sz="2400" dirty="0" smtClean="0"/>
              <a:t>1.8 </a:t>
            </a:r>
            <a:r>
              <a:rPr lang="en-US" sz="2400" dirty="0" err="1" smtClean="0"/>
              <a:t>Ms</a:t>
            </a:r>
            <a:endParaRPr lang="en-US" sz="2400" dirty="0" smtClean="0"/>
          </a:p>
          <a:p>
            <a:r>
              <a:rPr lang="en-US" sz="2400" dirty="0" smtClean="0"/>
              <a:t>0.9 deg</a:t>
            </a:r>
            <a:r>
              <a:rPr lang="en-US" sz="2400" baseline="30000" dirty="0" smtClean="0"/>
              <a:t>2</a:t>
            </a:r>
          </a:p>
          <a:p>
            <a:endParaRPr lang="en-US" sz="2400" baseline="30000" dirty="0"/>
          </a:p>
          <a:p>
            <a:r>
              <a:rPr lang="en-US" sz="2400" dirty="0" smtClean="0"/>
              <a:t>36 ACIS-I </a:t>
            </a:r>
            <a:r>
              <a:rPr lang="en-US" sz="2400" dirty="0" err="1" smtClean="0"/>
              <a:t>pointings</a:t>
            </a:r>
            <a:endParaRPr lang="en-US" sz="2400" dirty="0" smtClean="0"/>
          </a:p>
          <a:p>
            <a:r>
              <a:rPr lang="en-US" sz="2400" dirty="0" smtClean="0"/>
              <a:t>50 </a:t>
            </a:r>
            <a:r>
              <a:rPr lang="en-US" sz="2400" dirty="0" err="1" smtClean="0"/>
              <a:t>ks</a:t>
            </a:r>
            <a:r>
              <a:rPr lang="en-US" sz="2400" dirty="0" smtClean="0"/>
              <a:t> exposure</a:t>
            </a:r>
          </a:p>
          <a:p>
            <a:r>
              <a:rPr lang="en-US" sz="2400" dirty="0" smtClean="0"/>
              <a:t>Constant roll</a:t>
            </a:r>
          </a:p>
          <a:p>
            <a:endParaRPr lang="en-US" sz="2400" dirty="0"/>
          </a:p>
          <a:p>
            <a:r>
              <a:rPr lang="en-US" sz="2400" dirty="0" smtClean="0"/>
              <a:t>2 epochs:</a:t>
            </a:r>
          </a:p>
          <a:p>
            <a:r>
              <a:rPr lang="en-US" sz="2400" dirty="0" smtClean="0"/>
              <a:t>2006-2007</a:t>
            </a:r>
            <a:endParaRPr lang="en-US" sz="2400" baseline="30000" dirty="0" smtClean="0"/>
          </a:p>
          <a:p>
            <a:endParaRPr lang="en-US" sz="2000" baseline="30000" dirty="0" smtClean="0"/>
          </a:p>
          <a:p>
            <a:r>
              <a:rPr lang="en-US" sz="2000" dirty="0" smtClean="0"/>
              <a:t>Elvis, FC+ 2009</a:t>
            </a:r>
          </a:p>
          <a:p>
            <a:r>
              <a:rPr lang="en-US" sz="2000" dirty="0" err="1" smtClean="0"/>
              <a:t>Puccetti</a:t>
            </a:r>
            <a:r>
              <a:rPr lang="en-US" sz="2000" dirty="0" smtClean="0"/>
              <a:t>+ 2009</a:t>
            </a:r>
          </a:p>
          <a:p>
            <a:r>
              <a:rPr lang="en-US" sz="2000" dirty="0" smtClean="0"/>
              <a:t>FC+ 2012</a:t>
            </a:r>
            <a:endParaRPr lang="en-US" sz="2000" dirty="0"/>
          </a:p>
        </p:txBody>
      </p:sp>
      <p:sp>
        <p:nvSpPr>
          <p:cNvPr id="14" name="TextBox 13"/>
          <p:cNvSpPr txBox="1"/>
          <p:nvPr/>
        </p:nvSpPr>
        <p:spPr>
          <a:xfrm>
            <a:off x="830901" y="6232703"/>
            <a:ext cx="39887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COSMOS Field, 2 deg</a:t>
            </a:r>
            <a:r>
              <a:rPr lang="en-US" baseline="30000" dirty="0" smtClean="0">
                <a:solidFill>
                  <a:schemeClr val="bg1">
                    <a:lumMod val="85000"/>
                  </a:schemeClr>
                </a:solidFill>
              </a:rPr>
              <a:t>2</a:t>
            </a:r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, Subaru Telescope</a:t>
            </a:r>
            <a:endParaRPr lang="en-US" dirty="0">
              <a:solidFill>
                <a:schemeClr val="bg1">
                  <a:lumMod val="85000"/>
                </a:schemeClr>
              </a:solidFill>
            </a:endParaRPr>
          </a:p>
        </p:txBody>
      </p:sp>
      <p:pic>
        <p:nvPicPr>
          <p:cNvPr id="15" name="Picture 14" descr="Legacy_3panels_v2.jpeg"/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52" t="24407" r="72588" b="13525"/>
          <a:stretch/>
        </p:blipFill>
        <p:spPr>
          <a:xfrm>
            <a:off x="1929384" y="1922885"/>
            <a:ext cx="3493008" cy="3538728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3699930" y="6501279"/>
            <a:ext cx="23829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2F2F2"/>
                </a:solidFill>
              </a:rPr>
              <a:t>Chandra Sweet Fifteen!</a:t>
            </a:r>
            <a:endParaRPr lang="en-US" dirty="0">
              <a:solidFill>
                <a:srgbClr val="F2F2F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25315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egacy_3panels_v2.jpe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563" t="10997" r="35568" b="2470"/>
          <a:stretch/>
        </p:blipFill>
        <p:spPr>
          <a:xfrm>
            <a:off x="921899" y="824983"/>
            <a:ext cx="5594922" cy="55719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6352" y="-318017"/>
            <a:ext cx="8229600" cy="1143000"/>
          </a:xfrm>
        </p:spPr>
        <p:txBody>
          <a:bodyPr/>
          <a:lstStyle/>
          <a:p>
            <a:r>
              <a:rPr lang="en-US" dirty="0" smtClean="0"/>
              <a:t>Chandra Survey Layout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6521902" y="824983"/>
            <a:ext cx="2523497" cy="538608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XVP</a:t>
            </a:r>
          </a:p>
          <a:p>
            <a:r>
              <a:rPr lang="en-US" sz="2400" dirty="0" smtClean="0"/>
              <a:t>PI: FC</a:t>
            </a:r>
          </a:p>
          <a:p>
            <a:r>
              <a:rPr lang="en-US" sz="2400" dirty="0"/>
              <a:t>2</a:t>
            </a:r>
            <a:r>
              <a:rPr lang="en-US" sz="2400" dirty="0" smtClean="0"/>
              <a:t>.8 </a:t>
            </a:r>
            <a:r>
              <a:rPr lang="en-US" sz="2400" dirty="0" err="1" smtClean="0"/>
              <a:t>Ms</a:t>
            </a:r>
            <a:endParaRPr lang="en-US" sz="2400" dirty="0" smtClean="0"/>
          </a:p>
          <a:p>
            <a:r>
              <a:rPr lang="en-US" sz="2400" dirty="0" smtClean="0"/>
              <a:t>1.3 deg</a:t>
            </a:r>
            <a:r>
              <a:rPr lang="en-US" sz="2400" baseline="30000" dirty="0" smtClean="0"/>
              <a:t>2</a:t>
            </a:r>
          </a:p>
          <a:p>
            <a:endParaRPr lang="en-US" sz="2400" baseline="30000" dirty="0"/>
          </a:p>
          <a:p>
            <a:endParaRPr lang="en-US" sz="2400" baseline="30000" dirty="0" smtClean="0"/>
          </a:p>
          <a:p>
            <a:r>
              <a:rPr lang="en-US" sz="2400" dirty="0"/>
              <a:t>5</a:t>
            </a:r>
            <a:r>
              <a:rPr lang="en-US" sz="2400" dirty="0" smtClean="0"/>
              <a:t>6 ACIS-I </a:t>
            </a:r>
            <a:r>
              <a:rPr lang="en-US" sz="2400" dirty="0" err="1" smtClean="0"/>
              <a:t>pointings</a:t>
            </a:r>
            <a:endParaRPr lang="en-US" sz="2400" dirty="0" smtClean="0"/>
          </a:p>
          <a:p>
            <a:r>
              <a:rPr lang="en-US" sz="2400" dirty="0" smtClean="0"/>
              <a:t>50 </a:t>
            </a:r>
            <a:r>
              <a:rPr lang="en-US" sz="2400" dirty="0" err="1" smtClean="0"/>
              <a:t>ks</a:t>
            </a:r>
            <a:r>
              <a:rPr lang="en-US" sz="2400" dirty="0" smtClean="0"/>
              <a:t> exposure</a:t>
            </a:r>
          </a:p>
          <a:p>
            <a:endParaRPr lang="en-US" sz="2400" dirty="0"/>
          </a:p>
          <a:p>
            <a:r>
              <a:rPr lang="en-US" sz="2400" dirty="0" smtClean="0"/>
              <a:t>Constant roll</a:t>
            </a:r>
          </a:p>
          <a:p>
            <a:endParaRPr lang="en-US" sz="2400" dirty="0" smtClean="0"/>
          </a:p>
          <a:p>
            <a:r>
              <a:rPr lang="en-US" sz="2400" dirty="0" smtClean="0"/>
              <a:t>3 epochs:</a:t>
            </a:r>
          </a:p>
          <a:p>
            <a:r>
              <a:rPr lang="en-US" sz="2400" dirty="0" smtClean="0"/>
              <a:t>2012-2013-2014</a:t>
            </a:r>
          </a:p>
          <a:p>
            <a:endParaRPr lang="en-US" sz="2400" dirty="0"/>
          </a:p>
          <a:p>
            <a:endParaRPr lang="en-US" sz="2400" dirty="0" smtClean="0"/>
          </a:p>
        </p:txBody>
      </p:sp>
      <p:sp>
        <p:nvSpPr>
          <p:cNvPr id="7" name="TextBox 6"/>
          <p:cNvSpPr txBox="1"/>
          <p:nvPr/>
        </p:nvSpPr>
        <p:spPr>
          <a:xfrm>
            <a:off x="3699930" y="6501279"/>
            <a:ext cx="23829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2F2F2"/>
                </a:solidFill>
              </a:rPr>
              <a:t>Chandra Sweet Fifteen!</a:t>
            </a:r>
            <a:endParaRPr lang="en-US" dirty="0">
              <a:solidFill>
                <a:srgbClr val="F2F2F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04604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Legacy_3panels_v2.jpe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035" t="12205" r="2095" b="3062"/>
          <a:stretch/>
        </p:blipFill>
        <p:spPr>
          <a:xfrm>
            <a:off x="859187" y="940795"/>
            <a:ext cx="5594922" cy="545618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72" y="-318017"/>
            <a:ext cx="8229600" cy="1143000"/>
          </a:xfrm>
        </p:spPr>
        <p:txBody>
          <a:bodyPr/>
          <a:lstStyle/>
          <a:p>
            <a:r>
              <a:rPr lang="en-US" dirty="0" smtClean="0"/>
              <a:t>Chandra Survey Layout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6412156" y="824983"/>
            <a:ext cx="2566471" cy="3908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Chandra COSMOS</a:t>
            </a:r>
          </a:p>
          <a:p>
            <a:r>
              <a:rPr lang="en-US" sz="2400" dirty="0" smtClean="0"/>
              <a:t>Legacy Survey</a:t>
            </a:r>
          </a:p>
          <a:p>
            <a:r>
              <a:rPr lang="en-US" sz="2400" dirty="0" smtClean="0"/>
              <a:t>4.6 </a:t>
            </a:r>
            <a:r>
              <a:rPr lang="en-US" sz="2400" dirty="0" err="1" smtClean="0"/>
              <a:t>Ms</a:t>
            </a:r>
            <a:endParaRPr lang="en-US" sz="2400" dirty="0" smtClean="0"/>
          </a:p>
          <a:p>
            <a:r>
              <a:rPr lang="en-US" sz="2400" dirty="0" smtClean="0"/>
              <a:t>2.2 deg</a:t>
            </a:r>
            <a:r>
              <a:rPr lang="en-US" sz="2400" baseline="30000" dirty="0" smtClean="0"/>
              <a:t>2</a:t>
            </a:r>
          </a:p>
          <a:p>
            <a:endParaRPr lang="en-US" sz="2400" baseline="30000" dirty="0"/>
          </a:p>
          <a:p>
            <a:endParaRPr lang="en-US" sz="2400" baseline="30000" dirty="0" smtClean="0"/>
          </a:p>
          <a:p>
            <a:pPr marL="342900" indent="-342900">
              <a:buFont typeface="Wingdings" charset="0"/>
              <a:buChar char="à"/>
            </a:pPr>
            <a:r>
              <a:rPr lang="en-US" sz="2400" dirty="0" smtClean="0">
                <a:sym typeface="Wingdings"/>
              </a:rPr>
              <a:t>HST area fully covered at same</a:t>
            </a:r>
            <a:endParaRPr lang="en-US" sz="2400" dirty="0"/>
          </a:p>
          <a:p>
            <a:r>
              <a:rPr lang="en-US" sz="2400" dirty="0" smtClean="0"/>
              <a:t>      ~150 </a:t>
            </a:r>
            <a:r>
              <a:rPr lang="en-US" sz="2400" dirty="0" err="1" smtClean="0"/>
              <a:t>ks</a:t>
            </a:r>
            <a:r>
              <a:rPr lang="en-US" sz="2400" dirty="0" smtClean="0"/>
              <a:t> depth </a:t>
            </a:r>
          </a:p>
          <a:p>
            <a:endParaRPr lang="en-US" sz="2400" baseline="30000" dirty="0"/>
          </a:p>
          <a:p>
            <a:endParaRPr lang="en-US" sz="2400" baseline="30000" dirty="0" smtClean="0"/>
          </a:p>
          <a:p>
            <a:endParaRPr lang="en-US" sz="2400" baseline="30000" dirty="0" smtClean="0"/>
          </a:p>
        </p:txBody>
      </p:sp>
      <p:pic>
        <p:nvPicPr>
          <p:cNvPr id="15" name="Picture 14" descr="ds9.jpe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1" t="6124" r="22382" b="15931"/>
          <a:stretch/>
        </p:blipFill>
        <p:spPr>
          <a:xfrm>
            <a:off x="881985" y="940795"/>
            <a:ext cx="5533686" cy="5456187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3699930" y="6501279"/>
            <a:ext cx="23829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2F2F2"/>
                </a:solidFill>
              </a:rPr>
              <a:t>Chandra Sweet Fifteen!</a:t>
            </a:r>
            <a:endParaRPr lang="en-US" dirty="0">
              <a:solidFill>
                <a:srgbClr val="F2F2F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04604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osmos_v1 (2)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0308" y="0"/>
            <a:ext cx="6595647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226828" y="6211669"/>
            <a:ext cx="169489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solidFill>
                  <a:schemeClr val="bg1">
                    <a:lumMod val="95000"/>
                  </a:schemeClr>
                </a:solidFill>
              </a:rPr>
              <a:t>Joe </a:t>
            </a:r>
            <a:r>
              <a:rPr lang="en-US" i="1" dirty="0" err="1" smtClean="0">
                <a:solidFill>
                  <a:schemeClr val="bg1">
                    <a:lumMod val="95000"/>
                  </a:schemeClr>
                </a:solidFill>
              </a:rPr>
              <a:t>DePasquale</a:t>
            </a:r>
            <a:endParaRPr lang="en-US" i="1" dirty="0" smtClean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en-US" i="1" dirty="0" smtClean="0">
                <a:solidFill>
                  <a:schemeClr val="bg1">
                    <a:lumMod val="95000"/>
                  </a:schemeClr>
                </a:solidFill>
              </a:rPr>
              <a:t>Chandra press</a:t>
            </a:r>
            <a:endParaRPr lang="en-US" i="1" dirty="0">
              <a:solidFill>
                <a:schemeClr val="bg1">
                  <a:lumMod val="95000"/>
                </a:schemeClr>
              </a:solidFill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1389011" y="228262"/>
            <a:ext cx="7420019" cy="6368334"/>
            <a:chOff x="1389011" y="228262"/>
            <a:chExt cx="7420019" cy="6368334"/>
          </a:xfrm>
        </p:grpSpPr>
        <p:pic>
          <p:nvPicPr>
            <p:cNvPr id="5" name="Picture 4" descr="cosmos_4.jp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89011" y="436579"/>
              <a:ext cx="2721046" cy="2721046"/>
            </a:xfrm>
            <a:prstGeom prst="rect">
              <a:avLst/>
            </a:prstGeom>
            <a:ln>
              <a:solidFill>
                <a:schemeClr val="bg1"/>
              </a:solidFill>
            </a:ln>
          </p:spPr>
        </p:pic>
        <p:pic>
          <p:nvPicPr>
            <p:cNvPr id="6" name="Picture 5" descr="cosmos_diff1.jpg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78915" y="3875550"/>
              <a:ext cx="2721046" cy="2721046"/>
            </a:xfrm>
            <a:prstGeom prst="rect">
              <a:avLst/>
            </a:prstGeom>
            <a:ln>
              <a:solidFill>
                <a:schemeClr val="bg1"/>
              </a:solidFill>
            </a:ln>
          </p:spPr>
        </p:pic>
        <p:pic>
          <p:nvPicPr>
            <p:cNvPr id="7" name="Picture 6" descr="cosmos_diff2.jpg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97008" y="228262"/>
              <a:ext cx="1858804" cy="1858804"/>
            </a:xfrm>
            <a:prstGeom prst="rect">
              <a:avLst/>
            </a:prstGeom>
            <a:ln>
              <a:solidFill>
                <a:schemeClr val="bg1"/>
              </a:solidFill>
            </a:ln>
          </p:spPr>
        </p:pic>
        <p:pic>
          <p:nvPicPr>
            <p:cNvPr id="8" name="Picture 7" descr="cosmos_diff3.jpg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82879" y="1394723"/>
              <a:ext cx="2026151" cy="2026151"/>
            </a:xfrm>
            <a:prstGeom prst="rect">
              <a:avLst/>
            </a:prstGeom>
            <a:ln>
              <a:solidFill>
                <a:schemeClr val="bg1"/>
              </a:solidFill>
            </a:ln>
          </p:spPr>
        </p:pic>
      </p:grpSp>
      <p:sp>
        <p:nvSpPr>
          <p:cNvPr id="11" name="Rectangle 10"/>
          <p:cNvSpPr/>
          <p:nvPr/>
        </p:nvSpPr>
        <p:spPr>
          <a:xfrm>
            <a:off x="1200308" y="5840837"/>
            <a:ext cx="1069524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</a:rPr>
              <a:t>0.5-2 </a:t>
            </a:r>
            <a:r>
              <a:rPr lang="en-US" sz="1400" dirty="0" err="1" smtClean="0">
                <a:solidFill>
                  <a:schemeClr val="bg1"/>
                </a:solidFill>
              </a:rPr>
              <a:t>keV</a:t>
            </a:r>
            <a:endParaRPr lang="en-US" sz="1400" dirty="0" smtClean="0">
              <a:solidFill>
                <a:schemeClr val="bg1"/>
              </a:solidFill>
            </a:endParaRPr>
          </a:p>
          <a:p>
            <a:r>
              <a:rPr lang="en-US" sz="1400" dirty="0" smtClean="0">
                <a:solidFill>
                  <a:schemeClr val="bg1"/>
                </a:solidFill>
              </a:rPr>
              <a:t>2.0-4.5 </a:t>
            </a:r>
            <a:r>
              <a:rPr lang="en-US" sz="1400" dirty="0" err="1" smtClean="0">
                <a:solidFill>
                  <a:schemeClr val="bg1"/>
                </a:solidFill>
              </a:rPr>
              <a:t>keV</a:t>
            </a:r>
            <a:r>
              <a:rPr lang="en-US" sz="1400" dirty="0" smtClean="0">
                <a:solidFill>
                  <a:schemeClr val="bg1"/>
                </a:solidFill>
              </a:rPr>
              <a:t> </a:t>
            </a:r>
          </a:p>
          <a:p>
            <a:r>
              <a:rPr lang="en-US" sz="1400" dirty="0" smtClean="0">
                <a:solidFill>
                  <a:schemeClr val="bg1"/>
                </a:solidFill>
              </a:rPr>
              <a:t>4.5-7 </a:t>
            </a:r>
            <a:r>
              <a:rPr lang="en-US" sz="1400" dirty="0" err="1" smtClean="0">
                <a:solidFill>
                  <a:schemeClr val="bg1"/>
                </a:solidFill>
              </a:rPr>
              <a:t>keV</a:t>
            </a:r>
            <a:endParaRPr lang="en-US" sz="1400" dirty="0" smtClean="0">
              <a:solidFill>
                <a:schemeClr val="bg1"/>
              </a:solidFill>
            </a:endParaRPr>
          </a:p>
          <a:p>
            <a:r>
              <a:rPr lang="en-US" sz="1400" dirty="0" smtClean="0">
                <a:solidFill>
                  <a:schemeClr val="bg1"/>
                </a:solidFill>
              </a:rPr>
              <a:t>IRAC Spitzer </a:t>
            </a:r>
            <a:endParaRPr lang="en-US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81134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/>
          <p:cNvSpPr txBox="1"/>
          <p:nvPr/>
        </p:nvSpPr>
        <p:spPr>
          <a:xfrm>
            <a:off x="3699930" y="6360151"/>
            <a:ext cx="23829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2F2F2"/>
                </a:solidFill>
              </a:rPr>
              <a:t>Chandra Sweet Fifteen!</a:t>
            </a:r>
            <a:endParaRPr lang="en-US" dirty="0">
              <a:solidFill>
                <a:srgbClr val="F2F2F2"/>
              </a:solidFill>
            </a:endParaRPr>
          </a:p>
        </p:txBody>
      </p:sp>
      <p:pic>
        <p:nvPicPr>
          <p:cNvPr id="10" name="Picture 9" descr="sensitivity_talk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606" y="-7618"/>
            <a:ext cx="6379685" cy="825606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01669"/>
            <a:ext cx="8229600" cy="1143000"/>
          </a:xfrm>
        </p:spPr>
        <p:txBody>
          <a:bodyPr/>
          <a:lstStyle/>
          <a:p>
            <a:r>
              <a:rPr lang="en-US" dirty="0" smtClean="0"/>
              <a:t>Survey Sensitivity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3800945" y="1276510"/>
            <a:ext cx="132380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COSMOS</a:t>
            </a:r>
          </a:p>
          <a:p>
            <a:r>
              <a:rPr lang="en-US" sz="2400" b="1" dirty="0" smtClean="0">
                <a:solidFill>
                  <a:srgbClr val="FF0000"/>
                </a:solidFill>
              </a:rPr>
              <a:t>Legacy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711850" y="3387079"/>
            <a:ext cx="1582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C-COSMOS</a:t>
            </a:r>
            <a:endParaRPr lang="en-US" sz="24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4221702" y="2925414"/>
            <a:ext cx="21255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0000FF"/>
                </a:solidFill>
              </a:rPr>
              <a:t>XMM-COSMOS</a:t>
            </a:r>
            <a:endParaRPr lang="en-US" sz="2400" b="1" dirty="0">
              <a:solidFill>
                <a:srgbClr val="0000FF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435454" y="2463749"/>
            <a:ext cx="251145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ym typeface="Wingdings"/>
              </a:rPr>
              <a:t> 3 times fainter than XMM-COSMOS </a:t>
            </a:r>
          </a:p>
          <a:p>
            <a:r>
              <a:rPr lang="en-US" dirty="0" smtClean="0">
                <a:sym typeface="Wingdings"/>
              </a:rPr>
              <a:t> </a:t>
            </a:r>
            <a:r>
              <a:rPr lang="en-US" dirty="0" smtClean="0"/>
              <a:t>2.5 times more area at bright fluxes</a:t>
            </a:r>
          </a:p>
          <a:p>
            <a:r>
              <a:rPr lang="en-US" dirty="0" smtClean="0">
                <a:sym typeface="Wingdings"/>
              </a:rPr>
              <a:t> </a:t>
            </a:r>
            <a:r>
              <a:rPr lang="en-US" dirty="0" smtClean="0"/>
              <a:t>3 times at faint fluxes</a:t>
            </a:r>
            <a:endParaRPr lang="en-US" dirty="0"/>
          </a:p>
        </p:txBody>
      </p:sp>
      <p:sp>
        <p:nvSpPr>
          <p:cNvPr id="17" name="Left Arrow 16"/>
          <p:cNvSpPr/>
          <p:nvPr/>
        </p:nvSpPr>
        <p:spPr>
          <a:xfrm>
            <a:off x="2928197" y="3281233"/>
            <a:ext cx="890388" cy="461665"/>
          </a:xfrm>
          <a:prstGeom prst="lef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Up Arrow 18"/>
          <p:cNvSpPr/>
          <p:nvPr/>
        </p:nvSpPr>
        <p:spPr>
          <a:xfrm>
            <a:off x="3263352" y="3069563"/>
            <a:ext cx="555233" cy="779181"/>
          </a:xfrm>
          <a:prstGeom prst="up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13179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36"/>
          <p:cNvGrpSpPr/>
          <p:nvPr/>
        </p:nvGrpSpPr>
        <p:grpSpPr>
          <a:xfrm>
            <a:off x="1863656" y="1015242"/>
            <a:ext cx="5733577" cy="5763378"/>
            <a:chOff x="1863656" y="1015242"/>
            <a:chExt cx="5733577" cy="5763378"/>
          </a:xfrm>
        </p:grpSpPr>
        <p:pic>
          <p:nvPicPr>
            <p:cNvPr id="23" name="Picture 22" descr="6225848927_f5bc260c36_z.jpg"/>
            <p:cNvPicPr>
              <a:picLocks noChangeAspect="1"/>
            </p:cNvPicPr>
            <p:nvPr/>
          </p:nvPicPr>
          <p:blipFill>
            <a:blip r:embed="rId3">
              <a:lum bright="-5000" contrast="-8000"/>
              <a:alphaModFix/>
            </a:blip>
            <a:srcRect t="5649" b="3729"/>
            <a:stretch>
              <a:fillRect/>
            </a:stretch>
          </p:blipFill>
          <p:spPr>
            <a:xfrm>
              <a:off x="2267453" y="1015242"/>
              <a:ext cx="4562806" cy="5763378"/>
            </a:xfrm>
            <a:prstGeom prst="rect">
              <a:avLst/>
            </a:prstGeom>
          </p:spPr>
        </p:pic>
        <p:sp>
          <p:nvSpPr>
            <p:cNvPr id="24" name="Rectangle 32"/>
            <p:cNvSpPr>
              <a:spLocks noChangeArrowheads="1"/>
            </p:cNvSpPr>
            <p:nvPr/>
          </p:nvSpPr>
          <p:spPr bwMode="auto">
            <a:xfrm>
              <a:off x="5606508" y="2431540"/>
              <a:ext cx="1847850" cy="646112"/>
            </a:xfrm>
            <a:prstGeom prst="rect">
              <a:avLst/>
            </a:prstGeom>
            <a:solidFill>
              <a:srgbClr val="FFFFFF"/>
            </a:solidFill>
            <a:ln w="38100" cmpd="sng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l" eaLnBrk="0" hangingPunct="0">
                <a:spcBef>
                  <a:spcPct val="0"/>
                </a:spcBef>
                <a:buFontTx/>
                <a:buNone/>
              </a:pPr>
              <a:r>
                <a:rPr lang="it-IT" sz="1200" u="sng" dirty="0">
                  <a:solidFill>
                    <a:srgbClr val="000000"/>
                  </a:solidFill>
                  <a:latin typeface="Tahoma" charset="0"/>
                </a:rPr>
                <a:t>EGS/AEGIS</a:t>
              </a:r>
              <a:r>
                <a:rPr lang="it-IT" sz="1200" dirty="0">
                  <a:solidFill>
                    <a:srgbClr val="000000"/>
                  </a:solidFill>
                  <a:latin typeface="Tahoma" charset="0"/>
                </a:rPr>
                <a:t> </a:t>
              </a:r>
              <a:r>
                <a:rPr lang="it-IT" sz="1200" dirty="0" smtClean="0">
                  <a:solidFill>
                    <a:srgbClr val="000000"/>
                  </a:solidFill>
                  <a:latin typeface="Tahoma" charset="0"/>
                </a:rPr>
                <a:t>0.7deg</a:t>
              </a:r>
              <a:r>
                <a:rPr lang="it-IT" sz="1200" baseline="30000" dirty="0" smtClean="0">
                  <a:solidFill>
                    <a:srgbClr val="000000"/>
                  </a:solidFill>
                  <a:latin typeface="Tahoma" charset="0"/>
                </a:rPr>
                <a:t>2</a:t>
              </a:r>
              <a:endParaRPr lang="it-IT" sz="1200" dirty="0" smtClean="0">
                <a:solidFill>
                  <a:srgbClr val="000000"/>
                </a:solidFill>
                <a:latin typeface="Tahoma" charset="0"/>
              </a:endParaRPr>
            </a:p>
            <a:p>
              <a:pPr algn="l" eaLnBrk="0" hangingPunct="0">
                <a:spcBef>
                  <a:spcPct val="0"/>
                </a:spcBef>
                <a:buFontTx/>
                <a:buNone/>
              </a:pPr>
              <a:r>
                <a:rPr lang="it-IT" sz="1200" dirty="0" err="1" smtClean="0">
                  <a:solidFill>
                    <a:srgbClr val="BFBFBF"/>
                  </a:solidFill>
                  <a:latin typeface="Tahoma" charset="0"/>
                </a:rPr>
                <a:t>Laird</a:t>
              </a:r>
              <a:r>
                <a:rPr lang="it-IT" sz="1200" dirty="0" smtClean="0">
                  <a:solidFill>
                    <a:srgbClr val="BFBFBF"/>
                  </a:solidFill>
                  <a:latin typeface="Tahoma" charset="0"/>
                </a:rPr>
                <a:t> </a:t>
              </a:r>
              <a:r>
                <a:rPr lang="it-IT" sz="1200" dirty="0" err="1" smtClean="0">
                  <a:solidFill>
                    <a:srgbClr val="BFBFBF"/>
                  </a:solidFill>
                  <a:latin typeface="Tahoma" charset="0"/>
                </a:rPr>
                <a:t>et</a:t>
              </a:r>
              <a:r>
                <a:rPr lang="it-IT" sz="1200" dirty="0" smtClean="0">
                  <a:solidFill>
                    <a:srgbClr val="BFBFBF"/>
                  </a:solidFill>
                  <a:latin typeface="Tahoma" charset="0"/>
                </a:rPr>
                <a:t> al. 2008, </a:t>
              </a:r>
              <a:r>
                <a:rPr lang="it-IT" sz="1200" dirty="0" err="1" smtClean="0">
                  <a:solidFill>
                    <a:srgbClr val="BFBFBF"/>
                  </a:solidFill>
                  <a:latin typeface="Tahoma" charset="0"/>
                </a:rPr>
                <a:t>Goulding</a:t>
              </a:r>
              <a:r>
                <a:rPr lang="it-IT" sz="1200" dirty="0" smtClean="0">
                  <a:solidFill>
                    <a:srgbClr val="BFBFBF"/>
                  </a:solidFill>
                  <a:latin typeface="Tahoma" charset="0"/>
                </a:rPr>
                <a:t> </a:t>
              </a:r>
              <a:r>
                <a:rPr lang="it-IT" sz="1200" dirty="0" err="1" smtClean="0">
                  <a:solidFill>
                    <a:srgbClr val="BFBFBF"/>
                  </a:solidFill>
                  <a:latin typeface="Tahoma" charset="0"/>
                </a:rPr>
                <a:t>et</a:t>
              </a:r>
              <a:r>
                <a:rPr lang="it-IT" sz="1200" dirty="0" smtClean="0">
                  <a:solidFill>
                    <a:srgbClr val="BFBFBF"/>
                  </a:solidFill>
                  <a:latin typeface="Tahoma" charset="0"/>
                </a:rPr>
                <a:t> al. 2012</a:t>
              </a:r>
              <a:endParaRPr lang="it-IT" sz="1200" dirty="0">
                <a:solidFill>
                  <a:srgbClr val="BFBFBF"/>
                </a:solidFill>
                <a:latin typeface="Tahoma" charset="0"/>
              </a:endParaRPr>
            </a:p>
          </p:txBody>
        </p:sp>
        <p:sp>
          <p:nvSpPr>
            <p:cNvPr id="30" name="Rectangle 31"/>
            <p:cNvSpPr>
              <a:spLocks noChangeArrowheads="1"/>
            </p:cNvSpPr>
            <p:nvPr/>
          </p:nvSpPr>
          <p:spPr bwMode="auto">
            <a:xfrm>
              <a:off x="5157284" y="1219504"/>
              <a:ext cx="2297074" cy="646331"/>
            </a:xfrm>
            <a:prstGeom prst="rect">
              <a:avLst/>
            </a:prstGeom>
            <a:solidFill>
              <a:srgbClr val="FFFFFF"/>
            </a:solidFill>
            <a:ln w="38100" cmpd="sng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l" eaLnBrk="0" hangingPunct="0">
                <a:spcBef>
                  <a:spcPct val="0"/>
                </a:spcBef>
                <a:buFontTx/>
                <a:buNone/>
              </a:pPr>
              <a:r>
                <a:rPr lang="en-US" sz="1200" u="sng" dirty="0">
                  <a:solidFill>
                    <a:srgbClr val="000000"/>
                  </a:solidFill>
                  <a:latin typeface="Tahoma" charset="0"/>
                </a:rPr>
                <a:t>CDFN-CDFS </a:t>
              </a:r>
              <a:r>
                <a:rPr lang="en-US" sz="1200" dirty="0">
                  <a:solidFill>
                    <a:srgbClr val="000000"/>
                  </a:solidFill>
                  <a:latin typeface="Tahoma" charset="0"/>
                </a:rPr>
                <a:t>0.1deg</a:t>
              </a:r>
              <a:r>
                <a:rPr lang="en-US" sz="1200" baseline="30000" dirty="0">
                  <a:solidFill>
                    <a:srgbClr val="000000"/>
                  </a:solidFill>
                  <a:latin typeface="Tahoma" charset="0"/>
                </a:rPr>
                <a:t>2</a:t>
              </a:r>
              <a:r>
                <a:rPr lang="en-US" sz="1200" dirty="0">
                  <a:solidFill>
                    <a:srgbClr val="000000"/>
                  </a:solidFill>
                  <a:latin typeface="Tahoma" charset="0"/>
                </a:rPr>
                <a:t> </a:t>
              </a:r>
              <a:endParaRPr lang="en-US" sz="1200" dirty="0" smtClean="0">
                <a:solidFill>
                  <a:srgbClr val="BFBFBF"/>
                </a:solidFill>
                <a:latin typeface="Tahoma" charset="0"/>
              </a:endParaRPr>
            </a:p>
            <a:p>
              <a:pPr algn="l" eaLnBrk="0" hangingPunct="0">
                <a:spcBef>
                  <a:spcPct val="0"/>
                </a:spcBef>
                <a:buFontTx/>
                <a:buNone/>
              </a:pPr>
              <a:r>
                <a:rPr lang="en-US" sz="1200" dirty="0" smtClean="0">
                  <a:solidFill>
                    <a:srgbClr val="BFBFBF"/>
                  </a:solidFill>
                  <a:latin typeface="Tahoma" charset="0"/>
                </a:rPr>
                <a:t>Alexander+ </a:t>
              </a:r>
              <a:r>
                <a:rPr lang="en-US" sz="1200" dirty="0">
                  <a:solidFill>
                    <a:srgbClr val="BFBFBF"/>
                  </a:solidFill>
                  <a:latin typeface="Tahoma" charset="0"/>
                </a:rPr>
                <a:t>2003;</a:t>
              </a:r>
              <a:r>
                <a:rPr lang="en-US" sz="1200" dirty="0" smtClean="0">
                  <a:solidFill>
                    <a:srgbClr val="BFBFBF"/>
                  </a:solidFill>
                  <a:latin typeface="Tahoma" charset="0"/>
                </a:rPr>
                <a:t> </a:t>
              </a:r>
              <a:r>
                <a:rPr lang="en-US" sz="1200" dirty="0" err="1" smtClean="0">
                  <a:solidFill>
                    <a:srgbClr val="BFBFBF"/>
                  </a:solidFill>
                  <a:latin typeface="Tahoma" charset="0"/>
                </a:rPr>
                <a:t>Luo</a:t>
              </a:r>
              <a:r>
                <a:rPr lang="en-US" sz="1200" dirty="0" smtClean="0">
                  <a:solidFill>
                    <a:srgbClr val="BFBFBF"/>
                  </a:solidFill>
                  <a:latin typeface="Tahoma" charset="0"/>
                </a:rPr>
                <a:t> + 2008; </a:t>
              </a:r>
              <a:r>
                <a:rPr lang="en-US" sz="1200" dirty="0" err="1" smtClean="0">
                  <a:solidFill>
                    <a:srgbClr val="BFBFBF"/>
                  </a:solidFill>
                  <a:latin typeface="Tahoma" charset="0"/>
                </a:rPr>
                <a:t>Xue</a:t>
              </a:r>
              <a:r>
                <a:rPr lang="en-US" sz="1200" dirty="0" smtClean="0">
                  <a:solidFill>
                    <a:srgbClr val="BFBFBF"/>
                  </a:solidFill>
                  <a:latin typeface="Tahoma" charset="0"/>
                </a:rPr>
                <a:t>+ 2011; Comastri+2011</a:t>
              </a:r>
              <a:endParaRPr lang="it-IT" sz="1200" dirty="0">
                <a:solidFill>
                  <a:srgbClr val="BFBFBF"/>
                </a:solidFill>
                <a:latin typeface="Tahoma" charset="0"/>
              </a:endParaRPr>
            </a:p>
          </p:txBody>
        </p:sp>
        <p:sp>
          <p:nvSpPr>
            <p:cNvPr id="32" name="Rectangle 6"/>
            <p:cNvSpPr>
              <a:spLocks noChangeArrowheads="1"/>
            </p:cNvSpPr>
            <p:nvPr/>
          </p:nvSpPr>
          <p:spPr bwMode="auto">
            <a:xfrm>
              <a:off x="5606508" y="3349544"/>
              <a:ext cx="1990725" cy="523220"/>
            </a:xfrm>
            <a:prstGeom prst="rect">
              <a:avLst/>
            </a:prstGeom>
            <a:solidFill>
              <a:srgbClr val="FFFFFF"/>
            </a:solidFill>
            <a:ln w="38100" cmpd="sng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l" eaLnBrk="0" hangingPunct="0">
                <a:spcBef>
                  <a:spcPct val="0"/>
                </a:spcBef>
                <a:buFontTx/>
                <a:buNone/>
              </a:pPr>
              <a:r>
                <a:rPr lang="en-US" sz="1400" u="sng" dirty="0" smtClean="0">
                  <a:solidFill>
                    <a:srgbClr val="000000"/>
                  </a:solidFill>
                  <a:latin typeface="Tahoma" charset="0"/>
                </a:rPr>
                <a:t>Champ</a:t>
              </a:r>
              <a:r>
                <a:rPr lang="en-US" sz="1400" dirty="0" smtClean="0">
                  <a:solidFill>
                    <a:srgbClr val="000000"/>
                  </a:solidFill>
                  <a:latin typeface="Tahoma" charset="0"/>
                </a:rPr>
                <a:t> </a:t>
              </a:r>
              <a:r>
                <a:rPr lang="en-US" sz="1400" dirty="0">
                  <a:solidFill>
                    <a:srgbClr val="000000"/>
                  </a:solidFill>
                  <a:latin typeface="Tahoma" charset="0"/>
                </a:rPr>
                <a:t>1.5deg2</a:t>
              </a:r>
            </a:p>
            <a:p>
              <a:pPr algn="l" eaLnBrk="0" hangingPunct="0">
                <a:spcBef>
                  <a:spcPct val="0"/>
                </a:spcBef>
                <a:buFontTx/>
                <a:buNone/>
              </a:pPr>
              <a:r>
                <a:rPr lang="en-US" sz="1400" dirty="0">
                  <a:solidFill>
                    <a:srgbClr val="BFBFBF"/>
                  </a:solidFill>
                  <a:latin typeface="Tahoma" charset="0"/>
                </a:rPr>
                <a:t>Silverman et al. 2005</a:t>
              </a:r>
              <a:endParaRPr lang="it-IT" sz="1400" dirty="0">
                <a:solidFill>
                  <a:srgbClr val="BFBFBF"/>
                </a:solidFill>
                <a:latin typeface="Tahoma" charset="0"/>
              </a:endParaRPr>
            </a:p>
          </p:txBody>
        </p:sp>
        <p:sp>
          <p:nvSpPr>
            <p:cNvPr id="33" name="Rectangle 7"/>
            <p:cNvSpPr>
              <a:spLocks noChangeArrowheads="1"/>
            </p:cNvSpPr>
            <p:nvPr/>
          </p:nvSpPr>
          <p:spPr bwMode="auto">
            <a:xfrm>
              <a:off x="5855745" y="4292076"/>
              <a:ext cx="1741488" cy="523220"/>
            </a:xfrm>
            <a:prstGeom prst="rect">
              <a:avLst/>
            </a:prstGeom>
            <a:solidFill>
              <a:srgbClr val="FFFFFF"/>
            </a:solidFill>
            <a:ln w="38100" cmpd="sng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l" eaLnBrk="0" hangingPunct="0">
                <a:spcBef>
                  <a:spcPct val="0"/>
                </a:spcBef>
                <a:buFontTx/>
                <a:buNone/>
              </a:pPr>
              <a:r>
                <a:rPr lang="en-US" sz="1400" u="sng" dirty="0">
                  <a:solidFill>
                    <a:srgbClr val="000000"/>
                  </a:solidFill>
                  <a:latin typeface="Tahoma" charset="0"/>
                </a:rPr>
                <a:t>XBOOTES</a:t>
              </a:r>
              <a:r>
                <a:rPr lang="en-US" sz="1400" dirty="0">
                  <a:solidFill>
                    <a:srgbClr val="000000"/>
                  </a:solidFill>
                  <a:latin typeface="Tahoma" charset="0"/>
                </a:rPr>
                <a:t> 9 deg</a:t>
              </a:r>
              <a:r>
                <a:rPr lang="en-US" sz="1400" baseline="30000" dirty="0">
                  <a:solidFill>
                    <a:srgbClr val="000000"/>
                  </a:solidFill>
                  <a:latin typeface="Tahoma" charset="0"/>
                </a:rPr>
                <a:t>2</a:t>
              </a:r>
              <a:endParaRPr lang="en-US" sz="1400" dirty="0">
                <a:solidFill>
                  <a:srgbClr val="000000"/>
                </a:solidFill>
                <a:latin typeface="Tahoma" charset="0"/>
              </a:endParaRPr>
            </a:p>
            <a:p>
              <a:pPr algn="l" eaLnBrk="0" hangingPunct="0">
                <a:spcBef>
                  <a:spcPct val="0"/>
                </a:spcBef>
                <a:buFontTx/>
                <a:buNone/>
              </a:pPr>
              <a:r>
                <a:rPr lang="en-US" sz="1400" dirty="0">
                  <a:solidFill>
                    <a:srgbClr val="BFBFBF"/>
                  </a:solidFill>
                  <a:latin typeface="Tahoma" charset="0"/>
                </a:rPr>
                <a:t>Murray et  al. </a:t>
              </a:r>
              <a:r>
                <a:rPr lang="en-US" sz="1400" dirty="0" smtClean="0">
                  <a:solidFill>
                    <a:srgbClr val="BFBFBF"/>
                  </a:solidFill>
                  <a:latin typeface="Tahoma" charset="0"/>
                </a:rPr>
                <a:t>2005</a:t>
              </a:r>
              <a:endParaRPr lang="it-IT" sz="1400" dirty="0">
                <a:solidFill>
                  <a:srgbClr val="BFBFBF"/>
                </a:solidFill>
                <a:latin typeface="Tahoma" charset="0"/>
              </a:endParaRPr>
            </a:p>
          </p:txBody>
        </p:sp>
        <p:sp>
          <p:nvSpPr>
            <p:cNvPr id="34" name="Rectangle 8"/>
            <p:cNvSpPr>
              <a:spLocks noChangeArrowheads="1"/>
            </p:cNvSpPr>
            <p:nvPr/>
          </p:nvSpPr>
          <p:spPr bwMode="auto">
            <a:xfrm>
              <a:off x="1863656" y="3349544"/>
              <a:ext cx="1653010" cy="615553"/>
            </a:xfrm>
            <a:prstGeom prst="rect">
              <a:avLst/>
            </a:prstGeom>
            <a:solidFill>
              <a:srgbClr val="FFFFFF"/>
            </a:solidFill>
            <a:ln w="38100" cmpd="sng">
              <a:solidFill>
                <a:srgbClr val="0000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r" eaLnBrk="0" hangingPunct="0">
                <a:spcBef>
                  <a:spcPct val="0"/>
                </a:spcBef>
                <a:buFontTx/>
                <a:buNone/>
              </a:pPr>
              <a:r>
                <a:rPr lang="en-US" sz="1700" u="sng" dirty="0">
                  <a:solidFill>
                    <a:srgbClr val="000000"/>
                  </a:solidFill>
                  <a:latin typeface="Tahoma" charset="0"/>
                </a:rPr>
                <a:t>XMM-COSMOS</a:t>
              </a:r>
              <a:r>
                <a:rPr lang="en-US" sz="1700" dirty="0">
                  <a:solidFill>
                    <a:srgbClr val="000000"/>
                  </a:solidFill>
                  <a:latin typeface="Tahoma" charset="0"/>
                </a:rPr>
                <a:t> </a:t>
              </a:r>
            </a:p>
            <a:p>
              <a:pPr algn="r" eaLnBrk="0" hangingPunct="0">
                <a:spcBef>
                  <a:spcPct val="0"/>
                </a:spcBef>
                <a:buFontTx/>
                <a:buNone/>
              </a:pPr>
              <a:r>
                <a:rPr lang="en-US" sz="1700" dirty="0">
                  <a:solidFill>
                    <a:srgbClr val="000000"/>
                  </a:solidFill>
                  <a:latin typeface="Tahoma" charset="0"/>
                </a:rPr>
                <a:t>2 deg</a:t>
              </a:r>
              <a:r>
                <a:rPr lang="en-US" sz="1700" baseline="30000" dirty="0">
                  <a:solidFill>
                    <a:srgbClr val="000000"/>
                  </a:solidFill>
                  <a:latin typeface="Tahoma" charset="0"/>
                </a:rPr>
                <a:t>2</a:t>
              </a:r>
              <a:r>
                <a:rPr lang="en-US" sz="1700" dirty="0">
                  <a:solidFill>
                    <a:srgbClr val="000000"/>
                  </a:solidFill>
                  <a:latin typeface="Tahoma" charset="0"/>
                </a:rPr>
                <a:t> </a:t>
              </a:r>
              <a:endParaRPr lang="it-IT" sz="1700" dirty="0">
                <a:solidFill>
                  <a:srgbClr val="000000"/>
                </a:solidFill>
                <a:latin typeface="Tahoma" charset="0"/>
              </a:endParaRPr>
            </a:p>
          </p:txBody>
        </p:sp>
        <p:sp>
          <p:nvSpPr>
            <p:cNvPr id="35" name="Rectangle 43"/>
            <p:cNvSpPr>
              <a:spLocks noChangeArrowheads="1"/>
            </p:cNvSpPr>
            <p:nvPr/>
          </p:nvSpPr>
          <p:spPr bwMode="auto">
            <a:xfrm>
              <a:off x="2115598" y="2576289"/>
              <a:ext cx="1428678" cy="650875"/>
            </a:xfrm>
            <a:prstGeom prst="rect">
              <a:avLst/>
            </a:prstGeom>
            <a:solidFill>
              <a:srgbClr val="FFFFFF"/>
            </a:solidFill>
            <a:ln w="38100" cmpd="sng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r" eaLnBrk="0" hangingPunct="0">
                <a:spcBef>
                  <a:spcPct val="0"/>
                </a:spcBef>
                <a:buFontTx/>
                <a:buNone/>
              </a:pPr>
              <a:r>
                <a:rPr lang="en-US" sz="1800" u="sng" dirty="0">
                  <a:latin typeface="Tahoma" charset="0"/>
                </a:rPr>
                <a:t>C-COSMOS</a:t>
              </a:r>
              <a:r>
                <a:rPr lang="en-US" sz="1800" dirty="0">
                  <a:latin typeface="Tahoma" charset="0"/>
                </a:rPr>
                <a:t> </a:t>
              </a:r>
            </a:p>
            <a:p>
              <a:pPr algn="r" eaLnBrk="0" hangingPunct="0">
                <a:spcBef>
                  <a:spcPct val="0"/>
                </a:spcBef>
                <a:buFontTx/>
                <a:buNone/>
              </a:pPr>
              <a:r>
                <a:rPr lang="en-US" sz="1800" dirty="0">
                  <a:latin typeface="Tahoma" charset="0"/>
                </a:rPr>
                <a:t>0.9 deg</a:t>
              </a:r>
              <a:r>
                <a:rPr lang="en-US" sz="1800" baseline="30000" dirty="0">
                  <a:latin typeface="Tahoma" charset="0"/>
                </a:rPr>
                <a:t>2</a:t>
              </a:r>
              <a:r>
                <a:rPr lang="en-US" sz="1800" dirty="0">
                  <a:latin typeface="Tahoma" charset="0"/>
                </a:rPr>
                <a:t> </a:t>
              </a:r>
              <a:endParaRPr lang="it-IT" sz="1800" dirty="0">
                <a:latin typeface="Tahoma" charset="0"/>
              </a:endParaRPr>
            </a:p>
          </p:txBody>
        </p:sp>
        <p:sp>
          <p:nvSpPr>
            <p:cNvPr id="36" name="Rectangle 47"/>
            <p:cNvSpPr>
              <a:spLocks noChangeArrowheads="1"/>
            </p:cNvSpPr>
            <p:nvPr/>
          </p:nvSpPr>
          <p:spPr bwMode="auto">
            <a:xfrm>
              <a:off x="2267453" y="2006233"/>
              <a:ext cx="1567408" cy="466725"/>
            </a:xfrm>
            <a:prstGeom prst="rect">
              <a:avLst/>
            </a:prstGeom>
            <a:solidFill>
              <a:srgbClr val="FFFFFF"/>
            </a:solidFill>
            <a:ln w="38100" cmpd="sng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r" eaLnBrk="0" hangingPunct="0">
                <a:spcBef>
                  <a:spcPct val="0"/>
                </a:spcBef>
                <a:buFontTx/>
                <a:buNone/>
              </a:pPr>
              <a:r>
                <a:rPr lang="en-US" sz="1200" u="sng" dirty="0">
                  <a:solidFill>
                    <a:srgbClr val="000000"/>
                  </a:solidFill>
                  <a:latin typeface="Tahoma" charset="0"/>
                </a:rPr>
                <a:t>E-CDFS </a:t>
              </a:r>
              <a:r>
                <a:rPr lang="en-US" sz="1200" dirty="0">
                  <a:solidFill>
                    <a:srgbClr val="000000"/>
                  </a:solidFill>
                  <a:latin typeface="Tahoma" charset="0"/>
                </a:rPr>
                <a:t>0.3deg</a:t>
              </a:r>
              <a:r>
                <a:rPr lang="en-US" sz="1200" baseline="30000" dirty="0">
                  <a:solidFill>
                    <a:srgbClr val="000000"/>
                  </a:solidFill>
                  <a:latin typeface="Tahoma" charset="0"/>
                </a:rPr>
                <a:t>2 </a:t>
              </a:r>
              <a:endParaRPr lang="en-US" sz="1200" dirty="0">
                <a:solidFill>
                  <a:srgbClr val="000000"/>
                </a:solidFill>
                <a:latin typeface="Tahoma" charset="0"/>
              </a:endParaRPr>
            </a:p>
            <a:p>
              <a:pPr algn="r" eaLnBrk="0" hangingPunct="0">
                <a:spcBef>
                  <a:spcPct val="0"/>
                </a:spcBef>
                <a:buFontTx/>
                <a:buNone/>
              </a:pP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  <a:latin typeface="Tahoma" charset="0"/>
                </a:rPr>
                <a:t>Lehmer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  <a:latin typeface="Tahoma" charset="0"/>
                </a:rPr>
                <a:t> et al. 2005</a:t>
              </a:r>
              <a:endParaRPr lang="it-IT" sz="1200" dirty="0">
                <a:solidFill>
                  <a:schemeClr val="bg1">
                    <a:lumMod val="75000"/>
                  </a:schemeClr>
                </a:solidFill>
                <a:latin typeface="Tahoma" charset="0"/>
              </a:endParaRPr>
            </a:p>
          </p:txBody>
        </p:sp>
        <p:sp>
          <p:nvSpPr>
            <p:cNvPr id="38" name="Rectangle 7"/>
            <p:cNvSpPr>
              <a:spLocks noChangeArrowheads="1"/>
            </p:cNvSpPr>
            <p:nvPr/>
          </p:nvSpPr>
          <p:spPr bwMode="auto">
            <a:xfrm>
              <a:off x="5801070" y="5422379"/>
              <a:ext cx="1741488" cy="523220"/>
            </a:xfrm>
            <a:prstGeom prst="rect">
              <a:avLst/>
            </a:prstGeom>
            <a:solidFill>
              <a:srgbClr val="FFFFFF"/>
            </a:solidFill>
            <a:ln w="38100" cmpd="sng">
              <a:solidFill>
                <a:srgbClr val="3366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l" eaLnBrk="0" hangingPunct="0">
                <a:spcBef>
                  <a:spcPct val="0"/>
                </a:spcBef>
                <a:buFontTx/>
                <a:buNone/>
              </a:pPr>
              <a:r>
                <a:rPr lang="en-US" sz="1400" u="sng" dirty="0" smtClean="0">
                  <a:solidFill>
                    <a:srgbClr val="000000"/>
                  </a:solidFill>
                  <a:latin typeface="Tahoma" charset="0"/>
                </a:rPr>
                <a:t>Stripe82 </a:t>
              </a:r>
              <a:r>
                <a:rPr lang="en-US" sz="1400" dirty="0" smtClean="0">
                  <a:solidFill>
                    <a:srgbClr val="000000"/>
                  </a:solidFill>
                  <a:latin typeface="Tahoma" charset="0"/>
                </a:rPr>
                <a:t>70 </a:t>
              </a:r>
              <a:r>
                <a:rPr lang="en-US" sz="1400" dirty="0">
                  <a:solidFill>
                    <a:srgbClr val="000000"/>
                  </a:solidFill>
                  <a:latin typeface="Tahoma" charset="0"/>
                </a:rPr>
                <a:t>deg</a:t>
              </a:r>
              <a:r>
                <a:rPr lang="en-US" sz="1400" baseline="30000" dirty="0">
                  <a:solidFill>
                    <a:srgbClr val="000000"/>
                  </a:solidFill>
                  <a:latin typeface="Tahoma" charset="0"/>
                </a:rPr>
                <a:t>2</a:t>
              </a:r>
              <a:endParaRPr lang="en-US" sz="1400" dirty="0" smtClean="0">
                <a:solidFill>
                  <a:srgbClr val="000000"/>
                </a:solidFill>
                <a:latin typeface="Tahoma" charset="0"/>
              </a:endParaRPr>
            </a:p>
            <a:p>
              <a:pPr algn="l" eaLnBrk="0" hangingPunct="0">
                <a:spcBef>
                  <a:spcPct val="0"/>
                </a:spcBef>
                <a:buFontTx/>
                <a:buNone/>
              </a:pPr>
              <a:r>
                <a:rPr lang="en-US" sz="1400" dirty="0" err="1" smtClean="0">
                  <a:solidFill>
                    <a:srgbClr val="BFBFBF"/>
                  </a:solidFill>
                  <a:latin typeface="Tahoma" charset="0"/>
                </a:rPr>
                <a:t>LaMassa</a:t>
              </a:r>
              <a:r>
                <a:rPr lang="en-US" sz="1400" dirty="0" smtClean="0">
                  <a:solidFill>
                    <a:srgbClr val="BFBFBF"/>
                  </a:solidFill>
                  <a:latin typeface="Tahoma" charset="0"/>
                </a:rPr>
                <a:t>+ 2013</a:t>
              </a:r>
              <a:endParaRPr lang="it-IT" sz="1400" dirty="0">
                <a:solidFill>
                  <a:srgbClr val="BFBFBF"/>
                </a:solidFill>
                <a:latin typeface="Tahoma" charset="0"/>
              </a:endParaRPr>
            </a:p>
          </p:txBody>
        </p:sp>
        <p:sp>
          <p:nvSpPr>
            <p:cNvPr id="39" name="Rectangle 7"/>
            <p:cNvSpPr>
              <a:spLocks noChangeArrowheads="1"/>
            </p:cNvSpPr>
            <p:nvPr/>
          </p:nvSpPr>
          <p:spPr bwMode="auto">
            <a:xfrm>
              <a:off x="1904042" y="4731495"/>
              <a:ext cx="1318377" cy="523220"/>
            </a:xfrm>
            <a:prstGeom prst="rect">
              <a:avLst/>
            </a:prstGeom>
            <a:solidFill>
              <a:srgbClr val="FFFFFF"/>
            </a:solidFill>
            <a:ln w="38100" cmpd="sng">
              <a:solidFill>
                <a:srgbClr val="0000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r" eaLnBrk="0" hangingPunct="0">
                <a:spcBef>
                  <a:spcPct val="0"/>
                </a:spcBef>
                <a:buFontTx/>
                <a:buNone/>
              </a:pPr>
              <a:r>
                <a:rPr lang="en-US" sz="1400" u="sng" dirty="0" smtClean="0">
                  <a:solidFill>
                    <a:srgbClr val="000000"/>
                  </a:solidFill>
                  <a:latin typeface="Tahoma" charset="0"/>
                </a:rPr>
                <a:t>XXL </a:t>
              </a:r>
              <a:r>
                <a:rPr lang="en-US" sz="1400" dirty="0" smtClean="0">
                  <a:solidFill>
                    <a:srgbClr val="000000"/>
                  </a:solidFill>
                  <a:latin typeface="Tahoma" charset="0"/>
                </a:rPr>
                <a:t> 50 </a:t>
              </a:r>
              <a:r>
                <a:rPr lang="en-US" sz="1400" dirty="0">
                  <a:solidFill>
                    <a:srgbClr val="000000"/>
                  </a:solidFill>
                  <a:latin typeface="Tahoma" charset="0"/>
                </a:rPr>
                <a:t>deg</a:t>
              </a:r>
              <a:r>
                <a:rPr lang="en-US" sz="1400" baseline="30000" dirty="0">
                  <a:solidFill>
                    <a:srgbClr val="000000"/>
                  </a:solidFill>
                  <a:latin typeface="Tahoma" charset="0"/>
                </a:rPr>
                <a:t>2</a:t>
              </a:r>
              <a:endParaRPr lang="en-US" sz="1400" dirty="0" smtClean="0">
                <a:solidFill>
                  <a:srgbClr val="000000"/>
                </a:solidFill>
                <a:latin typeface="Tahoma" charset="0"/>
              </a:endParaRPr>
            </a:p>
            <a:p>
              <a:pPr algn="r" eaLnBrk="0" hangingPunct="0">
                <a:spcBef>
                  <a:spcPct val="0"/>
                </a:spcBef>
                <a:buFontTx/>
                <a:buNone/>
              </a:pPr>
              <a:r>
                <a:rPr lang="en-US" sz="1400" dirty="0" smtClean="0">
                  <a:solidFill>
                    <a:srgbClr val="BFBFBF"/>
                  </a:solidFill>
                  <a:latin typeface="Tahoma" charset="0"/>
                </a:rPr>
                <a:t>Pierre+ 2012</a:t>
              </a:r>
              <a:endParaRPr lang="it-IT" sz="1400" dirty="0">
                <a:solidFill>
                  <a:srgbClr val="BFBFBF"/>
                </a:solidFill>
                <a:latin typeface="Tahoma" charset="0"/>
              </a:endParaRPr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7800365" y="648692"/>
            <a:ext cx="1257942" cy="6129928"/>
            <a:chOff x="7800365" y="648692"/>
            <a:chExt cx="1257942" cy="6129928"/>
          </a:xfrm>
        </p:grpSpPr>
        <p:cxnSp>
          <p:nvCxnSpPr>
            <p:cNvPr id="6" name="Straight Arrow Connector 5"/>
            <p:cNvCxnSpPr/>
            <p:nvPr/>
          </p:nvCxnSpPr>
          <p:spPr>
            <a:xfrm rot="16200000" flipH="1">
              <a:off x="4763930" y="3712632"/>
              <a:ext cx="6129928" cy="2047"/>
            </a:xfrm>
            <a:prstGeom prst="straightConnector1">
              <a:avLst/>
            </a:prstGeom>
            <a:ln w="762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/>
            <p:cNvSpPr txBox="1"/>
            <p:nvPr/>
          </p:nvSpPr>
          <p:spPr>
            <a:xfrm rot="5400000">
              <a:off x="7501826" y="2988249"/>
              <a:ext cx="2405075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 b="1" dirty="0" smtClean="0"/>
                <a:t>AREA deg</a:t>
              </a:r>
              <a:r>
                <a:rPr lang="en-US" sz="4000" b="1" baseline="30000" dirty="0" smtClean="0"/>
                <a:t>2</a:t>
              </a:r>
              <a:endParaRPr lang="en-US" sz="4000" b="1" baseline="30000" dirty="0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8012765" y="1313944"/>
              <a:ext cx="535648" cy="507831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0.1</a:t>
              </a:r>
            </a:p>
            <a:p>
              <a:r>
                <a:rPr lang="en-US" dirty="0" smtClean="0"/>
                <a:t> </a:t>
              </a:r>
            </a:p>
            <a:p>
              <a:endParaRPr lang="en-US" dirty="0" smtClean="0"/>
            </a:p>
            <a:p>
              <a:endParaRPr lang="en-US" dirty="0" smtClean="0"/>
            </a:p>
            <a:p>
              <a:endParaRPr lang="en-US" dirty="0" smtClean="0"/>
            </a:p>
            <a:p>
              <a:endParaRPr lang="en-US" dirty="0" smtClean="0"/>
            </a:p>
            <a:p>
              <a:r>
                <a:rPr lang="en-US" dirty="0" smtClean="0"/>
                <a:t>1</a:t>
              </a:r>
            </a:p>
            <a:p>
              <a:endParaRPr lang="en-US" dirty="0" smtClean="0"/>
            </a:p>
            <a:p>
              <a:endParaRPr lang="en-US" dirty="0" smtClean="0"/>
            </a:p>
            <a:p>
              <a:endParaRPr lang="en-US" dirty="0" smtClean="0"/>
            </a:p>
            <a:p>
              <a:endParaRPr lang="en-US" dirty="0" smtClean="0"/>
            </a:p>
            <a:p>
              <a:r>
                <a:rPr lang="en-US" dirty="0" smtClean="0"/>
                <a:t>10</a:t>
              </a:r>
            </a:p>
            <a:p>
              <a:endParaRPr lang="en-US" dirty="0" smtClean="0"/>
            </a:p>
            <a:p>
              <a:endParaRPr lang="en-US" dirty="0"/>
            </a:p>
            <a:p>
              <a:endParaRPr lang="en-US" dirty="0" smtClean="0"/>
            </a:p>
            <a:p>
              <a:endParaRPr lang="en-US" dirty="0" smtClean="0"/>
            </a:p>
            <a:p>
              <a:r>
                <a:rPr lang="en-US" dirty="0" smtClean="0"/>
                <a:t>100</a:t>
              </a:r>
            </a:p>
            <a:p>
              <a:endParaRPr lang="en-US" dirty="0"/>
            </a:p>
          </p:txBody>
        </p:sp>
        <p:cxnSp>
          <p:nvCxnSpPr>
            <p:cNvPr id="22" name="Straight Connector 21"/>
            <p:cNvCxnSpPr/>
            <p:nvPr/>
          </p:nvCxnSpPr>
          <p:spPr>
            <a:xfrm>
              <a:off x="7800365" y="1534155"/>
              <a:ext cx="201514" cy="1588"/>
            </a:xfrm>
            <a:prstGeom prst="line">
              <a:avLst/>
            </a:prstGeom>
            <a:ln w="76200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>
              <a:off x="7807108" y="3187331"/>
              <a:ext cx="201514" cy="1588"/>
            </a:xfrm>
            <a:prstGeom prst="line">
              <a:avLst/>
            </a:prstGeom>
            <a:ln w="76200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>
              <a:off x="7829918" y="4697076"/>
              <a:ext cx="201514" cy="1588"/>
            </a:xfrm>
            <a:prstGeom prst="line">
              <a:avLst/>
            </a:prstGeom>
            <a:ln w="76200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7829918" y="5920503"/>
              <a:ext cx="201514" cy="1588"/>
            </a:xfrm>
            <a:prstGeom prst="line">
              <a:avLst/>
            </a:prstGeom>
            <a:ln w="76200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6" name="Group 45"/>
          <p:cNvGrpSpPr/>
          <p:nvPr/>
        </p:nvGrpSpPr>
        <p:grpSpPr>
          <a:xfrm>
            <a:off x="-172149" y="557986"/>
            <a:ext cx="1752840" cy="6220634"/>
            <a:chOff x="-172149" y="557986"/>
            <a:chExt cx="1752840" cy="6220634"/>
          </a:xfrm>
        </p:grpSpPr>
        <p:cxnSp>
          <p:nvCxnSpPr>
            <p:cNvPr id="5" name="Straight Arrow Connector 4"/>
            <p:cNvCxnSpPr/>
            <p:nvPr/>
          </p:nvCxnSpPr>
          <p:spPr>
            <a:xfrm rot="16200000" flipV="1">
              <a:off x="-1593555" y="3658410"/>
              <a:ext cx="6220634" cy="19785"/>
            </a:xfrm>
            <a:prstGeom prst="straightConnector1">
              <a:avLst/>
            </a:prstGeom>
            <a:ln w="762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xtBox 16"/>
            <p:cNvSpPr txBox="1"/>
            <p:nvPr/>
          </p:nvSpPr>
          <p:spPr>
            <a:xfrm rot="16200000">
              <a:off x="-733674" y="3007274"/>
              <a:ext cx="2215658" cy="10926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000" b="1" dirty="0" smtClean="0"/>
                <a:t>Depth</a:t>
              </a:r>
            </a:p>
            <a:p>
              <a:pPr algn="ctr"/>
              <a:r>
                <a:rPr lang="en-US" sz="2500" b="1" dirty="0" smtClean="0"/>
                <a:t>X-ray Flux Limit</a:t>
              </a:r>
              <a:endParaRPr lang="en-US" sz="2500" b="1" dirty="0"/>
            </a:p>
          </p:txBody>
        </p:sp>
        <p:cxnSp>
          <p:nvCxnSpPr>
            <p:cNvPr id="41" name="Straight Connector 40"/>
            <p:cNvCxnSpPr/>
            <p:nvPr/>
          </p:nvCxnSpPr>
          <p:spPr>
            <a:xfrm>
              <a:off x="1346306" y="1584239"/>
              <a:ext cx="201514" cy="1588"/>
            </a:xfrm>
            <a:prstGeom prst="line">
              <a:avLst/>
            </a:prstGeom>
            <a:ln w="762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>
              <a:off x="1343924" y="2798563"/>
              <a:ext cx="201514" cy="1588"/>
            </a:xfrm>
            <a:prstGeom prst="line">
              <a:avLst/>
            </a:prstGeom>
            <a:ln w="762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>
              <a:off x="1316014" y="3948912"/>
              <a:ext cx="201514" cy="1588"/>
            </a:xfrm>
            <a:prstGeom prst="line">
              <a:avLst/>
            </a:prstGeom>
            <a:ln w="762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>
              <a:off x="1325139" y="4935759"/>
              <a:ext cx="201514" cy="1588"/>
            </a:xfrm>
            <a:prstGeom prst="line">
              <a:avLst/>
            </a:prstGeom>
            <a:ln w="762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TextBox 44"/>
            <p:cNvSpPr txBox="1"/>
            <p:nvPr/>
          </p:nvSpPr>
          <p:spPr>
            <a:xfrm>
              <a:off x="813233" y="1224203"/>
              <a:ext cx="767458" cy="427809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/>
                <a:t>10</a:t>
              </a:r>
              <a:r>
                <a:rPr lang="en-US" sz="2400" baseline="30000" dirty="0" smtClean="0"/>
                <a:t>-17</a:t>
              </a:r>
            </a:p>
            <a:p>
              <a:endParaRPr lang="en-US" sz="2400" baseline="30000" dirty="0" smtClean="0"/>
            </a:p>
            <a:p>
              <a:endParaRPr lang="en-US" sz="2400" baseline="30000" dirty="0" smtClean="0"/>
            </a:p>
            <a:p>
              <a:endParaRPr lang="en-US" sz="2400" baseline="30000" dirty="0" smtClean="0"/>
            </a:p>
            <a:p>
              <a:r>
                <a:rPr lang="en-US" sz="2400" dirty="0" smtClean="0"/>
                <a:t>10</a:t>
              </a:r>
              <a:r>
                <a:rPr lang="en-US" sz="2400" baseline="30000" dirty="0" smtClean="0"/>
                <a:t>-16</a:t>
              </a:r>
            </a:p>
            <a:p>
              <a:endParaRPr lang="en-US" sz="2400" baseline="30000" dirty="0" smtClean="0"/>
            </a:p>
            <a:p>
              <a:endParaRPr lang="en-US" sz="2400" baseline="30000" dirty="0" smtClean="0"/>
            </a:p>
            <a:p>
              <a:endParaRPr lang="en-US" sz="2400" baseline="30000" dirty="0"/>
            </a:p>
            <a:p>
              <a:r>
                <a:rPr lang="en-US" sz="2400" dirty="0" smtClean="0"/>
                <a:t>10</a:t>
              </a:r>
              <a:r>
                <a:rPr lang="en-US" sz="2400" baseline="30000" dirty="0" smtClean="0"/>
                <a:t>-15</a:t>
              </a:r>
            </a:p>
            <a:p>
              <a:endParaRPr lang="en-US" sz="2400" baseline="30000" dirty="0" smtClean="0"/>
            </a:p>
            <a:p>
              <a:endParaRPr lang="en-US" sz="2400" baseline="30000" dirty="0"/>
            </a:p>
            <a:p>
              <a:endParaRPr lang="en-US" sz="2400" baseline="30000" dirty="0" smtClean="0"/>
            </a:p>
            <a:p>
              <a:r>
                <a:rPr lang="en-US" sz="2400" dirty="0" smtClean="0"/>
                <a:t>10</a:t>
              </a:r>
              <a:r>
                <a:rPr lang="en-US" sz="2400" baseline="30000" dirty="0" smtClean="0"/>
                <a:t>-14</a:t>
              </a:r>
            </a:p>
            <a:p>
              <a:endParaRPr lang="en-US" sz="2400" baseline="30000" dirty="0" smtClean="0"/>
            </a:p>
            <a:p>
              <a:endParaRPr lang="en-US" sz="2400" baseline="30000" dirty="0"/>
            </a:p>
          </p:txBody>
        </p:sp>
      </p:grpSp>
      <p:sp>
        <p:nvSpPr>
          <p:cNvPr id="31" name="Title 1"/>
          <p:cNvSpPr txBox="1">
            <a:spLocks/>
          </p:cNvSpPr>
          <p:nvPr/>
        </p:nvSpPr>
        <p:spPr>
          <a:xfrm>
            <a:off x="275785" y="-14407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15 years of Chandra X-ray surveys</a:t>
            </a:r>
            <a:endParaRPr lang="en-US" dirty="0"/>
          </a:p>
        </p:txBody>
      </p:sp>
      <p:sp>
        <p:nvSpPr>
          <p:cNvPr id="48" name="Rectangle 43"/>
          <p:cNvSpPr>
            <a:spLocks noChangeArrowheads="1"/>
          </p:cNvSpPr>
          <p:nvPr/>
        </p:nvSpPr>
        <p:spPr bwMode="auto">
          <a:xfrm rot="19775644">
            <a:off x="3643447" y="2994031"/>
            <a:ext cx="1615873" cy="954107"/>
          </a:xfrm>
          <a:prstGeom prst="rect">
            <a:avLst/>
          </a:prstGeom>
          <a:solidFill>
            <a:srgbClr val="FFFFFF">
              <a:alpha val="48000"/>
            </a:srgbClr>
          </a:solidFill>
          <a:ln w="57150" cmpd="sng">
            <a:solidFill>
              <a:srgbClr val="FF0000"/>
            </a:solidFill>
            <a:miter lim="800000"/>
            <a:headEnd/>
            <a:tailEnd/>
          </a:ln>
          <a:effectLst/>
          <a:ex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 eaLnBrk="0" hangingPunct="0">
              <a:spcBef>
                <a:spcPct val="0"/>
              </a:spcBef>
              <a:buFontTx/>
              <a:buNone/>
            </a:pPr>
            <a:r>
              <a:rPr lang="it-IT" sz="2800" b="1" dirty="0" smtClean="0">
                <a:solidFill>
                  <a:srgbClr val="FF0000"/>
                </a:solidFill>
              </a:rPr>
              <a:t>COSMOS </a:t>
            </a:r>
            <a:r>
              <a:rPr lang="it-IT" sz="2800" b="1" dirty="0" err="1" smtClean="0">
                <a:solidFill>
                  <a:srgbClr val="FF0000"/>
                </a:solidFill>
              </a:rPr>
              <a:t>Legacy</a:t>
            </a:r>
            <a:endParaRPr lang="it-IT" sz="2800" b="1" dirty="0">
              <a:solidFill>
                <a:srgbClr val="FF0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966290" y="595768"/>
            <a:ext cx="32440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595959"/>
                </a:solidFill>
              </a:rPr>
              <a:t>Birthday cake not wedding cake!</a:t>
            </a:r>
            <a:endParaRPr lang="en-US" dirty="0">
              <a:solidFill>
                <a:srgbClr val="595959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765790" y="5387097"/>
            <a:ext cx="1796163" cy="593784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78801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/>
          <p:cNvGrpSpPr/>
          <p:nvPr/>
        </p:nvGrpSpPr>
        <p:grpSpPr>
          <a:xfrm>
            <a:off x="1626149" y="752271"/>
            <a:ext cx="5299075" cy="6858000"/>
            <a:chOff x="3676047" y="947669"/>
            <a:chExt cx="5299075" cy="6858000"/>
          </a:xfrm>
        </p:grpSpPr>
        <p:pic>
          <p:nvPicPr>
            <p:cNvPr id="9" name="Picture 8" descr="aas.pdf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676047" y="947669"/>
              <a:ext cx="5299075" cy="6858000"/>
            </a:xfrm>
            <a:prstGeom prst="rect">
              <a:avLst/>
            </a:prstGeom>
          </p:spPr>
        </p:pic>
        <p:sp>
          <p:nvSpPr>
            <p:cNvPr id="12" name="TextBox 11"/>
            <p:cNvSpPr txBox="1"/>
            <p:nvPr/>
          </p:nvSpPr>
          <p:spPr>
            <a:xfrm>
              <a:off x="5016798" y="5093756"/>
              <a:ext cx="79428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>
                  <a:solidFill>
                    <a:srgbClr val="FF0000"/>
                  </a:solidFill>
                </a:rPr>
                <a:t>Chandra</a:t>
              </a:r>
              <a:endParaRPr lang="en-US" sz="1400" dirty="0">
                <a:solidFill>
                  <a:srgbClr val="FF0000"/>
                </a:solidFill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6130941" y="4298679"/>
              <a:ext cx="79428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>
                  <a:solidFill>
                    <a:srgbClr val="FF0000"/>
                  </a:solidFill>
                </a:rPr>
                <a:t>Chandra</a:t>
              </a:r>
              <a:endParaRPr lang="en-US" sz="1400" dirty="0">
                <a:solidFill>
                  <a:srgbClr val="FF0000"/>
                </a:solidFill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7641327" y="3195368"/>
              <a:ext cx="79428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>
                  <a:solidFill>
                    <a:srgbClr val="FF0000"/>
                  </a:solidFill>
                </a:rPr>
                <a:t>Chandra</a:t>
              </a:r>
              <a:endParaRPr lang="en-US" sz="1400" dirty="0">
                <a:solidFill>
                  <a:srgbClr val="FF0000"/>
                </a:solidFill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6953134" y="2598901"/>
              <a:ext cx="79428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>
                  <a:solidFill>
                    <a:srgbClr val="FF0000"/>
                  </a:solidFill>
                </a:rPr>
                <a:t>Chandra</a:t>
              </a:r>
              <a:endParaRPr lang="en-US" sz="1400" dirty="0">
                <a:solidFill>
                  <a:srgbClr val="FF0000"/>
                </a:solidFill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6465337" y="3653497"/>
              <a:ext cx="58485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>
                  <a:solidFill>
                    <a:srgbClr val="3366FF"/>
                  </a:solidFill>
                </a:rPr>
                <a:t>XMM</a:t>
              </a:r>
              <a:endParaRPr lang="en-US" sz="1400" dirty="0">
                <a:solidFill>
                  <a:srgbClr val="3366FF"/>
                </a:solidFill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7607867" y="2598901"/>
              <a:ext cx="58485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>
                  <a:solidFill>
                    <a:srgbClr val="3366FF"/>
                  </a:solidFill>
                </a:rPr>
                <a:t>XMM</a:t>
              </a:r>
              <a:endParaRPr lang="en-US" sz="1400" dirty="0">
                <a:solidFill>
                  <a:srgbClr val="3366FF"/>
                </a:solidFill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7454990" y="2147985"/>
              <a:ext cx="58485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>
                  <a:solidFill>
                    <a:srgbClr val="3366FF"/>
                  </a:solidFill>
                </a:rPr>
                <a:t>XMM</a:t>
              </a:r>
              <a:endParaRPr lang="en-US" sz="1400" dirty="0">
                <a:solidFill>
                  <a:srgbClr val="3366FF"/>
                </a:solidFill>
              </a:endParaRPr>
            </a:p>
          </p:txBody>
        </p:sp>
      </p:grpSp>
      <p:sp>
        <p:nvSpPr>
          <p:cNvPr id="20" name="TextBox 19"/>
          <p:cNvSpPr txBox="1"/>
          <p:nvPr/>
        </p:nvSpPr>
        <p:spPr>
          <a:xfrm>
            <a:off x="2275830" y="1305982"/>
            <a:ext cx="45098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Sensitivity versus area of current X-ray surveys</a:t>
            </a:r>
            <a:endParaRPr lang="en-US" dirty="0"/>
          </a:p>
        </p:txBody>
      </p:sp>
      <p:sp>
        <p:nvSpPr>
          <p:cNvPr id="30" name="Rectangle 19"/>
          <p:cNvSpPr>
            <a:spLocks noChangeArrowheads="1"/>
          </p:cNvSpPr>
          <p:nvPr/>
        </p:nvSpPr>
        <p:spPr bwMode="auto">
          <a:xfrm>
            <a:off x="3029501" y="5234987"/>
            <a:ext cx="3054684" cy="774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prstTxWarp prst="textNoShape">
              <a:avLst/>
            </a:prstTxWarp>
          </a:bodyPr>
          <a:lstStyle/>
          <a:p>
            <a:r>
              <a:rPr kumimoji="1" lang="en-US" sz="2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Gill Sans" charset="0"/>
              </a:rPr>
              <a:t>Wider</a:t>
            </a:r>
            <a:endParaRPr kumimoji="1" lang="en-US" sz="2400" b="0" dirty="0">
              <a:solidFill>
                <a:schemeClr val="tx2"/>
              </a:solidFill>
              <a:effectLst>
                <a:outerShdw blurRad="38100" dist="38100" dir="2700000" algn="tl">
                  <a:srgbClr val="DDDDDD"/>
                </a:outerShdw>
              </a:effectLst>
            </a:endParaRPr>
          </a:p>
        </p:txBody>
      </p:sp>
      <p:sp>
        <p:nvSpPr>
          <p:cNvPr id="31" name="Line 21"/>
          <p:cNvSpPr>
            <a:spLocks noChangeShapeType="1"/>
          </p:cNvSpPr>
          <p:nvPr/>
        </p:nvSpPr>
        <p:spPr bwMode="auto">
          <a:xfrm rot="5400000" flipV="1">
            <a:off x="4896150" y="4632440"/>
            <a:ext cx="3175" cy="1778000"/>
          </a:xfrm>
          <a:prstGeom prst="line">
            <a:avLst/>
          </a:prstGeom>
          <a:noFill/>
          <a:ln w="63500">
            <a:solidFill>
              <a:schemeClr val="tx2"/>
            </a:solidFill>
            <a:round/>
            <a:headEnd type="none"/>
            <a:tailEnd type="triangle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n>
                <a:solidFill>
                  <a:schemeClr val="tx2"/>
                </a:solidFill>
              </a:ln>
              <a:ea typeface="ＭＳ Ｐゴシック" charset="0"/>
              <a:cs typeface="ＭＳ Ｐゴシック" charset="0"/>
            </a:endParaRPr>
          </a:p>
        </p:txBody>
      </p:sp>
      <p:sp>
        <p:nvSpPr>
          <p:cNvPr id="32" name="Rectangle 19"/>
          <p:cNvSpPr>
            <a:spLocks noChangeArrowheads="1"/>
          </p:cNvSpPr>
          <p:nvPr/>
        </p:nvSpPr>
        <p:spPr bwMode="auto">
          <a:xfrm rot="5400000">
            <a:off x="1991185" y="2674024"/>
            <a:ext cx="1259562" cy="690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prstTxWarp prst="textNoShape">
              <a:avLst/>
            </a:prstTxWarp>
          </a:bodyPr>
          <a:lstStyle/>
          <a:p>
            <a:r>
              <a:rPr kumimoji="1" lang="en-US" sz="2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Gill Sans" charset="0"/>
              </a:rPr>
              <a:t>Deeper</a:t>
            </a:r>
            <a:endParaRPr kumimoji="1" lang="en-US" sz="2400" b="0" dirty="0">
              <a:solidFill>
                <a:schemeClr val="tx2"/>
              </a:solidFill>
              <a:effectLst>
                <a:outerShdw blurRad="38100" dist="38100" dir="2700000" algn="tl">
                  <a:srgbClr val="DDDDDD"/>
                </a:outerShdw>
              </a:effectLst>
            </a:endParaRPr>
          </a:p>
        </p:txBody>
      </p:sp>
      <p:sp>
        <p:nvSpPr>
          <p:cNvPr id="33" name="Line 21"/>
          <p:cNvSpPr>
            <a:spLocks noChangeShapeType="1"/>
          </p:cNvSpPr>
          <p:nvPr/>
        </p:nvSpPr>
        <p:spPr bwMode="auto">
          <a:xfrm rot="16200000" flipH="1" flipV="1">
            <a:off x="1938420" y="4322545"/>
            <a:ext cx="1491890" cy="0"/>
          </a:xfrm>
          <a:prstGeom prst="line">
            <a:avLst/>
          </a:prstGeom>
          <a:noFill/>
          <a:ln w="63500">
            <a:solidFill>
              <a:schemeClr val="tx2"/>
            </a:solidFill>
            <a:round/>
            <a:headEnd type="none"/>
            <a:tailEnd type="triangle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n>
                <a:solidFill>
                  <a:schemeClr val="tx2"/>
                </a:solidFill>
              </a:ln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920537" y="3933978"/>
            <a:ext cx="1396355" cy="477080"/>
          </a:xfrm>
          <a:prstGeom prst="rect">
            <a:avLst/>
          </a:prstGeom>
          <a:noFill/>
          <a:ln w="5715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itle 1"/>
          <p:cNvSpPr txBox="1">
            <a:spLocks/>
          </p:cNvSpPr>
          <p:nvPr/>
        </p:nvSpPr>
        <p:spPr>
          <a:xfrm>
            <a:off x="275785" y="85261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COSMOS Legacy bridges the gap</a:t>
            </a:r>
            <a:endParaRPr lang="en-US" dirty="0"/>
          </a:p>
        </p:txBody>
      </p:sp>
      <p:sp>
        <p:nvSpPr>
          <p:cNvPr id="26" name="TextBox 25"/>
          <p:cNvSpPr txBox="1"/>
          <p:nvPr/>
        </p:nvSpPr>
        <p:spPr>
          <a:xfrm>
            <a:off x="3699930" y="6501279"/>
            <a:ext cx="23829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2F2F2"/>
                </a:solidFill>
              </a:rPr>
              <a:t>Chandra Sweet Fifteen!</a:t>
            </a:r>
            <a:endParaRPr lang="en-US" dirty="0">
              <a:solidFill>
                <a:srgbClr val="F2F2F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44687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logn-logs_210_final_no_legacy_w_leg2 (1)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3" t="7526" r="6234"/>
          <a:stretch/>
        </p:blipFill>
        <p:spPr>
          <a:xfrm>
            <a:off x="4553384" y="2540317"/>
            <a:ext cx="4592056" cy="3867912"/>
          </a:xfrm>
          <a:prstGeom prst="rect">
            <a:avLst/>
          </a:prstGeom>
        </p:spPr>
      </p:pic>
      <p:pic>
        <p:nvPicPr>
          <p:cNvPr id="12" name="Picture 11" descr="logn-logs_052_final_no_legacy_w_leg2 (3).pn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66" r="7245"/>
          <a:stretch/>
        </p:blipFill>
        <p:spPr>
          <a:xfrm>
            <a:off x="0" y="2540314"/>
            <a:ext cx="4551466" cy="385876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8584" y="0"/>
            <a:ext cx="8229600" cy="1143000"/>
          </a:xfrm>
        </p:spPr>
        <p:txBody>
          <a:bodyPr/>
          <a:lstStyle/>
          <a:p>
            <a:r>
              <a:rPr lang="en-US" dirty="0" smtClean="0"/>
              <a:t>Number Counts</a:t>
            </a:r>
            <a:endParaRPr lang="en-US" dirty="0"/>
          </a:p>
        </p:txBody>
      </p:sp>
      <p:grpSp>
        <p:nvGrpSpPr>
          <p:cNvPr id="16" name="Group 15"/>
          <p:cNvGrpSpPr/>
          <p:nvPr/>
        </p:nvGrpSpPr>
        <p:grpSpPr>
          <a:xfrm>
            <a:off x="1" y="2530006"/>
            <a:ext cx="9140822" cy="3868171"/>
            <a:chOff x="1" y="2530006"/>
            <a:chExt cx="9140822" cy="3868171"/>
          </a:xfrm>
        </p:grpSpPr>
        <p:pic>
          <p:nvPicPr>
            <p:cNvPr id="8" name="Picture 7" descr="logn-logs_052_final_w_leg2.png"/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616" r="7780"/>
            <a:stretch/>
          </p:blipFill>
          <p:spPr>
            <a:xfrm>
              <a:off x="1" y="2530006"/>
              <a:ext cx="4587827" cy="3856876"/>
            </a:xfrm>
            <a:prstGeom prst="rect">
              <a:avLst/>
            </a:prstGeom>
          </p:spPr>
        </p:pic>
        <p:pic>
          <p:nvPicPr>
            <p:cNvPr id="9" name="Picture 8" descr="logn-logs_210_final_w_leg2.png"/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24" t="7183" r="7401" b="-1"/>
            <a:stretch/>
          </p:blipFill>
          <p:spPr>
            <a:xfrm>
              <a:off x="4587828" y="2530006"/>
              <a:ext cx="4552995" cy="3868171"/>
            </a:xfrm>
            <a:prstGeom prst="rect">
              <a:avLst/>
            </a:prstGeom>
          </p:spPr>
        </p:pic>
      </p:grpSp>
      <p:sp>
        <p:nvSpPr>
          <p:cNvPr id="14" name="Rectangle 13"/>
          <p:cNvSpPr/>
          <p:nvPr/>
        </p:nvSpPr>
        <p:spPr>
          <a:xfrm>
            <a:off x="141120" y="266853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smtClean="0"/>
              <a:t>FC+ in prep. </a:t>
            </a:r>
          </a:p>
          <a:p>
            <a:r>
              <a:rPr lang="en-US" dirty="0" err="1" smtClean="0"/>
              <a:t>Marchesi</a:t>
            </a:r>
            <a:r>
              <a:rPr lang="en-US" dirty="0" smtClean="0"/>
              <a:t>, FC+ in prep. </a:t>
            </a:r>
          </a:p>
        </p:txBody>
      </p:sp>
      <p:graphicFrame>
        <p:nvGraphicFramePr>
          <p:cNvPr id="15" name="Table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0765651"/>
              </p:ext>
            </p:extLst>
          </p:nvPr>
        </p:nvGraphicFramePr>
        <p:xfrm>
          <a:off x="1582063" y="1067797"/>
          <a:ext cx="5874033" cy="135775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87825"/>
                <a:gridCol w="1146584"/>
                <a:gridCol w="846707"/>
                <a:gridCol w="864347"/>
                <a:gridCol w="970186"/>
                <a:gridCol w="1058384"/>
              </a:tblGrid>
              <a:tr h="717675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Total</a:t>
                      </a:r>
                    </a:p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(P&gt;2x10</a:t>
                      </a:r>
                      <a:r>
                        <a:rPr lang="en-US" baseline="30000" dirty="0" smtClean="0"/>
                        <a:t>-5</a:t>
                      </a:r>
                      <a:r>
                        <a:rPr lang="en-US" baseline="0" dirty="0" smtClean="0"/>
                        <a:t>)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Soft</a:t>
                      </a:r>
                    </a:p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baseline="30000" dirty="0" smtClean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Hard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Spec-z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Photo-z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2138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Number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4054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2895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2351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1467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3920</a:t>
                      </a:r>
                    </a:p>
                    <a:p>
                      <a:pPr algn="ctr"/>
                      <a:r>
                        <a:rPr lang="en-US" dirty="0" smtClean="0"/>
                        <a:t>(96.6%)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7" name="TextBox 16"/>
          <p:cNvSpPr txBox="1"/>
          <p:nvPr/>
        </p:nvSpPr>
        <p:spPr>
          <a:xfrm>
            <a:off x="3699930" y="6501279"/>
            <a:ext cx="23829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2F2F2"/>
                </a:solidFill>
              </a:rPr>
              <a:t>Chandra Sweet Fifteen!</a:t>
            </a:r>
            <a:endParaRPr lang="en-US" dirty="0">
              <a:solidFill>
                <a:srgbClr val="F2F2F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81220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38962"/>
            <a:ext cx="8229600" cy="1143000"/>
          </a:xfrm>
        </p:spPr>
        <p:txBody>
          <a:bodyPr/>
          <a:lstStyle/>
          <a:p>
            <a:r>
              <a:rPr lang="en-US" dirty="0" smtClean="0"/>
              <a:t>Redshift and Luminosity (1)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5679365" y="1792598"/>
            <a:ext cx="333454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3920 photo-z (96.6%)</a:t>
            </a:r>
          </a:p>
          <a:p>
            <a:r>
              <a:rPr lang="en-US" sz="2000" dirty="0" smtClean="0"/>
              <a:t>1467 spec-z</a:t>
            </a:r>
          </a:p>
          <a:p>
            <a:endParaRPr lang="en-US" sz="2000" dirty="0"/>
          </a:p>
          <a:p>
            <a:r>
              <a:rPr lang="en-US" sz="2000" dirty="0" smtClean="0"/>
              <a:t>Spectroscopic campaign with: </a:t>
            </a:r>
          </a:p>
          <a:p>
            <a:r>
              <a:rPr lang="en-US" sz="2000" dirty="0" smtClean="0"/>
              <a:t>Keck/DEIMOS (PI: </a:t>
            </a:r>
            <a:r>
              <a:rPr lang="en-US" sz="2000" dirty="0" err="1" smtClean="0"/>
              <a:t>Hasinger</a:t>
            </a:r>
            <a:r>
              <a:rPr lang="en-US" sz="2000" dirty="0" smtClean="0"/>
              <a:t>) </a:t>
            </a:r>
          </a:p>
          <a:p>
            <a:r>
              <a:rPr lang="en-US" sz="2000" dirty="0" smtClean="0"/>
              <a:t>Keck/MOSFIRE (PI: FC)</a:t>
            </a:r>
          </a:p>
          <a:p>
            <a:r>
              <a:rPr lang="en-US" sz="2000" dirty="0" smtClean="0"/>
              <a:t>Subaru/FMOS (PI: Silverman; </a:t>
            </a:r>
            <a:r>
              <a:rPr lang="en-US" sz="2000" dirty="0" err="1" smtClean="0"/>
              <a:t>Suh</a:t>
            </a:r>
            <a:r>
              <a:rPr lang="en-US" sz="2000" dirty="0" smtClean="0"/>
              <a:t>)</a:t>
            </a:r>
            <a:endParaRPr lang="en-US" sz="2000" dirty="0"/>
          </a:p>
          <a:p>
            <a:endParaRPr lang="en-US" sz="2000" dirty="0" smtClean="0"/>
          </a:p>
          <a:p>
            <a:r>
              <a:rPr lang="en-US" sz="2000" dirty="0" smtClean="0"/>
              <a:t>Photo-</a:t>
            </a:r>
            <a:r>
              <a:rPr lang="en-US" sz="2000" dirty="0" err="1" smtClean="0"/>
              <a:t>zs</a:t>
            </a:r>
            <a:r>
              <a:rPr lang="en-US" sz="2000" dirty="0" smtClean="0"/>
              <a:t>: </a:t>
            </a:r>
          </a:p>
          <a:p>
            <a:r>
              <a:rPr lang="en-US" sz="2000" dirty="0" err="1" smtClean="0"/>
              <a:t>Salvato</a:t>
            </a:r>
            <a:r>
              <a:rPr lang="en-US" sz="2000" dirty="0" smtClean="0"/>
              <a:t>+ in prep.</a:t>
            </a:r>
          </a:p>
          <a:p>
            <a:r>
              <a:rPr lang="en-US" sz="2000" dirty="0" err="1" smtClean="0"/>
              <a:t>Salvato</a:t>
            </a:r>
            <a:r>
              <a:rPr lang="en-US" sz="2000" dirty="0" smtClean="0"/>
              <a:t>+ 2011</a:t>
            </a:r>
          </a:p>
        </p:txBody>
      </p:sp>
      <p:pic>
        <p:nvPicPr>
          <p:cNvPr id="6" name="Picture 5" descr="zdist_talk3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8939"/>
            <a:ext cx="6001233" cy="776630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122115" y="1570063"/>
            <a:ext cx="20286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FF0000"/>
                </a:solidFill>
              </a:rPr>
              <a:t>COSMOS Legacy</a:t>
            </a:r>
          </a:p>
          <a:p>
            <a:r>
              <a:rPr lang="en-US" sz="2000" b="1" dirty="0" smtClean="0">
                <a:solidFill>
                  <a:srgbClr val="3366FF"/>
                </a:solidFill>
              </a:rPr>
              <a:t>XMM-COSMOS</a:t>
            </a:r>
            <a:endParaRPr lang="en-US" sz="2000" b="1" dirty="0">
              <a:solidFill>
                <a:srgbClr val="3366FF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699930" y="6501279"/>
            <a:ext cx="23829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2F2F2"/>
                </a:solidFill>
              </a:rPr>
              <a:t>Chandra Sweet Fifteen!</a:t>
            </a:r>
            <a:endParaRPr lang="en-US" dirty="0">
              <a:solidFill>
                <a:srgbClr val="F2F2F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65316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5259"/>
            <a:ext cx="8229600" cy="1143000"/>
          </a:xfrm>
        </p:spPr>
        <p:txBody>
          <a:bodyPr/>
          <a:lstStyle/>
          <a:p>
            <a:r>
              <a:rPr lang="en-US" dirty="0" smtClean="0"/>
              <a:t>Redshift and Luminosity (2)</a:t>
            </a:r>
            <a:endParaRPr lang="en-US" dirty="0"/>
          </a:p>
        </p:txBody>
      </p:sp>
      <p:pic>
        <p:nvPicPr>
          <p:cNvPr id="6" name="Picture 5" descr="lxsz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0304"/>
            <a:ext cx="4687623" cy="6066336"/>
          </a:xfrm>
          <a:prstGeom prst="rect">
            <a:avLst/>
          </a:prstGeom>
        </p:spPr>
      </p:pic>
      <p:grpSp>
        <p:nvGrpSpPr>
          <p:cNvPr id="26" name="Group 25"/>
          <p:cNvGrpSpPr/>
          <p:nvPr/>
        </p:nvGrpSpPr>
        <p:grpSpPr>
          <a:xfrm>
            <a:off x="369000" y="2192641"/>
            <a:ext cx="5177345" cy="4043920"/>
            <a:chOff x="369000" y="2192641"/>
            <a:chExt cx="5177345" cy="4043920"/>
          </a:xfrm>
        </p:grpSpPr>
        <p:sp>
          <p:nvSpPr>
            <p:cNvPr id="15" name="Rectangle 14"/>
            <p:cNvSpPr/>
            <p:nvPr/>
          </p:nvSpPr>
          <p:spPr>
            <a:xfrm>
              <a:off x="369000" y="5590230"/>
              <a:ext cx="409485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spcBef>
                  <a:spcPct val="30000"/>
                </a:spcBef>
              </a:pPr>
              <a:r>
                <a:rPr lang="it-IT" dirty="0" err="1" smtClean="0">
                  <a:latin typeface="Arial" charset="0"/>
                </a:rPr>
                <a:t>Obscured</a:t>
              </a:r>
              <a:r>
                <a:rPr lang="it-IT" dirty="0" smtClean="0">
                  <a:latin typeface="Arial" charset="0"/>
                </a:rPr>
                <a:t> </a:t>
              </a:r>
              <a:r>
                <a:rPr lang="it-IT" dirty="0">
                  <a:latin typeface="Arial" charset="0"/>
                </a:rPr>
                <a:t>AGN </a:t>
              </a:r>
              <a:r>
                <a:rPr lang="it-IT" dirty="0" err="1">
                  <a:latin typeface="Arial" charset="0"/>
                </a:rPr>
                <a:t>population</a:t>
              </a:r>
              <a:r>
                <a:rPr lang="it-IT" dirty="0">
                  <a:latin typeface="Arial" charset="0"/>
                </a:rPr>
                <a:t> </a:t>
              </a:r>
              <a:r>
                <a:rPr lang="it-IT" dirty="0" err="1">
                  <a:latin typeface="Arial" charset="0"/>
                </a:rPr>
                <a:t>dominates</a:t>
              </a:r>
              <a:r>
                <a:rPr lang="it-IT" dirty="0">
                  <a:latin typeface="Arial" charset="0"/>
                </a:rPr>
                <a:t> </a:t>
              </a:r>
              <a:r>
                <a:rPr lang="it-IT" dirty="0" smtClean="0">
                  <a:latin typeface="Arial" charset="0"/>
                </a:rPr>
                <a:t>on </a:t>
              </a:r>
              <a:r>
                <a:rPr lang="it-IT" dirty="0">
                  <a:latin typeface="Arial" charset="0"/>
                </a:rPr>
                <a:t>the </a:t>
              </a:r>
              <a:r>
                <a:rPr lang="it-IT" dirty="0" err="1">
                  <a:latin typeface="Arial" charset="0"/>
                </a:rPr>
                <a:t>unobscured</a:t>
              </a:r>
              <a:r>
                <a:rPr lang="it-IT" dirty="0">
                  <a:latin typeface="Arial" charset="0"/>
                </a:rPr>
                <a:t> </a:t>
              </a:r>
              <a:r>
                <a:rPr lang="it-IT" dirty="0" err="1">
                  <a:latin typeface="Arial" charset="0"/>
                </a:rPr>
                <a:t>sources</a:t>
              </a:r>
              <a:endParaRPr lang="it-IT" dirty="0">
                <a:latin typeface="Arial" charset="0"/>
              </a:endParaRPr>
            </a:p>
          </p:txBody>
        </p:sp>
        <p:grpSp>
          <p:nvGrpSpPr>
            <p:cNvPr id="18" name="Group 17"/>
            <p:cNvGrpSpPr/>
            <p:nvPr/>
          </p:nvGrpSpPr>
          <p:grpSpPr>
            <a:xfrm>
              <a:off x="1958686" y="2192641"/>
              <a:ext cx="3587659" cy="2681456"/>
              <a:chOff x="2893793" y="4097891"/>
              <a:chExt cx="3587659" cy="2681456"/>
            </a:xfrm>
          </p:grpSpPr>
          <p:graphicFrame>
            <p:nvGraphicFramePr>
              <p:cNvPr id="11" name="Object 2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4032921089"/>
                  </p:ext>
                </p:extLst>
              </p:nvPr>
            </p:nvGraphicFramePr>
            <p:xfrm>
              <a:off x="2893793" y="4097891"/>
              <a:ext cx="3587659" cy="2681456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4"/>
              </a:graphicData>
            </a:graphic>
          </p:graphicFrame>
          <p:sp>
            <p:nvSpPr>
              <p:cNvPr id="12" name="Text Box 1035"/>
              <p:cNvSpPr txBox="1">
                <a:spLocks noChangeArrowheads="1"/>
              </p:cNvSpPr>
              <p:nvPr/>
            </p:nvSpPr>
            <p:spPr bwMode="auto">
              <a:xfrm>
                <a:off x="4396826" y="5060084"/>
                <a:ext cx="857047" cy="6463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prstTxWarp prst="textNoShape">
                  <a:avLst/>
                </a:prstTxWarp>
                <a:spAutoFit/>
              </a:bodyPr>
              <a:lstStyle/>
              <a:p>
                <a:r>
                  <a:rPr lang="it-IT" b="1" dirty="0" err="1" smtClean="0">
                    <a:solidFill>
                      <a:srgbClr val="FFFFFF"/>
                    </a:solidFill>
                  </a:rPr>
                  <a:t>Galaxy</a:t>
                </a:r>
                <a:endParaRPr lang="it-IT" b="1" dirty="0" smtClean="0">
                  <a:solidFill>
                    <a:srgbClr val="FFFFFF"/>
                  </a:solidFill>
                </a:endParaRPr>
              </a:p>
              <a:p>
                <a:r>
                  <a:rPr lang="it-IT" b="1" dirty="0" smtClean="0">
                    <a:solidFill>
                      <a:srgbClr val="FFFFFF"/>
                    </a:solidFill>
                  </a:rPr>
                  <a:t>SED</a:t>
                </a:r>
                <a:endParaRPr lang="it-IT" b="1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3" name="Text Box 1037"/>
              <p:cNvSpPr txBox="1">
                <a:spLocks noChangeArrowheads="1"/>
              </p:cNvSpPr>
              <p:nvPr/>
            </p:nvSpPr>
            <p:spPr bwMode="auto">
              <a:xfrm>
                <a:off x="3519613" y="5008721"/>
                <a:ext cx="877213" cy="38211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prstTxWarp prst="textNoShape">
                  <a:avLst/>
                </a:prstTxWarp>
                <a:spAutoFit/>
              </a:bodyPr>
              <a:lstStyle/>
              <a:p>
                <a:r>
                  <a:rPr lang="it-IT" b="1" dirty="0" err="1">
                    <a:solidFill>
                      <a:schemeClr val="bg1"/>
                    </a:solidFill>
                  </a:rPr>
                  <a:t>Type</a:t>
                </a:r>
                <a:r>
                  <a:rPr lang="it-IT" b="1" dirty="0">
                    <a:solidFill>
                      <a:schemeClr val="bg1"/>
                    </a:solidFill>
                  </a:rPr>
                  <a:t> </a:t>
                </a:r>
                <a:r>
                  <a:rPr lang="it-IT" b="1" dirty="0" err="1">
                    <a:solidFill>
                      <a:schemeClr val="bg1"/>
                    </a:solidFill>
                  </a:rPr>
                  <a:t>1</a:t>
                </a:r>
                <a:endParaRPr lang="it-IT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Text Box 1039"/>
              <p:cNvSpPr txBox="1">
                <a:spLocks noChangeArrowheads="1"/>
              </p:cNvSpPr>
              <p:nvPr/>
            </p:nvSpPr>
            <p:spPr bwMode="auto">
              <a:xfrm>
                <a:off x="3803953" y="5863829"/>
                <a:ext cx="877213" cy="38211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prstTxWarp prst="textNoShape">
                  <a:avLst/>
                </a:prstTxWarp>
                <a:spAutoFit/>
              </a:bodyPr>
              <a:lstStyle/>
              <a:p>
                <a:r>
                  <a:rPr lang="it-IT" b="1" dirty="0" err="1">
                    <a:solidFill>
                      <a:srgbClr val="FFFFFF"/>
                    </a:solidFill>
                  </a:rPr>
                  <a:t>Type</a:t>
                </a:r>
                <a:r>
                  <a:rPr lang="it-IT" b="1" dirty="0">
                    <a:solidFill>
                      <a:srgbClr val="FFFFFF"/>
                    </a:solidFill>
                  </a:rPr>
                  <a:t> 2</a:t>
                </a:r>
              </a:p>
            </p:txBody>
          </p:sp>
        </p:grpSp>
      </p:grpSp>
      <p:grpSp>
        <p:nvGrpSpPr>
          <p:cNvPr id="21" name="Group 20"/>
          <p:cNvGrpSpPr/>
          <p:nvPr/>
        </p:nvGrpSpPr>
        <p:grpSpPr>
          <a:xfrm>
            <a:off x="4463850" y="1281936"/>
            <a:ext cx="4669125" cy="5038457"/>
            <a:chOff x="4478908" y="1329433"/>
            <a:chExt cx="4669125" cy="5038457"/>
          </a:xfrm>
        </p:grpSpPr>
        <p:pic>
          <p:nvPicPr>
            <p:cNvPr id="19" name="Picture 18" descr="lxdist_norm.ps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78908" y="1329433"/>
              <a:ext cx="4669125" cy="4669125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4879924" y="5998558"/>
              <a:ext cx="3806876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spcBef>
                  <a:spcPct val="30000"/>
                </a:spcBef>
              </a:pPr>
              <a:endParaRPr lang="it-IT" dirty="0">
                <a:latin typeface="Arial" charset="0"/>
              </a:endParaRPr>
            </a:p>
          </p:txBody>
        </p:sp>
      </p:grpSp>
      <p:sp>
        <p:nvSpPr>
          <p:cNvPr id="22" name="Oval 21"/>
          <p:cNvSpPr/>
          <p:nvPr/>
        </p:nvSpPr>
        <p:spPr>
          <a:xfrm>
            <a:off x="6614903" y="5049745"/>
            <a:ext cx="1076024" cy="646331"/>
          </a:xfrm>
          <a:prstGeom prst="ellipse">
            <a:avLst/>
          </a:prstGeom>
          <a:noFill/>
          <a:ln w="5715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4" name="Group 23"/>
          <p:cNvGrpSpPr/>
          <p:nvPr/>
        </p:nvGrpSpPr>
        <p:grpSpPr>
          <a:xfrm>
            <a:off x="4396826" y="760304"/>
            <a:ext cx="5204047" cy="6143402"/>
            <a:chOff x="4396826" y="760304"/>
            <a:chExt cx="5204047" cy="6143402"/>
          </a:xfrm>
        </p:grpSpPr>
        <p:pic>
          <p:nvPicPr>
            <p:cNvPr id="16" name="Picture 15" descr="lxdist.pdf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96826" y="760304"/>
              <a:ext cx="4747174" cy="6143402"/>
            </a:xfrm>
            <a:prstGeom prst="rect">
              <a:avLst/>
            </a:prstGeom>
          </p:spPr>
        </p:pic>
        <p:sp>
          <p:nvSpPr>
            <p:cNvPr id="23" name="Rectangle 22"/>
            <p:cNvSpPr/>
            <p:nvPr/>
          </p:nvSpPr>
          <p:spPr>
            <a:xfrm>
              <a:off x="5028873" y="5840214"/>
              <a:ext cx="4572000" cy="729430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>
                <a:spcBef>
                  <a:spcPct val="30000"/>
                </a:spcBef>
              </a:pPr>
              <a:r>
                <a:rPr lang="it-IT" dirty="0" smtClean="0">
                  <a:latin typeface="Arial" charset="0"/>
                </a:rPr>
                <a:t>COSMOS </a:t>
              </a:r>
              <a:r>
                <a:rPr lang="it-IT" dirty="0" err="1" smtClean="0">
                  <a:latin typeface="Arial" charset="0"/>
                </a:rPr>
                <a:t>Legacy</a:t>
              </a:r>
              <a:r>
                <a:rPr lang="it-IT" dirty="0" smtClean="0">
                  <a:latin typeface="Arial" charset="0"/>
                </a:rPr>
                <a:t>: </a:t>
              </a:r>
            </a:p>
            <a:p>
              <a:pPr>
                <a:spcBef>
                  <a:spcPct val="30000"/>
                </a:spcBef>
              </a:pPr>
              <a:r>
                <a:rPr lang="it-IT" dirty="0" err="1" smtClean="0">
                  <a:latin typeface="Arial" charset="0"/>
                </a:rPr>
                <a:t>sweet</a:t>
              </a:r>
              <a:r>
                <a:rPr lang="it-IT" dirty="0" smtClean="0">
                  <a:latin typeface="Arial" charset="0"/>
                </a:rPr>
                <a:t> spot in the </a:t>
              </a:r>
              <a:r>
                <a:rPr lang="it-IT" dirty="0" err="1" smtClean="0">
                  <a:latin typeface="Arial" charset="0"/>
                </a:rPr>
                <a:t>Lx-z</a:t>
              </a:r>
              <a:r>
                <a:rPr lang="it-IT" dirty="0" smtClean="0">
                  <a:latin typeface="Arial" charset="0"/>
                </a:rPr>
                <a:t> </a:t>
              </a:r>
              <a:r>
                <a:rPr lang="it-IT" dirty="0" err="1" smtClean="0">
                  <a:latin typeface="Arial" charset="0"/>
                </a:rPr>
                <a:t>plane</a:t>
              </a:r>
              <a:endParaRPr lang="it-IT" dirty="0">
                <a:latin typeface="Arial" charset="0"/>
              </a:endParaRPr>
            </a:p>
          </p:txBody>
        </p:sp>
      </p:grpSp>
      <p:sp>
        <p:nvSpPr>
          <p:cNvPr id="25" name="TextBox 24"/>
          <p:cNvSpPr txBox="1"/>
          <p:nvPr/>
        </p:nvSpPr>
        <p:spPr>
          <a:xfrm>
            <a:off x="3699930" y="6501279"/>
            <a:ext cx="23829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2F2F2"/>
                </a:solidFill>
              </a:rPr>
              <a:t>Chandra Sweet Fifteen!</a:t>
            </a:r>
            <a:endParaRPr lang="en-US" dirty="0">
              <a:solidFill>
                <a:srgbClr val="F2F2F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77798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2" grpId="1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60541"/>
            <a:ext cx="8229600" cy="1143000"/>
          </a:xfrm>
        </p:spPr>
        <p:txBody>
          <a:bodyPr/>
          <a:lstStyle/>
          <a:p>
            <a:r>
              <a:rPr lang="en-US" dirty="0" smtClean="0"/>
              <a:t>Galaxy properties</a:t>
            </a:r>
            <a:endParaRPr lang="en-US" dirty="0"/>
          </a:p>
        </p:txBody>
      </p:sp>
      <p:pic>
        <p:nvPicPr>
          <p:cNvPr id="7" name="Picture 6" descr="PastedGraphic-11 (1)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1487" y="3168275"/>
            <a:ext cx="4032089" cy="333690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580172" y="805961"/>
            <a:ext cx="17619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Suh</a:t>
            </a:r>
            <a:r>
              <a:rPr lang="en-US" dirty="0" smtClean="0"/>
              <a:t>, FC+ in prep.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921487" y="1411581"/>
            <a:ext cx="3923295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COSMOS </a:t>
            </a:r>
            <a:r>
              <a:rPr lang="en-US" dirty="0" err="1"/>
              <a:t>m</a:t>
            </a:r>
            <a:r>
              <a:rPr lang="en-US" dirty="0" err="1" smtClean="0"/>
              <a:t>ultiwavelength</a:t>
            </a:r>
            <a:r>
              <a:rPr lang="en-US" dirty="0" smtClean="0"/>
              <a:t> data:</a:t>
            </a:r>
          </a:p>
          <a:p>
            <a:endParaRPr lang="en-US" dirty="0" smtClean="0"/>
          </a:p>
          <a:p>
            <a:r>
              <a:rPr lang="en-US" dirty="0" smtClean="0">
                <a:sym typeface="Wingdings"/>
              </a:rPr>
              <a:t>SED characterization from FIR to NUV</a:t>
            </a:r>
          </a:p>
          <a:p>
            <a:r>
              <a:rPr lang="en-US" dirty="0" smtClean="0">
                <a:sym typeface="Wingdings"/>
              </a:rPr>
              <a:t>AGN to Galaxy decomposition</a:t>
            </a:r>
          </a:p>
          <a:p>
            <a:r>
              <a:rPr lang="en-US" dirty="0" smtClean="0">
                <a:sym typeface="Wingdings"/>
              </a:rPr>
              <a:t>Galaxy Mass and SFR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3699930" y="6501279"/>
            <a:ext cx="23829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2F2F2"/>
                </a:solidFill>
              </a:rPr>
              <a:t>Chandra Sweet Fifteen!</a:t>
            </a:r>
            <a:endParaRPr lang="en-US" dirty="0">
              <a:solidFill>
                <a:srgbClr val="F2F2F2"/>
              </a:solidFill>
            </a:endParaRPr>
          </a:p>
        </p:txBody>
      </p:sp>
      <p:pic>
        <p:nvPicPr>
          <p:cNvPr id="12" name="Picture 11" descr="Screen Shot 2014-11-18 at 6.58.35 A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403" y="1115058"/>
            <a:ext cx="3513527" cy="2053217"/>
          </a:xfrm>
          <a:prstGeom prst="rect">
            <a:avLst/>
          </a:prstGeom>
        </p:spPr>
      </p:pic>
      <p:pic>
        <p:nvPicPr>
          <p:cNvPr id="6" name="Picture 5" descr="PastedGraphic-16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831" y="2712499"/>
            <a:ext cx="4096781" cy="2240427"/>
          </a:xfrm>
          <a:prstGeom prst="rect">
            <a:avLst/>
          </a:prstGeom>
        </p:spPr>
      </p:pic>
      <p:pic>
        <p:nvPicPr>
          <p:cNvPr id="11" name="Picture 10" descr="Screen Shot 2014-11-18 at 6.56.27 AM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403" y="4458803"/>
            <a:ext cx="3716279" cy="2200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13344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7838"/>
            <a:ext cx="8229600" cy="1143000"/>
          </a:xfrm>
        </p:spPr>
        <p:txBody>
          <a:bodyPr/>
          <a:lstStyle/>
          <a:p>
            <a:r>
              <a:rPr lang="en-US" dirty="0" smtClean="0"/>
              <a:t>X-ray spectral properties</a:t>
            </a:r>
            <a:endParaRPr lang="en-US" dirty="0"/>
          </a:p>
        </p:txBody>
      </p:sp>
      <p:pic>
        <p:nvPicPr>
          <p:cNvPr id="4" name="Picture 3" descr="Screen Shot 2014-11-15 at 1.40.26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6100" y="1260838"/>
            <a:ext cx="4787900" cy="4876800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6079011" y="1546427"/>
            <a:ext cx="624090" cy="517437"/>
          </a:xfrm>
          <a:prstGeom prst="ellipse">
            <a:avLst/>
          </a:prstGeom>
          <a:noFill/>
          <a:ln w="762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6427844" y="956474"/>
            <a:ext cx="18962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Lanzuisi</a:t>
            </a:r>
            <a:r>
              <a:rPr lang="en-US" dirty="0" smtClean="0"/>
              <a:t>, FC+ 2013</a:t>
            </a:r>
            <a:endParaRPr lang="en-US" dirty="0"/>
          </a:p>
        </p:txBody>
      </p:sp>
      <p:pic>
        <p:nvPicPr>
          <p:cNvPr id="11" name="Picture 10" descr="net_cts_histo_cosmos_legacy.pn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58" r="7505"/>
          <a:stretch/>
        </p:blipFill>
        <p:spPr>
          <a:xfrm>
            <a:off x="39058" y="1721289"/>
            <a:ext cx="4246731" cy="3674711"/>
          </a:xfrm>
          <a:prstGeom prst="rect">
            <a:avLst/>
          </a:prstGeom>
        </p:spPr>
      </p:pic>
      <p:cxnSp>
        <p:nvCxnSpPr>
          <p:cNvPr id="13" name="Straight Connector 12"/>
          <p:cNvCxnSpPr/>
          <p:nvPr/>
        </p:nvCxnSpPr>
        <p:spPr>
          <a:xfrm flipV="1">
            <a:off x="2251791" y="1808480"/>
            <a:ext cx="0" cy="316449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ight Arrow 13"/>
          <p:cNvSpPr/>
          <p:nvPr/>
        </p:nvSpPr>
        <p:spPr>
          <a:xfrm>
            <a:off x="2329974" y="1946052"/>
            <a:ext cx="465994" cy="328910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2370614" y="2954923"/>
            <a:ext cx="13043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880 sources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955927" y="4495411"/>
            <a:ext cx="11799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rgbClr val="0000FF"/>
                </a:solidFill>
              </a:rPr>
              <a:t>390 sources</a:t>
            </a:r>
            <a:endParaRPr lang="en-US" sz="1600" dirty="0">
              <a:solidFill>
                <a:srgbClr val="0000FF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798640" y="1924854"/>
            <a:ext cx="12152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&gt;70 counts</a:t>
            </a:r>
            <a:endParaRPr lang="en-US" dirty="0"/>
          </a:p>
        </p:txBody>
      </p:sp>
      <p:grpSp>
        <p:nvGrpSpPr>
          <p:cNvPr id="9" name="Group 8"/>
          <p:cNvGrpSpPr/>
          <p:nvPr/>
        </p:nvGrpSpPr>
        <p:grpSpPr>
          <a:xfrm>
            <a:off x="740304" y="2885103"/>
            <a:ext cx="6821927" cy="3580899"/>
            <a:chOff x="740304" y="2885103"/>
            <a:chExt cx="6821927" cy="3580899"/>
          </a:xfrm>
        </p:grpSpPr>
        <p:pic>
          <p:nvPicPr>
            <p:cNvPr id="5" name="Picture 4" descr="Screen Shot 2014-11-15 at 1.36.19 PM.png"/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8904"/>
            <a:stretch/>
          </p:blipFill>
          <p:spPr>
            <a:xfrm>
              <a:off x="740304" y="2885103"/>
              <a:ext cx="6821927" cy="3580899"/>
            </a:xfrm>
            <a:prstGeom prst="rect">
              <a:avLst/>
            </a:prstGeom>
          </p:spPr>
        </p:pic>
        <p:sp>
          <p:nvSpPr>
            <p:cNvPr id="8" name="TextBox 7"/>
            <p:cNvSpPr txBox="1"/>
            <p:nvPr/>
          </p:nvSpPr>
          <p:spPr>
            <a:xfrm>
              <a:off x="4552441" y="3100971"/>
              <a:ext cx="1822483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solidFill>
                    <a:schemeClr val="bg1"/>
                  </a:solidFill>
                </a:rPr>
                <a:t>z</a:t>
              </a:r>
              <a:r>
                <a:rPr lang="en-US" sz="2000" dirty="0" smtClean="0">
                  <a:solidFill>
                    <a:schemeClr val="bg1"/>
                  </a:solidFill>
                </a:rPr>
                <a:t>=1.84</a:t>
              </a:r>
            </a:p>
            <a:p>
              <a:r>
                <a:rPr lang="en-US" sz="2000" dirty="0" smtClean="0">
                  <a:solidFill>
                    <a:schemeClr val="bg1"/>
                  </a:solidFill>
                </a:rPr>
                <a:t>NH=4x10</a:t>
              </a:r>
              <a:r>
                <a:rPr lang="en-US" sz="2000" baseline="30000" dirty="0" smtClean="0">
                  <a:solidFill>
                    <a:schemeClr val="bg1"/>
                  </a:solidFill>
                </a:rPr>
                <a:t>23</a:t>
              </a:r>
              <a:r>
                <a:rPr lang="en-US" sz="2000" dirty="0" smtClean="0">
                  <a:solidFill>
                    <a:schemeClr val="bg1"/>
                  </a:solidFill>
                </a:rPr>
                <a:t> cm</a:t>
              </a:r>
              <a:r>
                <a:rPr lang="en-US" sz="2000" baseline="30000" dirty="0" smtClean="0">
                  <a:solidFill>
                    <a:schemeClr val="bg1"/>
                  </a:solidFill>
                </a:rPr>
                <a:t>-2</a:t>
              </a:r>
              <a:endParaRPr lang="en-US" sz="2000" baseline="30000" dirty="0">
                <a:solidFill>
                  <a:schemeClr val="bg1"/>
                </a:solidFill>
              </a:endParaRPr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3699930" y="6501279"/>
            <a:ext cx="23829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2F2F2"/>
                </a:solidFill>
              </a:rPr>
              <a:t>Chandra Sweet Fifteen!</a:t>
            </a:r>
            <a:endParaRPr lang="en-US" dirty="0">
              <a:solidFill>
                <a:srgbClr val="F2F2F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5835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5204986" y="2561343"/>
            <a:ext cx="3793996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Compare to </a:t>
            </a:r>
          </a:p>
          <a:p>
            <a:r>
              <a:rPr lang="en-US" dirty="0" smtClean="0">
                <a:sym typeface="Wingdings"/>
              </a:rPr>
              <a:t> 65 sources in CDFS (Xue+2012)</a:t>
            </a:r>
          </a:p>
          <a:p>
            <a:r>
              <a:rPr lang="en-US" dirty="0" smtClean="0">
                <a:sym typeface="Wingdings"/>
              </a:rPr>
              <a:t>81 sources in C-COSMOS (FC+ 2011)</a:t>
            </a:r>
          </a:p>
          <a:p>
            <a:r>
              <a:rPr lang="en-US" dirty="0" smtClean="0">
                <a:sym typeface="Wingdings"/>
              </a:rPr>
              <a:t> 40 sources in XMM-COSMOS (Brusa+2009)</a:t>
            </a:r>
          </a:p>
          <a:p>
            <a:r>
              <a:rPr lang="en-US" dirty="0" smtClean="0">
                <a:sym typeface="Wingdings"/>
              </a:rPr>
              <a:t></a:t>
            </a:r>
            <a:r>
              <a:rPr lang="en-US" dirty="0" smtClean="0"/>
              <a:t>141 sources in CDFS, C- XMM-COSMOS, XSDS (Vito+2014)</a:t>
            </a:r>
          </a:p>
          <a:p>
            <a:r>
              <a:rPr lang="en-US" dirty="0" smtClean="0">
                <a:sym typeface="Wingdings"/>
              </a:rPr>
              <a:t>209 sources in C-COSMOS + Champ (</a:t>
            </a:r>
            <a:r>
              <a:rPr lang="en-US" dirty="0" err="1" smtClean="0">
                <a:sym typeface="Wingdings"/>
              </a:rPr>
              <a:t>Kalfountzou</a:t>
            </a:r>
            <a:r>
              <a:rPr lang="en-US" dirty="0" smtClean="0">
                <a:sym typeface="Wingdings"/>
              </a:rPr>
              <a:t>, FC+2014)</a:t>
            </a:r>
            <a:endParaRPr lang="en-US" dirty="0" smtClean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COSMOS Legacy high-z sample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5274852" y="1822679"/>
            <a:ext cx="3411948" cy="1477328"/>
          </a:xfrm>
          <a:prstGeom prst="rect">
            <a:avLst/>
          </a:prstGeom>
          <a:noFill/>
          <a:ln w="57150" cmpd="sng">
            <a:solidFill>
              <a:srgbClr val="FF0000"/>
            </a:solidFill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b="0" baseline="0" dirty="0" smtClean="0">
                <a:latin typeface="+mn-lt"/>
              </a:rPr>
              <a:t>Most of studies focus on z=2,</a:t>
            </a:r>
            <a:r>
              <a:rPr lang="en-US" b="0" dirty="0" smtClean="0">
                <a:latin typeface="+mn-lt"/>
              </a:rPr>
              <a:t> epoch of peak of SMBH accretion</a:t>
            </a:r>
            <a:r>
              <a:rPr lang="en-US" b="0" baseline="0" dirty="0" smtClean="0">
                <a:latin typeface="+mn-lt"/>
              </a:rPr>
              <a:t> and neglect higher-z, which is though important to distinguish BH formation scenarios</a:t>
            </a:r>
          </a:p>
        </p:txBody>
      </p:sp>
      <p:pic>
        <p:nvPicPr>
          <p:cNvPr id="12" name="Picture 11" descr="zdist_hz_talk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5862"/>
            <a:ext cx="5507320" cy="7127120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1827367" y="1822679"/>
            <a:ext cx="4572000" cy="276998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400" dirty="0" smtClean="0"/>
              <a:t>174 z&gt;3 sources</a:t>
            </a:r>
          </a:p>
          <a:p>
            <a:endParaRPr lang="en-US" sz="2400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51 spectroscopic redshifts</a:t>
            </a:r>
          </a:p>
          <a:p>
            <a:r>
              <a:rPr lang="en-US" dirty="0" smtClean="0"/>
              <a:t>123 photometric redshifts </a:t>
            </a:r>
          </a:p>
          <a:p>
            <a:r>
              <a:rPr lang="en-US" dirty="0" smtClean="0"/>
              <a:t>(</a:t>
            </a:r>
            <a:r>
              <a:rPr lang="el-GR" dirty="0" smtClean="0"/>
              <a:t>σ</a:t>
            </a:r>
            <a:r>
              <a:rPr lang="el-GR" baseline="-25000" dirty="0" smtClean="0"/>
              <a:t>Δz/(1+zspec)</a:t>
            </a:r>
            <a:r>
              <a:rPr lang="el-GR" dirty="0" smtClean="0"/>
              <a:t> = 0.011</a:t>
            </a:r>
            <a:r>
              <a:rPr lang="en-US" dirty="0" smtClean="0"/>
              <a:t> at z&gt;2.5)</a:t>
            </a:r>
          </a:p>
          <a:p>
            <a:endParaRPr lang="en-US" dirty="0" smtClean="0"/>
          </a:p>
        </p:txBody>
      </p:sp>
      <p:sp>
        <p:nvSpPr>
          <p:cNvPr id="15" name="Rectangle 14"/>
          <p:cNvSpPr/>
          <p:nvPr/>
        </p:nvSpPr>
        <p:spPr>
          <a:xfrm>
            <a:off x="1860219" y="2209094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smtClean="0"/>
              <a:t>26 sources at  z&gt;4 </a:t>
            </a:r>
          </a:p>
          <a:p>
            <a:r>
              <a:rPr lang="en-US" dirty="0"/>
              <a:t>9</a:t>
            </a:r>
            <a:r>
              <a:rPr lang="en-US" dirty="0" smtClean="0"/>
              <a:t>  sources at z&gt;5 </a:t>
            </a:r>
          </a:p>
          <a:p>
            <a:r>
              <a:rPr lang="en-US" dirty="0" smtClean="0"/>
              <a:t>4  sources at z&gt;6 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3699930" y="6501279"/>
            <a:ext cx="23829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2F2F2"/>
                </a:solidFill>
              </a:rPr>
              <a:t>Chandra Sweet Fifteen!</a:t>
            </a:r>
            <a:endParaRPr lang="en-US" dirty="0">
              <a:solidFill>
                <a:srgbClr val="F2F2F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84419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 descr="logn-logs_legacy_z_gt3_4_all_w_leg3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31" t="6776" r="8237"/>
          <a:stretch/>
        </p:blipFill>
        <p:spPr>
          <a:xfrm>
            <a:off x="141118" y="1440082"/>
            <a:ext cx="5958643" cy="507369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z</a:t>
            </a:r>
            <a:r>
              <a:rPr lang="en-US" dirty="0" smtClean="0"/>
              <a:t>&gt;3 Number Counts</a:t>
            </a:r>
            <a:endParaRPr lang="en-US" dirty="0"/>
          </a:p>
        </p:txBody>
      </p:sp>
      <p:cxnSp>
        <p:nvCxnSpPr>
          <p:cNvPr id="8" name="Straight Arrow Connector 7"/>
          <p:cNvCxnSpPr/>
          <p:nvPr/>
        </p:nvCxnSpPr>
        <p:spPr>
          <a:xfrm flipH="1" flipV="1">
            <a:off x="5339963" y="2402768"/>
            <a:ext cx="975064" cy="2219215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H="1">
            <a:off x="5657483" y="1867163"/>
            <a:ext cx="477558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ounded Rectangle 13"/>
          <p:cNvSpPr/>
          <p:nvPr/>
        </p:nvSpPr>
        <p:spPr>
          <a:xfrm>
            <a:off x="3986586" y="1713402"/>
            <a:ext cx="1670897" cy="413367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ounded Rectangle 14"/>
          <p:cNvSpPr/>
          <p:nvPr/>
        </p:nvSpPr>
        <p:spPr>
          <a:xfrm>
            <a:off x="6165442" y="1439617"/>
            <a:ext cx="2893952" cy="210625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b="0" baseline="0" dirty="0" smtClean="0">
                <a:solidFill>
                  <a:srgbClr val="000000"/>
                </a:solidFill>
              </a:rPr>
              <a:t>Extrapolations of </a:t>
            </a:r>
          </a:p>
          <a:p>
            <a:pPr algn="just"/>
            <a:r>
              <a:rPr lang="en-US" dirty="0" smtClean="0">
                <a:solidFill>
                  <a:srgbClr val="000000"/>
                </a:solidFill>
              </a:rPr>
              <a:t>p</a:t>
            </a:r>
            <a:r>
              <a:rPr lang="en-US" b="0" baseline="0" dirty="0" smtClean="0">
                <a:solidFill>
                  <a:srgbClr val="000000"/>
                </a:solidFill>
              </a:rPr>
              <a:t>henomenological models </a:t>
            </a:r>
          </a:p>
          <a:p>
            <a:pPr algn="just"/>
            <a:r>
              <a:rPr lang="en-US" b="0" baseline="0" dirty="0" smtClean="0">
                <a:solidFill>
                  <a:srgbClr val="000000"/>
                </a:solidFill>
              </a:rPr>
              <a:t>calibrated at lower z.</a:t>
            </a:r>
          </a:p>
          <a:p>
            <a:pPr algn="just"/>
            <a:endParaRPr lang="en-US" b="0" baseline="0" dirty="0" smtClean="0">
              <a:solidFill>
                <a:srgbClr val="000000"/>
              </a:solidFill>
            </a:endParaRPr>
          </a:p>
          <a:p>
            <a:pPr algn="just"/>
            <a:r>
              <a:rPr lang="en-US" b="1" dirty="0" smtClean="0">
                <a:solidFill>
                  <a:srgbClr val="595959"/>
                </a:solidFill>
              </a:rPr>
              <a:t>Luminosity density </a:t>
            </a:r>
          </a:p>
          <a:p>
            <a:pPr algn="just"/>
            <a:r>
              <a:rPr lang="en-US" b="1" dirty="0" smtClean="0">
                <a:solidFill>
                  <a:srgbClr val="595959"/>
                </a:solidFill>
              </a:rPr>
              <a:t>Dependent evolution is </a:t>
            </a:r>
          </a:p>
          <a:p>
            <a:pPr algn="just"/>
            <a:r>
              <a:rPr lang="en-US" b="1" dirty="0" smtClean="0">
                <a:solidFill>
                  <a:srgbClr val="595959"/>
                </a:solidFill>
              </a:rPr>
              <a:t>preferred at z&gt;4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3980226" y="2148059"/>
            <a:ext cx="2070209" cy="325274"/>
          </a:xfrm>
          <a:prstGeom prst="roundRect">
            <a:avLst/>
          </a:prstGeom>
          <a:noFill/>
          <a:ln>
            <a:solidFill>
              <a:srgbClr val="000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ounded Rectangle 16"/>
          <p:cNvSpPr/>
          <p:nvPr/>
        </p:nvSpPr>
        <p:spPr>
          <a:xfrm>
            <a:off x="6050435" y="4621983"/>
            <a:ext cx="3008959" cy="1252520"/>
          </a:xfrm>
          <a:prstGeom prst="roundRect">
            <a:avLst/>
          </a:prstGeom>
          <a:noFill/>
          <a:ln>
            <a:solidFill>
              <a:srgbClr val="000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b="1" baseline="0" dirty="0" smtClean="0">
                <a:solidFill>
                  <a:srgbClr val="000000"/>
                </a:solidFill>
              </a:rPr>
              <a:t>Predictions from physical </a:t>
            </a:r>
          </a:p>
          <a:p>
            <a:pPr algn="just"/>
            <a:r>
              <a:rPr lang="en-US" b="1" baseline="0" dirty="0" smtClean="0">
                <a:solidFill>
                  <a:srgbClr val="000000"/>
                </a:solidFill>
              </a:rPr>
              <a:t>models of quasar evolution:</a:t>
            </a:r>
            <a:r>
              <a:rPr lang="en-US" b="1" dirty="0" smtClean="0">
                <a:solidFill>
                  <a:srgbClr val="000000"/>
                </a:solidFill>
              </a:rPr>
              <a:t> </a:t>
            </a:r>
          </a:p>
          <a:p>
            <a:pPr algn="just"/>
            <a:r>
              <a:rPr lang="en-US" b="1" dirty="0" smtClean="0">
                <a:solidFill>
                  <a:srgbClr val="000000"/>
                </a:solidFill>
              </a:rPr>
              <a:t>M</a:t>
            </a:r>
            <a:r>
              <a:rPr lang="en-US" b="1" baseline="-25000" dirty="0" smtClean="0">
                <a:solidFill>
                  <a:srgbClr val="000000"/>
                </a:solidFill>
              </a:rPr>
              <a:t>DMH </a:t>
            </a:r>
            <a:r>
              <a:rPr lang="en-US" b="1" dirty="0" smtClean="0">
                <a:solidFill>
                  <a:srgbClr val="000000"/>
                </a:solidFill>
              </a:rPr>
              <a:t>3 × 10</a:t>
            </a:r>
            <a:r>
              <a:rPr lang="en-US" b="1" baseline="30000" dirty="0" smtClean="0">
                <a:solidFill>
                  <a:srgbClr val="000000"/>
                </a:solidFill>
              </a:rPr>
              <a:t>12</a:t>
            </a:r>
            <a:r>
              <a:rPr lang="en-US" b="1" dirty="0" smtClean="0">
                <a:solidFill>
                  <a:srgbClr val="000000"/>
                </a:solidFill>
              </a:rPr>
              <a:t> </a:t>
            </a:r>
            <a:r>
              <a:rPr lang="en-US" b="1" dirty="0" err="1" smtClean="0">
                <a:solidFill>
                  <a:srgbClr val="000000"/>
                </a:solidFill>
              </a:rPr>
              <a:t>M</a:t>
            </a:r>
            <a:r>
              <a:rPr lang="en-US" b="1" baseline="-25000" dirty="0" err="1" smtClean="0">
                <a:solidFill>
                  <a:srgbClr val="000000"/>
                </a:solidFill>
              </a:rPr>
              <a:t>sun</a:t>
            </a:r>
            <a:r>
              <a:rPr lang="en-US" b="1" dirty="0" smtClean="0">
                <a:solidFill>
                  <a:srgbClr val="000000"/>
                </a:solidFill>
              </a:rPr>
              <a:t>/h</a:t>
            </a:r>
            <a:endParaRPr lang="en-US" b="1" baseline="0" dirty="0">
              <a:solidFill>
                <a:srgbClr val="0000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699930" y="6501279"/>
            <a:ext cx="23829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2F2F2"/>
                </a:solidFill>
              </a:rPr>
              <a:t>Chandra Sweet Fifteen!</a:t>
            </a:r>
            <a:endParaRPr lang="en-US" dirty="0">
              <a:solidFill>
                <a:srgbClr val="F2F2F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08169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xvp (1).ep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8426" y="1082459"/>
            <a:ext cx="5556568" cy="5556568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45305"/>
            <a:ext cx="8229600" cy="1143000"/>
          </a:xfrm>
        </p:spPr>
        <p:txBody>
          <a:bodyPr/>
          <a:lstStyle/>
          <a:p>
            <a:r>
              <a:rPr lang="en-US" dirty="0" smtClean="0"/>
              <a:t>The impact of COSMOS Legacy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3699930" y="6501279"/>
            <a:ext cx="23829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2F2F2"/>
                </a:solidFill>
              </a:rPr>
              <a:t>Chandra Sweet Fifteen!</a:t>
            </a:r>
            <a:endParaRPr lang="en-US" dirty="0">
              <a:solidFill>
                <a:srgbClr val="F2F2F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48453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pace_bright_prova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8200" y="437243"/>
            <a:ext cx="5997511" cy="7761484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645700" y="1608517"/>
            <a:ext cx="4056157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charset="2"/>
              <a:buChar char="à"/>
            </a:pPr>
            <a:r>
              <a:rPr lang="en-US" dirty="0" smtClean="0"/>
              <a:t>DOWNSIZING: </a:t>
            </a:r>
          </a:p>
          <a:p>
            <a:r>
              <a:rPr lang="en-US" dirty="0" smtClean="0"/>
              <a:t>Declining </a:t>
            </a:r>
            <a:r>
              <a:rPr lang="en-US" dirty="0"/>
              <a:t>space </a:t>
            </a:r>
            <a:r>
              <a:rPr lang="en-US" dirty="0" smtClean="0"/>
              <a:t>density with </a:t>
            </a:r>
          </a:p>
          <a:p>
            <a:r>
              <a:rPr lang="en-US" dirty="0" smtClean="0"/>
              <a:t>a break at </a:t>
            </a:r>
            <a:r>
              <a:rPr lang="en-US" dirty="0" err="1" smtClean="0"/>
              <a:t>z</a:t>
            </a:r>
            <a:r>
              <a:rPr lang="en-US" dirty="0" smtClean="0"/>
              <a:t>=3 </a:t>
            </a:r>
            <a:r>
              <a:rPr lang="en-US" dirty="0"/>
              <a:t>as</a:t>
            </a:r>
            <a:r>
              <a:rPr lang="en-US" dirty="0" smtClean="0"/>
              <a:t> </a:t>
            </a:r>
          </a:p>
          <a:p>
            <a:r>
              <a:rPr lang="en-US" dirty="0" smtClean="0"/>
              <a:t>observed </a:t>
            </a:r>
            <a:r>
              <a:rPr lang="en-US" dirty="0"/>
              <a:t>in the </a:t>
            </a:r>
            <a:r>
              <a:rPr lang="en-US" dirty="0" smtClean="0"/>
              <a:t>optical at same L</a:t>
            </a:r>
          </a:p>
          <a:p>
            <a:endParaRPr lang="en-US" dirty="0" smtClean="0"/>
          </a:p>
          <a:p>
            <a:r>
              <a:rPr lang="en-US" dirty="0" smtClean="0">
                <a:sym typeface="Wingdings"/>
              </a:rPr>
              <a:t>Optical surveys miss part of the obscured AGN</a:t>
            </a: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>
                <a:sym typeface="Wingdings"/>
              </a:rPr>
              <a:t></a:t>
            </a:r>
            <a:r>
              <a:rPr lang="en-US" dirty="0" smtClean="0"/>
              <a:t>LDDE preferred to LADE but </a:t>
            </a:r>
          </a:p>
          <a:p>
            <a:r>
              <a:rPr lang="en-US" dirty="0" smtClean="0"/>
              <a:t>at z=6 (change in SMBH physics??)</a:t>
            </a:r>
          </a:p>
        </p:txBody>
      </p:sp>
      <p:sp>
        <p:nvSpPr>
          <p:cNvPr id="17" name="Title 2"/>
          <p:cNvSpPr>
            <a:spLocks noGrp="1"/>
          </p:cNvSpPr>
          <p:nvPr>
            <p:ph type="title"/>
          </p:nvPr>
        </p:nvSpPr>
        <p:spPr>
          <a:xfrm>
            <a:off x="457200" y="115869"/>
            <a:ext cx="8229600" cy="1143000"/>
          </a:xfrm>
        </p:spPr>
        <p:txBody>
          <a:bodyPr/>
          <a:lstStyle/>
          <a:p>
            <a:r>
              <a:rPr lang="en-US" dirty="0" smtClean="0"/>
              <a:t>Space density: bright end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5494007" y="5221783"/>
            <a:ext cx="363235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595959"/>
                </a:solidFill>
              </a:rPr>
              <a:t>See also, </a:t>
            </a:r>
            <a:r>
              <a:rPr lang="en-US" dirty="0" err="1" smtClean="0">
                <a:solidFill>
                  <a:srgbClr val="595959"/>
                </a:solidFill>
              </a:rPr>
              <a:t>Brusa</a:t>
            </a:r>
            <a:r>
              <a:rPr lang="en-US" dirty="0" smtClean="0">
                <a:solidFill>
                  <a:srgbClr val="595959"/>
                </a:solidFill>
              </a:rPr>
              <a:t>+ 2009, </a:t>
            </a:r>
            <a:r>
              <a:rPr lang="en-US" dirty="0" err="1" smtClean="0">
                <a:solidFill>
                  <a:srgbClr val="595959"/>
                </a:solidFill>
              </a:rPr>
              <a:t>Civano</a:t>
            </a:r>
            <a:r>
              <a:rPr lang="en-US" dirty="0" smtClean="0">
                <a:solidFill>
                  <a:srgbClr val="595959"/>
                </a:solidFill>
              </a:rPr>
              <a:t>+ 2011, Ueda+ 2014, </a:t>
            </a:r>
            <a:r>
              <a:rPr lang="en-US" dirty="0" err="1" smtClean="0">
                <a:solidFill>
                  <a:srgbClr val="595959"/>
                </a:solidFill>
              </a:rPr>
              <a:t>Kalfountzou</a:t>
            </a:r>
            <a:r>
              <a:rPr lang="en-US" dirty="0" smtClean="0">
                <a:solidFill>
                  <a:srgbClr val="595959"/>
                </a:solidFill>
              </a:rPr>
              <a:t>, FC+ 2014, Vito+ 2014</a:t>
            </a:r>
            <a:endParaRPr lang="en-US" dirty="0">
              <a:solidFill>
                <a:srgbClr val="595959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699930" y="6501279"/>
            <a:ext cx="23829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2F2F2"/>
                </a:solidFill>
              </a:rPr>
              <a:t>Chandra Sweet Fifteen!</a:t>
            </a:r>
            <a:endParaRPr lang="en-US" dirty="0">
              <a:solidFill>
                <a:srgbClr val="F2F2F2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1993288" y="1120912"/>
            <a:ext cx="2187328" cy="487605"/>
          </a:xfrm>
          <a:prstGeom prst="rect">
            <a:avLst/>
          </a:prstGeom>
          <a:noFill/>
          <a:ln w="762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ounded Rectangle 19"/>
          <p:cNvSpPr/>
          <p:nvPr/>
        </p:nvSpPr>
        <p:spPr>
          <a:xfrm rot="3056404">
            <a:off x="325144" y="4855144"/>
            <a:ext cx="2112003" cy="315883"/>
          </a:xfrm>
          <a:prstGeom prst="roundRect">
            <a:avLst/>
          </a:prstGeom>
          <a:gradFill flip="none" rotWithShape="1">
            <a:gsLst>
              <a:gs pos="0">
                <a:schemeClr val="accent1">
                  <a:tint val="100000"/>
                  <a:shade val="100000"/>
                  <a:satMod val="130000"/>
                  <a:alpha val="70000"/>
                </a:schemeClr>
              </a:gs>
              <a:gs pos="100000">
                <a:schemeClr val="accent1">
                  <a:tint val="50000"/>
                  <a:shade val="100000"/>
                  <a:satMod val="350000"/>
                  <a:alpha val="70000"/>
                </a:schemeClr>
              </a:gs>
            </a:gsLst>
            <a:lin ang="162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rgbClr val="000090"/>
                </a:solidFill>
              </a:rPr>
              <a:t>Optical QUASARs</a:t>
            </a:r>
            <a:endParaRPr lang="en-US" b="1" dirty="0">
              <a:solidFill>
                <a:srgbClr val="00009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6234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5679294" y="1323730"/>
            <a:ext cx="3224073" cy="4801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charset="0"/>
              <a:buChar char="à"/>
            </a:pPr>
            <a:r>
              <a:rPr lang="en-US" dirty="0" smtClean="0"/>
              <a:t>No conclusive X</a:t>
            </a:r>
            <a:r>
              <a:rPr lang="en-US" dirty="0"/>
              <a:t>-ray space density for these redshifts has </a:t>
            </a:r>
            <a:r>
              <a:rPr lang="en-US" dirty="0" smtClean="0"/>
              <a:t>been reported </a:t>
            </a:r>
            <a:r>
              <a:rPr lang="en-US" dirty="0"/>
              <a:t>previously at low </a:t>
            </a:r>
            <a:r>
              <a:rPr lang="en-US" dirty="0" smtClean="0"/>
              <a:t>luminosities</a:t>
            </a:r>
          </a:p>
          <a:p>
            <a:endParaRPr lang="en-US" dirty="0" smtClean="0"/>
          </a:p>
          <a:p>
            <a:r>
              <a:rPr lang="en-US" dirty="0" smtClean="0">
                <a:sym typeface="Wingdings"/>
              </a:rPr>
              <a:t></a:t>
            </a:r>
            <a:r>
              <a:rPr lang="en-US" dirty="0" smtClean="0"/>
              <a:t>Optical surveys: controversial results</a:t>
            </a:r>
          </a:p>
          <a:p>
            <a:endParaRPr lang="en-US" dirty="0" smtClean="0"/>
          </a:p>
          <a:p>
            <a:r>
              <a:rPr lang="en-US" dirty="0" smtClean="0">
                <a:sym typeface="Wingdings"/>
              </a:rPr>
              <a:t> </a:t>
            </a:r>
            <a:r>
              <a:rPr lang="en-US" dirty="0" smtClean="0"/>
              <a:t>Impossible to discriminate between models: LDDE, PDE or LADE?</a:t>
            </a:r>
          </a:p>
          <a:p>
            <a:endParaRPr lang="en-US" dirty="0" smtClean="0"/>
          </a:p>
          <a:p>
            <a:endParaRPr lang="en-US" dirty="0" smtClean="0"/>
          </a:p>
          <a:p>
            <a:pPr marL="285750" indent="-285750">
              <a:buFont typeface="Wingdings" charset="0"/>
              <a:buChar char="à"/>
            </a:pPr>
            <a:r>
              <a:rPr lang="en-US" dirty="0" smtClean="0">
                <a:sym typeface="Wingdings"/>
              </a:rPr>
              <a:t>Possible Upsizing?: faint sources space density evolves at a slower rate </a:t>
            </a:r>
          </a:p>
          <a:p>
            <a:r>
              <a:rPr lang="en-US" dirty="0" smtClean="0">
                <a:sym typeface="Wingdings"/>
              </a:rPr>
              <a:t>(Ueda et al. 2014) </a:t>
            </a:r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133510"/>
            <a:ext cx="8229600" cy="1143000"/>
          </a:xfrm>
        </p:spPr>
        <p:txBody>
          <a:bodyPr/>
          <a:lstStyle/>
          <a:p>
            <a:r>
              <a:rPr lang="en-US" dirty="0" smtClean="0"/>
              <a:t>Space density: faint end</a:t>
            </a:r>
            <a:endParaRPr lang="en-US" dirty="0"/>
          </a:p>
        </p:txBody>
      </p:sp>
      <p:pic>
        <p:nvPicPr>
          <p:cNvPr id="6" name="Picture 5" descr="space_faint2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8758" y="274638"/>
            <a:ext cx="6226828" cy="8058247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2928196" y="1276510"/>
            <a:ext cx="2187328" cy="487605"/>
          </a:xfrm>
          <a:prstGeom prst="rect">
            <a:avLst/>
          </a:prstGeom>
          <a:noFill/>
          <a:ln w="762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3699930" y="6501279"/>
            <a:ext cx="23829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2F2F2"/>
                </a:solidFill>
              </a:rPr>
              <a:t>Chandra Sweet Fifteen!</a:t>
            </a:r>
            <a:endParaRPr lang="en-US" dirty="0">
              <a:solidFill>
                <a:srgbClr val="F2F2F2"/>
              </a:solidFill>
            </a:endParaRPr>
          </a:p>
        </p:txBody>
      </p:sp>
      <p:sp>
        <p:nvSpPr>
          <p:cNvPr id="21" name="Rounded Rectangle 20"/>
          <p:cNvSpPr/>
          <p:nvPr/>
        </p:nvSpPr>
        <p:spPr>
          <a:xfrm rot="5400000">
            <a:off x="3747255" y="4678733"/>
            <a:ext cx="2112003" cy="315883"/>
          </a:xfrm>
          <a:prstGeom prst="roundRect">
            <a:avLst/>
          </a:prstGeom>
          <a:gradFill flip="none" rotWithShape="1">
            <a:gsLst>
              <a:gs pos="0">
                <a:schemeClr val="accent1">
                  <a:tint val="100000"/>
                  <a:shade val="100000"/>
                  <a:satMod val="130000"/>
                  <a:alpha val="70000"/>
                </a:schemeClr>
              </a:gs>
              <a:gs pos="100000">
                <a:schemeClr val="accent1">
                  <a:tint val="50000"/>
                  <a:shade val="100000"/>
                  <a:satMod val="350000"/>
                  <a:alpha val="70000"/>
                </a:schemeClr>
              </a:gs>
            </a:gsLst>
            <a:lin ang="162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rgbClr val="000090"/>
                </a:solidFill>
              </a:rPr>
              <a:t>Optical QUASARs</a:t>
            </a:r>
            <a:endParaRPr lang="en-US" b="1" dirty="0">
              <a:solidFill>
                <a:srgbClr val="00009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82205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3699930" y="6501279"/>
            <a:ext cx="23829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2F2F2"/>
                </a:solidFill>
              </a:rPr>
              <a:t>Chandra Sweet Fifteen!</a:t>
            </a:r>
            <a:endParaRPr lang="en-US" dirty="0">
              <a:solidFill>
                <a:srgbClr val="F2F2F2"/>
              </a:solidFill>
            </a:endParaRPr>
          </a:p>
        </p:txBody>
      </p:sp>
      <p:pic>
        <p:nvPicPr>
          <p:cNvPr id="5" name="Picture 4" descr="kmag_vs_z_cosmos_legacy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32" r="6169"/>
          <a:stretch/>
        </p:blipFill>
        <p:spPr>
          <a:xfrm>
            <a:off x="760107" y="1117042"/>
            <a:ext cx="6133174" cy="557410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4208450" y="1205946"/>
            <a:ext cx="554279" cy="5055866"/>
          </a:xfrm>
          <a:prstGeom prst="rect">
            <a:avLst/>
          </a:prstGeom>
          <a:solidFill>
            <a:srgbClr val="0000FF">
              <a:alpha val="32000"/>
            </a:srgbClr>
          </a:solidFill>
          <a:ln w="76200" cmpd="sng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6893281" y="1117042"/>
            <a:ext cx="2289810" cy="37856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Hβ emission line </a:t>
            </a:r>
          </a:p>
          <a:p>
            <a:r>
              <a:rPr lang="en-US" sz="2400" b="1" dirty="0"/>
              <a:t>a</a:t>
            </a:r>
            <a:r>
              <a:rPr lang="en-US" sz="2400" b="1" dirty="0" smtClean="0"/>
              <a:t>t 4861Å:</a:t>
            </a:r>
          </a:p>
          <a:p>
            <a:endParaRPr lang="en-US" sz="2400" b="1" dirty="0" smtClean="0"/>
          </a:p>
          <a:p>
            <a:r>
              <a:rPr lang="en-US" sz="2400" dirty="0" smtClean="0"/>
              <a:t>MOSFIRE </a:t>
            </a:r>
          </a:p>
          <a:p>
            <a:r>
              <a:rPr lang="en-US" sz="2400" dirty="0" smtClean="0"/>
              <a:t>@Keck</a:t>
            </a:r>
          </a:p>
          <a:p>
            <a:r>
              <a:rPr lang="en-US" sz="2400" dirty="0" smtClean="0"/>
              <a:t>K band filter</a:t>
            </a:r>
          </a:p>
          <a:p>
            <a:endParaRPr lang="en-US" sz="2400" dirty="0" smtClean="0"/>
          </a:p>
          <a:p>
            <a:endParaRPr lang="en-US" sz="2400" dirty="0"/>
          </a:p>
          <a:p>
            <a:r>
              <a:rPr lang="en-US" sz="2400" dirty="0" smtClean="0"/>
              <a:t>2 nights in 2014</a:t>
            </a:r>
          </a:p>
          <a:p>
            <a:r>
              <a:rPr lang="en-US" sz="2400" dirty="0" smtClean="0"/>
              <a:t>5 nights in 2015</a:t>
            </a:r>
            <a:endParaRPr lang="en-US" sz="2400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664"/>
            <a:ext cx="8229600" cy="1143000"/>
          </a:xfrm>
        </p:spPr>
        <p:txBody>
          <a:bodyPr/>
          <a:lstStyle/>
          <a:p>
            <a:r>
              <a:rPr lang="en-US" dirty="0" smtClean="0"/>
              <a:t>BH mass function at z&gt;3</a:t>
            </a:r>
            <a:endParaRPr lang="en-US" dirty="0"/>
          </a:p>
        </p:txBody>
      </p:sp>
      <p:sp>
        <p:nvSpPr>
          <p:cNvPr id="7" name="Oval 6"/>
          <p:cNvSpPr/>
          <p:nvPr/>
        </p:nvSpPr>
        <p:spPr>
          <a:xfrm>
            <a:off x="4137892" y="3387101"/>
            <a:ext cx="554279" cy="458671"/>
          </a:xfrm>
          <a:prstGeom prst="ellipse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7006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7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creen Shot 2014-10-15 at 5.14.22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1179" y="1234881"/>
            <a:ext cx="6478251" cy="541344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42900"/>
            <a:ext cx="8229600" cy="1143000"/>
          </a:xfrm>
        </p:spPr>
        <p:txBody>
          <a:bodyPr/>
          <a:lstStyle/>
          <a:p>
            <a:r>
              <a:rPr lang="en-US" dirty="0" smtClean="0"/>
              <a:t>Keck/MOSFIRE Spectra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2327013" y="865549"/>
            <a:ext cx="50438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2-3 </a:t>
            </a:r>
            <a:r>
              <a:rPr lang="en-US" dirty="0" err="1" smtClean="0"/>
              <a:t>hrs</a:t>
            </a:r>
            <a:r>
              <a:rPr lang="en-US" dirty="0" smtClean="0"/>
              <a:t> integration; S/N&gt;10 on the continuum; K&lt;20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3699930" y="6501279"/>
            <a:ext cx="23829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2F2F2"/>
                </a:solidFill>
              </a:rPr>
              <a:t>Chandra Sweet Fifteen!</a:t>
            </a:r>
            <a:endParaRPr lang="en-US" dirty="0">
              <a:solidFill>
                <a:srgbClr val="F2F2F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30672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/>
          <p:cNvSpPr txBox="1"/>
          <p:nvPr/>
        </p:nvSpPr>
        <p:spPr>
          <a:xfrm>
            <a:off x="3699930" y="6501279"/>
            <a:ext cx="23829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2F2F2"/>
                </a:solidFill>
              </a:rPr>
              <a:t>Chandra Sweet Fifteen!</a:t>
            </a:r>
            <a:endParaRPr lang="en-US" dirty="0">
              <a:solidFill>
                <a:srgbClr val="F2F2F2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13464"/>
            <a:ext cx="8229600" cy="1143000"/>
          </a:xfrm>
        </p:spPr>
        <p:txBody>
          <a:bodyPr/>
          <a:lstStyle/>
          <a:p>
            <a:r>
              <a:rPr lang="en-US" dirty="0" smtClean="0"/>
              <a:t>Probing Typical AGN at z=3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23478" y="1600493"/>
            <a:ext cx="3929063" cy="5571569"/>
          </a:xfrm>
        </p:spPr>
        <p:txBody>
          <a:bodyPr>
            <a:normAutofit/>
          </a:bodyPr>
          <a:lstStyle/>
          <a:p>
            <a:pPr marL="0" indent="0" algn="l" rtl="0">
              <a:buNone/>
            </a:pPr>
            <a:endParaRPr lang="en-US" sz="2000" dirty="0">
              <a:latin typeface="Trebuchet MS" charset="0"/>
            </a:endParaRPr>
          </a:p>
          <a:p>
            <a:r>
              <a:rPr lang="en-US" sz="2800" i="1" dirty="0" err="1" smtClean="0">
                <a:solidFill>
                  <a:srgbClr val="000000"/>
                </a:solidFill>
              </a:rPr>
              <a:t>L</a:t>
            </a:r>
            <a:r>
              <a:rPr lang="en-US" sz="2800" baseline="-25000" dirty="0" err="1" smtClean="0">
                <a:solidFill>
                  <a:srgbClr val="000000"/>
                </a:solidFill>
              </a:rPr>
              <a:t>bol</a:t>
            </a:r>
            <a:r>
              <a:rPr lang="en-US" sz="2800" baseline="30000" dirty="0" smtClean="0">
                <a:solidFill>
                  <a:srgbClr val="000000"/>
                </a:solidFill>
              </a:rPr>
              <a:t>*</a:t>
            </a:r>
            <a:r>
              <a:rPr lang="en-US" sz="2800" baseline="-25000" dirty="0" smtClean="0">
                <a:solidFill>
                  <a:srgbClr val="000000"/>
                </a:solidFill>
              </a:rPr>
              <a:t> </a:t>
            </a:r>
            <a:r>
              <a:rPr lang="en-US" sz="2800" dirty="0" smtClean="0">
                <a:solidFill>
                  <a:srgbClr val="000000"/>
                </a:solidFill>
              </a:rPr>
              <a:t>is considerably lower than bright SDSS QSO at same z </a:t>
            </a:r>
          </a:p>
          <a:p>
            <a:r>
              <a:rPr lang="en-US" sz="2800" i="1" dirty="0" smtClean="0">
                <a:solidFill>
                  <a:srgbClr val="000000"/>
                </a:solidFill>
              </a:rPr>
              <a:t>M</a:t>
            </a:r>
            <a:r>
              <a:rPr lang="en-US" sz="2800" baseline="-25000" dirty="0" smtClean="0">
                <a:solidFill>
                  <a:srgbClr val="000000"/>
                </a:solidFill>
              </a:rPr>
              <a:t>BH</a:t>
            </a:r>
            <a:r>
              <a:rPr lang="en-US" sz="2800" dirty="0" smtClean="0">
                <a:solidFill>
                  <a:srgbClr val="000000"/>
                </a:solidFill>
              </a:rPr>
              <a:t> is smaller</a:t>
            </a:r>
            <a:endParaRPr lang="en-US" sz="2800" dirty="0">
              <a:solidFill>
                <a:srgbClr val="000000"/>
              </a:solidFill>
            </a:endParaRPr>
          </a:p>
          <a:p>
            <a:r>
              <a:rPr lang="en-US" sz="2800" dirty="0" smtClean="0">
                <a:solidFill>
                  <a:srgbClr val="000000"/>
                </a:solidFill>
              </a:rPr>
              <a:t>Comparable </a:t>
            </a:r>
            <a:r>
              <a:rPr lang="en-US" sz="2800" i="1" dirty="0" smtClean="0">
                <a:solidFill>
                  <a:srgbClr val="000000"/>
                </a:solidFill>
              </a:rPr>
              <a:t>L/</a:t>
            </a:r>
            <a:r>
              <a:rPr lang="en-US" sz="2800" i="1" dirty="0" err="1" smtClean="0">
                <a:solidFill>
                  <a:srgbClr val="000000"/>
                </a:solidFill>
              </a:rPr>
              <a:t>L</a:t>
            </a:r>
            <a:r>
              <a:rPr lang="en-US" sz="2800" baseline="-25000" dirty="0" err="1" smtClean="0">
                <a:solidFill>
                  <a:srgbClr val="000000"/>
                </a:solidFill>
              </a:rPr>
              <a:t>Edd</a:t>
            </a:r>
            <a:endParaRPr lang="en-US" sz="2800" baseline="-25000" dirty="0" smtClean="0">
              <a:solidFill>
                <a:srgbClr val="000000"/>
              </a:solidFill>
            </a:endParaRPr>
          </a:p>
          <a:p>
            <a:pPr algn="l" rtl="0"/>
            <a:endParaRPr lang="en-US" sz="2800" dirty="0" smtClean="0">
              <a:latin typeface="Trebuchet MS" charset="0"/>
            </a:endParaRPr>
          </a:p>
          <a:p>
            <a:pPr algn="l" rtl="0"/>
            <a:endParaRPr lang="en-US" sz="2800" dirty="0">
              <a:latin typeface="Trebuchet MS" charset="0"/>
            </a:endParaRPr>
          </a:p>
          <a:p>
            <a:pPr marL="0" indent="0" algn="l" rtl="0">
              <a:buNone/>
            </a:pPr>
            <a:endParaRPr lang="en-US" sz="2800" dirty="0" smtClean="0">
              <a:latin typeface="Trebuchet MS" charset="0"/>
            </a:endParaRPr>
          </a:p>
          <a:p>
            <a:pPr algn="l" rtl="0"/>
            <a:endParaRPr lang="en-US" sz="1200" dirty="0">
              <a:latin typeface="Trebuchet MS" charset="0"/>
            </a:endParaRPr>
          </a:p>
          <a:p>
            <a:pPr marL="0" indent="0">
              <a:buNone/>
            </a:pPr>
            <a:r>
              <a:rPr lang="en-US" sz="1200" dirty="0" smtClean="0">
                <a:latin typeface="Trebuchet MS" charset="0"/>
              </a:rPr>
              <a:t>*</a:t>
            </a:r>
            <a:r>
              <a:rPr lang="en-US" sz="1200" dirty="0" smtClean="0">
                <a:solidFill>
                  <a:srgbClr val="000000"/>
                </a:solidFill>
              </a:rPr>
              <a:t>estimated from both L5100 and also from SED fitting</a:t>
            </a:r>
          </a:p>
          <a:p>
            <a:pPr marL="0" indent="0" algn="l" rtl="0">
              <a:buNone/>
            </a:pPr>
            <a:endParaRPr lang="en-US" sz="2800" dirty="0">
              <a:latin typeface="Trebuchet MS" charset="0"/>
            </a:endParaRPr>
          </a:p>
        </p:txBody>
      </p:sp>
      <p:sp>
        <p:nvSpPr>
          <p:cNvPr id="20483" name="TextBox 10"/>
          <p:cNvSpPr txBox="1">
            <a:spLocks noChangeArrowheads="1"/>
          </p:cNvSpPr>
          <p:nvPr/>
        </p:nvSpPr>
        <p:spPr bwMode="auto">
          <a:xfrm>
            <a:off x="2733188" y="749541"/>
            <a:ext cx="360045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dirty="0" err="1" smtClean="0">
                <a:latin typeface="Trebuchet MS" charset="0"/>
              </a:rPr>
              <a:t>Trakhtenbrot</a:t>
            </a:r>
            <a:r>
              <a:rPr lang="en-US" dirty="0" smtClean="0">
                <a:latin typeface="Trebuchet MS" charset="0"/>
              </a:rPr>
              <a:t>, FC </a:t>
            </a:r>
            <a:r>
              <a:rPr lang="en-US" dirty="0">
                <a:latin typeface="Trebuchet MS" charset="0"/>
              </a:rPr>
              <a:t>et al. (in prep.)</a:t>
            </a:r>
            <a:endParaRPr lang="he-IL" dirty="0">
              <a:latin typeface="Trebuchet MS" charset="0"/>
            </a:endParaRPr>
          </a:p>
        </p:txBody>
      </p:sp>
      <p:pic>
        <p:nvPicPr>
          <p:cNvPr id="13" name="Picture 12" descr="mags_L_M_Ledd_zgt2_CID947_20140911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358"/>
          <a:stretch/>
        </p:blipFill>
        <p:spPr bwMode="auto">
          <a:xfrm>
            <a:off x="3929063" y="1600493"/>
            <a:ext cx="4929187" cy="42012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Straight Connector 4"/>
          <p:cNvCxnSpPr/>
          <p:nvPr/>
        </p:nvCxnSpPr>
        <p:spPr>
          <a:xfrm>
            <a:off x="4533413" y="2306141"/>
            <a:ext cx="4153387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4416293" y="3375881"/>
            <a:ext cx="4305787" cy="44739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4416293" y="4487274"/>
            <a:ext cx="4153387" cy="37683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Oval 15"/>
          <p:cNvSpPr/>
          <p:nvPr/>
        </p:nvSpPr>
        <p:spPr>
          <a:xfrm>
            <a:off x="7126455" y="2253217"/>
            <a:ext cx="740869" cy="564517"/>
          </a:xfrm>
          <a:prstGeom prst="ellipse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7126455" y="3305316"/>
            <a:ext cx="740869" cy="564517"/>
          </a:xfrm>
          <a:prstGeom prst="ellipse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7038256" y="4581849"/>
            <a:ext cx="740869" cy="564517"/>
          </a:xfrm>
          <a:prstGeom prst="ellipse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7338135" y="1547570"/>
            <a:ext cx="12015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SDSS QSOs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79751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MBH_back_vs_t_z_CID947_2014080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2668" y="1180726"/>
            <a:ext cx="5276674" cy="5412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10"/>
          <p:cNvSpPr txBox="1">
            <a:spLocks noChangeArrowheads="1"/>
          </p:cNvSpPr>
          <p:nvPr/>
        </p:nvSpPr>
        <p:spPr bwMode="auto">
          <a:xfrm>
            <a:off x="2950230" y="801332"/>
            <a:ext cx="360045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dirty="0" err="1" smtClean="0">
                <a:latin typeface="Trebuchet MS" charset="0"/>
              </a:rPr>
              <a:t>Trakhtenbrot</a:t>
            </a:r>
            <a:r>
              <a:rPr lang="en-US" dirty="0" smtClean="0">
                <a:latin typeface="Trebuchet MS" charset="0"/>
              </a:rPr>
              <a:t>, FC </a:t>
            </a:r>
            <a:r>
              <a:rPr lang="en-US" dirty="0">
                <a:latin typeface="Trebuchet MS" charset="0"/>
              </a:rPr>
              <a:t>et al. (in prep.)</a:t>
            </a:r>
            <a:endParaRPr lang="he-IL" dirty="0">
              <a:latin typeface="Trebuchet MS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664"/>
            <a:ext cx="8229600" cy="1143000"/>
          </a:xfrm>
        </p:spPr>
        <p:txBody>
          <a:bodyPr/>
          <a:lstStyle/>
          <a:p>
            <a:r>
              <a:rPr lang="en-US" dirty="0" smtClean="0"/>
              <a:t>SMBH toy model: BH seeds</a:t>
            </a:r>
            <a:endParaRPr lang="en-US" dirty="0"/>
          </a:p>
        </p:txBody>
      </p:sp>
      <p:sp>
        <p:nvSpPr>
          <p:cNvPr id="6" name="Oval 5"/>
          <p:cNvSpPr/>
          <p:nvPr/>
        </p:nvSpPr>
        <p:spPr>
          <a:xfrm>
            <a:off x="2081490" y="4463212"/>
            <a:ext cx="740869" cy="1728833"/>
          </a:xfrm>
          <a:prstGeom prst="ellipse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3699930" y="6501279"/>
            <a:ext cx="23829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2F2F2"/>
                </a:solidFill>
              </a:rPr>
              <a:t>Chandra Sweet Fifteen!</a:t>
            </a:r>
            <a:endParaRPr lang="en-US" dirty="0">
              <a:solidFill>
                <a:srgbClr val="F2F2F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5269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97250" y="1137834"/>
            <a:ext cx="7716906" cy="41549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400" dirty="0" smtClean="0"/>
          </a:p>
          <a:p>
            <a:r>
              <a:rPr lang="en-US" sz="2400" dirty="0" smtClean="0"/>
              <a:t>Clustering provides a unique way to study AGN formation and evolution at z&gt;2:</a:t>
            </a:r>
          </a:p>
          <a:p>
            <a:pPr>
              <a:buFont typeface="Arial"/>
              <a:buChar char="•"/>
            </a:pPr>
            <a:r>
              <a:rPr lang="en-US" sz="2400" dirty="0" smtClean="0"/>
              <a:t> Typical environment AGN live in: </a:t>
            </a:r>
            <a:r>
              <a:rPr lang="en-US" sz="2400" dirty="0" smtClean="0">
                <a:sym typeface="Wingdings"/>
              </a:rPr>
              <a:t>DMH mass bias factor  correlation function</a:t>
            </a:r>
            <a:endParaRPr lang="en-US" sz="2400" dirty="0" smtClean="0"/>
          </a:p>
          <a:p>
            <a:pPr>
              <a:buFont typeface="Arial"/>
              <a:buChar char="•"/>
            </a:pPr>
            <a:r>
              <a:rPr lang="en-US" sz="2400" dirty="0" smtClean="0"/>
              <a:t> AGN triggering mechanisms: secular processes </a:t>
            </a:r>
            <a:r>
              <a:rPr lang="en-US" sz="2400" dirty="0" err="1" smtClean="0"/>
              <a:t>vs</a:t>
            </a:r>
            <a:r>
              <a:rPr lang="en-US" sz="2400" dirty="0" smtClean="0"/>
              <a:t> major mergers</a:t>
            </a:r>
          </a:p>
          <a:p>
            <a:pPr>
              <a:buFont typeface="Arial"/>
              <a:buChar char="•"/>
            </a:pPr>
            <a:endParaRPr lang="en-US" sz="2400" dirty="0"/>
          </a:p>
          <a:p>
            <a:r>
              <a:rPr lang="en-US" sz="2400" dirty="0" smtClean="0"/>
              <a:t>The clustering of AGN depends:</a:t>
            </a:r>
          </a:p>
          <a:p>
            <a:r>
              <a:rPr lang="en-US" sz="2400" dirty="0" smtClean="0"/>
              <a:t>- DMHs distribution</a:t>
            </a:r>
          </a:p>
          <a:p>
            <a:r>
              <a:rPr lang="en-US" sz="2400" dirty="0" smtClean="0"/>
              <a:t>- how AGN populate DMHs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AGN Clustering at high-z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3699930" y="6501279"/>
            <a:ext cx="23829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2F2F2"/>
                </a:solidFill>
              </a:rPr>
              <a:t>Chandra Sweet Fifteen!</a:t>
            </a:r>
            <a:endParaRPr lang="en-US" dirty="0">
              <a:solidFill>
                <a:srgbClr val="F2F2F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093351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Screen Shot 2014-11-17 at 6.21.16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680" y="1323091"/>
            <a:ext cx="4942045" cy="5058602"/>
          </a:xfrm>
          <a:prstGeom prst="rect">
            <a:avLst/>
          </a:prstGeom>
        </p:spPr>
      </p:pic>
      <p:sp>
        <p:nvSpPr>
          <p:cNvPr id="60426" name="Rectangle 10"/>
          <p:cNvSpPr>
            <a:spLocks/>
          </p:cNvSpPr>
          <p:nvPr/>
        </p:nvSpPr>
        <p:spPr bwMode="auto">
          <a:xfrm>
            <a:off x="5180229" y="1563092"/>
            <a:ext cx="3963772" cy="2300322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40638" bIns="0" anchor="ctr">
            <a:prstTxWarp prst="textNoShape">
              <a:avLst/>
            </a:prstTxWarp>
          </a:bodyPr>
          <a:lstStyle/>
          <a:p>
            <a:pPr marL="40182">
              <a:lnSpc>
                <a:spcPct val="93000"/>
              </a:lnSpc>
            </a:pPr>
            <a:r>
              <a:rPr lang="en-US" sz="2000" dirty="0">
                <a:solidFill>
                  <a:srgbClr val="000000"/>
                </a:solidFill>
                <a:ea typeface="Optima" charset="0"/>
                <a:cs typeface="Optima" charset="0"/>
                <a:sym typeface="Optima" charset="0"/>
              </a:rPr>
              <a:t>X-ray selected </a:t>
            </a:r>
            <a:r>
              <a:rPr lang="en-US" sz="2000" dirty="0" smtClean="0">
                <a:solidFill>
                  <a:srgbClr val="000000"/>
                </a:solidFill>
                <a:ea typeface="Optima" charset="0"/>
                <a:cs typeface="Optima" charset="0"/>
                <a:sym typeface="Optima" charset="0"/>
              </a:rPr>
              <a:t>AGN </a:t>
            </a:r>
            <a:r>
              <a:rPr lang="en-US" sz="2000" dirty="0">
                <a:solidFill>
                  <a:srgbClr val="000000"/>
                </a:solidFill>
                <a:ea typeface="Optima" charset="0"/>
                <a:cs typeface="Optima" charset="0"/>
                <a:sym typeface="Optima" charset="0"/>
              </a:rPr>
              <a:t>reside in more massive halos than optically selected </a:t>
            </a:r>
          </a:p>
          <a:p>
            <a:pPr marL="40182">
              <a:lnSpc>
                <a:spcPct val="93000"/>
              </a:lnSpc>
            </a:pPr>
            <a:r>
              <a:rPr lang="en-US" sz="2000" dirty="0" err="1" smtClean="0">
                <a:solidFill>
                  <a:srgbClr val="000000"/>
                </a:solidFill>
                <a:ea typeface="Optima" charset="0"/>
                <a:cs typeface="Optima" charset="0"/>
                <a:sym typeface="Optima" charset="0"/>
              </a:rPr>
              <a:t>logM</a:t>
            </a:r>
            <a:r>
              <a:rPr lang="en-US" sz="2000" baseline="-25000" dirty="0" err="1" smtClean="0">
                <a:solidFill>
                  <a:srgbClr val="000000"/>
                </a:solidFill>
                <a:ea typeface="Optima" charset="0"/>
                <a:cs typeface="Optima" charset="0"/>
                <a:sym typeface="Optima" charset="0"/>
              </a:rPr>
              <a:t>DMH</a:t>
            </a:r>
            <a:r>
              <a:rPr lang="en-US" sz="2000" dirty="0" smtClean="0">
                <a:solidFill>
                  <a:srgbClr val="000000"/>
                </a:solidFill>
                <a:ea typeface="Optima" charset="0"/>
                <a:cs typeface="Optima" charset="0"/>
                <a:sym typeface="Optima" charset="0"/>
              </a:rPr>
              <a:t> &gt;13  up to z=2; </a:t>
            </a:r>
          </a:p>
          <a:p>
            <a:pPr marL="40182">
              <a:lnSpc>
                <a:spcPct val="93000"/>
              </a:lnSpc>
            </a:pPr>
            <a:r>
              <a:rPr lang="en-US" sz="2000" dirty="0" smtClean="0">
                <a:solidFill>
                  <a:srgbClr val="000000"/>
                </a:solidFill>
                <a:ea typeface="Optima" charset="0"/>
                <a:cs typeface="Optima" charset="0"/>
                <a:sym typeface="Optima" charset="0"/>
              </a:rPr>
              <a:t>Optical QSO:</a:t>
            </a:r>
          </a:p>
          <a:p>
            <a:pPr marL="40182">
              <a:lnSpc>
                <a:spcPct val="93000"/>
              </a:lnSpc>
            </a:pPr>
            <a:r>
              <a:rPr lang="en-US" sz="2000" dirty="0" err="1" smtClean="0">
                <a:solidFill>
                  <a:srgbClr val="000000"/>
                </a:solidFill>
                <a:ea typeface="Optima" charset="0"/>
                <a:cs typeface="Optima" charset="0"/>
                <a:sym typeface="Optima" charset="0"/>
              </a:rPr>
              <a:t>logM</a:t>
            </a:r>
            <a:r>
              <a:rPr lang="en-US" sz="2000" baseline="-25000" dirty="0" err="1" smtClean="0">
                <a:solidFill>
                  <a:srgbClr val="000000"/>
                </a:solidFill>
                <a:ea typeface="Optima" charset="0"/>
                <a:cs typeface="Optima" charset="0"/>
                <a:sym typeface="Optima" charset="0"/>
              </a:rPr>
              <a:t>DMH</a:t>
            </a:r>
            <a:r>
              <a:rPr lang="en-US" sz="2000" dirty="0" smtClean="0">
                <a:solidFill>
                  <a:srgbClr val="000000"/>
                </a:solidFill>
                <a:ea typeface="Optima" charset="0"/>
                <a:cs typeface="Optima" charset="0"/>
                <a:sym typeface="Optima" charset="0"/>
              </a:rPr>
              <a:t> ~12.5</a:t>
            </a:r>
            <a:endParaRPr lang="en-US" sz="2000" dirty="0">
              <a:solidFill>
                <a:srgbClr val="000000"/>
              </a:solidFill>
              <a:ea typeface="Optima" charset="0"/>
              <a:cs typeface="Optima" charset="0"/>
              <a:sym typeface="Optima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Clustering of X-ray AGNs </a:t>
            </a:r>
          </a:p>
        </p:txBody>
      </p:sp>
      <p:sp>
        <p:nvSpPr>
          <p:cNvPr id="7" name="Rectangle 6"/>
          <p:cNvSpPr/>
          <p:nvPr/>
        </p:nvSpPr>
        <p:spPr>
          <a:xfrm>
            <a:off x="5307439" y="3829108"/>
            <a:ext cx="3807758" cy="2369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>
                <a:solidFill>
                  <a:srgbClr val="000000"/>
                </a:solidFill>
                <a:sym typeface="Wingdings"/>
              </a:rPr>
              <a:t></a:t>
            </a:r>
            <a:r>
              <a:rPr lang="en-US" sz="2000" dirty="0" smtClean="0">
                <a:solidFill>
                  <a:srgbClr val="000000"/>
                </a:solidFill>
              </a:rPr>
              <a:t>evidence </a:t>
            </a:r>
            <a:r>
              <a:rPr lang="en-US" sz="2000" dirty="0">
                <a:solidFill>
                  <a:srgbClr val="000000"/>
                </a:solidFill>
              </a:rPr>
              <a:t>against cold gas accretion via major mergers in X-ray AGNs and/or as support for multiple modes of BH </a:t>
            </a:r>
            <a:r>
              <a:rPr lang="en-US" sz="2000" dirty="0" smtClean="0">
                <a:solidFill>
                  <a:srgbClr val="000000"/>
                </a:solidFill>
              </a:rPr>
              <a:t>accretions</a:t>
            </a:r>
          </a:p>
          <a:p>
            <a:endParaRPr lang="en-US" sz="2000" dirty="0">
              <a:solidFill>
                <a:srgbClr val="000000"/>
              </a:solidFill>
            </a:endParaRPr>
          </a:p>
          <a:p>
            <a:endParaRPr lang="en-US" sz="2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Allevato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et al. 2011,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Fanidakis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et al. 2013,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Mountrichas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&amp;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Georgakakis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2012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7265" y="1227913"/>
            <a:ext cx="4021862" cy="369332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r>
              <a:rPr lang="en-US" dirty="0" err="1" smtClean="0"/>
              <a:t>Cappelluti</a:t>
            </a:r>
            <a:r>
              <a:rPr lang="en-US" dirty="0" smtClean="0"/>
              <a:t>, </a:t>
            </a:r>
            <a:r>
              <a:rPr lang="en-US" dirty="0" err="1" smtClean="0"/>
              <a:t>Allevato</a:t>
            </a:r>
            <a:r>
              <a:rPr lang="en-US" dirty="0" smtClean="0"/>
              <a:t> &amp; </a:t>
            </a:r>
            <a:r>
              <a:rPr lang="en-US" dirty="0" err="1" smtClean="0"/>
              <a:t>Finoguenov</a:t>
            </a:r>
            <a:r>
              <a:rPr lang="en-US" dirty="0" smtClean="0"/>
              <a:t> 2012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3699930" y="6501279"/>
            <a:ext cx="23829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2F2F2"/>
                </a:solidFill>
              </a:rPr>
              <a:t>Chandra Sweet Fifteen!</a:t>
            </a:r>
            <a:endParaRPr lang="en-US" dirty="0">
              <a:solidFill>
                <a:srgbClr val="F2F2F2"/>
              </a:solidFill>
            </a:endParaRPr>
          </a:p>
        </p:txBody>
      </p:sp>
      <p:sp>
        <p:nvSpPr>
          <p:cNvPr id="10" name="Rounded Rectangle 9"/>
          <p:cNvSpPr/>
          <p:nvPr/>
        </p:nvSpPr>
        <p:spPr>
          <a:xfrm rot="20717357">
            <a:off x="1587576" y="4957166"/>
            <a:ext cx="2681240" cy="317541"/>
          </a:xfrm>
          <a:prstGeom prst="roundRect">
            <a:avLst/>
          </a:prstGeom>
          <a:gradFill flip="none" rotWithShape="1">
            <a:gsLst>
              <a:gs pos="0">
                <a:schemeClr val="accent1">
                  <a:tint val="100000"/>
                  <a:shade val="100000"/>
                  <a:satMod val="130000"/>
                  <a:alpha val="70000"/>
                </a:schemeClr>
              </a:gs>
              <a:gs pos="100000">
                <a:schemeClr val="accent1">
                  <a:tint val="50000"/>
                  <a:shade val="100000"/>
                  <a:satMod val="350000"/>
                  <a:alpha val="70000"/>
                </a:schemeClr>
              </a:gs>
            </a:gsLst>
            <a:lin ang="162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rgbClr val="000090"/>
                </a:solidFill>
              </a:rPr>
              <a:t>Optical QUASARs</a:t>
            </a:r>
            <a:endParaRPr lang="en-US" b="1" dirty="0">
              <a:solidFill>
                <a:srgbClr val="00009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3616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figure5.eps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34" r="2185"/>
          <a:stretch/>
        </p:blipFill>
        <p:spPr>
          <a:xfrm>
            <a:off x="122040" y="1605346"/>
            <a:ext cx="5182899" cy="5111429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60426" name="Rectangle 10"/>
          <p:cNvSpPr>
            <a:spLocks/>
          </p:cNvSpPr>
          <p:nvPr/>
        </p:nvSpPr>
        <p:spPr bwMode="auto">
          <a:xfrm>
            <a:off x="5550669" y="1563091"/>
            <a:ext cx="3375039" cy="2353245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40638" bIns="0" anchor="ctr">
            <a:prstTxWarp prst="textNoShape">
              <a:avLst/>
            </a:prstTxWarp>
          </a:bodyPr>
          <a:lstStyle/>
          <a:p>
            <a:pPr marL="40182">
              <a:lnSpc>
                <a:spcPct val="93000"/>
              </a:lnSpc>
            </a:pPr>
            <a:r>
              <a:rPr lang="en-US" sz="2000" dirty="0" smtClean="0">
                <a:solidFill>
                  <a:srgbClr val="000000"/>
                </a:solidFill>
                <a:ea typeface="Optima" charset="0"/>
                <a:cs typeface="Optima" charset="0"/>
                <a:sym typeface="Optima" charset="0"/>
              </a:rPr>
              <a:t>Increasing the sample reduces the error bars and allows for multiple bins</a:t>
            </a:r>
          </a:p>
          <a:p>
            <a:pPr marL="40182">
              <a:lnSpc>
                <a:spcPct val="93000"/>
              </a:lnSpc>
            </a:pPr>
            <a:endParaRPr lang="en-US" sz="2000" dirty="0">
              <a:solidFill>
                <a:srgbClr val="000000"/>
              </a:solidFill>
              <a:ea typeface="Optima" charset="0"/>
              <a:cs typeface="Optima" charset="0"/>
              <a:sym typeface="Optima" charset="0"/>
            </a:endParaRPr>
          </a:p>
          <a:p>
            <a:pPr marL="40182">
              <a:lnSpc>
                <a:spcPct val="93000"/>
              </a:lnSpc>
            </a:pPr>
            <a:endParaRPr lang="en-US" sz="2000" dirty="0" smtClean="0">
              <a:solidFill>
                <a:srgbClr val="000000"/>
              </a:solidFill>
              <a:ea typeface="Optima" charset="0"/>
              <a:cs typeface="Optima" charset="0"/>
              <a:sym typeface="Optima" charset="0"/>
            </a:endParaRPr>
          </a:p>
          <a:p>
            <a:pPr marL="40182">
              <a:lnSpc>
                <a:spcPct val="93000"/>
              </a:lnSpc>
            </a:pPr>
            <a:r>
              <a:rPr lang="en-US" sz="2000" dirty="0" err="1" smtClean="0">
                <a:solidFill>
                  <a:srgbClr val="000000"/>
                </a:solidFill>
                <a:ea typeface="Optima" charset="0"/>
                <a:cs typeface="Optima" charset="0"/>
                <a:sym typeface="Optima" charset="0"/>
              </a:rPr>
              <a:t>Allevato</a:t>
            </a:r>
            <a:r>
              <a:rPr lang="en-US" sz="2000" dirty="0" smtClean="0">
                <a:solidFill>
                  <a:srgbClr val="000000"/>
                </a:solidFill>
                <a:ea typeface="Optima" charset="0"/>
                <a:cs typeface="Optima" charset="0"/>
                <a:sym typeface="Optima" charset="0"/>
              </a:rPr>
              <a:t>, FC+ in prep.</a:t>
            </a:r>
            <a:endParaRPr lang="en-US" sz="2000" dirty="0">
              <a:solidFill>
                <a:srgbClr val="000000"/>
              </a:solidFill>
              <a:ea typeface="Optima" charset="0"/>
              <a:cs typeface="Optima" charset="0"/>
              <a:sym typeface="Optima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Clustering of X-ray </a:t>
            </a:r>
            <a:r>
              <a:rPr lang="en-US" dirty="0" smtClean="0"/>
              <a:t>AGNs:</a:t>
            </a:r>
            <a:br>
              <a:rPr lang="en-US" dirty="0" smtClean="0"/>
            </a:br>
            <a:r>
              <a:rPr lang="en-US" dirty="0" smtClean="0"/>
              <a:t>the contribution of COSMOS Legacy 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 rot="19096677">
            <a:off x="3497985" y="2787840"/>
            <a:ext cx="119549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 smtClean="0">
                <a:solidFill>
                  <a:srgbClr val="A6A6A6"/>
                </a:solidFill>
              </a:rPr>
              <a:t>10</a:t>
            </a:r>
            <a:r>
              <a:rPr lang="en-US" sz="1400" baseline="30000" dirty="0" smtClean="0">
                <a:solidFill>
                  <a:srgbClr val="A6A6A6"/>
                </a:solidFill>
              </a:rPr>
              <a:t>13.5</a:t>
            </a:r>
            <a:r>
              <a:rPr lang="en-US" sz="1400" dirty="0" smtClean="0">
                <a:solidFill>
                  <a:srgbClr val="A6A6A6"/>
                </a:solidFill>
              </a:rPr>
              <a:t> </a:t>
            </a:r>
            <a:r>
              <a:rPr lang="en-US" sz="1400" dirty="0" err="1" smtClean="0">
                <a:solidFill>
                  <a:srgbClr val="A6A6A6"/>
                </a:solidFill>
              </a:rPr>
              <a:t>Msun</a:t>
            </a:r>
            <a:r>
              <a:rPr lang="en-US" sz="1400" dirty="0" smtClean="0">
                <a:solidFill>
                  <a:srgbClr val="A6A6A6"/>
                </a:solidFill>
              </a:rPr>
              <a:t>/h</a:t>
            </a:r>
            <a:endParaRPr lang="en-US" sz="1400" dirty="0">
              <a:solidFill>
                <a:srgbClr val="A6A6A6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 rot="19976942">
            <a:off x="3531769" y="4478309"/>
            <a:ext cx="115490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 smtClean="0">
                <a:solidFill>
                  <a:srgbClr val="A6A6A6"/>
                </a:solidFill>
              </a:rPr>
              <a:t>10</a:t>
            </a:r>
            <a:r>
              <a:rPr lang="en-US" sz="1400" baseline="30000" dirty="0" smtClean="0">
                <a:solidFill>
                  <a:srgbClr val="A6A6A6"/>
                </a:solidFill>
              </a:rPr>
              <a:t>12.5</a:t>
            </a:r>
            <a:r>
              <a:rPr lang="en-US" sz="1400" dirty="0" smtClean="0">
                <a:solidFill>
                  <a:srgbClr val="A6A6A6"/>
                </a:solidFill>
              </a:rPr>
              <a:t>Msun/h</a:t>
            </a:r>
            <a:endParaRPr lang="en-US" sz="1400" dirty="0">
              <a:solidFill>
                <a:srgbClr val="A6A6A6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945715" y="1946919"/>
            <a:ext cx="1481860" cy="307777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rgbClr val="FF0000"/>
                </a:solidFill>
              </a:rPr>
              <a:t>COSMOS Legacy</a:t>
            </a:r>
            <a:endParaRPr lang="en-US" sz="1400" b="1" dirty="0">
              <a:solidFill>
                <a:srgbClr val="FF0000"/>
              </a:solidFill>
            </a:endParaRPr>
          </a:p>
        </p:txBody>
      </p:sp>
      <p:pic>
        <p:nvPicPr>
          <p:cNvPr id="5" name="Picture 4" descr="figwrphighz.ep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0226" y="3669362"/>
            <a:ext cx="2994586" cy="2994586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12" name="Oval 11"/>
          <p:cNvSpPr/>
          <p:nvPr/>
        </p:nvSpPr>
        <p:spPr>
          <a:xfrm>
            <a:off x="3333901" y="4022183"/>
            <a:ext cx="527350" cy="504072"/>
          </a:xfrm>
          <a:prstGeom prst="ellipse">
            <a:avLst/>
          </a:prstGeom>
          <a:noFill/>
          <a:ln w="5715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  <a:p>
            <a:pPr algn="ctr"/>
            <a:endParaRPr lang="en-US" dirty="0" smtClean="0"/>
          </a:p>
        </p:txBody>
      </p:sp>
      <p:sp>
        <p:nvSpPr>
          <p:cNvPr id="14" name="Oval 13"/>
          <p:cNvSpPr/>
          <p:nvPr/>
        </p:nvSpPr>
        <p:spPr>
          <a:xfrm>
            <a:off x="1634136" y="4980052"/>
            <a:ext cx="527350" cy="504072"/>
          </a:xfrm>
          <a:prstGeom prst="ellipse">
            <a:avLst/>
          </a:prstGeom>
          <a:noFill/>
          <a:ln w="5715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4644294" y="3980492"/>
            <a:ext cx="527350" cy="504072"/>
          </a:xfrm>
          <a:prstGeom prst="ellipse">
            <a:avLst/>
          </a:prstGeom>
          <a:noFill/>
          <a:ln w="5715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  <a:p>
            <a:pPr algn="ctr"/>
            <a:endParaRPr lang="en-US" dirty="0" smtClean="0"/>
          </a:p>
        </p:txBody>
      </p:sp>
      <p:pic>
        <p:nvPicPr>
          <p:cNvPr id="15" name="Picture 14" descr="figh.eps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0226" y="3632656"/>
            <a:ext cx="3066574" cy="3066574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18" name="TextBox 17"/>
          <p:cNvSpPr txBox="1"/>
          <p:nvPr/>
        </p:nvSpPr>
        <p:spPr>
          <a:xfrm>
            <a:off x="3699930" y="6501279"/>
            <a:ext cx="23829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2F2F2"/>
                </a:solidFill>
              </a:rPr>
              <a:t>Chandra Sweet Fifteen!</a:t>
            </a:r>
            <a:endParaRPr lang="en-US" dirty="0">
              <a:solidFill>
                <a:srgbClr val="F2F2F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4336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 descr="figMz1.ep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065" y="1619852"/>
            <a:ext cx="4958298" cy="4958298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305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Dark Matter Hosting Halo Mass</a:t>
            </a:r>
            <a:br>
              <a:rPr lang="en-US" dirty="0" smtClean="0"/>
            </a:br>
            <a:r>
              <a:rPr lang="en-US" sz="2700" dirty="0" smtClean="0"/>
              <a:t>(redshift evolution of bias) </a:t>
            </a:r>
            <a:endParaRPr lang="en-US" sz="2700" dirty="0"/>
          </a:p>
        </p:txBody>
      </p:sp>
      <p:sp>
        <p:nvSpPr>
          <p:cNvPr id="5" name="TextBox 4"/>
          <p:cNvSpPr txBox="1"/>
          <p:nvPr/>
        </p:nvSpPr>
        <p:spPr>
          <a:xfrm>
            <a:off x="317495" y="1219152"/>
            <a:ext cx="51834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Allevato</a:t>
            </a:r>
            <a:r>
              <a:rPr lang="en-US" dirty="0" smtClean="0"/>
              <a:t>, </a:t>
            </a:r>
            <a:r>
              <a:rPr lang="en-US" dirty="0" err="1" smtClean="0"/>
              <a:t>Finoguenov</a:t>
            </a:r>
            <a:r>
              <a:rPr lang="en-US" dirty="0" smtClean="0"/>
              <a:t>, FC+ 2014; </a:t>
            </a:r>
            <a:r>
              <a:rPr lang="en-US" dirty="0" err="1" smtClean="0"/>
              <a:t>Allevato</a:t>
            </a:r>
            <a:r>
              <a:rPr lang="en-US" dirty="0" smtClean="0"/>
              <a:t>, FC+ in prep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5480192" y="1690416"/>
            <a:ext cx="3487408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>
                <a:solidFill>
                  <a:srgbClr val="000000"/>
                </a:solidFill>
              </a:rPr>
              <a:t>z</a:t>
            </a:r>
            <a:r>
              <a:rPr lang="en-US" sz="2000" dirty="0">
                <a:solidFill>
                  <a:srgbClr val="000000"/>
                </a:solidFill>
              </a:rPr>
              <a:t>&lt;</a:t>
            </a:r>
            <a:r>
              <a:rPr lang="en-US" sz="2000" dirty="0" smtClean="0">
                <a:solidFill>
                  <a:srgbClr val="000000"/>
                </a:solidFill>
              </a:rPr>
              <a:t>2: </a:t>
            </a:r>
            <a:r>
              <a:rPr lang="en-US" sz="2000" dirty="0">
                <a:solidFill>
                  <a:srgbClr val="000000"/>
                </a:solidFill>
              </a:rPr>
              <a:t>the bias of moderate luminosity AGNs increases with z tracing a constant </a:t>
            </a:r>
            <a:r>
              <a:rPr lang="en-US" sz="2000" dirty="0" smtClean="0">
                <a:solidFill>
                  <a:srgbClr val="000000"/>
                </a:solidFill>
              </a:rPr>
              <a:t>halo mass </a:t>
            </a:r>
          </a:p>
          <a:p>
            <a:endParaRPr lang="en-US" sz="2000" dirty="0">
              <a:solidFill>
                <a:srgbClr val="000000"/>
              </a:solidFill>
            </a:endParaRPr>
          </a:p>
          <a:p>
            <a:r>
              <a:rPr lang="en-US" sz="2000" dirty="0" smtClean="0">
                <a:solidFill>
                  <a:srgbClr val="000000"/>
                </a:solidFill>
              </a:rPr>
              <a:t>z</a:t>
            </a:r>
            <a:r>
              <a:rPr lang="en-US" sz="2000" dirty="0">
                <a:solidFill>
                  <a:srgbClr val="000000"/>
                </a:solidFill>
              </a:rPr>
              <a:t>~</a:t>
            </a:r>
            <a:r>
              <a:rPr lang="en-US" sz="2000" dirty="0" smtClean="0">
                <a:solidFill>
                  <a:srgbClr val="000000"/>
                </a:solidFill>
              </a:rPr>
              <a:t>3: a </a:t>
            </a:r>
            <a:r>
              <a:rPr lang="en-US" sz="2000" dirty="0">
                <a:solidFill>
                  <a:srgbClr val="000000"/>
                </a:solidFill>
              </a:rPr>
              <a:t>drop in the hosting halo </a:t>
            </a:r>
            <a:r>
              <a:rPr lang="en-US" sz="2000" dirty="0" smtClean="0">
                <a:solidFill>
                  <a:srgbClr val="000000"/>
                </a:solidFill>
              </a:rPr>
              <a:t>mass</a:t>
            </a:r>
            <a:r>
              <a:rPr lang="en-US" sz="2000" dirty="0" smtClean="0">
                <a:solidFill>
                  <a:srgbClr val="000000"/>
                </a:solidFill>
                <a:sym typeface="Wingdings"/>
              </a:rPr>
              <a:t></a:t>
            </a:r>
            <a:r>
              <a:rPr lang="en-US" sz="2000" dirty="0" smtClean="0">
                <a:sym typeface="Wingdings"/>
              </a:rPr>
              <a:t> p</a:t>
            </a:r>
            <a:r>
              <a:rPr lang="en-US" sz="2000" dirty="0" smtClean="0"/>
              <a:t>rogressive </a:t>
            </a:r>
            <a:r>
              <a:rPr lang="en-US" sz="2000" dirty="0"/>
              <a:t>drop in the abundance of massive and rarer host halos at high redshift </a:t>
            </a:r>
            <a:endParaRPr lang="en-US" sz="2000" dirty="0" smtClean="0"/>
          </a:p>
          <a:p>
            <a:endParaRPr lang="en-US" sz="2000" dirty="0" smtClean="0"/>
          </a:p>
          <a:p>
            <a:endParaRPr lang="en-US" sz="2000" dirty="0"/>
          </a:p>
          <a:p>
            <a:r>
              <a:rPr lang="en-US" sz="2000" dirty="0" smtClean="0"/>
              <a:t>z~3 DMH mass consistent with number density modeling</a:t>
            </a:r>
            <a:endParaRPr lang="en-US" sz="2000" dirty="0"/>
          </a:p>
          <a:p>
            <a:endParaRPr lang="en-US" sz="2000" dirty="0">
              <a:solidFill>
                <a:srgbClr val="00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278878" y="5359672"/>
            <a:ext cx="2421052" cy="369332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COSMOS Legacy</a:t>
            </a:r>
            <a:endParaRPr lang="en-US" b="1" dirty="0">
              <a:solidFill>
                <a:srgbClr val="FF0000"/>
              </a:solidFill>
            </a:endParaRPr>
          </a:p>
        </p:txBody>
      </p:sp>
      <p:grpSp>
        <p:nvGrpSpPr>
          <p:cNvPr id="16" name="Group 15"/>
          <p:cNvGrpSpPr/>
          <p:nvPr/>
        </p:nvGrpSpPr>
        <p:grpSpPr>
          <a:xfrm>
            <a:off x="811429" y="3352952"/>
            <a:ext cx="4195391" cy="415864"/>
            <a:chOff x="811429" y="3352952"/>
            <a:chExt cx="4195391" cy="415864"/>
          </a:xfrm>
        </p:grpSpPr>
        <p:cxnSp>
          <p:nvCxnSpPr>
            <p:cNvPr id="14" name="Straight Connector 13"/>
            <p:cNvCxnSpPr/>
            <p:nvPr/>
          </p:nvCxnSpPr>
          <p:spPr>
            <a:xfrm>
              <a:off x="811429" y="3768816"/>
              <a:ext cx="4195391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TextBox 14"/>
            <p:cNvSpPr txBox="1"/>
            <p:nvPr/>
          </p:nvSpPr>
          <p:spPr>
            <a:xfrm>
              <a:off x="1252415" y="3352952"/>
              <a:ext cx="254765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f</a:t>
              </a:r>
              <a:r>
                <a:rPr lang="en-US" dirty="0" smtClean="0"/>
                <a:t>rom z&gt;3 Number Counts</a:t>
              </a:r>
              <a:endParaRPr lang="en-US" dirty="0"/>
            </a:p>
          </p:txBody>
        </p:sp>
      </p:grpSp>
      <p:sp>
        <p:nvSpPr>
          <p:cNvPr id="17" name="TextBox 16"/>
          <p:cNvSpPr txBox="1"/>
          <p:nvPr/>
        </p:nvSpPr>
        <p:spPr>
          <a:xfrm>
            <a:off x="3699930" y="6501279"/>
            <a:ext cx="23829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2F2F2"/>
                </a:solidFill>
              </a:rPr>
              <a:t>Chandra Sweet Fifteen!</a:t>
            </a:r>
            <a:endParaRPr lang="en-US" dirty="0">
              <a:solidFill>
                <a:srgbClr val="F2F2F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15116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AGN triggering mechanism</a:t>
            </a:r>
            <a:br>
              <a:rPr lang="en-US" dirty="0" smtClean="0"/>
            </a:br>
            <a:r>
              <a:rPr lang="en-US" sz="2700" dirty="0" smtClean="0"/>
              <a:t>(clustering of obscured and </a:t>
            </a:r>
            <a:r>
              <a:rPr lang="en-US" sz="2700" dirty="0" err="1" smtClean="0"/>
              <a:t>unobscured</a:t>
            </a:r>
            <a:r>
              <a:rPr lang="en-US" sz="2700" dirty="0" smtClean="0"/>
              <a:t> AGN)</a:t>
            </a:r>
            <a:endParaRPr lang="en-US" sz="2700" dirty="0"/>
          </a:p>
        </p:txBody>
      </p:sp>
      <p:pic>
        <p:nvPicPr>
          <p:cNvPr id="4" name="Picture 3" descr="Screen Shot 2014-11-16 at 3.01.53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66308"/>
            <a:ext cx="4608647" cy="4378762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4608647" y="3521675"/>
            <a:ext cx="4572000" cy="246221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000" dirty="0">
                <a:solidFill>
                  <a:srgbClr val="000000"/>
                </a:solidFill>
              </a:rPr>
              <a:t>‣ </a:t>
            </a:r>
            <a:r>
              <a:rPr lang="en-US" sz="2000" dirty="0" smtClean="0">
                <a:solidFill>
                  <a:srgbClr val="000000"/>
                </a:solidFill>
              </a:rPr>
              <a:t>Obscured cluster </a:t>
            </a:r>
            <a:r>
              <a:rPr lang="en-US" sz="2000" dirty="0">
                <a:solidFill>
                  <a:srgbClr val="000000"/>
                </a:solidFill>
              </a:rPr>
              <a:t>less than </a:t>
            </a:r>
            <a:r>
              <a:rPr lang="en-US" sz="2000" dirty="0" err="1" smtClean="0">
                <a:solidFill>
                  <a:srgbClr val="000000"/>
                </a:solidFill>
              </a:rPr>
              <a:t>Unobscured</a:t>
            </a:r>
            <a:endParaRPr lang="en-US" sz="2000" dirty="0" smtClean="0">
              <a:solidFill>
                <a:srgbClr val="000000"/>
              </a:solidFill>
            </a:endParaRPr>
          </a:p>
          <a:p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(</a:t>
            </a:r>
            <a:r>
              <a:rPr lang="en-US" sz="12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Cappelluti</a:t>
            </a:r>
            <a:r>
              <a:rPr 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et al. 2010,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Allevato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et al. </a:t>
            </a:r>
            <a:r>
              <a:rPr 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2011, 2014)</a:t>
            </a:r>
            <a:endParaRPr lang="en-US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en-US" sz="2000" dirty="0">
                <a:solidFill>
                  <a:srgbClr val="000000"/>
                </a:solidFill>
              </a:rPr>
              <a:t>‣ </a:t>
            </a:r>
            <a:r>
              <a:rPr lang="en-US" sz="2000" dirty="0" smtClean="0">
                <a:solidFill>
                  <a:srgbClr val="000000"/>
                </a:solidFill>
              </a:rPr>
              <a:t>Obs. And </a:t>
            </a:r>
            <a:r>
              <a:rPr lang="en-US" sz="2000" dirty="0" err="1" smtClean="0">
                <a:solidFill>
                  <a:srgbClr val="000000"/>
                </a:solidFill>
              </a:rPr>
              <a:t>Unobs</a:t>
            </a:r>
            <a:r>
              <a:rPr lang="en-US" sz="2000" dirty="0" smtClean="0">
                <a:solidFill>
                  <a:srgbClr val="000000"/>
                </a:solidFill>
              </a:rPr>
              <a:t>. cluster </a:t>
            </a:r>
            <a:r>
              <a:rPr lang="en-US" sz="2000" dirty="0">
                <a:solidFill>
                  <a:srgbClr val="000000"/>
                </a:solidFill>
              </a:rPr>
              <a:t>similarly </a:t>
            </a:r>
            <a:endParaRPr lang="en-US" sz="2000" dirty="0" smtClean="0">
              <a:solidFill>
                <a:srgbClr val="000000"/>
              </a:solidFill>
            </a:endParaRPr>
          </a:p>
          <a:p>
            <a:r>
              <a:rPr lang="en-US" sz="1200" dirty="0" smtClean="0">
                <a:solidFill>
                  <a:srgbClr val="7F7F7F"/>
                </a:solidFill>
              </a:rPr>
              <a:t>(Gandhi </a:t>
            </a:r>
            <a:r>
              <a:rPr lang="en-US" sz="1200" dirty="0">
                <a:solidFill>
                  <a:srgbClr val="7F7F7F"/>
                </a:solidFill>
              </a:rPr>
              <a:t>et al. 2006, </a:t>
            </a:r>
            <a:r>
              <a:rPr lang="en-US" sz="1200" dirty="0" err="1">
                <a:solidFill>
                  <a:srgbClr val="7F7F7F"/>
                </a:solidFill>
              </a:rPr>
              <a:t>Gilli</a:t>
            </a:r>
            <a:r>
              <a:rPr lang="en-US" sz="1200" dirty="0">
                <a:solidFill>
                  <a:srgbClr val="7F7F7F"/>
                </a:solidFill>
              </a:rPr>
              <a:t> et al. 2009, </a:t>
            </a:r>
            <a:r>
              <a:rPr lang="en-US" sz="1200" dirty="0" err="1">
                <a:solidFill>
                  <a:srgbClr val="7F7F7F"/>
                </a:solidFill>
              </a:rPr>
              <a:t>Krumpe</a:t>
            </a:r>
            <a:r>
              <a:rPr lang="en-US" sz="1200" dirty="0">
                <a:solidFill>
                  <a:srgbClr val="7F7F7F"/>
                </a:solidFill>
              </a:rPr>
              <a:t> et al. </a:t>
            </a:r>
            <a:r>
              <a:rPr lang="en-US" sz="1200" dirty="0" smtClean="0">
                <a:solidFill>
                  <a:srgbClr val="7F7F7F"/>
                </a:solidFill>
              </a:rPr>
              <a:t>2012)</a:t>
            </a:r>
            <a:endParaRPr lang="en-US" sz="1200" dirty="0">
              <a:solidFill>
                <a:srgbClr val="7F7F7F"/>
              </a:solidFill>
            </a:endParaRPr>
          </a:p>
          <a:p>
            <a:r>
              <a:rPr lang="en-US" sz="2000" dirty="0">
                <a:solidFill>
                  <a:srgbClr val="000000"/>
                </a:solidFill>
              </a:rPr>
              <a:t>‣ </a:t>
            </a:r>
            <a:r>
              <a:rPr lang="en-US" sz="2000" dirty="0" smtClean="0">
                <a:solidFill>
                  <a:srgbClr val="000000"/>
                </a:solidFill>
              </a:rPr>
              <a:t>Mid</a:t>
            </a:r>
            <a:r>
              <a:rPr lang="en-US" sz="2000" dirty="0">
                <a:solidFill>
                  <a:srgbClr val="000000"/>
                </a:solidFill>
              </a:rPr>
              <a:t>-IR selected AGNs (obscured) found in more massive DMHs (</a:t>
            </a:r>
            <a:r>
              <a:rPr lang="en-US" sz="2000" dirty="0" smtClean="0">
                <a:solidFill>
                  <a:srgbClr val="000000"/>
                </a:solidFill>
              </a:rPr>
              <a:t>∼10</a:t>
            </a:r>
            <a:r>
              <a:rPr lang="en-US" sz="2000" baseline="30000" dirty="0" smtClean="0">
                <a:solidFill>
                  <a:srgbClr val="000000"/>
                </a:solidFill>
              </a:rPr>
              <a:t>13.5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</a:rPr>
              <a:t>Msun</a:t>
            </a:r>
            <a:r>
              <a:rPr lang="en-US" sz="2000" dirty="0" smtClean="0">
                <a:solidFill>
                  <a:srgbClr val="000000"/>
                </a:solidFill>
              </a:rPr>
              <a:t>/h)</a:t>
            </a:r>
            <a:endParaRPr lang="en-US" sz="2000" dirty="0">
              <a:solidFill>
                <a:srgbClr val="000000"/>
              </a:solidFill>
            </a:endParaRPr>
          </a:p>
          <a:p>
            <a:r>
              <a:rPr lang="en-US" sz="2000" dirty="0">
                <a:solidFill>
                  <a:srgbClr val="000000"/>
                </a:solidFill>
              </a:rPr>
              <a:t>than X-ray Type 2 AGN </a:t>
            </a:r>
            <a:endParaRPr lang="en-US" sz="2000" dirty="0" smtClean="0">
              <a:solidFill>
                <a:srgbClr val="000000"/>
              </a:solidFill>
            </a:endParaRPr>
          </a:p>
          <a:p>
            <a:r>
              <a:rPr lang="en-US" sz="1200" dirty="0" smtClean="0">
                <a:solidFill>
                  <a:srgbClr val="7F7F7F"/>
                </a:solidFill>
              </a:rPr>
              <a:t>(</a:t>
            </a:r>
            <a:r>
              <a:rPr lang="en-US" sz="1200" dirty="0" err="1" smtClean="0">
                <a:solidFill>
                  <a:srgbClr val="7F7F7F"/>
                </a:solidFill>
              </a:rPr>
              <a:t>Donoso</a:t>
            </a:r>
            <a:r>
              <a:rPr lang="en-US" sz="1200" dirty="0" smtClean="0">
                <a:solidFill>
                  <a:srgbClr val="7F7F7F"/>
                </a:solidFill>
              </a:rPr>
              <a:t> </a:t>
            </a:r>
            <a:r>
              <a:rPr lang="en-US" sz="1200" dirty="0">
                <a:solidFill>
                  <a:srgbClr val="7F7F7F"/>
                </a:solidFill>
              </a:rPr>
              <a:t>et al. 2013, </a:t>
            </a:r>
            <a:r>
              <a:rPr lang="en-US" sz="1200" dirty="0" err="1">
                <a:solidFill>
                  <a:srgbClr val="7F7F7F"/>
                </a:solidFill>
              </a:rPr>
              <a:t>Hickox</a:t>
            </a:r>
            <a:r>
              <a:rPr lang="en-US" sz="1200" dirty="0">
                <a:solidFill>
                  <a:srgbClr val="7F7F7F"/>
                </a:solidFill>
              </a:rPr>
              <a:t> et al. 2011, Di </a:t>
            </a:r>
            <a:r>
              <a:rPr lang="en-US" sz="1200" dirty="0" err="1">
                <a:solidFill>
                  <a:srgbClr val="7F7F7F"/>
                </a:solidFill>
              </a:rPr>
              <a:t>Pompeo</a:t>
            </a:r>
            <a:r>
              <a:rPr lang="en-US" sz="1200" dirty="0">
                <a:solidFill>
                  <a:srgbClr val="7F7F7F"/>
                </a:solidFill>
              </a:rPr>
              <a:t> et al. </a:t>
            </a:r>
            <a:r>
              <a:rPr lang="en-US" sz="1200" dirty="0" smtClean="0">
                <a:solidFill>
                  <a:srgbClr val="7F7F7F"/>
                </a:solidFill>
              </a:rPr>
              <a:t>2014)</a:t>
            </a:r>
          </a:p>
          <a:p>
            <a:endParaRPr lang="en-US" sz="1400" dirty="0">
              <a:solidFill>
                <a:srgbClr val="0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716519" y="2346275"/>
            <a:ext cx="12133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X-COSMOS</a:t>
            </a:r>
            <a:endParaRPr lang="en-US" dirty="0"/>
          </a:p>
        </p:txBody>
      </p:sp>
      <p:sp>
        <p:nvSpPr>
          <p:cNvPr id="8" name="Rounded Rectangle 7"/>
          <p:cNvSpPr/>
          <p:nvPr/>
        </p:nvSpPr>
        <p:spPr>
          <a:xfrm>
            <a:off x="4802684" y="1616672"/>
            <a:ext cx="4078153" cy="1549782"/>
          </a:xfrm>
          <a:prstGeom prst="roundRect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000000"/>
                </a:solidFill>
              </a:rPr>
              <a:t>AGN unification models</a:t>
            </a:r>
            <a:r>
              <a:rPr lang="en-US" dirty="0" smtClean="0">
                <a:solidFill>
                  <a:srgbClr val="000000"/>
                </a:solidFill>
                <a:sym typeface="Wingdings"/>
              </a:rPr>
              <a:t></a:t>
            </a:r>
            <a:endParaRPr lang="en-US" dirty="0" smtClean="0">
              <a:solidFill>
                <a:srgbClr val="000000"/>
              </a:solidFill>
            </a:endParaRPr>
          </a:p>
          <a:p>
            <a:pPr algn="ctr"/>
            <a:r>
              <a:rPr lang="en-US" dirty="0" smtClean="0">
                <a:solidFill>
                  <a:srgbClr val="000000"/>
                </a:solidFill>
              </a:rPr>
              <a:t>no difference in the clustering</a:t>
            </a:r>
          </a:p>
          <a:p>
            <a:pPr algn="ctr"/>
            <a:r>
              <a:rPr lang="en-US" dirty="0" err="1" smtClean="0">
                <a:solidFill>
                  <a:srgbClr val="000000"/>
                </a:solidFill>
              </a:rPr>
              <a:t>vs</a:t>
            </a:r>
            <a:endParaRPr lang="en-US" dirty="0" smtClean="0">
              <a:solidFill>
                <a:srgbClr val="000000"/>
              </a:solidFill>
            </a:endParaRPr>
          </a:p>
          <a:p>
            <a:pPr algn="ctr"/>
            <a:r>
              <a:rPr lang="en-US" dirty="0" smtClean="0">
                <a:solidFill>
                  <a:srgbClr val="000000"/>
                </a:solidFill>
              </a:rPr>
              <a:t>Evolutionary models</a:t>
            </a:r>
            <a:r>
              <a:rPr lang="en-US" dirty="0" smtClean="0">
                <a:solidFill>
                  <a:srgbClr val="000000"/>
                </a:solidFill>
                <a:sym typeface="Wingdings"/>
              </a:rPr>
              <a:t></a:t>
            </a:r>
            <a:endParaRPr lang="en-US" dirty="0" smtClean="0">
              <a:solidFill>
                <a:srgbClr val="000000"/>
              </a:solidFill>
            </a:endParaRPr>
          </a:p>
          <a:p>
            <a:pPr algn="ctr"/>
            <a:r>
              <a:rPr lang="en-US" dirty="0" smtClean="0">
                <a:solidFill>
                  <a:srgbClr val="000000"/>
                </a:solidFill>
              </a:rPr>
              <a:t>difference in the clustering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 rot="18745735">
            <a:off x="3109905" y="2646712"/>
            <a:ext cx="119549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 smtClean="0">
                <a:solidFill>
                  <a:srgbClr val="A6A6A6"/>
                </a:solidFill>
              </a:rPr>
              <a:t>10</a:t>
            </a:r>
            <a:r>
              <a:rPr lang="en-US" sz="1400" baseline="30000" dirty="0" smtClean="0">
                <a:solidFill>
                  <a:srgbClr val="A6A6A6"/>
                </a:solidFill>
              </a:rPr>
              <a:t>13.5</a:t>
            </a:r>
            <a:r>
              <a:rPr lang="en-US" sz="1400" dirty="0" smtClean="0">
                <a:solidFill>
                  <a:srgbClr val="A6A6A6"/>
                </a:solidFill>
              </a:rPr>
              <a:t> </a:t>
            </a:r>
            <a:r>
              <a:rPr lang="en-US" sz="1400" dirty="0" err="1" smtClean="0">
                <a:solidFill>
                  <a:srgbClr val="A6A6A6"/>
                </a:solidFill>
              </a:rPr>
              <a:t>Msun</a:t>
            </a:r>
            <a:r>
              <a:rPr lang="en-US" sz="1400" dirty="0" smtClean="0">
                <a:solidFill>
                  <a:srgbClr val="A6A6A6"/>
                </a:solidFill>
              </a:rPr>
              <a:t>/h</a:t>
            </a:r>
            <a:endParaRPr lang="en-US" sz="1400" dirty="0">
              <a:solidFill>
                <a:srgbClr val="A6A6A6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 rot="19123224">
            <a:off x="3328038" y="3187214"/>
            <a:ext cx="106402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 smtClean="0">
                <a:solidFill>
                  <a:srgbClr val="A6A6A6"/>
                </a:solidFill>
              </a:rPr>
              <a:t>10</a:t>
            </a:r>
            <a:r>
              <a:rPr lang="en-US" sz="1400" baseline="30000" dirty="0" smtClean="0">
                <a:solidFill>
                  <a:srgbClr val="A6A6A6"/>
                </a:solidFill>
              </a:rPr>
              <a:t>13</a:t>
            </a:r>
            <a:r>
              <a:rPr lang="en-US" sz="1400" dirty="0" smtClean="0">
                <a:solidFill>
                  <a:srgbClr val="A6A6A6"/>
                </a:solidFill>
              </a:rPr>
              <a:t>Msun/h</a:t>
            </a:r>
            <a:endParaRPr lang="en-US" sz="1400" dirty="0">
              <a:solidFill>
                <a:srgbClr val="A6A6A6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 rot="19649059">
            <a:off x="3196609" y="3878515"/>
            <a:ext cx="115490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 smtClean="0">
                <a:solidFill>
                  <a:srgbClr val="A6A6A6"/>
                </a:solidFill>
              </a:rPr>
              <a:t>10</a:t>
            </a:r>
            <a:r>
              <a:rPr lang="en-US" sz="1400" baseline="30000" dirty="0" smtClean="0">
                <a:solidFill>
                  <a:srgbClr val="A6A6A6"/>
                </a:solidFill>
              </a:rPr>
              <a:t>12.5</a:t>
            </a:r>
            <a:r>
              <a:rPr lang="en-US" sz="1400" dirty="0" smtClean="0">
                <a:solidFill>
                  <a:srgbClr val="A6A6A6"/>
                </a:solidFill>
              </a:rPr>
              <a:t>Msun/h</a:t>
            </a:r>
            <a:endParaRPr lang="en-US" sz="1400" dirty="0">
              <a:solidFill>
                <a:srgbClr val="A6A6A6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 rot="20340766">
            <a:off x="3376808" y="4224966"/>
            <a:ext cx="106402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 smtClean="0">
                <a:solidFill>
                  <a:schemeClr val="bg1">
                    <a:lumMod val="65000"/>
                  </a:schemeClr>
                </a:solidFill>
              </a:rPr>
              <a:t>10</a:t>
            </a:r>
            <a:r>
              <a:rPr lang="en-US" sz="1400" baseline="30000" dirty="0" smtClean="0">
                <a:solidFill>
                  <a:schemeClr val="bg1">
                    <a:lumMod val="65000"/>
                  </a:schemeClr>
                </a:solidFill>
              </a:rPr>
              <a:t>12</a:t>
            </a:r>
            <a:r>
              <a:rPr lang="en-US" sz="1400" dirty="0" smtClean="0">
                <a:solidFill>
                  <a:schemeClr val="bg1">
                    <a:lumMod val="65000"/>
                  </a:schemeClr>
                </a:solidFill>
              </a:rPr>
              <a:t>Msun/h</a:t>
            </a:r>
            <a:endParaRPr lang="en-US" sz="1400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14" name="Picture 13" descr="6a00d83452368b69e201b8d06d247f970c.jpg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819491">
            <a:off x="176205" y="195253"/>
            <a:ext cx="1125557" cy="1009997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3699930" y="6501279"/>
            <a:ext cx="23829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2F2F2"/>
                </a:solidFill>
              </a:rPr>
              <a:t>Chandra Sweet Fifteen!</a:t>
            </a:r>
            <a:endParaRPr lang="en-US" dirty="0">
              <a:solidFill>
                <a:srgbClr val="F2F2F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90938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417638"/>
            <a:ext cx="8415589" cy="4525963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X-ray extragalactic surveys have been an important piece of Chandra 15 years of science</a:t>
            </a:r>
          </a:p>
          <a:p>
            <a:r>
              <a:rPr lang="en-US" dirty="0" smtClean="0"/>
              <a:t>COSMOS was observed by Chandra for a total of 4.8 </a:t>
            </a:r>
            <a:r>
              <a:rPr lang="en-US" dirty="0" err="1" smtClean="0"/>
              <a:t>Ms</a:t>
            </a:r>
            <a:endParaRPr lang="en-US" dirty="0" smtClean="0"/>
          </a:p>
          <a:p>
            <a:r>
              <a:rPr lang="en-US" dirty="0" smtClean="0"/>
              <a:t>With COSMOS Legacy we provide a unique sample of ~4000 sources with ready high quality </a:t>
            </a:r>
            <a:r>
              <a:rPr lang="en-US" dirty="0" err="1" smtClean="0"/>
              <a:t>multiwavelength</a:t>
            </a:r>
            <a:r>
              <a:rPr lang="en-US" dirty="0" smtClean="0"/>
              <a:t> data </a:t>
            </a:r>
          </a:p>
          <a:p>
            <a:r>
              <a:rPr lang="en-US" dirty="0" smtClean="0"/>
              <a:t>Survey was completed 8 months ago and we already have exciting results on the properties of high-z AGN</a:t>
            </a:r>
          </a:p>
          <a:p>
            <a:pPr>
              <a:buFont typeface="Wingdings" charset="0"/>
              <a:buChar char="à"/>
            </a:pPr>
            <a:r>
              <a:rPr lang="en-US" dirty="0" smtClean="0">
                <a:sym typeface="Wingdings"/>
              </a:rPr>
              <a:t>Number counts and space density finally constraints models</a:t>
            </a:r>
          </a:p>
          <a:p>
            <a:pPr>
              <a:buFont typeface="Wingdings" charset="0"/>
              <a:buChar char="à"/>
            </a:pPr>
            <a:r>
              <a:rPr lang="en-US" dirty="0" smtClean="0">
                <a:sym typeface="Wingdings"/>
              </a:rPr>
              <a:t>Large sample constraints bias measurements in small z-bins</a:t>
            </a:r>
            <a:endParaRPr lang="en-US" dirty="0" smtClean="0"/>
          </a:p>
          <a:p>
            <a:r>
              <a:rPr lang="en-US" dirty="0" smtClean="0"/>
              <a:t>Papers are in preparation and the community is welcome to make use of this sample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699930" y="6501279"/>
            <a:ext cx="23829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2F2F2"/>
                </a:solidFill>
              </a:rPr>
              <a:t>Chandra Sweet Fifteen!</a:t>
            </a:r>
            <a:endParaRPr lang="en-US" dirty="0">
              <a:solidFill>
                <a:srgbClr val="F2F2F2"/>
              </a:solidFill>
            </a:endParaRPr>
          </a:p>
        </p:txBody>
      </p:sp>
      <p:pic>
        <p:nvPicPr>
          <p:cNvPr id="5" name="Picture 4" descr="6a00d83452368b69e201b8d06d247f970c.jpg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05" y="5438602"/>
            <a:ext cx="1125557" cy="1009997"/>
          </a:xfrm>
          <a:prstGeom prst="rect">
            <a:avLst/>
          </a:prstGeom>
        </p:spPr>
      </p:pic>
      <p:pic>
        <p:nvPicPr>
          <p:cNvPr id="6" name="Picture 5" descr="6a00d83452368b69e201b8d06d247f970c.jpg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7231" y="5449874"/>
            <a:ext cx="1125557" cy="1009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37216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keep-calm-and-chandra-15-years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6630" y="0"/>
            <a:ext cx="587828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42426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 up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29705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mags_L_M_Ledd_zgt2_CID947_2014091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730" y="1183594"/>
            <a:ext cx="4388537" cy="5011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le 1"/>
          <p:cNvSpPr txBox="1">
            <a:spLocks/>
          </p:cNvSpPr>
          <p:nvPr/>
        </p:nvSpPr>
        <p:spPr bwMode="auto">
          <a:xfrm>
            <a:off x="457200" y="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/>
            <a:r>
              <a:rPr lang="en-US" sz="4400" b="1" dirty="0" smtClean="0">
                <a:solidFill>
                  <a:srgbClr val="FFC000"/>
                </a:solidFill>
                <a:latin typeface="+mj-lt"/>
                <a:cs typeface="Times New Roman" charset="0"/>
              </a:rPr>
              <a:t>Atypical source CID-947</a:t>
            </a:r>
            <a:endParaRPr lang="en-US" sz="4400" b="1" dirty="0">
              <a:solidFill>
                <a:srgbClr val="FFC000"/>
              </a:solidFill>
              <a:latin typeface="+mj-lt"/>
              <a:cs typeface="Times New Roman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882446" y="1240039"/>
            <a:ext cx="3908778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/>
              <a:t>l</a:t>
            </a:r>
            <a:r>
              <a:rPr lang="en-US" sz="2400" dirty="0" err="1" smtClean="0"/>
              <a:t>g</a:t>
            </a:r>
            <a:r>
              <a:rPr lang="en-US" sz="2400" dirty="0" smtClean="0"/>
              <a:t>(M</a:t>
            </a:r>
            <a:r>
              <a:rPr lang="en-US" sz="2400" baseline="-25000" dirty="0" smtClean="0"/>
              <a:t>BH</a:t>
            </a:r>
            <a:r>
              <a:rPr lang="en-US" sz="2400" dirty="0" smtClean="0"/>
              <a:t>)=9.8 </a:t>
            </a:r>
          </a:p>
          <a:p>
            <a:r>
              <a:rPr lang="en-US" sz="2400" dirty="0" smtClean="0">
                <a:sym typeface="Wingdings"/>
              </a:rPr>
              <a:t> final stage of its growth</a:t>
            </a:r>
          </a:p>
          <a:p>
            <a:endParaRPr lang="en-US" sz="2400" dirty="0" smtClean="0"/>
          </a:p>
          <a:p>
            <a:r>
              <a:rPr lang="en-US" sz="2400" dirty="0" smtClean="0"/>
              <a:t>L/</a:t>
            </a:r>
            <a:r>
              <a:rPr lang="en-US" sz="2400" dirty="0" err="1" smtClean="0"/>
              <a:t>L</a:t>
            </a:r>
            <a:r>
              <a:rPr lang="en-US" sz="2400" baseline="-25000" dirty="0" err="1" smtClean="0"/>
              <a:t>Edd</a:t>
            </a:r>
            <a:r>
              <a:rPr lang="en-US" sz="2400" dirty="0" smtClean="0"/>
              <a:t>=0.02</a:t>
            </a:r>
          </a:p>
          <a:p>
            <a:endParaRPr lang="en-US" sz="2400" dirty="0" smtClean="0"/>
          </a:p>
          <a:p>
            <a:r>
              <a:rPr lang="en-US" sz="2400" dirty="0" smtClean="0"/>
              <a:t>M</a:t>
            </a:r>
            <a:r>
              <a:rPr lang="en-US" sz="2400" baseline="-25000" dirty="0" smtClean="0"/>
              <a:t>*</a:t>
            </a:r>
            <a:r>
              <a:rPr lang="en-US" sz="2400" dirty="0" smtClean="0"/>
              <a:t>(from SED fitting)= 10.75</a:t>
            </a:r>
            <a:endParaRPr lang="en-US" sz="2400" dirty="0"/>
          </a:p>
          <a:p>
            <a:endParaRPr lang="en-US" sz="2400" dirty="0" smtClean="0">
              <a:sym typeface="Wingdings"/>
            </a:endParaRPr>
          </a:p>
          <a:p>
            <a:r>
              <a:rPr lang="en-US" sz="2400" dirty="0" smtClean="0">
                <a:sym typeface="Wingdings"/>
              </a:rPr>
              <a:t>SFR=100-1000 </a:t>
            </a:r>
            <a:r>
              <a:rPr lang="en-US" sz="2400" dirty="0" err="1" smtClean="0">
                <a:sym typeface="Wingdings"/>
              </a:rPr>
              <a:t>M</a:t>
            </a:r>
            <a:r>
              <a:rPr lang="en-US" sz="2400" baseline="-25000" dirty="0" err="1" smtClean="0">
                <a:sym typeface="Wingdings"/>
              </a:rPr>
              <a:t>sun</a:t>
            </a:r>
            <a:r>
              <a:rPr lang="en-US" sz="2400" dirty="0" smtClean="0">
                <a:sym typeface="Wingdings"/>
              </a:rPr>
              <a:t>/</a:t>
            </a:r>
            <a:r>
              <a:rPr lang="en-US" sz="2400" dirty="0" err="1" smtClean="0">
                <a:sym typeface="Wingdings"/>
              </a:rPr>
              <a:t>yr</a:t>
            </a:r>
            <a:r>
              <a:rPr lang="en-US" sz="2400" baseline="-25000" dirty="0" smtClean="0">
                <a:sym typeface="Wingdings"/>
              </a:rPr>
              <a:t> </a:t>
            </a:r>
            <a:r>
              <a:rPr lang="en-US" sz="2400" dirty="0" smtClean="0">
                <a:sym typeface="Wingdings"/>
              </a:rPr>
              <a:t>(from SED in optical and FIR with Herschel +</a:t>
            </a:r>
            <a:r>
              <a:rPr lang="en-US" sz="2400" dirty="0" err="1" smtClean="0">
                <a:sym typeface="Wingdings"/>
              </a:rPr>
              <a:t>AzTEC</a:t>
            </a:r>
            <a:r>
              <a:rPr lang="en-US" sz="2400" dirty="0" smtClean="0">
                <a:sym typeface="Wingdings"/>
              </a:rPr>
              <a:t> detection)</a:t>
            </a:r>
            <a:endParaRPr lang="en-US" sz="2400" dirty="0">
              <a:sym typeface="Wingdings"/>
            </a:endParaRPr>
          </a:p>
          <a:p>
            <a:endParaRPr lang="en-US" sz="2400" dirty="0">
              <a:sym typeface="Wingdings"/>
            </a:endParaRPr>
          </a:p>
          <a:p>
            <a:r>
              <a:rPr lang="en-US" sz="2400" dirty="0" smtClean="0">
                <a:sym typeface="Wingdings"/>
              </a:rPr>
              <a:t>U-synchronous growth of SMBH and galaxy mass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4970734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 txBox="1">
            <a:spLocks/>
          </p:cNvSpPr>
          <p:nvPr/>
        </p:nvSpPr>
        <p:spPr bwMode="auto">
          <a:xfrm>
            <a:off x="457200" y="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endParaRPr lang="en-US" sz="3600" dirty="0"/>
          </a:p>
        </p:txBody>
      </p:sp>
      <p:pic>
        <p:nvPicPr>
          <p:cNvPr id="6" name="Picture 5" descr="Screen Shot 2014-10-16 at 12.59.50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845" y="1400811"/>
            <a:ext cx="5446888" cy="51495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773287" y="6180979"/>
            <a:ext cx="18746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>
                <a:solidFill>
                  <a:srgbClr val="000000"/>
                </a:solidFill>
              </a:rPr>
              <a:t>Decarli</a:t>
            </a:r>
            <a:r>
              <a:rPr lang="en-US" dirty="0" smtClean="0">
                <a:solidFill>
                  <a:srgbClr val="000000"/>
                </a:solidFill>
              </a:rPr>
              <a:t> et al. 2010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245556" y="4889500"/>
            <a:ext cx="247506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>
                <a:solidFill>
                  <a:srgbClr val="FF0000"/>
                </a:solidFill>
              </a:rPr>
              <a:t>Merloni</a:t>
            </a:r>
            <a:r>
              <a:rPr lang="en-US" dirty="0" smtClean="0">
                <a:solidFill>
                  <a:srgbClr val="FF0000"/>
                </a:solidFill>
              </a:rPr>
              <a:t> et al. (COSMOS)</a:t>
            </a:r>
          </a:p>
          <a:p>
            <a:r>
              <a:rPr lang="en-US" dirty="0" err="1" smtClean="0">
                <a:solidFill>
                  <a:srgbClr val="FF6600"/>
                </a:solidFill>
              </a:rPr>
              <a:t>Peng</a:t>
            </a:r>
            <a:r>
              <a:rPr lang="en-US" dirty="0" smtClean="0">
                <a:solidFill>
                  <a:srgbClr val="FF6600"/>
                </a:solidFill>
              </a:rPr>
              <a:t> et al. 2006</a:t>
            </a:r>
          </a:p>
          <a:p>
            <a:r>
              <a:rPr lang="en-US" dirty="0" err="1" smtClean="0">
                <a:solidFill>
                  <a:srgbClr val="000000"/>
                </a:solidFill>
              </a:rPr>
              <a:t>Mc</a:t>
            </a:r>
            <a:r>
              <a:rPr lang="en-US" dirty="0" smtClean="0">
                <a:solidFill>
                  <a:srgbClr val="000000"/>
                </a:solidFill>
              </a:rPr>
              <a:t> Lure et al. 2006 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4" name="Title 1"/>
          <p:cNvSpPr txBox="1">
            <a:spLocks/>
          </p:cNvSpPr>
          <p:nvPr/>
        </p:nvSpPr>
        <p:spPr bwMode="auto">
          <a:xfrm>
            <a:off x="268111" y="116700"/>
            <a:ext cx="8528756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/>
            <a:r>
              <a:rPr lang="en-US" sz="4000" b="1" dirty="0" smtClean="0">
                <a:solidFill>
                  <a:srgbClr val="FFC000"/>
                </a:solidFill>
                <a:latin typeface="+mj-lt"/>
                <a:cs typeface="Times New Roman" charset="0"/>
              </a:rPr>
              <a:t>M</a:t>
            </a:r>
            <a:r>
              <a:rPr lang="en-US" sz="4000" b="1" baseline="-25000" dirty="0" smtClean="0">
                <a:solidFill>
                  <a:srgbClr val="FFC000"/>
                </a:solidFill>
                <a:latin typeface="+mj-lt"/>
                <a:cs typeface="Times New Roman" charset="0"/>
              </a:rPr>
              <a:t>BH</a:t>
            </a:r>
            <a:r>
              <a:rPr lang="en-US" sz="4000" b="1" dirty="0" smtClean="0">
                <a:solidFill>
                  <a:srgbClr val="FFC000"/>
                </a:solidFill>
                <a:latin typeface="+mj-lt"/>
                <a:cs typeface="Times New Roman" charset="0"/>
              </a:rPr>
              <a:t>-</a:t>
            </a:r>
            <a:r>
              <a:rPr lang="en-US" sz="4000" b="1" dirty="0" err="1" smtClean="0">
                <a:solidFill>
                  <a:srgbClr val="FFC000"/>
                </a:solidFill>
                <a:latin typeface="+mj-lt"/>
                <a:cs typeface="Times New Roman" charset="0"/>
              </a:rPr>
              <a:t>M</a:t>
            </a:r>
            <a:r>
              <a:rPr lang="en-US" sz="4000" b="1" baseline="-25000" dirty="0" err="1" smtClean="0">
                <a:solidFill>
                  <a:srgbClr val="FFC000"/>
                </a:solidFill>
                <a:latin typeface="+mj-lt"/>
                <a:cs typeface="Times New Roman" charset="0"/>
              </a:rPr>
              <a:t>host</a:t>
            </a:r>
            <a:r>
              <a:rPr lang="en-US" sz="4000" b="1" baseline="-25000" dirty="0" smtClean="0">
                <a:solidFill>
                  <a:srgbClr val="FFC000"/>
                </a:solidFill>
                <a:latin typeface="+mj-lt"/>
                <a:cs typeface="Times New Roman" charset="0"/>
              </a:rPr>
              <a:t> </a:t>
            </a:r>
            <a:r>
              <a:rPr lang="en-US" sz="4000" b="1" dirty="0" smtClean="0">
                <a:solidFill>
                  <a:srgbClr val="FFC000"/>
                </a:solidFill>
                <a:latin typeface="+mj-lt"/>
                <a:cs typeface="Times New Roman" charset="0"/>
              </a:rPr>
              <a:t>relation through cosmic time</a:t>
            </a:r>
            <a:endParaRPr lang="en-US" sz="4000" b="1" baseline="-25000" dirty="0">
              <a:solidFill>
                <a:srgbClr val="FFC000"/>
              </a:solidFill>
              <a:latin typeface="+mj-lt"/>
              <a:cs typeface="Times New Roman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5997222" y="1463869"/>
            <a:ext cx="2906889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000" dirty="0">
              <a:sym typeface="Wingdings"/>
            </a:endParaRPr>
          </a:p>
          <a:p>
            <a:r>
              <a:rPr lang="en-US" sz="2000" dirty="0" smtClean="0">
                <a:sym typeface="Wingdings"/>
              </a:rPr>
              <a:t>M</a:t>
            </a:r>
            <a:r>
              <a:rPr lang="en-US" sz="2000" baseline="-25000" dirty="0" smtClean="0">
                <a:sym typeface="Wingdings"/>
              </a:rPr>
              <a:t>BH</a:t>
            </a:r>
            <a:r>
              <a:rPr lang="en-US" sz="2000" dirty="0" smtClean="0">
                <a:sym typeface="Wingdings"/>
              </a:rPr>
              <a:t>/M</a:t>
            </a:r>
            <a:r>
              <a:rPr lang="en-US" sz="2000" baseline="-25000" dirty="0" smtClean="0">
                <a:sym typeface="Wingdings"/>
              </a:rPr>
              <a:t>*</a:t>
            </a:r>
            <a:r>
              <a:rPr lang="en-US" sz="2000" dirty="0" smtClean="0">
                <a:sym typeface="Wingdings"/>
              </a:rPr>
              <a:t>~0.1 </a:t>
            </a:r>
          </a:p>
          <a:p>
            <a:r>
              <a:rPr lang="en-US" sz="2000" dirty="0" smtClean="0">
                <a:sym typeface="Wingdings"/>
              </a:rPr>
              <a:t></a:t>
            </a:r>
            <a:r>
              <a:rPr lang="en-US" sz="2000" dirty="0">
                <a:sym typeface="Wingdings"/>
              </a:rPr>
              <a:t>way smaller then expected from scaling relation (</a:t>
            </a:r>
            <a:r>
              <a:rPr lang="en-US" sz="2000" dirty="0" smtClean="0">
                <a:sym typeface="Wingdings"/>
              </a:rPr>
              <a:t>~0.001)</a:t>
            </a:r>
          </a:p>
          <a:p>
            <a:endParaRPr lang="en-US" sz="2000" dirty="0">
              <a:sym typeface="Wingdings"/>
            </a:endParaRPr>
          </a:p>
          <a:p>
            <a:endParaRPr lang="en-US" sz="2000" dirty="0" smtClean="0">
              <a:sym typeface="Wingdings"/>
            </a:endParaRPr>
          </a:p>
          <a:p>
            <a:r>
              <a:rPr lang="en-US" sz="2000" dirty="0" smtClean="0">
                <a:sym typeface="Wingdings"/>
              </a:rPr>
              <a:t>Galaxy mass need to increase of a factor 10 to 100 </a:t>
            </a:r>
            <a:r>
              <a:rPr lang="en-US" sz="2000" dirty="0" err="1" smtClean="0">
                <a:sym typeface="Wingdings"/>
              </a:rPr>
              <a:t>tomatch</a:t>
            </a:r>
            <a:r>
              <a:rPr lang="en-US" sz="2000" dirty="0" smtClean="0">
                <a:sym typeface="Wingdings"/>
              </a:rPr>
              <a:t> the extrapolation of the local scaling relation </a:t>
            </a:r>
            <a:endParaRPr lang="en-US" sz="2000" dirty="0">
              <a:sym typeface="Wingdings"/>
            </a:endParaRPr>
          </a:p>
        </p:txBody>
      </p:sp>
    </p:spTree>
    <p:extLst>
      <p:ext uri="{BB962C8B-B14F-4D97-AF65-F5344CB8AC3E}">
        <p14:creationId xmlns:p14="http://schemas.microsoft.com/office/powerpoint/2010/main" val="7002360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BIAS</a:t>
            </a:r>
            <a:endParaRPr lang="en-US" dirty="0"/>
          </a:p>
        </p:txBody>
      </p:sp>
      <p:pic>
        <p:nvPicPr>
          <p:cNvPr id="6" name="Picture 5" descr="Screen Shot 2014-11-18 at 9.41.44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149" y="1417638"/>
            <a:ext cx="7768100" cy="5160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020739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12"/>
          <p:cNvGrpSpPr/>
          <p:nvPr/>
        </p:nvGrpSpPr>
        <p:grpSpPr>
          <a:xfrm>
            <a:off x="507415" y="1638972"/>
            <a:ext cx="8484185" cy="4293101"/>
            <a:chOff x="507415" y="1638972"/>
            <a:chExt cx="8484185" cy="4293101"/>
          </a:xfrm>
        </p:grpSpPr>
        <p:grpSp>
          <p:nvGrpSpPr>
            <p:cNvPr id="4" name="Group 11"/>
            <p:cNvGrpSpPr/>
            <p:nvPr/>
          </p:nvGrpSpPr>
          <p:grpSpPr>
            <a:xfrm>
              <a:off x="507415" y="1638972"/>
              <a:ext cx="5791201" cy="4220799"/>
              <a:chOff x="1040815" y="1638972"/>
              <a:chExt cx="5791201" cy="4220799"/>
            </a:xfrm>
          </p:grpSpPr>
          <p:pic>
            <p:nvPicPr>
              <p:cNvPr id="8" name="Picture 7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040815" y="1638972"/>
                <a:ext cx="5791201" cy="4220799"/>
              </a:xfrm>
              <a:prstGeom prst="rect">
                <a:avLst/>
              </a:prstGeom>
            </p:spPr>
          </p:pic>
          <p:sp>
            <p:nvSpPr>
              <p:cNvPr id="10" name="Rectangle 9"/>
              <p:cNvSpPr/>
              <p:nvPr/>
            </p:nvSpPr>
            <p:spPr>
              <a:xfrm>
                <a:off x="3987216" y="3009900"/>
                <a:ext cx="1346784" cy="546100"/>
              </a:xfrm>
              <a:prstGeom prst="rect">
                <a:avLst/>
              </a:prstGeom>
              <a:noFill/>
              <a:ln w="5715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1" name="TextBox 10"/>
            <p:cNvSpPr txBox="1"/>
            <p:nvPr/>
          </p:nvSpPr>
          <p:spPr>
            <a:xfrm>
              <a:off x="6362116" y="1838645"/>
              <a:ext cx="2629484" cy="40934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 smtClean="0"/>
                <a:t>QSO in a massive </a:t>
              </a:r>
              <a:r>
                <a:rPr lang="en-US" sz="2000" dirty="0" err="1" smtClean="0"/>
                <a:t>protocluster</a:t>
              </a:r>
              <a:endParaRPr lang="en-US" sz="2000" dirty="0" smtClean="0"/>
            </a:p>
            <a:p>
              <a:r>
                <a:rPr lang="en-US" sz="2000" dirty="0" smtClean="0"/>
                <a:t> </a:t>
              </a:r>
            </a:p>
            <a:p>
              <a:pPr>
                <a:buFont typeface="Arial"/>
                <a:buChar char="•"/>
              </a:pPr>
              <a:r>
                <a:rPr lang="en-US" sz="2000" dirty="0" smtClean="0"/>
                <a:t> 13 </a:t>
              </a:r>
              <a:r>
                <a:rPr lang="en-US" sz="2000" dirty="0" err="1" smtClean="0"/>
                <a:t>comoving</a:t>
              </a:r>
              <a:r>
                <a:rPr lang="en-US" sz="2000" dirty="0" smtClean="0"/>
                <a:t> </a:t>
              </a:r>
              <a:r>
                <a:rPr lang="en-US" sz="2000" dirty="0" err="1" smtClean="0"/>
                <a:t>Mpc</a:t>
              </a:r>
              <a:r>
                <a:rPr lang="en-US" sz="2000" dirty="0" smtClean="0"/>
                <a:t> </a:t>
              </a:r>
            </a:p>
            <a:p>
              <a:pPr>
                <a:buFont typeface="Arial"/>
                <a:buChar char="•"/>
              </a:pPr>
              <a:r>
                <a:rPr lang="en-US" sz="2000" dirty="0" smtClean="0"/>
                <a:t>~25 spectroscopic members</a:t>
              </a:r>
            </a:p>
            <a:p>
              <a:endParaRPr lang="en-US" sz="2000" dirty="0" smtClean="0"/>
            </a:p>
            <a:p>
              <a:r>
                <a:rPr lang="en-US" sz="2000" dirty="0" err="1" smtClean="0"/>
                <a:t>Capak</a:t>
              </a:r>
              <a:r>
                <a:rPr lang="en-US" sz="2000" dirty="0" smtClean="0"/>
                <a:t> et al. 2011 </a:t>
              </a:r>
            </a:p>
            <a:p>
              <a:endParaRPr lang="en-US" sz="2000" dirty="0" smtClean="0"/>
            </a:p>
            <a:p>
              <a:r>
                <a:rPr lang="en-US" sz="2000" dirty="0" smtClean="0"/>
                <a:t>As predicted by simulations (</a:t>
              </a:r>
              <a:r>
                <a:rPr lang="en-US" sz="2000" dirty="0" err="1" smtClean="0"/>
                <a:t>Overzier</a:t>
              </a:r>
              <a:r>
                <a:rPr lang="en-US" sz="2000" dirty="0" smtClean="0"/>
                <a:t> et al 2009)</a:t>
              </a:r>
            </a:p>
            <a:p>
              <a:endParaRPr lang="en-US" sz="2000" dirty="0"/>
            </a:p>
          </p:txBody>
        </p:sp>
      </p:grp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Where do first SMBH live?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864347" y="1056291"/>
            <a:ext cx="78224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AGN in </a:t>
            </a:r>
            <a:r>
              <a:rPr lang="en-US" dirty="0" err="1" smtClean="0"/>
              <a:t>protoclusters</a:t>
            </a:r>
            <a:r>
              <a:rPr lang="en-US" dirty="0" smtClean="0"/>
              <a:t> are needed to shut down star formation and form massive elliptical galaxies found in local clusters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6591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9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5400" y="1089897"/>
            <a:ext cx="3581400" cy="2834403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6" name="TextBox 5"/>
          <p:cNvSpPr txBox="1"/>
          <p:nvPr/>
        </p:nvSpPr>
        <p:spPr>
          <a:xfrm>
            <a:off x="5105400" y="3860800"/>
            <a:ext cx="377667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</a:t>
            </a:r>
            <a:r>
              <a:rPr lang="en-US" dirty="0" smtClean="0"/>
              <a:t>ypical </a:t>
            </a:r>
            <a:r>
              <a:rPr lang="en-US" dirty="0"/>
              <a:t>of </a:t>
            </a:r>
            <a:r>
              <a:rPr lang="en-US" dirty="0" smtClean="0"/>
              <a:t>normal SFGs </a:t>
            </a:r>
          </a:p>
          <a:p>
            <a:r>
              <a:rPr lang="en-US" dirty="0"/>
              <a:t>(</a:t>
            </a:r>
            <a:r>
              <a:rPr lang="en-US" dirty="0" smtClean="0"/>
              <a:t>narrow </a:t>
            </a:r>
            <a:r>
              <a:rPr lang="en-US" dirty="0"/>
              <a:t>Ly emission and stellar </a:t>
            </a:r>
            <a:r>
              <a:rPr lang="en-US" dirty="0" smtClean="0"/>
              <a:t>absorption lines, No CIV in emission)</a:t>
            </a:r>
          </a:p>
          <a:p>
            <a:r>
              <a:rPr lang="en-US" dirty="0" smtClean="0"/>
              <a:t>Not otherwise recognized as AGN</a:t>
            </a:r>
          </a:p>
          <a:p>
            <a:r>
              <a:rPr lang="en-US" dirty="0" smtClean="0"/>
              <a:t>Some in ECDFS </a:t>
            </a:r>
          </a:p>
          <a:p>
            <a:r>
              <a:rPr lang="en-US" dirty="0" smtClean="0"/>
              <a:t>(Silverman et al. 2011)</a:t>
            </a:r>
          </a:p>
          <a:p>
            <a:endParaRPr lang="en-US" dirty="0"/>
          </a:p>
        </p:txBody>
      </p:sp>
      <p:pic>
        <p:nvPicPr>
          <p:cNvPr id="8" name="Picture 7" descr="10.pdf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3822700"/>
            <a:ext cx="3160913" cy="2743200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9" name="TextBox 8"/>
          <p:cNvSpPr txBox="1"/>
          <p:nvPr/>
        </p:nvSpPr>
        <p:spPr>
          <a:xfrm>
            <a:off x="3592712" y="4249764"/>
            <a:ext cx="127138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r>
              <a:rPr lang="en-US" dirty="0" smtClean="0"/>
              <a:t>Only </a:t>
            </a:r>
            <a:r>
              <a:rPr lang="en-US" dirty="0" err="1" smtClean="0"/>
              <a:t>Lyα</a:t>
            </a:r>
            <a:r>
              <a:rPr lang="en-US" dirty="0" smtClean="0"/>
              <a:t> over a faint </a:t>
            </a:r>
          </a:p>
          <a:p>
            <a:r>
              <a:rPr lang="en-US" dirty="0" smtClean="0"/>
              <a:t>continuum</a:t>
            </a:r>
            <a:endParaRPr lang="en-US" dirty="0"/>
          </a:p>
        </p:txBody>
      </p:sp>
      <p:pic>
        <p:nvPicPr>
          <p:cNvPr id="11" name="Picture 10" descr="11.pd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1066800"/>
            <a:ext cx="3160913" cy="2730500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12" name="TextBox 11"/>
          <p:cNvSpPr txBox="1"/>
          <p:nvPr/>
        </p:nvSpPr>
        <p:spPr>
          <a:xfrm>
            <a:off x="3608544" y="1384975"/>
            <a:ext cx="136562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r>
              <a:rPr lang="en-US" dirty="0" smtClean="0"/>
              <a:t>Broad line AGN</a:t>
            </a:r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10023"/>
            <a:ext cx="8229600" cy="1143000"/>
          </a:xfrm>
        </p:spPr>
        <p:txBody>
          <a:bodyPr/>
          <a:lstStyle/>
          <a:p>
            <a:r>
              <a:rPr lang="en-US" dirty="0" smtClean="0"/>
              <a:t>Demography of high-z sources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7637865" y="738206"/>
            <a:ext cx="10489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FC+ 2011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853168" y="768032"/>
            <a:ext cx="30021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Keck/ </a:t>
            </a:r>
            <a:r>
              <a:rPr lang="en-US" dirty="0" err="1" smtClean="0"/>
              <a:t>Deimos</a:t>
            </a:r>
            <a:r>
              <a:rPr lang="en-US" dirty="0" smtClean="0"/>
              <a:t> and VLT/VIMOS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3699930" y="6501279"/>
            <a:ext cx="23829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2F2F2"/>
                </a:solidFill>
              </a:rPr>
              <a:t>Chandra Sweet Fifteen!</a:t>
            </a:r>
            <a:endParaRPr lang="en-US" dirty="0">
              <a:solidFill>
                <a:srgbClr val="F2F2F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36568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7202</TotalTime>
  <Words>2887</Words>
  <Application>Microsoft Macintosh PowerPoint</Application>
  <PresentationFormat>On-screen Show (4:3)</PresentationFormat>
  <Paragraphs>542</Paragraphs>
  <Slides>44</Slides>
  <Notes>29</Notes>
  <HiddenSlides>1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5" baseType="lpstr">
      <vt:lpstr>Office Theme</vt:lpstr>
      <vt:lpstr>The Chandra COSMOS Legacy Survey</vt:lpstr>
      <vt:lpstr>How did the first SMBHs form?  How did SMBHs grow?</vt:lpstr>
      <vt:lpstr>PowerPoint Presentation</vt:lpstr>
      <vt:lpstr>Why Chandra extragalactic surveys?</vt:lpstr>
      <vt:lpstr>Why COSMOS Legacy?</vt:lpstr>
      <vt:lpstr>Why COSMOS Legacy?</vt:lpstr>
      <vt:lpstr>Why COSMOS Legacy?</vt:lpstr>
      <vt:lpstr>Why COSMOS Legacy?</vt:lpstr>
      <vt:lpstr>2002-2012: COSMOS survey</vt:lpstr>
      <vt:lpstr>COSMOS survey: New Wave</vt:lpstr>
      <vt:lpstr>Chandra Survey Layout</vt:lpstr>
      <vt:lpstr>Chandra Survey Layout</vt:lpstr>
      <vt:lpstr>Chandra Survey Layout</vt:lpstr>
      <vt:lpstr>PowerPoint Presentation</vt:lpstr>
      <vt:lpstr>Survey Sensitivity</vt:lpstr>
      <vt:lpstr>PowerPoint Presentation</vt:lpstr>
      <vt:lpstr>PowerPoint Presentation</vt:lpstr>
      <vt:lpstr>Number Counts</vt:lpstr>
      <vt:lpstr>Redshift and Luminosity (1)</vt:lpstr>
      <vt:lpstr>Redshift and Luminosity (2)</vt:lpstr>
      <vt:lpstr>Galaxy properties</vt:lpstr>
      <vt:lpstr>X-ray spectral properties</vt:lpstr>
      <vt:lpstr>COSMOS Legacy high-z sample</vt:lpstr>
      <vt:lpstr>z&gt;3 Number Counts</vt:lpstr>
      <vt:lpstr>The impact of COSMOS Legacy</vt:lpstr>
      <vt:lpstr>Space density: bright end</vt:lpstr>
      <vt:lpstr>Space density: faint end</vt:lpstr>
      <vt:lpstr>BH mass function at z&gt;3</vt:lpstr>
      <vt:lpstr>Keck/MOSFIRE Spectra</vt:lpstr>
      <vt:lpstr>Probing Typical AGN at z=3</vt:lpstr>
      <vt:lpstr>SMBH toy model: BH seeds</vt:lpstr>
      <vt:lpstr>AGN Clustering at high-z</vt:lpstr>
      <vt:lpstr>Clustering of X-ray AGNs </vt:lpstr>
      <vt:lpstr>Clustering of X-ray AGNs: the contribution of COSMOS Legacy </vt:lpstr>
      <vt:lpstr>Dark Matter Hosting Halo Mass (redshift evolution of bias) </vt:lpstr>
      <vt:lpstr>AGN triggering mechanism (clustering of obscured and unobscured AGN)</vt:lpstr>
      <vt:lpstr>Summary</vt:lpstr>
      <vt:lpstr>PowerPoint Presentation</vt:lpstr>
      <vt:lpstr>Back up</vt:lpstr>
      <vt:lpstr>PowerPoint Presentation</vt:lpstr>
      <vt:lpstr>PowerPoint Presentation</vt:lpstr>
      <vt:lpstr>BIAS</vt:lpstr>
      <vt:lpstr>Where do first SMBH live?</vt:lpstr>
      <vt:lpstr>Demography of high-z sources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Francesca</dc:creator>
  <cp:lastModifiedBy>CXC SAO</cp:lastModifiedBy>
  <cp:revision>129</cp:revision>
  <cp:lastPrinted>2014-11-17T21:22:06Z</cp:lastPrinted>
  <dcterms:created xsi:type="dcterms:W3CDTF">2014-11-14T17:30:55Z</dcterms:created>
  <dcterms:modified xsi:type="dcterms:W3CDTF">2014-11-19T17:50:05Z</dcterms:modified>
</cp:coreProperties>
</file>