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76" r:id="rId3"/>
    <p:sldId id="277" r:id="rId4"/>
    <p:sldId id="275" r:id="rId5"/>
    <p:sldId id="278" r:id="rId6"/>
    <p:sldId id="279" r:id="rId7"/>
    <p:sldId id="281" r:id="rId8"/>
    <p:sldId id="257" r:id="rId9"/>
    <p:sldId id="258" r:id="rId10"/>
    <p:sldId id="260" r:id="rId11"/>
    <p:sldId id="261" r:id="rId12"/>
    <p:sldId id="283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85" r:id="rId22"/>
    <p:sldId id="270" r:id="rId23"/>
    <p:sldId id="271" r:id="rId24"/>
    <p:sldId id="284" r:id="rId25"/>
    <p:sldId id="272" r:id="rId26"/>
    <p:sldId id="273" r:id="rId27"/>
    <p:sldId id="274" r:id="rId28"/>
    <p:sldId id="280" r:id="rId29"/>
    <p:sldId id="282" r:id="rId30"/>
    <p:sldId id="25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BC21"/>
    <a:srgbClr val="31FF2F"/>
    <a:srgbClr val="244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7" autoAdjust="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F806D-FC79-5C40-91CF-F1967C163DE1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F1F47-36C9-A44E-B83D-E356A2BCB8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5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9A5AF-2CB4-5241-B776-5F1F400DF25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167020"/>
            <a:ext cx="7860633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en-US" dirty="0" smtClean="0"/>
              <a:t>Martin Elvis  </a:t>
            </a:r>
            <a:r>
              <a:rPr lang="en-US" dirty="0" err="1" smtClean="0"/>
              <a:t>melvis@cfa.harvard.edu</a:t>
            </a:r>
            <a:r>
              <a:rPr lang="en-US" dirty="0" smtClean="0"/>
              <a:t>     </a:t>
            </a:r>
            <a:r>
              <a:rPr lang="en-US" i="1" dirty="0" smtClean="0"/>
              <a:t>15 Years of Chandra, Boston, November 19, 2014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98EAB8-F263-304C-BD94-AE8C60305675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6211" y="5984457"/>
            <a:ext cx="42311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6F387-C744-1E46-83BB-AF9668190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ain_HarryMoroz.jpg"/>
          <p:cNvPicPr>
            <a:picLocks noChangeAspect="1"/>
          </p:cNvPicPr>
          <p:nvPr userDrawn="1"/>
        </p:nvPicPr>
        <p:blipFill>
          <a:blip r:embed="rId13">
            <a:lum bright="-28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158" y="53472"/>
            <a:ext cx="8042442" cy="634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58" y="1002632"/>
            <a:ext cx="4384842" cy="5164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-1" y="6509148"/>
            <a:ext cx="841141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Martin Elvis,  </a:t>
            </a:r>
            <a:r>
              <a:rPr kumimoji="0" lang="en-US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>
                    <a:schemeClr val="tx1">
                      <a:alpha val="43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melvis@</a:t>
            </a:r>
            <a:r>
              <a:rPr kumimoji="0" lang="en-US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cfa.harvard.edu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Years of Chandra, Boston, November 2014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1411" y="6492875"/>
            <a:ext cx="732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2F2F2"/>
                </a:solidFill>
              </a:defRPr>
            </a:lvl1pPr>
          </a:lstStyle>
          <a:p>
            <a:fld id="{F8E6F387-C744-1E46-83BB-AF9668190E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 rot="16200000">
            <a:off x="8231854" y="5580729"/>
            <a:ext cx="1459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Harry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Morosz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518" y="558800"/>
            <a:ext cx="8362481" cy="2647783"/>
          </a:xfrm>
        </p:spPr>
        <p:txBody>
          <a:bodyPr>
            <a:normAutofit/>
          </a:bodyPr>
          <a:lstStyle/>
          <a:p>
            <a:pPr>
              <a:spcAft>
                <a:spcPts val="4800"/>
              </a:spcAft>
            </a:pP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Quasar Rain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Chandra</a:t>
            </a:r>
            <a:r>
              <a:rPr lang="en-US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and the Inner Structure of AGNs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Warm Absorbers, X-ray Eclipses and </a:t>
            </a:r>
            <a:b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Broad Line Region Inflows, a unification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519" y="3270083"/>
            <a:ext cx="6814923" cy="1219759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2F2F2"/>
                </a:solidFill>
                <a:latin typeface="Century Gothic"/>
                <a:cs typeface="Century Gothic"/>
              </a:rPr>
              <a:t>Martin Elvis</a:t>
            </a:r>
          </a:p>
          <a:p>
            <a:pPr algn="l"/>
            <a:r>
              <a:rPr lang="en-US" sz="2400" i="1" dirty="0" smtClean="0">
                <a:solidFill>
                  <a:srgbClr val="F2F2F2"/>
                </a:solidFill>
                <a:latin typeface="Century Gothic"/>
                <a:cs typeface="Century Gothic"/>
              </a:rPr>
              <a:t>Harvard-Smithsonian Center for Astrophysics</a:t>
            </a:r>
            <a:endParaRPr lang="en-US" sz="2400" i="1" dirty="0">
              <a:solidFill>
                <a:srgbClr val="F2F2F2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574255" cy="634415"/>
          </a:xfrm>
        </p:spPr>
        <p:txBody>
          <a:bodyPr>
            <a:normAutofit/>
          </a:bodyPr>
          <a:lstStyle/>
          <a:p>
            <a:r>
              <a:rPr lang="en-US" i="1" dirty="0" smtClean="0"/>
              <a:t>Chandra</a:t>
            </a:r>
            <a:r>
              <a:rPr lang="en-US" dirty="0" smtClean="0"/>
              <a:t> taught us about AGN structure</a:t>
            </a:r>
            <a:endParaRPr lang="en-US" dirty="0"/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  <a:prstGeom prst="rect">
            <a:avLst/>
          </a:prstGeom>
        </p:spPr>
        <p:txBody>
          <a:bodyPr/>
          <a:lstStyle/>
          <a:p>
            <a:fld id="{6F1FD75A-E504-2048-9F00-965494E9B8AD}" type="slidenum">
              <a:rPr lang="en-US"/>
              <a:pPr/>
              <a:t>2</a:t>
            </a:fld>
            <a:endParaRPr lang="en-US"/>
          </a:p>
        </p:txBody>
      </p:sp>
      <p:sp>
        <p:nvSpPr>
          <p:cNvPr id="38" name="Rectangle 4"/>
          <p:cNvSpPr txBox="1">
            <a:spLocks noChangeArrowheads="1"/>
          </p:cNvSpPr>
          <p:nvPr/>
        </p:nvSpPr>
        <p:spPr bwMode="auto">
          <a:xfrm>
            <a:off x="1544527" y="6007607"/>
            <a:ext cx="6771615" cy="42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04" charset="2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&gt;100 absorption features - 6 parameter model</a:t>
            </a: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5970588" y="5672138"/>
            <a:ext cx="25638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>
                <a:solidFill>
                  <a:schemeClr val="bg1"/>
                </a:solidFill>
                <a:latin typeface="Times New Roman" pitchFamily="-104" charset="0"/>
              </a:rPr>
              <a:t/>
            </a:r>
            <a:br>
              <a:rPr lang="en-US" sz="2000" i="1">
                <a:solidFill>
                  <a:schemeClr val="bg1"/>
                </a:solidFill>
                <a:latin typeface="Times New Roman" pitchFamily="-104" charset="0"/>
              </a:rPr>
            </a:br>
            <a:endParaRPr lang="en-US" sz="2000" i="1">
              <a:solidFill>
                <a:schemeClr val="bg1"/>
              </a:solidFill>
              <a:latin typeface="Times New Roman" pitchFamily="-10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80806" y="2002993"/>
            <a:ext cx="8769351" cy="4025900"/>
            <a:chOff x="222249" y="4876800"/>
            <a:chExt cx="8769351" cy="4025900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222249" y="4876800"/>
              <a:ext cx="8763000" cy="457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Unicode MS" pitchFamily="-104" charset="0"/>
                  <a:ea typeface="+mj-ea"/>
                  <a:cs typeface="+mj-cs"/>
                </a:rPr>
                <a:t>Chandra HETGS 850ksec spectrum of NGC 3783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-104" charset="0"/>
                <a:ea typeface="+mj-ea"/>
                <a:cs typeface="+mj-cs"/>
              </a:endParaRPr>
            </a:p>
          </p:txBody>
        </p:sp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228600" y="5321300"/>
              <a:ext cx="8763000" cy="3581400"/>
              <a:chOff x="240" y="1296"/>
              <a:chExt cx="4718" cy="2019"/>
            </a:xfrm>
          </p:grpSpPr>
          <p:pic>
            <p:nvPicPr>
              <p:cNvPr id="42" name="Picture 9" descr="ngc3873_16_26Aspectrum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688" y="1296"/>
                <a:ext cx="2270" cy="2019"/>
              </a:xfrm>
              <a:prstGeom prst="rect">
                <a:avLst/>
              </a:prstGeom>
              <a:noFill/>
            </p:spPr>
          </p:pic>
          <p:pic>
            <p:nvPicPr>
              <p:cNvPr id="43" name="Picture 10" descr="ngc3873_5_16Aspectrum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40" y="1296"/>
                <a:ext cx="2458" cy="200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1353418"/>
            <a:ext cx="9144000" cy="43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160" tIns="46080" rIns="92160" bIns="46080" anchor="ctr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FFFFFF"/>
                </a:solidFill>
              </a:rPr>
              <a:t>AGN</a:t>
            </a:r>
            <a:r>
              <a:rPr lang="en-US" sz="2400" dirty="0" smtClean="0">
                <a:solidFill>
                  <a:srgbClr val="FFFFFF"/>
                </a:solidFill>
              </a:rPr>
              <a:t> Wind @750 km s</a:t>
            </a:r>
            <a:r>
              <a:rPr lang="en-US" sz="2400" baseline="30000" dirty="0" smtClean="0">
                <a:solidFill>
                  <a:srgbClr val="FFFFFF"/>
                </a:solidFill>
              </a:rPr>
              <a:t>-1 </a:t>
            </a:r>
            <a:r>
              <a:rPr lang="en-US" sz="2400" dirty="0" smtClean="0">
                <a:solidFill>
                  <a:srgbClr val="FFFFFF"/>
                </a:solidFill>
              </a:rPr>
              <a:t>: 2</a:t>
            </a:r>
            <a:r>
              <a:rPr lang="en-US" sz="2400" dirty="0">
                <a:solidFill>
                  <a:srgbClr val="FFFFFF"/>
                </a:solidFill>
              </a:rPr>
              <a:t>-3 phase gas in pressure </a:t>
            </a:r>
            <a:r>
              <a:rPr lang="en-US" sz="2400" dirty="0" smtClean="0">
                <a:solidFill>
                  <a:srgbClr val="FFFFFF"/>
                </a:solidFill>
              </a:rPr>
              <a:t>equilibrium to 5%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197309" y="2241228"/>
            <a:ext cx="66873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Krongold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, Nicastro, Brickhouse, Elvis,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Liedahl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 &amp; Mathur, </a:t>
            </a:r>
            <a:r>
              <a:rPr lang="en-US" dirty="0">
                <a:solidFill>
                  <a:srgbClr val="FF0000"/>
                </a:solidFill>
                <a:latin typeface="Arial Unicode MS" pitchFamily="-104" charset="0"/>
              </a:rPr>
              <a:t>2003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 ApJ 597,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Arial Unicode MS" pitchFamily="-104" charset="0"/>
              </a:rPr>
              <a:t>832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 Unicode MS" pitchFamily="-104" charset="0"/>
            </a:endParaRPr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1832708" y="619655"/>
            <a:ext cx="5839654" cy="6702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effectLst>
                  <a:outerShdw blurRad="50800" dist="38100" dir="2700000">
                    <a:schemeClr val="bg2">
                      <a:lumMod val="90000"/>
                      <a:alpha val="43000"/>
                    </a:schemeClr>
                  </a:outerShdw>
                </a:effectLst>
                <a:latin typeface="Century Gothic"/>
                <a:cs typeface="Century Gothic"/>
              </a:rPr>
              <a:t>1. X-ray Warm Absorber Outflows</a:t>
            </a:r>
            <a:endParaRPr lang="en-US" b="1" i="1" dirty="0">
              <a:effectLst>
                <a:outerShdw blurRad="50800" dist="38100" dir="2700000">
                  <a:schemeClr val="bg2">
                    <a:lumMod val="90000"/>
                    <a:alpha val="43000"/>
                  </a:schemeClr>
                </a:outerShdw>
              </a:effectLst>
              <a:latin typeface="Century Gothic"/>
              <a:cs typeface="Century Gothic"/>
            </a:endParaRPr>
          </a:p>
        </p:txBody>
      </p:sp>
      <p:pic>
        <p:nvPicPr>
          <p:cNvPr id="47" name="Picture 46" descr="chandra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6458"/>
            <a:ext cx="2197309" cy="1530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39" grpId="0"/>
      <p:bldP spid="3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574255" cy="634415"/>
          </a:xfrm>
        </p:spPr>
        <p:txBody>
          <a:bodyPr>
            <a:normAutofit/>
          </a:bodyPr>
          <a:lstStyle/>
          <a:p>
            <a:r>
              <a:rPr lang="en-US" i="1" dirty="0" smtClean="0"/>
              <a:t>Chandra</a:t>
            </a:r>
            <a:r>
              <a:rPr lang="en-US" dirty="0" smtClean="0"/>
              <a:t> taught us about AGN structure</a:t>
            </a:r>
            <a:endParaRPr lang="en-US" dirty="0"/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464300"/>
            <a:ext cx="1905000" cy="457200"/>
          </a:xfrm>
          <a:prstGeom prst="rect">
            <a:avLst/>
          </a:prstGeom>
        </p:spPr>
        <p:txBody>
          <a:bodyPr/>
          <a:lstStyle/>
          <a:p>
            <a:fld id="{6F1FD75A-E504-2048-9F00-965494E9B8AD}" type="slidenum">
              <a:rPr lang="en-US"/>
              <a:pPr/>
              <a:t>3</a:t>
            </a:fld>
            <a:endParaRPr lang="en-US"/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6426200" y="5431840"/>
            <a:ext cx="25638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>
                <a:solidFill>
                  <a:schemeClr val="bg1"/>
                </a:solidFill>
                <a:latin typeface="Times New Roman" pitchFamily="-104" charset="0"/>
              </a:rPr>
              <a:t/>
            </a:r>
            <a:br>
              <a:rPr lang="en-US" sz="2000" i="1">
                <a:solidFill>
                  <a:schemeClr val="bg1"/>
                </a:solidFill>
                <a:latin typeface="Times New Roman" pitchFamily="-104" charset="0"/>
              </a:rPr>
            </a:br>
            <a:endParaRPr lang="en-US" sz="2000" i="1">
              <a:solidFill>
                <a:schemeClr val="bg1"/>
              </a:solidFill>
              <a:latin typeface="Times New Roman" pitchFamily="-104" charset="0"/>
            </a:endParaRPr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154031" y="1285256"/>
            <a:ext cx="5362517" cy="240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160" tIns="46080" rIns="92160" bIns="46080" anchor="t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Compton </a:t>
            </a:r>
            <a:r>
              <a:rPr lang="en-US" sz="2600" dirty="0" err="1" smtClean="0">
                <a:solidFill>
                  <a:schemeClr val="bg1"/>
                </a:solidFill>
              </a:rPr>
              <a:t>Thin</a:t>
            </a:r>
            <a:r>
              <a:rPr lang="en-US" sz="2600" dirty="0" err="1" smtClean="0">
                <a:solidFill>
                  <a:schemeClr val="bg1"/>
                </a:solidFill>
                <a:sym typeface="Monotype Sorts" charset="2"/>
              </a:rPr>
              <a:t></a:t>
            </a:r>
            <a:r>
              <a:rPr lang="en-US" sz="2600" dirty="0" err="1" smtClean="0">
                <a:solidFill>
                  <a:schemeClr val="bg1"/>
                </a:solidFill>
              </a:rPr>
              <a:t>Thick</a:t>
            </a:r>
            <a:r>
              <a:rPr lang="en-US" sz="2600" dirty="0" err="1" smtClean="0">
                <a:solidFill>
                  <a:schemeClr val="bg1"/>
                </a:solidFill>
                <a:sym typeface="Monotype Sorts" charset="2"/>
              </a:rPr>
              <a:t></a:t>
            </a:r>
            <a:r>
              <a:rPr lang="en-US" sz="2600" dirty="0" err="1" smtClean="0">
                <a:solidFill>
                  <a:schemeClr val="bg1"/>
                </a:solidFill>
              </a:rPr>
              <a:t>Thin</a:t>
            </a:r>
            <a:r>
              <a:rPr lang="en-US" sz="2600" dirty="0" smtClean="0">
                <a:solidFill>
                  <a:schemeClr val="bg1"/>
                </a:solidFill>
              </a:rPr>
              <a:t> in 4 days</a:t>
            </a:r>
          </a:p>
          <a:p>
            <a:pPr>
              <a:spcBef>
                <a:spcPct val="20000"/>
              </a:spcBef>
              <a:defRPr/>
            </a:pPr>
            <a:r>
              <a:rPr lang="en-US" sz="26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D</a:t>
            </a:r>
            <a:r>
              <a:rPr lang="en-US" sz="2600" dirty="0" smtClean="0">
                <a:solidFill>
                  <a:schemeClr val="bg1"/>
                </a:solidFill>
              </a:rPr>
              <a:t>N</a:t>
            </a:r>
            <a:r>
              <a:rPr lang="en-US" sz="2600" baseline="-25000" dirty="0" smtClean="0">
                <a:solidFill>
                  <a:schemeClr val="bg1"/>
                </a:solidFill>
              </a:rPr>
              <a:t>H</a:t>
            </a:r>
            <a:r>
              <a:rPr lang="en-US" sz="2600" dirty="0" smtClean="0">
                <a:solidFill>
                  <a:schemeClr val="bg1"/>
                </a:solidFill>
              </a:rPr>
              <a:t>&gt;~10</a:t>
            </a:r>
            <a:r>
              <a:rPr lang="en-US" sz="2600" baseline="30000" dirty="0" smtClean="0">
                <a:solidFill>
                  <a:schemeClr val="bg1"/>
                </a:solidFill>
              </a:rPr>
              <a:t>24</a:t>
            </a:r>
            <a:r>
              <a:rPr lang="en-US" sz="2600" dirty="0" smtClean="0">
                <a:solidFill>
                  <a:schemeClr val="bg1"/>
                </a:solidFill>
              </a:rPr>
              <a:t>cm</a:t>
            </a:r>
            <a:r>
              <a:rPr lang="en-US" sz="2600" baseline="30000" dirty="0" smtClean="0">
                <a:solidFill>
                  <a:schemeClr val="bg1"/>
                </a:solidFill>
              </a:rPr>
              <a:t>-2</a:t>
            </a:r>
            <a:r>
              <a:rPr lang="en-US" sz="2600" dirty="0" smtClean="0">
                <a:solidFill>
                  <a:schemeClr val="bg1"/>
                </a:solidFill>
              </a:rPr>
              <a:t> in 2 days</a:t>
            </a:r>
          </a:p>
          <a:p>
            <a:pPr>
              <a:spcBef>
                <a:spcPct val="20000"/>
              </a:spcBef>
              <a:buFontTx/>
              <a:buChar char="–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&gt; n</a:t>
            </a:r>
            <a:r>
              <a:rPr lang="en-US" sz="2600" baseline="-25000" dirty="0" smtClean="0">
                <a:solidFill>
                  <a:schemeClr val="bg1"/>
                </a:solidFill>
              </a:rPr>
              <a:t>e</a:t>
            </a:r>
            <a:r>
              <a:rPr lang="en-US" sz="2600" dirty="0" smtClean="0">
                <a:solidFill>
                  <a:schemeClr val="bg1"/>
                </a:solidFill>
              </a:rPr>
              <a:t>&gt;10</a:t>
            </a:r>
            <a:r>
              <a:rPr lang="en-US" sz="2600" baseline="30000" dirty="0" smtClean="0">
                <a:solidFill>
                  <a:schemeClr val="bg1"/>
                </a:solidFill>
              </a:rPr>
              <a:t>9</a:t>
            </a:r>
            <a:r>
              <a:rPr lang="en-US" sz="2600" dirty="0" smtClean="0">
                <a:solidFill>
                  <a:schemeClr val="bg1"/>
                </a:solidFill>
              </a:rPr>
              <a:t> cm</a:t>
            </a:r>
            <a:r>
              <a:rPr lang="en-US" sz="2600" baseline="30000" dirty="0" smtClean="0">
                <a:solidFill>
                  <a:schemeClr val="bg1"/>
                </a:solidFill>
              </a:rPr>
              <a:t>-3</a:t>
            </a:r>
            <a:endParaRPr lang="en-US" sz="2600" dirty="0" smtClean="0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  <a:buFontTx/>
              <a:buChar char="–"/>
              <a:defRPr/>
            </a:pPr>
            <a:r>
              <a:rPr lang="en-US" sz="2600" dirty="0" smtClean="0">
                <a:solidFill>
                  <a:srgbClr val="FFFFFF"/>
                </a:solidFill>
              </a:rPr>
              <a:t>&gt; R(N</a:t>
            </a:r>
            <a:r>
              <a:rPr lang="en-US" sz="2600" baseline="-25000" dirty="0" smtClean="0">
                <a:solidFill>
                  <a:srgbClr val="FFFFFF"/>
                </a:solidFill>
              </a:rPr>
              <a:t>H</a:t>
            </a:r>
            <a:r>
              <a:rPr lang="en-US" sz="2600" dirty="0" smtClean="0">
                <a:solidFill>
                  <a:srgbClr val="FFFFFF"/>
                </a:solidFill>
              </a:rPr>
              <a:t>) &lt; few 1000 </a:t>
            </a:r>
            <a:r>
              <a:rPr lang="en-US" sz="2600" dirty="0" err="1" smtClean="0">
                <a:solidFill>
                  <a:srgbClr val="FFFFFF"/>
                </a:solidFill>
              </a:rPr>
              <a:t>R</a:t>
            </a:r>
            <a:r>
              <a:rPr lang="en-US" sz="2600" baseline="-25000" dirty="0" err="1" smtClean="0">
                <a:solidFill>
                  <a:srgbClr val="FFFFFF"/>
                </a:solidFill>
              </a:rPr>
              <a:t>s</a:t>
            </a:r>
            <a:r>
              <a:rPr lang="en-US" sz="2600" baseline="-25000" dirty="0" smtClean="0">
                <a:solidFill>
                  <a:srgbClr val="FFFFFF"/>
                </a:solidFill>
              </a:rPr>
              <a:t> </a:t>
            </a:r>
          </a:p>
          <a:p>
            <a:pPr>
              <a:spcBef>
                <a:spcPct val="20000"/>
              </a:spcBef>
              <a:buFontTx/>
              <a:buChar char="–"/>
              <a:defRPr/>
            </a:pPr>
            <a:r>
              <a:rPr lang="en-US" sz="2600" dirty="0" smtClean="0">
                <a:solidFill>
                  <a:srgbClr val="FFFFFF"/>
                </a:solidFill>
              </a:rPr>
              <a:t>&gt; NOT the “torus”</a:t>
            </a:r>
          </a:p>
        </p:txBody>
      </p:sp>
      <p:grpSp>
        <p:nvGrpSpPr>
          <p:cNvPr id="14" name="Group 1044"/>
          <p:cNvGrpSpPr>
            <a:grpSpLocks/>
          </p:cNvGrpSpPr>
          <p:nvPr/>
        </p:nvGrpSpPr>
        <p:grpSpPr bwMode="auto">
          <a:xfrm>
            <a:off x="3568700" y="1749995"/>
            <a:ext cx="5257800" cy="4876800"/>
            <a:chOff x="2256" y="864"/>
            <a:chExt cx="3312" cy="3072"/>
          </a:xfrm>
        </p:grpSpPr>
        <p:pic>
          <p:nvPicPr>
            <p:cNvPr id="15" name="Picture 1038"/>
            <p:cNvPicPr>
              <a:picLocks noChangeAspect="1" noChangeArrowheads="1"/>
            </p:cNvPicPr>
            <p:nvPr/>
          </p:nvPicPr>
          <p:blipFill>
            <a:blip r:embed="rId2">
              <a:lum bright="-2000" contrast="6000"/>
            </a:blip>
            <a:srcRect t="14493"/>
            <a:stretch>
              <a:fillRect/>
            </a:stretch>
          </p:blipFill>
          <p:spPr bwMode="auto">
            <a:xfrm>
              <a:off x="2256" y="1104"/>
              <a:ext cx="3312" cy="2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043"/>
            <p:cNvPicPr>
              <a:picLocks noChangeAspect="1" noChangeArrowheads="1"/>
            </p:cNvPicPr>
            <p:nvPr/>
          </p:nvPicPr>
          <p:blipFill>
            <a:blip r:embed="rId2">
              <a:lum bright="6000" contrast="6000"/>
            </a:blip>
            <a:srcRect b="92029"/>
            <a:stretch>
              <a:fillRect/>
            </a:stretch>
          </p:blipFill>
          <p:spPr bwMode="auto">
            <a:xfrm>
              <a:off x="2256" y="864"/>
              <a:ext cx="331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 Box 1039"/>
          <p:cNvSpPr txBox="1">
            <a:spLocks noChangeArrowheads="1"/>
          </p:cNvSpPr>
          <p:nvPr/>
        </p:nvSpPr>
        <p:spPr bwMode="auto">
          <a:xfrm>
            <a:off x="6540500" y="3502595"/>
            <a:ext cx="762000" cy="711200"/>
          </a:xfrm>
          <a:prstGeom prst="rect">
            <a:avLst/>
          </a:prstGeom>
          <a:solidFill>
            <a:srgbClr val="31FF2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/>
              <a:t>2 days</a:t>
            </a:r>
            <a:endParaRPr lang="en-US" b="1" i="1"/>
          </a:p>
        </p:txBody>
      </p:sp>
      <p:sp>
        <p:nvSpPr>
          <p:cNvPr id="18" name="AutoShape 1041"/>
          <p:cNvSpPr>
            <a:spLocks noChangeArrowheads="1"/>
          </p:cNvSpPr>
          <p:nvPr/>
        </p:nvSpPr>
        <p:spPr bwMode="auto">
          <a:xfrm>
            <a:off x="7378700" y="3731195"/>
            <a:ext cx="409575" cy="900113"/>
          </a:xfrm>
          <a:prstGeom prst="downArrow">
            <a:avLst>
              <a:gd name="adj1" fmla="val 30231"/>
              <a:gd name="adj2" fmla="val 55044"/>
            </a:avLst>
          </a:prstGeom>
          <a:solidFill>
            <a:srgbClr val="31FF2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040"/>
          <p:cNvSpPr>
            <a:spLocks noChangeArrowheads="1"/>
          </p:cNvSpPr>
          <p:nvPr/>
        </p:nvSpPr>
        <p:spPr bwMode="auto">
          <a:xfrm>
            <a:off x="7683500" y="3350195"/>
            <a:ext cx="381000" cy="1128713"/>
          </a:xfrm>
          <a:prstGeom prst="upArrow">
            <a:avLst>
              <a:gd name="adj1" fmla="val 34167"/>
              <a:gd name="adj2" fmla="val 79590"/>
            </a:avLst>
          </a:prstGeom>
          <a:solidFill>
            <a:srgbClr val="E48D1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 Box 1042"/>
          <p:cNvSpPr txBox="1">
            <a:spLocks noChangeArrowheads="1"/>
          </p:cNvSpPr>
          <p:nvPr/>
        </p:nvSpPr>
        <p:spPr bwMode="auto">
          <a:xfrm>
            <a:off x="8064500" y="3883595"/>
            <a:ext cx="762000" cy="71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/>
              <a:t>2 days</a:t>
            </a:r>
            <a:endParaRPr lang="en-US" b="1" i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5765800" y="1661095"/>
            <a:ext cx="3109912" cy="927100"/>
            <a:chOff x="5778500" y="1661095"/>
            <a:chExt cx="3109912" cy="927100"/>
          </a:xfrm>
        </p:grpSpPr>
        <p:sp>
          <p:nvSpPr>
            <p:cNvPr id="21" name="Rectangle 1047"/>
            <p:cNvSpPr>
              <a:spLocks noChangeArrowheads="1"/>
            </p:cNvSpPr>
            <p:nvPr/>
          </p:nvSpPr>
          <p:spPr bwMode="auto">
            <a:xfrm>
              <a:off x="5930900" y="2130995"/>
              <a:ext cx="2698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Chandra monitoring</a:t>
              </a:r>
              <a:endParaRPr lang="en-US"/>
            </a:p>
          </p:txBody>
        </p:sp>
        <p:sp>
          <p:nvSpPr>
            <p:cNvPr id="22" name="Text Box 1036"/>
            <p:cNvSpPr txBox="1">
              <a:spLocks noChangeArrowheads="1"/>
            </p:cNvSpPr>
            <p:nvPr/>
          </p:nvSpPr>
          <p:spPr bwMode="auto">
            <a:xfrm>
              <a:off x="5778500" y="1661095"/>
              <a:ext cx="310991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/>
                  <a:cs typeface="Arial Unicode MS"/>
                </a:rPr>
                <a:t>Risaliti et al., </a:t>
              </a:r>
              <a:r>
                <a:rPr lang="en-US" dirty="0">
                  <a:solidFill>
                    <a:srgbClr val="FF0000"/>
                  </a:solidFill>
                  <a:latin typeface="Arial Unicode MS"/>
                  <a:cs typeface="Arial Unicode MS"/>
                </a:rPr>
                <a:t>2007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/>
                  <a:cs typeface="Arial Unicode MS"/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/>
                  <a:cs typeface="Arial Unicode MS"/>
                </a:rPr>
                <a:t>ApJL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/>
                  <a:cs typeface="Arial Unicode MS"/>
                </a:rPr>
                <a:t>, 659, L111</a:t>
              </a:r>
              <a:endPara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/>
                <a:cs typeface="Arial Unicode MS"/>
              </a:endParaRPr>
            </a:p>
          </p:txBody>
        </p:sp>
      </p:grpSp>
      <p:pic>
        <p:nvPicPr>
          <p:cNvPr id="23" name="Picture 22" descr="chandra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6458"/>
            <a:ext cx="2197309" cy="1530792"/>
          </a:xfrm>
          <a:prstGeom prst="rect">
            <a:avLst/>
          </a:prstGeom>
        </p:spPr>
      </p:pic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1250950" y="564193"/>
            <a:ext cx="7753350" cy="670263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en-US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entury Gothic"/>
                <a:cs typeface="Century Gothic"/>
              </a:rPr>
              <a:t>2. Rapid eclipses by thick, cool gas clouds</a:t>
            </a:r>
            <a:endParaRPr lang="en-US" b="1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17" grpId="0" animBg="1" autoUpdateAnimBg="0"/>
      <p:bldP spid="18" grpId="0" animBg="1"/>
      <p:bldP spid="19" grpId="0" animBg="1"/>
      <p:bldP spid="20" grpId="0" animBg="1" autoUpdateAnimBg="0"/>
      <p:bldP spid="3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399181"/>
            <a:ext cx="5622925" cy="4406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thought I knew AGN structure</a:t>
            </a:r>
            <a:endParaRPr 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1401" y="2027417"/>
            <a:ext cx="2300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Broad Absorption Lines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0141" y="2298294"/>
            <a:ext cx="20716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Reflection features</a:t>
            </a: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2296793" y="3000971"/>
            <a:ext cx="2064025" cy="1200150"/>
            <a:chOff x="1640" y="2073"/>
            <a:chExt cx="1182" cy="756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V="1">
              <a:off x="2200" y="2388"/>
              <a:ext cx="62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1640" y="2073"/>
              <a:ext cx="749" cy="75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i="0" baseline="0" dirty="0">
                  <a:solidFill>
                    <a:schemeClr val="bg1"/>
                  </a:solidFill>
                </a:rPr>
                <a:t>Thin Vertical wind</a:t>
              </a:r>
            </a:p>
          </p:txBody>
        </p:sp>
      </p:grp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0659" y="2926944"/>
            <a:ext cx="23133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Narrow absorption lines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-75937" y="3170417"/>
            <a:ext cx="23559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 X-ray `warm’ absorbers</a:t>
            </a: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-3999" y="3445183"/>
            <a:ext cx="213518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Broad</a:t>
            </a:r>
            <a:r>
              <a:rPr lang="en-US" sz="1600" i="0" baseline="0" dirty="0" smtClean="0">
                <a:solidFill>
                  <a:srgbClr val="FFFF66"/>
                </a:solidFill>
                <a:latin typeface="Arial Unicode MS" pitchFamily="-65" charset="0"/>
              </a:rPr>
              <a:t> High ionization</a:t>
            </a:r>
            <a:r>
              <a:rPr lang="en-US" sz="1600" i="0" dirty="0" smtClean="0">
                <a:solidFill>
                  <a:srgbClr val="FFFF66"/>
                </a:solidFill>
                <a:latin typeface="Arial Unicode MS" pitchFamily="-65" charset="0"/>
              </a:rPr>
              <a:t> </a:t>
            </a:r>
            <a:r>
              <a:rPr lang="en-US" sz="1600" i="0" baseline="0" dirty="0" smtClean="0">
                <a:solidFill>
                  <a:srgbClr val="FFFF66"/>
                </a:solidFill>
                <a:latin typeface="Arial Unicode MS" pitchFamily="-65" charset="0"/>
              </a:rPr>
              <a:t>Emission </a:t>
            </a: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Lines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4029075" y="1457126"/>
            <a:ext cx="1371600" cy="385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0" baseline="0">
                <a:solidFill>
                  <a:schemeClr val="bg1"/>
                </a:solidFill>
              </a:rPr>
              <a:t>hollow cone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724044" y="2962484"/>
            <a:ext cx="4196990" cy="1270840"/>
            <a:chOff x="4714875" y="3229578"/>
            <a:chExt cx="4359497" cy="1270840"/>
          </a:xfrm>
        </p:grpSpPr>
        <p:sp>
          <p:nvSpPr>
            <p:cNvPr id="5" name="Line 6"/>
            <p:cNvSpPr>
              <a:spLocks noChangeShapeType="1"/>
            </p:cNvSpPr>
            <p:nvPr/>
          </p:nvSpPr>
          <p:spPr bwMode="auto">
            <a:xfrm flipH="1" flipV="1">
              <a:off x="5714994" y="3869725"/>
              <a:ext cx="1555774" cy="0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6986549" y="3661477"/>
              <a:ext cx="2055815" cy="400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2160" tIns="46080" rIns="92160" bIns="46080"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ts val="1188"/>
                </a:spcBef>
                <a:buSzPct val="99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 i="0" baseline="0" dirty="0">
                  <a:solidFill>
                    <a:srgbClr val="FFFFFF"/>
                  </a:solidFill>
                </a:rPr>
                <a:t>Accretion disk</a:t>
              </a:r>
            </a:p>
          </p:txBody>
        </p:sp>
        <p:grpSp>
          <p:nvGrpSpPr>
            <p:cNvPr id="16" name="Group 21"/>
            <p:cNvGrpSpPr>
              <a:grpSpLocks/>
            </p:cNvGrpSpPr>
            <p:nvPr/>
          </p:nvGrpSpPr>
          <p:grpSpPr bwMode="auto">
            <a:xfrm>
              <a:off x="4714875" y="3229578"/>
              <a:ext cx="4327366" cy="571501"/>
              <a:chOff x="2970" y="2400"/>
              <a:chExt cx="2594" cy="360"/>
            </a:xfrm>
          </p:grpSpPr>
          <p:sp>
            <p:nvSpPr>
              <p:cNvPr id="17" name="Text Box 22"/>
              <p:cNvSpPr txBox="1">
                <a:spLocks noChangeArrowheads="1"/>
              </p:cNvSpPr>
              <p:nvPr/>
            </p:nvSpPr>
            <p:spPr bwMode="auto">
              <a:xfrm>
                <a:off x="3839" y="2400"/>
                <a:ext cx="1725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2160" tIns="46080" rIns="92160" bIns="46080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ts val="1188"/>
                  </a:spcBef>
                  <a:buSzPct val="99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000" b="1" i="0" baseline="0" dirty="0" err="1">
                    <a:solidFill>
                      <a:srgbClr val="FFFFFF"/>
                    </a:solidFill>
                  </a:rPr>
                  <a:t>Supermassive</a:t>
                </a:r>
                <a:r>
                  <a:rPr lang="en-GB" sz="2000" b="1" i="0" baseline="0" dirty="0">
                    <a:solidFill>
                      <a:srgbClr val="FFFFFF"/>
                    </a:solidFill>
                  </a:rPr>
                  <a:t> black hole</a:t>
                </a:r>
              </a:p>
            </p:txBody>
          </p:sp>
          <p:sp>
            <p:nvSpPr>
              <p:cNvPr id="18" name="Line 23"/>
              <p:cNvSpPr>
                <a:spLocks noChangeShapeType="1"/>
              </p:cNvSpPr>
              <p:nvPr/>
            </p:nvSpPr>
            <p:spPr bwMode="auto">
              <a:xfrm flipH="1">
                <a:off x="2970" y="2544"/>
                <a:ext cx="918" cy="216"/>
              </a:xfrm>
              <a:prstGeom prst="line">
                <a:avLst/>
              </a:prstGeom>
              <a:noFill/>
              <a:ln w="9360">
                <a:solidFill>
                  <a:srgbClr val="FFFFFF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5590940" y="4100308"/>
              <a:ext cx="348343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2000" b="1" i="0" baseline="0" dirty="0">
                  <a:solidFill>
                    <a:schemeClr val="bg1"/>
                  </a:solidFill>
                </a:rPr>
                <a:t>X-ray/UV ionizing continuum</a:t>
              </a:r>
            </a:p>
          </p:txBody>
        </p: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 flipH="1" flipV="1">
              <a:off x="4724397" y="3933227"/>
              <a:ext cx="1158875" cy="36382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30"/>
          <p:cNvGrpSpPr>
            <a:grpSpLocks/>
          </p:cNvGrpSpPr>
          <p:nvPr/>
        </p:nvGrpSpPr>
        <p:grpSpPr bwMode="auto">
          <a:xfrm>
            <a:off x="2259015" y="1532534"/>
            <a:ext cx="2084388" cy="2382838"/>
            <a:chOff x="1423" y="1283"/>
            <a:chExt cx="1313" cy="1501"/>
          </a:xfrm>
        </p:grpSpPr>
        <p:grpSp>
          <p:nvGrpSpPr>
            <p:cNvPr id="22" name="Group 31"/>
            <p:cNvGrpSpPr>
              <a:grpSpLocks/>
            </p:cNvGrpSpPr>
            <p:nvPr/>
          </p:nvGrpSpPr>
          <p:grpSpPr bwMode="auto">
            <a:xfrm>
              <a:off x="1423" y="1283"/>
              <a:ext cx="1313" cy="1165"/>
              <a:chOff x="1423" y="1283"/>
              <a:chExt cx="1313" cy="1165"/>
            </a:xfrm>
          </p:grpSpPr>
          <p:sp>
            <p:nvSpPr>
              <p:cNvPr id="24" name="Text Box 32"/>
              <p:cNvSpPr txBox="1">
                <a:spLocks noChangeArrowheads="1"/>
              </p:cNvSpPr>
              <p:nvPr/>
            </p:nvSpPr>
            <p:spPr bwMode="auto">
              <a:xfrm>
                <a:off x="1423" y="1283"/>
                <a:ext cx="1115" cy="75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 i="0" baseline="0" dirty="0">
                    <a:solidFill>
                      <a:schemeClr val="bg1"/>
                    </a:solidFill>
                  </a:rPr>
                  <a:t>Accelerating</a:t>
                </a:r>
                <a:r>
                  <a:rPr lang="en-US" sz="2400" b="1" i="0" baseline="0" dirty="0" smtClean="0">
                    <a:solidFill>
                      <a:schemeClr val="bg1"/>
                    </a:solidFill>
                  </a:rPr>
                  <a:t> bi</a:t>
                </a:r>
                <a:r>
                  <a:rPr lang="en-US" sz="2400" b="1" i="0" baseline="0" dirty="0">
                    <a:solidFill>
                      <a:schemeClr val="bg1"/>
                    </a:solidFill>
                  </a:rPr>
                  <a:t>-conical</a:t>
                </a:r>
                <a:r>
                  <a:rPr lang="en-US" sz="2400" b="1" i="0" baseline="0" dirty="0" smtClean="0">
                    <a:solidFill>
                      <a:schemeClr val="bg1"/>
                    </a:solidFill>
                  </a:rPr>
                  <a:t> disk wind</a:t>
                </a:r>
                <a:endParaRPr lang="en-US" sz="2400" b="1" i="0" baseline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Line 33"/>
              <p:cNvSpPr>
                <a:spLocks noChangeShapeType="1"/>
              </p:cNvSpPr>
              <p:nvPr/>
            </p:nvSpPr>
            <p:spPr bwMode="auto">
              <a:xfrm flipH="1" flipV="1">
                <a:off x="2075" y="1971"/>
                <a:ext cx="661" cy="477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Line 34"/>
            <p:cNvSpPr>
              <a:spLocks noChangeShapeType="1"/>
            </p:cNvSpPr>
            <p:nvPr/>
          </p:nvSpPr>
          <p:spPr bwMode="auto">
            <a:xfrm flipV="1">
              <a:off x="2736" y="2544"/>
              <a:ext cx="0" cy="24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Text Box 36"/>
          <p:cNvSpPr txBox="1">
            <a:spLocks noChangeArrowheads="1"/>
          </p:cNvSpPr>
          <p:nvPr/>
        </p:nvSpPr>
        <p:spPr bwMode="auto">
          <a:xfrm>
            <a:off x="4003675" y="1793895"/>
            <a:ext cx="127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i="0" baseline="0" dirty="0">
                <a:solidFill>
                  <a:srgbClr val="FFFF66"/>
                </a:solidFill>
                <a:latin typeface="Arial Unicode MS" pitchFamily="-65" charset="0"/>
              </a:rPr>
              <a:t> no absorption lines</a:t>
            </a:r>
          </a:p>
        </p:txBody>
      </p:sp>
      <p:grpSp>
        <p:nvGrpSpPr>
          <p:cNvPr id="29" name="Group 11"/>
          <p:cNvGrpSpPr>
            <a:grpSpLocks/>
          </p:cNvGrpSpPr>
          <p:nvPr/>
        </p:nvGrpSpPr>
        <p:grpSpPr bwMode="auto">
          <a:xfrm>
            <a:off x="2321746" y="3666133"/>
            <a:ext cx="1538416" cy="1597026"/>
            <a:chOff x="1423" y="1042"/>
            <a:chExt cx="881" cy="1006"/>
          </a:xfrm>
        </p:grpSpPr>
        <p:sp>
          <p:nvSpPr>
            <p:cNvPr id="30" name="Line 12"/>
            <p:cNvSpPr>
              <a:spLocks noChangeShapeType="1"/>
            </p:cNvSpPr>
            <p:nvPr/>
          </p:nvSpPr>
          <p:spPr bwMode="auto">
            <a:xfrm flipV="1">
              <a:off x="1991" y="1042"/>
              <a:ext cx="284" cy="48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423" y="1525"/>
              <a:ext cx="881" cy="52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i="0" baseline="0" dirty="0" smtClean="0">
                  <a:solidFill>
                    <a:schemeClr val="bg1"/>
                  </a:solidFill>
                </a:rPr>
                <a:t>Failed Disk wind</a:t>
              </a:r>
              <a:endParaRPr lang="en-US" sz="2400" b="1" i="0" baseline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4741" y="4432300"/>
            <a:ext cx="217408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Broad</a:t>
            </a:r>
            <a:r>
              <a:rPr lang="en-US" sz="1600" i="0" baseline="0" dirty="0" smtClean="0">
                <a:solidFill>
                  <a:srgbClr val="FFFF66"/>
                </a:solidFill>
                <a:latin typeface="Arial Unicode MS" pitchFamily="-65" charset="0"/>
              </a:rPr>
              <a:t> Low ionization</a:t>
            </a:r>
            <a:r>
              <a:rPr lang="en-US" sz="1600" i="0" dirty="0" smtClean="0">
                <a:solidFill>
                  <a:srgbClr val="FFFF66"/>
                </a:solidFill>
                <a:latin typeface="Arial Unicode MS" pitchFamily="-65" charset="0"/>
              </a:rPr>
              <a:t> </a:t>
            </a:r>
            <a:r>
              <a:rPr lang="en-US" sz="1600" i="0" baseline="0" dirty="0" smtClean="0">
                <a:solidFill>
                  <a:srgbClr val="FFFF66"/>
                </a:solidFill>
                <a:latin typeface="Arial Unicode MS" pitchFamily="-65" charset="0"/>
              </a:rPr>
              <a:t>Emission </a:t>
            </a:r>
            <a:r>
              <a:rPr lang="en-US" sz="1600" i="0" baseline="0" dirty="0">
                <a:solidFill>
                  <a:srgbClr val="FFFF66"/>
                </a:solidFill>
                <a:latin typeface="Arial Unicode MS" pitchFamily="-65" charset="0"/>
              </a:rPr>
              <a:t>Lines</a:t>
            </a: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0" y="1519723"/>
            <a:ext cx="1992241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0" baseline="0" dirty="0" smtClean="0">
                <a:solidFill>
                  <a:srgbClr val="FFFF66"/>
                </a:solidFill>
                <a:latin typeface="Arial Unicode MS" pitchFamily="-65" charset="0"/>
              </a:rPr>
              <a:t>Bi-conical Extended</a:t>
            </a:r>
            <a:r>
              <a:rPr lang="en-US" sz="1600" i="0" dirty="0" smtClean="0">
                <a:solidFill>
                  <a:srgbClr val="FFFF66"/>
                </a:solidFill>
                <a:latin typeface="Arial Unicode MS" pitchFamily="-65" charset="0"/>
              </a:rPr>
              <a:t> Narrow Line Region</a:t>
            </a:r>
            <a:endParaRPr lang="en-US" sz="1600" i="0" baseline="0" dirty="0">
              <a:solidFill>
                <a:srgbClr val="FFFF66"/>
              </a:solidFill>
              <a:latin typeface="Arial Unicode MS" pitchFamily="-65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43606" y="5856100"/>
            <a:ext cx="111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Elvis 2000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323849" y="637087"/>
            <a:ext cx="8450264" cy="48051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/>
              <a:t>Disk Winds solve everything – it’s all outflows and rotation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5" grpId="0"/>
      <p:bldP spid="27" grpId="0"/>
      <p:bldP spid="32" grpId="0"/>
      <p:bldP spid="33" grpId="0"/>
      <p:bldP spid="34" grpId="0"/>
      <p:bldP spid="35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57510"/>
            <a:ext cx="9143999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900" dirty="0" smtClean="0">
                <a:solidFill>
                  <a:schemeClr val="bg1"/>
                </a:solidFill>
              </a:rPr>
              <a:t>But…</a:t>
            </a:r>
            <a:endParaRPr lang="en-US" sz="139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8889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 Theory of Everything must explain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521333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000" dirty="0" smtClean="0">
                <a:solidFill>
                  <a:prstClr val="white"/>
                </a:solidFill>
              </a:rPr>
              <a:t>Every.  Single. Thing.</a:t>
            </a:r>
            <a:endParaRPr lang="en-US" sz="300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4957" y="4426615"/>
            <a:ext cx="8528455" cy="634415"/>
          </a:xfrm>
          <a:solidFill>
            <a:srgbClr val="D9D9D9">
              <a:alpha val="84000"/>
            </a:srgbClr>
          </a:solidFill>
          <a:ln>
            <a:solidFill>
              <a:srgbClr val="0000FF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Do Broad Line Region Inflows  spoil it all?</a:t>
            </a:r>
            <a:endParaRPr lang="en-US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Reverberation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08" y="920986"/>
            <a:ext cx="7707033" cy="167457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-function flash from quasar</a:t>
            </a:r>
          </a:p>
          <a:p>
            <a:r>
              <a:rPr lang="en-US" dirty="0" smtClean="0"/>
              <a:t>Produces </a:t>
            </a: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-function response in an emission line from a gas cloud at distance R </a:t>
            </a:r>
          </a:p>
          <a:p>
            <a:r>
              <a:rPr lang="en-US" dirty="0" smtClean="0"/>
              <a:t>after “lag” time </a:t>
            </a:r>
            <a:r>
              <a:rPr lang="en-US" dirty="0" err="1" smtClean="0"/>
              <a:t>t</a:t>
            </a:r>
            <a:r>
              <a:rPr lang="en-US" dirty="0" smtClean="0"/>
              <a:t>=R/</a:t>
            </a:r>
            <a:r>
              <a:rPr lang="en-US" i="1" dirty="0" err="1" smtClean="0"/>
              <a:t>c</a:t>
            </a:r>
            <a:endParaRPr lang="en-US" i="1" dirty="0"/>
          </a:p>
        </p:txBody>
      </p:sp>
      <p:grpSp>
        <p:nvGrpSpPr>
          <p:cNvPr id="5" name="Group 31"/>
          <p:cNvGrpSpPr/>
          <p:nvPr/>
        </p:nvGrpSpPr>
        <p:grpSpPr>
          <a:xfrm>
            <a:off x="2238460" y="4226998"/>
            <a:ext cx="4782543" cy="1569858"/>
            <a:chOff x="2277021" y="4144983"/>
            <a:chExt cx="4782543" cy="1569858"/>
          </a:xfrm>
        </p:grpSpPr>
        <p:sp>
          <p:nvSpPr>
            <p:cNvPr id="20" name="Rectangle 19"/>
            <p:cNvSpPr/>
            <p:nvPr/>
          </p:nvSpPr>
          <p:spPr>
            <a:xfrm>
              <a:off x="2364177" y="4215191"/>
              <a:ext cx="4656827" cy="149965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FF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364177" y="5528059"/>
              <a:ext cx="4656827" cy="1588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 flipH="1" flipV="1">
              <a:off x="4083240" y="5041631"/>
              <a:ext cx="971265" cy="1588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 rot="16200000">
              <a:off x="2196229" y="4887333"/>
              <a:ext cx="5309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flux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2309410" y="4631463"/>
              <a:ext cx="399965" cy="158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888803" y="4144983"/>
              <a:ext cx="21707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i="1" dirty="0" smtClean="0">
                  <a:solidFill>
                    <a:srgbClr val="0000FF"/>
                  </a:solidFill>
                </a:rPr>
                <a:t>Emission Line Response</a:t>
              </a:r>
              <a:endParaRPr lang="en-US" sz="2000" i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30" name="Left-Right Arrow 29"/>
          <p:cNvSpPr/>
          <p:nvPr/>
        </p:nvSpPr>
        <p:spPr>
          <a:xfrm>
            <a:off x="3481216" y="4271973"/>
            <a:ext cx="1048301" cy="484632"/>
          </a:xfrm>
          <a:prstGeom prst="leftRightArrow">
            <a:avLst/>
          </a:prstGeom>
          <a:solidFill>
            <a:srgbClr val="FFFFFF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R/</a:t>
            </a:r>
            <a:r>
              <a:rPr lang="en-US" i="1" dirty="0" err="1" smtClean="0">
                <a:solidFill>
                  <a:srgbClr val="0000FF"/>
                </a:solidFill>
              </a:rPr>
              <a:t>c</a:t>
            </a:r>
            <a:endParaRPr lang="en-US" i="1" dirty="0">
              <a:solidFill>
                <a:srgbClr val="0000FF"/>
              </a:solidFill>
            </a:endParaRPr>
          </a:p>
        </p:txBody>
      </p:sp>
      <p:grpSp>
        <p:nvGrpSpPr>
          <p:cNvPr id="7" name="Group 32"/>
          <p:cNvGrpSpPr/>
          <p:nvPr/>
        </p:nvGrpSpPr>
        <p:grpSpPr>
          <a:xfrm>
            <a:off x="2277021" y="2526969"/>
            <a:ext cx="4782544" cy="1619665"/>
            <a:chOff x="2277021" y="2085507"/>
            <a:chExt cx="4782544" cy="1619665"/>
          </a:xfrm>
        </p:grpSpPr>
        <p:grpSp>
          <p:nvGrpSpPr>
            <p:cNvPr id="8" name="Group 30"/>
            <p:cNvGrpSpPr/>
            <p:nvPr/>
          </p:nvGrpSpPr>
          <p:grpSpPr>
            <a:xfrm>
              <a:off x="2277021" y="2085507"/>
              <a:ext cx="4782544" cy="1569857"/>
              <a:chOff x="2277021" y="2492934"/>
              <a:chExt cx="4782544" cy="1569857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364177" y="2563141"/>
                <a:ext cx="4656827" cy="14996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2364177" y="3685407"/>
                <a:ext cx="4656827" cy="1588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 flipH="1" flipV="1">
                <a:off x="3131432" y="3295474"/>
                <a:ext cx="781456" cy="1587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/>
              <p:cNvSpPr/>
              <p:nvPr/>
            </p:nvSpPr>
            <p:spPr>
              <a:xfrm rot="16200000">
                <a:off x="2196229" y="3235283"/>
                <a:ext cx="5309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00FF"/>
                    </a:solidFill>
                  </a:rPr>
                  <a:t>flux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>
                <a:off x="4850242" y="3972008"/>
                <a:ext cx="687456" cy="1588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rot="5400000" flipH="1" flipV="1">
                <a:off x="2309410" y="2979413"/>
                <a:ext cx="399965" cy="1588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771781" y="2492934"/>
                <a:ext cx="328778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i="1" dirty="0" smtClean="0">
                    <a:solidFill>
                      <a:srgbClr val="0000FF"/>
                    </a:solidFill>
                  </a:rPr>
                  <a:t>Central Continuum Source</a:t>
                </a:r>
              </a:p>
              <a:p>
                <a:pPr algn="r"/>
                <a:r>
                  <a:rPr lang="en-US" sz="2000" i="1" dirty="0" smtClean="0">
                    <a:solidFill>
                      <a:srgbClr val="0000FF"/>
                    </a:solidFill>
                  </a:rPr>
                  <a:t>Flash</a:t>
                </a:r>
                <a:endParaRPr lang="en-US" i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4286721" y="3335840"/>
              <a:ext cx="612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time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Isodelay</a:t>
            </a:r>
            <a:r>
              <a:rPr lang="en-US" sz="3600" dirty="0" smtClean="0"/>
              <a:t> Surfaces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2632"/>
            <a:ext cx="3288143" cy="393766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/>
              <a:t>Parabolas of equal delay time:</a:t>
            </a:r>
          </a:p>
          <a:p>
            <a:pPr>
              <a:spcAft>
                <a:spcPts val="1800"/>
              </a:spcAft>
            </a:pP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Zero delay ONLY possible on our line-of-sight to continuum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/>
          <a:p>
            <a:fld id="{025C4753-3B37-1148-8B21-5C11791B8F1C}" type="slidenum">
              <a:rPr lang="en-US"/>
              <a:pPr/>
              <a:t>7</a:t>
            </a:fld>
            <a:endParaRPr lang="en-US"/>
          </a:p>
        </p:txBody>
      </p:sp>
      <p:pic>
        <p:nvPicPr>
          <p:cNvPr id="6" name="Picture 2" descr="C:\My Documents\INAOE\idbase.gif"/>
          <p:cNvPicPr>
            <a:picLocks noChangeAspect="1" noChangeArrowheads="1"/>
          </p:cNvPicPr>
          <p:nvPr/>
        </p:nvPicPr>
        <p:blipFill>
          <a:blip r:embed="rId3"/>
          <a:srcRect l="4613" t="10602" r="16045" b="4620"/>
          <a:stretch>
            <a:fillRect/>
          </a:stretch>
        </p:blipFill>
        <p:spPr bwMode="auto">
          <a:xfrm>
            <a:off x="3288143" y="739199"/>
            <a:ext cx="5441264" cy="5814001"/>
          </a:xfrm>
          <a:prstGeom prst="rect">
            <a:avLst/>
          </a:prstGeom>
          <a:noFill/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562600" y="1676400"/>
            <a:ext cx="1676400" cy="1752600"/>
            <a:chOff x="3072" y="1056"/>
            <a:chExt cx="1056" cy="1104"/>
          </a:xfrm>
        </p:grpSpPr>
        <p:sp>
          <p:nvSpPr>
            <p:cNvPr id="8" name="Line 4"/>
            <p:cNvSpPr>
              <a:spLocks noChangeShapeType="1"/>
            </p:cNvSpPr>
            <p:nvPr/>
          </p:nvSpPr>
          <p:spPr bwMode="auto">
            <a:xfrm flipV="1">
              <a:off x="3600" y="1056"/>
              <a:ext cx="0" cy="1104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V="1">
              <a:off x="3600" y="1584"/>
              <a:ext cx="384" cy="576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3600" y="1824"/>
              <a:ext cx="480" cy="336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H="1">
              <a:off x="3072" y="1056"/>
              <a:ext cx="528" cy="0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H="1">
              <a:off x="3072" y="1584"/>
              <a:ext cx="912" cy="0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3072" y="1824"/>
              <a:ext cx="1008" cy="0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V="1">
              <a:off x="3600" y="1296"/>
              <a:ext cx="192" cy="816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H="1">
              <a:off x="3072" y="1296"/>
              <a:ext cx="720" cy="0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V="1">
              <a:off x="3600" y="1968"/>
              <a:ext cx="528" cy="192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3072" y="1968"/>
              <a:ext cx="1056" cy="0"/>
            </a:xfrm>
            <a:prstGeom prst="line">
              <a:avLst/>
            </a:prstGeom>
            <a:noFill/>
            <a:ln w="412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657600" y="3429000"/>
            <a:ext cx="2743200" cy="0"/>
          </a:xfrm>
          <a:prstGeom prst="line">
            <a:avLst/>
          </a:prstGeom>
          <a:noFill/>
          <a:ln w="41275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3657600" y="1524000"/>
            <a:ext cx="1905000" cy="3200400"/>
            <a:chOff x="1872" y="960"/>
            <a:chExt cx="1200" cy="2016"/>
          </a:xfrm>
        </p:grpSpPr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3072" y="960"/>
              <a:ext cx="0" cy="1632"/>
            </a:xfrm>
            <a:prstGeom prst="line">
              <a:avLst/>
            </a:prstGeom>
            <a:noFill/>
            <a:ln w="412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1872" y="2208"/>
              <a:ext cx="0" cy="384"/>
            </a:xfrm>
            <a:prstGeom prst="line">
              <a:avLst/>
            </a:prstGeom>
            <a:noFill/>
            <a:ln w="412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1872" y="2592"/>
              <a:ext cx="1200" cy="0"/>
            </a:xfrm>
            <a:prstGeom prst="line">
              <a:avLst/>
            </a:prstGeom>
            <a:noFill/>
            <a:ln w="412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1968" y="2688"/>
              <a:ext cx="1008" cy="288"/>
            </a:xfrm>
            <a:prstGeom prst="rect">
              <a:avLst/>
            </a:prstGeom>
            <a:solidFill>
              <a:srgbClr val="FF9900"/>
            </a:solidFill>
            <a:ln w="412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400">
                  <a:latin typeface="Arial" pitchFamily="-104" charset="0"/>
                  <a:sym typeface="Symbol" pitchFamily="-104" charset="2"/>
                </a:rPr>
                <a:t> = </a:t>
              </a:r>
              <a:r>
                <a:rPr lang="en-US" sz="2400" i="1">
                  <a:latin typeface="Arial" pitchFamily="-104" charset="0"/>
                  <a:sym typeface="Symbol" pitchFamily="-104" charset="2"/>
                </a:rPr>
                <a:t>r/c</a:t>
              </a:r>
              <a:endParaRPr lang="en-US" sz="2400" i="1">
                <a:latin typeface="Arial" pitchFamily="-104" charset="0"/>
              </a:endParaRPr>
            </a:p>
          </p:txBody>
        </p:sp>
      </p:grp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4572000" y="6096000"/>
            <a:ext cx="1001713" cy="457200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Arial" pitchFamily="-104" charset="0"/>
                <a:sym typeface="Symbol" pitchFamily="-104" charset="2"/>
              </a:rPr>
              <a:t> = </a:t>
            </a:r>
            <a:r>
              <a:rPr lang="en-US" sz="2400" i="1">
                <a:solidFill>
                  <a:srgbClr val="FF0000"/>
                </a:solidFill>
                <a:latin typeface="Arial" pitchFamily="-104" charset="0"/>
                <a:sym typeface="Symbol" pitchFamily="-104" charset="2"/>
              </a:rPr>
              <a:t>r/c</a:t>
            </a:r>
            <a:endParaRPr lang="en-US" sz="2400" i="1">
              <a:latin typeface="Arial" pitchFamily="-104" charset="0"/>
              <a:sym typeface="Symbol" pitchFamily="-104" charset="2"/>
            </a:endParaRPr>
          </a:p>
        </p:txBody>
      </p:sp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705778" y="1967433"/>
          <a:ext cx="1778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Equation" r:id="rId4" imgW="787320" imgH="393480" progId="Equation.3">
                  <p:embed/>
                </p:oleObj>
              </mc:Choice>
              <mc:Fallback>
                <p:oleObj name="Equation" r:id="rId4" imgW="7873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778" y="1967433"/>
                        <a:ext cx="1778000" cy="8858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769745" y="6220816"/>
            <a:ext cx="2014531" cy="369332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Brad Peterson, OSU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Explosion 1 27"/>
          <p:cNvSpPr/>
          <p:nvPr/>
        </p:nvSpPr>
        <p:spPr>
          <a:xfrm>
            <a:off x="4940988" y="3190334"/>
            <a:ext cx="469212" cy="477332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693779" y="637587"/>
            <a:ext cx="3628904" cy="3854842"/>
            <a:chOff x="4693779" y="637587"/>
            <a:chExt cx="3628904" cy="3854842"/>
          </a:xfrm>
        </p:grpSpPr>
        <p:grpSp>
          <p:nvGrpSpPr>
            <p:cNvPr id="10" name="Group 9"/>
            <p:cNvGrpSpPr/>
            <p:nvPr/>
          </p:nvGrpSpPr>
          <p:grpSpPr>
            <a:xfrm>
              <a:off x="4693779" y="637587"/>
              <a:ext cx="3535821" cy="3854842"/>
              <a:chOff x="5139820" y="939986"/>
              <a:chExt cx="3825009" cy="4203121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5139820" y="1015207"/>
                <a:ext cx="3825009" cy="4127900"/>
                <a:chOff x="6024174" y="1944177"/>
                <a:chExt cx="2840067" cy="3120126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2"/>
                <a:srcRect l="2674" t="38395" r="64294" b="6696"/>
                <a:stretch>
                  <a:fillRect/>
                </a:stretch>
              </p:blipFill>
              <p:spPr>
                <a:xfrm>
                  <a:off x="6024174" y="2414368"/>
                  <a:ext cx="2840067" cy="2649935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2"/>
                <a:srcRect l="2674" t="9142" r="64294" b="80918"/>
                <a:stretch>
                  <a:fillRect/>
                </a:stretch>
              </p:blipFill>
              <p:spPr>
                <a:xfrm>
                  <a:off x="6024174" y="1944177"/>
                  <a:ext cx="2840067" cy="479696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7" name="Rectangle 6"/>
                <p:cNvSpPr/>
                <p:nvPr/>
              </p:nvSpPr>
              <p:spPr>
                <a:xfrm>
                  <a:off x="6311844" y="2098147"/>
                  <a:ext cx="248010" cy="2697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6777059" y="939986"/>
                <a:ext cx="1222046" cy="402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ARP 151</a:t>
                </a: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4877362" y="3881317"/>
              <a:ext cx="131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  <a:sym typeface="Wingdings"/>
                </a:rPr>
                <a:t></a:t>
              </a:r>
              <a:r>
                <a:rPr lang="en-US" dirty="0" smtClean="0">
                  <a:solidFill>
                    <a:srgbClr val="FF0000"/>
                  </a:solidFill>
                  <a:sym typeface="Wingdings"/>
                </a:rPr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Redshifts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00311" y="3881317"/>
              <a:ext cx="1322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00FF"/>
                  </a:solidFill>
                  <a:sym typeface="Wingdings"/>
                </a:rPr>
                <a:t>Blue</a:t>
              </a:r>
              <a:r>
                <a:rPr lang="en-US" dirty="0" err="1" smtClean="0">
                  <a:solidFill>
                    <a:srgbClr val="0000FF"/>
                  </a:solidFill>
                </a:rPr>
                <a:t>shifts</a:t>
              </a:r>
              <a:r>
                <a:rPr lang="en-US" dirty="0" err="1" smtClean="0">
                  <a:solidFill>
                    <a:srgbClr val="0000FF"/>
                  </a:solidFill>
                  <a:sym typeface="Wingdings"/>
                </a:rPr>
                <a:t>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4302990" y="2568315"/>
              <a:ext cx="12464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Lag time</a:t>
              </a:r>
              <a:endParaRPr lang="en-US" sz="2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Broad Line Region Inflows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58" y="893397"/>
            <a:ext cx="4384842" cy="3222886"/>
          </a:xfrm>
        </p:spPr>
        <p:txBody>
          <a:bodyPr/>
          <a:lstStyle/>
          <a:p>
            <a:r>
              <a:rPr lang="en-US" dirty="0" smtClean="0"/>
              <a:t>Velocity Resolved Reverberation Mapping (VRRM)</a:t>
            </a:r>
          </a:p>
          <a:p>
            <a:pPr lvl="1"/>
            <a:r>
              <a:rPr lang="en-US" dirty="0" err="1" smtClean="0"/>
              <a:t>Bentz</a:t>
            </a:r>
            <a:r>
              <a:rPr lang="en-US" dirty="0" smtClean="0"/>
              <a:t> et al. 2010</a:t>
            </a:r>
          </a:p>
          <a:p>
            <a:r>
              <a:rPr lang="en-US" dirty="0" smtClean="0"/>
              <a:t>Redshifts at zero lag</a:t>
            </a:r>
          </a:p>
          <a:p>
            <a:pPr lvl="1">
              <a:buNone/>
            </a:pPr>
            <a:r>
              <a:rPr lang="en-US" sz="3200" b="1" dirty="0" err="1" smtClean="0">
                <a:sym typeface="Wingdings"/>
              </a:rPr>
              <a:t></a:t>
            </a:r>
            <a:r>
              <a:rPr lang="en-US" sz="3200" b="1" dirty="0" smtClean="0">
                <a:sym typeface="Wingdings"/>
              </a:rPr>
              <a:t> </a:t>
            </a:r>
            <a:r>
              <a:rPr lang="en-US" sz="3600" b="1" i="1" dirty="0" smtClean="0"/>
              <a:t>Infall !</a:t>
            </a:r>
            <a:endParaRPr lang="en-US" b="1" i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-44487" y="4643329"/>
            <a:ext cx="9188487" cy="1941982"/>
            <a:chOff x="-44487" y="4517579"/>
            <a:chExt cx="9188487" cy="19419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rcRect l="35139" t="4222" b="47683"/>
            <a:stretch>
              <a:fillRect/>
            </a:stretch>
          </p:blipFill>
          <p:spPr>
            <a:xfrm>
              <a:off x="4478047" y="4517579"/>
              <a:ext cx="4665953" cy="194198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rcRect l="35139" t="51504"/>
            <a:stretch>
              <a:fillRect/>
            </a:stretch>
          </p:blipFill>
          <p:spPr>
            <a:xfrm>
              <a:off x="-44487" y="4517579"/>
              <a:ext cx="4616487" cy="1937433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6915489" y="1288622"/>
            <a:ext cx="1207045" cy="2168241"/>
            <a:chOff x="6915489" y="1288622"/>
            <a:chExt cx="1207045" cy="2168241"/>
          </a:xfrm>
        </p:grpSpPr>
        <p:sp>
          <p:nvSpPr>
            <p:cNvPr id="13" name="Down Arrow 12"/>
            <p:cNvSpPr/>
            <p:nvPr/>
          </p:nvSpPr>
          <p:spPr>
            <a:xfrm>
              <a:off x="7251431" y="1934953"/>
              <a:ext cx="484632" cy="152191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915489" y="1288622"/>
              <a:ext cx="12070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Redshifts </a:t>
              </a:r>
            </a:p>
            <a:p>
              <a:pPr algn="ctr"/>
              <a:r>
                <a:rPr lang="en-US" dirty="0" smtClean="0"/>
                <a:t>at zero lag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4877361" y="4806803"/>
            <a:ext cx="1761389" cy="1367439"/>
          </a:xfrm>
          <a:prstGeom prst="rect">
            <a:avLst/>
          </a:prstGeom>
          <a:noFill/>
          <a:ln w="5715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5109829" y="3423722"/>
            <a:ext cx="2885705" cy="369332"/>
            <a:chOff x="5109829" y="3423722"/>
            <a:chExt cx="2885705" cy="3693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435600" y="3644900"/>
              <a:ext cx="2559934" cy="1588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109829" y="3423722"/>
              <a:ext cx="3016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478047" y="628086"/>
            <a:ext cx="3977977" cy="3864343"/>
            <a:chOff x="4460762" y="637586"/>
            <a:chExt cx="3977977" cy="3864343"/>
          </a:xfrm>
        </p:grpSpPr>
        <p:grpSp>
          <p:nvGrpSpPr>
            <p:cNvPr id="28" name="Group 27"/>
            <p:cNvGrpSpPr/>
            <p:nvPr/>
          </p:nvGrpSpPr>
          <p:grpSpPr>
            <a:xfrm>
              <a:off x="4460762" y="637586"/>
              <a:ext cx="3977977" cy="3864343"/>
              <a:chOff x="661873" y="3809507"/>
              <a:chExt cx="2898993" cy="2910505"/>
            </a:xfrm>
          </p:grpSpPr>
          <p:pic>
            <p:nvPicPr>
              <p:cNvPr id="21" name="Picture 2" descr="C:\My Documents\INAOE\idbase.gif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98894" y="3881317"/>
                <a:ext cx="2817917" cy="2817917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674470" y="3809507"/>
                <a:ext cx="1793956" cy="288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Isodelay</a:t>
                </a:r>
                <a:r>
                  <a:rPr lang="en-US" dirty="0" smtClean="0"/>
                  <a:t> Surfaces</a:t>
                </a:r>
                <a:endParaRPr lang="en-US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028287" y="6465024"/>
                <a:ext cx="1532579" cy="254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chemeClr val="bg1">
                        <a:lumMod val="50000"/>
                      </a:schemeClr>
                    </a:solidFill>
                  </a:rPr>
                  <a:t>Peterson 2003</a:t>
                </a:r>
                <a:endParaRPr lang="en-US" sz="16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Explosion 1 23"/>
              <p:cNvSpPr/>
              <p:nvPr/>
            </p:nvSpPr>
            <p:spPr>
              <a:xfrm>
                <a:off x="1538761" y="5116407"/>
                <a:ext cx="341943" cy="359512"/>
              </a:xfrm>
              <a:prstGeom prst="irregularSeal1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ight Arrow 25"/>
              <p:cNvSpPr/>
              <p:nvPr/>
            </p:nvSpPr>
            <p:spPr>
              <a:xfrm rot="19112694">
                <a:off x="1176782" y="5218182"/>
                <a:ext cx="451034" cy="438955"/>
              </a:xfrm>
              <a:prstGeom prst="rightArrow">
                <a:avLst>
                  <a:gd name="adj1" fmla="val 23029"/>
                  <a:gd name="adj2" fmla="val 50000"/>
                </a:avLst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61873" y="5525469"/>
                <a:ext cx="1235740" cy="505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rgbClr val="FF0000"/>
                    </a:solidFill>
                  </a:rPr>
                  <a:t>Infalling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gas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MUST be here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>
            <a:xfrm>
              <a:off x="5924595" y="2586884"/>
              <a:ext cx="331488" cy="1588"/>
            </a:xfrm>
            <a:prstGeom prst="straightConnector1">
              <a:avLst/>
            </a:prstGeom>
            <a:ln>
              <a:solidFill>
                <a:srgbClr val="8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140368" y="1539860"/>
            <a:ext cx="7471430" cy="5071938"/>
            <a:chOff x="1140368" y="1539860"/>
            <a:chExt cx="7471430" cy="507193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0368" y="1640460"/>
              <a:ext cx="7471430" cy="4971338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3614850" y="1539860"/>
              <a:ext cx="275357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More </a:t>
              </a:r>
              <a:r>
                <a:rPr lang="en-US" dirty="0" err="1" smtClean="0"/>
                <a:t>blueshifts</a:t>
              </a:r>
              <a:r>
                <a:rPr lang="en-US" dirty="0" smtClean="0"/>
                <a:t> at zero lag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Broad Line Region Inflows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959" y="662231"/>
            <a:ext cx="5958023" cy="1122514"/>
          </a:xfrm>
        </p:spPr>
        <p:txBody>
          <a:bodyPr anchor="t">
            <a:normAutofit fontScale="92500"/>
          </a:bodyPr>
          <a:lstStyle/>
          <a:p>
            <a:r>
              <a:rPr lang="en-US" sz="3765" dirty="0" smtClean="0"/>
              <a:t>Inflows seem to be common</a:t>
            </a:r>
          </a:p>
          <a:p>
            <a:pPr lvl="1"/>
            <a:r>
              <a:rPr lang="en-US" dirty="0" smtClean="0"/>
              <a:t>Grier et al. 2013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828042" y="2326343"/>
            <a:ext cx="4137759" cy="3509191"/>
            <a:chOff x="3828042" y="2326343"/>
            <a:chExt cx="4137759" cy="3509191"/>
          </a:xfrm>
        </p:grpSpPr>
        <p:sp>
          <p:nvSpPr>
            <p:cNvPr id="12" name="Down Arrow 11"/>
            <p:cNvSpPr/>
            <p:nvPr/>
          </p:nvSpPr>
          <p:spPr>
            <a:xfrm>
              <a:off x="3828042" y="2326343"/>
              <a:ext cx="484632" cy="96757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7481169" y="2478743"/>
              <a:ext cx="484632" cy="96757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3828042" y="4867961"/>
              <a:ext cx="484632" cy="96757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7481169" y="4867961"/>
              <a:ext cx="484632" cy="96757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Inflow leads to disks</a:t>
            </a:r>
            <a:endParaRPr lang="en-US" sz="36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4400409" y="923056"/>
            <a:ext cx="4579027" cy="3227661"/>
            <a:chOff x="1326096" y="2238319"/>
            <a:chExt cx="6603680" cy="4652641"/>
          </a:xfrm>
        </p:grpSpPr>
        <p:pic>
          <p:nvPicPr>
            <p:cNvPr id="12" name="Picture 11" descr="accretion_disk_umbc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6096" y="2238319"/>
              <a:ext cx="6603680" cy="448958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722586" y="6358572"/>
              <a:ext cx="1207190" cy="53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7F7F7F"/>
                  </a:solidFill>
                </a:rPr>
                <a:t>UMBC</a:t>
              </a:r>
              <a:endParaRPr lang="en-US" dirty="0">
                <a:solidFill>
                  <a:srgbClr val="7F7F7F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145" y="923055"/>
            <a:ext cx="4301263" cy="4349123"/>
          </a:xfrm>
        </p:spPr>
        <p:txBody>
          <a:bodyPr>
            <a:noAutofit/>
          </a:bodyPr>
          <a:lstStyle/>
          <a:p>
            <a:r>
              <a:rPr lang="en-US" sz="3200" dirty="0" smtClean="0"/>
              <a:t>Can’t fall far without angular momentum creating a disk</a:t>
            </a:r>
          </a:p>
          <a:p>
            <a:r>
              <a:rPr lang="en-US" sz="3200" dirty="0" smtClean="0"/>
              <a:t>Broad Line Region is not a disk:</a:t>
            </a:r>
          </a:p>
          <a:p>
            <a:pPr lvl="1"/>
            <a:r>
              <a:rPr lang="en-US" sz="2800" dirty="0" smtClean="0"/>
              <a:t>covers ~10% of 4</a:t>
            </a:r>
            <a:r>
              <a:rPr lang="en-US" sz="2800" dirty="0" smtClean="0">
                <a:latin typeface="Symbol" charset="2"/>
                <a:cs typeface="Symbol" charset="2"/>
              </a:rPr>
              <a:t>p</a:t>
            </a:r>
          </a:p>
          <a:p>
            <a:pPr lvl="1"/>
            <a:r>
              <a:rPr lang="en-US" sz="2800" dirty="0" smtClean="0"/>
              <a:t>Accretion disk covers ~0.1%  of 4</a:t>
            </a:r>
            <a:r>
              <a:rPr lang="en-US" sz="2800" dirty="0" smtClean="0">
                <a:latin typeface="Symbol" charset="2"/>
                <a:cs typeface="Symbol" charset="2"/>
              </a:rPr>
              <a:t>p</a:t>
            </a:r>
            <a:r>
              <a:rPr lang="en-US" sz="2800" dirty="0" smtClean="0"/>
              <a:t> 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Broad Line Region Inflow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898482" y="1307783"/>
            <a:ext cx="15835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dirty="0" smtClean="0">
                <a:solidFill>
                  <a:schemeClr val="bg1"/>
                </a:solidFill>
              </a:rPr>
              <a:t>?</a:t>
            </a:r>
            <a:endParaRPr lang="en-US" sz="20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547" y="1507366"/>
            <a:ext cx="6451761" cy="173265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the outflow is the inflow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Can outflows solve Broad Line Region Inflows?</a:t>
            </a:r>
            <a:endParaRPr lang="en-US" sz="3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4343" y="687887"/>
            <a:ext cx="5350042" cy="7091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entury Gothic"/>
                <a:cs typeface="Century Gothic"/>
              </a:rPr>
              <a:t>Use the Chandra results: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131" y="1397021"/>
            <a:ext cx="38856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1. X-ray Warm Absorbers, </a:t>
            </a:r>
          </a:p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Low Ionization Phase</a:t>
            </a:r>
            <a:endParaRPr lang="en-US" sz="2800" dirty="0">
              <a:solidFill>
                <a:srgbClr val="FFFFFF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56452" y="2433527"/>
            <a:ext cx="3846949" cy="3961986"/>
            <a:chOff x="51188" y="2433527"/>
            <a:chExt cx="3846949" cy="396198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638" y="2433529"/>
              <a:ext cx="3650499" cy="373720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609432" y="2607204"/>
              <a:ext cx="2061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85000"/>
                    </a:schemeClr>
                  </a:solidFill>
                </a:rPr>
                <a:t>Krongold et al. 2003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-1586584" y="4071299"/>
              <a:ext cx="373721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Log Temperature</a:t>
              </a:r>
              <a:endParaRPr lang="en-US" sz="2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188" y="5933848"/>
              <a:ext cx="3846949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Log Ionization parameter</a:t>
              </a:r>
              <a:endParaRPr lang="en-US" sz="2400" dirty="0"/>
            </a:p>
          </p:txBody>
        </p:sp>
      </p:grpSp>
      <p:sp>
        <p:nvSpPr>
          <p:cNvPr id="18" name="Oval 17"/>
          <p:cNvSpPr/>
          <p:nvPr/>
        </p:nvSpPr>
        <p:spPr>
          <a:xfrm>
            <a:off x="2363896" y="4781416"/>
            <a:ext cx="1451548" cy="514020"/>
          </a:xfrm>
          <a:prstGeom prst="ellipse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788187" y="1602532"/>
            <a:ext cx="3664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2. X-ray Eclipsing Clouds</a:t>
            </a:r>
            <a:endParaRPr lang="en-US" sz="2800" dirty="0">
              <a:solidFill>
                <a:srgbClr val="FFFFFF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509408" y="2433527"/>
            <a:ext cx="4199403" cy="3682450"/>
            <a:chOff x="4509408" y="2433527"/>
            <a:chExt cx="4199403" cy="368245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6292" y="2433528"/>
              <a:ext cx="4062519" cy="346183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 rot="16200000">
              <a:off x="2899017" y="4043918"/>
              <a:ext cx="3682448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/>
                <a:t>Schwartzchild</a:t>
              </a:r>
              <a:r>
                <a:rPr lang="en-US" sz="2400" dirty="0" smtClean="0"/>
                <a:t> radii</a:t>
              </a:r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46293" y="5654312"/>
              <a:ext cx="4062518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Density (cm</a:t>
              </a:r>
              <a:r>
                <a:rPr lang="en-US" sz="2400" baseline="30000" dirty="0" smtClean="0"/>
                <a:t>-3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257743" y="2645688"/>
              <a:ext cx="1194503" cy="2796869"/>
            </a:xfrm>
            <a:custGeom>
              <a:avLst/>
              <a:gdLst>
                <a:gd name="connsiteX0" fmla="*/ 0 w 1194503"/>
                <a:gd name="connsiteY0" fmla="*/ 2751515 h 2796869"/>
                <a:gd name="connsiteX1" fmla="*/ 801376 w 1194503"/>
                <a:gd name="connsiteY1" fmla="*/ 0 h 2796869"/>
                <a:gd name="connsiteX2" fmla="*/ 1194503 w 1194503"/>
                <a:gd name="connsiteY2" fmla="*/ 0 h 2796869"/>
                <a:gd name="connsiteX3" fmla="*/ 1179383 w 1194503"/>
                <a:gd name="connsiteY3" fmla="*/ 2796869 h 2796869"/>
                <a:gd name="connsiteX4" fmla="*/ 0 w 1194503"/>
                <a:gd name="connsiteY4" fmla="*/ 2751515 h 27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503" h="2796869">
                  <a:moveTo>
                    <a:pt x="0" y="2751515"/>
                  </a:moveTo>
                  <a:lnTo>
                    <a:pt x="801376" y="0"/>
                  </a:lnTo>
                  <a:lnTo>
                    <a:pt x="1194503" y="0"/>
                  </a:lnTo>
                  <a:lnTo>
                    <a:pt x="1179383" y="2796869"/>
                  </a:lnTo>
                  <a:lnTo>
                    <a:pt x="0" y="2751515"/>
                  </a:lnTo>
                  <a:close/>
                </a:path>
              </a:pathLst>
            </a:custGeom>
            <a:solidFill>
              <a:srgbClr val="CCFFCC">
                <a:alpha val="6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X-ray Eclipsers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46812" y="2645688"/>
              <a:ext cx="1635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85000"/>
                    </a:schemeClr>
                  </a:solidFill>
                </a:rPr>
                <a:t>Elvis et al. 2004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7257743" y="4232537"/>
            <a:ext cx="792254" cy="7178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3" grpId="0"/>
      <p:bldP spid="18" grpId="0" animBg="1"/>
      <p:bldP spid="19" grpId="0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956843" cy="634415"/>
          </a:xfrm>
        </p:spPr>
        <p:txBody>
          <a:bodyPr>
            <a:noAutofit/>
          </a:bodyPr>
          <a:lstStyle/>
          <a:p>
            <a:r>
              <a:rPr lang="en-US" sz="3000" dirty="0" smtClean="0"/>
              <a:t>Can outflows solve Broad Line Region Inflows?</a:t>
            </a:r>
            <a:endParaRPr lang="en-US" sz="3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7157" y="2388674"/>
          <a:ext cx="868965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414"/>
                <a:gridCol w="2172414"/>
                <a:gridCol w="2172414"/>
                <a:gridCol w="2172414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Broad</a:t>
                      </a:r>
                      <a:r>
                        <a:rPr lang="en-US" sz="2400" baseline="0" dirty="0" smtClean="0"/>
                        <a:t> Emission Line Region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Warm Absorber</a:t>
                      </a:r>
                      <a:r>
                        <a:rPr lang="en-US" sz="2400" baseline="0" dirty="0" smtClean="0"/>
                        <a:t> (LIP)*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X-ray</a:t>
                      </a:r>
                      <a:r>
                        <a:rPr lang="en-US" sz="2400" baseline="0" dirty="0" smtClean="0"/>
                        <a:t> eclipsing clouds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Temperature T(K)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(1-2) X 10(4)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Few</a:t>
                      </a:r>
                      <a:r>
                        <a:rPr lang="en-US" sz="2400" baseline="0" dirty="0" smtClean="0"/>
                        <a:t> X </a:t>
                      </a:r>
                      <a:r>
                        <a:rPr lang="en-US" sz="2400" dirty="0" smtClean="0"/>
                        <a:t>10(4)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&lt;10(5)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log[Density</a:t>
                      </a:r>
                      <a:endParaRPr lang="en-US" sz="2400" dirty="0" smtClean="0"/>
                    </a:p>
                    <a:p>
                      <a:r>
                        <a:rPr lang="en-US" sz="2400" dirty="0" smtClean="0"/>
                        <a:t>n</a:t>
                      </a:r>
                      <a:r>
                        <a:rPr lang="en-US" sz="2400" baseline="-25000" dirty="0" smtClean="0"/>
                        <a:t>e</a:t>
                      </a:r>
                      <a:r>
                        <a:rPr lang="en-US" sz="2400" dirty="0" smtClean="0"/>
                        <a:t> (cm</a:t>
                      </a:r>
                      <a:r>
                        <a:rPr lang="en-US" sz="2400" baseline="30000" dirty="0" smtClean="0"/>
                        <a:t>-3</a:t>
                      </a:r>
                      <a:r>
                        <a:rPr lang="en-US" sz="2400" dirty="0" smtClean="0"/>
                        <a:t>)]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</a:t>
                      </a:r>
                      <a:r>
                        <a:rPr lang="en-US" sz="2400" baseline="0" dirty="0" smtClean="0"/>
                        <a:t> - 10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</a:t>
                      </a:r>
                      <a:r>
                        <a:rPr lang="en-US" sz="2400" baseline="0" dirty="0" smtClean="0"/>
                        <a:t> - 11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9 - 10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log[Ionization</a:t>
                      </a:r>
                      <a:r>
                        <a:rPr lang="en-US" sz="2400" dirty="0" smtClean="0"/>
                        <a:t> parameter,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U]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-1.5 – 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-3 - -1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&lt; 100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7158" y="748359"/>
            <a:ext cx="4384842" cy="1640315"/>
          </a:xfrm>
        </p:spPr>
        <p:txBody>
          <a:bodyPr>
            <a:normAutofit/>
          </a:bodyPr>
          <a:lstStyle/>
          <a:p>
            <a:r>
              <a:rPr lang="en-US" dirty="0" smtClean="0"/>
              <a:t>Same physical conditions</a:t>
            </a:r>
          </a:p>
          <a:p>
            <a:r>
              <a:rPr lang="en-US" dirty="0" smtClean="0"/>
              <a:t>Same gas?</a:t>
            </a:r>
          </a:p>
          <a:p>
            <a:r>
              <a:rPr lang="en-US" dirty="0" smtClean="0"/>
              <a:t>But WA is an OUTFLOW</a:t>
            </a:r>
          </a:p>
        </p:txBody>
      </p:sp>
      <p:grpSp>
        <p:nvGrpSpPr>
          <p:cNvPr id="3" name="Group 10"/>
          <p:cNvGrpSpPr/>
          <p:nvPr/>
        </p:nvGrpSpPr>
        <p:grpSpPr>
          <a:xfrm>
            <a:off x="5344771" y="1006078"/>
            <a:ext cx="1489603" cy="1382596"/>
            <a:chOff x="5344771" y="748359"/>
            <a:chExt cx="1489603" cy="1382596"/>
          </a:xfrm>
        </p:grpSpPr>
        <p:sp>
          <p:nvSpPr>
            <p:cNvPr id="9" name="Bent-Up Arrow 8"/>
            <p:cNvSpPr/>
            <p:nvPr/>
          </p:nvSpPr>
          <p:spPr>
            <a:xfrm flipH="1" flipV="1">
              <a:off x="5344771" y="893397"/>
              <a:ext cx="1489603" cy="1237558"/>
            </a:xfrm>
            <a:prstGeom prst="bentUpArrow">
              <a:avLst>
                <a:gd name="adj1" fmla="val 26392"/>
                <a:gd name="adj2" fmla="val 25000"/>
                <a:gd name="adj3" fmla="val 25000"/>
              </a:avLst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76410" y="748359"/>
              <a:ext cx="13579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FFFF"/>
                  </a:solidFill>
                </a:rPr>
                <a:t>Outflow</a:t>
              </a:r>
              <a:endParaRPr lang="en-US" sz="2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388226" y="5725868"/>
            <a:ext cx="6367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* LIP = Low Ionization Phase, Krongold et al. 2003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878252" cy="634415"/>
          </a:xfrm>
        </p:spPr>
        <p:txBody>
          <a:bodyPr>
            <a:noAutofit/>
          </a:bodyPr>
          <a:lstStyle/>
          <a:p>
            <a:r>
              <a:rPr lang="en-US" dirty="0" smtClean="0"/>
              <a:t>Cool Phases in the Warm Absorber Outflow</a:t>
            </a:r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978400" y="738186"/>
            <a:ext cx="4137810" cy="4354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Found often (always?):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NCG 3783 </a:t>
            </a:r>
            <a:r>
              <a:rPr lang="en-US" dirty="0">
                <a:solidFill>
                  <a:schemeClr val="bg1"/>
                </a:solidFill>
              </a:rPr>
              <a:t>(Krongold et al. </a:t>
            </a:r>
            <a:r>
              <a:rPr lang="en-US" dirty="0" smtClean="0">
                <a:solidFill>
                  <a:schemeClr val="bg1"/>
                </a:solidFill>
              </a:rPr>
              <a:t>2003; </a:t>
            </a:r>
            <a:r>
              <a:rPr lang="en-US" dirty="0" err="1">
                <a:solidFill>
                  <a:schemeClr val="bg1"/>
                </a:solidFill>
              </a:rPr>
              <a:t>Netzer</a:t>
            </a:r>
            <a:r>
              <a:rPr lang="en-US" dirty="0">
                <a:solidFill>
                  <a:schemeClr val="bg1"/>
                </a:solidFill>
              </a:rPr>
              <a:t> et al. 2003 ),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NCG </a:t>
            </a:r>
            <a:r>
              <a:rPr lang="en-US" sz="2000" dirty="0">
                <a:solidFill>
                  <a:schemeClr val="bg1"/>
                </a:solidFill>
              </a:rPr>
              <a:t>985 </a:t>
            </a:r>
            <a:r>
              <a:rPr lang="en-US" dirty="0">
                <a:solidFill>
                  <a:schemeClr val="bg1"/>
                </a:solidFill>
              </a:rPr>
              <a:t>(Krongold et al. 2005b , 2009 ),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NGC </a:t>
            </a:r>
            <a:r>
              <a:rPr lang="en-US" sz="2000" dirty="0">
                <a:solidFill>
                  <a:schemeClr val="bg1"/>
                </a:solidFill>
              </a:rPr>
              <a:t>4051 </a:t>
            </a:r>
            <a:r>
              <a:rPr lang="en-US" dirty="0">
                <a:solidFill>
                  <a:schemeClr val="bg1"/>
                </a:solidFill>
              </a:rPr>
              <a:t>(Krongold et al. 2007 ),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Mrk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279 </a:t>
            </a:r>
            <a:r>
              <a:rPr lang="en-US" dirty="0">
                <a:solidFill>
                  <a:schemeClr val="bg1"/>
                </a:solidFill>
              </a:rPr>
              <a:t>(Fields et al. 2007 ),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NGC5548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Andráde</a:t>
            </a:r>
            <a:r>
              <a:rPr lang="en-US" dirty="0">
                <a:solidFill>
                  <a:schemeClr val="bg1"/>
                </a:solidFill>
              </a:rPr>
              <a:t>-Velasquez et al. 2010)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36505" y="2832100"/>
            <a:ext cx="4122005" cy="3772139"/>
            <a:chOff x="567870" y="2857500"/>
            <a:chExt cx="4122005" cy="3772139"/>
          </a:xfrm>
        </p:grpSpPr>
        <p:grpSp>
          <p:nvGrpSpPr>
            <p:cNvPr id="8" name="Group 14"/>
            <p:cNvGrpSpPr/>
            <p:nvPr/>
          </p:nvGrpSpPr>
          <p:grpSpPr>
            <a:xfrm>
              <a:off x="567870" y="2857500"/>
              <a:ext cx="4122005" cy="3647619"/>
              <a:chOff x="567870" y="2857500"/>
              <a:chExt cx="4122005" cy="3647619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>
                <a:lum contrast="47000"/>
              </a:blip>
              <a:srcRect t="4048"/>
              <a:stretch>
                <a:fillRect/>
              </a:stretch>
            </p:blipFill>
            <p:spPr>
              <a:xfrm>
                <a:off x="567870" y="2857500"/>
                <a:ext cx="4122005" cy="3647619"/>
              </a:xfrm>
              <a:prstGeom prst="rect">
                <a:avLst/>
              </a:prstGeom>
            </p:spPr>
          </p:pic>
          <p:sp>
            <p:nvSpPr>
              <p:cNvPr id="15" name="Freeform 14"/>
              <p:cNvSpPr/>
              <p:nvPr/>
            </p:nvSpPr>
            <p:spPr>
              <a:xfrm>
                <a:off x="1295713" y="3603829"/>
                <a:ext cx="3097697" cy="2325327"/>
              </a:xfrm>
              <a:custGeom>
                <a:avLst/>
                <a:gdLst>
                  <a:gd name="connsiteX0" fmla="*/ 3097697 w 3097697"/>
                  <a:gd name="connsiteY0" fmla="*/ 0 h 2325327"/>
                  <a:gd name="connsiteX1" fmla="*/ 2445551 w 3097697"/>
                  <a:gd name="connsiteY1" fmla="*/ 34322 h 2325327"/>
                  <a:gd name="connsiteX2" fmla="*/ 2050830 w 3097697"/>
                  <a:gd name="connsiteY2" fmla="*/ 60063 h 2325327"/>
                  <a:gd name="connsiteX3" fmla="*/ 1759080 w 3097697"/>
                  <a:gd name="connsiteY3" fmla="*/ 111547 h 2325327"/>
                  <a:gd name="connsiteX4" fmla="*/ 1501654 w 3097697"/>
                  <a:gd name="connsiteY4" fmla="*/ 197352 h 2325327"/>
                  <a:gd name="connsiteX5" fmla="*/ 1398683 w 3097697"/>
                  <a:gd name="connsiteY5" fmla="*/ 283158 h 2325327"/>
                  <a:gd name="connsiteX6" fmla="*/ 1372941 w 3097697"/>
                  <a:gd name="connsiteY6" fmla="*/ 334641 h 2325327"/>
                  <a:gd name="connsiteX7" fmla="*/ 1372941 w 3097697"/>
                  <a:gd name="connsiteY7" fmla="*/ 411866 h 2325327"/>
                  <a:gd name="connsiteX8" fmla="*/ 1433007 w 3097697"/>
                  <a:gd name="connsiteY8" fmla="*/ 497671 h 2325327"/>
                  <a:gd name="connsiteX9" fmla="*/ 1501654 w 3097697"/>
                  <a:gd name="connsiteY9" fmla="*/ 600638 h 2325327"/>
                  <a:gd name="connsiteX10" fmla="*/ 1561720 w 3097697"/>
                  <a:gd name="connsiteY10" fmla="*/ 660701 h 2325327"/>
                  <a:gd name="connsiteX11" fmla="*/ 1604624 w 3097697"/>
                  <a:gd name="connsiteY11" fmla="*/ 712185 h 2325327"/>
                  <a:gd name="connsiteX12" fmla="*/ 1604624 w 3097697"/>
                  <a:gd name="connsiteY12" fmla="*/ 737926 h 2325327"/>
                  <a:gd name="connsiteX13" fmla="*/ 1587463 w 3097697"/>
                  <a:gd name="connsiteY13" fmla="*/ 780829 h 2325327"/>
                  <a:gd name="connsiteX14" fmla="*/ 1527396 w 3097697"/>
                  <a:gd name="connsiteY14" fmla="*/ 815151 h 2325327"/>
                  <a:gd name="connsiteX15" fmla="*/ 1424426 w 3097697"/>
                  <a:gd name="connsiteY15" fmla="*/ 866635 h 2325327"/>
                  <a:gd name="connsiteX16" fmla="*/ 1209904 w 3097697"/>
                  <a:gd name="connsiteY16" fmla="*/ 926698 h 2325327"/>
                  <a:gd name="connsiteX17" fmla="*/ 1046867 w 3097697"/>
                  <a:gd name="connsiteY17" fmla="*/ 969601 h 2325327"/>
                  <a:gd name="connsiteX18" fmla="*/ 1003963 w 3097697"/>
                  <a:gd name="connsiteY18" fmla="*/ 1046826 h 2325327"/>
                  <a:gd name="connsiteX19" fmla="*/ 1038286 w 3097697"/>
                  <a:gd name="connsiteY19" fmla="*/ 1106890 h 2325327"/>
                  <a:gd name="connsiteX20" fmla="*/ 1149838 w 3097697"/>
                  <a:gd name="connsiteY20" fmla="*/ 1329984 h 2325327"/>
                  <a:gd name="connsiteX21" fmla="*/ 1166999 w 3097697"/>
                  <a:gd name="connsiteY21" fmla="*/ 1407209 h 2325327"/>
                  <a:gd name="connsiteX22" fmla="*/ 1149838 w 3097697"/>
                  <a:gd name="connsiteY22" fmla="*/ 1458692 h 2325327"/>
                  <a:gd name="connsiteX23" fmla="*/ 1098352 w 3097697"/>
                  <a:gd name="connsiteY23" fmla="*/ 1501595 h 2325327"/>
                  <a:gd name="connsiteX24" fmla="*/ 1021125 w 3097697"/>
                  <a:gd name="connsiteY24" fmla="*/ 1570239 h 2325327"/>
                  <a:gd name="connsiteX25" fmla="*/ 995382 w 3097697"/>
                  <a:gd name="connsiteY25" fmla="*/ 1621722 h 2325327"/>
                  <a:gd name="connsiteX26" fmla="*/ 969639 w 3097697"/>
                  <a:gd name="connsiteY26" fmla="*/ 1673206 h 2325327"/>
                  <a:gd name="connsiteX27" fmla="*/ 969639 w 3097697"/>
                  <a:gd name="connsiteY27" fmla="*/ 1724689 h 2325327"/>
                  <a:gd name="connsiteX28" fmla="*/ 995382 w 3097697"/>
                  <a:gd name="connsiteY28" fmla="*/ 1827656 h 2325327"/>
                  <a:gd name="connsiteX29" fmla="*/ 1038286 w 3097697"/>
                  <a:gd name="connsiteY29" fmla="*/ 2025008 h 2325327"/>
                  <a:gd name="connsiteX30" fmla="*/ 1029705 w 3097697"/>
                  <a:gd name="connsiteY30" fmla="*/ 2085072 h 2325327"/>
                  <a:gd name="connsiteX31" fmla="*/ 1003963 w 3097697"/>
                  <a:gd name="connsiteY31" fmla="*/ 2127975 h 2325327"/>
                  <a:gd name="connsiteX32" fmla="*/ 952477 w 3097697"/>
                  <a:gd name="connsiteY32" fmla="*/ 2179458 h 2325327"/>
                  <a:gd name="connsiteX33" fmla="*/ 832345 w 3097697"/>
                  <a:gd name="connsiteY33" fmla="*/ 2213780 h 2325327"/>
                  <a:gd name="connsiteX34" fmla="*/ 652147 w 3097697"/>
                  <a:gd name="connsiteY34" fmla="*/ 2248102 h 2325327"/>
                  <a:gd name="connsiteX35" fmla="*/ 471948 w 3097697"/>
                  <a:gd name="connsiteY35" fmla="*/ 2273844 h 2325327"/>
                  <a:gd name="connsiteX36" fmla="*/ 274588 w 3097697"/>
                  <a:gd name="connsiteY36" fmla="*/ 2282424 h 2325327"/>
                  <a:gd name="connsiteX37" fmla="*/ 163037 w 3097697"/>
                  <a:gd name="connsiteY37" fmla="*/ 2291005 h 2325327"/>
                  <a:gd name="connsiteX38" fmla="*/ 102970 w 3097697"/>
                  <a:gd name="connsiteY38" fmla="*/ 2299585 h 2325327"/>
                  <a:gd name="connsiteX39" fmla="*/ 0 w 3097697"/>
                  <a:gd name="connsiteY39" fmla="*/ 2325327 h 2325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097697" h="2325327">
                    <a:moveTo>
                      <a:pt x="3097697" y="0"/>
                    </a:moveTo>
                    <a:lnTo>
                      <a:pt x="2445551" y="34322"/>
                    </a:lnTo>
                    <a:cubicBezTo>
                      <a:pt x="2271073" y="44332"/>
                      <a:pt x="2165242" y="47192"/>
                      <a:pt x="2050830" y="60063"/>
                    </a:cubicBezTo>
                    <a:cubicBezTo>
                      <a:pt x="1936418" y="72934"/>
                      <a:pt x="1850609" y="88666"/>
                      <a:pt x="1759080" y="111547"/>
                    </a:cubicBezTo>
                    <a:cubicBezTo>
                      <a:pt x="1667551" y="134429"/>
                      <a:pt x="1561720" y="168750"/>
                      <a:pt x="1501654" y="197352"/>
                    </a:cubicBezTo>
                    <a:cubicBezTo>
                      <a:pt x="1441588" y="225954"/>
                      <a:pt x="1420135" y="260277"/>
                      <a:pt x="1398683" y="283158"/>
                    </a:cubicBezTo>
                    <a:cubicBezTo>
                      <a:pt x="1377231" y="306039"/>
                      <a:pt x="1377231" y="313190"/>
                      <a:pt x="1372941" y="334641"/>
                    </a:cubicBezTo>
                    <a:cubicBezTo>
                      <a:pt x="1368651" y="356092"/>
                      <a:pt x="1362930" y="384694"/>
                      <a:pt x="1372941" y="411866"/>
                    </a:cubicBezTo>
                    <a:cubicBezTo>
                      <a:pt x="1382952" y="439038"/>
                      <a:pt x="1411555" y="466209"/>
                      <a:pt x="1433007" y="497671"/>
                    </a:cubicBezTo>
                    <a:cubicBezTo>
                      <a:pt x="1454459" y="529133"/>
                      <a:pt x="1480202" y="573466"/>
                      <a:pt x="1501654" y="600638"/>
                    </a:cubicBezTo>
                    <a:cubicBezTo>
                      <a:pt x="1523106" y="627810"/>
                      <a:pt x="1544558" y="642110"/>
                      <a:pt x="1561720" y="660701"/>
                    </a:cubicBezTo>
                    <a:cubicBezTo>
                      <a:pt x="1578882" y="679292"/>
                      <a:pt x="1597473" y="699314"/>
                      <a:pt x="1604624" y="712185"/>
                    </a:cubicBezTo>
                    <a:cubicBezTo>
                      <a:pt x="1611775" y="725056"/>
                      <a:pt x="1607484" y="726485"/>
                      <a:pt x="1604624" y="737926"/>
                    </a:cubicBezTo>
                    <a:cubicBezTo>
                      <a:pt x="1601764" y="749367"/>
                      <a:pt x="1600334" y="767958"/>
                      <a:pt x="1587463" y="780829"/>
                    </a:cubicBezTo>
                    <a:cubicBezTo>
                      <a:pt x="1574592" y="793700"/>
                      <a:pt x="1554569" y="800850"/>
                      <a:pt x="1527396" y="815151"/>
                    </a:cubicBezTo>
                    <a:cubicBezTo>
                      <a:pt x="1500223" y="829452"/>
                      <a:pt x="1477341" y="848044"/>
                      <a:pt x="1424426" y="866635"/>
                    </a:cubicBezTo>
                    <a:cubicBezTo>
                      <a:pt x="1371511" y="885226"/>
                      <a:pt x="1209904" y="926698"/>
                      <a:pt x="1209904" y="926698"/>
                    </a:cubicBezTo>
                    <a:cubicBezTo>
                      <a:pt x="1146978" y="943859"/>
                      <a:pt x="1081191" y="949580"/>
                      <a:pt x="1046867" y="969601"/>
                    </a:cubicBezTo>
                    <a:cubicBezTo>
                      <a:pt x="1012544" y="989622"/>
                      <a:pt x="1005393" y="1023945"/>
                      <a:pt x="1003963" y="1046826"/>
                    </a:cubicBezTo>
                    <a:cubicBezTo>
                      <a:pt x="1002533" y="1069707"/>
                      <a:pt x="1013974" y="1059697"/>
                      <a:pt x="1038286" y="1106890"/>
                    </a:cubicBezTo>
                    <a:cubicBezTo>
                      <a:pt x="1062598" y="1154083"/>
                      <a:pt x="1128386" y="1279931"/>
                      <a:pt x="1149838" y="1329984"/>
                    </a:cubicBezTo>
                    <a:cubicBezTo>
                      <a:pt x="1171290" y="1380037"/>
                      <a:pt x="1166999" y="1385758"/>
                      <a:pt x="1166999" y="1407209"/>
                    </a:cubicBezTo>
                    <a:cubicBezTo>
                      <a:pt x="1166999" y="1428660"/>
                      <a:pt x="1161279" y="1442961"/>
                      <a:pt x="1149838" y="1458692"/>
                    </a:cubicBezTo>
                    <a:cubicBezTo>
                      <a:pt x="1138397" y="1474423"/>
                      <a:pt x="1119804" y="1483004"/>
                      <a:pt x="1098352" y="1501595"/>
                    </a:cubicBezTo>
                    <a:cubicBezTo>
                      <a:pt x="1076900" y="1520186"/>
                      <a:pt x="1038287" y="1550218"/>
                      <a:pt x="1021125" y="1570239"/>
                    </a:cubicBezTo>
                    <a:cubicBezTo>
                      <a:pt x="1003963" y="1590260"/>
                      <a:pt x="995382" y="1621722"/>
                      <a:pt x="995382" y="1621722"/>
                    </a:cubicBezTo>
                    <a:cubicBezTo>
                      <a:pt x="986801" y="1638883"/>
                      <a:pt x="973929" y="1656045"/>
                      <a:pt x="969639" y="1673206"/>
                    </a:cubicBezTo>
                    <a:cubicBezTo>
                      <a:pt x="965349" y="1690367"/>
                      <a:pt x="965349" y="1698947"/>
                      <a:pt x="969639" y="1724689"/>
                    </a:cubicBezTo>
                    <a:cubicBezTo>
                      <a:pt x="973929" y="1750431"/>
                      <a:pt x="983941" y="1777603"/>
                      <a:pt x="995382" y="1827656"/>
                    </a:cubicBezTo>
                    <a:cubicBezTo>
                      <a:pt x="1006823" y="1877709"/>
                      <a:pt x="1032566" y="1982105"/>
                      <a:pt x="1038286" y="2025008"/>
                    </a:cubicBezTo>
                    <a:cubicBezTo>
                      <a:pt x="1044007" y="2067911"/>
                      <a:pt x="1035425" y="2067911"/>
                      <a:pt x="1029705" y="2085072"/>
                    </a:cubicBezTo>
                    <a:cubicBezTo>
                      <a:pt x="1023985" y="2102233"/>
                      <a:pt x="1016834" y="2112244"/>
                      <a:pt x="1003963" y="2127975"/>
                    </a:cubicBezTo>
                    <a:cubicBezTo>
                      <a:pt x="991092" y="2143706"/>
                      <a:pt x="981080" y="2165157"/>
                      <a:pt x="952477" y="2179458"/>
                    </a:cubicBezTo>
                    <a:cubicBezTo>
                      <a:pt x="923874" y="2193759"/>
                      <a:pt x="882400" y="2202339"/>
                      <a:pt x="832345" y="2213780"/>
                    </a:cubicBezTo>
                    <a:cubicBezTo>
                      <a:pt x="782290" y="2225221"/>
                      <a:pt x="712213" y="2238091"/>
                      <a:pt x="652147" y="2248102"/>
                    </a:cubicBezTo>
                    <a:cubicBezTo>
                      <a:pt x="592081" y="2258113"/>
                      <a:pt x="534874" y="2268124"/>
                      <a:pt x="471948" y="2273844"/>
                    </a:cubicBezTo>
                    <a:cubicBezTo>
                      <a:pt x="409022" y="2279564"/>
                      <a:pt x="326073" y="2279564"/>
                      <a:pt x="274588" y="2282424"/>
                    </a:cubicBezTo>
                    <a:cubicBezTo>
                      <a:pt x="223103" y="2285284"/>
                      <a:pt x="191640" y="2288145"/>
                      <a:pt x="163037" y="2291005"/>
                    </a:cubicBezTo>
                    <a:cubicBezTo>
                      <a:pt x="134434" y="2293865"/>
                      <a:pt x="130143" y="2293865"/>
                      <a:pt x="102970" y="2299585"/>
                    </a:cubicBezTo>
                    <a:cubicBezTo>
                      <a:pt x="75797" y="2305305"/>
                      <a:pt x="37898" y="2315316"/>
                      <a:pt x="0" y="2325327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ight Arrow 15"/>
              <p:cNvSpPr/>
              <p:nvPr/>
            </p:nvSpPr>
            <p:spPr>
              <a:xfrm>
                <a:off x="1836309" y="4007113"/>
                <a:ext cx="978408" cy="484632"/>
              </a:xfrm>
              <a:prstGeom prst="rightArrow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n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</a:rPr>
                  <a:t>9Z</a:t>
                </a:r>
                <a:r>
                  <a:rPr lang="en-US" baseline="-25000" dirty="0" smtClean="0">
                    <a:ln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latin typeface="Wingdings"/>
                    <a:ea typeface="Wingdings"/>
                    <a:cs typeface="Wingdings"/>
                  </a:rPr>
                  <a:t></a:t>
                </a:r>
                <a:endParaRPr lang="en-US" baseline="-2500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562015" y="3314377"/>
              <a:ext cx="18788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Thermal equilibrium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7870" y="6260307"/>
              <a:ext cx="41220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Log(1/Pressure)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-7941" y="4307079"/>
              <a:ext cx="18544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Log(Temperature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21031" y="748358"/>
            <a:ext cx="4994442" cy="2083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 naturally in gas illuminated by quasar spectrum </a:t>
            </a:r>
          </a:p>
          <a:p>
            <a:pPr marL="285750" indent="-285750">
              <a:spcBef>
                <a:spcPct val="20000"/>
              </a:spcBef>
              <a:buFont typeface="Arial"/>
              <a:buChar char="–"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Krolik, McKee &amp; Tarter 1981;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Chakravorty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+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08,09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metallicity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helps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 -- 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Chakravorty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 et al. 2012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/>
      <p:bldP spid="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Cool Phase is dense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7157" y="850899"/>
            <a:ext cx="8689657" cy="4870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denser than Warm Absorber: n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~ 10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cm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Column Density, N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~ 30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(WA) ≤ 10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cm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</a:rPr>
              <a:t>Size, </a:t>
            </a:r>
            <a:r>
              <a:rPr lang="en-US" sz="3200" dirty="0" err="1" smtClean="0">
                <a:solidFill>
                  <a:srgbClr val="FFFFFF"/>
                </a:solidFill>
              </a:rPr>
              <a:t>d</a:t>
            </a:r>
            <a:r>
              <a:rPr lang="en-US" sz="3200" dirty="0" smtClean="0">
                <a:solidFill>
                  <a:srgbClr val="FFFFFF"/>
                </a:solidFill>
              </a:rPr>
              <a:t> ~ 10</a:t>
            </a:r>
            <a:r>
              <a:rPr lang="en-US" sz="3200" baseline="30000" dirty="0" smtClean="0">
                <a:solidFill>
                  <a:srgbClr val="FFFFFF"/>
                </a:solidFill>
              </a:rPr>
              <a:t>16</a:t>
            </a:r>
            <a:r>
              <a:rPr lang="en-US" sz="3200" dirty="0" smtClean="0">
                <a:solidFill>
                  <a:srgbClr val="FFFFFF"/>
                </a:solidFill>
              </a:rPr>
              <a:t> cm ≈ 300 M</a:t>
            </a:r>
            <a:r>
              <a:rPr lang="en-US" sz="3200" baseline="-25000" dirty="0" smtClean="0">
                <a:solidFill>
                  <a:srgbClr val="FFFFFF"/>
                </a:solidFill>
              </a:rPr>
              <a:t>8  </a:t>
            </a:r>
            <a:r>
              <a:rPr lang="en-US" sz="3200" dirty="0" smtClean="0">
                <a:solidFill>
                  <a:srgbClr val="FFFFFF"/>
                </a:solidFill>
              </a:rPr>
              <a:t>R</a:t>
            </a:r>
            <a:r>
              <a:rPr lang="en-US" sz="3200" baseline="-25000" dirty="0" smtClean="0">
                <a:solidFill>
                  <a:srgbClr val="FFFFFF"/>
                </a:solidFill>
              </a:rPr>
              <a:t>g</a:t>
            </a:r>
            <a:r>
              <a:rPr lang="en-US" sz="3200" dirty="0" smtClean="0">
                <a:solidFill>
                  <a:srgbClr val="FFFFFF"/>
                </a:solidFill>
              </a:rPr>
              <a:t> ≈ 60 R</a:t>
            </a:r>
            <a:r>
              <a:rPr lang="en-US" sz="3200" baseline="-25000" dirty="0" smtClean="0">
                <a:solidFill>
                  <a:srgbClr val="FFFFFF"/>
                </a:solidFill>
              </a:rPr>
              <a:t>X-ray</a:t>
            </a:r>
            <a:r>
              <a:rPr lang="en-US" sz="3200" dirty="0" smtClean="0">
                <a:solidFill>
                  <a:srgbClr val="FFFFFF"/>
                </a:solidFill>
              </a:rPr>
              <a:t>(M</a:t>
            </a:r>
            <a:r>
              <a:rPr lang="en-US" sz="3200" baseline="-25000" dirty="0" smtClean="0">
                <a:solidFill>
                  <a:srgbClr val="FFFFFF"/>
                </a:solidFill>
              </a:rPr>
              <a:t>8</a:t>
            </a:r>
            <a:r>
              <a:rPr lang="en-US" sz="3200" dirty="0" smtClean="0">
                <a:solidFill>
                  <a:srgbClr val="FFFFFF"/>
                </a:solidFill>
              </a:rPr>
              <a:t>)</a:t>
            </a:r>
            <a:endParaRPr kumimoji="0" lang="en-US" sz="3200" b="0" i="0" u="none" strike="noStrike" kern="1200" cap="none" spc="0" normalizeH="0" baseline="-250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Hard to accelerate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Mass/cross-section ratio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Mushotzky, Solomon &amp;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Strittmatter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1972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Risaliti &amp; Elvis 2010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Stops accelerating while warm phase continues up to escape velocity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956843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Dense condensed phase, below </a:t>
            </a:r>
            <a:r>
              <a:rPr lang="en-US" sz="3600" dirty="0" err="1" smtClean="0"/>
              <a:t>v</a:t>
            </a:r>
            <a:r>
              <a:rPr lang="en-US" sz="3600" baseline="-25000" dirty="0" err="1" smtClean="0"/>
              <a:t>escape</a:t>
            </a:r>
            <a:endParaRPr lang="en-US" sz="3600" baseline="-2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73084" y="1490274"/>
            <a:ext cx="7465885" cy="207588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dirty="0" smtClean="0"/>
              <a:t>Falls back after ~1 dynamical time ~ 1 year</a:t>
            </a: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= Quasar Rain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956843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Quasar Rain: How quickly does it form?</a:t>
            </a:r>
            <a:endParaRPr lang="en-US" sz="3600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7157" y="1002631"/>
            <a:ext cx="7771801" cy="39616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Cooling time:</a:t>
            </a:r>
          </a:p>
          <a:p>
            <a:r>
              <a:rPr lang="en-US" sz="3200" dirty="0" err="1" smtClean="0">
                <a:latin typeface="Symbol" charset="2"/>
                <a:cs typeface="Symbol" charset="2"/>
              </a:rPr>
              <a:t>t</a:t>
            </a:r>
            <a:r>
              <a:rPr lang="en-US" baseline="-25000" dirty="0" err="1" smtClean="0"/>
              <a:t>cool</a:t>
            </a:r>
            <a:r>
              <a:rPr lang="en-US" dirty="0" smtClean="0"/>
              <a:t> = 1.8x10</a:t>
            </a:r>
            <a:r>
              <a:rPr lang="en-US" baseline="30000" dirty="0" smtClean="0"/>
              <a:t>10</a:t>
            </a:r>
            <a:r>
              <a:rPr lang="en-US" dirty="0" smtClean="0"/>
              <a:t>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/>
              <a:t>0</a:t>
            </a:r>
            <a:r>
              <a:rPr lang="en-US" dirty="0" smtClean="0"/>
              <a:t>(T)/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(T) T</a:t>
            </a:r>
            <a:r>
              <a:rPr lang="en-US" baseline="-25000" dirty="0" smtClean="0"/>
              <a:t>6</a:t>
            </a:r>
            <a:r>
              <a:rPr lang="en-US" baseline="30000" dirty="0" smtClean="0"/>
              <a:t>1/2 </a:t>
            </a:r>
            <a:r>
              <a:rPr lang="en-US" dirty="0" smtClean="0"/>
              <a:t>n</a:t>
            </a:r>
            <a:r>
              <a:rPr lang="en-US" baseline="-25000" dirty="0" smtClean="0"/>
              <a:t>e8</a:t>
            </a:r>
            <a:r>
              <a:rPr lang="en-US" baseline="30000" dirty="0" smtClean="0"/>
              <a:t>-1 </a:t>
            </a:r>
            <a:r>
              <a:rPr lang="en-US" dirty="0" smtClean="0"/>
              <a:t>sec.</a:t>
            </a:r>
          </a:p>
          <a:p>
            <a:pPr lvl="1"/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(T) ~60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/>
              <a:t>0</a:t>
            </a:r>
            <a:r>
              <a:rPr lang="en-US" dirty="0" smtClean="0"/>
              <a:t>(T) </a:t>
            </a:r>
            <a:r>
              <a:rPr lang="en-US" sz="1600" dirty="0" smtClean="0"/>
              <a:t>Tucker 1975, </a:t>
            </a:r>
            <a:r>
              <a:rPr lang="en-US" sz="1600" dirty="0" err="1" smtClean="0"/>
              <a:t>Gehrels</a:t>
            </a:r>
            <a:r>
              <a:rPr lang="en-US" sz="1600" dirty="0" smtClean="0"/>
              <a:t> &amp; Williams 1993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sz="3200" dirty="0" err="1" smtClean="0">
                <a:latin typeface="Symbol" charset="2"/>
                <a:cs typeface="Symbol" charset="2"/>
              </a:rPr>
              <a:t>t</a:t>
            </a:r>
            <a:r>
              <a:rPr lang="en-US" baseline="-25000" dirty="0" err="1" smtClean="0"/>
              <a:t>cool</a:t>
            </a:r>
            <a:r>
              <a:rPr lang="en-US" dirty="0" smtClean="0"/>
              <a:t> = 3 T</a:t>
            </a:r>
            <a:r>
              <a:rPr lang="en-US" baseline="-25000" dirty="0" smtClean="0"/>
              <a:t>6</a:t>
            </a:r>
            <a:r>
              <a:rPr lang="en-US" baseline="30000" dirty="0" smtClean="0"/>
              <a:t>1/2 </a:t>
            </a:r>
            <a:r>
              <a:rPr lang="en-US" dirty="0" smtClean="0"/>
              <a:t>n</a:t>
            </a:r>
            <a:r>
              <a:rPr lang="en-US" baseline="-25000" dirty="0" smtClean="0"/>
              <a:t>e8</a:t>
            </a:r>
            <a:r>
              <a:rPr lang="en-US" baseline="30000" dirty="0" smtClean="0"/>
              <a:t>-1</a:t>
            </a:r>
            <a:r>
              <a:rPr lang="en-US" dirty="0" smtClean="0"/>
              <a:t> days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≈ </a:t>
            </a:r>
            <a:r>
              <a:rPr lang="en-US" sz="3200" dirty="0" smtClean="0">
                <a:effectLst>
                  <a:outerShdw blurRad="50800" dist="38100" dir="2700000">
                    <a:schemeClr val="bg1">
                      <a:lumMod val="75000"/>
                      <a:alpha val="43000"/>
                    </a:schemeClr>
                  </a:outerShdw>
                </a:effectLst>
              </a:rPr>
              <a:t>3 days</a:t>
            </a:r>
            <a:endParaRPr lang="en-US" dirty="0" smtClean="0">
              <a:effectLst>
                <a:outerShdw blurRad="50800" dist="38100" dir="2700000">
                  <a:schemeClr val="bg1">
                    <a:lumMod val="75000"/>
                    <a:alpha val="43000"/>
                  </a:schemeClr>
                </a:outerShdw>
              </a:effectLst>
            </a:endParaRPr>
          </a:p>
          <a:p>
            <a:r>
              <a:rPr lang="en-US" sz="3200" dirty="0" smtClean="0">
                <a:effectLst>
                  <a:outerShdw blurRad="50800" dist="38100" dir="2700000">
                    <a:schemeClr val="bg1">
                      <a:lumMod val="75000"/>
                      <a:alpha val="43000"/>
                    </a:schemeClr>
                  </a:outerShdw>
                </a:effectLst>
              </a:rPr>
              <a:t>Collapse time:</a:t>
            </a:r>
          </a:p>
          <a:p>
            <a:r>
              <a:rPr lang="en-US" sz="3200" dirty="0" err="1" smtClean="0">
                <a:latin typeface="Symbol" charset="2"/>
                <a:cs typeface="Symbol" charset="2"/>
              </a:rPr>
              <a:t>t</a:t>
            </a:r>
            <a:r>
              <a:rPr lang="en-US" baseline="-25000" dirty="0" err="1" smtClean="0"/>
              <a:t>sound</a:t>
            </a:r>
            <a:r>
              <a:rPr lang="en-US" dirty="0" smtClean="0"/>
              <a:t> =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s</a:t>
            </a:r>
            <a:r>
              <a:rPr lang="en-US" dirty="0" smtClean="0"/>
              <a:t>/R = 300 km s</a:t>
            </a:r>
            <a:r>
              <a:rPr lang="en-US" baseline="30000" dirty="0" smtClean="0"/>
              <a:t>-1 </a:t>
            </a:r>
            <a:r>
              <a:rPr lang="en-US" dirty="0" smtClean="0"/>
              <a:t>/ 10</a:t>
            </a:r>
            <a:r>
              <a:rPr lang="en-US" baseline="30000" dirty="0" smtClean="0"/>
              <a:t>12.5</a:t>
            </a:r>
            <a:r>
              <a:rPr lang="en-US" dirty="0" smtClean="0"/>
              <a:t> cm </a:t>
            </a:r>
            <a:r>
              <a:rPr lang="en-US" sz="3200" dirty="0" smtClean="0">
                <a:effectLst>
                  <a:outerShdw blurRad="50800" dist="38100" dir="2700000">
                    <a:srgbClr val="BFBFBF">
                      <a:alpha val="43000"/>
                    </a:srgbClr>
                  </a:outerShdw>
                </a:effectLst>
              </a:rPr>
              <a:t>≈ 23 days</a:t>
            </a:r>
            <a:endParaRPr lang="en-US" dirty="0" smtClean="0">
              <a:effectLst>
                <a:outerShdw blurRad="50800" dist="38100" dir="2700000">
                  <a:srgbClr val="BFBFBF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quickly does wind reach </a:t>
            </a:r>
            <a:r>
              <a:rPr lang="en-US" sz="3600" dirty="0" err="1" smtClean="0"/>
              <a:t>v</a:t>
            </a:r>
            <a:r>
              <a:rPr lang="en-US" sz="3600" baseline="-25000" dirty="0" err="1" smtClean="0"/>
              <a:t>escape</a:t>
            </a:r>
            <a:r>
              <a:rPr lang="en-US" sz="3600" dirty="0" smtClean="0"/>
              <a:t>?</a:t>
            </a:r>
            <a:endParaRPr lang="en-US" sz="3600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7157" y="1002632"/>
            <a:ext cx="8689657" cy="3756438"/>
          </a:xfrm>
        </p:spPr>
        <p:txBody>
          <a:bodyPr>
            <a:noAutofit/>
          </a:bodyPr>
          <a:lstStyle/>
          <a:p>
            <a:r>
              <a:rPr lang="en-US" sz="3200" dirty="0" smtClean="0"/>
              <a:t>Acceleration time to </a:t>
            </a:r>
            <a:r>
              <a:rPr lang="en-US" sz="3200" dirty="0" err="1" smtClean="0"/>
              <a:t>v</a:t>
            </a:r>
            <a:r>
              <a:rPr lang="en-US" sz="3200" baseline="-25000" dirty="0" err="1" smtClean="0"/>
              <a:t>escape</a:t>
            </a:r>
            <a:r>
              <a:rPr lang="en-US" sz="3200" dirty="0"/>
              <a:t>:</a:t>
            </a:r>
            <a:endParaRPr lang="en-US" sz="3200" dirty="0" smtClean="0"/>
          </a:p>
          <a:p>
            <a:r>
              <a:rPr lang="en-US" sz="4400" dirty="0" err="1" smtClean="0">
                <a:latin typeface="Symbol" charset="2"/>
                <a:cs typeface="Symbol" charset="2"/>
              </a:rPr>
              <a:t>t</a:t>
            </a:r>
            <a:r>
              <a:rPr lang="en-US" sz="3600" baseline="-25000" dirty="0" err="1" smtClean="0">
                <a:latin typeface="+mj-lt"/>
                <a:cs typeface="Symbol" charset="2"/>
              </a:rPr>
              <a:t>acc</a:t>
            </a:r>
            <a:r>
              <a:rPr lang="en-US" sz="3600" dirty="0" smtClean="0">
                <a:latin typeface="+mj-lt"/>
                <a:cs typeface="Symbol" charset="2"/>
              </a:rPr>
              <a:t> ~ 4M</a:t>
            </a:r>
            <a:r>
              <a:rPr lang="en-US" sz="3600" baseline="-25000" dirty="0" smtClean="0">
                <a:latin typeface="+mj-lt"/>
                <a:cs typeface="Symbol" charset="2"/>
              </a:rPr>
              <a:t>8</a:t>
            </a:r>
            <a:r>
              <a:rPr lang="en-US" sz="3600" dirty="0" smtClean="0">
                <a:latin typeface="+mj-lt"/>
                <a:cs typeface="Symbol" charset="2"/>
              </a:rPr>
              <a:t> days </a:t>
            </a:r>
            <a:r>
              <a:rPr lang="en-US" dirty="0" smtClean="0">
                <a:latin typeface="+mj-lt"/>
                <a:cs typeface="Symbol" charset="2"/>
              </a:rPr>
              <a:t>(Risaliti &amp; Elvis 2010 model)</a:t>
            </a:r>
          </a:p>
          <a:p>
            <a:r>
              <a:rPr lang="en-US" sz="3600" dirty="0" err="1" smtClean="0">
                <a:latin typeface="Symbol" charset="2"/>
                <a:cs typeface="Symbol" charset="2"/>
              </a:rPr>
              <a:t>t</a:t>
            </a:r>
            <a:r>
              <a:rPr lang="en-US" sz="3200" baseline="-25000" dirty="0" err="1" smtClean="0"/>
              <a:t>cool</a:t>
            </a:r>
            <a:r>
              <a:rPr lang="en-US" sz="3200" dirty="0" smtClean="0"/>
              <a:t> &lt; </a:t>
            </a:r>
            <a:r>
              <a:rPr lang="en-US" sz="4000" dirty="0" err="1" smtClean="0">
                <a:latin typeface="Symbol" charset="2"/>
                <a:cs typeface="Symbol" charset="2"/>
              </a:rPr>
              <a:t>t</a:t>
            </a:r>
            <a:r>
              <a:rPr lang="en-US" sz="3200" baseline="-25000" dirty="0" err="1">
                <a:cs typeface="Symbol" charset="2"/>
              </a:rPr>
              <a:t>acc</a:t>
            </a:r>
            <a:r>
              <a:rPr lang="en-US" sz="3200" dirty="0" smtClean="0">
                <a:cs typeface="Symbol" charset="2"/>
              </a:rPr>
              <a:t> &lt; </a:t>
            </a:r>
            <a:r>
              <a:rPr lang="en-US" sz="3600" dirty="0" err="1" smtClean="0">
                <a:latin typeface="Symbol" charset="2"/>
                <a:cs typeface="Symbol" charset="2"/>
              </a:rPr>
              <a:t>t</a:t>
            </a:r>
            <a:r>
              <a:rPr lang="en-US" sz="3200" baseline="-25000" dirty="0" err="1" smtClean="0"/>
              <a:t>sound</a:t>
            </a:r>
            <a:endParaRPr lang="en-US" sz="3200" baseline="-25000" dirty="0" smtClean="0"/>
          </a:p>
          <a:p>
            <a:r>
              <a:rPr lang="en-US" sz="3200" dirty="0" smtClean="0"/>
              <a:t>Similar ballpark – competitive processes</a:t>
            </a: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Some condensations escape, some fall back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Fate of the </a:t>
            </a:r>
            <a:r>
              <a:rPr lang="en-US" sz="3600" dirty="0" err="1" smtClean="0"/>
              <a:t>infalling</a:t>
            </a:r>
            <a:r>
              <a:rPr lang="en-US" sz="3600" dirty="0" smtClean="0"/>
              <a:t> rain?</a:t>
            </a:r>
            <a:endParaRPr lang="en-US" sz="3600" baseline="-25000" dirty="0"/>
          </a:p>
        </p:txBody>
      </p:sp>
      <p:pic>
        <p:nvPicPr>
          <p:cNvPr id="5" name="Picture 4" descr="f18machcone_cielabCMU.jpg"/>
          <p:cNvPicPr>
            <a:picLocks noChangeAspect="1"/>
          </p:cNvPicPr>
          <p:nvPr/>
        </p:nvPicPr>
        <p:blipFill>
          <a:blip r:embed="rId2"/>
          <a:srcRect l="26664" t="17027" r="21349" b="27948"/>
          <a:stretch>
            <a:fillRect/>
          </a:stretch>
        </p:blipFill>
        <p:spPr>
          <a:xfrm>
            <a:off x="5249826" y="889456"/>
            <a:ext cx="3169153" cy="2348004"/>
          </a:xfrm>
          <a:prstGeom prst="rect">
            <a:avLst/>
          </a:prstGeom>
        </p:spPr>
      </p:pic>
      <p:pic>
        <p:nvPicPr>
          <p:cNvPr id="6" name="Picture 5" descr="machcone_gate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398" y="3340691"/>
            <a:ext cx="3519581" cy="1866309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426" y="889456"/>
            <a:ext cx="5188400" cy="4575138"/>
          </a:xfrm>
        </p:spPr>
        <p:txBody>
          <a:bodyPr>
            <a:noAutofit/>
          </a:bodyPr>
          <a:lstStyle/>
          <a:p>
            <a:r>
              <a:rPr lang="en-US" sz="3200" dirty="0" smtClean="0"/>
              <a:t>Feels ram pressure of warm </a:t>
            </a:r>
            <a:r>
              <a:rPr lang="en-US" sz="3200" dirty="0" err="1" smtClean="0"/>
              <a:t>outflowing</a:t>
            </a:r>
            <a:r>
              <a:rPr lang="en-US" sz="3200" dirty="0" smtClean="0"/>
              <a:t> gas</a:t>
            </a:r>
          </a:p>
          <a:p>
            <a:r>
              <a:rPr lang="en-US" sz="3200" dirty="0" smtClean="0"/>
              <a:t>Mach ~20</a:t>
            </a:r>
          </a:p>
          <a:p>
            <a:r>
              <a:rPr lang="en-US" sz="3200" dirty="0" smtClean="0"/>
              <a:t>Strips away gas into a tail</a:t>
            </a:r>
          </a:p>
          <a:p>
            <a:r>
              <a:rPr lang="en-US" sz="3200" dirty="0" smtClean="0"/>
              <a:t>“raindrops” destroyed</a:t>
            </a:r>
          </a:p>
          <a:p>
            <a:r>
              <a:rPr lang="en-US" sz="3200" dirty="0" smtClean="0"/>
              <a:t>On elliptical orbits</a:t>
            </a:r>
          </a:p>
          <a:p>
            <a:r>
              <a:rPr lang="en-US" sz="3200" dirty="0" err="1" smtClean="0">
                <a:sym typeface="Wingdings"/>
              </a:rPr>
              <a:t>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Non-radial tails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Fate of the </a:t>
            </a:r>
            <a:r>
              <a:rPr lang="en-US" sz="3600" dirty="0" err="1" smtClean="0"/>
              <a:t>infalling</a:t>
            </a:r>
            <a:r>
              <a:rPr lang="en-US" sz="3600" dirty="0" smtClean="0"/>
              <a:t> rain?</a:t>
            </a:r>
            <a:endParaRPr lang="en-US" sz="3600" baseline="-25000" dirty="0"/>
          </a:p>
        </p:txBody>
      </p:sp>
      <p:pic>
        <p:nvPicPr>
          <p:cNvPr id="5" name="Picture 4" descr="f18machcone_cielabCMU.jpg"/>
          <p:cNvPicPr>
            <a:picLocks noChangeAspect="1"/>
          </p:cNvPicPr>
          <p:nvPr/>
        </p:nvPicPr>
        <p:blipFill>
          <a:blip r:embed="rId2"/>
          <a:srcRect l="26664" t="17027" r="21349" b="27948"/>
          <a:stretch>
            <a:fillRect/>
          </a:stretch>
        </p:blipFill>
        <p:spPr>
          <a:xfrm>
            <a:off x="5884826" y="624387"/>
            <a:ext cx="3169153" cy="2348004"/>
          </a:xfrm>
          <a:prstGeom prst="rect">
            <a:avLst/>
          </a:prstGeom>
        </p:spPr>
      </p:pic>
      <p:pic>
        <p:nvPicPr>
          <p:cNvPr id="6" name="Picture 5" descr="machcone_gate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19" y="3048591"/>
            <a:ext cx="3519581" cy="18663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413" y="4965700"/>
            <a:ext cx="5105400" cy="140785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426" y="889456"/>
            <a:ext cx="5831374" cy="480694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Feels ram pressure of warm </a:t>
            </a:r>
            <a:r>
              <a:rPr lang="en-US" sz="2400" dirty="0" err="1" smtClean="0"/>
              <a:t>outflowing</a:t>
            </a:r>
            <a:r>
              <a:rPr lang="en-US" sz="2400" dirty="0" smtClean="0"/>
              <a:t> gas</a:t>
            </a:r>
          </a:p>
          <a:p>
            <a:r>
              <a:rPr lang="en-US" sz="2400" dirty="0" smtClean="0"/>
              <a:t>Mach ~20</a:t>
            </a:r>
          </a:p>
          <a:p>
            <a:r>
              <a:rPr lang="en-US" sz="2400" dirty="0" smtClean="0"/>
              <a:t>Strips away gas into a tail</a:t>
            </a:r>
          </a:p>
          <a:p>
            <a:r>
              <a:rPr lang="en-US" sz="2400" dirty="0" smtClean="0"/>
              <a:t>“raindrops” destroyed</a:t>
            </a:r>
          </a:p>
          <a:p>
            <a:r>
              <a:rPr lang="en-US" sz="2400" dirty="0" smtClean="0"/>
              <a:t>Timescale: </a:t>
            </a:r>
          </a:p>
          <a:p>
            <a:pPr lvl="1"/>
            <a:r>
              <a:rPr lang="en-US" sz="2000" dirty="0" smtClean="0"/>
              <a:t>Ram Pressure needs ~10x cloud mass to   sweep by 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85000"/>
                  </a:schemeClr>
                </a:solidFill>
              </a:rPr>
              <a:t>Nulsen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, 1982) 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smtClean="0"/>
              <a:t>3 </a:t>
            </a:r>
            <a:r>
              <a:rPr lang="en-US" sz="2000" i="1" dirty="0" smtClean="0"/>
              <a:t>v</a:t>
            </a:r>
            <a:r>
              <a:rPr lang="en-US" sz="2000" baseline="-25000" dirty="0" smtClean="0"/>
              <a:t>1000</a:t>
            </a:r>
            <a:r>
              <a:rPr lang="en-US" sz="2000" dirty="0" smtClean="0"/>
              <a:t> </a:t>
            </a:r>
            <a:r>
              <a:rPr lang="en-US" sz="2000" dirty="0" err="1" smtClean="0"/>
              <a:t>n</a:t>
            </a:r>
            <a:r>
              <a:rPr lang="en-US" sz="2000" baseline="-25000" dirty="0" err="1" smtClean="0"/>
              <a:t>e</a:t>
            </a:r>
            <a:r>
              <a:rPr lang="en-US" sz="1800" dirty="0" err="1" smtClean="0"/>
              <a:t>(cloud)</a:t>
            </a:r>
            <a:r>
              <a:rPr lang="en-US" sz="2000" dirty="0" err="1" smtClean="0"/>
              <a:t>/n</a:t>
            </a:r>
            <a:r>
              <a:rPr lang="en-US" sz="2000" baseline="-25000" dirty="0" err="1" smtClean="0"/>
              <a:t>e</a:t>
            </a:r>
            <a:r>
              <a:rPr lang="en-US" sz="1800" dirty="0" err="1" smtClean="0"/>
              <a:t>(wind</a:t>
            </a:r>
            <a:r>
              <a:rPr lang="en-US" sz="1800" dirty="0" smtClean="0"/>
              <a:t>) </a:t>
            </a:r>
            <a:r>
              <a:rPr lang="en-US" sz="2000" dirty="0" smtClean="0"/>
              <a:t>years ~ 300 years!</a:t>
            </a:r>
          </a:p>
          <a:p>
            <a:pPr lvl="1"/>
            <a:r>
              <a:rPr lang="en-US" sz="2000" dirty="0" smtClean="0"/>
              <a:t>But: pancakes on few sound crossing times   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(e.g. Hopkins &amp; Elvis 2010) </a:t>
            </a:r>
            <a:r>
              <a:rPr lang="en-US" sz="2000" dirty="0" smtClean="0">
                <a:solidFill>
                  <a:schemeClr val="bg1"/>
                </a:solidFill>
              </a:rPr>
              <a:t>~ xxx</a:t>
            </a:r>
          </a:p>
          <a:p>
            <a:r>
              <a:rPr lang="en-US" sz="2400" dirty="0" smtClean="0"/>
              <a:t>On elliptical orbits</a:t>
            </a:r>
          </a:p>
          <a:p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smtClean="0"/>
              <a:t>Non-radial tails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We see these ablating “raindrops”</a:t>
            </a:r>
            <a:endParaRPr lang="en-US" sz="3600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670212"/>
            <a:ext cx="5170161" cy="3426379"/>
          </a:xfrm>
        </p:spPr>
        <p:txBody>
          <a:bodyPr>
            <a:noAutofit/>
          </a:bodyPr>
          <a:lstStyle/>
          <a:p>
            <a:r>
              <a:rPr lang="en-US" dirty="0" smtClean="0"/>
              <a:t>NGC1365 X-ray eclipsing clouds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H</a:t>
            </a:r>
            <a:r>
              <a:rPr lang="en-US" dirty="0" smtClean="0"/>
              <a:t> rises fast at low covering factor,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c</a:t>
            </a:r>
            <a:endParaRPr lang="en-US" baseline="-25000" dirty="0" smtClean="0"/>
          </a:p>
          <a:p>
            <a:r>
              <a:rPr lang="en-US" dirty="0" smtClean="0"/>
              <a:t>Then N</a:t>
            </a:r>
            <a:r>
              <a:rPr lang="en-US" baseline="-25000" dirty="0" smtClean="0"/>
              <a:t>H</a:t>
            </a:r>
            <a:r>
              <a:rPr lang="en-US" dirty="0" smtClean="0"/>
              <a:t> drops as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c</a:t>
            </a:r>
            <a:r>
              <a:rPr lang="en-US" dirty="0" smtClean="0"/>
              <a:t> increases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Cometary</a:t>
            </a:r>
            <a:r>
              <a:rPr lang="en-US" dirty="0" smtClean="0"/>
              <a:t>” tail – non-radial</a:t>
            </a:r>
          </a:p>
          <a:p>
            <a:r>
              <a:rPr lang="en-US" dirty="0" smtClean="0"/>
              <a:t>Lifetime ~60 days</a:t>
            </a:r>
          </a:p>
          <a:p>
            <a:r>
              <a:rPr lang="en-US" dirty="0" smtClean="0"/>
              <a:t>Cannot reach high infall velocity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073669" y="813637"/>
            <a:ext cx="4114809" cy="3795711"/>
            <a:chOff x="4983866" y="813637"/>
            <a:chExt cx="4114809" cy="3795711"/>
          </a:xfrm>
        </p:grpSpPr>
        <p:pic>
          <p:nvPicPr>
            <p:cNvPr id="13" name="Picture 12" descr="eclipses.jpg"/>
            <p:cNvPicPr>
              <a:picLocks noChangeAspect="1"/>
            </p:cNvPicPr>
            <p:nvPr/>
          </p:nvPicPr>
          <p:blipFill>
            <a:blip r:embed="rId2">
              <a:lum bright="-22000" contrast="44000"/>
            </a:blip>
            <a:srcRect t="31739"/>
            <a:stretch>
              <a:fillRect/>
            </a:stretch>
          </p:blipFill>
          <p:spPr>
            <a:xfrm>
              <a:off x="5003559" y="813637"/>
              <a:ext cx="3998985" cy="338865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045146" y="4240016"/>
              <a:ext cx="2053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FFFF"/>
                  </a:solidFill>
                </a:rPr>
                <a:t>Maiolino</a:t>
              </a:r>
              <a:r>
                <a:rPr lang="en-US" dirty="0" smtClean="0">
                  <a:solidFill>
                    <a:srgbClr val="FFFFFF"/>
                  </a:solidFill>
                </a:rPr>
                <a:t> et al. 2012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4394666" y="3055685"/>
              <a:ext cx="1612265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Covering factor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4953757" y="1435103"/>
              <a:ext cx="42955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</a:t>
              </a:r>
              <a:r>
                <a:rPr lang="en-US" baseline="-25000" dirty="0" smtClean="0"/>
                <a:t>H</a:t>
              </a:r>
              <a:endParaRPr lang="en-US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71243" y="876512"/>
              <a:ext cx="685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90"/>
                  </a:solidFill>
                </a:rPr>
                <a:t>1 day</a:t>
              </a:r>
              <a:endParaRPr lang="en-US" dirty="0">
                <a:solidFill>
                  <a:srgbClr val="00009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145513" y="1219106"/>
              <a:ext cx="962498" cy="1588"/>
            </a:xfrm>
            <a:prstGeom prst="straightConnector1">
              <a:avLst/>
            </a:prstGeom>
            <a:ln w="38100" cap="flat" cmpd="sng" algn="ctr">
              <a:solidFill>
                <a:srgbClr val="000090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ight Arrow 24"/>
          <p:cNvSpPr/>
          <p:nvPr/>
        </p:nvSpPr>
        <p:spPr>
          <a:xfrm rot="2483738">
            <a:off x="7671560" y="1076586"/>
            <a:ext cx="978408" cy="484632"/>
          </a:xfrm>
          <a:prstGeom prst="rightArrow">
            <a:avLst>
              <a:gd name="adj1" fmla="val 348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9457770">
            <a:off x="7660105" y="2941389"/>
            <a:ext cx="978408" cy="484632"/>
          </a:xfrm>
          <a:prstGeom prst="rightArrow">
            <a:avLst>
              <a:gd name="adj1" fmla="val 348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omets.tiff"/>
          <p:cNvPicPr>
            <a:picLocks noChangeAspect="1"/>
          </p:cNvPicPr>
          <p:nvPr/>
        </p:nvPicPr>
        <p:blipFill>
          <a:blip r:embed="rId3">
            <a:lum bright="-34000" contrast="70000"/>
          </a:blip>
          <a:stretch>
            <a:fillRect/>
          </a:stretch>
        </p:blipFill>
        <p:spPr>
          <a:xfrm>
            <a:off x="934809" y="4228706"/>
            <a:ext cx="6198860" cy="2359335"/>
          </a:xfrm>
          <a:prstGeom prst="rect">
            <a:avLst/>
          </a:prstGeom>
          <a:ln w="571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Up Arrow 13"/>
          <p:cNvSpPr/>
          <p:nvPr/>
        </p:nvSpPr>
        <p:spPr>
          <a:xfrm>
            <a:off x="7046938" y="1404994"/>
            <a:ext cx="484632" cy="9784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 animBg="1"/>
      <p:bldP spid="26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Quasar Rain</a:t>
            </a:r>
            <a:endParaRPr lang="en-US" sz="3600" baseline="-250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915927" y="871682"/>
            <a:ext cx="7684273" cy="560435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915927" y="851361"/>
            <a:ext cx="7684273" cy="5624678"/>
          </a:xfrm>
        </p:spPr>
        <p:txBody>
          <a:bodyPr>
            <a:noAutofit/>
          </a:bodyPr>
          <a:lstStyle/>
          <a:p>
            <a:r>
              <a:rPr lang="en-US" sz="3200" dirty="0" smtClean="0"/>
              <a:t>Explains:</a:t>
            </a:r>
          </a:p>
          <a:p>
            <a:pPr lvl="1"/>
            <a:r>
              <a:rPr lang="en-US" sz="2800" dirty="0" err="1" smtClean="0"/>
              <a:t>Infalling</a:t>
            </a:r>
            <a:r>
              <a:rPr lang="en-US" sz="2800" dirty="0" smtClean="0"/>
              <a:t> Broad Line Region Gas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t moderate infall velocities</a:t>
            </a:r>
          </a:p>
          <a:p>
            <a:r>
              <a:rPr lang="en-US" sz="3200" dirty="0" smtClean="0"/>
              <a:t>Unifies: </a:t>
            </a:r>
          </a:p>
          <a:p>
            <a:pPr lvl="1"/>
            <a:r>
              <a:rPr lang="en-US" sz="2800" dirty="0" smtClean="0"/>
              <a:t>Broad Line Region clouds</a:t>
            </a:r>
          </a:p>
          <a:p>
            <a:pPr lvl="1"/>
            <a:r>
              <a:rPr lang="en-US" sz="2800" dirty="0" smtClean="0"/>
              <a:t>Low Ionization X-ray Warm Absorber</a:t>
            </a:r>
          </a:p>
          <a:p>
            <a:pPr lvl="1"/>
            <a:r>
              <a:rPr lang="en-US" sz="2800" dirty="0" smtClean="0"/>
              <a:t>X-ray eclipsing clouds</a:t>
            </a:r>
          </a:p>
          <a:p>
            <a:pPr lvl="1"/>
            <a:r>
              <a:rPr lang="en-US" sz="2800" dirty="0" err="1" smtClean="0"/>
              <a:t>Cometary</a:t>
            </a:r>
            <a:r>
              <a:rPr lang="en-US" sz="2800" dirty="0" smtClean="0"/>
              <a:t> tails on X-ray eclipsing clouds</a:t>
            </a:r>
          </a:p>
          <a:p>
            <a:r>
              <a:rPr lang="en-US" sz="3200" dirty="0" smtClean="0"/>
              <a:t>Forms naturally</a:t>
            </a:r>
          </a:p>
          <a:p>
            <a:r>
              <a:rPr lang="en-US" sz="3200" dirty="0" smtClean="0"/>
              <a:t>Appealing: </a:t>
            </a:r>
            <a:r>
              <a:rPr lang="en-US" sz="3200" i="1" dirty="0" smtClean="0"/>
              <a:t>Disk winds still solve everything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700"/>
            <a:ext cx="3676550" cy="546100"/>
          </a:xfrm>
        </p:spPr>
        <p:txBody>
          <a:bodyPr>
            <a:noAutofit/>
          </a:bodyPr>
          <a:lstStyle/>
          <a:p>
            <a:r>
              <a:rPr lang="en-US" dirty="0" smtClean="0"/>
              <a:t>The Way Forward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999801" y="585254"/>
            <a:ext cx="6743142" cy="5594603"/>
            <a:chOff x="999801" y="1042068"/>
            <a:chExt cx="6743142" cy="5594603"/>
          </a:xfrm>
        </p:grpSpPr>
        <p:grpSp>
          <p:nvGrpSpPr>
            <p:cNvPr id="39" name="Group 38"/>
            <p:cNvGrpSpPr/>
            <p:nvPr/>
          </p:nvGrpSpPr>
          <p:grpSpPr>
            <a:xfrm>
              <a:off x="999801" y="1042068"/>
              <a:ext cx="6743142" cy="5594603"/>
              <a:chOff x="999801" y="1107538"/>
              <a:chExt cx="6743142" cy="5594603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999801" y="1107538"/>
                <a:ext cx="6743142" cy="5594603"/>
                <a:chOff x="763797" y="613396"/>
                <a:chExt cx="6743142" cy="5594603"/>
              </a:xfrm>
            </p:grpSpPr>
            <p:cxnSp>
              <p:nvCxnSpPr>
                <p:cNvPr id="14" name="Straight Arrow Connector 13"/>
                <p:cNvCxnSpPr/>
                <p:nvPr/>
              </p:nvCxnSpPr>
              <p:spPr>
                <a:xfrm rot="16200000" flipH="1">
                  <a:off x="2189657" y="4084025"/>
                  <a:ext cx="2490230" cy="11547"/>
                </a:xfrm>
                <a:prstGeom prst="straightConnector1">
                  <a:avLst/>
                </a:prstGeom>
                <a:ln w="76200" cap="flat" cmpd="tri" algn="ctr">
                  <a:solidFill>
                    <a:srgbClr val="FF0000"/>
                  </a:solidFill>
                  <a:prstDash val="solid"/>
                  <a:round/>
                  <a:headEnd type="arrow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 31"/>
                <p:cNvGrpSpPr/>
                <p:nvPr/>
              </p:nvGrpSpPr>
              <p:grpSpPr>
                <a:xfrm>
                  <a:off x="763797" y="613396"/>
                  <a:ext cx="6743142" cy="5594603"/>
                  <a:chOff x="926104" y="586504"/>
                  <a:chExt cx="6743142" cy="5594603"/>
                </a:xfrm>
              </p:grpSpPr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926104" y="586504"/>
                    <a:ext cx="6743142" cy="4340762"/>
                    <a:chOff x="926104" y="1846923"/>
                    <a:chExt cx="6743142" cy="4340762"/>
                  </a:xfrm>
                </p:grpSpPr>
                <p:pic>
                  <p:nvPicPr>
                    <p:cNvPr id="6" name="Picture 5"/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rcRect l="11682" t="17586" r="18867" b="21718"/>
                    <a:stretch>
                      <a:fillRect/>
                    </a:stretch>
                  </p:blipFill>
                  <p:spPr>
                    <a:xfrm>
                      <a:off x="926104" y="1846923"/>
                      <a:ext cx="6743142" cy="434076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5269530" y="2485424"/>
                      <a:ext cx="162271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sz="1400" dirty="0" err="1" smtClean="0">
                          <a:solidFill>
                            <a:srgbClr val="7F7F7F"/>
                          </a:solidFill>
                        </a:rPr>
                        <a:t>Vikhlinin</a:t>
                      </a:r>
                      <a:r>
                        <a:rPr lang="en-US" sz="1400" dirty="0" smtClean="0">
                          <a:solidFill>
                            <a:srgbClr val="7F7F7F"/>
                          </a:solidFill>
                        </a:rPr>
                        <a:t> et al. 2013</a:t>
                      </a:r>
                      <a:endParaRPr lang="en-US" sz="1400" dirty="0">
                        <a:solidFill>
                          <a:srgbClr val="7F7F7F"/>
                        </a:solidFill>
                      </a:endParaRPr>
                    </a:p>
                  </p:txBody>
                </p:sp>
              </p:grpSp>
              <p:grpSp>
                <p:nvGrpSpPr>
                  <p:cNvPr id="31" name="Group 30"/>
                  <p:cNvGrpSpPr/>
                  <p:nvPr/>
                </p:nvGrpSpPr>
                <p:grpSpPr>
                  <a:xfrm>
                    <a:off x="926104" y="3742935"/>
                    <a:ext cx="6743142" cy="2438172"/>
                    <a:chOff x="926104" y="3742935"/>
                    <a:chExt cx="6743142" cy="2438172"/>
                  </a:xfrm>
                </p:grpSpPr>
                <p:sp>
                  <p:nvSpPr>
                    <p:cNvPr id="8" name="Content Placeholder 2"/>
                    <p:cNvSpPr txBox="1">
                      <a:spLocks/>
                    </p:cNvSpPr>
                    <p:nvPr/>
                  </p:nvSpPr>
                  <p:spPr bwMode="auto">
                    <a:xfrm>
                      <a:off x="1162108" y="3742935"/>
                      <a:ext cx="5923667" cy="1553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rmAutofit/>
                    </a:bodyPr>
                    <a:lstStyle/>
                    <a:p>
                      <a:pPr marL="747713" lvl="1" indent="-290513" defTabSz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Char char="•"/>
                        <a:defRPr/>
                      </a:pPr>
                      <a:endParaRPr kumimoji="0" lang="en-US" sz="3600" b="0" i="0" u="none" strike="noStrike" kern="0" cap="small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ＭＳ Ｐゴシック" charset="-128"/>
                        <a:cs typeface="ＭＳ Ｐゴシック" charset="-128"/>
                      </a:endParaRPr>
                    </a:p>
                  </p:txBody>
                </p: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3390900" y="4688583"/>
                      <a:ext cx="1893454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×100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Chandra gratings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pic>
                  <p:nvPicPr>
                    <p:cNvPr id="24" name="Picture 23"/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rcRect l="11682" t="49524" r="18867" b="21718"/>
                    <a:stretch>
                      <a:fillRect/>
                    </a:stretch>
                  </p:blipFill>
                  <p:spPr>
                    <a:xfrm>
                      <a:off x="926104" y="4124452"/>
                      <a:ext cx="6743142" cy="205665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1924708" y="4124452"/>
                      <a:ext cx="5439830" cy="147853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22BC2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rgbClr val="31FF2F"/>
                        </a:solidFill>
                      </a:endParaRPr>
                    </a:p>
                  </p:txBody>
                </p:sp>
                <p:sp>
                  <p:nvSpPr>
                    <p:cNvPr id="26" name="TextBox 25"/>
                    <p:cNvSpPr txBox="1"/>
                    <p:nvPr/>
                  </p:nvSpPr>
                  <p:spPr>
                    <a:xfrm>
                      <a:off x="1358664" y="4821164"/>
                      <a:ext cx="418654" cy="369332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p:txBody>
                </p:sp>
                <p:sp>
                  <p:nvSpPr>
                    <p:cNvPr id="28" name="Rectangle 27"/>
                    <p:cNvSpPr/>
                    <p:nvPr/>
                  </p:nvSpPr>
                  <p:spPr>
                    <a:xfrm>
                      <a:off x="1162108" y="3951646"/>
                      <a:ext cx="305864" cy="650414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1669433" y="5654647"/>
                      <a:ext cx="476926" cy="369332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</p:spPr>
                  <p:txBody>
                    <a:bodyPr wrap="none" rtlCol="0" anchor="t">
                      <a:spAutoFit/>
                    </a:bodyPr>
                    <a:lstStyle/>
                    <a:p>
                      <a:r>
                        <a:rPr lang="en-US" dirty="0" smtClean="0"/>
                        <a:t>0.2</a:t>
                      </a:r>
                      <a:endParaRPr lang="en-US" dirty="0"/>
                    </a:p>
                  </p:txBody>
                </p:sp>
                <p:sp>
                  <p:nvSpPr>
                    <p:cNvPr id="30" name="TextBox 29"/>
                    <p:cNvSpPr txBox="1"/>
                    <p:nvPr/>
                  </p:nvSpPr>
                  <p:spPr>
                    <a:xfrm>
                      <a:off x="2953253" y="5655359"/>
                      <a:ext cx="476926" cy="369332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p:txBody>
                </p:sp>
              </p:grpSp>
            </p:grpSp>
            <p:sp>
              <p:nvSpPr>
                <p:cNvPr id="34" name="Freeform 33"/>
                <p:cNvSpPr/>
                <p:nvPr/>
              </p:nvSpPr>
              <p:spPr>
                <a:xfrm>
                  <a:off x="1662843" y="4482525"/>
                  <a:ext cx="5132555" cy="1189373"/>
                </a:xfrm>
                <a:custGeom>
                  <a:avLst/>
                  <a:gdLst>
                    <a:gd name="connsiteX0" fmla="*/ 0 w 5132555"/>
                    <a:gd name="connsiteY0" fmla="*/ 427738 h 1189373"/>
                    <a:gd name="connsiteX1" fmla="*/ 340425 w 5132555"/>
                    <a:gd name="connsiteY1" fmla="*/ 244421 h 1189373"/>
                    <a:gd name="connsiteX2" fmla="*/ 641569 w 5132555"/>
                    <a:gd name="connsiteY2" fmla="*/ 205139 h 1189373"/>
                    <a:gd name="connsiteX3" fmla="*/ 680849 w 5132555"/>
                    <a:gd name="connsiteY3" fmla="*/ 1147909 h 1189373"/>
                    <a:gd name="connsiteX4" fmla="*/ 1086740 w 5132555"/>
                    <a:gd name="connsiteY4" fmla="*/ 453926 h 1189373"/>
                    <a:gd name="connsiteX5" fmla="*/ 1309325 w 5132555"/>
                    <a:gd name="connsiteY5" fmla="*/ 322985 h 1189373"/>
                    <a:gd name="connsiteX6" fmla="*/ 1558097 w 5132555"/>
                    <a:gd name="connsiteY6" fmla="*/ 296797 h 1189373"/>
                    <a:gd name="connsiteX7" fmla="*/ 1780682 w 5132555"/>
                    <a:gd name="connsiteY7" fmla="*/ 218233 h 1189373"/>
                    <a:gd name="connsiteX8" fmla="*/ 1924708 w 5132555"/>
                    <a:gd name="connsiteY8" fmla="*/ 152763 h 1189373"/>
                    <a:gd name="connsiteX9" fmla="*/ 2186573 w 5132555"/>
                    <a:gd name="connsiteY9" fmla="*/ 139669 h 1189373"/>
                    <a:gd name="connsiteX10" fmla="*/ 2788863 w 5132555"/>
                    <a:gd name="connsiteY10" fmla="*/ 48011 h 1189373"/>
                    <a:gd name="connsiteX11" fmla="*/ 3469712 w 5132555"/>
                    <a:gd name="connsiteY11" fmla="*/ 427738 h 1189373"/>
                    <a:gd name="connsiteX12" fmla="*/ 4268400 w 5132555"/>
                    <a:gd name="connsiteY12" fmla="*/ 741994 h 1189373"/>
                    <a:gd name="connsiteX13" fmla="*/ 4608825 w 5132555"/>
                    <a:gd name="connsiteY13" fmla="*/ 768182 h 1189373"/>
                    <a:gd name="connsiteX14" fmla="*/ 4844503 w 5132555"/>
                    <a:gd name="connsiteY14" fmla="*/ 1108627 h 1189373"/>
                    <a:gd name="connsiteX15" fmla="*/ 5093275 w 5132555"/>
                    <a:gd name="connsiteY15" fmla="*/ 1134815 h 1189373"/>
                    <a:gd name="connsiteX16" fmla="*/ 5080182 w 5132555"/>
                    <a:gd name="connsiteY16" fmla="*/ 1134815 h 11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132555" h="1189373">
                      <a:moveTo>
                        <a:pt x="0" y="427738"/>
                      </a:moveTo>
                      <a:cubicBezTo>
                        <a:pt x="116748" y="354629"/>
                        <a:pt x="233497" y="281521"/>
                        <a:pt x="340425" y="244421"/>
                      </a:cubicBezTo>
                      <a:cubicBezTo>
                        <a:pt x="447353" y="207321"/>
                        <a:pt x="584832" y="54558"/>
                        <a:pt x="641569" y="205139"/>
                      </a:cubicBezTo>
                      <a:cubicBezTo>
                        <a:pt x="698306" y="355720"/>
                        <a:pt x="606654" y="1106445"/>
                        <a:pt x="680849" y="1147909"/>
                      </a:cubicBezTo>
                      <a:cubicBezTo>
                        <a:pt x="755044" y="1189373"/>
                        <a:pt x="981994" y="591413"/>
                        <a:pt x="1086740" y="453926"/>
                      </a:cubicBezTo>
                      <a:cubicBezTo>
                        <a:pt x="1191486" y="316439"/>
                        <a:pt x="1230766" y="349173"/>
                        <a:pt x="1309325" y="322985"/>
                      </a:cubicBezTo>
                      <a:cubicBezTo>
                        <a:pt x="1387885" y="296797"/>
                        <a:pt x="1479538" y="314256"/>
                        <a:pt x="1558097" y="296797"/>
                      </a:cubicBezTo>
                      <a:cubicBezTo>
                        <a:pt x="1636657" y="279338"/>
                        <a:pt x="1719580" y="242239"/>
                        <a:pt x="1780682" y="218233"/>
                      </a:cubicBezTo>
                      <a:cubicBezTo>
                        <a:pt x="1841784" y="194227"/>
                        <a:pt x="1857060" y="165857"/>
                        <a:pt x="1924708" y="152763"/>
                      </a:cubicBezTo>
                      <a:cubicBezTo>
                        <a:pt x="1992356" y="139669"/>
                        <a:pt x="2042547" y="157128"/>
                        <a:pt x="2186573" y="139669"/>
                      </a:cubicBezTo>
                      <a:cubicBezTo>
                        <a:pt x="2330599" y="122210"/>
                        <a:pt x="2575007" y="0"/>
                        <a:pt x="2788863" y="48011"/>
                      </a:cubicBezTo>
                      <a:cubicBezTo>
                        <a:pt x="3002719" y="96022"/>
                        <a:pt x="3223122" y="312074"/>
                        <a:pt x="3469712" y="427738"/>
                      </a:cubicBezTo>
                      <a:cubicBezTo>
                        <a:pt x="3716302" y="543402"/>
                        <a:pt x="4078548" y="685253"/>
                        <a:pt x="4268400" y="741994"/>
                      </a:cubicBezTo>
                      <a:cubicBezTo>
                        <a:pt x="4458252" y="798735"/>
                        <a:pt x="4512808" y="707077"/>
                        <a:pt x="4608825" y="768182"/>
                      </a:cubicBezTo>
                      <a:cubicBezTo>
                        <a:pt x="4704842" y="829287"/>
                        <a:pt x="4763761" y="1047522"/>
                        <a:pt x="4844503" y="1108627"/>
                      </a:cubicBezTo>
                      <a:cubicBezTo>
                        <a:pt x="4925245" y="1169732"/>
                        <a:pt x="5053995" y="1130450"/>
                        <a:pt x="5093275" y="1134815"/>
                      </a:cubicBezTo>
                      <a:cubicBezTo>
                        <a:pt x="5132555" y="1139180"/>
                        <a:pt x="5080182" y="1134815"/>
                        <a:pt x="5080182" y="1134815"/>
                      </a:cubicBezTo>
                    </a:path>
                  </a:pathLst>
                </a:custGeom>
                <a:noFill/>
                <a:ln w="38100" cap="flat" cmpd="sng" algn="ctr">
                  <a:solidFill>
                    <a:srgbClr val="31FF2F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058427" y="4782295"/>
                  <a:ext cx="204879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22BC21"/>
                      </a:solidFill>
                    </a:rPr>
                    <a:t>Chandra HRC-LETGS</a:t>
                  </a:r>
                </a:p>
              </p:txBody>
            </p:sp>
          </p:grpSp>
          <p:sp>
            <p:nvSpPr>
              <p:cNvPr id="37" name="Rectangle 36"/>
              <p:cNvSpPr/>
              <p:nvPr/>
            </p:nvSpPr>
            <p:spPr>
              <a:xfrm>
                <a:off x="3665003" y="2256543"/>
                <a:ext cx="168664" cy="10822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826485" y="2543521"/>
                <a:ext cx="133395" cy="53103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/>
            <a:srcRect l="11682" t="9913" r="18867" b="84545"/>
            <a:stretch>
              <a:fillRect/>
            </a:stretch>
          </p:blipFill>
          <p:spPr>
            <a:xfrm>
              <a:off x="999801" y="1042068"/>
              <a:ext cx="6743142" cy="396338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680" y="88899"/>
            <a:ext cx="4329653" cy="1223883"/>
          </a:xfrm>
          <a:prstGeom prst="rect">
            <a:avLst/>
          </a:prstGeom>
        </p:spPr>
      </p:pic>
      <p:sp>
        <p:nvSpPr>
          <p:cNvPr id="42" name="Freeform 41"/>
          <p:cNvSpPr/>
          <p:nvPr/>
        </p:nvSpPr>
        <p:spPr>
          <a:xfrm>
            <a:off x="1998405" y="1720899"/>
            <a:ext cx="2631744" cy="1010423"/>
          </a:xfrm>
          <a:custGeom>
            <a:avLst/>
            <a:gdLst>
              <a:gd name="connsiteX0" fmla="*/ 0 w 2631744"/>
              <a:gd name="connsiteY0" fmla="*/ 277157 h 1010423"/>
              <a:gd name="connsiteX1" fmla="*/ 183306 w 2631744"/>
              <a:gd name="connsiteY1" fmla="*/ 224781 h 1010423"/>
              <a:gd name="connsiteX2" fmla="*/ 445171 w 2631744"/>
              <a:gd name="connsiteY2" fmla="*/ 250969 h 1010423"/>
              <a:gd name="connsiteX3" fmla="*/ 536824 w 2631744"/>
              <a:gd name="connsiteY3" fmla="*/ 250969 h 1010423"/>
              <a:gd name="connsiteX4" fmla="*/ 693943 w 2631744"/>
              <a:gd name="connsiteY4" fmla="*/ 185499 h 1010423"/>
              <a:gd name="connsiteX5" fmla="*/ 798689 w 2631744"/>
              <a:gd name="connsiteY5" fmla="*/ 120029 h 1010423"/>
              <a:gd name="connsiteX6" fmla="*/ 824875 w 2631744"/>
              <a:gd name="connsiteY6" fmla="*/ 93841 h 1010423"/>
              <a:gd name="connsiteX7" fmla="*/ 942714 w 2631744"/>
              <a:gd name="connsiteY7" fmla="*/ 133123 h 1010423"/>
              <a:gd name="connsiteX8" fmla="*/ 1021274 w 2631744"/>
              <a:gd name="connsiteY8" fmla="*/ 80747 h 1010423"/>
              <a:gd name="connsiteX9" fmla="*/ 1126020 w 2631744"/>
              <a:gd name="connsiteY9" fmla="*/ 80747 h 1010423"/>
              <a:gd name="connsiteX10" fmla="*/ 1139113 w 2631744"/>
              <a:gd name="connsiteY10" fmla="*/ 80747 h 1010423"/>
              <a:gd name="connsiteX11" fmla="*/ 1191486 w 2631744"/>
              <a:gd name="connsiteY11" fmla="*/ 80747 h 1010423"/>
              <a:gd name="connsiteX12" fmla="*/ 1309326 w 2631744"/>
              <a:gd name="connsiteY12" fmla="*/ 2182 h 1010423"/>
              <a:gd name="connsiteX13" fmla="*/ 1479538 w 2631744"/>
              <a:gd name="connsiteY13" fmla="*/ 67653 h 1010423"/>
              <a:gd name="connsiteX14" fmla="*/ 1636657 w 2631744"/>
              <a:gd name="connsiteY14" fmla="*/ 28371 h 1010423"/>
              <a:gd name="connsiteX15" fmla="*/ 1767589 w 2631744"/>
              <a:gd name="connsiteY15" fmla="*/ 28371 h 1010423"/>
              <a:gd name="connsiteX16" fmla="*/ 1846149 w 2631744"/>
              <a:gd name="connsiteY16" fmla="*/ 28371 h 1010423"/>
              <a:gd name="connsiteX17" fmla="*/ 1990175 w 2631744"/>
              <a:gd name="connsiteY17" fmla="*/ 54559 h 1010423"/>
              <a:gd name="connsiteX18" fmla="*/ 2121107 w 2631744"/>
              <a:gd name="connsiteY18" fmla="*/ 54559 h 1010423"/>
              <a:gd name="connsiteX19" fmla="*/ 2212760 w 2631744"/>
              <a:gd name="connsiteY19" fmla="*/ 80747 h 1010423"/>
              <a:gd name="connsiteX20" fmla="*/ 2304413 w 2631744"/>
              <a:gd name="connsiteY20" fmla="*/ 185499 h 1010423"/>
              <a:gd name="connsiteX21" fmla="*/ 2396065 w 2631744"/>
              <a:gd name="connsiteY21" fmla="*/ 329533 h 1010423"/>
              <a:gd name="connsiteX22" fmla="*/ 2474625 w 2631744"/>
              <a:gd name="connsiteY22" fmla="*/ 565226 h 1010423"/>
              <a:gd name="connsiteX23" fmla="*/ 2540091 w 2631744"/>
              <a:gd name="connsiteY23" fmla="*/ 774730 h 1010423"/>
              <a:gd name="connsiteX24" fmla="*/ 2631744 w 2631744"/>
              <a:gd name="connsiteY24" fmla="*/ 1010423 h 1010423"/>
              <a:gd name="connsiteX25" fmla="*/ 2631744 w 2631744"/>
              <a:gd name="connsiteY25" fmla="*/ 1010423 h 101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31744" h="1010423">
                <a:moveTo>
                  <a:pt x="0" y="277157"/>
                </a:moveTo>
                <a:cubicBezTo>
                  <a:pt x="54555" y="253151"/>
                  <a:pt x="109111" y="229146"/>
                  <a:pt x="183306" y="224781"/>
                </a:cubicBezTo>
                <a:cubicBezTo>
                  <a:pt x="257501" y="220416"/>
                  <a:pt x="386251" y="246604"/>
                  <a:pt x="445171" y="250969"/>
                </a:cubicBezTo>
                <a:cubicBezTo>
                  <a:pt x="504091" y="255334"/>
                  <a:pt x="495362" y="261881"/>
                  <a:pt x="536824" y="250969"/>
                </a:cubicBezTo>
                <a:cubicBezTo>
                  <a:pt x="578286" y="240057"/>
                  <a:pt x="650299" y="207322"/>
                  <a:pt x="693943" y="185499"/>
                </a:cubicBezTo>
                <a:cubicBezTo>
                  <a:pt x="737587" y="163676"/>
                  <a:pt x="776867" y="135305"/>
                  <a:pt x="798689" y="120029"/>
                </a:cubicBezTo>
                <a:cubicBezTo>
                  <a:pt x="820511" y="104753"/>
                  <a:pt x="800871" y="91659"/>
                  <a:pt x="824875" y="93841"/>
                </a:cubicBezTo>
                <a:cubicBezTo>
                  <a:pt x="848879" y="96023"/>
                  <a:pt x="909981" y="135305"/>
                  <a:pt x="942714" y="133123"/>
                </a:cubicBezTo>
                <a:cubicBezTo>
                  <a:pt x="975447" y="130941"/>
                  <a:pt x="990723" y="89476"/>
                  <a:pt x="1021274" y="80747"/>
                </a:cubicBezTo>
                <a:cubicBezTo>
                  <a:pt x="1051825" y="72018"/>
                  <a:pt x="1126020" y="80747"/>
                  <a:pt x="1126020" y="80747"/>
                </a:cubicBezTo>
                <a:lnTo>
                  <a:pt x="1139113" y="80747"/>
                </a:lnTo>
                <a:cubicBezTo>
                  <a:pt x="1150024" y="80747"/>
                  <a:pt x="1163117" y="93841"/>
                  <a:pt x="1191486" y="80747"/>
                </a:cubicBezTo>
                <a:cubicBezTo>
                  <a:pt x="1219855" y="67653"/>
                  <a:pt x="1261317" y="4364"/>
                  <a:pt x="1309326" y="2182"/>
                </a:cubicBezTo>
                <a:cubicBezTo>
                  <a:pt x="1357335" y="0"/>
                  <a:pt x="1424983" y="63288"/>
                  <a:pt x="1479538" y="67653"/>
                </a:cubicBezTo>
                <a:cubicBezTo>
                  <a:pt x="1534093" y="72018"/>
                  <a:pt x="1588648" y="34918"/>
                  <a:pt x="1636657" y="28371"/>
                </a:cubicBezTo>
                <a:cubicBezTo>
                  <a:pt x="1684666" y="21824"/>
                  <a:pt x="1767589" y="28371"/>
                  <a:pt x="1767589" y="28371"/>
                </a:cubicBezTo>
                <a:cubicBezTo>
                  <a:pt x="1802504" y="28371"/>
                  <a:pt x="1809051" y="24006"/>
                  <a:pt x="1846149" y="28371"/>
                </a:cubicBezTo>
                <a:cubicBezTo>
                  <a:pt x="1883247" y="32736"/>
                  <a:pt x="1944349" y="50194"/>
                  <a:pt x="1990175" y="54559"/>
                </a:cubicBezTo>
                <a:cubicBezTo>
                  <a:pt x="2036001" y="58924"/>
                  <a:pt x="2084010" y="50194"/>
                  <a:pt x="2121107" y="54559"/>
                </a:cubicBezTo>
                <a:cubicBezTo>
                  <a:pt x="2158205" y="58924"/>
                  <a:pt x="2182209" y="58924"/>
                  <a:pt x="2212760" y="80747"/>
                </a:cubicBezTo>
                <a:cubicBezTo>
                  <a:pt x="2243311" y="102570"/>
                  <a:pt x="2273862" y="144035"/>
                  <a:pt x="2304413" y="185499"/>
                </a:cubicBezTo>
                <a:cubicBezTo>
                  <a:pt x="2334964" y="226963"/>
                  <a:pt x="2367696" y="266245"/>
                  <a:pt x="2396065" y="329533"/>
                </a:cubicBezTo>
                <a:cubicBezTo>
                  <a:pt x="2424434" y="392821"/>
                  <a:pt x="2450621" y="491027"/>
                  <a:pt x="2474625" y="565226"/>
                </a:cubicBezTo>
                <a:cubicBezTo>
                  <a:pt x="2498629" y="639425"/>
                  <a:pt x="2513905" y="700531"/>
                  <a:pt x="2540091" y="774730"/>
                </a:cubicBezTo>
                <a:cubicBezTo>
                  <a:pt x="2566278" y="848930"/>
                  <a:pt x="2631744" y="1010423"/>
                  <a:pt x="2631744" y="1010423"/>
                </a:cubicBezTo>
                <a:lnTo>
                  <a:pt x="2631744" y="1010423"/>
                </a:lnTo>
              </a:path>
            </a:pathLst>
          </a:custGeom>
          <a:noFill/>
          <a:ln w="762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Up-Down Arrow 39"/>
          <p:cNvSpPr/>
          <p:nvPr/>
        </p:nvSpPr>
        <p:spPr>
          <a:xfrm>
            <a:off x="3180370" y="1813907"/>
            <a:ext cx="484632" cy="2953074"/>
          </a:xfrm>
          <a:prstGeom prst="upDownArrow">
            <a:avLst/>
          </a:prstGeom>
          <a:solidFill>
            <a:srgbClr val="0080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662433" y="2423993"/>
            <a:ext cx="1469240" cy="707886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&gt;250 X Chandra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925" y="799756"/>
            <a:ext cx="1878922" cy="2224177"/>
          </a:xfrm>
          <a:prstGeom prst="rect">
            <a:avLst/>
          </a:prstGeom>
          <a:solidFill>
            <a:srgbClr val="FF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Calorimeter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A(0.5)~10,000cm</a:t>
            </a:r>
            <a:r>
              <a:rPr lang="en-US" baseline="300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700 X Chandra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NGC3783 in 1ksec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dE</a:t>
            </a:r>
            <a:r>
              <a:rPr lang="en-US" dirty="0" smtClean="0">
                <a:solidFill>
                  <a:schemeClr val="tx1"/>
                </a:solidFill>
              </a:rPr>
              <a:t> ~&lt; 5 </a:t>
            </a:r>
            <a:r>
              <a:rPr lang="en-US" dirty="0" err="1" smtClean="0">
                <a:solidFill>
                  <a:schemeClr val="tx1"/>
                </a:solidFill>
              </a:rPr>
              <a:t>eV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R&gt;~100 @ 0.5keV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Similar to Athena</a:t>
            </a:r>
          </a:p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676550" y="3363059"/>
            <a:ext cx="1455123" cy="1200328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R ~ 5000</a:t>
            </a:r>
          </a:p>
          <a:p>
            <a:r>
              <a:rPr lang="en-US" sz="2400" b="1" dirty="0" smtClean="0">
                <a:solidFill>
                  <a:srgbClr val="FFFFFF"/>
                </a:solidFill>
              </a:rPr>
              <a:t>&gt;10 X Chandra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66253" y="1544361"/>
            <a:ext cx="3800773" cy="1569660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NGC3783 spectrum in 3 </a:t>
            </a:r>
            <a:r>
              <a:rPr lang="en-US" sz="2400" dirty="0" err="1" smtClean="0">
                <a:solidFill>
                  <a:schemeClr val="bg1"/>
                </a:solidFill>
              </a:rPr>
              <a:t>ksec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Variability -&gt;  density, radius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Large Surveys: M</a:t>
            </a:r>
            <a:r>
              <a:rPr lang="en-US" sz="2400" baseline="-25000" dirty="0" smtClean="0">
                <a:solidFill>
                  <a:schemeClr val="bg1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en-US" sz="2400" dirty="0" smtClean="0">
                <a:solidFill>
                  <a:schemeClr val="bg1"/>
                </a:solidFill>
              </a:rPr>
              <a:t>, L/</a:t>
            </a:r>
            <a:r>
              <a:rPr lang="en-US" sz="2400" dirty="0" err="1" smtClean="0">
                <a:solidFill>
                  <a:schemeClr val="bg1"/>
                </a:solidFill>
              </a:rPr>
              <a:t>L</a:t>
            </a:r>
            <a:r>
              <a:rPr lang="en-US" sz="2400" baseline="-25000" dirty="0" err="1" smtClean="0">
                <a:solidFill>
                  <a:schemeClr val="bg1"/>
                </a:solidFill>
              </a:rPr>
              <a:t>Edd</a:t>
            </a:r>
            <a:r>
              <a:rPr lang="en-US" sz="2400" dirty="0" smtClean="0">
                <a:solidFill>
                  <a:schemeClr val="bg1"/>
                </a:solidFill>
              </a:rPr>
              <a:t>, …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dirty="0" err="1" smtClean="0">
                <a:solidFill>
                  <a:schemeClr val="bg1"/>
                </a:solidFill>
              </a:rPr>
              <a:t>z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66253" y="3376153"/>
            <a:ext cx="3800773" cy="2677656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60 km s</a:t>
            </a:r>
            <a:r>
              <a:rPr lang="en-US" sz="2400" baseline="30000" dirty="0" smtClean="0">
                <a:solidFill>
                  <a:srgbClr val="FFFFFF"/>
                </a:solidFill>
              </a:rPr>
              <a:t>-1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Resolves thermal line widths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Turbulence, </a:t>
            </a:r>
            <a:r>
              <a:rPr lang="en-US" sz="2400" dirty="0" err="1" smtClean="0">
                <a:solidFill>
                  <a:srgbClr val="FFFFFF"/>
                </a:solidFill>
              </a:rPr>
              <a:t>T</a:t>
            </a:r>
            <a:r>
              <a:rPr lang="en-US" sz="2400" baseline="-25000" dirty="0" err="1" smtClean="0">
                <a:solidFill>
                  <a:srgbClr val="FFFFFF"/>
                </a:solidFill>
              </a:rPr>
              <a:t>thermal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vs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T</a:t>
            </a:r>
            <a:r>
              <a:rPr lang="en-US" sz="2400" baseline="-25000" dirty="0" err="1" smtClean="0">
                <a:solidFill>
                  <a:srgbClr val="FFFFFF"/>
                </a:solidFill>
              </a:rPr>
              <a:t>ion</a:t>
            </a:r>
            <a:endParaRPr lang="en-US" sz="2400" baseline="-25000" dirty="0" smtClean="0">
              <a:solidFill>
                <a:srgbClr val="FFFFFF"/>
              </a:solidFill>
            </a:endParaRPr>
          </a:p>
          <a:p>
            <a:r>
              <a:rPr lang="en-US" sz="2400" dirty="0" smtClean="0">
                <a:solidFill>
                  <a:srgbClr val="FFFFFF"/>
                </a:solidFill>
              </a:rPr>
              <a:t>Curve of growth </a:t>
            </a:r>
            <a:r>
              <a:rPr lang="en-US" sz="2400" dirty="0" err="1" smtClean="0">
                <a:solidFill>
                  <a:srgbClr val="FFFFFF"/>
                </a:solidFill>
              </a:rPr>
              <a:t>n(ion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Diagnostic line ratios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Resolves UV-</a:t>
            </a:r>
            <a:r>
              <a:rPr lang="en-US" sz="2400" dirty="0" smtClean="0">
                <a:solidFill>
                  <a:srgbClr val="FFFFFF"/>
                </a:solidFill>
              </a:rPr>
              <a:t>like  </a:t>
            </a:r>
            <a:r>
              <a:rPr lang="en-US" sz="2400" dirty="0" smtClean="0">
                <a:solidFill>
                  <a:srgbClr val="FFFFFF"/>
                </a:solidFill>
              </a:rPr>
              <a:t>components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98847" y="6216134"/>
            <a:ext cx="5254075" cy="369332"/>
          </a:xfrm>
          <a:prstGeom prst="rect">
            <a:avLst/>
          </a:prstGeom>
          <a:solidFill>
            <a:srgbClr val="31FF2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Nearer term: “ARCUS” – see Randall Smith poster 8.11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 animBg="1"/>
      <p:bldP spid="41" grpId="0" animBg="1"/>
      <p:bldP spid="11" grpId="0" animBg="1"/>
      <p:bldP spid="16" grpId="0" animBg="1"/>
      <p:bldP spid="45" grpId="0" build="p" animBg="1"/>
      <p:bldP spid="46" grpId="0" build="p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Quasar Rain does not reach “ground”</a:t>
            </a:r>
            <a:endParaRPr lang="en-US" sz="3600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1202" y="851361"/>
            <a:ext cx="7847238" cy="83366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dirty="0" smtClean="0"/>
              <a:t>Rain that does not reach the ground is “</a:t>
            </a:r>
            <a:r>
              <a:rPr lang="en-US" sz="3200" dirty="0" err="1" smtClean="0"/>
              <a:t>Virga</a:t>
            </a:r>
            <a:r>
              <a:rPr lang="en-US" sz="3200" dirty="0" smtClean="0"/>
              <a:t>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ir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65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Quasar </a:t>
            </a:r>
            <a:r>
              <a:rPr lang="en-US" sz="3600" dirty="0" err="1" smtClean="0"/>
              <a:t>Virga</a:t>
            </a:r>
            <a:endParaRPr lang="en-US" sz="36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3294228" y="2162871"/>
            <a:ext cx="2481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Thank you</a:t>
            </a:r>
            <a:endParaRPr lang="en-US" sz="3600" dirty="0">
              <a:solidFill>
                <a:srgbClr val="FFFFFF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75391" y="6488668"/>
            <a:ext cx="126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KWWL.com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r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65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689657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Quasar Rain/</a:t>
            </a:r>
            <a:r>
              <a:rPr lang="en-US" sz="3600" dirty="0" err="1" smtClean="0"/>
              <a:t>Virga</a:t>
            </a:r>
            <a:endParaRPr lang="en-US" sz="3600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1200" y="741461"/>
            <a:ext cx="8425613" cy="5637307"/>
          </a:xfrm>
          <a:solidFill>
            <a:schemeClr val="tx1">
              <a:lumMod val="75000"/>
              <a:lumOff val="25000"/>
              <a:alpha val="3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Explains:</a:t>
            </a:r>
          </a:p>
          <a:p>
            <a:pPr lvl="1"/>
            <a:r>
              <a:rPr lang="en-US" sz="2800" dirty="0" err="1" smtClean="0"/>
              <a:t>Infalling</a:t>
            </a:r>
            <a:r>
              <a:rPr lang="en-US" sz="2800" dirty="0" smtClean="0"/>
              <a:t> Broad Line Region Gas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t moderate infall velocities</a:t>
            </a:r>
          </a:p>
          <a:p>
            <a:r>
              <a:rPr lang="en-US" sz="3200" dirty="0" smtClean="0"/>
              <a:t>Unifies </a:t>
            </a:r>
            <a:r>
              <a:rPr lang="en-US" sz="3200" i="1" dirty="0" smtClean="0"/>
              <a:t>Chandra</a:t>
            </a:r>
            <a:r>
              <a:rPr lang="en-US" sz="3200" dirty="0" smtClean="0"/>
              <a:t> and reverberation results: </a:t>
            </a:r>
          </a:p>
          <a:p>
            <a:pPr lvl="1"/>
            <a:r>
              <a:rPr lang="en-US" sz="2800" dirty="0" smtClean="0"/>
              <a:t>Broad Line Region clouds</a:t>
            </a:r>
          </a:p>
          <a:p>
            <a:pPr lvl="1"/>
            <a:r>
              <a:rPr lang="en-US" sz="2800" dirty="0" smtClean="0"/>
              <a:t>Low Ionization X-ray Warm Absorber</a:t>
            </a:r>
          </a:p>
          <a:p>
            <a:pPr lvl="1"/>
            <a:r>
              <a:rPr lang="en-US" sz="2800" dirty="0" smtClean="0"/>
              <a:t>X-ray eclipsing clouds</a:t>
            </a:r>
          </a:p>
          <a:p>
            <a:pPr lvl="1"/>
            <a:r>
              <a:rPr lang="en-US" sz="2800" dirty="0" err="1" smtClean="0"/>
              <a:t>Cometary</a:t>
            </a:r>
            <a:r>
              <a:rPr lang="en-US" sz="2800" dirty="0" smtClean="0"/>
              <a:t> tails on X-ray eclipsing clouds</a:t>
            </a:r>
          </a:p>
          <a:p>
            <a:r>
              <a:rPr lang="en-US" sz="3200" dirty="0" smtClean="0"/>
              <a:t>Forms naturally</a:t>
            </a:r>
          </a:p>
          <a:p>
            <a:r>
              <a:rPr lang="en-US" sz="3200" dirty="0" smtClean="0"/>
              <a:t>Appealing: </a:t>
            </a:r>
            <a:r>
              <a:rPr lang="en-US" sz="3200" i="1" dirty="0" smtClean="0"/>
              <a:t>Disk winds still solve everything </a:t>
            </a:r>
            <a:r>
              <a:rPr lang="en-US" i="1" dirty="0" smtClean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5391" y="6488668"/>
            <a:ext cx="126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KWWL.com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gas clouds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97" y="952824"/>
            <a:ext cx="4384842" cy="1252411"/>
          </a:xfrm>
        </p:spPr>
        <p:txBody>
          <a:bodyPr/>
          <a:lstStyle/>
          <a:p>
            <a:r>
              <a:rPr lang="en-US" dirty="0" smtClean="0"/>
              <a:t>Response is a convolution</a:t>
            </a:r>
          </a:p>
          <a:p>
            <a:r>
              <a:rPr lang="en-US" dirty="0" smtClean="0"/>
              <a:t>“Response Function”</a:t>
            </a:r>
            <a:endParaRPr lang="en-US" dirty="0"/>
          </a:p>
        </p:txBody>
      </p:sp>
      <p:grpSp>
        <p:nvGrpSpPr>
          <p:cNvPr id="5" name="Group 21"/>
          <p:cNvGrpSpPr/>
          <p:nvPr/>
        </p:nvGrpSpPr>
        <p:grpSpPr>
          <a:xfrm>
            <a:off x="4953000" y="2264568"/>
            <a:ext cx="4038600" cy="2795588"/>
            <a:chOff x="4953000" y="2264568"/>
            <a:chExt cx="4038600" cy="2795588"/>
          </a:xfrm>
        </p:grpSpPr>
        <p:pic>
          <p:nvPicPr>
            <p:cNvPr id="6" name="Picture 9" descr="C:\My Documents\INAOE\ccf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53000" y="2264568"/>
              <a:ext cx="4038600" cy="2795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Straight Connector 10"/>
            <p:cNvCxnSpPr/>
            <p:nvPr/>
          </p:nvCxnSpPr>
          <p:spPr>
            <a:xfrm rot="5400000" flipH="1" flipV="1">
              <a:off x="5901041" y="3460828"/>
              <a:ext cx="2392522" cy="1590"/>
            </a:xfrm>
            <a:prstGeom prst="line">
              <a:avLst/>
            </a:prstGeom>
            <a:ln>
              <a:solidFill>
                <a:srgbClr val="FF66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608324" y="2265362"/>
              <a:ext cx="1488183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i="1" dirty="0" smtClean="0">
                  <a:solidFill>
                    <a:srgbClr val="0000FF"/>
                  </a:solidFill>
                </a:rPr>
                <a:t>Zero</a:t>
              </a:r>
            </a:p>
            <a:p>
              <a:pPr algn="r"/>
              <a:r>
                <a:rPr lang="en-US" sz="1600" i="1" dirty="0" smtClean="0">
                  <a:solidFill>
                    <a:srgbClr val="0000FF"/>
                  </a:solidFill>
                </a:rPr>
                <a:t>Delay</a:t>
              </a:r>
              <a:endParaRPr lang="en-US" sz="1600" i="1" dirty="0">
                <a:solidFill>
                  <a:srgbClr val="0000FF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7034622" y="4259019"/>
              <a:ext cx="797730" cy="1588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434282" y="3860948"/>
              <a:ext cx="6621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i="1" dirty="0" smtClean="0">
                  <a:solidFill>
                    <a:srgbClr val="0000FF"/>
                  </a:solidFill>
                </a:rPr>
                <a:t>Mean</a:t>
              </a:r>
            </a:p>
            <a:p>
              <a:pPr algn="r"/>
              <a:r>
                <a:rPr lang="en-US" sz="1600" i="1" dirty="0" smtClean="0">
                  <a:solidFill>
                    <a:srgbClr val="0000FF"/>
                  </a:solidFill>
                </a:rPr>
                <a:t>Delay</a:t>
              </a:r>
            </a:p>
            <a:p>
              <a:pPr algn="r"/>
              <a:r>
                <a:rPr lang="en-US" sz="1600" i="1" dirty="0" smtClean="0">
                  <a:solidFill>
                    <a:srgbClr val="0000FF"/>
                  </a:solidFill>
                </a:rPr>
                <a:t>“lag”</a:t>
              </a:r>
              <a:endParaRPr lang="en-US" sz="1600" i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" name="Group 28"/>
          <p:cNvGrpSpPr/>
          <p:nvPr/>
        </p:nvGrpSpPr>
        <p:grpSpPr>
          <a:xfrm>
            <a:off x="187158" y="2264568"/>
            <a:ext cx="4114800" cy="2992706"/>
            <a:chOff x="187158" y="2264568"/>
            <a:chExt cx="4114800" cy="2992706"/>
          </a:xfrm>
        </p:grpSpPr>
        <p:grpSp>
          <p:nvGrpSpPr>
            <p:cNvPr id="10" name="Group 20"/>
            <p:cNvGrpSpPr/>
            <p:nvPr/>
          </p:nvGrpSpPr>
          <p:grpSpPr>
            <a:xfrm>
              <a:off x="187158" y="2264568"/>
              <a:ext cx="4114800" cy="2805113"/>
              <a:chOff x="187158" y="2264568"/>
              <a:chExt cx="4114800" cy="2805113"/>
            </a:xfrm>
          </p:grpSpPr>
          <p:pic>
            <p:nvPicPr>
              <p:cNvPr id="4" name="Picture 7" descr="C:\My Documents\INAOE\lc1.gif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87158" y="2264568"/>
                <a:ext cx="4114800" cy="2805113"/>
              </a:xfrm>
              <a:prstGeom prst="rect">
                <a:avLst/>
              </a:prstGeom>
              <a:noFill/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2567834" y="2264568"/>
                <a:ext cx="147497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i="1" dirty="0" smtClean="0">
                    <a:solidFill>
                      <a:srgbClr val="0000FF"/>
                    </a:solidFill>
                  </a:rPr>
                  <a:t>Central</a:t>
                </a:r>
              </a:p>
              <a:p>
                <a:pPr algn="r"/>
                <a:r>
                  <a:rPr lang="en-US" sz="1600" i="1" dirty="0" smtClean="0">
                    <a:solidFill>
                      <a:srgbClr val="0000FF"/>
                    </a:solidFill>
                  </a:rPr>
                  <a:t>Continuum</a:t>
                </a:r>
              </a:p>
              <a:p>
                <a:pPr algn="r"/>
                <a:r>
                  <a:rPr lang="en-US" sz="1600" i="1" dirty="0" smtClean="0">
                    <a:solidFill>
                      <a:srgbClr val="0000FF"/>
                    </a:solidFill>
                  </a:rPr>
                  <a:t>Source</a:t>
                </a:r>
                <a:endParaRPr lang="en-US" sz="1600" i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567834" y="3449235"/>
                <a:ext cx="1488183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i="1" dirty="0" smtClean="0">
                    <a:solidFill>
                      <a:srgbClr val="0000FF"/>
                    </a:solidFill>
                  </a:rPr>
                  <a:t>Emission Line Response</a:t>
                </a:r>
                <a:endParaRPr lang="en-US" sz="1600" i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87158" y="4887942"/>
              <a:ext cx="411480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time    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2585406" y="5094585"/>
              <a:ext cx="687456" cy="158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668487" y="3797100"/>
              <a:ext cx="498056" cy="1588"/>
            </a:xfrm>
            <a:prstGeom prst="straightConnector1">
              <a:avLst/>
            </a:prstGeom>
            <a:ln>
              <a:solidFill>
                <a:srgbClr val="0000FF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419460" y="3449235"/>
              <a:ext cx="95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 smtClean="0">
                  <a:solidFill>
                    <a:srgbClr val="0000FF"/>
                  </a:solidFill>
                </a:rPr>
                <a:t>1 month</a:t>
              </a:r>
              <a:endParaRPr lang="en-US" sz="1600" i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0" name="Right Arrow 19"/>
          <p:cNvSpPr/>
          <p:nvPr/>
        </p:nvSpPr>
        <p:spPr>
          <a:xfrm>
            <a:off x="4042805" y="2850139"/>
            <a:ext cx="1311299" cy="1183872"/>
          </a:xfrm>
          <a:prstGeom prst="rightArrow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Cross-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correlate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73564" y="5096173"/>
            <a:ext cx="2014531" cy="369332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Brad Peterson, OSU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53472"/>
            <a:ext cx="8528455" cy="634415"/>
          </a:xfrm>
        </p:spPr>
        <p:txBody>
          <a:bodyPr>
            <a:noAutofit/>
          </a:bodyPr>
          <a:lstStyle/>
          <a:p>
            <a:r>
              <a:rPr lang="en-US" dirty="0" smtClean="0"/>
              <a:t>Do Broad Line Region Inflows  spoil it all?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58" y="893397"/>
            <a:ext cx="4384842" cy="2079198"/>
          </a:xfrm>
        </p:spPr>
        <p:txBody>
          <a:bodyPr/>
          <a:lstStyle/>
          <a:p>
            <a:r>
              <a:rPr lang="en-US" dirty="0" smtClean="0"/>
              <a:t>Velocity Resolved Reverberation Mapping (VRRM)</a:t>
            </a:r>
          </a:p>
          <a:p>
            <a:pPr lvl="1"/>
            <a:r>
              <a:rPr lang="en-US" sz="2000" dirty="0" err="1" smtClean="0">
                <a:solidFill>
                  <a:srgbClr val="D9D9D9"/>
                </a:solidFill>
              </a:rPr>
              <a:t>Bentz</a:t>
            </a:r>
            <a:r>
              <a:rPr lang="en-US" sz="2000" dirty="0" smtClean="0">
                <a:solidFill>
                  <a:srgbClr val="D9D9D9"/>
                </a:solidFill>
              </a:rPr>
              <a:t> et al. 2010</a:t>
            </a:r>
          </a:p>
        </p:txBody>
      </p:sp>
      <p:grpSp>
        <p:nvGrpSpPr>
          <p:cNvPr id="4" name="Group 39"/>
          <p:cNvGrpSpPr/>
          <p:nvPr/>
        </p:nvGrpSpPr>
        <p:grpSpPr>
          <a:xfrm>
            <a:off x="4480749" y="967175"/>
            <a:ext cx="3866725" cy="3834532"/>
            <a:chOff x="4553326" y="660514"/>
            <a:chExt cx="3866725" cy="3834532"/>
          </a:xfrm>
        </p:grpSpPr>
        <p:grpSp>
          <p:nvGrpSpPr>
            <p:cNvPr id="5" name="Group 36"/>
            <p:cNvGrpSpPr/>
            <p:nvPr/>
          </p:nvGrpSpPr>
          <p:grpSpPr>
            <a:xfrm>
              <a:off x="4553326" y="660514"/>
              <a:ext cx="3866725" cy="3834532"/>
              <a:chOff x="4545906" y="972271"/>
              <a:chExt cx="3866725" cy="3834532"/>
            </a:xfrm>
          </p:grpSpPr>
          <p:pic>
            <p:nvPicPr>
              <p:cNvPr id="35" name="Picture 2" descr="C:\My Documents\INAOE\idbase.gi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545906" y="1065391"/>
                <a:ext cx="3866725" cy="3741412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4553326" y="972271"/>
                <a:ext cx="37724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Isodelay</a:t>
                </a:r>
                <a:r>
                  <a:rPr lang="en-US" dirty="0" smtClean="0"/>
                  <a:t> Surfaces: Quasar flash followed by emission line flash </a:t>
                </a:r>
                <a:endParaRPr lang="en-US" dirty="0"/>
              </a:p>
            </p:txBody>
          </p:sp>
        </p:grpSp>
        <p:sp>
          <p:nvSpPr>
            <p:cNvPr id="39" name="5-Point Star 38"/>
            <p:cNvSpPr/>
            <p:nvPr/>
          </p:nvSpPr>
          <p:spPr>
            <a:xfrm>
              <a:off x="6275031" y="2424075"/>
              <a:ext cx="326730" cy="305747"/>
            </a:xfrm>
            <a:prstGeom prst="star5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8"/>
          <p:cNvGrpSpPr/>
          <p:nvPr/>
        </p:nvGrpSpPr>
        <p:grpSpPr>
          <a:xfrm>
            <a:off x="4480749" y="1068543"/>
            <a:ext cx="3085486" cy="3689858"/>
            <a:chOff x="4449710" y="740719"/>
            <a:chExt cx="3085486" cy="3689858"/>
          </a:xfrm>
        </p:grpSpPr>
        <p:pic>
          <p:nvPicPr>
            <p:cNvPr id="38" name="Picture 37" descr="BELprofiles Netzer.jpg"/>
            <p:cNvPicPr>
              <a:picLocks noChangeAspect="1"/>
            </p:cNvPicPr>
            <p:nvPr/>
          </p:nvPicPr>
          <p:blipFill>
            <a:blip r:embed="rId3"/>
            <a:srcRect r="48549" b="53368"/>
            <a:stretch>
              <a:fillRect/>
            </a:stretch>
          </p:blipFill>
          <p:spPr>
            <a:xfrm>
              <a:off x="4449710" y="740719"/>
              <a:ext cx="3085486" cy="3689858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rot="5400000">
              <a:off x="4778900" y="2596468"/>
              <a:ext cx="2204431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4966373" y="2586297"/>
              <a:ext cx="2182501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5361635" y="2805457"/>
              <a:ext cx="1742593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5934783" y="3218205"/>
              <a:ext cx="962543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6368655" y="3357753"/>
              <a:ext cx="481946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5064792" y="3376970"/>
              <a:ext cx="591794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6200000" flipH="1">
              <a:off x="5047152" y="3191594"/>
              <a:ext cx="962543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834887" y="2827388"/>
              <a:ext cx="1742593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7" y="3172"/>
            <a:ext cx="8702231" cy="634415"/>
          </a:xfrm>
        </p:spPr>
        <p:txBody>
          <a:bodyPr>
            <a:noAutofit/>
          </a:bodyPr>
          <a:lstStyle/>
          <a:p>
            <a:r>
              <a:rPr lang="en-US" sz="3600" dirty="0" smtClean="0"/>
              <a:t>BLR was Supposed to Rotate, Outflow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57" y="687886"/>
            <a:ext cx="4024930" cy="155043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Rotation</a:t>
            </a:r>
          </a:p>
          <a:p>
            <a:pPr lvl="1"/>
            <a:r>
              <a:rPr lang="en-US" dirty="0" smtClean="0"/>
              <a:t>Wills &amp; Browne 1986</a:t>
            </a:r>
          </a:p>
          <a:p>
            <a:pPr lvl="1"/>
            <a:r>
              <a:rPr lang="en-US" dirty="0" smtClean="0"/>
              <a:t>Young et al. 1999</a:t>
            </a:r>
          </a:p>
          <a:p>
            <a:pPr lvl="1"/>
            <a:r>
              <a:rPr lang="en-US" dirty="0" smtClean="0"/>
              <a:t>Peterson &amp; </a:t>
            </a:r>
            <a:r>
              <a:rPr lang="en-US" dirty="0" err="1" smtClean="0"/>
              <a:t>Wandel</a:t>
            </a:r>
            <a:r>
              <a:rPr lang="en-US" dirty="0" smtClean="0"/>
              <a:t> 1999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627084" y="727112"/>
            <a:ext cx="4024930" cy="11225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dirty="0" smtClean="0">
                <a:solidFill>
                  <a:srgbClr val="FFFFFF"/>
                </a:solidFill>
              </a:rPr>
              <a:t>Outflow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Gaskell 1982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400" dirty="0" err="1" smtClean="0">
                <a:solidFill>
                  <a:srgbClr val="FFFFFF"/>
                </a:solidFill>
              </a:rPr>
              <a:t>Leighly</a:t>
            </a:r>
            <a:r>
              <a:rPr lang="en-US" sz="2400" dirty="0" smtClean="0">
                <a:solidFill>
                  <a:srgbClr val="FFFFFF"/>
                </a:solidFill>
              </a:rPr>
              <a:t> &amp; Moore 2004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949" y="2099994"/>
            <a:ext cx="3243860" cy="441488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521658" y="2087420"/>
            <a:ext cx="3441741" cy="4524095"/>
            <a:chOff x="521658" y="2087420"/>
            <a:chExt cx="3441741" cy="452409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77" y="2087420"/>
              <a:ext cx="3404022" cy="444002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 rot="16200000">
              <a:off x="-413033" y="4049096"/>
              <a:ext cx="22387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Radio Core/Lobe ratio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60277" y="6242183"/>
              <a:ext cx="1154545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H</a:t>
              </a:r>
              <a:r>
                <a:rPr lang="en-US" dirty="0" err="1" smtClean="0">
                  <a:latin typeface="Symbol" charset="2"/>
                  <a:cs typeface="Symbol" charset="2"/>
                </a:rPr>
                <a:t>b</a:t>
              </a:r>
              <a:r>
                <a:rPr lang="en-US" dirty="0" smtClean="0"/>
                <a:t> FWHM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3303" y="2426942"/>
              <a:ext cx="8873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f</a:t>
              </a:r>
              <a:r>
                <a:rPr lang="en-US" dirty="0" smtClean="0">
                  <a:solidFill>
                    <a:srgbClr val="0000FF"/>
                  </a:solidFill>
                </a:rPr>
                <a:t>ace-on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21340" y="5822149"/>
              <a:ext cx="95606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edge-on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23" name="Left Arrow 22"/>
          <p:cNvSpPr/>
          <p:nvPr/>
        </p:nvSpPr>
        <p:spPr>
          <a:xfrm>
            <a:off x="5155091" y="2796274"/>
            <a:ext cx="1179583" cy="484632"/>
          </a:xfrm>
          <a:prstGeom prst="leftArrow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blueshift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10869</TotalTime>
  <Words>1491</Words>
  <Application>Microsoft Macintosh PowerPoint</Application>
  <PresentationFormat>On-screen Show (4:3)</PresentationFormat>
  <Paragraphs>290</Paragraphs>
  <Slides>30</Slides>
  <Notes>1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Quasar Rain Chandra and the Inner Structure of AGNs Warm Absorbers, X-ray Eclipses and  Broad Line Region Inflows, a unification</vt:lpstr>
      <vt:lpstr>Chandra taught us about AGN structure</vt:lpstr>
      <vt:lpstr>Chandra taught us about AGN structure</vt:lpstr>
      <vt:lpstr>I thought I knew AGN structure</vt:lpstr>
      <vt:lpstr>Do Broad Line Region Inflows  spoil it all?</vt:lpstr>
      <vt:lpstr>Reverberation Mapping</vt:lpstr>
      <vt:lpstr>Isodelay Surfaces</vt:lpstr>
      <vt:lpstr>Broad Line Region Inflows</vt:lpstr>
      <vt:lpstr>Broad Line Region Inflows</vt:lpstr>
      <vt:lpstr>Inflow leads to disks</vt:lpstr>
      <vt:lpstr>Broad Line Region Inflow</vt:lpstr>
      <vt:lpstr>the outflow is the inflow</vt:lpstr>
      <vt:lpstr>Can outflows solve Broad Line Region Inflows?</vt:lpstr>
      <vt:lpstr>Can outflows solve Broad Line Region Inflows?</vt:lpstr>
      <vt:lpstr>Cool Phases in the Warm Absorber Outflow</vt:lpstr>
      <vt:lpstr>Cool Phase is dense</vt:lpstr>
      <vt:lpstr>Dense condensed phase, below vescape</vt:lpstr>
      <vt:lpstr>Quasar Rain: How quickly does it form?</vt:lpstr>
      <vt:lpstr>How quickly does wind reach vescape?</vt:lpstr>
      <vt:lpstr>Fate of the infalling rain?</vt:lpstr>
      <vt:lpstr>Fate of the infalling rain?</vt:lpstr>
      <vt:lpstr>We see these ablating “raindrops”</vt:lpstr>
      <vt:lpstr>Quasar Rain</vt:lpstr>
      <vt:lpstr>The Way Forward</vt:lpstr>
      <vt:lpstr>Quasar Rain does not reach “ground”</vt:lpstr>
      <vt:lpstr>Quasar Virga</vt:lpstr>
      <vt:lpstr>Quasar Rain/Virga</vt:lpstr>
      <vt:lpstr>Distribution of gas clouds</vt:lpstr>
      <vt:lpstr>Do Broad Line Region Inflows  spoil it all?</vt:lpstr>
      <vt:lpstr>BLR was Supposed to Rotate, Outflow</vt:lpstr>
    </vt:vector>
  </TitlesOfParts>
  <Company>Smithsonian Astrophysical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Elvis</dc:creator>
  <cp:lastModifiedBy>cxc</cp:lastModifiedBy>
  <cp:revision>82</cp:revision>
  <dcterms:created xsi:type="dcterms:W3CDTF">2014-11-18T15:17:18Z</dcterms:created>
  <dcterms:modified xsi:type="dcterms:W3CDTF">2014-11-18T18:39:44Z</dcterms:modified>
</cp:coreProperties>
</file>