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3"/>
  </p:notesMasterIdLst>
  <p:sldIdLst>
    <p:sldId id="256" r:id="rId2"/>
    <p:sldId id="268" r:id="rId3"/>
    <p:sldId id="267" r:id="rId4"/>
    <p:sldId id="260" r:id="rId5"/>
    <p:sldId id="306" r:id="rId6"/>
    <p:sldId id="261" r:id="rId7"/>
    <p:sldId id="297" r:id="rId8"/>
    <p:sldId id="262" r:id="rId9"/>
    <p:sldId id="264" r:id="rId10"/>
    <p:sldId id="307" r:id="rId11"/>
    <p:sldId id="270" r:id="rId12"/>
    <p:sldId id="298" r:id="rId13"/>
    <p:sldId id="299" r:id="rId14"/>
    <p:sldId id="314" r:id="rId15"/>
    <p:sldId id="271" r:id="rId16"/>
    <p:sldId id="276" r:id="rId17"/>
    <p:sldId id="308" r:id="rId18"/>
    <p:sldId id="311" r:id="rId19"/>
    <p:sldId id="312" r:id="rId20"/>
    <p:sldId id="313" r:id="rId21"/>
    <p:sldId id="273" r:id="rId22"/>
    <p:sldId id="315" r:id="rId23"/>
    <p:sldId id="278" r:id="rId24"/>
    <p:sldId id="277" r:id="rId25"/>
    <p:sldId id="280" r:id="rId26"/>
    <p:sldId id="282" r:id="rId27"/>
    <p:sldId id="283" r:id="rId28"/>
    <p:sldId id="284" r:id="rId29"/>
    <p:sldId id="285" r:id="rId30"/>
    <p:sldId id="286" r:id="rId31"/>
    <p:sldId id="322" r:id="rId32"/>
    <p:sldId id="287" r:id="rId33"/>
    <p:sldId id="323" r:id="rId34"/>
    <p:sldId id="289" r:id="rId35"/>
    <p:sldId id="318" r:id="rId36"/>
    <p:sldId id="305" r:id="rId37"/>
    <p:sldId id="302" r:id="rId38"/>
    <p:sldId id="304" r:id="rId39"/>
    <p:sldId id="290" r:id="rId40"/>
    <p:sldId id="317" r:id="rId41"/>
    <p:sldId id="296" r:id="rId42"/>
    <p:sldId id="257" r:id="rId43"/>
    <p:sldId id="259" r:id="rId44"/>
    <p:sldId id="294" r:id="rId45"/>
    <p:sldId id="295" r:id="rId46"/>
    <p:sldId id="274" r:id="rId47"/>
    <p:sldId id="272" r:id="rId48"/>
    <p:sldId id="316" r:id="rId49"/>
    <p:sldId id="301" r:id="rId50"/>
    <p:sldId id="281" r:id="rId51"/>
    <p:sldId id="288" r:id="rId5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17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10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printerSettings" Target="printerSettings/printerSettings1.bin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B3E876-470D-8246-A1CB-F20FDD135C6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DF1F8B-C2A6-B44A-92CB-6390C762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632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F1F8B-C2A6-B44A-92CB-6390C7626BA3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F1F8B-C2A6-B44A-92CB-6390C7626BA3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F1F8B-C2A6-B44A-92CB-6390C7626BA3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F1F8B-C2A6-B44A-92CB-6390C7626BA3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F1F8B-C2A6-B44A-92CB-6390C7626BA3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F1F8B-C2A6-B44A-92CB-6390C7626BA3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F1F8B-C2A6-B44A-92CB-6390C7626BA3}" type="slidenum">
              <a:rPr lang="en-US" smtClean="0"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ADA726-0489-D74A-84E8-EF28C5F70270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AD91-604E-9649-9B44-ACC773658B35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23DB-D870-CF4C-83FF-7F918DB927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AD91-604E-9649-9B44-ACC773658B35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23DB-D870-CF4C-83FF-7F918DB927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AD91-604E-9649-9B44-ACC773658B35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23DB-D870-CF4C-83FF-7F918DB927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AD91-604E-9649-9B44-ACC773658B35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23DB-D870-CF4C-83FF-7F918DB927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AD91-604E-9649-9B44-ACC773658B35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23DB-D870-CF4C-83FF-7F918DB927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AD91-604E-9649-9B44-ACC773658B35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23DB-D870-CF4C-83FF-7F918DB927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AD91-604E-9649-9B44-ACC773658B35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23DB-D870-CF4C-83FF-7F918DB927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AD91-604E-9649-9B44-ACC773658B35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23DB-D870-CF4C-83FF-7F918DB927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AD91-604E-9649-9B44-ACC773658B35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23DB-D870-CF4C-83FF-7F918DB927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AD91-604E-9649-9B44-ACC773658B35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23DB-D870-CF4C-83FF-7F918DB927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AD91-604E-9649-9B44-ACC773658B35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23DB-D870-CF4C-83FF-7F918DB927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AAD91-604E-9649-9B44-ACC773658B35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D23DB-D870-CF4C-83FF-7F918DB927B7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Arial Narrow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Arial Narrow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Arial Narrow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Arial Narrow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Arial Narrow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Arial Narrow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tiff"/><Relationship Id="rId3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231" y="-1"/>
            <a:ext cx="3967695" cy="42314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"/>
            <a:ext cx="4500562" cy="3600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705253"/>
            <a:ext cx="4138330" cy="3152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66455"/>
            <a:ext cx="7772400" cy="1470025"/>
          </a:xfrm>
        </p:spPr>
        <p:txBody>
          <a:bodyPr/>
          <a:lstStyle/>
          <a:p>
            <a:r>
              <a:rPr lang="en-US" dirty="0" smtClean="0"/>
              <a:t>Galaxies and X-ray Populations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7233" y="2817091"/>
            <a:ext cx="6400800" cy="1020618"/>
          </a:xfrm>
        </p:spPr>
        <p:txBody>
          <a:bodyPr/>
          <a:lstStyle/>
          <a:p>
            <a:r>
              <a:rPr lang="en-US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G. </a:t>
            </a:r>
            <a:r>
              <a:rPr lang="en-US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Fabbiano</a:t>
            </a:r>
            <a:endParaRPr lang="en-US" dirty="0" smtClean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r>
              <a:rPr lang="en-US" sz="2400" i="1" dirty="0" smtClean="0"/>
              <a:t>Harvard-Smithsonian Center for Astrophysics</a:t>
            </a:r>
            <a:endParaRPr lang="en-US" sz="2400" i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rcRect t="16263" b="17950"/>
          <a:stretch>
            <a:fillRect/>
          </a:stretch>
        </p:blipFill>
        <p:spPr>
          <a:xfrm>
            <a:off x="4613886" y="4110758"/>
            <a:ext cx="4045928" cy="27472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1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are these X-ray sources?</a:t>
            </a:r>
            <a:br>
              <a:rPr lang="en-US" dirty="0" smtClean="0"/>
            </a:br>
            <a:r>
              <a:rPr lang="en-US" sz="2667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See </a:t>
            </a:r>
            <a:r>
              <a:rPr lang="en-US" sz="2667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Fabbiano</a:t>
            </a:r>
            <a:r>
              <a:rPr lang="en-US" sz="2667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1989, 2006 ARAA</a:t>
            </a:r>
            <a:endParaRPr lang="en-US" sz="2667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539" y="1600200"/>
            <a:ext cx="4639523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</a:t>
            </a:r>
            <a:r>
              <a:rPr lang="en-US" baseline="-25000" dirty="0" smtClean="0"/>
              <a:t>X</a:t>
            </a:r>
            <a:r>
              <a:rPr lang="en-US" dirty="0" smtClean="0"/>
              <a:t> &gt;10</a:t>
            </a:r>
            <a:r>
              <a:rPr lang="en-US" baseline="30000" dirty="0" smtClean="0"/>
              <a:t>37</a:t>
            </a:r>
            <a:r>
              <a:rPr lang="en-US" dirty="0" smtClean="0"/>
              <a:t> erg s</a:t>
            </a:r>
            <a:r>
              <a:rPr lang="en-US" baseline="30000" dirty="0" smtClean="0"/>
              <a:t>-1</a:t>
            </a:r>
          </a:p>
          <a:p>
            <a:pPr lvl="1"/>
            <a:r>
              <a:rPr lang="en-US" dirty="0" smtClean="0"/>
              <a:t>Accreting NS and BH in </a:t>
            </a:r>
            <a:br>
              <a:rPr lang="en-US" dirty="0" smtClean="0"/>
            </a:br>
            <a:r>
              <a:rPr lang="en-US" dirty="0" smtClean="0"/>
              <a:t>binary system (XRB)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LMXB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HMXB</a:t>
            </a:r>
          </a:p>
          <a:p>
            <a:r>
              <a:rPr lang="en-US" dirty="0" smtClean="0"/>
              <a:t>L</a:t>
            </a:r>
            <a:r>
              <a:rPr lang="en-US" baseline="-25000" dirty="0" smtClean="0"/>
              <a:t>X</a:t>
            </a:r>
            <a:r>
              <a:rPr lang="en-US" dirty="0" smtClean="0"/>
              <a:t> &gt;10</a:t>
            </a:r>
            <a:r>
              <a:rPr lang="en-US" baseline="30000" dirty="0" smtClean="0"/>
              <a:t>39</a:t>
            </a:r>
            <a:r>
              <a:rPr lang="en-US" dirty="0" smtClean="0"/>
              <a:t> erg s</a:t>
            </a:r>
            <a:r>
              <a:rPr lang="en-US" baseline="30000" dirty="0" smtClean="0"/>
              <a:t>-1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ULX</a:t>
            </a:r>
          </a:p>
          <a:p>
            <a:r>
              <a:rPr lang="en-US" dirty="0" smtClean="0"/>
              <a:t>L</a:t>
            </a:r>
            <a:r>
              <a:rPr lang="en-US" baseline="-25000" dirty="0" smtClean="0"/>
              <a:t>X</a:t>
            </a:r>
            <a:r>
              <a:rPr lang="en-US" dirty="0" smtClean="0"/>
              <a:t> &lt;10</a:t>
            </a:r>
            <a:r>
              <a:rPr lang="en-US" baseline="30000" dirty="0" smtClean="0"/>
              <a:t>37</a:t>
            </a:r>
            <a:r>
              <a:rPr lang="en-US" dirty="0" smtClean="0"/>
              <a:t> erg s</a:t>
            </a:r>
            <a:r>
              <a:rPr lang="en-US" baseline="30000" dirty="0" smtClean="0"/>
              <a:t>-1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XRB + WD binaries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SNR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160" y="1600200"/>
            <a:ext cx="4681840" cy="40596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The XRB XLF and </a:t>
            </a:r>
            <a:r>
              <a:rPr lang="en-US" dirty="0" err="1" smtClean="0">
                <a:solidFill>
                  <a:srgbClr val="FFFF00"/>
                </a:solidFill>
              </a:rPr>
              <a:t>ULXs</a:t>
            </a:r>
            <a:endParaRPr lang="en-US" dirty="0" smtClean="0">
              <a:solidFill>
                <a:srgbClr val="FFFF00"/>
              </a:solidFill>
            </a:endParaRPr>
          </a:p>
          <a:p>
            <a:pPr lvl="1"/>
            <a:r>
              <a:rPr lang="en-US" dirty="0" smtClean="0"/>
              <a:t>‘special’ XRB or IMBH?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LMXB populations in elliptical galaxies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i="1" dirty="0" smtClean="0">
                <a:solidFill>
                  <a:srgbClr val="FFFF00"/>
                </a:solidFill>
              </a:rPr>
              <a:t>Chandra</a:t>
            </a:r>
            <a:r>
              <a:rPr lang="en-US" dirty="0" smtClean="0">
                <a:solidFill>
                  <a:srgbClr val="FFFF00"/>
                </a:solidFill>
              </a:rPr>
              <a:t> HMXB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FF00"/>
                </a:solidFill>
              </a:rPr>
              <a:t>XLF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4000" dirty="0" smtClean="0"/>
              <a:t>Star-Forming Galaxies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17637"/>
            <a:ext cx="3248891" cy="3529589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Normalization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~ SFR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Slope</a:t>
            </a:r>
          </a:p>
          <a:p>
            <a:pPr lvl="1"/>
            <a:r>
              <a:rPr lang="en-US" dirty="0" smtClean="0"/>
              <a:t>Flat power-law 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ULXs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high luminosity HMXB XLF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6" descr="grim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57720" y="1417638"/>
            <a:ext cx="5474030" cy="309724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317500" dist="76200" dir="2700000" algn="br">
              <a:srgbClr val="8064A2"/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299930" y="4642783"/>
            <a:ext cx="3620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Grimm, </a:t>
            </a:r>
            <a:r>
              <a:rPr lang="en-US" sz="2000" dirty="0" err="1" smtClean="0">
                <a:solidFill>
                  <a:srgbClr val="FFFFFF"/>
                </a:solidFill>
              </a:rPr>
              <a:t>Gilfanov</a:t>
            </a:r>
            <a:r>
              <a:rPr lang="en-US" sz="2000" dirty="0" smtClean="0">
                <a:solidFill>
                  <a:srgbClr val="FFFFFF"/>
                </a:solidFill>
              </a:rPr>
              <a:t> &amp; </a:t>
            </a:r>
            <a:r>
              <a:rPr lang="en-US" sz="2000" dirty="0" err="1" smtClean="0">
                <a:solidFill>
                  <a:srgbClr val="FFFFFF"/>
                </a:solidFill>
              </a:rPr>
              <a:t>Sunyaev</a:t>
            </a:r>
            <a:r>
              <a:rPr lang="en-US" sz="2000" dirty="0" smtClean="0">
                <a:solidFill>
                  <a:srgbClr val="FFFFFF"/>
                </a:solidFill>
              </a:rPr>
              <a:t> 2003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i="1" dirty="0" smtClean="0">
                <a:solidFill>
                  <a:srgbClr val="FFFF00"/>
                </a:solidFill>
              </a:rPr>
              <a:t>Chandra</a:t>
            </a:r>
            <a:r>
              <a:rPr lang="en-US" dirty="0" smtClean="0">
                <a:solidFill>
                  <a:srgbClr val="FFFF00"/>
                </a:solidFill>
              </a:rPr>
              <a:t> HMXB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FF00"/>
                </a:solidFill>
              </a:rPr>
              <a:t>XLF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4000" dirty="0" smtClean="0"/>
              <a:t>Star-Forming Galaxies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17637"/>
            <a:ext cx="3248891" cy="3529589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Normalization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~ SFR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Slope</a:t>
            </a:r>
          </a:p>
          <a:p>
            <a:pPr lvl="1"/>
            <a:r>
              <a:rPr lang="en-US" dirty="0" smtClean="0"/>
              <a:t>Flat power-law </a:t>
            </a:r>
          </a:p>
          <a:p>
            <a:r>
              <a:rPr lang="en-US" dirty="0" err="1" smtClean="0">
                <a:solidFill>
                  <a:srgbClr val="FFFF00"/>
                </a:solidFill>
              </a:rPr>
              <a:t>ULXs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</a:p>
          <a:p>
            <a:pPr lvl="1"/>
            <a:r>
              <a:rPr lang="en-US" dirty="0" smtClean="0"/>
              <a:t>high luminosity HMXB XLF</a:t>
            </a:r>
            <a:endParaRPr lang="en-US" dirty="0"/>
          </a:p>
        </p:txBody>
      </p:sp>
      <p:pic>
        <p:nvPicPr>
          <p:cNvPr id="7" name="Picture 6" descr="grim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57720" y="1417638"/>
            <a:ext cx="5474030" cy="309724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317500" dist="76200" dir="2700000" algn="br">
              <a:srgbClr val="8064A2"/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299930" y="4642783"/>
            <a:ext cx="3620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Grimm, </a:t>
            </a:r>
            <a:r>
              <a:rPr lang="en-US" sz="2000" dirty="0" err="1" smtClean="0">
                <a:solidFill>
                  <a:srgbClr val="FFFFFF"/>
                </a:solidFill>
              </a:rPr>
              <a:t>Gilfanov</a:t>
            </a:r>
            <a:r>
              <a:rPr lang="en-US" sz="2000" dirty="0" smtClean="0">
                <a:solidFill>
                  <a:srgbClr val="FFFFFF"/>
                </a:solidFill>
              </a:rPr>
              <a:t> &amp; </a:t>
            </a:r>
            <a:r>
              <a:rPr lang="en-US" sz="2000" dirty="0" err="1" smtClean="0">
                <a:solidFill>
                  <a:srgbClr val="FFFFFF"/>
                </a:solidFill>
              </a:rPr>
              <a:t>Sunyaev</a:t>
            </a:r>
            <a:r>
              <a:rPr lang="en-US" sz="2000" dirty="0" smtClean="0">
                <a:solidFill>
                  <a:srgbClr val="FFFFFF"/>
                </a:solidFill>
              </a:rPr>
              <a:t> 2003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8077200" y="2866519"/>
            <a:ext cx="6096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1600" dirty="0">
                <a:solidFill>
                  <a:srgbClr val="FF0000"/>
                </a:solidFill>
              </a:rPr>
              <a:t>ULX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246" y="0"/>
            <a:ext cx="8229600" cy="885680"/>
          </a:xfrm>
        </p:spPr>
        <p:txBody>
          <a:bodyPr/>
          <a:lstStyle/>
          <a:p>
            <a:r>
              <a:rPr lang="en-US" dirty="0" err="1" smtClean="0"/>
              <a:t>ULXs</a:t>
            </a:r>
            <a:r>
              <a:rPr lang="en-US" dirty="0" smtClean="0"/>
              <a:t> and HMXB populations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473" y="1137227"/>
            <a:ext cx="4906538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Higher XLF normalization in higher SFR galaxies</a:t>
            </a:r>
            <a:br>
              <a:rPr lang="en-US" dirty="0" smtClean="0"/>
            </a:br>
            <a:r>
              <a:rPr lang="en-US" sz="2595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Mineo</a:t>
            </a:r>
            <a:r>
              <a:rPr lang="en-US" sz="2595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et al 2012 </a:t>
            </a: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>
              <a:buNone/>
            </a:pPr>
            <a:r>
              <a:rPr lang="en-US" dirty="0" smtClean="0">
                <a:sym typeface="Wingdings"/>
              </a:rPr>
              <a:t>	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chemeClr val="tx2"/>
                </a:solidFill>
              </a:rPr>
              <a:t>From complete nearby sample of 125 galaxies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1 ULX per 0.5 M</a:t>
            </a:r>
            <a:r>
              <a:rPr lang="en-US" baseline="-25000" dirty="0" smtClean="0">
                <a:solidFill>
                  <a:schemeClr val="tx2"/>
                </a:solidFill>
                <a:latin typeface="Wingdings"/>
                <a:ea typeface="Wingdings"/>
                <a:cs typeface="Wingdings"/>
              </a:rPr>
              <a:t></a:t>
            </a:r>
            <a:r>
              <a:rPr lang="en-US" dirty="0" smtClean="0">
                <a:solidFill>
                  <a:schemeClr val="tx2"/>
                </a:solidFill>
              </a:rPr>
              <a:t> yr</a:t>
            </a:r>
            <a:r>
              <a:rPr lang="en-US" baseline="30000" dirty="0" smtClean="0">
                <a:solidFill>
                  <a:schemeClr val="tx2"/>
                </a:solidFill>
              </a:rPr>
              <a:t>-1</a:t>
            </a:r>
            <a:r>
              <a:rPr lang="en-US" dirty="0" smtClean="0">
                <a:solidFill>
                  <a:schemeClr val="tx2"/>
                </a:solidFill>
              </a:rPr>
              <a:t> SFR</a:t>
            </a:r>
          </a:p>
          <a:p>
            <a:pPr lvl="1">
              <a:buNone/>
            </a:pPr>
            <a:r>
              <a:rPr lang="en-US" dirty="0" smtClean="0">
                <a:solidFill>
                  <a:srgbClr val="B9CDE5"/>
                </a:solidFill>
              </a:rPr>
              <a:t>Swartz et al 2011</a:t>
            </a:r>
          </a:p>
          <a:p>
            <a:pPr lvl="1">
              <a:buNone/>
            </a:pPr>
            <a:endParaRPr lang="en-US" dirty="0" smtClean="0">
              <a:solidFill>
                <a:srgbClr val="B9CDE5"/>
              </a:solidFill>
            </a:endParaRPr>
          </a:p>
          <a:p>
            <a:pPr>
              <a:buNone/>
            </a:pPr>
            <a:r>
              <a:rPr lang="en-US" dirty="0" err="1" smtClean="0">
                <a:solidFill>
                  <a:srgbClr val="FFFF00"/>
                </a:solidFill>
                <a:sym typeface="Wingdings"/>
              </a:rPr>
              <a:t></a:t>
            </a:r>
            <a:r>
              <a:rPr lang="en-US" dirty="0" smtClean="0">
                <a:solidFill>
                  <a:srgbClr val="FFFF00"/>
                </a:solidFill>
              </a:rPr>
              <a:t> more </a:t>
            </a:r>
            <a:r>
              <a:rPr lang="en-US" dirty="0" err="1" smtClean="0">
                <a:solidFill>
                  <a:srgbClr val="FFFF00"/>
                </a:solidFill>
              </a:rPr>
              <a:t>ULXs</a:t>
            </a:r>
            <a:r>
              <a:rPr lang="en-US" dirty="0" smtClean="0">
                <a:solidFill>
                  <a:srgbClr val="FFFF00"/>
                </a:solidFill>
              </a:rPr>
              <a:t> with increased star formation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737" y="1417638"/>
            <a:ext cx="3610453" cy="3291117"/>
          </a:xfrm>
          <a:prstGeom prst="rect">
            <a:avLst/>
          </a:prstGeom>
          <a:effectLst>
            <a:outerShdw blurRad="317500" dist="76200" dir="2700000" algn="br">
              <a:srgbClr val="4F81BD"/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739999" y="4890178"/>
            <a:ext cx="2193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Mineo</a:t>
            </a:r>
            <a:r>
              <a:rPr lang="en-US" dirty="0" smtClean="0"/>
              <a:t> et al 2012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83140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i="1" u="sng" dirty="0" smtClean="0">
                <a:solidFill>
                  <a:srgbClr val="FFFF00"/>
                </a:solidFill>
              </a:rPr>
              <a:t>Local</a:t>
            </a:r>
            <a:r>
              <a:rPr lang="en-US" dirty="0" smtClean="0"/>
              <a:t> XLF – SFR relation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83140"/>
            <a:ext cx="3941339" cy="2596816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NGC 2207/ IC 2163</a:t>
            </a:r>
            <a:br>
              <a:rPr lang="en-US" dirty="0" smtClean="0"/>
            </a:b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Mineo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et al 2014</a:t>
            </a:r>
          </a:p>
          <a:p>
            <a:pPr lvl="1"/>
            <a:r>
              <a:rPr lang="en-US" dirty="0" smtClean="0"/>
              <a:t>28 </a:t>
            </a:r>
            <a:r>
              <a:rPr lang="en-US" dirty="0" err="1" smtClean="0"/>
              <a:t>ULXs</a:t>
            </a:r>
            <a:endParaRPr lang="en-US" dirty="0" smtClean="0"/>
          </a:p>
          <a:p>
            <a:r>
              <a:rPr lang="en-US" dirty="0" smtClean="0">
                <a:solidFill>
                  <a:schemeClr val="bg1"/>
                </a:solidFill>
              </a:rPr>
              <a:t>Number density and luminosity density of </a:t>
            </a:r>
            <a:r>
              <a:rPr lang="en-US" dirty="0" err="1" smtClean="0">
                <a:solidFill>
                  <a:schemeClr val="bg1"/>
                </a:solidFill>
              </a:rPr>
              <a:t>ULXs</a:t>
            </a:r>
            <a:r>
              <a:rPr lang="en-US" dirty="0" smtClean="0">
                <a:solidFill>
                  <a:schemeClr val="bg1"/>
                </a:solidFill>
              </a:rPr>
              <a:t> increases with SFR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6091" y="883140"/>
            <a:ext cx="5230618" cy="3180860"/>
          </a:xfrm>
          <a:prstGeom prst="rect">
            <a:avLst/>
          </a:prstGeom>
          <a:effectLst>
            <a:outerShdw blurRad="190500" dist="101600" dir="2700000">
              <a:srgbClr val="4F81BD"/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83140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i="1" u="sng" dirty="0" smtClean="0">
                <a:solidFill>
                  <a:srgbClr val="FFFF00"/>
                </a:solidFill>
              </a:rPr>
              <a:t>Local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XLF – SFR relation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83140"/>
            <a:ext cx="3941339" cy="2596816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NGC 2207/ IC 2163</a:t>
            </a:r>
            <a:br>
              <a:rPr lang="en-US" dirty="0" smtClean="0"/>
            </a:b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Mineo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et al 2014</a:t>
            </a:r>
          </a:p>
          <a:p>
            <a:pPr lvl="1"/>
            <a:r>
              <a:rPr lang="en-US" dirty="0" smtClean="0"/>
              <a:t>28 </a:t>
            </a:r>
            <a:r>
              <a:rPr lang="en-US" dirty="0" err="1" smtClean="0"/>
              <a:t>ULXs</a:t>
            </a:r>
            <a:endParaRPr lang="en-US" dirty="0" smtClean="0"/>
          </a:p>
          <a:p>
            <a:r>
              <a:rPr lang="en-US" dirty="0" smtClean="0">
                <a:solidFill>
                  <a:srgbClr val="FFFF00"/>
                </a:solidFill>
              </a:rPr>
              <a:t>Number density and luminosity density of </a:t>
            </a:r>
            <a:r>
              <a:rPr lang="en-US" dirty="0" err="1" smtClean="0">
                <a:solidFill>
                  <a:srgbClr val="FFFF00"/>
                </a:solidFill>
              </a:rPr>
              <a:t>ULXs</a:t>
            </a:r>
            <a:r>
              <a:rPr lang="en-US" dirty="0" smtClean="0">
                <a:solidFill>
                  <a:srgbClr val="FFFF00"/>
                </a:solidFill>
              </a:rPr>
              <a:t> increases with SFR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6558" y="883140"/>
            <a:ext cx="3730934" cy="2268867"/>
          </a:xfrm>
          <a:prstGeom prst="rect">
            <a:avLst/>
          </a:prstGeom>
          <a:effectLst>
            <a:outerShdw blurRad="266700" dist="127000" dir="2700000">
              <a:srgbClr val="4F81BD"/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239" y="3479956"/>
            <a:ext cx="6438637" cy="3114112"/>
          </a:xfrm>
          <a:prstGeom prst="rect">
            <a:avLst/>
          </a:prstGeom>
          <a:effectLst>
            <a:outerShdw blurRad="152400" dist="127000" dir="2700000">
              <a:srgbClr val="4F81BD"/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1472044"/>
          </a:xfrm>
        </p:spPr>
        <p:txBody>
          <a:bodyPr>
            <a:normAutofit fontScale="90000"/>
          </a:bodyPr>
          <a:lstStyle/>
          <a:p>
            <a:r>
              <a:rPr lang="en-US" i="1" dirty="0" smtClean="0">
                <a:solidFill>
                  <a:srgbClr val="FFFF00"/>
                </a:solidFill>
              </a:rPr>
              <a:t>Chandra</a:t>
            </a:r>
            <a:r>
              <a:rPr lang="en-US" dirty="0" smtClean="0">
                <a:solidFill>
                  <a:srgbClr val="FFFF00"/>
                </a:solidFill>
              </a:rPr>
              <a:t> LMXB XLF</a:t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sz="4000" dirty="0" smtClean="0"/>
              <a:t>old stellar populations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667" dirty="0" smtClean="0">
                <a:solidFill>
                  <a:srgbClr val="B9CDE5"/>
                </a:solidFill>
              </a:rPr>
              <a:t>Kim &amp; </a:t>
            </a:r>
            <a:r>
              <a:rPr lang="en-US" sz="2667" dirty="0" err="1" smtClean="0">
                <a:solidFill>
                  <a:srgbClr val="B9CDE5"/>
                </a:solidFill>
              </a:rPr>
              <a:t>Fabbiano</a:t>
            </a:r>
            <a:r>
              <a:rPr lang="en-US" sz="2667" dirty="0" smtClean="0">
                <a:solidFill>
                  <a:srgbClr val="B9CDE5"/>
                </a:solidFill>
              </a:rPr>
              <a:t> 2004; </a:t>
            </a:r>
            <a:r>
              <a:rPr lang="en-US" sz="2667" dirty="0" err="1" smtClean="0">
                <a:solidFill>
                  <a:srgbClr val="B9CDE5"/>
                </a:solidFill>
              </a:rPr>
              <a:t>Gilfanov</a:t>
            </a:r>
            <a:r>
              <a:rPr lang="en-US" sz="2667" dirty="0" smtClean="0">
                <a:solidFill>
                  <a:srgbClr val="B9CDE5"/>
                </a:solidFill>
              </a:rPr>
              <a:t> 2004</a:t>
            </a:r>
            <a:endParaRPr lang="en-US" sz="3111" dirty="0">
              <a:solidFill>
                <a:srgbClr val="B9CDE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3773"/>
            <a:ext cx="4853949" cy="45259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Steeper at high luminosity </a:t>
            </a:r>
            <a:r>
              <a:rPr lang="en-US" sz="2800" dirty="0" smtClean="0"/>
              <a:t>than HMXB XLF</a:t>
            </a:r>
          </a:p>
          <a:p>
            <a:pPr lvl="1"/>
            <a:r>
              <a:rPr lang="en-US" sz="2400" dirty="0" smtClean="0"/>
              <a:t>lack of high L</a:t>
            </a:r>
            <a:r>
              <a:rPr lang="en-US" sz="2400" baseline="-25000" dirty="0" smtClean="0"/>
              <a:t>X</a:t>
            </a:r>
            <a:r>
              <a:rPr lang="en-US" sz="2400" dirty="0" smtClean="0"/>
              <a:t> sources in older stellar populations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To </a:t>
            </a:r>
            <a:r>
              <a:rPr lang="en-US" sz="2800" i="1" dirty="0" smtClean="0">
                <a:solidFill>
                  <a:schemeClr val="bg1"/>
                </a:solidFill>
              </a:rPr>
              <a:t>first order </a:t>
            </a:r>
            <a:r>
              <a:rPr lang="en-US" sz="2800" dirty="0" smtClean="0">
                <a:solidFill>
                  <a:schemeClr val="bg1"/>
                </a:solidFill>
              </a:rPr>
              <a:t>normalization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depends on integrated stellar mass</a:t>
            </a:r>
          </a:p>
          <a:p>
            <a:pPr lvl="2"/>
            <a:r>
              <a:rPr lang="en-US" sz="2000" dirty="0" smtClean="0">
                <a:solidFill>
                  <a:schemeClr val="bg1"/>
                </a:solidFill>
              </a:rPr>
              <a:t>L</a:t>
            </a:r>
            <a:r>
              <a:rPr lang="en-US" sz="2000" baseline="-25000" dirty="0" smtClean="0">
                <a:solidFill>
                  <a:schemeClr val="bg1"/>
                </a:solidFill>
              </a:rPr>
              <a:t>X(LMXB)</a:t>
            </a:r>
            <a:r>
              <a:rPr lang="en-US" sz="2000" dirty="0" smtClean="0">
                <a:solidFill>
                  <a:schemeClr val="bg1"/>
                </a:solidFill>
              </a:rPr>
              <a:t>~L</a:t>
            </a:r>
            <a:r>
              <a:rPr lang="en-US" sz="2000" baseline="-25000" dirty="0" smtClean="0">
                <a:solidFill>
                  <a:schemeClr val="bg1"/>
                </a:solidFill>
              </a:rPr>
              <a:t>K </a:t>
            </a:r>
            <a:r>
              <a:rPr lang="en-US" sz="2000" dirty="0" smtClean="0">
                <a:solidFill>
                  <a:schemeClr val="bg1"/>
                </a:solidFill>
              </a:rPr>
              <a:t>or M</a:t>
            </a:r>
            <a:r>
              <a:rPr lang="en-US" sz="2000" baseline="-25000" dirty="0" smtClean="0">
                <a:solidFill>
                  <a:schemeClr val="bg1"/>
                </a:solidFill>
                <a:latin typeface="Wingdings"/>
                <a:ea typeface="Wingdings"/>
                <a:cs typeface="Wingdings"/>
              </a:rPr>
              <a:t></a:t>
            </a:r>
            <a:endParaRPr lang="en-US" baseline="-25000" dirty="0" smtClean="0">
              <a:solidFill>
                <a:schemeClr val="bg1"/>
              </a:solidFill>
            </a:endParaRP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pic>
        <p:nvPicPr>
          <p:cNvPr id="8" name="Picture 4" descr="gilfanov"/>
          <p:cNvPicPr>
            <a:picLocks noChangeAspect="1" noChangeArrowheads="1"/>
          </p:cNvPicPr>
          <p:nvPr/>
        </p:nvPicPr>
        <p:blipFill>
          <a:blip r:embed="rId2"/>
          <a:srcRect l="10909"/>
          <a:stretch>
            <a:fillRect/>
          </a:stretch>
        </p:blipFill>
        <p:spPr bwMode="auto">
          <a:xfrm>
            <a:off x="5326332" y="1954491"/>
            <a:ext cx="3718055" cy="3578914"/>
          </a:xfrm>
          <a:prstGeom prst="rect">
            <a:avLst/>
          </a:prstGeom>
          <a:noFill/>
          <a:effectLst>
            <a:outerShdw blurRad="317500" dist="76200" dir="2700000" algn="br" rotWithShape="0">
              <a:srgbClr val="8064A2"/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003907" y="5718071"/>
            <a:ext cx="2556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</a:rPr>
              <a:t>Gilfanov</a:t>
            </a:r>
            <a:r>
              <a:rPr lang="en-US" dirty="0" smtClean="0">
                <a:solidFill>
                  <a:srgbClr val="FFFFFF"/>
                </a:solidFill>
              </a:rPr>
              <a:t> 2004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1472044"/>
          </a:xfrm>
        </p:spPr>
        <p:txBody>
          <a:bodyPr>
            <a:normAutofit fontScale="90000"/>
          </a:bodyPr>
          <a:lstStyle/>
          <a:p>
            <a:r>
              <a:rPr lang="en-US" i="1" dirty="0" smtClean="0">
                <a:solidFill>
                  <a:srgbClr val="FFFF00"/>
                </a:solidFill>
              </a:rPr>
              <a:t>Chandra</a:t>
            </a:r>
            <a:r>
              <a:rPr lang="en-US" dirty="0" smtClean="0">
                <a:solidFill>
                  <a:srgbClr val="FFFF00"/>
                </a:solidFill>
              </a:rPr>
              <a:t> LMXB XLF</a:t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sz="4000" dirty="0" smtClean="0"/>
              <a:t>old stellar populations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667" dirty="0" smtClean="0">
                <a:solidFill>
                  <a:srgbClr val="B9CDE5"/>
                </a:solidFill>
              </a:rPr>
              <a:t>Kim &amp; </a:t>
            </a:r>
            <a:r>
              <a:rPr lang="en-US" sz="2667" dirty="0" err="1" smtClean="0">
                <a:solidFill>
                  <a:srgbClr val="B9CDE5"/>
                </a:solidFill>
              </a:rPr>
              <a:t>Fabbiano</a:t>
            </a:r>
            <a:r>
              <a:rPr lang="en-US" sz="2667" dirty="0" smtClean="0">
                <a:solidFill>
                  <a:srgbClr val="B9CDE5"/>
                </a:solidFill>
              </a:rPr>
              <a:t> 2004; </a:t>
            </a:r>
            <a:r>
              <a:rPr lang="en-US" sz="2667" dirty="0" err="1" smtClean="0">
                <a:solidFill>
                  <a:srgbClr val="B9CDE5"/>
                </a:solidFill>
              </a:rPr>
              <a:t>Gilfanov</a:t>
            </a:r>
            <a:r>
              <a:rPr lang="en-US" sz="2667" dirty="0" smtClean="0">
                <a:solidFill>
                  <a:srgbClr val="B9CDE5"/>
                </a:solidFill>
              </a:rPr>
              <a:t> 2004</a:t>
            </a:r>
            <a:endParaRPr lang="en-US" sz="3111" dirty="0">
              <a:solidFill>
                <a:srgbClr val="B9CDE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3773"/>
            <a:ext cx="4853949" cy="45259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Steeper at high luminosity </a:t>
            </a:r>
            <a:r>
              <a:rPr lang="en-US" sz="2800" dirty="0" smtClean="0"/>
              <a:t>than HMXB XLF</a:t>
            </a:r>
          </a:p>
          <a:p>
            <a:pPr lvl="1"/>
            <a:r>
              <a:rPr lang="en-US" sz="2400" dirty="0" smtClean="0"/>
              <a:t>lack of high L</a:t>
            </a:r>
            <a:r>
              <a:rPr lang="en-US" sz="2400" baseline="-25000" dirty="0" smtClean="0"/>
              <a:t>X</a:t>
            </a:r>
            <a:r>
              <a:rPr lang="en-US" sz="2400" dirty="0" smtClean="0"/>
              <a:t> sources in older stellar populations</a:t>
            </a:r>
          </a:p>
          <a:p>
            <a:r>
              <a:rPr lang="en-US" sz="2800" dirty="0" smtClean="0"/>
              <a:t>To </a:t>
            </a:r>
            <a:r>
              <a:rPr lang="en-US" sz="2800" i="1" dirty="0" smtClean="0"/>
              <a:t>first order </a:t>
            </a:r>
            <a:r>
              <a:rPr lang="en-US" sz="2800" dirty="0" smtClean="0">
                <a:solidFill>
                  <a:srgbClr val="FFFF00"/>
                </a:solidFill>
              </a:rPr>
              <a:t>normalization</a:t>
            </a:r>
            <a:r>
              <a:rPr lang="en-US" sz="2800" dirty="0" smtClean="0"/>
              <a:t> </a:t>
            </a:r>
            <a:br>
              <a:rPr lang="en-US" sz="2800" dirty="0" smtClean="0"/>
            </a:br>
            <a:r>
              <a:rPr lang="en-US" sz="2800" dirty="0" smtClean="0"/>
              <a:t>depends on integrated stellar mass</a:t>
            </a:r>
          </a:p>
          <a:p>
            <a:pPr lvl="1"/>
            <a:r>
              <a:rPr lang="en-US" sz="2400" dirty="0" smtClean="0"/>
              <a:t>L</a:t>
            </a:r>
            <a:r>
              <a:rPr lang="en-US" sz="2400" baseline="-25000" dirty="0" smtClean="0"/>
              <a:t>X(LMXB)</a:t>
            </a:r>
            <a:r>
              <a:rPr lang="en-US" sz="2400" dirty="0" smtClean="0"/>
              <a:t>~L</a:t>
            </a:r>
            <a:r>
              <a:rPr lang="en-US" sz="2400" baseline="-25000" dirty="0" smtClean="0"/>
              <a:t>K </a:t>
            </a:r>
            <a:r>
              <a:rPr lang="en-US" sz="2400" dirty="0" smtClean="0"/>
              <a:t>or M</a:t>
            </a:r>
            <a:r>
              <a:rPr lang="en-US" sz="2400" baseline="-25000" dirty="0" smtClean="0">
                <a:latin typeface="Wingdings"/>
                <a:ea typeface="Wingdings"/>
                <a:cs typeface="Wingdings"/>
              </a:rPr>
              <a:t></a:t>
            </a:r>
            <a:endParaRPr lang="en-US" sz="2400" baseline="-25000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pic>
        <p:nvPicPr>
          <p:cNvPr id="6" name="Picture 4" descr="gilfanov"/>
          <p:cNvPicPr>
            <a:picLocks noChangeAspect="1" noChangeArrowheads="1"/>
          </p:cNvPicPr>
          <p:nvPr/>
        </p:nvPicPr>
        <p:blipFill>
          <a:blip r:embed="rId2"/>
          <a:srcRect l="10909"/>
          <a:stretch>
            <a:fillRect/>
          </a:stretch>
        </p:blipFill>
        <p:spPr bwMode="auto">
          <a:xfrm>
            <a:off x="5326652" y="1954491"/>
            <a:ext cx="3718055" cy="3578914"/>
          </a:xfrm>
          <a:prstGeom prst="rect">
            <a:avLst/>
          </a:prstGeom>
          <a:noFill/>
          <a:effectLst>
            <a:outerShdw blurRad="317500" dist="76200" dir="2700000" algn="br" rotWithShape="0">
              <a:srgbClr val="8064A2"/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003907" y="5718071"/>
            <a:ext cx="2556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</a:rPr>
              <a:t>Gilfanov</a:t>
            </a:r>
            <a:r>
              <a:rPr lang="en-US" dirty="0" smtClean="0">
                <a:solidFill>
                  <a:srgbClr val="FFFFFF"/>
                </a:solidFill>
              </a:rPr>
              <a:t> 2004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ULXs</a:t>
            </a:r>
            <a:r>
              <a:rPr lang="en-US" dirty="0" smtClean="0"/>
              <a:t> in LMXB populations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64265" cy="4525963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Galaxy stellar Mass </a:t>
            </a:r>
          </a:p>
          <a:p>
            <a:pPr lvl="1"/>
            <a:r>
              <a:rPr lang="en-US" dirty="0" smtClean="0"/>
              <a:t>1 ULX </a:t>
            </a:r>
            <a:r>
              <a:rPr lang="en-US" dirty="0"/>
              <a:t>per 3.2×10</a:t>
            </a:r>
            <a:r>
              <a:rPr lang="en-US" baseline="30000" dirty="0"/>
              <a:t>10</a:t>
            </a:r>
            <a:r>
              <a:rPr lang="en-US" dirty="0"/>
              <a:t> M</a:t>
            </a:r>
            <a:r>
              <a:rPr lang="en-US" baseline="-25000" dirty="0" smtClean="0"/>
              <a:t>⊙</a:t>
            </a:r>
          </a:p>
          <a:p>
            <a:pPr lvl="1">
              <a:buNone/>
            </a:pPr>
            <a:r>
              <a:rPr lang="en-US" sz="2400" dirty="0" smtClean="0">
                <a:solidFill>
                  <a:srgbClr val="B9CDE5"/>
                </a:solidFill>
              </a:rPr>
              <a:t>Swartz et al 2011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Rejuvenated stellar populations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Flatter XLF</a:t>
            </a:r>
          </a:p>
          <a:p>
            <a:pPr lvl="1">
              <a:buNone/>
            </a:pPr>
            <a:r>
              <a:rPr lang="en-US" dirty="0" smtClean="0">
                <a:solidFill>
                  <a:srgbClr val="000000"/>
                </a:solidFill>
              </a:rPr>
              <a:t>Kim &amp; </a:t>
            </a:r>
            <a:r>
              <a:rPr lang="en-US" dirty="0" err="1" smtClean="0">
                <a:solidFill>
                  <a:srgbClr val="000000"/>
                </a:solidFill>
              </a:rPr>
              <a:t>Fabbiano</a:t>
            </a:r>
            <a:r>
              <a:rPr lang="en-US" dirty="0" smtClean="0">
                <a:solidFill>
                  <a:srgbClr val="000000"/>
                </a:solidFill>
              </a:rPr>
              <a:t> 2010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21464" y="1870364"/>
            <a:ext cx="3116217" cy="1137227"/>
          </a:xfrm>
          <a:prstGeom prst="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107 </a:t>
            </a:r>
            <a:r>
              <a:rPr lang="en-US" sz="2400" dirty="0" err="1" smtClean="0"/>
              <a:t>ULXs</a:t>
            </a:r>
            <a:r>
              <a:rPr lang="en-US" sz="2400" dirty="0" smtClean="0"/>
              <a:t> in complete sample of 127 galaxies</a:t>
            </a:r>
          </a:p>
          <a:p>
            <a:pPr algn="ctr"/>
            <a:r>
              <a:rPr lang="en-US" sz="2400" dirty="0" smtClean="0"/>
              <a:t>D &lt; 14.5 </a:t>
            </a:r>
            <a:r>
              <a:rPr lang="en-US" sz="2400" dirty="0" err="1" smtClean="0"/>
              <a:t>Mpc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ULXs</a:t>
            </a:r>
            <a:r>
              <a:rPr lang="en-US" dirty="0" smtClean="0"/>
              <a:t> in Elliptical galaxies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64265" cy="4525963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Galaxy stellar Mass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1 ULX </a:t>
            </a:r>
            <a:r>
              <a:rPr lang="en-US" dirty="0"/>
              <a:t>per 3.2×10</a:t>
            </a:r>
            <a:r>
              <a:rPr lang="en-US" baseline="30000" dirty="0"/>
              <a:t>10</a:t>
            </a:r>
            <a:r>
              <a:rPr lang="en-US" dirty="0"/>
              <a:t> M</a:t>
            </a:r>
            <a:r>
              <a:rPr lang="en-US" baseline="-25000" dirty="0" smtClean="0"/>
              <a:t>⊙</a:t>
            </a:r>
          </a:p>
          <a:p>
            <a:pPr lvl="1">
              <a:buNone/>
            </a:pPr>
            <a:r>
              <a:rPr lang="en-US" sz="2400" dirty="0" smtClean="0">
                <a:solidFill>
                  <a:srgbClr val="B9CDE5"/>
                </a:solidFill>
              </a:rPr>
              <a:t>Swartz et al 2011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Rejuvenated stellar populations</a:t>
            </a:r>
          </a:p>
          <a:p>
            <a:pPr lvl="1"/>
            <a:r>
              <a:rPr lang="en-US" dirty="0" smtClean="0"/>
              <a:t>Flatter XLF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304" y="2090851"/>
            <a:ext cx="4049496" cy="3740696"/>
          </a:xfrm>
          <a:prstGeom prst="rect">
            <a:avLst/>
          </a:prstGeom>
          <a:effectLst>
            <a:outerShdw blurRad="317500" dist="76200" dir="2700000" algn="br">
              <a:schemeClr val="accent3"/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509080" y="2564663"/>
            <a:ext cx="1113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Young E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12975" y="2564663"/>
            <a:ext cx="1113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Old 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34874" y="5969000"/>
            <a:ext cx="282180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000" dirty="0" smtClean="0">
                <a:solidFill>
                  <a:srgbClr val="FFFFFF"/>
                </a:solidFill>
              </a:rPr>
              <a:t>Kim &amp; </a:t>
            </a:r>
            <a:r>
              <a:rPr lang="en-US" sz="2000" dirty="0" err="1" smtClean="0">
                <a:solidFill>
                  <a:srgbClr val="FFFFFF"/>
                </a:solidFill>
              </a:rPr>
              <a:t>Fabbiano</a:t>
            </a:r>
            <a:r>
              <a:rPr lang="en-US" sz="2000" dirty="0" smtClean="0">
                <a:solidFill>
                  <a:srgbClr val="FFFFFF"/>
                </a:solidFill>
              </a:rPr>
              <a:t> 2010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XLF of ULX </a:t>
            </a:r>
            <a:r>
              <a:rPr lang="en-US" dirty="0" smtClean="0"/>
              <a:t>in all types of galaxies</a:t>
            </a:r>
            <a:br>
              <a:rPr lang="en-US" dirty="0" smtClean="0"/>
            </a:b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672" y="1600200"/>
            <a:ext cx="4644167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XLF </a:t>
            </a:r>
            <a:r>
              <a:rPr lang="en-US" sz="2800" dirty="0" smtClean="0">
                <a:solidFill>
                  <a:srgbClr val="FFFF00"/>
                </a:solidFill>
              </a:rPr>
              <a:t>consistent</a:t>
            </a:r>
            <a:r>
              <a:rPr lang="en-US" sz="2800" dirty="0" smtClean="0"/>
              <a:t> with XRB population</a:t>
            </a:r>
          </a:p>
          <a:p>
            <a:r>
              <a:rPr lang="en-US" sz="2800" dirty="0" smtClean="0"/>
              <a:t>Cut-off at 2-4×10</a:t>
            </a:r>
            <a:r>
              <a:rPr lang="en-US" sz="2800" baseline="30000" dirty="0" smtClean="0"/>
              <a:t>40</a:t>
            </a:r>
            <a:r>
              <a:rPr lang="en-US" sz="2800" dirty="0" smtClean="0"/>
              <a:t> erg s</a:t>
            </a:r>
            <a:r>
              <a:rPr lang="en-US" sz="2800" baseline="30000" dirty="0" smtClean="0"/>
              <a:t>-1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531" y="1600200"/>
            <a:ext cx="4449710" cy="3397182"/>
          </a:xfrm>
          <a:prstGeom prst="rect">
            <a:avLst/>
          </a:prstGeom>
          <a:effectLst>
            <a:outerShdw blurRad="317500" dist="76200" dir="2700000" algn="br">
              <a:srgbClr val="C0504D"/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374409" y="5230091"/>
            <a:ext cx="3146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B9CDE5"/>
                </a:solidFill>
              </a:rPr>
              <a:t>Swartz et al 2011</a:t>
            </a:r>
          </a:p>
          <a:p>
            <a:r>
              <a:rPr lang="en-US" sz="2000" dirty="0" smtClean="0">
                <a:solidFill>
                  <a:srgbClr val="FFFFFF"/>
                </a:solidFill>
              </a:rPr>
              <a:t>Complete nearby sample 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XLF of ULX </a:t>
            </a:r>
            <a:r>
              <a:rPr lang="en-US" dirty="0" smtClean="0"/>
              <a:t>in all types of galaxies</a:t>
            </a:r>
            <a:br>
              <a:rPr lang="en-US" dirty="0" smtClean="0"/>
            </a:b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672" y="1600200"/>
            <a:ext cx="4644167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XLF </a:t>
            </a:r>
            <a:r>
              <a:rPr lang="en-US" sz="2800" dirty="0" smtClean="0">
                <a:solidFill>
                  <a:srgbClr val="FFFF00"/>
                </a:solidFill>
              </a:rPr>
              <a:t>consistent</a:t>
            </a:r>
            <a:r>
              <a:rPr lang="en-US" sz="2800" dirty="0" smtClean="0"/>
              <a:t> with XRB population</a:t>
            </a:r>
          </a:p>
          <a:p>
            <a:r>
              <a:rPr lang="en-US" sz="2800" dirty="0" smtClean="0"/>
              <a:t>Cut-off at 2-4×10</a:t>
            </a:r>
            <a:r>
              <a:rPr lang="en-US" sz="2800" baseline="30000" dirty="0" smtClean="0"/>
              <a:t>40</a:t>
            </a:r>
            <a:r>
              <a:rPr lang="en-US" sz="2800" dirty="0" smtClean="0"/>
              <a:t> erg s</a:t>
            </a:r>
            <a:r>
              <a:rPr lang="en-US" sz="2800" baseline="30000" dirty="0" smtClean="0"/>
              <a:t>-1</a:t>
            </a:r>
          </a:p>
          <a:p>
            <a:r>
              <a:rPr lang="en-US" sz="2800" dirty="0" smtClean="0"/>
              <a:t>L</a:t>
            </a:r>
            <a:r>
              <a:rPr lang="en-US" sz="2800" baseline="-25000" dirty="0" smtClean="0"/>
              <a:t>X</a:t>
            </a:r>
            <a:r>
              <a:rPr lang="en-US" sz="2800" dirty="0" smtClean="0"/>
              <a:t>&gt;2×10</a:t>
            </a:r>
            <a:r>
              <a:rPr lang="en-US" sz="2800" baseline="30000" dirty="0" smtClean="0"/>
              <a:t>41</a:t>
            </a:r>
            <a:r>
              <a:rPr lang="en-US" sz="2800" dirty="0" smtClean="0"/>
              <a:t> erg s</a:t>
            </a:r>
            <a:r>
              <a:rPr lang="en-US" sz="2800" baseline="30000" dirty="0" smtClean="0"/>
              <a:t>-1</a:t>
            </a:r>
            <a:r>
              <a:rPr lang="en-US" sz="2800" dirty="0" smtClean="0"/>
              <a:t> require </a:t>
            </a:r>
            <a:r>
              <a:rPr lang="en-US" sz="2800" dirty="0" smtClean="0">
                <a:solidFill>
                  <a:srgbClr val="FFFF00"/>
                </a:solidFill>
              </a:rPr>
              <a:t>new population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IMBH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531" y="1600200"/>
            <a:ext cx="4449710" cy="3397182"/>
          </a:xfrm>
          <a:prstGeom prst="rect">
            <a:avLst/>
          </a:prstGeom>
          <a:effectLst>
            <a:outerShdw blurRad="317500" dist="76200" dir="2700000" algn="br">
              <a:srgbClr val="C0504D"/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374409" y="5230091"/>
            <a:ext cx="3146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B9CDE5"/>
                </a:solidFill>
              </a:rPr>
              <a:t>Swartz et al 2011</a:t>
            </a:r>
          </a:p>
          <a:p>
            <a:r>
              <a:rPr lang="en-US" sz="2000" dirty="0" smtClean="0">
                <a:solidFill>
                  <a:srgbClr val="FFFFFF"/>
                </a:solidFill>
              </a:rPr>
              <a:t>Complete nearby sample 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56044"/>
          </a:xfrm>
        </p:spPr>
        <p:txBody>
          <a:bodyPr>
            <a:normAutofit/>
          </a:bodyPr>
          <a:lstStyle/>
          <a:p>
            <a:r>
              <a:rPr lang="en-US" sz="3600" dirty="0" smtClean="0"/>
              <a:t>LMXB populations and their origin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672" y="930682"/>
            <a:ext cx="4865804" cy="546036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Found in GCs and in the stellar field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GC formation </a:t>
            </a:r>
            <a:r>
              <a:rPr lang="en-US" dirty="0" smtClean="0"/>
              <a:t>~100 times more efficient </a:t>
            </a:r>
            <a:br>
              <a:rPr lang="en-US" dirty="0" smtClean="0"/>
            </a:br>
            <a:r>
              <a:rPr lang="en-US" sz="2195" dirty="0" smtClean="0">
                <a:solidFill>
                  <a:srgbClr val="B9CDE5"/>
                </a:solidFill>
              </a:rPr>
              <a:t>Clark 1975</a:t>
            </a:r>
            <a:endParaRPr lang="en-US" dirty="0" smtClean="0">
              <a:solidFill>
                <a:srgbClr val="B9CDE5"/>
              </a:solidFill>
            </a:endParaRP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Evolution of native field binary </a:t>
            </a:r>
            <a:r>
              <a:rPr lang="en-US" dirty="0" smtClean="0"/>
              <a:t>also possible </a:t>
            </a:r>
            <a:r>
              <a:rPr lang="en-US" sz="2195" dirty="0" smtClean="0">
                <a:solidFill>
                  <a:srgbClr val="B9CDE5"/>
                </a:solidFill>
              </a:rPr>
              <a:t>see </a:t>
            </a:r>
            <a:r>
              <a:rPr lang="en-US" sz="2195" dirty="0" err="1" smtClean="0">
                <a:solidFill>
                  <a:srgbClr val="B9CDE5"/>
                </a:solidFill>
              </a:rPr>
              <a:t>Verbunt</a:t>
            </a:r>
            <a:r>
              <a:rPr lang="en-US" sz="2195" dirty="0" smtClean="0">
                <a:solidFill>
                  <a:srgbClr val="B9CDE5"/>
                </a:solidFill>
              </a:rPr>
              <a:t> &amp; </a:t>
            </a:r>
            <a:r>
              <a:rPr lang="en-US" sz="2195" dirty="0" err="1" smtClean="0">
                <a:solidFill>
                  <a:srgbClr val="B9CDE5"/>
                </a:solidFill>
              </a:rPr>
              <a:t>Lewin</a:t>
            </a:r>
            <a:r>
              <a:rPr lang="en-US" sz="2195" dirty="0" smtClean="0">
                <a:solidFill>
                  <a:srgbClr val="B9CDE5"/>
                </a:solidFill>
              </a:rPr>
              <a:t> 2006</a:t>
            </a:r>
            <a:r>
              <a:rPr lang="en-US" sz="2627" dirty="0" smtClean="0">
                <a:solidFill>
                  <a:srgbClr val="B9CDE5"/>
                </a:solidFill>
              </a:rPr>
              <a:t>  </a:t>
            </a:r>
            <a:endParaRPr lang="en-US" dirty="0" smtClean="0">
              <a:solidFill>
                <a:srgbClr val="B9CDE5"/>
              </a:solidFill>
            </a:endParaRPr>
          </a:p>
          <a:p>
            <a:pPr lvl="2"/>
            <a:r>
              <a:rPr lang="en-US" dirty="0" smtClean="0"/>
              <a:t>L</a:t>
            </a:r>
            <a:r>
              <a:rPr lang="en-US" baseline="-25000" dirty="0" smtClean="0"/>
              <a:t>X</a:t>
            </a:r>
            <a:r>
              <a:rPr lang="en-US" dirty="0" smtClean="0"/>
              <a:t> ~ L</a:t>
            </a:r>
            <a:r>
              <a:rPr lang="en-US" baseline="-25000" dirty="0" smtClean="0"/>
              <a:t>K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With the large </a:t>
            </a:r>
            <a:r>
              <a:rPr lang="en-US" i="1" dirty="0" smtClean="0">
                <a:solidFill>
                  <a:schemeClr val="bg1"/>
                </a:solidFill>
              </a:rPr>
              <a:t>Chandra</a:t>
            </a:r>
            <a:r>
              <a:rPr lang="en-US" dirty="0" smtClean="0">
                <a:solidFill>
                  <a:schemeClr val="bg1"/>
                </a:solidFill>
              </a:rPr>
              <a:t> LMXB samples and </a:t>
            </a:r>
            <a:r>
              <a:rPr lang="en-US" i="1" dirty="0" smtClean="0">
                <a:solidFill>
                  <a:schemeClr val="bg1"/>
                </a:solidFill>
              </a:rPr>
              <a:t>Hubble </a:t>
            </a:r>
            <a:r>
              <a:rPr lang="en-US" dirty="0" smtClean="0">
                <a:solidFill>
                  <a:schemeClr val="bg1"/>
                </a:solidFill>
              </a:rPr>
              <a:t>GC identification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Parameters governing GC-LMXB formation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Are field-</a:t>
            </a:r>
            <a:r>
              <a:rPr lang="en-US" dirty="0" err="1" smtClean="0">
                <a:solidFill>
                  <a:schemeClr val="bg1"/>
                </a:solidFill>
              </a:rPr>
              <a:t>LMXBs</a:t>
            </a:r>
            <a:r>
              <a:rPr lang="en-US" dirty="0" smtClean="0">
                <a:solidFill>
                  <a:schemeClr val="bg1"/>
                </a:solidFill>
              </a:rPr>
              <a:t> from GCs?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LMXB properties and galaxy evolution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4365"/>
          <p:cNvPicPr>
            <a:picLocks noChangeAspect="1" noChangeArrowheads="1"/>
          </p:cNvPicPr>
          <p:nvPr/>
        </p:nvPicPr>
        <p:blipFill>
          <a:blip r:embed="rId3"/>
          <a:srcRect l="6863" t="17038" r="6863" b="16667"/>
          <a:stretch>
            <a:fillRect/>
          </a:stretch>
        </p:blipFill>
        <p:spPr bwMode="auto">
          <a:xfrm>
            <a:off x="5017724" y="1012238"/>
            <a:ext cx="4039685" cy="4015807"/>
          </a:xfrm>
          <a:prstGeom prst="rect">
            <a:avLst/>
          </a:prstGeom>
          <a:noFill/>
          <a:ln>
            <a:solidFill>
              <a:srgbClr val="660066"/>
            </a:solidFill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08" y="147227"/>
            <a:ext cx="8791436" cy="1143000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rgbClr val="FFFF00"/>
                </a:solidFill>
              </a:rPr>
              <a:t>Chandra</a:t>
            </a:r>
            <a:r>
              <a:rPr lang="en-US" sz="3600" dirty="0" smtClean="0">
                <a:solidFill>
                  <a:srgbClr val="FFFF00"/>
                </a:solidFill>
              </a:rPr>
              <a:t>: LMXB populations are linked to GCs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200" dirty="0" smtClean="0">
                <a:solidFill>
                  <a:schemeClr val="bg1"/>
                </a:solidFill>
              </a:rPr>
              <a:t>1. Global properties / correlations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745" y="4485409"/>
            <a:ext cx="8229600" cy="136900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XLF normalization depends </a:t>
            </a:r>
            <a:r>
              <a:rPr lang="en-US" sz="2400" i="1" u="sng" dirty="0" smtClean="0">
                <a:solidFill>
                  <a:srgbClr val="FFFF00"/>
                </a:solidFill>
              </a:rPr>
              <a:t>both</a:t>
            </a:r>
            <a:r>
              <a:rPr lang="en-US" sz="2400" dirty="0" smtClean="0"/>
              <a:t> on galaxy stellar mass and </a:t>
            </a:r>
            <a:r>
              <a:rPr lang="en-US" sz="2400" dirty="0" smtClean="0">
                <a:solidFill>
                  <a:srgbClr val="FFFF00"/>
                </a:solidFill>
              </a:rPr>
              <a:t>GC Specific frequency - </a:t>
            </a:r>
            <a:r>
              <a:rPr lang="en-US" sz="2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Kim &amp; </a:t>
            </a:r>
            <a:r>
              <a:rPr lang="en-US" sz="20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Fabbiano</a:t>
            </a:r>
            <a:r>
              <a:rPr lang="en-US" sz="2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2004 </a:t>
            </a:r>
            <a:endParaRPr lang="en-US" sz="2400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lvl="1"/>
            <a:r>
              <a:rPr lang="en-US" sz="2000" dirty="0" smtClean="0"/>
              <a:t>L</a:t>
            </a:r>
            <a:r>
              <a:rPr lang="en-US" sz="2000" baseline="-25000" dirty="0" smtClean="0"/>
              <a:t>X</a:t>
            </a:r>
            <a:r>
              <a:rPr lang="en-US" sz="2000" dirty="0" smtClean="0"/>
              <a:t> (Total, </a:t>
            </a:r>
            <a:r>
              <a:rPr lang="en-US" sz="2000" dirty="0" err="1" smtClean="0"/>
              <a:t>LMXBs</a:t>
            </a:r>
            <a:r>
              <a:rPr lang="en-US" sz="2000" dirty="0" smtClean="0"/>
              <a:t>) / L</a:t>
            </a:r>
            <a:r>
              <a:rPr lang="en-US" sz="2000" baseline="-25000" dirty="0" smtClean="0"/>
              <a:t>K</a:t>
            </a:r>
            <a:r>
              <a:rPr lang="en-US" sz="2000" dirty="0" smtClean="0"/>
              <a:t> ~10</a:t>
            </a:r>
            <a:r>
              <a:rPr lang="en-US" sz="2000" baseline="30000" dirty="0" smtClean="0"/>
              <a:t>29</a:t>
            </a:r>
            <a:r>
              <a:rPr lang="en-US" sz="2000" dirty="0" smtClean="0"/>
              <a:t> × </a:t>
            </a:r>
            <a:r>
              <a:rPr lang="en-US" sz="2000" dirty="0" smtClean="0">
                <a:ea typeface="Wingdings"/>
                <a:cs typeface="Wingdings"/>
              </a:rPr>
              <a:t>S</a:t>
            </a:r>
            <a:r>
              <a:rPr lang="en-US" sz="2000" baseline="-25000" dirty="0" smtClean="0">
                <a:ea typeface="Wingdings"/>
                <a:cs typeface="Wingdings"/>
              </a:rPr>
              <a:t>N</a:t>
            </a:r>
            <a:r>
              <a:rPr lang="en-US" sz="2000" baseline="30000" dirty="0" smtClean="0">
                <a:ea typeface="Wingdings"/>
                <a:cs typeface="Wingdings"/>
              </a:rPr>
              <a:t>0.334 </a:t>
            </a:r>
            <a:r>
              <a:rPr lang="en-US" sz="2000" dirty="0" smtClean="0"/>
              <a:t>erg s</a:t>
            </a:r>
            <a:r>
              <a:rPr lang="en-US" sz="2000" baseline="30000" dirty="0" smtClean="0"/>
              <a:t>-1</a:t>
            </a:r>
            <a:r>
              <a:rPr lang="en-US" sz="2000" dirty="0" smtClean="0"/>
              <a:t> L</a:t>
            </a:r>
            <a:r>
              <a:rPr lang="en-US" sz="2000" baseline="-25000" dirty="0" smtClean="0"/>
              <a:t>K</a:t>
            </a:r>
            <a:r>
              <a:rPr lang="en-US" sz="2000" baseline="-25000" dirty="0" smtClean="0">
                <a:latin typeface="Wingdings"/>
                <a:ea typeface="Wingdings"/>
                <a:cs typeface="Wingdings"/>
              </a:rPr>
              <a:t></a:t>
            </a:r>
            <a:r>
              <a:rPr lang="en-US" sz="2000" baseline="30000" dirty="0" smtClean="0">
                <a:ea typeface="Wingdings"/>
                <a:cs typeface="Wingdings"/>
              </a:rPr>
              <a:t>-1</a:t>
            </a:r>
            <a:endParaRPr lang="en-US" sz="2000" baseline="30000" dirty="0" smtClean="0">
              <a:latin typeface="Wingdings"/>
              <a:ea typeface="Wingdings"/>
              <a:cs typeface="Wingdings"/>
            </a:endParaRPr>
          </a:p>
          <a:p>
            <a:pPr>
              <a:buNone/>
            </a:pPr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8495" y="1290227"/>
            <a:ext cx="6333456" cy="2997082"/>
          </a:xfrm>
          <a:prstGeom prst="rect">
            <a:avLst/>
          </a:prstGeom>
          <a:effectLst>
            <a:outerShdw blurRad="317500" dist="76200" dir="2700000" algn="br">
              <a:srgbClr val="4F81BD"/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729681" y="2574636"/>
            <a:ext cx="14143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</a:rPr>
              <a:t>Boroson</a:t>
            </a:r>
            <a:r>
              <a:rPr lang="en-US" dirty="0" smtClean="0">
                <a:solidFill>
                  <a:srgbClr val="FFFFFF"/>
                </a:solidFill>
              </a:rPr>
              <a:t>, Kim &amp; </a:t>
            </a:r>
            <a:r>
              <a:rPr lang="en-US" dirty="0" err="1" smtClean="0">
                <a:solidFill>
                  <a:srgbClr val="FFFFFF"/>
                </a:solidFill>
              </a:rPr>
              <a:t>Fabbiano</a:t>
            </a:r>
            <a:r>
              <a:rPr lang="en-US" dirty="0" smtClean="0">
                <a:solidFill>
                  <a:srgbClr val="FFFFFF"/>
                </a:solidFill>
              </a:rPr>
              <a:t> 2011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773" y="167409"/>
            <a:ext cx="8878454" cy="1091295"/>
          </a:xfrm>
        </p:spPr>
        <p:txBody>
          <a:bodyPr>
            <a:noAutofit/>
          </a:bodyPr>
          <a:lstStyle/>
          <a:p>
            <a:r>
              <a:rPr lang="en-US" sz="3600" dirty="0" smtClean="0"/>
              <a:t>Joint </a:t>
            </a:r>
            <a:r>
              <a:rPr lang="en-US" sz="3600" i="1" dirty="0" smtClean="0">
                <a:solidFill>
                  <a:srgbClr val="FFFF00"/>
                </a:solidFill>
              </a:rPr>
              <a:t>Chandra - Hubble </a:t>
            </a:r>
            <a:r>
              <a:rPr lang="en-US" sz="3600" dirty="0" smtClean="0"/>
              <a:t>studies </a:t>
            </a:r>
            <a:br>
              <a:rPr lang="en-US" sz="3600" dirty="0" smtClean="0"/>
            </a:br>
            <a:r>
              <a:rPr lang="en-US" sz="3600" dirty="0" smtClean="0"/>
              <a:t>of LMXB and GC populations</a:t>
            </a:r>
            <a:endParaRPr lang="en-US" sz="36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2672" y="1564409"/>
            <a:ext cx="8367146" cy="26605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85750" indent="-285750">
              <a:spcBef>
                <a:spcPct val="20000"/>
              </a:spcBef>
              <a:buFont typeface="Arial"/>
              <a:buChar char="•"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 Narrow"/>
              </a:rPr>
              <a:t>Which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 Narrow"/>
              </a:rPr>
              <a:t> are the </a:t>
            </a:r>
            <a:r>
              <a:rPr lang="en-US" sz="2800" dirty="0" err="1">
                <a:cs typeface="Arial Narrow"/>
              </a:rPr>
              <a:t>p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 Narrow"/>
              </a:rPr>
              <a:t>arameters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 Narrow"/>
              </a:rPr>
              <a:t> governing GC-LMXB formation?</a:t>
            </a:r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r>
              <a:rPr lang="en-US" sz="2800" dirty="0" smtClean="0">
                <a:cs typeface="Arial Narrow"/>
              </a:rPr>
              <a:t>Are field-LMXB also formed in GCs?</a:t>
            </a:r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 Narrow"/>
              </a:rPr>
              <a:t>What can we learn from the spatial distributions of GCs and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 Narrow"/>
              </a:rPr>
              <a:t>LMXBs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 Narrow"/>
              </a:rPr>
              <a:t>?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 Narrow"/>
              </a:rPr>
              <a:t>LMXB properties and galaxy evolution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 Narrow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4943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GC-</a:t>
            </a:r>
            <a:r>
              <a:rPr lang="en-US" sz="4000" dirty="0" err="1" smtClean="0"/>
              <a:t>LMXBs</a:t>
            </a:r>
            <a:r>
              <a:rPr lang="en-US" sz="4000" dirty="0" smtClean="0"/>
              <a:t> and GC parameters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222" dirty="0" smtClean="0">
                <a:solidFill>
                  <a:srgbClr val="B9CDE5"/>
                </a:solidFill>
              </a:rPr>
              <a:t>e.g., </a:t>
            </a:r>
            <a:r>
              <a:rPr lang="en-US" sz="2222" dirty="0" err="1" smtClean="0">
                <a:solidFill>
                  <a:srgbClr val="B9CDE5"/>
                </a:solidFill>
              </a:rPr>
              <a:t>Angelini</a:t>
            </a:r>
            <a:r>
              <a:rPr lang="en-US" sz="2222" dirty="0" smtClean="0">
                <a:solidFill>
                  <a:srgbClr val="B9CDE5"/>
                </a:solidFill>
              </a:rPr>
              <a:t> et al. 2001; </a:t>
            </a:r>
            <a:r>
              <a:rPr lang="en-US" sz="2222" dirty="0" err="1" smtClean="0">
                <a:solidFill>
                  <a:srgbClr val="B9CDE5"/>
                </a:solidFill>
              </a:rPr>
              <a:t>Kundu</a:t>
            </a:r>
            <a:r>
              <a:rPr lang="en-US" sz="2222" dirty="0" smtClean="0">
                <a:solidFill>
                  <a:srgbClr val="B9CDE5"/>
                </a:solidFill>
              </a:rPr>
              <a:t> et al. 2002, 2007; </a:t>
            </a:r>
            <a:r>
              <a:rPr lang="en-US" sz="2222" dirty="0" err="1" smtClean="0">
                <a:solidFill>
                  <a:srgbClr val="B9CDE5"/>
                </a:solidFill>
              </a:rPr>
              <a:t>Sarazin</a:t>
            </a:r>
            <a:r>
              <a:rPr lang="en-US" sz="2222" dirty="0" smtClean="0">
                <a:solidFill>
                  <a:srgbClr val="B9CDE5"/>
                </a:solidFill>
              </a:rPr>
              <a:t> et al. 2003; Jordan et al. 2004; Kim et al. 2006; </a:t>
            </a:r>
            <a:r>
              <a:rPr lang="en-US" sz="2222" dirty="0" err="1" smtClean="0">
                <a:solidFill>
                  <a:srgbClr val="B9CDE5"/>
                </a:solidFill>
              </a:rPr>
              <a:t>Sivakoff</a:t>
            </a:r>
            <a:r>
              <a:rPr lang="en-US" sz="2222" dirty="0" smtClean="0">
                <a:solidFill>
                  <a:srgbClr val="B9CDE5"/>
                </a:solidFill>
              </a:rPr>
              <a:t> et al. 2007; </a:t>
            </a:r>
            <a:r>
              <a:rPr lang="en-US" sz="2222" dirty="0" err="1" smtClean="0">
                <a:solidFill>
                  <a:srgbClr val="B9CDE5"/>
                </a:solidFill>
              </a:rPr>
              <a:t>Paolillo</a:t>
            </a:r>
            <a:r>
              <a:rPr lang="en-US" sz="2222" dirty="0" smtClean="0">
                <a:solidFill>
                  <a:srgbClr val="B9CDE5"/>
                </a:solidFill>
              </a:rPr>
              <a:t> 2011; Kim et al 2013</a:t>
            </a:r>
            <a:endParaRPr lang="en-US" sz="3600" dirty="0">
              <a:solidFill>
                <a:srgbClr val="B9CDE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392" y="1451386"/>
            <a:ext cx="4288504" cy="4626288"/>
          </a:xfrm>
        </p:spPr>
        <p:txBody>
          <a:bodyPr>
            <a:noAutofit/>
          </a:bodyPr>
          <a:lstStyle/>
          <a:p>
            <a:r>
              <a:rPr lang="en-US" sz="2400" b="1" i="1" dirty="0" smtClean="0">
                <a:solidFill>
                  <a:schemeClr val="bg1"/>
                </a:solidFill>
              </a:rPr>
              <a:t>Not all GCs are equally good at making </a:t>
            </a:r>
            <a:r>
              <a:rPr lang="en-US" sz="2400" b="1" i="1" dirty="0" err="1" smtClean="0">
                <a:solidFill>
                  <a:schemeClr val="bg1"/>
                </a:solidFill>
              </a:rPr>
              <a:t>LMXBs</a:t>
            </a:r>
            <a:endParaRPr lang="en-US" sz="2400" b="1" i="1" dirty="0" smtClean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rgbClr val="FFFF00"/>
                </a:solidFill>
              </a:rPr>
              <a:t>Mass</a:t>
            </a:r>
            <a:r>
              <a:rPr lang="en-US" sz="2400" b="1" dirty="0" smtClean="0"/>
              <a:t> </a:t>
            </a:r>
          </a:p>
          <a:p>
            <a:pPr lvl="1"/>
            <a:r>
              <a:rPr lang="en-US" sz="2000" dirty="0" err="1" smtClean="0"/>
              <a:t>LMXBs</a:t>
            </a:r>
            <a:r>
              <a:rPr lang="en-US" sz="2000" dirty="0" smtClean="0"/>
              <a:t> are preferentially found in more massive GCs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Color</a:t>
            </a:r>
            <a:r>
              <a:rPr lang="en-US" sz="2400" dirty="0" smtClean="0">
                <a:solidFill>
                  <a:schemeClr val="bg1"/>
                </a:solidFill>
              </a:rPr>
              <a:t> / </a:t>
            </a:r>
            <a:r>
              <a:rPr lang="en-US" sz="2400" dirty="0" err="1" smtClean="0">
                <a:solidFill>
                  <a:schemeClr val="bg1"/>
                </a:solidFill>
              </a:rPr>
              <a:t>metallicity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</a:p>
          <a:p>
            <a:pPr lvl="1"/>
            <a:r>
              <a:rPr lang="en-US" sz="2000" dirty="0" err="1" smtClean="0">
                <a:solidFill>
                  <a:schemeClr val="bg1"/>
                </a:solidFill>
              </a:rPr>
              <a:t>LMXBs</a:t>
            </a:r>
            <a:r>
              <a:rPr lang="en-US" sz="2000" dirty="0" smtClean="0">
                <a:solidFill>
                  <a:schemeClr val="bg1"/>
                </a:solidFill>
              </a:rPr>
              <a:t> are preferentially found in red (higher </a:t>
            </a:r>
            <a:r>
              <a:rPr lang="en-US" sz="2000" dirty="0" err="1" smtClean="0">
                <a:solidFill>
                  <a:schemeClr val="bg1"/>
                </a:solidFill>
              </a:rPr>
              <a:t>metallicity</a:t>
            </a:r>
            <a:r>
              <a:rPr lang="en-US" sz="2000" dirty="0" smtClean="0">
                <a:solidFill>
                  <a:schemeClr val="bg1"/>
                </a:solidFill>
              </a:rPr>
              <a:t>) GCs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Compactness</a:t>
            </a:r>
            <a:r>
              <a:rPr lang="en-US" sz="2400" dirty="0" smtClean="0">
                <a:solidFill>
                  <a:schemeClr val="bg1"/>
                </a:solidFill>
              </a:rPr>
              <a:t> (</a:t>
            </a:r>
            <a:r>
              <a:rPr lang="en-US" sz="2400" i="1" dirty="0" err="1" smtClean="0">
                <a:solidFill>
                  <a:schemeClr val="bg1"/>
                </a:solidFill>
              </a:rPr>
              <a:t>r</a:t>
            </a:r>
            <a:r>
              <a:rPr lang="en-US" sz="2400" i="1" baseline="-25000" dirty="0" err="1" smtClean="0">
                <a:solidFill>
                  <a:schemeClr val="bg1"/>
                </a:solidFill>
              </a:rPr>
              <a:t>c</a:t>
            </a:r>
            <a:r>
              <a:rPr lang="en-US" sz="2400" dirty="0" smtClean="0">
                <a:solidFill>
                  <a:schemeClr val="bg1"/>
                </a:solidFill>
              </a:rPr>
              <a:t> or </a:t>
            </a:r>
            <a:r>
              <a:rPr lang="en-US" sz="2400" i="1" dirty="0" err="1" smtClean="0">
                <a:solidFill>
                  <a:schemeClr val="bg1"/>
                </a:solidFill>
              </a:rPr>
              <a:t>r</a:t>
            </a:r>
            <a:r>
              <a:rPr lang="en-US" sz="2400" i="1" baseline="-25000" dirty="0" err="1" smtClean="0">
                <a:solidFill>
                  <a:schemeClr val="bg1"/>
                </a:solidFill>
              </a:rPr>
              <a:t>h</a:t>
            </a:r>
            <a:r>
              <a:rPr lang="en-US" sz="2400" dirty="0" smtClean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en-US" sz="2000" dirty="0" smtClean="0">
                <a:solidFill>
                  <a:schemeClr val="bg1"/>
                </a:solidFill>
              </a:rPr>
              <a:t>Encounter probability higher for small </a:t>
            </a:r>
            <a:r>
              <a:rPr lang="en-US" sz="2000" i="1" dirty="0" err="1" smtClean="0">
                <a:solidFill>
                  <a:schemeClr val="bg1"/>
                </a:solidFill>
              </a:rPr>
              <a:t>r</a:t>
            </a:r>
            <a:r>
              <a:rPr lang="en-US" sz="2000" i="1" baseline="-25000" dirty="0" err="1" smtClean="0">
                <a:solidFill>
                  <a:schemeClr val="bg1"/>
                </a:solidFill>
              </a:rPr>
              <a:t>h</a:t>
            </a:r>
            <a:r>
              <a:rPr lang="en-US" sz="2000" dirty="0" smtClean="0">
                <a:solidFill>
                  <a:schemeClr val="bg1"/>
                </a:solidFill>
              </a:rPr>
              <a:t>: </a:t>
            </a:r>
            <a:r>
              <a:rPr lang="en-US" sz="2000" i="1" dirty="0" smtClean="0">
                <a:solidFill>
                  <a:schemeClr val="bg1"/>
                </a:solidFill>
              </a:rPr>
              <a:t>Γ~M</a:t>
            </a:r>
            <a:r>
              <a:rPr lang="en-US" sz="2000" i="1" baseline="30000" dirty="0" smtClean="0">
                <a:solidFill>
                  <a:schemeClr val="bg1"/>
                </a:solidFill>
              </a:rPr>
              <a:t>1.5</a:t>
            </a:r>
            <a:r>
              <a:rPr lang="en-US" sz="2000" i="1" dirty="0" smtClean="0">
                <a:solidFill>
                  <a:schemeClr val="bg1"/>
                </a:solidFill>
              </a:rPr>
              <a:t>r</a:t>
            </a:r>
            <a:r>
              <a:rPr lang="en-US" sz="2000" i="1" baseline="-25000" dirty="0" smtClean="0">
                <a:solidFill>
                  <a:schemeClr val="bg1"/>
                </a:solidFill>
              </a:rPr>
              <a:t>h</a:t>
            </a:r>
            <a:r>
              <a:rPr lang="en-US" sz="2000" i="1" baseline="30000" dirty="0" smtClean="0">
                <a:solidFill>
                  <a:schemeClr val="bg1"/>
                </a:solidFill>
              </a:rPr>
              <a:t>-2.5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 l="8394"/>
          <a:stretch>
            <a:fillRect/>
          </a:stretch>
        </p:blipFill>
        <p:spPr>
          <a:xfrm>
            <a:off x="4758041" y="1344180"/>
            <a:ext cx="4258217" cy="4218645"/>
          </a:xfrm>
          <a:prstGeom prst="rect">
            <a:avLst/>
          </a:prstGeom>
          <a:effectLst>
            <a:outerShdw blurRad="317500" dist="76200" dir="2700000" algn="br">
              <a:schemeClr val="accent1"/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699281" y="5708342"/>
            <a:ext cx="282703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FFFFFF"/>
                </a:solidFill>
              </a:rPr>
              <a:t>Sivakoff</a:t>
            </a:r>
            <a:r>
              <a:rPr lang="en-US" sz="2000" dirty="0" smtClean="0">
                <a:solidFill>
                  <a:srgbClr val="FFFFFF"/>
                </a:solidFill>
              </a:rPr>
              <a:t> et al 2007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Virgo Survey, 11 galaxies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5210077" y="3469548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8165592" y="3469548"/>
            <a:ext cx="978408" cy="484632"/>
          </a:xfrm>
          <a:prstGeom prst="lef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4943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GC-</a:t>
            </a:r>
            <a:r>
              <a:rPr lang="en-US" sz="4000" dirty="0" err="1" smtClean="0"/>
              <a:t>LMXBs</a:t>
            </a:r>
            <a:r>
              <a:rPr lang="en-US" sz="4000" dirty="0" smtClean="0"/>
              <a:t> and GC parameters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222" dirty="0" smtClean="0">
                <a:solidFill>
                  <a:srgbClr val="B9CDE5"/>
                </a:solidFill>
              </a:rPr>
              <a:t>e.g., </a:t>
            </a:r>
            <a:r>
              <a:rPr lang="en-US" sz="2222" dirty="0" err="1" smtClean="0">
                <a:solidFill>
                  <a:srgbClr val="B9CDE5"/>
                </a:solidFill>
              </a:rPr>
              <a:t>Angelini</a:t>
            </a:r>
            <a:r>
              <a:rPr lang="en-US" sz="2222" dirty="0" smtClean="0">
                <a:solidFill>
                  <a:srgbClr val="B9CDE5"/>
                </a:solidFill>
              </a:rPr>
              <a:t> et al. 2001; </a:t>
            </a:r>
            <a:r>
              <a:rPr lang="en-US" sz="2222" dirty="0" err="1" smtClean="0">
                <a:solidFill>
                  <a:srgbClr val="B9CDE5"/>
                </a:solidFill>
              </a:rPr>
              <a:t>Kundu</a:t>
            </a:r>
            <a:r>
              <a:rPr lang="en-US" sz="2222" dirty="0" smtClean="0">
                <a:solidFill>
                  <a:srgbClr val="B9CDE5"/>
                </a:solidFill>
              </a:rPr>
              <a:t> et al. 2002, 2007; </a:t>
            </a:r>
            <a:r>
              <a:rPr lang="en-US" sz="2222" dirty="0" err="1" smtClean="0">
                <a:solidFill>
                  <a:srgbClr val="B9CDE5"/>
                </a:solidFill>
              </a:rPr>
              <a:t>Sarazin</a:t>
            </a:r>
            <a:r>
              <a:rPr lang="en-US" sz="2222" dirty="0" smtClean="0">
                <a:solidFill>
                  <a:srgbClr val="B9CDE5"/>
                </a:solidFill>
              </a:rPr>
              <a:t> et al. 2003; Jordan et al. 2004; Kim et al. 2006; </a:t>
            </a:r>
            <a:r>
              <a:rPr lang="en-US" sz="2222" dirty="0" err="1" smtClean="0">
                <a:solidFill>
                  <a:srgbClr val="B9CDE5"/>
                </a:solidFill>
              </a:rPr>
              <a:t>Sivakoff</a:t>
            </a:r>
            <a:r>
              <a:rPr lang="en-US" sz="2222" dirty="0" smtClean="0">
                <a:solidFill>
                  <a:srgbClr val="B9CDE5"/>
                </a:solidFill>
              </a:rPr>
              <a:t> et al. 2007; </a:t>
            </a:r>
            <a:r>
              <a:rPr lang="en-US" sz="2222" dirty="0" err="1" smtClean="0">
                <a:solidFill>
                  <a:srgbClr val="B9CDE5"/>
                </a:solidFill>
              </a:rPr>
              <a:t>Paolillo</a:t>
            </a:r>
            <a:r>
              <a:rPr lang="en-US" sz="2222" dirty="0" smtClean="0">
                <a:solidFill>
                  <a:srgbClr val="B9CDE5"/>
                </a:solidFill>
              </a:rPr>
              <a:t> 2011; Kim et al 2013</a:t>
            </a:r>
            <a:endParaRPr lang="en-US" sz="3600" dirty="0">
              <a:solidFill>
                <a:srgbClr val="B9CDE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392" y="1451386"/>
            <a:ext cx="4288504" cy="4626288"/>
          </a:xfrm>
        </p:spPr>
        <p:txBody>
          <a:bodyPr>
            <a:noAutofit/>
          </a:bodyPr>
          <a:lstStyle/>
          <a:p>
            <a:r>
              <a:rPr lang="en-US" sz="2400" b="1" i="1" dirty="0" smtClean="0">
                <a:solidFill>
                  <a:srgbClr val="000000"/>
                </a:solidFill>
              </a:rPr>
              <a:t>Not all GCs are equally good at making </a:t>
            </a:r>
            <a:r>
              <a:rPr lang="en-US" sz="2400" b="1" i="1" dirty="0" err="1" smtClean="0">
                <a:solidFill>
                  <a:srgbClr val="000000"/>
                </a:solidFill>
              </a:rPr>
              <a:t>LMXBs</a:t>
            </a:r>
            <a:endParaRPr lang="en-US" sz="2400" b="1" i="1" dirty="0" smtClean="0">
              <a:solidFill>
                <a:srgbClr val="000000"/>
              </a:solidFill>
            </a:endParaRPr>
          </a:p>
          <a:p>
            <a:r>
              <a:rPr lang="en-US" sz="2400" b="1" dirty="0" smtClean="0">
                <a:solidFill>
                  <a:srgbClr val="FFFF00"/>
                </a:solidFill>
              </a:rPr>
              <a:t>Mass</a:t>
            </a:r>
            <a:r>
              <a:rPr lang="en-US" sz="2400" b="1" dirty="0" smtClean="0"/>
              <a:t> </a:t>
            </a:r>
          </a:p>
          <a:p>
            <a:pPr lvl="1"/>
            <a:r>
              <a:rPr lang="en-US" sz="2000" dirty="0" err="1" smtClean="0">
                <a:solidFill>
                  <a:schemeClr val="tx1">
                    <a:lumMod val="65000"/>
                  </a:schemeClr>
                </a:solidFill>
              </a:rPr>
              <a:t>LMXBs</a:t>
            </a:r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</a:rPr>
              <a:t> are preferentially found in more massive GCs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Color</a:t>
            </a:r>
            <a:r>
              <a:rPr lang="en-US" sz="2400" dirty="0" smtClean="0">
                <a:solidFill>
                  <a:srgbClr val="FFFF00"/>
                </a:solidFill>
              </a:rPr>
              <a:t> / </a:t>
            </a:r>
            <a:r>
              <a:rPr lang="en-US" sz="2400" dirty="0" err="1" smtClean="0">
                <a:solidFill>
                  <a:srgbClr val="FFFF00"/>
                </a:solidFill>
              </a:rPr>
              <a:t>metallicity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</a:p>
          <a:p>
            <a:pPr lvl="1"/>
            <a:r>
              <a:rPr lang="en-US" sz="2000" dirty="0" err="1" smtClean="0"/>
              <a:t>LMXBs</a:t>
            </a:r>
            <a:r>
              <a:rPr lang="en-US" sz="2000" dirty="0" smtClean="0"/>
              <a:t> are preferentially found in red (higher </a:t>
            </a:r>
            <a:r>
              <a:rPr lang="en-US" sz="2000" dirty="0" err="1" smtClean="0"/>
              <a:t>metallicity</a:t>
            </a:r>
            <a:r>
              <a:rPr lang="en-US" sz="2000" dirty="0" smtClean="0"/>
              <a:t>) GCs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Compactness</a:t>
            </a:r>
            <a:r>
              <a:rPr lang="en-US" sz="2400" dirty="0" smtClean="0">
                <a:solidFill>
                  <a:schemeClr val="bg1"/>
                </a:solidFill>
              </a:rPr>
              <a:t> (</a:t>
            </a:r>
            <a:r>
              <a:rPr lang="en-US" sz="2400" i="1" dirty="0" err="1" smtClean="0">
                <a:solidFill>
                  <a:schemeClr val="bg1"/>
                </a:solidFill>
              </a:rPr>
              <a:t>r</a:t>
            </a:r>
            <a:r>
              <a:rPr lang="en-US" sz="2400" i="1" baseline="-25000" dirty="0" err="1" smtClean="0">
                <a:solidFill>
                  <a:schemeClr val="bg1"/>
                </a:solidFill>
              </a:rPr>
              <a:t>c</a:t>
            </a:r>
            <a:r>
              <a:rPr lang="en-US" sz="2400" dirty="0" smtClean="0">
                <a:solidFill>
                  <a:schemeClr val="bg1"/>
                </a:solidFill>
              </a:rPr>
              <a:t> or </a:t>
            </a:r>
            <a:r>
              <a:rPr lang="en-US" sz="2400" i="1" dirty="0" err="1" smtClean="0">
                <a:solidFill>
                  <a:schemeClr val="bg1"/>
                </a:solidFill>
              </a:rPr>
              <a:t>r</a:t>
            </a:r>
            <a:r>
              <a:rPr lang="en-US" sz="2400" i="1" baseline="-25000" dirty="0" err="1" smtClean="0">
                <a:solidFill>
                  <a:schemeClr val="bg1"/>
                </a:solidFill>
              </a:rPr>
              <a:t>h</a:t>
            </a:r>
            <a:r>
              <a:rPr lang="en-US" sz="2400" dirty="0" smtClean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en-US" sz="2000" dirty="0" smtClean="0">
                <a:solidFill>
                  <a:schemeClr val="bg1"/>
                </a:solidFill>
              </a:rPr>
              <a:t>Encounter probability higher for small </a:t>
            </a:r>
            <a:r>
              <a:rPr lang="en-US" sz="2000" i="1" dirty="0" err="1" smtClean="0">
                <a:solidFill>
                  <a:schemeClr val="bg1"/>
                </a:solidFill>
              </a:rPr>
              <a:t>r</a:t>
            </a:r>
            <a:r>
              <a:rPr lang="en-US" sz="2000" i="1" baseline="-25000" dirty="0" err="1" smtClean="0">
                <a:solidFill>
                  <a:schemeClr val="bg1"/>
                </a:solidFill>
              </a:rPr>
              <a:t>h</a:t>
            </a:r>
            <a:r>
              <a:rPr lang="en-US" sz="2000" dirty="0" smtClean="0">
                <a:solidFill>
                  <a:schemeClr val="bg1"/>
                </a:solidFill>
              </a:rPr>
              <a:t>: </a:t>
            </a:r>
            <a:r>
              <a:rPr lang="en-US" sz="2000" i="1" dirty="0" smtClean="0">
                <a:solidFill>
                  <a:schemeClr val="bg1"/>
                </a:solidFill>
              </a:rPr>
              <a:t>Γ~M</a:t>
            </a:r>
            <a:r>
              <a:rPr lang="en-US" sz="2000" i="1" baseline="30000" dirty="0" smtClean="0">
                <a:solidFill>
                  <a:schemeClr val="bg1"/>
                </a:solidFill>
              </a:rPr>
              <a:t>1.5</a:t>
            </a:r>
            <a:r>
              <a:rPr lang="en-US" sz="2000" i="1" dirty="0" smtClean="0">
                <a:solidFill>
                  <a:schemeClr val="bg1"/>
                </a:solidFill>
              </a:rPr>
              <a:t>r</a:t>
            </a:r>
            <a:r>
              <a:rPr lang="en-US" sz="2000" i="1" baseline="-25000" dirty="0" smtClean="0">
                <a:solidFill>
                  <a:schemeClr val="bg1"/>
                </a:solidFill>
              </a:rPr>
              <a:t>h</a:t>
            </a:r>
            <a:r>
              <a:rPr lang="en-US" sz="2000" i="1" baseline="30000" dirty="0" smtClean="0">
                <a:solidFill>
                  <a:schemeClr val="bg1"/>
                </a:solidFill>
              </a:rPr>
              <a:t>-2.5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 l="8394"/>
          <a:stretch>
            <a:fillRect/>
          </a:stretch>
        </p:blipFill>
        <p:spPr>
          <a:xfrm>
            <a:off x="4758041" y="1344180"/>
            <a:ext cx="4258217" cy="4218645"/>
          </a:xfrm>
          <a:prstGeom prst="rect">
            <a:avLst/>
          </a:prstGeom>
          <a:effectLst>
            <a:outerShdw blurRad="317500" dist="76200" dir="2700000" algn="br">
              <a:schemeClr val="accent1"/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699281" y="5708342"/>
            <a:ext cx="2183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FFFFFF"/>
                </a:solidFill>
              </a:rPr>
              <a:t>Sivakoff</a:t>
            </a:r>
            <a:r>
              <a:rPr lang="en-US" sz="2000" dirty="0" smtClean="0">
                <a:solidFill>
                  <a:srgbClr val="FFFFFF"/>
                </a:solidFill>
              </a:rPr>
              <a:t> et al 2007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8" name="Up-Down Arrow 7"/>
          <p:cNvSpPr/>
          <p:nvPr/>
        </p:nvSpPr>
        <p:spPr>
          <a:xfrm>
            <a:off x="6557957" y="2932545"/>
            <a:ext cx="484632" cy="686955"/>
          </a:xfrm>
          <a:prstGeom prst="upDown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4943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GC-</a:t>
            </a:r>
            <a:r>
              <a:rPr lang="en-US" sz="4000" dirty="0" err="1" smtClean="0"/>
              <a:t>LMXBs</a:t>
            </a:r>
            <a:r>
              <a:rPr lang="en-US" sz="4000" dirty="0" smtClean="0"/>
              <a:t> and GC parameters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222" dirty="0" smtClean="0">
                <a:solidFill>
                  <a:srgbClr val="B9CDE5"/>
                </a:solidFill>
              </a:rPr>
              <a:t>e.g., </a:t>
            </a:r>
            <a:r>
              <a:rPr lang="en-US" sz="2222" dirty="0" err="1" smtClean="0">
                <a:solidFill>
                  <a:srgbClr val="B9CDE5"/>
                </a:solidFill>
              </a:rPr>
              <a:t>Angelini</a:t>
            </a:r>
            <a:r>
              <a:rPr lang="en-US" sz="2222" dirty="0" smtClean="0">
                <a:solidFill>
                  <a:srgbClr val="B9CDE5"/>
                </a:solidFill>
              </a:rPr>
              <a:t> et al. 2001; </a:t>
            </a:r>
            <a:r>
              <a:rPr lang="en-US" sz="2222" dirty="0" err="1" smtClean="0">
                <a:solidFill>
                  <a:srgbClr val="B9CDE5"/>
                </a:solidFill>
              </a:rPr>
              <a:t>Kundu</a:t>
            </a:r>
            <a:r>
              <a:rPr lang="en-US" sz="2222" dirty="0" smtClean="0">
                <a:solidFill>
                  <a:srgbClr val="B9CDE5"/>
                </a:solidFill>
              </a:rPr>
              <a:t> et al. 2002, 2007; </a:t>
            </a:r>
            <a:r>
              <a:rPr lang="en-US" sz="2222" dirty="0" err="1" smtClean="0">
                <a:solidFill>
                  <a:srgbClr val="B9CDE5"/>
                </a:solidFill>
              </a:rPr>
              <a:t>Sarazin</a:t>
            </a:r>
            <a:r>
              <a:rPr lang="en-US" sz="2222" dirty="0" smtClean="0">
                <a:solidFill>
                  <a:srgbClr val="B9CDE5"/>
                </a:solidFill>
              </a:rPr>
              <a:t> et al. 2003; Jordan et al. 2004; Kim et al. 2006; </a:t>
            </a:r>
            <a:r>
              <a:rPr lang="en-US" sz="2222" dirty="0" err="1" smtClean="0">
                <a:solidFill>
                  <a:srgbClr val="B9CDE5"/>
                </a:solidFill>
              </a:rPr>
              <a:t>Sivakoff</a:t>
            </a:r>
            <a:r>
              <a:rPr lang="en-US" sz="2222" dirty="0" smtClean="0">
                <a:solidFill>
                  <a:srgbClr val="B9CDE5"/>
                </a:solidFill>
              </a:rPr>
              <a:t> et al. 2007; </a:t>
            </a:r>
            <a:r>
              <a:rPr lang="en-US" sz="2222" dirty="0" err="1" smtClean="0">
                <a:solidFill>
                  <a:srgbClr val="B9CDE5"/>
                </a:solidFill>
              </a:rPr>
              <a:t>Paolillo</a:t>
            </a:r>
            <a:r>
              <a:rPr lang="en-US" sz="2222" dirty="0" smtClean="0">
                <a:solidFill>
                  <a:srgbClr val="B9CDE5"/>
                </a:solidFill>
              </a:rPr>
              <a:t> 2011; Kim et al 2013</a:t>
            </a:r>
            <a:endParaRPr lang="en-US" sz="3600" dirty="0">
              <a:solidFill>
                <a:srgbClr val="B9CDE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392" y="1451386"/>
            <a:ext cx="4288504" cy="4626288"/>
          </a:xfrm>
        </p:spPr>
        <p:txBody>
          <a:bodyPr>
            <a:noAutofit/>
          </a:bodyPr>
          <a:lstStyle/>
          <a:p>
            <a:r>
              <a:rPr lang="en-US" sz="2400" b="1" i="1" dirty="0" smtClean="0">
                <a:solidFill>
                  <a:srgbClr val="000000"/>
                </a:solidFill>
              </a:rPr>
              <a:t>Not all GCs are equally good at making </a:t>
            </a:r>
            <a:r>
              <a:rPr lang="en-US" sz="2400" b="1" i="1" dirty="0" err="1" smtClean="0">
                <a:solidFill>
                  <a:srgbClr val="000000"/>
                </a:solidFill>
              </a:rPr>
              <a:t>LMXBs</a:t>
            </a:r>
            <a:endParaRPr lang="en-US" sz="2400" b="1" i="1" dirty="0" smtClean="0">
              <a:solidFill>
                <a:srgbClr val="000000"/>
              </a:solidFill>
            </a:endParaRPr>
          </a:p>
          <a:p>
            <a:r>
              <a:rPr lang="en-US" sz="2400" b="1" dirty="0" smtClean="0">
                <a:solidFill>
                  <a:srgbClr val="FFFF00"/>
                </a:solidFill>
              </a:rPr>
              <a:t>Mass</a:t>
            </a:r>
            <a:r>
              <a:rPr lang="en-US" sz="2400" b="1" dirty="0" smtClean="0"/>
              <a:t> </a:t>
            </a:r>
          </a:p>
          <a:p>
            <a:pPr lvl="1"/>
            <a:r>
              <a:rPr lang="en-US" sz="2000" dirty="0" err="1" smtClean="0">
                <a:solidFill>
                  <a:srgbClr val="A6A6A6"/>
                </a:solidFill>
              </a:rPr>
              <a:t>LMXBs</a:t>
            </a:r>
            <a:r>
              <a:rPr lang="en-US" sz="2000" dirty="0" smtClean="0">
                <a:solidFill>
                  <a:srgbClr val="A6A6A6"/>
                </a:solidFill>
              </a:rPr>
              <a:t> are preferentially found in more massive GCs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Color</a:t>
            </a:r>
            <a:r>
              <a:rPr lang="en-US" sz="2400" dirty="0" smtClean="0">
                <a:solidFill>
                  <a:srgbClr val="FFFF00"/>
                </a:solidFill>
              </a:rPr>
              <a:t> / </a:t>
            </a:r>
            <a:r>
              <a:rPr lang="en-US" sz="2400" dirty="0" err="1" smtClean="0">
                <a:solidFill>
                  <a:srgbClr val="FFFF00"/>
                </a:solidFill>
              </a:rPr>
              <a:t>metallicity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</a:p>
          <a:p>
            <a:pPr lvl="1"/>
            <a:r>
              <a:rPr lang="en-US" sz="2000" dirty="0" err="1" smtClean="0">
                <a:solidFill>
                  <a:schemeClr val="tx1">
                    <a:lumMod val="65000"/>
                  </a:schemeClr>
                </a:solidFill>
              </a:rPr>
              <a:t>LMXBs</a:t>
            </a:r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</a:rPr>
              <a:t> are preferentially found in red (higher </a:t>
            </a:r>
            <a:r>
              <a:rPr lang="en-US" sz="2000" dirty="0" err="1" smtClean="0">
                <a:solidFill>
                  <a:schemeClr val="tx1">
                    <a:lumMod val="65000"/>
                  </a:schemeClr>
                </a:solidFill>
              </a:rPr>
              <a:t>metallicity</a:t>
            </a:r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</a:rPr>
              <a:t>) GCs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Compactness</a:t>
            </a:r>
            <a:r>
              <a:rPr lang="en-US" sz="2400" dirty="0" smtClean="0"/>
              <a:t> (</a:t>
            </a:r>
            <a:r>
              <a:rPr lang="en-US" sz="2400" i="1" dirty="0" err="1" smtClean="0"/>
              <a:t>r</a:t>
            </a:r>
            <a:r>
              <a:rPr lang="en-US" sz="2400" i="1" baseline="-25000" dirty="0" err="1" smtClean="0"/>
              <a:t>c</a:t>
            </a:r>
            <a:r>
              <a:rPr lang="en-US" sz="2400" dirty="0" smtClean="0"/>
              <a:t> or </a:t>
            </a:r>
            <a:r>
              <a:rPr lang="en-US" sz="2400" i="1" dirty="0" err="1" smtClean="0"/>
              <a:t>r</a:t>
            </a:r>
            <a:r>
              <a:rPr lang="en-US" sz="2400" i="1" baseline="-25000" dirty="0" err="1" smtClean="0"/>
              <a:t>h</a:t>
            </a:r>
            <a:r>
              <a:rPr lang="en-US" sz="2400" dirty="0" smtClean="0"/>
              <a:t>)</a:t>
            </a:r>
          </a:p>
          <a:p>
            <a:pPr lvl="1"/>
            <a:r>
              <a:rPr lang="en-US" sz="2000" dirty="0" smtClean="0"/>
              <a:t>Encounter probability higher for small </a:t>
            </a:r>
            <a:r>
              <a:rPr lang="en-US" sz="2000" i="1" dirty="0" err="1" smtClean="0"/>
              <a:t>r</a:t>
            </a:r>
            <a:r>
              <a:rPr lang="en-US" sz="2000" i="1" baseline="-25000" dirty="0" err="1" smtClean="0"/>
              <a:t>h</a:t>
            </a:r>
            <a:r>
              <a:rPr lang="en-US" sz="2000" dirty="0" smtClean="0"/>
              <a:t>: </a:t>
            </a:r>
            <a:r>
              <a:rPr lang="en-US" sz="2000" i="1" dirty="0" smtClean="0"/>
              <a:t>Γ~M</a:t>
            </a:r>
            <a:r>
              <a:rPr lang="en-US" sz="2000" i="1" baseline="30000" dirty="0" smtClean="0"/>
              <a:t>1.5</a:t>
            </a:r>
            <a:r>
              <a:rPr lang="en-US" sz="2000" i="1" dirty="0" smtClean="0"/>
              <a:t>r</a:t>
            </a:r>
            <a:r>
              <a:rPr lang="en-US" sz="2000" i="1" baseline="-25000" dirty="0" smtClean="0"/>
              <a:t>h</a:t>
            </a:r>
            <a:r>
              <a:rPr lang="en-US" sz="2000" i="1" baseline="30000" dirty="0" smtClean="0"/>
              <a:t>-2.5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0691" y="2205760"/>
            <a:ext cx="4221015" cy="26779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41818" y="4958773"/>
            <a:ext cx="285172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M81 GCs and GC-</a:t>
            </a:r>
            <a:r>
              <a:rPr lang="en-US" dirty="0" err="1" smtClean="0"/>
              <a:t>LMXBs</a:t>
            </a:r>
            <a:endParaRPr lang="en-US" dirty="0" smtClean="0"/>
          </a:p>
          <a:p>
            <a:r>
              <a:rPr lang="en-US" sz="1600" dirty="0" smtClean="0">
                <a:solidFill>
                  <a:srgbClr val="8EB4E3"/>
                </a:solidFill>
              </a:rPr>
              <a:t>Courtesy Andreas </a:t>
            </a:r>
            <a:r>
              <a:rPr lang="en-US" sz="1600" dirty="0" err="1" smtClean="0">
                <a:solidFill>
                  <a:srgbClr val="8EB4E3"/>
                </a:solidFill>
              </a:rPr>
              <a:t>Zezas</a:t>
            </a:r>
            <a:endParaRPr lang="en-US" sz="1600" dirty="0">
              <a:solidFill>
                <a:srgbClr val="8EB4E3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1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 err="1" smtClean="0"/>
              <a:t>Metallicity</a:t>
            </a:r>
            <a:r>
              <a:rPr lang="en-US" sz="3600" dirty="0" smtClean="0"/>
              <a:t> / Color is driving effect</a:t>
            </a:r>
            <a:br>
              <a:rPr lang="en-US" sz="3600" dirty="0" smtClean="0"/>
            </a:br>
            <a:r>
              <a:rPr lang="en-US" sz="3111" dirty="0" smtClean="0">
                <a:solidFill>
                  <a:srgbClr val="FFFF00"/>
                </a:solidFill>
              </a:rPr>
              <a:t>3 times more red than blue GC host </a:t>
            </a:r>
            <a:r>
              <a:rPr lang="en-US" sz="3111" dirty="0" err="1" smtClean="0">
                <a:solidFill>
                  <a:srgbClr val="FFFF00"/>
                </a:solidFill>
              </a:rPr>
              <a:t>LMXBs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667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+Kim et al 2013</a:t>
            </a:r>
            <a:endParaRPr lang="en-US" sz="36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b="12253"/>
          <a:stretch>
            <a:fillRect/>
          </a:stretch>
        </p:blipFill>
        <p:spPr>
          <a:xfrm>
            <a:off x="72466" y="1450109"/>
            <a:ext cx="8990714" cy="4411502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 rot="20369637">
            <a:off x="3777183" y="4503789"/>
            <a:ext cx="1616436" cy="484632"/>
          </a:xfrm>
          <a:prstGeom prst="lef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GC - LMXB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Left Arrow 5"/>
          <p:cNvSpPr/>
          <p:nvPr/>
        </p:nvSpPr>
        <p:spPr>
          <a:xfrm rot="19705139">
            <a:off x="7665189" y="3993703"/>
            <a:ext cx="1616436" cy="484632"/>
          </a:xfrm>
          <a:prstGeom prst="lef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GC - LMXB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18409" y="5775326"/>
            <a:ext cx="1500909" cy="350837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MASS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645727" y="5775326"/>
            <a:ext cx="2817091" cy="350837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Compactness/ Collision rate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773" y="167409"/>
            <a:ext cx="8878454" cy="1091295"/>
          </a:xfrm>
        </p:spPr>
        <p:txBody>
          <a:bodyPr>
            <a:noAutofit/>
          </a:bodyPr>
          <a:lstStyle/>
          <a:p>
            <a:r>
              <a:rPr lang="en-US" sz="3600" dirty="0" smtClean="0"/>
              <a:t>Joint </a:t>
            </a:r>
            <a:r>
              <a:rPr lang="en-US" sz="3600" i="1" dirty="0" smtClean="0">
                <a:solidFill>
                  <a:srgbClr val="FFFF00"/>
                </a:solidFill>
              </a:rPr>
              <a:t>Chandra - Hubble </a:t>
            </a:r>
            <a:r>
              <a:rPr lang="en-US" sz="3600" dirty="0" smtClean="0"/>
              <a:t>studies </a:t>
            </a:r>
            <a:br>
              <a:rPr lang="en-US" sz="3600" dirty="0" smtClean="0"/>
            </a:br>
            <a:r>
              <a:rPr lang="en-US" sz="3600" dirty="0" smtClean="0"/>
              <a:t>of LMXB and GC populations</a:t>
            </a:r>
            <a:endParaRPr lang="en-US" sz="36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2672" y="1564409"/>
            <a:ext cx="8367146" cy="26605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85750" indent="-285750">
              <a:spcBef>
                <a:spcPct val="20000"/>
              </a:spcBef>
              <a:buFont typeface="Arial"/>
              <a:buChar char="•"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 Narrow"/>
              </a:rPr>
              <a:t>Which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 Narrow"/>
              </a:rPr>
              <a:t> are the </a:t>
            </a:r>
            <a:r>
              <a:rPr lang="en-US" sz="2800" dirty="0" err="1">
                <a:solidFill>
                  <a:schemeClr val="tx1">
                    <a:lumMod val="65000"/>
                  </a:schemeClr>
                </a:solidFill>
                <a:cs typeface="Arial Narrow"/>
              </a:rPr>
              <a:t>p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 Narrow"/>
              </a:rPr>
              <a:t>arameters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 Narrow"/>
              </a:rPr>
              <a:t> governing GC-LMXB formation?</a:t>
            </a:r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r>
              <a:rPr lang="en-US" sz="2800" dirty="0" smtClean="0">
                <a:cs typeface="Arial Narrow"/>
              </a:rPr>
              <a:t>Are field-LMXB also formed in GCs?</a:t>
            </a:r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 Narrow"/>
              </a:rPr>
              <a:t>What can we learn from the spatial distributions of GCs and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 Narrow"/>
              </a:rPr>
              <a:t>LMXBs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 Narrow"/>
              </a:rPr>
              <a:t>?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 Narrow"/>
              </a:rPr>
              <a:t>LMXB properties and galaxy evolution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 Narrow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672" y="0"/>
            <a:ext cx="8791436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….Shape of XLF suggests </a:t>
            </a:r>
            <a:r>
              <a:rPr lang="en-US" sz="3200" i="1" dirty="0" smtClean="0">
                <a:solidFill>
                  <a:srgbClr val="FFFF00"/>
                </a:solidFill>
              </a:rPr>
              <a:t>different</a:t>
            </a:r>
            <a:r>
              <a:rPr lang="en-US" sz="3200" dirty="0" smtClean="0">
                <a:solidFill>
                  <a:srgbClr val="FFFF00"/>
                </a:solidFill>
              </a:rPr>
              <a:t> GC and Field LMXB populations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672" y="4606636"/>
            <a:ext cx="8659482" cy="1899509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The GC-LMXB XLF flattens at L</a:t>
            </a:r>
            <a:r>
              <a:rPr lang="en-US" sz="2800" baseline="-25000" dirty="0" smtClean="0">
                <a:solidFill>
                  <a:srgbClr val="FFFF00"/>
                </a:solidFill>
              </a:rPr>
              <a:t>X</a:t>
            </a:r>
            <a:r>
              <a:rPr lang="en-US" sz="2800" dirty="0" smtClean="0">
                <a:solidFill>
                  <a:srgbClr val="FFFF00"/>
                </a:solidFill>
              </a:rPr>
              <a:t> &lt; 5×10</a:t>
            </a:r>
            <a:r>
              <a:rPr lang="en-US" sz="2800" baseline="30000" dirty="0" smtClean="0">
                <a:solidFill>
                  <a:srgbClr val="FFFF00"/>
                </a:solidFill>
              </a:rPr>
              <a:t>37</a:t>
            </a:r>
            <a:r>
              <a:rPr lang="en-US" sz="2800" dirty="0" smtClean="0">
                <a:solidFill>
                  <a:srgbClr val="FFFF00"/>
                </a:solidFill>
              </a:rPr>
              <a:t> erg s</a:t>
            </a:r>
            <a:r>
              <a:rPr lang="en-US" sz="2800" baseline="30000" dirty="0" smtClean="0">
                <a:solidFill>
                  <a:srgbClr val="FFFF00"/>
                </a:solidFill>
              </a:rPr>
              <a:t>-1</a:t>
            </a:r>
          </a:p>
          <a:p>
            <a:pPr lvl="1"/>
            <a:r>
              <a:rPr lang="en-US" sz="2400" dirty="0" smtClean="0"/>
              <a:t>lack of low-luminosity GC-LMXB </a:t>
            </a:r>
            <a:br>
              <a:rPr lang="en-US" sz="2400" dirty="0" smtClean="0"/>
            </a:br>
            <a:r>
              <a:rPr lang="en-US" sz="2400" dirty="0" smtClean="0">
                <a:solidFill>
                  <a:srgbClr val="B9CDE5"/>
                </a:solidFill>
              </a:rPr>
              <a:t>Voss &amp; </a:t>
            </a:r>
            <a:r>
              <a:rPr lang="en-US" sz="2400" dirty="0" err="1" smtClean="0">
                <a:solidFill>
                  <a:srgbClr val="B9CDE5"/>
                </a:solidFill>
              </a:rPr>
              <a:t>Gilfanov</a:t>
            </a:r>
            <a:r>
              <a:rPr lang="en-US" sz="2400" dirty="0" smtClean="0">
                <a:solidFill>
                  <a:srgbClr val="B9CDE5"/>
                </a:solidFill>
              </a:rPr>
              <a:t> 2007; Voss 2009; Kim et al 2009; </a:t>
            </a:r>
            <a:r>
              <a:rPr lang="en-US" sz="2400" dirty="0" err="1" smtClean="0">
                <a:solidFill>
                  <a:srgbClr val="B9CDE5"/>
                </a:solidFill>
              </a:rPr>
              <a:t>D’Ago</a:t>
            </a:r>
            <a:r>
              <a:rPr lang="en-US" sz="2400" dirty="0" smtClean="0">
                <a:solidFill>
                  <a:srgbClr val="B9CDE5"/>
                </a:solidFill>
              </a:rPr>
              <a:t> et al 2014</a:t>
            </a:r>
            <a:endParaRPr lang="en-US" dirty="0" smtClean="0"/>
          </a:p>
          <a:p>
            <a:r>
              <a:rPr lang="en-US" sz="2824" dirty="0" smtClean="0">
                <a:solidFill>
                  <a:srgbClr val="FFFF00"/>
                </a:solidFill>
              </a:rPr>
              <a:t>It may also be flatter at high L</a:t>
            </a:r>
            <a:r>
              <a:rPr lang="en-US" sz="2824" baseline="-25000" dirty="0" smtClean="0">
                <a:solidFill>
                  <a:srgbClr val="FFFF00"/>
                </a:solidFill>
              </a:rPr>
              <a:t>X</a:t>
            </a:r>
            <a:r>
              <a:rPr lang="en-US" sz="2824" dirty="0" smtClean="0">
                <a:solidFill>
                  <a:srgbClr val="FFFF00"/>
                </a:solidFill>
              </a:rPr>
              <a:t> </a:t>
            </a:r>
          </a:p>
          <a:p>
            <a:pPr lvl="1"/>
            <a:r>
              <a:rPr lang="en-US" sz="2353" dirty="0" smtClean="0"/>
              <a:t>More high L</a:t>
            </a:r>
            <a:r>
              <a:rPr lang="en-US" sz="2353" baseline="-25000" dirty="0" smtClean="0"/>
              <a:t>X</a:t>
            </a:r>
            <a:r>
              <a:rPr lang="en-US" sz="2353" dirty="0" smtClean="0"/>
              <a:t> </a:t>
            </a:r>
            <a:r>
              <a:rPr lang="en-US" sz="2353" dirty="0" err="1" smtClean="0"/>
              <a:t>LMXBs</a:t>
            </a:r>
            <a:r>
              <a:rPr lang="en-US" sz="2353" dirty="0" smtClean="0"/>
              <a:t> in GCs than in the field </a:t>
            </a:r>
            <a:br>
              <a:rPr lang="en-US" sz="2353" dirty="0" smtClean="0"/>
            </a:br>
            <a:r>
              <a:rPr lang="en-US" sz="2353" dirty="0" err="1" smtClean="0">
                <a:solidFill>
                  <a:srgbClr val="B9CDE5"/>
                </a:solidFill>
              </a:rPr>
              <a:t>Paolillo</a:t>
            </a:r>
            <a:r>
              <a:rPr lang="en-US" sz="2353" dirty="0" smtClean="0">
                <a:solidFill>
                  <a:srgbClr val="B9CDE5"/>
                </a:solidFill>
              </a:rPr>
              <a:t> et al 2011; </a:t>
            </a:r>
            <a:r>
              <a:rPr lang="en-US" sz="2353" dirty="0" err="1" smtClean="0">
                <a:solidFill>
                  <a:srgbClr val="B9CDE5"/>
                </a:solidFill>
              </a:rPr>
              <a:t>Luo</a:t>
            </a:r>
            <a:r>
              <a:rPr lang="en-US" sz="2353" dirty="0" smtClean="0">
                <a:solidFill>
                  <a:srgbClr val="B9CDE5"/>
                </a:solidFill>
              </a:rPr>
              <a:t> et al 2012 </a:t>
            </a:r>
            <a:r>
              <a:rPr lang="en-US" sz="2353" dirty="0" smtClean="0"/>
              <a:t>– but better statistics are needed</a:t>
            </a:r>
            <a:endParaRPr lang="en-US" sz="2353" dirty="0"/>
          </a:p>
        </p:txBody>
      </p:sp>
      <p:pic>
        <p:nvPicPr>
          <p:cNvPr id="4" name="Picture 1033" descr="XLF_GC_fbin1"/>
          <p:cNvPicPr>
            <a:picLocks noChangeAspect="1" noChangeArrowheads="1"/>
          </p:cNvPicPr>
          <p:nvPr/>
        </p:nvPicPr>
        <p:blipFill>
          <a:blip r:embed="rId2"/>
          <a:srcRect t="11810" r="4546" b="9448"/>
          <a:stretch>
            <a:fillRect/>
          </a:stretch>
        </p:blipFill>
        <p:spPr bwMode="auto">
          <a:xfrm>
            <a:off x="1461786" y="1240960"/>
            <a:ext cx="2843213" cy="3124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blurRad="266700" dist="38100" dir="2700000">
              <a:schemeClr val="accent1"/>
            </a:outerShdw>
          </a:effectLst>
        </p:spPr>
      </p:pic>
      <p:pic>
        <p:nvPicPr>
          <p:cNvPr id="5" name="Picture 1034" descr="XLF_Field_fbin1"/>
          <p:cNvPicPr>
            <a:picLocks noChangeAspect="1" noChangeArrowheads="1"/>
          </p:cNvPicPr>
          <p:nvPr/>
        </p:nvPicPr>
        <p:blipFill>
          <a:blip r:embed="rId3"/>
          <a:srcRect t="11023" r="3496" b="10236"/>
          <a:stretch>
            <a:fillRect/>
          </a:stretch>
        </p:blipFill>
        <p:spPr bwMode="auto">
          <a:xfrm>
            <a:off x="4500680" y="1240960"/>
            <a:ext cx="2873375" cy="3124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blurRad="393700" dist="38100" dir="2700000">
              <a:srgbClr val="4F81BD"/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7374055" y="3554569"/>
            <a:ext cx="1712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Kim et al 2009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9682"/>
            <a:ext cx="9144000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…but the field-LMXB population could contain </a:t>
            </a:r>
            <a:br>
              <a:rPr lang="en-US" sz="3200" dirty="0" smtClean="0">
                <a:solidFill>
                  <a:srgbClr val="FFFF00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</a:rPr>
              <a:t>some GC-born </a:t>
            </a:r>
            <a:r>
              <a:rPr lang="en-US" sz="3200" dirty="0" err="1" smtClean="0">
                <a:solidFill>
                  <a:srgbClr val="FFFF00"/>
                </a:solidFill>
              </a:rPr>
              <a:t>LMXBs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400" dirty="0" smtClean="0">
                <a:solidFill>
                  <a:srgbClr val="B9CDE5"/>
                </a:solidFill>
              </a:rPr>
              <a:t>Irwin 2005, Kim et al 2009, </a:t>
            </a:r>
            <a:r>
              <a:rPr lang="en-US" sz="2400" dirty="0" err="1" smtClean="0">
                <a:solidFill>
                  <a:srgbClr val="B9CDE5"/>
                </a:solidFill>
              </a:rPr>
              <a:t>Paolillo</a:t>
            </a:r>
            <a:r>
              <a:rPr lang="en-US" sz="2400" dirty="0" smtClean="0">
                <a:solidFill>
                  <a:srgbClr val="B9CDE5"/>
                </a:solidFill>
              </a:rPr>
              <a:t> et al 2011; </a:t>
            </a:r>
            <a:r>
              <a:rPr lang="en-US" sz="2400" dirty="0" err="1" smtClean="0">
                <a:solidFill>
                  <a:srgbClr val="B9CDE5"/>
                </a:solidFill>
              </a:rPr>
              <a:t>Mineo</a:t>
            </a:r>
            <a:r>
              <a:rPr lang="en-US" sz="2400" dirty="0" smtClean="0">
                <a:solidFill>
                  <a:srgbClr val="B9CDE5"/>
                </a:solidFill>
              </a:rPr>
              <a:t> et al 2014</a:t>
            </a:r>
            <a:endParaRPr lang="en-US" sz="3600" dirty="0">
              <a:solidFill>
                <a:srgbClr val="B9CDE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684" y="1600201"/>
            <a:ext cx="3373074" cy="376843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Specific frequencies of </a:t>
            </a:r>
            <a:br>
              <a:rPr lang="en-US" sz="2800" dirty="0" smtClean="0"/>
            </a:br>
            <a:r>
              <a:rPr lang="en-US" sz="2800" dirty="0" smtClean="0"/>
              <a:t>GC-</a:t>
            </a:r>
            <a:r>
              <a:rPr lang="en-US" sz="2800" dirty="0" err="1" smtClean="0"/>
              <a:t>LMXBs</a:t>
            </a:r>
            <a:r>
              <a:rPr lang="en-US" sz="2800" dirty="0" smtClean="0"/>
              <a:t> and GCs are correlated</a:t>
            </a:r>
          </a:p>
          <a:p>
            <a:r>
              <a:rPr lang="en-US" sz="2800" dirty="0" smtClean="0"/>
              <a:t>There may be some correlation for field-</a:t>
            </a:r>
            <a:r>
              <a:rPr lang="en-US" sz="2800" dirty="0" err="1" smtClean="0"/>
              <a:t>LMXBs</a:t>
            </a:r>
            <a:endParaRPr lang="en-US" sz="2800" dirty="0" smtClean="0"/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Native + GC?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8723" y="5784273"/>
            <a:ext cx="186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Mineo</a:t>
            </a:r>
            <a:r>
              <a:rPr lang="en-US" dirty="0" smtClean="0"/>
              <a:t>  et al 2014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 l="3505" r="4740"/>
          <a:stretch>
            <a:fillRect/>
          </a:stretch>
        </p:blipFill>
        <p:spPr>
          <a:xfrm>
            <a:off x="4329545" y="1828223"/>
            <a:ext cx="4012046" cy="3837129"/>
          </a:xfrm>
          <a:prstGeom prst="rect">
            <a:avLst/>
          </a:prstGeom>
          <a:effectLst>
            <a:outerShdw blurRad="317500" dist="76200" dir="2700000">
              <a:srgbClr val="3366FF"/>
            </a:outerShdw>
          </a:effectLst>
        </p:spPr>
      </p:pic>
      <p:sp>
        <p:nvSpPr>
          <p:cNvPr id="7" name="Donut 6"/>
          <p:cNvSpPr/>
          <p:nvPr/>
        </p:nvSpPr>
        <p:spPr>
          <a:xfrm>
            <a:off x="5103091" y="4670136"/>
            <a:ext cx="132773" cy="127000"/>
          </a:xfrm>
          <a:prstGeom prst="donut">
            <a:avLst>
              <a:gd name="adj" fmla="val 3518"/>
            </a:avLst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848" y="161636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NGC 4649 – full coverage </a:t>
            </a:r>
            <a:br>
              <a:rPr lang="en-US" sz="3600" dirty="0" smtClean="0"/>
            </a:br>
            <a:r>
              <a:rPr lang="en-US" sz="2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PI-</a:t>
            </a:r>
            <a:r>
              <a:rPr lang="en-US" sz="28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Fabbiano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i="1" dirty="0" smtClean="0">
                <a:solidFill>
                  <a:srgbClr val="FFFF00"/>
                </a:solidFill>
              </a:rPr>
              <a:t>Chandra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smtClean="0">
                <a:solidFill>
                  <a:srgbClr val="B9CDE5"/>
                </a:solidFill>
              </a:rPr>
              <a:t>- </a:t>
            </a:r>
            <a:r>
              <a:rPr lang="en-US" sz="2800" dirty="0" err="1" smtClean="0">
                <a:solidFill>
                  <a:srgbClr val="B9CDE5"/>
                </a:solidFill>
              </a:rPr>
              <a:t>Luo</a:t>
            </a:r>
            <a:r>
              <a:rPr lang="en-US" sz="2800" dirty="0" smtClean="0">
                <a:solidFill>
                  <a:srgbClr val="B9CDE5"/>
                </a:solidFill>
              </a:rPr>
              <a:t> et al (2012), </a:t>
            </a:r>
            <a:r>
              <a:rPr lang="en-US" sz="2800" i="1" dirty="0" smtClean="0">
                <a:solidFill>
                  <a:srgbClr val="FFFF00"/>
                </a:solidFill>
              </a:rPr>
              <a:t>Hubble</a:t>
            </a:r>
            <a:r>
              <a:rPr lang="en-US" sz="2800" dirty="0" smtClean="0">
                <a:solidFill>
                  <a:srgbClr val="B9CDE5"/>
                </a:solidFill>
              </a:rPr>
              <a:t> - </a:t>
            </a:r>
            <a:r>
              <a:rPr lang="en-US" sz="2800" dirty="0" err="1" smtClean="0">
                <a:solidFill>
                  <a:srgbClr val="B9CDE5"/>
                </a:solidFill>
              </a:rPr>
              <a:t>Strader</a:t>
            </a:r>
            <a:r>
              <a:rPr lang="en-US" sz="2800" dirty="0" smtClean="0">
                <a:solidFill>
                  <a:srgbClr val="B9CDE5"/>
                </a:solidFill>
              </a:rPr>
              <a:t> et al (2011)</a:t>
            </a:r>
            <a:endParaRPr lang="en-US" sz="3600" dirty="0">
              <a:solidFill>
                <a:srgbClr val="B9CDE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8759" y="5498001"/>
            <a:ext cx="5542105" cy="62816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2800" dirty="0" smtClean="0"/>
              <a:t>425 </a:t>
            </a:r>
            <a:r>
              <a:rPr lang="en-US" sz="2800" dirty="0" err="1" smtClean="0"/>
              <a:t>LMXBs</a:t>
            </a:r>
            <a:r>
              <a:rPr lang="en-US" sz="2800" dirty="0" smtClean="0"/>
              <a:t> - 1516 GCs - 157 GC-</a:t>
            </a:r>
            <a:r>
              <a:rPr lang="en-US" sz="2800" dirty="0" err="1" smtClean="0"/>
              <a:t>LMXBs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09488" y="1671801"/>
            <a:ext cx="3649682" cy="35898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71801"/>
            <a:ext cx="4188404" cy="382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791" y="5264727"/>
            <a:ext cx="8229600" cy="791664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LMXB radial distributions follow those of parent GC population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" y="1600200"/>
            <a:ext cx="7772400" cy="3512162"/>
          </a:xfrm>
          <a:prstGeom prst="rect">
            <a:avLst/>
          </a:prstGeom>
          <a:effectLst>
            <a:outerShdw blurRad="342900" dist="114300" dir="2700000">
              <a:srgbClr val="F79646"/>
            </a:outerShdw>
          </a:effec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22672" y="0"/>
            <a:ext cx="8791436" cy="13739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NGC 4649  Radial Profiles </a:t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with full 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Chandra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and 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Hubble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coverage: </a:t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B9CDE5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Mineo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9CDE5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et al 2014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B9CDE5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893" y="5172364"/>
            <a:ext cx="9014107" cy="882376"/>
          </a:xfrm>
        </p:spPr>
        <p:txBody>
          <a:bodyPr>
            <a:noAutofit/>
          </a:bodyPr>
          <a:lstStyle/>
          <a:p>
            <a:r>
              <a:rPr lang="en-US" sz="1800" dirty="0" smtClean="0"/>
              <a:t>Field-LMXB follow stellar light –possible discrepancies at large radii (see also </a:t>
            </a:r>
            <a:r>
              <a:rPr lang="en-US" sz="1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Zhang et al 2012</a:t>
            </a:r>
            <a:r>
              <a:rPr lang="en-US" sz="1800" dirty="0" smtClean="0"/>
              <a:t>) – these are luminous </a:t>
            </a:r>
            <a:r>
              <a:rPr lang="en-US" sz="1800" dirty="0" err="1" smtClean="0"/>
              <a:t>LMXBs</a:t>
            </a:r>
            <a:endParaRPr lang="en-US" sz="1800" dirty="0" smtClean="0"/>
          </a:p>
          <a:p>
            <a:r>
              <a:rPr lang="en-US" sz="1800" dirty="0" smtClean="0"/>
              <a:t>GC-LMXB distribution similar to stellar light except at center – lack of GCs</a:t>
            </a: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141" y="1600200"/>
            <a:ext cx="7769710" cy="3502891"/>
          </a:xfrm>
          <a:prstGeom prst="rect">
            <a:avLst/>
          </a:prstGeom>
          <a:effectLst>
            <a:outerShdw blurRad="342900" dist="114300" dir="2700000">
              <a:srgbClr val="F79646"/>
            </a:outerShdw>
          </a:effec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22672" y="0"/>
            <a:ext cx="8791436" cy="13739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NGC 4649  Radial Profiles </a:t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with full 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Chandra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and 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Hubble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coverage: </a:t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B9CDE5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Mineo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9CDE5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et al 2014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B9CDE5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144" y="0"/>
            <a:ext cx="86868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FF00"/>
                </a:solidFill>
              </a:rPr>
              <a:t>What can we learn from 2D distributions?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200" dirty="0" smtClean="0"/>
              <a:t>NGC4649 - </a:t>
            </a:r>
            <a:r>
              <a:rPr lang="en-US" sz="32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D’Abrusco</a:t>
            </a:r>
            <a:r>
              <a:rPr lang="en-US" sz="32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et al 2014a </a:t>
            </a:r>
            <a:endParaRPr lang="en-US" sz="36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3274" y="5471358"/>
            <a:ext cx="5663044" cy="76294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Positions of 1516 GCs and 425 </a:t>
            </a:r>
            <a:r>
              <a:rPr lang="en-US" sz="2800" dirty="0" err="1" smtClean="0"/>
              <a:t>LMXBs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201" y="1261725"/>
            <a:ext cx="8301514" cy="4209633"/>
          </a:xfrm>
          <a:prstGeom prst="rect">
            <a:avLst/>
          </a:prstGeom>
          <a:effectLst>
            <a:outerShdw blurRad="317500" dist="76200" dir="2700000">
              <a:srgbClr val="4F81BD"/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144" y="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What can we learn from 2D distributions?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200" dirty="0" smtClean="0"/>
              <a:t>Method  - </a:t>
            </a:r>
            <a:r>
              <a:rPr lang="en-US" sz="32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D’Abrusco</a:t>
            </a:r>
            <a:r>
              <a:rPr lang="en-US" sz="32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et al 2013</a:t>
            </a:r>
            <a:endParaRPr lang="en-US" sz="36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57" y="1416374"/>
            <a:ext cx="4827723" cy="4477380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K-</a:t>
            </a:r>
            <a:r>
              <a:rPr lang="en-US" dirty="0" err="1" smtClean="0"/>
              <a:t>th</a:t>
            </a:r>
            <a:r>
              <a:rPr lang="en-US" dirty="0" smtClean="0"/>
              <a:t> Nearest Neighbor density map D</a:t>
            </a:r>
            <a:r>
              <a:rPr lang="en-US" baseline="-25000" dirty="0" smtClean="0"/>
              <a:t>K</a:t>
            </a:r>
            <a:r>
              <a:rPr lang="en-US" dirty="0" smtClean="0"/>
              <a:t>=K/πR</a:t>
            </a:r>
            <a:r>
              <a:rPr lang="en-US" baseline="-25000" dirty="0" smtClean="0"/>
              <a:t>K</a:t>
            </a:r>
            <a:r>
              <a:rPr lang="en-US" baseline="30000" dirty="0" smtClean="0"/>
              <a:t>2</a:t>
            </a:r>
            <a:r>
              <a:rPr lang="en-US" dirty="0" smtClean="0"/>
              <a:t> - </a:t>
            </a:r>
            <a:r>
              <a:rPr lang="en-US" dirty="0" smtClean="0">
                <a:solidFill>
                  <a:srgbClr val="B9CDE5"/>
                </a:solidFill>
              </a:rPr>
              <a:t>Dressler et al 1980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Derive residual map relative to homogeneous distribution (radial dependence only)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 Monte Carlo to establish </a:t>
            </a:r>
            <a:r>
              <a:rPr lang="en-US" dirty="0" err="1" smtClean="0"/>
              <a:t>Gaussianity</a:t>
            </a:r>
            <a:r>
              <a:rPr lang="en-US" dirty="0" smtClean="0"/>
              <a:t> and significance of residual features</a:t>
            </a:r>
          </a:p>
          <a:p>
            <a:pPr lvl="1"/>
            <a:r>
              <a:rPr lang="en-US" dirty="0" smtClean="0"/>
              <a:t>Overall residuals</a:t>
            </a:r>
          </a:p>
          <a:p>
            <a:pPr lvl="1"/>
            <a:r>
              <a:rPr lang="en-US" dirty="0" smtClean="0"/>
              <a:t>Contiguous spatial features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r="66165"/>
          <a:stretch>
            <a:fillRect/>
          </a:stretch>
        </p:blipFill>
        <p:spPr>
          <a:xfrm>
            <a:off x="5045902" y="1143000"/>
            <a:ext cx="2408489" cy="2393635"/>
          </a:xfrm>
          <a:prstGeom prst="rect">
            <a:avLst/>
          </a:prstGeom>
          <a:effectLst>
            <a:outerShdw blurRad="317500" dist="76200" dir="2700000">
              <a:srgbClr val="4F81BD"/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 l="65730"/>
          <a:stretch>
            <a:fillRect/>
          </a:stretch>
        </p:blipFill>
        <p:spPr>
          <a:xfrm>
            <a:off x="6326691" y="3730084"/>
            <a:ext cx="2554053" cy="2506085"/>
          </a:xfrm>
          <a:prstGeom prst="rect">
            <a:avLst/>
          </a:prstGeom>
          <a:effectLst>
            <a:outerShdw blurRad="317500" dist="76200" dir="2700000">
              <a:srgbClr val="4F81BD"/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144" y="0"/>
            <a:ext cx="86868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What can we learn from 2D distributions?</a:t>
            </a:r>
            <a:br>
              <a:rPr lang="en-US" sz="3600" dirty="0" smtClean="0"/>
            </a:br>
            <a:r>
              <a:rPr lang="en-US" sz="3200" dirty="0" smtClean="0"/>
              <a:t>NGC 4649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7201" y="5395688"/>
            <a:ext cx="6065981" cy="9675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Highly significant 2D features detected </a:t>
            </a:r>
            <a:br>
              <a:rPr lang="en-US" sz="2800" dirty="0" smtClean="0">
                <a:solidFill>
                  <a:srgbClr val="FFFF00"/>
                </a:solidFill>
              </a:rPr>
            </a:br>
            <a:r>
              <a:rPr lang="en-US" sz="2800" dirty="0" smtClean="0">
                <a:solidFill>
                  <a:srgbClr val="FFFF00"/>
                </a:solidFill>
              </a:rPr>
              <a:t>in both red and blue GC distributions</a:t>
            </a:r>
            <a:endParaRPr lang="en-US" sz="2800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015" y="1239171"/>
            <a:ext cx="8117785" cy="3922274"/>
          </a:xfrm>
          <a:prstGeom prst="rect">
            <a:avLst/>
          </a:prstGeom>
          <a:effectLst>
            <a:outerShdw blurRad="317500" dist="76200" dir="2700000">
              <a:srgbClr val="4F81BD"/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3631045" y="1558636"/>
            <a:ext cx="778164" cy="383964"/>
          </a:xfrm>
          <a:prstGeom prst="rect">
            <a:avLst/>
          </a:prstGeom>
          <a:solidFill>
            <a:srgbClr val="FF0000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Red GC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7723908" y="1558636"/>
            <a:ext cx="778164" cy="383964"/>
          </a:xfrm>
          <a:prstGeom prst="rect">
            <a:avLst/>
          </a:prstGeom>
          <a:solidFill>
            <a:srgbClr val="0000FF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Blue GC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144" y="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2D features in the LMXB spatial distributions</a:t>
            </a:r>
            <a:br>
              <a:rPr lang="en-US" sz="3600" dirty="0" smtClean="0"/>
            </a:br>
            <a:r>
              <a:rPr lang="en-US" sz="3600" dirty="0" smtClean="0">
                <a:solidFill>
                  <a:srgbClr val="FFFFFF"/>
                </a:solidFill>
              </a:rPr>
              <a:t>NGC4649 - </a:t>
            </a:r>
            <a:r>
              <a:rPr lang="en-US" sz="32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D’Abrusco</a:t>
            </a:r>
            <a:r>
              <a:rPr lang="en-US" sz="32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et al 2014a</a:t>
            </a:r>
            <a:endParaRPr lang="en-US" sz="36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0127"/>
            <a:ext cx="2925032" cy="388382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Seen in GC-</a:t>
            </a:r>
            <a:r>
              <a:rPr lang="en-US" sz="2400" dirty="0" err="1" smtClean="0"/>
              <a:t>LMXBs</a:t>
            </a:r>
            <a:r>
              <a:rPr lang="en-US" sz="2400" dirty="0" smtClean="0"/>
              <a:t> following that of red GCs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Also seen in luminous field-</a:t>
            </a:r>
            <a:r>
              <a:rPr lang="en-US" sz="2400" dirty="0" err="1" smtClean="0">
                <a:solidFill>
                  <a:srgbClr val="000000"/>
                </a:solidFill>
              </a:rPr>
              <a:t>LMXBs</a:t>
            </a:r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GC ejection + differential dynamic friction?</a:t>
            </a: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l="48575" b="50802"/>
          <a:stretch>
            <a:fillRect/>
          </a:stretch>
        </p:blipFill>
        <p:spPr>
          <a:xfrm>
            <a:off x="5888182" y="1143001"/>
            <a:ext cx="3094174" cy="2724726"/>
          </a:xfrm>
          <a:prstGeom prst="rect">
            <a:avLst/>
          </a:prstGeom>
          <a:effectLst>
            <a:outerShdw blurRad="317500" dist="76200" dir="2700000">
              <a:srgbClr val="4F81BD"/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6138719" y="1203532"/>
            <a:ext cx="1258454" cy="383964"/>
          </a:xfrm>
          <a:prstGeom prst="rect">
            <a:avLst/>
          </a:prstGeom>
          <a:solidFill>
            <a:srgbClr val="660066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GC LMXB</a:t>
            </a:r>
            <a:endParaRPr lang="en-US" sz="1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r="50760"/>
          <a:stretch>
            <a:fillRect/>
          </a:stretch>
        </p:blipFill>
        <p:spPr>
          <a:xfrm>
            <a:off x="2917284" y="1143001"/>
            <a:ext cx="2776784" cy="2724726"/>
          </a:xfrm>
          <a:prstGeom prst="rect">
            <a:avLst/>
          </a:prstGeom>
          <a:effectLst>
            <a:outerShdw blurRad="317500" dist="76200" dir="2700000">
              <a:srgbClr val="4F81BD"/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4843318" y="1249716"/>
            <a:ext cx="778164" cy="383964"/>
          </a:xfrm>
          <a:prstGeom prst="rect">
            <a:avLst/>
          </a:prstGeom>
          <a:solidFill>
            <a:srgbClr val="FF0000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Red GC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144" y="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2D features in the LMXB spatial distributions</a:t>
            </a:r>
            <a:br>
              <a:rPr lang="en-US" sz="3600" dirty="0" smtClean="0"/>
            </a:br>
            <a:r>
              <a:rPr lang="en-US" sz="3600" dirty="0" smtClean="0">
                <a:solidFill>
                  <a:srgbClr val="FFFFFF"/>
                </a:solidFill>
              </a:rPr>
              <a:t>NGC4649 - </a:t>
            </a:r>
            <a:r>
              <a:rPr lang="en-US" sz="32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D’Abrusco</a:t>
            </a:r>
            <a:r>
              <a:rPr lang="en-US" sz="32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et al 2014a</a:t>
            </a:r>
            <a:endParaRPr lang="en-US" sz="36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046" y="1290127"/>
            <a:ext cx="2925032" cy="388382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2D feature in field-</a:t>
            </a:r>
            <a:r>
              <a:rPr lang="en-US" sz="2400" dirty="0" err="1" smtClean="0">
                <a:solidFill>
                  <a:srgbClr val="FFFF00"/>
                </a:solidFill>
              </a:rPr>
              <a:t>LMXBs</a:t>
            </a:r>
            <a:endParaRPr lang="en-US" sz="2400" dirty="0" smtClean="0">
              <a:solidFill>
                <a:srgbClr val="FFFF00"/>
              </a:solidFill>
            </a:endParaRP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GC ejection + differential dynamic friction?</a:t>
            </a: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b="50177"/>
          <a:stretch>
            <a:fillRect/>
          </a:stretch>
        </p:blipFill>
        <p:spPr>
          <a:xfrm>
            <a:off x="2965433" y="1143001"/>
            <a:ext cx="6016923" cy="2759363"/>
          </a:xfrm>
          <a:prstGeom prst="rect">
            <a:avLst/>
          </a:prstGeom>
          <a:effectLst>
            <a:outerShdw blurRad="317500" dist="76200" dir="2700000">
              <a:srgbClr val="4F81BD"/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3307773" y="1203532"/>
            <a:ext cx="1258454" cy="383964"/>
          </a:xfrm>
          <a:prstGeom prst="rect">
            <a:avLst/>
          </a:prstGeom>
          <a:solidFill>
            <a:srgbClr val="660066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FIELD LMXB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6138719" y="1203532"/>
            <a:ext cx="1258454" cy="383964"/>
          </a:xfrm>
          <a:prstGeom prst="rect">
            <a:avLst/>
          </a:prstGeom>
          <a:solidFill>
            <a:srgbClr val="660066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GC LMXB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144" y="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2D features in the LMXB spatial distributions</a:t>
            </a:r>
            <a:br>
              <a:rPr lang="en-US" sz="3600" dirty="0" smtClean="0"/>
            </a:br>
            <a:r>
              <a:rPr lang="en-US" sz="3600" dirty="0" smtClean="0">
                <a:solidFill>
                  <a:srgbClr val="FFFFFF"/>
                </a:solidFill>
              </a:rPr>
              <a:t>NGC4649 - </a:t>
            </a:r>
            <a:r>
              <a:rPr lang="en-US" sz="32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D’Abrusco</a:t>
            </a:r>
            <a:r>
              <a:rPr lang="en-US" sz="32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et al 2014a</a:t>
            </a:r>
            <a:endParaRPr lang="en-US" sz="36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046" y="1290127"/>
            <a:ext cx="2925032" cy="388382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These are luminous field-</a:t>
            </a:r>
            <a:r>
              <a:rPr lang="en-US" sz="2400" dirty="0" err="1" smtClean="0">
                <a:solidFill>
                  <a:srgbClr val="FFFF00"/>
                </a:solidFill>
              </a:rPr>
              <a:t>LMXBs</a:t>
            </a:r>
            <a:endParaRPr lang="en-US" sz="2400" dirty="0" smtClean="0">
              <a:solidFill>
                <a:srgbClr val="FFFF00"/>
              </a:solidFill>
            </a:endParaRPr>
          </a:p>
          <a:p>
            <a:r>
              <a:rPr lang="en-US" sz="2400" dirty="0" smtClean="0"/>
              <a:t>GC formation</a:t>
            </a:r>
            <a:br>
              <a:rPr lang="en-US" sz="2400" dirty="0" smtClean="0"/>
            </a:br>
            <a:r>
              <a:rPr lang="en-US" sz="2400" dirty="0" smtClean="0"/>
              <a:t>+</a:t>
            </a:r>
            <a:br>
              <a:rPr lang="en-US" sz="2400" dirty="0" smtClean="0"/>
            </a:br>
            <a:r>
              <a:rPr lang="en-US" sz="2400" dirty="0" smtClean="0"/>
              <a:t>GC ejection </a:t>
            </a:r>
            <a:br>
              <a:rPr lang="en-US" sz="2400" dirty="0" smtClean="0"/>
            </a:br>
            <a:r>
              <a:rPr lang="en-US" sz="2400" dirty="0" smtClean="0"/>
              <a:t>+ </a:t>
            </a:r>
            <a:br>
              <a:rPr lang="en-US" sz="2400" dirty="0" smtClean="0"/>
            </a:br>
            <a:r>
              <a:rPr lang="en-US" sz="2400" dirty="0" smtClean="0"/>
              <a:t>differential dynamic friction?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433" y="1143001"/>
            <a:ext cx="6016923" cy="5538304"/>
          </a:xfrm>
          <a:prstGeom prst="rect">
            <a:avLst/>
          </a:prstGeom>
          <a:effectLst>
            <a:outerShdw blurRad="317500" dist="76200" dir="2700000">
              <a:srgbClr val="4F81BD"/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3307773" y="1203532"/>
            <a:ext cx="1258454" cy="383964"/>
          </a:xfrm>
          <a:prstGeom prst="rect">
            <a:avLst/>
          </a:prstGeom>
          <a:solidFill>
            <a:srgbClr val="660066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FIELD LMXB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6138719" y="1203532"/>
            <a:ext cx="1258454" cy="383964"/>
          </a:xfrm>
          <a:prstGeom prst="rect">
            <a:avLst/>
          </a:prstGeom>
          <a:solidFill>
            <a:srgbClr val="660066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GC LMXB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3307772" y="4012045"/>
            <a:ext cx="1662545" cy="383964"/>
          </a:xfrm>
          <a:prstGeom prst="rect">
            <a:avLst/>
          </a:prstGeom>
          <a:solidFill>
            <a:srgbClr val="660066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LMXB – L</a:t>
            </a:r>
            <a:r>
              <a:rPr lang="en-US" sz="1400" baseline="-25000" dirty="0" smtClean="0"/>
              <a:t>X </a:t>
            </a:r>
            <a:r>
              <a:rPr lang="en-US" sz="1400" dirty="0" smtClean="0"/>
              <a:t>&gt; 1×10</a:t>
            </a:r>
            <a:r>
              <a:rPr lang="en-US" sz="1400" baseline="30000" dirty="0" smtClean="0"/>
              <a:t>38</a:t>
            </a:r>
            <a:endParaRPr lang="en-US" sz="1400" baseline="30000" dirty="0"/>
          </a:p>
        </p:txBody>
      </p:sp>
      <p:sp>
        <p:nvSpPr>
          <p:cNvPr id="10" name="Rectangle 9"/>
          <p:cNvSpPr/>
          <p:nvPr/>
        </p:nvSpPr>
        <p:spPr>
          <a:xfrm>
            <a:off x="6138719" y="4012045"/>
            <a:ext cx="1662545" cy="383964"/>
          </a:xfrm>
          <a:prstGeom prst="rect">
            <a:avLst/>
          </a:prstGeom>
          <a:solidFill>
            <a:srgbClr val="660066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LMXB – L</a:t>
            </a:r>
            <a:r>
              <a:rPr lang="en-US" sz="1400" baseline="-25000" dirty="0" smtClean="0"/>
              <a:t>X</a:t>
            </a:r>
            <a:r>
              <a:rPr lang="en-US" sz="1400" dirty="0" smtClean="0"/>
              <a:t> &lt; 1×10</a:t>
            </a:r>
            <a:r>
              <a:rPr lang="en-US" sz="1400" baseline="30000" dirty="0" smtClean="0"/>
              <a:t>38</a:t>
            </a:r>
            <a:endParaRPr lang="en-US" sz="1400" baseline="30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4939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Conclusions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415" y="849391"/>
            <a:ext cx="8684222" cy="5739568"/>
          </a:xfrm>
        </p:spPr>
        <p:txBody>
          <a:bodyPr>
            <a:normAutofit fontScale="55000" lnSpcReduction="20000"/>
          </a:bodyPr>
          <a:lstStyle/>
          <a:p>
            <a:r>
              <a:rPr lang="en-US" sz="3840" i="1" dirty="0" smtClean="0">
                <a:solidFill>
                  <a:srgbClr val="FFFF00"/>
                </a:solidFill>
              </a:rPr>
              <a:t>Chandra</a:t>
            </a:r>
            <a:r>
              <a:rPr lang="en-US" sz="3840" dirty="0" smtClean="0">
                <a:solidFill>
                  <a:srgbClr val="FFFF00"/>
                </a:solidFill>
              </a:rPr>
              <a:t> allows population studies of X-ray sources in galaxies</a:t>
            </a:r>
          </a:p>
          <a:p>
            <a:r>
              <a:rPr lang="en-US" sz="3840" dirty="0" err="1" smtClean="0">
                <a:solidFill>
                  <a:schemeClr val="bg1"/>
                </a:solidFill>
              </a:rPr>
              <a:t>ULXs</a:t>
            </a:r>
            <a:r>
              <a:rPr lang="en-US" sz="3840" dirty="0" smtClean="0">
                <a:solidFill>
                  <a:schemeClr val="bg1"/>
                </a:solidFill>
              </a:rPr>
              <a:t> consistent with the high L</a:t>
            </a:r>
            <a:r>
              <a:rPr lang="en-US" sz="3840" baseline="-25000" dirty="0" smtClean="0">
                <a:solidFill>
                  <a:schemeClr val="bg1"/>
                </a:solidFill>
              </a:rPr>
              <a:t>X</a:t>
            </a:r>
            <a:r>
              <a:rPr lang="en-US" sz="3840" dirty="0" smtClean="0">
                <a:solidFill>
                  <a:schemeClr val="bg1"/>
                </a:solidFill>
              </a:rPr>
              <a:t> part of the  XRB XLF</a:t>
            </a:r>
          </a:p>
          <a:p>
            <a:pPr lvl="1"/>
            <a:r>
              <a:rPr lang="en-US" sz="3840" dirty="0" smtClean="0">
                <a:solidFill>
                  <a:schemeClr val="bg1"/>
                </a:solidFill>
              </a:rPr>
              <a:t>Most </a:t>
            </a:r>
            <a:r>
              <a:rPr lang="en-US" sz="3840" dirty="0" err="1" smtClean="0">
                <a:solidFill>
                  <a:schemeClr val="bg1"/>
                </a:solidFill>
              </a:rPr>
              <a:t>ULXs</a:t>
            </a:r>
            <a:r>
              <a:rPr lang="en-US" sz="3840" dirty="0" smtClean="0">
                <a:solidFill>
                  <a:schemeClr val="bg1"/>
                </a:solidFill>
              </a:rPr>
              <a:t> due to massive highly accreting binaries</a:t>
            </a:r>
          </a:p>
          <a:p>
            <a:pPr lvl="1"/>
            <a:r>
              <a:rPr lang="en-US" sz="3840" dirty="0" smtClean="0">
                <a:solidFill>
                  <a:schemeClr val="bg1"/>
                </a:solidFill>
              </a:rPr>
              <a:t>ULX with LX~10</a:t>
            </a:r>
            <a:r>
              <a:rPr lang="en-US" sz="3840" baseline="30000" dirty="0" smtClean="0">
                <a:solidFill>
                  <a:schemeClr val="bg1"/>
                </a:solidFill>
              </a:rPr>
              <a:t>42 </a:t>
            </a:r>
            <a:r>
              <a:rPr lang="en-US" sz="3840" dirty="0" smtClean="0">
                <a:solidFill>
                  <a:schemeClr val="bg1"/>
                </a:solidFill>
              </a:rPr>
              <a:t>erg s</a:t>
            </a:r>
            <a:r>
              <a:rPr lang="en-US" sz="3840" baseline="30000" dirty="0" smtClean="0">
                <a:solidFill>
                  <a:schemeClr val="bg1"/>
                </a:solidFill>
              </a:rPr>
              <a:t>-1</a:t>
            </a:r>
            <a:r>
              <a:rPr lang="en-US" sz="3840" dirty="0" smtClean="0">
                <a:solidFill>
                  <a:schemeClr val="bg1"/>
                </a:solidFill>
              </a:rPr>
              <a:t> candidate IMBH	</a:t>
            </a:r>
          </a:p>
          <a:p>
            <a:r>
              <a:rPr lang="en-US" sz="3840" dirty="0" err="1" smtClean="0">
                <a:solidFill>
                  <a:schemeClr val="bg1"/>
                </a:solidFill>
              </a:rPr>
              <a:t>LMXBs</a:t>
            </a:r>
            <a:r>
              <a:rPr lang="en-US" sz="3840" dirty="0" smtClean="0">
                <a:solidFill>
                  <a:schemeClr val="bg1"/>
                </a:solidFill>
              </a:rPr>
              <a:t> detected in both in GCs and in the stellar field</a:t>
            </a:r>
          </a:p>
          <a:p>
            <a:r>
              <a:rPr lang="en-US" sz="3840" dirty="0" smtClean="0">
                <a:solidFill>
                  <a:schemeClr val="bg1"/>
                </a:solidFill>
              </a:rPr>
              <a:t>Dynamical GC formation enhanced in high </a:t>
            </a:r>
            <a:r>
              <a:rPr lang="en-US" sz="3840" dirty="0" err="1" smtClean="0">
                <a:solidFill>
                  <a:schemeClr val="bg1"/>
                </a:solidFill>
              </a:rPr>
              <a:t>metallicity</a:t>
            </a:r>
            <a:r>
              <a:rPr lang="en-US" sz="3840" dirty="0" smtClean="0">
                <a:solidFill>
                  <a:schemeClr val="bg1"/>
                </a:solidFill>
              </a:rPr>
              <a:t> (red) GCs, consistent with a red giant role in the formation of these luminous </a:t>
            </a:r>
            <a:r>
              <a:rPr lang="en-US" sz="3840" dirty="0" err="1" smtClean="0">
                <a:solidFill>
                  <a:schemeClr val="bg1"/>
                </a:solidFill>
              </a:rPr>
              <a:t>LMXBs</a:t>
            </a:r>
            <a:r>
              <a:rPr lang="en-US" sz="3840" dirty="0" smtClean="0">
                <a:solidFill>
                  <a:schemeClr val="bg1"/>
                </a:solidFill>
              </a:rPr>
              <a:t>. GC mass and compactness are also factors</a:t>
            </a:r>
          </a:p>
          <a:p>
            <a:r>
              <a:rPr lang="en-US" sz="3840" dirty="0">
                <a:solidFill>
                  <a:schemeClr val="bg1"/>
                </a:solidFill>
              </a:rPr>
              <a:t>B</a:t>
            </a:r>
            <a:r>
              <a:rPr lang="en-US" sz="3840" dirty="0" smtClean="0">
                <a:solidFill>
                  <a:schemeClr val="bg1"/>
                </a:solidFill>
              </a:rPr>
              <a:t>oth GC formation and field binary evolution are important for producing LMXB populations</a:t>
            </a:r>
          </a:p>
          <a:p>
            <a:pPr lvl="1"/>
            <a:r>
              <a:rPr lang="en-US" sz="3840" dirty="0" smtClean="0">
                <a:solidFill>
                  <a:schemeClr val="bg1"/>
                </a:solidFill>
              </a:rPr>
              <a:t>Correlations </a:t>
            </a:r>
          </a:p>
          <a:p>
            <a:pPr lvl="1"/>
            <a:r>
              <a:rPr lang="en-US" sz="3840" dirty="0">
                <a:solidFill>
                  <a:schemeClr val="bg1"/>
                </a:solidFill>
              </a:rPr>
              <a:t>S</a:t>
            </a:r>
            <a:r>
              <a:rPr lang="en-US" sz="3840" dirty="0" smtClean="0">
                <a:solidFill>
                  <a:schemeClr val="bg1"/>
                </a:solidFill>
              </a:rPr>
              <a:t>hape of XLF</a:t>
            </a:r>
          </a:p>
          <a:p>
            <a:pPr lvl="1"/>
            <a:r>
              <a:rPr lang="en-US" sz="3840" dirty="0" smtClean="0">
                <a:solidFill>
                  <a:schemeClr val="bg1"/>
                </a:solidFill>
              </a:rPr>
              <a:t>Radial profiles</a:t>
            </a:r>
          </a:p>
          <a:p>
            <a:r>
              <a:rPr lang="en-US" sz="3840" dirty="0" smtClean="0">
                <a:solidFill>
                  <a:schemeClr val="bg1"/>
                </a:solidFill>
              </a:rPr>
              <a:t>2D features in the GC and LMXB spatial distribution point to these sources as fossil remnants of the merging evolution of galaxies</a:t>
            </a:r>
          </a:p>
          <a:p>
            <a:pPr lvl="1"/>
            <a:r>
              <a:rPr lang="en-US" sz="3200" dirty="0" smtClean="0">
                <a:solidFill>
                  <a:schemeClr val="bg1"/>
                </a:solidFill>
              </a:rPr>
              <a:t>More of this type of work is needed </a:t>
            </a:r>
          </a:p>
          <a:p>
            <a:pPr lvl="1"/>
            <a:r>
              <a:rPr lang="en-US" sz="3200" dirty="0">
                <a:solidFill>
                  <a:schemeClr val="bg1"/>
                </a:solidFill>
              </a:rPr>
              <a:t>W</a:t>
            </a:r>
            <a:r>
              <a:rPr lang="en-US" sz="3200" dirty="0" smtClean="0">
                <a:solidFill>
                  <a:schemeClr val="bg1"/>
                </a:solidFill>
              </a:rPr>
              <a:t>e need </a:t>
            </a:r>
            <a:r>
              <a:rPr lang="en-US" sz="3200" i="1" dirty="0" smtClean="0">
                <a:solidFill>
                  <a:schemeClr val="bg1"/>
                </a:solidFill>
              </a:rPr>
              <a:t>Chandra</a:t>
            </a:r>
            <a:r>
              <a:rPr lang="en-US" sz="3200" dirty="0" smtClean="0">
                <a:solidFill>
                  <a:schemeClr val="bg1"/>
                </a:solidFill>
              </a:rPr>
              <a:t> and </a:t>
            </a:r>
            <a:r>
              <a:rPr lang="en-US" sz="3200" i="1" dirty="0" smtClean="0">
                <a:solidFill>
                  <a:schemeClr val="bg1"/>
                </a:solidFill>
              </a:rPr>
              <a:t>HST</a:t>
            </a:r>
            <a:r>
              <a:rPr lang="en-US" sz="3200" dirty="0" smtClean="0">
                <a:solidFill>
                  <a:schemeClr val="bg1"/>
                </a:solidFill>
              </a:rPr>
              <a:t> full coverage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sz="3429" dirty="0" smtClean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4939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Conclusions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415" y="849391"/>
            <a:ext cx="8684222" cy="5739568"/>
          </a:xfrm>
        </p:spPr>
        <p:txBody>
          <a:bodyPr>
            <a:normAutofit fontScale="55000" lnSpcReduction="20000"/>
          </a:bodyPr>
          <a:lstStyle/>
          <a:p>
            <a:r>
              <a:rPr lang="en-US" sz="3840" i="1" dirty="0" smtClean="0">
                <a:solidFill>
                  <a:srgbClr val="FFFF00"/>
                </a:solidFill>
              </a:rPr>
              <a:t>Chandra</a:t>
            </a:r>
            <a:r>
              <a:rPr lang="en-US" sz="3840" dirty="0" smtClean="0">
                <a:solidFill>
                  <a:srgbClr val="FFFF00"/>
                </a:solidFill>
              </a:rPr>
              <a:t> allows population studies of X-ray sources in galaxies</a:t>
            </a:r>
          </a:p>
          <a:p>
            <a:r>
              <a:rPr lang="en-US" sz="3840" dirty="0" err="1" smtClean="0">
                <a:solidFill>
                  <a:srgbClr val="FFFF00"/>
                </a:solidFill>
              </a:rPr>
              <a:t>ULXs</a:t>
            </a:r>
            <a:r>
              <a:rPr lang="en-US" sz="3840" dirty="0" smtClean="0">
                <a:solidFill>
                  <a:srgbClr val="FFFF00"/>
                </a:solidFill>
              </a:rPr>
              <a:t> consistent with the high L</a:t>
            </a:r>
            <a:r>
              <a:rPr lang="en-US" sz="3840" baseline="-25000" dirty="0" smtClean="0">
                <a:solidFill>
                  <a:srgbClr val="FFFF00"/>
                </a:solidFill>
              </a:rPr>
              <a:t>X</a:t>
            </a:r>
            <a:r>
              <a:rPr lang="en-US" sz="3840" dirty="0" smtClean="0">
                <a:solidFill>
                  <a:srgbClr val="FFFF00"/>
                </a:solidFill>
              </a:rPr>
              <a:t> part of the  XRB XLF</a:t>
            </a:r>
          </a:p>
          <a:p>
            <a:pPr lvl="1"/>
            <a:r>
              <a:rPr lang="en-US" sz="3840" dirty="0" smtClean="0"/>
              <a:t>Most </a:t>
            </a:r>
            <a:r>
              <a:rPr lang="en-US" sz="3840" dirty="0" err="1" smtClean="0"/>
              <a:t>ULXs</a:t>
            </a:r>
            <a:r>
              <a:rPr lang="en-US" sz="3840" dirty="0" smtClean="0"/>
              <a:t> due to massive highly accreting binaries</a:t>
            </a:r>
          </a:p>
          <a:p>
            <a:pPr lvl="1"/>
            <a:r>
              <a:rPr lang="en-US" sz="3840" dirty="0" smtClean="0"/>
              <a:t>ULX with L</a:t>
            </a:r>
            <a:r>
              <a:rPr lang="en-US" sz="3840" baseline="-25000" dirty="0" smtClean="0"/>
              <a:t>X</a:t>
            </a:r>
            <a:r>
              <a:rPr lang="en-US" sz="3840" dirty="0" smtClean="0"/>
              <a:t>~10</a:t>
            </a:r>
            <a:r>
              <a:rPr lang="en-US" sz="3840" baseline="30000" dirty="0" smtClean="0"/>
              <a:t>42 </a:t>
            </a:r>
            <a:r>
              <a:rPr lang="en-US" sz="3840" dirty="0" smtClean="0"/>
              <a:t>erg s</a:t>
            </a:r>
            <a:r>
              <a:rPr lang="en-US" sz="3840" baseline="30000" dirty="0" smtClean="0"/>
              <a:t>-1</a:t>
            </a:r>
            <a:r>
              <a:rPr lang="en-US" sz="3840" dirty="0" smtClean="0"/>
              <a:t> candidate IMBH	</a:t>
            </a:r>
          </a:p>
          <a:p>
            <a:r>
              <a:rPr lang="en-US" sz="3840" dirty="0" err="1" smtClean="0">
                <a:solidFill>
                  <a:schemeClr val="bg1"/>
                </a:solidFill>
              </a:rPr>
              <a:t>LMXBs</a:t>
            </a:r>
            <a:r>
              <a:rPr lang="en-US" sz="3840" dirty="0" smtClean="0">
                <a:solidFill>
                  <a:schemeClr val="bg1"/>
                </a:solidFill>
              </a:rPr>
              <a:t> detected in both in GCs and in the stellar field</a:t>
            </a:r>
          </a:p>
          <a:p>
            <a:r>
              <a:rPr lang="en-US" sz="3840" dirty="0" smtClean="0">
                <a:solidFill>
                  <a:schemeClr val="bg1"/>
                </a:solidFill>
              </a:rPr>
              <a:t>Dynamical GC formation enhanced in high </a:t>
            </a:r>
            <a:r>
              <a:rPr lang="en-US" sz="3840" dirty="0" err="1" smtClean="0">
                <a:solidFill>
                  <a:schemeClr val="bg1"/>
                </a:solidFill>
              </a:rPr>
              <a:t>metallicity</a:t>
            </a:r>
            <a:r>
              <a:rPr lang="en-US" sz="3840" dirty="0" smtClean="0">
                <a:solidFill>
                  <a:schemeClr val="bg1"/>
                </a:solidFill>
              </a:rPr>
              <a:t> (red) GCs, consistent with a red giant role in the formation of these luminous </a:t>
            </a:r>
            <a:r>
              <a:rPr lang="en-US" sz="3840" dirty="0" err="1" smtClean="0">
                <a:solidFill>
                  <a:schemeClr val="bg1"/>
                </a:solidFill>
              </a:rPr>
              <a:t>LMXBs</a:t>
            </a:r>
            <a:r>
              <a:rPr lang="en-US" sz="3840" dirty="0" smtClean="0">
                <a:solidFill>
                  <a:schemeClr val="bg1"/>
                </a:solidFill>
              </a:rPr>
              <a:t>. GC mass and compactness are also factors</a:t>
            </a:r>
          </a:p>
          <a:p>
            <a:r>
              <a:rPr lang="en-US" sz="3840" dirty="0">
                <a:solidFill>
                  <a:schemeClr val="bg1"/>
                </a:solidFill>
              </a:rPr>
              <a:t>B</a:t>
            </a:r>
            <a:r>
              <a:rPr lang="en-US" sz="3840" dirty="0" smtClean="0">
                <a:solidFill>
                  <a:schemeClr val="bg1"/>
                </a:solidFill>
              </a:rPr>
              <a:t>oth GC formation and field binary evolution are important for producing LMXB populations</a:t>
            </a:r>
          </a:p>
          <a:p>
            <a:pPr lvl="1"/>
            <a:r>
              <a:rPr lang="en-US" sz="3840" dirty="0" smtClean="0">
                <a:solidFill>
                  <a:schemeClr val="bg1"/>
                </a:solidFill>
              </a:rPr>
              <a:t>Correlations </a:t>
            </a:r>
          </a:p>
          <a:p>
            <a:pPr lvl="1"/>
            <a:r>
              <a:rPr lang="en-US" sz="3840" dirty="0">
                <a:solidFill>
                  <a:schemeClr val="bg1"/>
                </a:solidFill>
              </a:rPr>
              <a:t>S</a:t>
            </a:r>
            <a:r>
              <a:rPr lang="en-US" sz="3840" dirty="0" smtClean="0">
                <a:solidFill>
                  <a:schemeClr val="bg1"/>
                </a:solidFill>
              </a:rPr>
              <a:t>hape of XLF</a:t>
            </a:r>
          </a:p>
          <a:p>
            <a:pPr lvl="1"/>
            <a:r>
              <a:rPr lang="en-US" sz="3840" dirty="0" smtClean="0">
                <a:solidFill>
                  <a:schemeClr val="bg1"/>
                </a:solidFill>
              </a:rPr>
              <a:t>Radial profiles</a:t>
            </a:r>
          </a:p>
          <a:p>
            <a:r>
              <a:rPr lang="en-US" sz="3840" dirty="0" smtClean="0">
                <a:solidFill>
                  <a:schemeClr val="bg1"/>
                </a:solidFill>
              </a:rPr>
              <a:t>2D features in the GC and LMXB spatial distribution point to these sources as fossil remnants of the merging evolution of galaxies</a:t>
            </a:r>
          </a:p>
          <a:p>
            <a:pPr lvl="1"/>
            <a:r>
              <a:rPr lang="en-US" sz="3200" dirty="0" smtClean="0">
                <a:solidFill>
                  <a:schemeClr val="bg1"/>
                </a:solidFill>
              </a:rPr>
              <a:t>More of this type of work is needed </a:t>
            </a:r>
          </a:p>
          <a:p>
            <a:pPr lvl="1"/>
            <a:r>
              <a:rPr lang="en-US" sz="3200" dirty="0">
                <a:solidFill>
                  <a:schemeClr val="bg1"/>
                </a:solidFill>
              </a:rPr>
              <a:t>W</a:t>
            </a:r>
            <a:r>
              <a:rPr lang="en-US" sz="3200" dirty="0" smtClean="0">
                <a:solidFill>
                  <a:schemeClr val="bg1"/>
                </a:solidFill>
              </a:rPr>
              <a:t>e need </a:t>
            </a:r>
            <a:r>
              <a:rPr lang="en-US" sz="3200" i="1" dirty="0" smtClean="0">
                <a:solidFill>
                  <a:schemeClr val="bg1"/>
                </a:solidFill>
              </a:rPr>
              <a:t>Chandra</a:t>
            </a:r>
            <a:r>
              <a:rPr lang="en-US" sz="3200" dirty="0" smtClean="0">
                <a:solidFill>
                  <a:schemeClr val="bg1"/>
                </a:solidFill>
              </a:rPr>
              <a:t> and </a:t>
            </a:r>
            <a:r>
              <a:rPr lang="en-US" sz="3200" i="1" dirty="0" smtClean="0">
                <a:solidFill>
                  <a:schemeClr val="bg1"/>
                </a:solidFill>
              </a:rPr>
              <a:t>HST</a:t>
            </a:r>
            <a:r>
              <a:rPr lang="en-US" sz="3200" dirty="0" smtClean="0">
                <a:solidFill>
                  <a:schemeClr val="bg1"/>
                </a:solidFill>
              </a:rPr>
              <a:t> full coverage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sz="3429" dirty="0" smtClean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4939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Conclusions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415" y="849391"/>
            <a:ext cx="8684222" cy="5739568"/>
          </a:xfrm>
        </p:spPr>
        <p:txBody>
          <a:bodyPr>
            <a:normAutofit fontScale="55000" lnSpcReduction="20000"/>
          </a:bodyPr>
          <a:lstStyle/>
          <a:p>
            <a:r>
              <a:rPr lang="en-US" sz="3840" i="1" dirty="0" smtClean="0">
                <a:solidFill>
                  <a:srgbClr val="FFFF00"/>
                </a:solidFill>
              </a:rPr>
              <a:t>Chandra</a:t>
            </a:r>
            <a:r>
              <a:rPr lang="en-US" sz="3840" dirty="0" smtClean="0">
                <a:solidFill>
                  <a:srgbClr val="FFFF00"/>
                </a:solidFill>
              </a:rPr>
              <a:t> allows population studies of X-ray sources in galaxies</a:t>
            </a:r>
          </a:p>
          <a:p>
            <a:r>
              <a:rPr lang="en-US" sz="3840" dirty="0" err="1" smtClean="0">
                <a:solidFill>
                  <a:srgbClr val="FFFF00"/>
                </a:solidFill>
              </a:rPr>
              <a:t>ULXs</a:t>
            </a:r>
            <a:r>
              <a:rPr lang="en-US" sz="3840" dirty="0" smtClean="0">
                <a:solidFill>
                  <a:srgbClr val="FFFF00"/>
                </a:solidFill>
              </a:rPr>
              <a:t> consistent with the high L</a:t>
            </a:r>
            <a:r>
              <a:rPr lang="en-US" sz="3840" baseline="-25000" dirty="0" smtClean="0">
                <a:solidFill>
                  <a:srgbClr val="FFFF00"/>
                </a:solidFill>
              </a:rPr>
              <a:t>X</a:t>
            </a:r>
            <a:r>
              <a:rPr lang="en-US" sz="3840" dirty="0" smtClean="0">
                <a:solidFill>
                  <a:srgbClr val="FFFF00"/>
                </a:solidFill>
              </a:rPr>
              <a:t> part of the  XRB XLF</a:t>
            </a:r>
          </a:p>
          <a:p>
            <a:pPr lvl="1"/>
            <a:r>
              <a:rPr lang="en-US" sz="3840" dirty="0" smtClean="0">
                <a:solidFill>
                  <a:srgbClr val="A6A6A6"/>
                </a:solidFill>
              </a:rPr>
              <a:t>Most </a:t>
            </a:r>
            <a:r>
              <a:rPr lang="en-US" sz="3840" dirty="0" err="1" smtClean="0">
                <a:solidFill>
                  <a:srgbClr val="A6A6A6"/>
                </a:solidFill>
              </a:rPr>
              <a:t>ULXs</a:t>
            </a:r>
            <a:r>
              <a:rPr lang="en-US" sz="3840" dirty="0" smtClean="0">
                <a:solidFill>
                  <a:srgbClr val="A6A6A6"/>
                </a:solidFill>
              </a:rPr>
              <a:t> due to massive highly accreting binaries</a:t>
            </a:r>
          </a:p>
          <a:p>
            <a:pPr lvl="1"/>
            <a:r>
              <a:rPr lang="en-US" sz="3840" dirty="0" smtClean="0">
                <a:solidFill>
                  <a:srgbClr val="A6A6A6"/>
                </a:solidFill>
              </a:rPr>
              <a:t>ULX with LX~10</a:t>
            </a:r>
            <a:r>
              <a:rPr lang="en-US" sz="3840" baseline="30000" dirty="0" smtClean="0">
                <a:solidFill>
                  <a:srgbClr val="A6A6A6"/>
                </a:solidFill>
              </a:rPr>
              <a:t>42 </a:t>
            </a:r>
            <a:r>
              <a:rPr lang="en-US" sz="3840" dirty="0" smtClean="0">
                <a:solidFill>
                  <a:srgbClr val="A6A6A6"/>
                </a:solidFill>
              </a:rPr>
              <a:t>erg s</a:t>
            </a:r>
            <a:r>
              <a:rPr lang="en-US" sz="3840" baseline="30000" dirty="0" smtClean="0">
                <a:solidFill>
                  <a:srgbClr val="A6A6A6"/>
                </a:solidFill>
              </a:rPr>
              <a:t>-1</a:t>
            </a:r>
            <a:r>
              <a:rPr lang="en-US" sz="3840" dirty="0" smtClean="0">
                <a:solidFill>
                  <a:srgbClr val="A6A6A6"/>
                </a:solidFill>
              </a:rPr>
              <a:t> candidate IMBH	</a:t>
            </a:r>
          </a:p>
          <a:p>
            <a:r>
              <a:rPr lang="en-US" sz="3840" dirty="0" err="1" smtClean="0">
                <a:solidFill>
                  <a:srgbClr val="FFFF00"/>
                </a:solidFill>
              </a:rPr>
              <a:t>LMXBs</a:t>
            </a:r>
            <a:r>
              <a:rPr lang="en-US" sz="3840" dirty="0" smtClean="0">
                <a:solidFill>
                  <a:srgbClr val="FFFF00"/>
                </a:solidFill>
              </a:rPr>
              <a:t> detected in both in GCs and in the stellar field</a:t>
            </a:r>
          </a:p>
          <a:p>
            <a:pPr lvl="1"/>
            <a:r>
              <a:rPr lang="en-US" sz="3440" dirty="0" smtClean="0"/>
              <a:t>Dynamical GC formation enhanced in high </a:t>
            </a:r>
            <a:r>
              <a:rPr lang="en-US" sz="3440" dirty="0" err="1" smtClean="0"/>
              <a:t>metallicity</a:t>
            </a:r>
            <a:r>
              <a:rPr lang="en-US" sz="3440" dirty="0" smtClean="0"/>
              <a:t> (red) GCs, consistent with a red giant role in the formation of these luminous </a:t>
            </a:r>
            <a:r>
              <a:rPr lang="en-US" sz="3440" dirty="0" err="1" smtClean="0"/>
              <a:t>LMXBs</a:t>
            </a:r>
            <a:r>
              <a:rPr lang="en-US" sz="3440" dirty="0" smtClean="0"/>
              <a:t>. GC mass and compactness are also factors</a:t>
            </a:r>
          </a:p>
          <a:p>
            <a:r>
              <a:rPr lang="en-US" sz="3840" dirty="0">
                <a:solidFill>
                  <a:schemeClr val="bg1"/>
                </a:solidFill>
              </a:rPr>
              <a:t>B</a:t>
            </a:r>
            <a:r>
              <a:rPr lang="en-US" sz="3840" dirty="0" smtClean="0">
                <a:solidFill>
                  <a:schemeClr val="bg1"/>
                </a:solidFill>
              </a:rPr>
              <a:t>oth GC formation and field binary evolution are important for producing LMXB populations</a:t>
            </a:r>
          </a:p>
          <a:p>
            <a:pPr lvl="1"/>
            <a:r>
              <a:rPr lang="en-US" sz="3840" dirty="0" smtClean="0">
                <a:solidFill>
                  <a:schemeClr val="bg1"/>
                </a:solidFill>
              </a:rPr>
              <a:t>Correlations </a:t>
            </a:r>
          </a:p>
          <a:p>
            <a:pPr lvl="1"/>
            <a:r>
              <a:rPr lang="en-US" sz="3840" dirty="0">
                <a:solidFill>
                  <a:schemeClr val="bg1"/>
                </a:solidFill>
              </a:rPr>
              <a:t>S</a:t>
            </a:r>
            <a:r>
              <a:rPr lang="en-US" sz="3840" dirty="0" smtClean="0">
                <a:solidFill>
                  <a:schemeClr val="bg1"/>
                </a:solidFill>
              </a:rPr>
              <a:t>hape of XLF</a:t>
            </a:r>
          </a:p>
          <a:p>
            <a:pPr lvl="1"/>
            <a:r>
              <a:rPr lang="en-US" sz="3840" dirty="0" smtClean="0">
                <a:solidFill>
                  <a:schemeClr val="bg1"/>
                </a:solidFill>
              </a:rPr>
              <a:t>Radial profiles</a:t>
            </a:r>
          </a:p>
          <a:p>
            <a:r>
              <a:rPr lang="en-US" sz="3840" dirty="0" smtClean="0">
                <a:solidFill>
                  <a:schemeClr val="bg1"/>
                </a:solidFill>
              </a:rPr>
              <a:t>2D features in the GC and LMXB spatial distribution point to these sources as fossil remnants of the merging evolution of galaxies</a:t>
            </a:r>
          </a:p>
          <a:p>
            <a:pPr lvl="1"/>
            <a:r>
              <a:rPr lang="en-US" sz="3200" dirty="0" smtClean="0">
                <a:solidFill>
                  <a:schemeClr val="bg1"/>
                </a:solidFill>
              </a:rPr>
              <a:t>More of this type of work is needed </a:t>
            </a:r>
          </a:p>
          <a:p>
            <a:pPr lvl="1"/>
            <a:r>
              <a:rPr lang="en-US" sz="3200" dirty="0">
                <a:solidFill>
                  <a:schemeClr val="bg1"/>
                </a:solidFill>
              </a:rPr>
              <a:t>W</a:t>
            </a:r>
            <a:r>
              <a:rPr lang="en-US" sz="3200" dirty="0" smtClean="0">
                <a:solidFill>
                  <a:schemeClr val="bg1"/>
                </a:solidFill>
              </a:rPr>
              <a:t>e need </a:t>
            </a:r>
            <a:r>
              <a:rPr lang="en-US" sz="3200" i="1" dirty="0" smtClean="0">
                <a:solidFill>
                  <a:schemeClr val="bg1"/>
                </a:solidFill>
              </a:rPr>
              <a:t>Chandra</a:t>
            </a:r>
            <a:r>
              <a:rPr lang="en-US" sz="3200" dirty="0" smtClean="0">
                <a:solidFill>
                  <a:schemeClr val="bg1"/>
                </a:solidFill>
              </a:rPr>
              <a:t> and </a:t>
            </a:r>
            <a:r>
              <a:rPr lang="en-US" sz="3200" i="1" dirty="0" smtClean="0">
                <a:solidFill>
                  <a:schemeClr val="bg1"/>
                </a:solidFill>
              </a:rPr>
              <a:t>HST</a:t>
            </a:r>
            <a:r>
              <a:rPr lang="en-US" sz="3200" dirty="0" smtClean="0">
                <a:solidFill>
                  <a:schemeClr val="bg1"/>
                </a:solidFill>
              </a:rPr>
              <a:t> full coverage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sz="3429" dirty="0" smtClean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4939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Conclusions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415" y="849391"/>
            <a:ext cx="8684222" cy="5739568"/>
          </a:xfrm>
        </p:spPr>
        <p:txBody>
          <a:bodyPr>
            <a:normAutofit fontScale="55000" lnSpcReduction="20000"/>
          </a:bodyPr>
          <a:lstStyle/>
          <a:p>
            <a:r>
              <a:rPr lang="en-US" sz="3840" i="1" dirty="0" smtClean="0">
                <a:solidFill>
                  <a:srgbClr val="FFFF00"/>
                </a:solidFill>
              </a:rPr>
              <a:t>Chandra</a:t>
            </a:r>
            <a:r>
              <a:rPr lang="en-US" sz="3840" dirty="0" smtClean="0">
                <a:solidFill>
                  <a:srgbClr val="FFFF00"/>
                </a:solidFill>
              </a:rPr>
              <a:t> allows population studies of X-ray sources in galaxies</a:t>
            </a:r>
          </a:p>
          <a:p>
            <a:r>
              <a:rPr lang="en-US" sz="3840" dirty="0" err="1" smtClean="0">
                <a:solidFill>
                  <a:srgbClr val="FFFF00"/>
                </a:solidFill>
              </a:rPr>
              <a:t>ULXs</a:t>
            </a:r>
            <a:r>
              <a:rPr lang="en-US" sz="3840" dirty="0" smtClean="0">
                <a:solidFill>
                  <a:srgbClr val="FFFF00"/>
                </a:solidFill>
              </a:rPr>
              <a:t> consistent with the high L</a:t>
            </a:r>
            <a:r>
              <a:rPr lang="en-US" sz="3840" baseline="-25000" dirty="0" smtClean="0">
                <a:solidFill>
                  <a:srgbClr val="FFFF00"/>
                </a:solidFill>
              </a:rPr>
              <a:t>X</a:t>
            </a:r>
            <a:r>
              <a:rPr lang="en-US" sz="3840" dirty="0" smtClean="0">
                <a:solidFill>
                  <a:srgbClr val="FFFF00"/>
                </a:solidFill>
              </a:rPr>
              <a:t> part of the  XRB XLF</a:t>
            </a:r>
          </a:p>
          <a:p>
            <a:pPr lvl="1"/>
            <a:r>
              <a:rPr lang="en-US" sz="3840" dirty="0" smtClean="0">
                <a:solidFill>
                  <a:srgbClr val="A6A6A6"/>
                </a:solidFill>
              </a:rPr>
              <a:t>Most </a:t>
            </a:r>
            <a:r>
              <a:rPr lang="en-US" sz="3840" dirty="0" err="1" smtClean="0">
                <a:solidFill>
                  <a:srgbClr val="A6A6A6"/>
                </a:solidFill>
              </a:rPr>
              <a:t>ULXs</a:t>
            </a:r>
            <a:r>
              <a:rPr lang="en-US" sz="3840" dirty="0" smtClean="0">
                <a:solidFill>
                  <a:srgbClr val="A6A6A6"/>
                </a:solidFill>
              </a:rPr>
              <a:t> due to massive highly accreting binaries</a:t>
            </a:r>
          </a:p>
          <a:p>
            <a:pPr lvl="1"/>
            <a:r>
              <a:rPr lang="en-US" sz="3840" dirty="0" smtClean="0">
                <a:solidFill>
                  <a:srgbClr val="A6A6A6"/>
                </a:solidFill>
              </a:rPr>
              <a:t>ULX with LX~10</a:t>
            </a:r>
            <a:r>
              <a:rPr lang="en-US" sz="3840" baseline="30000" dirty="0" smtClean="0">
                <a:solidFill>
                  <a:srgbClr val="A6A6A6"/>
                </a:solidFill>
              </a:rPr>
              <a:t>42 </a:t>
            </a:r>
            <a:r>
              <a:rPr lang="en-US" sz="3840" dirty="0" smtClean="0">
                <a:solidFill>
                  <a:srgbClr val="A6A6A6"/>
                </a:solidFill>
              </a:rPr>
              <a:t>erg s</a:t>
            </a:r>
            <a:r>
              <a:rPr lang="en-US" sz="3840" baseline="30000" dirty="0" smtClean="0">
                <a:solidFill>
                  <a:srgbClr val="A6A6A6"/>
                </a:solidFill>
              </a:rPr>
              <a:t>-1</a:t>
            </a:r>
            <a:r>
              <a:rPr lang="en-US" sz="3840" dirty="0" smtClean="0">
                <a:solidFill>
                  <a:srgbClr val="A6A6A6"/>
                </a:solidFill>
              </a:rPr>
              <a:t> candidate IMBH</a:t>
            </a:r>
            <a:r>
              <a:rPr lang="en-US" sz="3840" dirty="0" smtClean="0">
                <a:solidFill>
                  <a:schemeClr val="tx1">
                    <a:lumMod val="85000"/>
                  </a:schemeClr>
                </a:solidFill>
              </a:rPr>
              <a:t>	</a:t>
            </a:r>
          </a:p>
          <a:p>
            <a:r>
              <a:rPr lang="en-US" sz="3840" dirty="0" err="1" smtClean="0">
                <a:solidFill>
                  <a:srgbClr val="FFFF00"/>
                </a:solidFill>
              </a:rPr>
              <a:t>LMXBs</a:t>
            </a:r>
            <a:r>
              <a:rPr lang="en-US" sz="3840" dirty="0" smtClean="0">
                <a:solidFill>
                  <a:srgbClr val="FFFF00"/>
                </a:solidFill>
              </a:rPr>
              <a:t> detected in both in GCs and in the stellar field</a:t>
            </a:r>
          </a:p>
          <a:p>
            <a:pPr lvl="1"/>
            <a:r>
              <a:rPr lang="en-US" sz="3440" dirty="0" smtClean="0">
                <a:solidFill>
                  <a:schemeClr val="tx1">
                    <a:lumMod val="65000"/>
                  </a:schemeClr>
                </a:solidFill>
              </a:rPr>
              <a:t>Dynamical GC formation enhanced in high </a:t>
            </a:r>
            <a:r>
              <a:rPr lang="en-US" sz="3440" dirty="0" err="1" smtClean="0">
                <a:solidFill>
                  <a:schemeClr val="tx1">
                    <a:lumMod val="65000"/>
                  </a:schemeClr>
                </a:solidFill>
              </a:rPr>
              <a:t>metallicity</a:t>
            </a:r>
            <a:r>
              <a:rPr lang="en-US" sz="3440" dirty="0" smtClean="0">
                <a:solidFill>
                  <a:schemeClr val="tx1">
                    <a:lumMod val="65000"/>
                  </a:schemeClr>
                </a:solidFill>
              </a:rPr>
              <a:t> (red) GCs, consistent with a red giant role in the formation of these luminous </a:t>
            </a:r>
            <a:r>
              <a:rPr lang="en-US" sz="3440" dirty="0" err="1" smtClean="0">
                <a:solidFill>
                  <a:schemeClr val="tx1">
                    <a:lumMod val="65000"/>
                  </a:schemeClr>
                </a:solidFill>
              </a:rPr>
              <a:t>LMXBs</a:t>
            </a:r>
            <a:r>
              <a:rPr lang="en-US" sz="3440" dirty="0" smtClean="0">
                <a:solidFill>
                  <a:schemeClr val="tx1">
                    <a:lumMod val="65000"/>
                  </a:schemeClr>
                </a:solidFill>
              </a:rPr>
              <a:t>. GC mass and compactness are also factors</a:t>
            </a:r>
          </a:p>
          <a:p>
            <a:r>
              <a:rPr lang="en-US" sz="3840" dirty="0">
                <a:solidFill>
                  <a:srgbClr val="FFFF00"/>
                </a:solidFill>
              </a:rPr>
              <a:t>B</a:t>
            </a:r>
            <a:r>
              <a:rPr lang="en-US" sz="3840" dirty="0" smtClean="0">
                <a:solidFill>
                  <a:srgbClr val="FFFF00"/>
                </a:solidFill>
              </a:rPr>
              <a:t>oth GC formation and field binary evolution are important for producing LMXB populations</a:t>
            </a:r>
          </a:p>
          <a:p>
            <a:pPr lvl="1"/>
            <a:r>
              <a:rPr lang="en-US" sz="3840" dirty="0" smtClean="0"/>
              <a:t>Correlations </a:t>
            </a:r>
          </a:p>
          <a:p>
            <a:pPr lvl="1"/>
            <a:r>
              <a:rPr lang="en-US" sz="3840" dirty="0"/>
              <a:t>S</a:t>
            </a:r>
            <a:r>
              <a:rPr lang="en-US" sz="3840" dirty="0" smtClean="0"/>
              <a:t>hape of XLF</a:t>
            </a:r>
          </a:p>
          <a:p>
            <a:pPr lvl="1"/>
            <a:r>
              <a:rPr lang="en-US" sz="3840" dirty="0" smtClean="0"/>
              <a:t>Radial profiles</a:t>
            </a:r>
          </a:p>
          <a:p>
            <a:r>
              <a:rPr lang="en-US" sz="3840" dirty="0" smtClean="0">
                <a:solidFill>
                  <a:schemeClr val="bg1"/>
                </a:solidFill>
              </a:rPr>
              <a:t>2D features in the GC and LMXB spatial distribution point to these sources as fossil remnants of the merging evolution of galaxies</a:t>
            </a:r>
          </a:p>
          <a:p>
            <a:pPr lvl="1"/>
            <a:r>
              <a:rPr lang="en-US" sz="3200" dirty="0" smtClean="0">
                <a:solidFill>
                  <a:schemeClr val="bg1"/>
                </a:solidFill>
              </a:rPr>
              <a:t>More of this type of work is needed </a:t>
            </a:r>
          </a:p>
          <a:p>
            <a:pPr lvl="1"/>
            <a:r>
              <a:rPr lang="en-US" sz="3200" dirty="0">
                <a:solidFill>
                  <a:schemeClr val="bg1"/>
                </a:solidFill>
              </a:rPr>
              <a:t>W</a:t>
            </a:r>
            <a:r>
              <a:rPr lang="en-US" sz="3200" dirty="0" smtClean="0">
                <a:solidFill>
                  <a:schemeClr val="bg1"/>
                </a:solidFill>
              </a:rPr>
              <a:t>e need </a:t>
            </a:r>
            <a:r>
              <a:rPr lang="en-US" sz="3200" i="1" dirty="0" smtClean="0">
                <a:solidFill>
                  <a:schemeClr val="bg1"/>
                </a:solidFill>
              </a:rPr>
              <a:t>Chandra</a:t>
            </a:r>
            <a:r>
              <a:rPr lang="en-US" sz="3200" dirty="0" smtClean="0">
                <a:solidFill>
                  <a:schemeClr val="bg1"/>
                </a:solidFill>
              </a:rPr>
              <a:t> and </a:t>
            </a:r>
            <a:r>
              <a:rPr lang="en-US" sz="3200" i="1" dirty="0" smtClean="0">
                <a:solidFill>
                  <a:schemeClr val="bg1"/>
                </a:solidFill>
              </a:rPr>
              <a:t>HST</a:t>
            </a:r>
            <a:r>
              <a:rPr lang="en-US" sz="3200" dirty="0" smtClean="0">
                <a:solidFill>
                  <a:schemeClr val="bg1"/>
                </a:solidFill>
              </a:rPr>
              <a:t> full coverage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sz="3429" dirty="0" smtClean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4939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Conclusions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415" y="849391"/>
            <a:ext cx="8684222" cy="5739568"/>
          </a:xfrm>
        </p:spPr>
        <p:txBody>
          <a:bodyPr>
            <a:normAutofit fontScale="55000" lnSpcReduction="20000"/>
          </a:bodyPr>
          <a:lstStyle/>
          <a:p>
            <a:r>
              <a:rPr lang="en-US" sz="3840" i="1" dirty="0" smtClean="0">
                <a:solidFill>
                  <a:srgbClr val="FFFF00"/>
                </a:solidFill>
              </a:rPr>
              <a:t>Chandra</a:t>
            </a:r>
            <a:r>
              <a:rPr lang="en-US" sz="3840" dirty="0" smtClean="0">
                <a:solidFill>
                  <a:srgbClr val="FFFF00"/>
                </a:solidFill>
              </a:rPr>
              <a:t> allows population studies of X-ray sources in galaxies</a:t>
            </a:r>
          </a:p>
          <a:p>
            <a:r>
              <a:rPr lang="en-US" sz="3840" dirty="0" err="1" smtClean="0">
                <a:solidFill>
                  <a:srgbClr val="FFFF00"/>
                </a:solidFill>
              </a:rPr>
              <a:t>ULXs</a:t>
            </a:r>
            <a:r>
              <a:rPr lang="en-US" sz="3840" dirty="0" smtClean="0">
                <a:solidFill>
                  <a:srgbClr val="FFFF00"/>
                </a:solidFill>
              </a:rPr>
              <a:t> consistent with the high L</a:t>
            </a:r>
            <a:r>
              <a:rPr lang="en-US" sz="3840" baseline="-25000" dirty="0" smtClean="0">
                <a:solidFill>
                  <a:srgbClr val="FFFF00"/>
                </a:solidFill>
              </a:rPr>
              <a:t>X</a:t>
            </a:r>
            <a:r>
              <a:rPr lang="en-US" sz="3840" dirty="0" smtClean="0">
                <a:solidFill>
                  <a:srgbClr val="FFFF00"/>
                </a:solidFill>
              </a:rPr>
              <a:t> part of the  XRB XLF</a:t>
            </a:r>
          </a:p>
          <a:p>
            <a:pPr lvl="1"/>
            <a:r>
              <a:rPr lang="en-US" sz="3840" dirty="0" smtClean="0">
                <a:solidFill>
                  <a:schemeClr val="tx1">
                    <a:lumMod val="65000"/>
                  </a:schemeClr>
                </a:solidFill>
              </a:rPr>
              <a:t>Most </a:t>
            </a:r>
            <a:r>
              <a:rPr lang="en-US" sz="3840" dirty="0" err="1" smtClean="0">
                <a:solidFill>
                  <a:schemeClr val="tx1">
                    <a:lumMod val="65000"/>
                  </a:schemeClr>
                </a:solidFill>
              </a:rPr>
              <a:t>ULXs</a:t>
            </a:r>
            <a:r>
              <a:rPr lang="en-US" sz="3840" dirty="0" smtClean="0">
                <a:solidFill>
                  <a:schemeClr val="tx1">
                    <a:lumMod val="65000"/>
                  </a:schemeClr>
                </a:solidFill>
              </a:rPr>
              <a:t> due to massive highly accreting binaries</a:t>
            </a:r>
          </a:p>
          <a:p>
            <a:pPr lvl="1"/>
            <a:r>
              <a:rPr lang="en-US" sz="3840" dirty="0" smtClean="0">
                <a:solidFill>
                  <a:schemeClr val="tx1">
                    <a:lumMod val="65000"/>
                  </a:schemeClr>
                </a:solidFill>
              </a:rPr>
              <a:t>ULX with LX~10</a:t>
            </a:r>
            <a:r>
              <a:rPr lang="en-US" sz="3840" baseline="30000" dirty="0" smtClean="0">
                <a:solidFill>
                  <a:schemeClr val="tx1">
                    <a:lumMod val="65000"/>
                  </a:schemeClr>
                </a:solidFill>
              </a:rPr>
              <a:t>42 </a:t>
            </a:r>
            <a:r>
              <a:rPr lang="en-US" sz="3840" dirty="0" smtClean="0">
                <a:solidFill>
                  <a:schemeClr val="tx1">
                    <a:lumMod val="65000"/>
                  </a:schemeClr>
                </a:solidFill>
              </a:rPr>
              <a:t>erg s</a:t>
            </a:r>
            <a:r>
              <a:rPr lang="en-US" sz="3840" baseline="30000" dirty="0" smtClean="0">
                <a:solidFill>
                  <a:schemeClr val="tx1">
                    <a:lumMod val="65000"/>
                  </a:schemeClr>
                </a:solidFill>
              </a:rPr>
              <a:t>-1</a:t>
            </a:r>
            <a:r>
              <a:rPr lang="en-US" sz="3840" dirty="0" smtClean="0">
                <a:solidFill>
                  <a:schemeClr val="tx1">
                    <a:lumMod val="65000"/>
                  </a:schemeClr>
                </a:solidFill>
              </a:rPr>
              <a:t> candidate IMBH	</a:t>
            </a:r>
          </a:p>
          <a:p>
            <a:r>
              <a:rPr lang="en-US" sz="3840" dirty="0" err="1" smtClean="0">
                <a:solidFill>
                  <a:srgbClr val="FFFF00"/>
                </a:solidFill>
              </a:rPr>
              <a:t>LMXBs</a:t>
            </a:r>
            <a:r>
              <a:rPr lang="en-US" sz="3840" dirty="0" smtClean="0">
                <a:solidFill>
                  <a:srgbClr val="FFFF00"/>
                </a:solidFill>
              </a:rPr>
              <a:t> detected in both in GCs and in the stellar field</a:t>
            </a:r>
          </a:p>
          <a:p>
            <a:pPr lvl="1"/>
            <a:r>
              <a:rPr lang="en-US" sz="3440" dirty="0" smtClean="0">
                <a:solidFill>
                  <a:srgbClr val="A6A6A6"/>
                </a:solidFill>
              </a:rPr>
              <a:t>Dynamical GC formation enhanced in high </a:t>
            </a:r>
            <a:r>
              <a:rPr lang="en-US" sz="3440" dirty="0" err="1" smtClean="0">
                <a:solidFill>
                  <a:srgbClr val="A6A6A6"/>
                </a:solidFill>
              </a:rPr>
              <a:t>metallicity</a:t>
            </a:r>
            <a:r>
              <a:rPr lang="en-US" sz="3440" dirty="0" smtClean="0">
                <a:solidFill>
                  <a:srgbClr val="A6A6A6"/>
                </a:solidFill>
              </a:rPr>
              <a:t> (red) GCs, consistent with a red giant role in the formation of these luminous </a:t>
            </a:r>
            <a:r>
              <a:rPr lang="en-US" sz="3440" dirty="0" err="1" smtClean="0">
                <a:solidFill>
                  <a:srgbClr val="A6A6A6"/>
                </a:solidFill>
              </a:rPr>
              <a:t>LMXBs</a:t>
            </a:r>
            <a:r>
              <a:rPr lang="en-US" sz="3440" dirty="0" smtClean="0">
                <a:solidFill>
                  <a:srgbClr val="A6A6A6"/>
                </a:solidFill>
              </a:rPr>
              <a:t>. GC mass and compactness are also factors</a:t>
            </a:r>
          </a:p>
          <a:p>
            <a:r>
              <a:rPr lang="en-US" sz="3840" dirty="0">
                <a:solidFill>
                  <a:srgbClr val="FFFF00"/>
                </a:solidFill>
              </a:rPr>
              <a:t>B</a:t>
            </a:r>
            <a:r>
              <a:rPr lang="en-US" sz="3840" dirty="0" smtClean="0">
                <a:solidFill>
                  <a:srgbClr val="FFFF00"/>
                </a:solidFill>
              </a:rPr>
              <a:t>oth GC formation and field binary evolution are important for producing LMXB populations</a:t>
            </a:r>
          </a:p>
          <a:p>
            <a:pPr lvl="1"/>
            <a:r>
              <a:rPr lang="en-US" sz="3840" dirty="0" smtClean="0">
                <a:solidFill>
                  <a:srgbClr val="A6A6A6"/>
                </a:solidFill>
              </a:rPr>
              <a:t>Correlations </a:t>
            </a:r>
          </a:p>
          <a:p>
            <a:pPr lvl="1"/>
            <a:r>
              <a:rPr lang="en-US" sz="3840" dirty="0">
                <a:solidFill>
                  <a:srgbClr val="A6A6A6"/>
                </a:solidFill>
              </a:rPr>
              <a:t>S</a:t>
            </a:r>
            <a:r>
              <a:rPr lang="en-US" sz="3840" dirty="0" smtClean="0">
                <a:solidFill>
                  <a:srgbClr val="A6A6A6"/>
                </a:solidFill>
              </a:rPr>
              <a:t>hape of XLF</a:t>
            </a:r>
          </a:p>
          <a:p>
            <a:pPr lvl="1"/>
            <a:r>
              <a:rPr lang="en-US" sz="3840" dirty="0" smtClean="0">
                <a:solidFill>
                  <a:srgbClr val="A6A6A6"/>
                </a:solidFill>
              </a:rPr>
              <a:t>Radial profiles</a:t>
            </a:r>
          </a:p>
          <a:p>
            <a:r>
              <a:rPr lang="en-US" sz="3840" dirty="0" smtClean="0">
                <a:solidFill>
                  <a:srgbClr val="FFFF00"/>
                </a:solidFill>
              </a:rPr>
              <a:t>2D features in the GC and LMXB spatial distribution point to these sources as fossil remnants of the merging evolution of galaxies</a:t>
            </a:r>
          </a:p>
          <a:p>
            <a:pPr lvl="1"/>
            <a:r>
              <a:rPr lang="en-US" sz="3200" dirty="0" smtClean="0"/>
              <a:t>More of this type of work is needed </a:t>
            </a: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W</a:t>
            </a:r>
            <a:r>
              <a:rPr lang="en-US" sz="3200" dirty="0" smtClean="0">
                <a:solidFill>
                  <a:srgbClr val="FFFF00"/>
                </a:solidFill>
              </a:rPr>
              <a:t>e need full coverage with </a:t>
            </a:r>
            <a:r>
              <a:rPr lang="en-US" sz="3200" i="1" dirty="0" smtClean="0">
                <a:solidFill>
                  <a:srgbClr val="FFFF00"/>
                </a:solidFill>
              </a:rPr>
              <a:t>Chandra</a:t>
            </a:r>
            <a:r>
              <a:rPr lang="en-US" sz="3200" dirty="0" smtClean="0">
                <a:solidFill>
                  <a:srgbClr val="FFFF00"/>
                </a:solidFill>
              </a:rPr>
              <a:t> and </a:t>
            </a:r>
            <a:r>
              <a:rPr lang="en-US" sz="3200" i="1" dirty="0" smtClean="0">
                <a:solidFill>
                  <a:srgbClr val="FFFF00"/>
                </a:solidFill>
              </a:rPr>
              <a:t>HST</a:t>
            </a:r>
            <a:endParaRPr lang="en-US" dirty="0" smtClean="0">
              <a:solidFill>
                <a:srgbClr val="FFFF00"/>
              </a:solidFill>
            </a:endParaRPr>
          </a:p>
          <a:p>
            <a:endParaRPr lang="en-US" sz="3429" dirty="0" smtClean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181" y="274638"/>
            <a:ext cx="8814955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Why </a:t>
            </a:r>
            <a:r>
              <a:rPr lang="en-US" i="1" dirty="0" smtClean="0"/>
              <a:t>Chandra</a:t>
            </a:r>
            <a:r>
              <a:rPr lang="en-US" dirty="0" smtClean="0"/>
              <a:t>? Angular resolution is </a:t>
            </a:r>
            <a:r>
              <a:rPr lang="en-US" dirty="0" smtClean="0">
                <a:solidFill>
                  <a:srgbClr val="FFFF00"/>
                </a:solidFill>
              </a:rPr>
              <a:t>essential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23403"/>
            <a:ext cx="8229600" cy="40276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Antennae galaxies – </a:t>
            </a:r>
            <a:r>
              <a:rPr lang="en-US" i="1" dirty="0" smtClean="0"/>
              <a:t>Chandra</a:t>
            </a:r>
            <a:r>
              <a:rPr lang="en-US" dirty="0" smtClean="0"/>
              <a:t> versus </a:t>
            </a:r>
            <a:r>
              <a:rPr lang="en-US" i="1" dirty="0" smtClean="0"/>
              <a:t>XMM-Newton</a:t>
            </a:r>
            <a:endParaRPr lang="en-US" i="1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 l="6068" t="13787" r="15228" b="25798"/>
          <a:stretch>
            <a:fillRect/>
          </a:stretch>
        </p:blipFill>
        <p:spPr bwMode="auto">
          <a:xfrm>
            <a:off x="4703649" y="1495135"/>
            <a:ext cx="4163260" cy="4228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l="10755" t="8532" r="15005" b="24428"/>
          <a:stretch>
            <a:fillRect/>
          </a:stretch>
        </p:blipFill>
        <p:spPr>
          <a:xfrm>
            <a:off x="313121" y="1495136"/>
            <a:ext cx="4390529" cy="42282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5773"/>
            <a:ext cx="8229600" cy="1143000"/>
          </a:xfrm>
        </p:spPr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444" dirty="0" smtClean="0"/>
              <a:t>XRB populations: pre-</a:t>
            </a:r>
            <a:r>
              <a:rPr lang="en-US" sz="4444" i="1" dirty="0" smtClean="0"/>
              <a:t>Chandra</a:t>
            </a:r>
            <a:r>
              <a:rPr lang="en-US" sz="5400" i="1" dirty="0" smtClean="0"/>
              <a:t/>
            </a:r>
            <a:br>
              <a:rPr lang="en-US" sz="5400" i="1" dirty="0" smtClean="0"/>
            </a:br>
            <a:r>
              <a:rPr lang="en-US" sz="311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see </a:t>
            </a:r>
            <a:r>
              <a:rPr lang="en-US" sz="311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Fabbiano</a:t>
            </a:r>
            <a:r>
              <a:rPr lang="en-US" sz="311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1989, ARAA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1228" y="1779154"/>
            <a:ext cx="3572936" cy="3321864"/>
          </a:xfrm>
          <a:prstGeom prst="rect">
            <a:avLst/>
          </a:prstGeom>
          <a:effectLst>
            <a:outerShdw blurRad="317500" dist="76200" dir="2700000" algn="br">
              <a:srgbClr val="F79646"/>
            </a:outerShdw>
          </a:effec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98966" y="1600200"/>
            <a:ext cx="8587834" cy="2631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 Narrow"/>
              </a:rPr>
              <a:t>Outside the Local Group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 Narrow"/>
              </a:rPr>
              <a:t>Only most luminous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 Narrow"/>
              </a:rPr>
              <a:t>XRBs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 Narrow"/>
              </a:rPr>
              <a:t> </a:t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 Narrow"/>
              </a:rPr>
            </a:b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 Narrow"/>
              </a:rPr>
              <a:t>detected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Arial Narrow"/>
              </a:rPr>
              <a:t>a few ULX		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Arial Narrow"/>
              </a:rPr>
              <a:t>??? IMBH ???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9864" y="5287603"/>
            <a:ext cx="2464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NGC 6946 – </a:t>
            </a:r>
          </a:p>
          <a:p>
            <a:r>
              <a:rPr lang="en-US" i="1" dirty="0" smtClean="0"/>
              <a:t>Einstein Observatory</a:t>
            </a:r>
            <a:endParaRPr lang="en-US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444" dirty="0" smtClean="0"/>
              <a:t>XRB populations: pre-</a:t>
            </a:r>
            <a:r>
              <a:rPr lang="en-US" sz="4444" i="1" dirty="0" smtClean="0"/>
              <a:t>Chandra</a:t>
            </a:r>
            <a:r>
              <a:rPr lang="en-US" sz="5400" i="1" dirty="0" smtClean="0"/>
              <a:t/>
            </a:r>
            <a:br>
              <a:rPr lang="en-US" sz="5400" i="1" dirty="0" smtClean="0"/>
            </a:br>
            <a:r>
              <a:rPr lang="en-US" sz="311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see </a:t>
            </a:r>
            <a:r>
              <a:rPr lang="en-US" sz="311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Fabbiano</a:t>
            </a:r>
            <a:r>
              <a:rPr lang="en-US" sz="311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1989, ARAA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966" y="1600200"/>
            <a:ext cx="8587834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Outside the Local Group</a:t>
            </a:r>
          </a:p>
          <a:p>
            <a:pPr lvl="1"/>
            <a:r>
              <a:rPr lang="en-US" dirty="0" smtClean="0"/>
              <a:t>Integrated emission of galaxy (L</a:t>
            </a:r>
            <a:r>
              <a:rPr lang="en-US" baseline="-25000" dirty="0" smtClean="0"/>
              <a:t>X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>
                <a:solidFill>
                  <a:srgbClr val="FFFF00"/>
                </a:solidFill>
              </a:rPr>
              <a:t>HMXB </a:t>
            </a:r>
            <a:r>
              <a:rPr lang="en-US" dirty="0" err="1" smtClean="0">
                <a:solidFill>
                  <a:srgbClr val="FFFF00"/>
                </a:solidFill>
                <a:sym typeface="Wingdings"/>
              </a:rPr>
              <a:t></a:t>
            </a:r>
            <a:r>
              <a:rPr lang="en-US" dirty="0" err="1" smtClean="0">
                <a:solidFill>
                  <a:srgbClr val="FFFF00"/>
                </a:solidFill>
              </a:rPr>
              <a:t>star</a:t>
            </a:r>
            <a:r>
              <a:rPr lang="en-US" dirty="0" smtClean="0">
                <a:solidFill>
                  <a:srgbClr val="FFFF00"/>
                </a:solidFill>
              </a:rPr>
              <a:t>-formation rate L</a:t>
            </a:r>
            <a:r>
              <a:rPr lang="en-US" baseline="-25000" dirty="0" smtClean="0">
                <a:solidFill>
                  <a:srgbClr val="FFFF00"/>
                </a:solidFill>
              </a:rPr>
              <a:t>X</a:t>
            </a:r>
            <a:r>
              <a:rPr lang="en-US" dirty="0" smtClean="0">
                <a:solidFill>
                  <a:srgbClr val="FFFF00"/>
                </a:solidFill>
              </a:rPr>
              <a:t> ~ L</a:t>
            </a:r>
            <a:r>
              <a:rPr lang="en-US" baseline="-25000" dirty="0" smtClean="0">
                <a:solidFill>
                  <a:srgbClr val="FFFF00"/>
                </a:solidFill>
              </a:rPr>
              <a:t>FIR</a:t>
            </a:r>
          </a:p>
          <a:p>
            <a:pPr lvl="2"/>
            <a:r>
              <a:rPr lang="en-US" dirty="0" smtClean="0">
                <a:solidFill>
                  <a:srgbClr val="FFFF00"/>
                </a:solidFill>
              </a:rPr>
              <a:t>LMXB  </a:t>
            </a:r>
            <a:r>
              <a:rPr lang="en-US" dirty="0" err="1" smtClean="0">
                <a:solidFill>
                  <a:srgbClr val="FFFF00"/>
                </a:solidFill>
                <a:sym typeface="Wingdings"/>
              </a:rPr>
              <a:t></a:t>
            </a:r>
            <a:r>
              <a:rPr lang="en-US" dirty="0" smtClean="0">
                <a:solidFill>
                  <a:srgbClr val="FFFF00"/>
                </a:solidFill>
              </a:rPr>
              <a:t> stellar mass L</a:t>
            </a:r>
            <a:r>
              <a:rPr lang="en-US" baseline="-25000" dirty="0" smtClean="0">
                <a:solidFill>
                  <a:srgbClr val="FFFF00"/>
                </a:solidFill>
              </a:rPr>
              <a:t>X</a:t>
            </a:r>
            <a:r>
              <a:rPr lang="en-US" dirty="0" smtClean="0">
                <a:solidFill>
                  <a:srgbClr val="FFFF00"/>
                </a:solidFill>
              </a:rPr>
              <a:t> ~ L</a:t>
            </a:r>
            <a:r>
              <a:rPr lang="en-US" baseline="-25000" dirty="0" smtClean="0">
                <a:solidFill>
                  <a:srgbClr val="FFFF00"/>
                </a:solidFill>
              </a:rPr>
              <a:t>H</a:t>
            </a:r>
          </a:p>
          <a:p>
            <a:pPr>
              <a:buNone/>
            </a:pP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l="10000" r="15000" b="22681"/>
          <a:stretch>
            <a:fillRect/>
          </a:stretch>
        </p:blipFill>
        <p:spPr>
          <a:xfrm>
            <a:off x="5899726" y="1600200"/>
            <a:ext cx="3105327" cy="3152702"/>
          </a:xfrm>
          <a:prstGeom prst="rect">
            <a:avLst/>
          </a:prstGeom>
          <a:effectLst>
            <a:outerShdw blurRad="317500" dist="76200" dir="2700000" algn="br">
              <a:srgbClr val="F79646"/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922818" y="4929909"/>
            <a:ext cx="26554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Einstein Observatory</a:t>
            </a:r>
          </a:p>
          <a:p>
            <a:r>
              <a:rPr lang="en-US" sz="1600" dirty="0" err="1" smtClean="0">
                <a:solidFill>
                  <a:srgbClr val="B9CDE5"/>
                </a:solidFill>
              </a:rPr>
              <a:t>Fabbiano</a:t>
            </a:r>
            <a:r>
              <a:rPr lang="en-US" sz="1600" dirty="0" smtClean="0">
                <a:solidFill>
                  <a:srgbClr val="B9CDE5"/>
                </a:solidFill>
              </a:rPr>
              <a:t>, </a:t>
            </a:r>
            <a:r>
              <a:rPr lang="en-US" sz="1600" dirty="0" err="1" smtClean="0">
                <a:solidFill>
                  <a:srgbClr val="B9CDE5"/>
                </a:solidFill>
              </a:rPr>
              <a:t>Feigelson</a:t>
            </a:r>
            <a:r>
              <a:rPr lang="en-US" sz="1600" dirty="0" smtClean="0">
                <a:solidFill>
                  <a:srgbClr val="B9CDE5"/>
                </a:solidFill>
              </a:rPr>
              <a:t> </a:t>
            </a:r>
          </a:p>
          <a:p>
            <a:r>
              <a:rPr lang="en-US" sz="1600" dirty="0" smtClean="0">
                <a:solidFill>
                  <a:srgbClr val="B9CDE5"/>
                </a:solidFill>
              </a:rPr>
              <a:t>&amp; </a:t>
            </a:r>
            <a:r>
              <a:rPr lang="en-US" sz="1600" dirty="0" err="1" smtClean="0">
                <a:solidFill>
                  <a:srgbClr val="B9CDE5"/>
                </a:solidFill>
              </a:rPr>
              <a:t>Zamorani</a:t>
            </a:r>
            <a:r>
              <a:rPr lang="en-US" sz="1600" dirty="0" smtClean="0">
                <a:solidFill>
                  <a:srgbClr val="B9CDE5"/>
                </a:solidFill>
              </a:rPr>
              <a:t> 1982</a:t>
            </a:r>
            <a:endParaRPr lang="en-US" sz="1600" dirty="0">
              <a:solidFill>
                <a:srgbClr val="B9CDE5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3474" y="131144"/>
            <a:ext cx="6144108" cy="717447"/>
          </a:xfrm>
        </p:spPr>
        <p:txBody>
          <a:bodyPr>
            <a:normAutofit fontScale="90000"/>
          </a:bodyPr>
          <a:lstStyle/>
          <a:p>
            <a:r>
              <a:rPr lang="en-US" sz="3600" i="1" dirty="0" smtClean="0"/>
              <a:t>Chandra</a:t>
            </a:r>
            <a:r>
              <a:rPr lang="en-US" sz="3600" dirty="0" smtClean="0"/>
              <a:t> – XRB population studies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987" y="966667"/>
            <a:ext cx="5324035" cy="1908382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XRB populations characterized by 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luminosity functions (XLF)</a:t>
            </a:r>
          </a:p>
          <a:p>
            <a:pPr lvl="1"/>
            <a:r>
              <a:rPr lang="en-US" sz="2400" dirty="0" smtClean="0">
                <a:solidFill>
                  <a:schemeClr val="tx1">
                    <a:lumMod val="65000"/>
                  </a:schemeClr>
                </a:solidFill>
              </a:rPr>
              <a:t>X-ray photometry </a:t>
            </a:r>
          </a:p>
          <a:p>
            <a:pPr lvl="1"/>
            <a:r>
              <a:rPr lang="en-US" sz="2400" dirty="0" smtClean="0">
                <a:solidFill>
                  <a:schemeClr val="tx1">
                    <a:lumMod val="65000"/>
                  </a:schemeClr>
                </a:solidFill>
              </a:rPr>
              <a:t>Source variability</a:t>
            </a:r>
            <a:r>
              <a:rPr lang="en-US" sz="2400" dirty="0" smtClean="0"/>
              <a:t>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" name="Picture 1027" descr="LF"/>
          <p:cNvPicPr>
            <a:picLocks noChangeAspect="1" noChangeArrowheads="1"/>
          </p:cNvPicPr>
          <p:nvPr/>
        </p:nvPicPr>
        <p:blipFill>
          <a:blip r:embed="rId2"/>
          <a:srcRect l="10457" t="17677" r="5229" b="21716"/>
          <a:stretch>
            <a:fillRect/>
          </a:stretch>
        </p:blipFill>
        <p:spPr bwMode="auto">
          <a:xfrm>
            <a:off x="4248114" y="1548105"/>
            <a:ext cx="4255113" cy="395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8600" dist="76200" dir="2700000">
              <a:schemeClr val="accent2"/>
            </a:outerShdw>
          </a:effectLst>
        </p:spPr>
      </p:pic>
      <p:sp>
        <p:nvSpPr>
          <p:cNvPr id="7" name="Rectangle 1029"/>
          <p:cNvSpPr txBox="1">
            <a:spLocks noChangeArrowheads="1"/>
          </p:cNvSpPr>
          <p:nvPr/>
        </p:nvSpPr>
        <p:spPr>
          <a:xfrm>
            <a:off x="4565528" y="5582227"/>
            <a:ext cx="3810172" cy="659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NGC1316: Observed and corrected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XLF</a:t>
            </a:r>
            <a:r>
              <a:rPr lang="en-US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 </a:t>
            </a:r>
            <a:r>
              <a:rPr kumimoji="0" lang="en-US" b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Kim &amp; </a:t>
            </a:r>
            <a:r>
              <a:rPr kumimoji="0" lang="en-US" b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Fabbiano</a:t>
            </a:r>
            <a:r>
              <a:rPr kumimoji="0" lang="en-US" b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2003</a:t>
            </a:r>
            <a:endParaRPr kumimoji="0" lang="en-US" b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3474" y="131144"/>
            <a:ext cx="6144108" cy="717447"/>
          </a:xfrm>
        </p:spPr>
        <p:txBody>
          <a:bodyPr>
            <a:normAutofit fontScale="90000"/>
          </a:bodyPr>
          <a:lstStyle/>
          <a:p>
            <a:r>
              <a:rPr lang="en-US" sz="3600" i="1" dirty="0" smtClean="0"/>
              <a:t>Chandra</a:t>
            </a:r>
            <a:r>
              <a:rPr lang="en-US" sz="3600" dirty="0" smtClean="0"/>
              <a:t> – XRB population studies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987" y="966667"/>
            <a:ext cx="5324035" cy="1908382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XRB populations characterized by </a:t>
            </a:r>
          </a:p>
          <a:p>
            <a:pPr lvl="1"/>
            <a:r>
              <a:rPr lang="en-US" sz="2400" dirty="0" smtClean="0">
                <a:solidFill>
                  <a:srgbClr val="A6A6A6"/>
                </a:solidFill>
              </a:rPr>
              <a:t>luminosity functions (XLF)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X-ray photometry </a:t>
            </a:r>
          </a:p>
          <a:p>
            <a:pPr lvl="1"/>
            <a:r>
              <a:rPr lang="en-US" sz="2400" dirty="0" smtClean="0">
                <a:solidFill>
                  <a:schemeClr val="tx1">
                    <a:lumMod val="65000"/>
                  </a:schemeClr>
                </a:solidFill>
              </a:rPr>
              <a:t>Source variability</a:t>
            </a:r>
            <a:r>
              <a:rPr lang="en-US" sz="2400" dirty="0" smtClean="0"/>
              <a:t>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3160" y="1548104"/>
            <a:ext cx="3978022" cy="3984881"/>
          </a:xfrm>
          <a:prstGeom prst="rect">
            <a:avLst/>
          </a:prstGeom>
          <a:effectLst>
            <a:outerShdw blurRad="228600" dist="76200" dir="2700000" algn="br">
              <a:schemeClr val="accent3"/>
            </a:outerShdw>
          </a:effectLst>
        </p:spPr>
      </p:pic>
      <p:sp>
        <p:nvSpPr>
          <p:cNvPr id="9" name="Rectangle 1029"/>
          <p:cNvSpPr txBox="1">
            <a:spLocks noChangeArrowheads="1"/>
          </p:cNvSpPr>
          <p:nvPr/>
        </p:nvSpPr>
        <p:spPr>
          <a:xfrm>
            <a:off x="4404591" y="5532985"/>
            <a:ext cx="3810172" cy="659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Chandra color-color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diagram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b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Prestwich</a:t>
            </a:r>
            <a:r>
              <a:rPr kumimoji="0" lang="en-US" b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et al 2003</a:t>
            </a:r>
            <a:endParaRPr kumimoji="0" lang="en-US" b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3474" y="131144"/>
            <a:ext cx="6144108" cy="717447"/>
          </a:xfrm>
        </p:spPr>
        <p:txBody>
          <a:bodyPr>
            <a:normAutofit fontScale="90000"/>
          </a:bodyPr>
          <a:lstStyle/>
          <a:p>
            <a:r>
              <a:rPr lang="en-US" sz="3600" i="1" dirty="0" smtClean="0"/>
              <a:t>Chandra</a:t>
            </a:r>
            <a:r>
              <a:rPr lang="en-US" sz="3600" dirty="0" smtClean="0"/>
              <a:t> – XRB population studies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987" y="966667"/>
            <a:ext cx="5324035" cy="1908382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XRB populations characterized by </a:t>
            </a:r>
          </a:p>
          <a:p>
            <a:pPr lvl="1"/>
            <a:r>
              <a:rPr lang="en-US" sz="2400" dirty="0" smtClean="0">
                <a:solidFill>
                  <a:srgbClr val="A6A6A6"/>
                </a:solidFill>
              </a:rPr>
              <a:t>luminosity functions (XLF)</a:t>
            </a:r>
          </a:p>
          <a:p>
            <a:pPr lvl="1"/>
            <a:r>
              <a:rPr lang="en-US" sz="2400" dirty="0" smtClean="0">
                <a:solidFill>
                  <a:schemeClr val="tx1">
                    <a:lumMod val="65000"/>
                  </a:schemeClr>
                </a:solidFill>
              </a:rPr>
              <a:t>X-ray photometry 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Source variability </a:t>
            </a:r>
            <a:endParaRPr lang="en-US" dirty="0" smtClean="0">
              <a:solidFill>
                <a:srgbClr val="FFFF00"/>
              </a:solidFill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3159" y="1548104"/>
            <a:ext cx="4100629" cy="3820532"/>
          </a:xfrm>
          <a:prstGeom prst="rect">
            <a:avLst/>
          </a:prstGeom>
          <a:effectLst>
            <a:outerShdw blurRad="228600" dist="76200" dir="2700000">
              <a:srgbClr val="3366FF"/>
            </a:outerShdw>
          </a:effectLst>
        </p:spPr>
      </p:pic>
      <p:sp>
        <p:nvSpPr>
          <p:cNvPr id="7" name="Rectangle 1029"/>
          <p:cNvSpPr txBox="1">
            <a:spLocks noChangeArrowheads="1"/>
          </p:cNvSpPr>
          <p:nvPr/>
        </p:nvSpPr>
        <p:spPr>
          <a:xfrm>
            <a:off x="4754579" y="5443682"/>
            <a:ext cx="3056415" cy="831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X-ray Transients in 3 E galaxies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b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Brassington</a:t>
            </a:r>
            <a:r>
              <a:rPr kumimoji="0" lang="en-US" b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et al 2012</a:t>
            </a:r>
            <a:endParaRPr kumimoji="0" lang="en-US" b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19" y="0"/>
            <a:ext cx="8924636" cy="1346627"/>
          </a:xfrm>
        </p:spPr>
        <p:txBody>
          <a:bodyPr>
            <a:noAutofit/>
          </a:bodyPr>
          <a:lstStyle/>
          <a:p>
            <a:r>
              <a:rPr lang="en-US" sz="3200" dirty="0" err="1" smtClean="0">
                <a:solidFill>
                  <a:srgbClr val="FFFF00"/>
                </a:solidFill>
              </a:rPr>
              <a:t>Metallicity</a:t>
            </a:r>
            <a:r>
              <a:rPr lang="en-US" sz="3200" dirty="0" smtClean="0">
                <a:solidFill>
                  <a:srgbClr val="FFFF00"/>
                </a:solidFill>
              </a:rPr>
              <a:t> affects Red Giants properties –</a:t>
            </a:r>
            <a:br>
              <a:rPr lang="en-US" sz="3200" dirty="0" smtClean="0">
                <a:solidFill>
                  <a:srgbClr val="FFFF00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</a:rPr>
              <a:t>seeds for GC-LMXB formation</a:t>
            </a:r>
            <a:br>
              <a:rPr lang="en-US" sz="3200" dirty="0" smtClean="0">
                <a:solidFill>
                  <a:srgbClr val="FFFF00"/>
                </a:solidFill>
              </a:rPr>
            </a:br>
            <a:r>
              <a:rPr lang="en-US" sz="2400" dirty="0" err="1" smtClean="0"/>
              <a:t>Ivanova</a:t>
            </a:r>
            <a:r>
              <a:rPr lang="en-US" sz="2400" dirty="0" smtClean="0"/>
              <a:t> et al 2012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637" y="1744921"/>
            <a:ext cx="4271818" cy="289791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Average </a:t>
            </a:r>
            <a:r>
              <a:rPr lang="en-US" dirty="0" smtClean="0">
                <a:solidFill>
                  <a:srgbClr val="FFFF00"/>
                </a:solidFill>
              </a:rPr>
              <a:t>masses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FF00"/>
                </a:solidFill>
              </a:rPr>
              <a:t>number densities</a:t>
            </a:r>
            <a:r>
              <a:rPr lang="en-US" dirty="0" smtClean="0"/>
              <a:t> of </a:t>
            </a:r>
            <a:r>
              <a:rPr lang="en-US" dirty="0" smtClean="0">
                <a:solidFill>
                  <a:srgbClr val="FFFFFF"/>
                </a:solidFill>
              </a:rPr>
              <a:t>red giants </a:t>
            </a:r>
            <a:r>
              <a:rPr lang="en-US" dirty="0" smtClean="0"/>
              <a:t>increase with </a:t>
            </a:r>
            <a:r>
              <a:rPr lang="en-US" dirty="0" err="1" smtClean="0"/>
              <a:t>metallicity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LMXBs</a:t>
            </a:r>
            <a:r>
              <a:rPr lang="en-US" dirty="0" smtClean="0"/>
              <a:t> with high-</a:t>
            </a:r>
            <a:r>
              <a:rPr lang="en-US" dirty="0" err="1" smtClean="0"/>
              <a:t>metallicity</a:t>
            </a:r>
            <a:r>
              <a:rPr lang="en-US" dirty="0" smtClean="0"/>
              <a:t> giant donors drive higher MT rates and can appear as persistent systems</a:t>
            </a:r>
          </a:p>
          <a:p>
            <a:pPr lvl="1"/>
            <a:endParaRPr lang="en-US" sz="2000" baseline="-25000" dirty="0" smtClean="0">
              <a:solidFill>
                <a:srgbClr val="FFFF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562" y="1744921"/>
            <a:ext cx="4182801" cy="2977170"/>
          </a:xfrm>
          <a:prstGeom prst="rect">
            <a:avLst/>
          </a:prstGeom>
          <a:effectLst>
            <a:outerShdw blurRad="317500" dist="76200" dir="2700000">
              <a:srgbClr val="3366FF"/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4943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GC-</a:t>
            </a:r>
            <a:r>
              <a:rPr lang="en-US" sz="4000" dirty="0" err="1" smtClean="0"/>
              <a:t>LMXBs</a:t>
            </a:r>
            <a:r>
              <a:rPr lang="en-US" sz="4000" dirty="0" smtClean="0"/>
              <a:t> and GC parameters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222" dirty="0" smtClean="0">
                <a:solidFill>
                  <a:srgbClr val="B9CDE5"/>
                </a:solidFill>
              </a:rPr>
              <a:t>e.g., </a:t>
            </a:r>
            <a:r>
              <a:rPr lang="en-US" sz="2222" dirty="0" err="1" smtClean="0">
                <a:solidFill>
                  <a:srgbClr val="B9CDE5"/>
                </a:solidFill>
              </a:rPr>
              <a:t>Angelini</a:t>
            </a:r>
            <a:r>
              <a:rPr lang="en-US" sz="2222" dirty="0" smtClean="0">
                <a:solidFill>
                  <a:srgbClr val="B9CDE5"/>
                </a:solidFill>
              </a:rPr>
              <a:t> et al. 2001; </a:t>
            </a:r>
            <a:r>
              <a:rPr lang="en-US" sz="2222" dirty="0" err="1" smtClean="0">
                <a:solidFill>
                  <a:srgbClr val="B9CDE5"/>
                </a:solidFill>
              </a:rPr>
              <a:t>Kundu</a:t>
            </a:r>
            <a:r>
              <a:rPr lang="en-US" sz="2222" dirty="0" smtClean="0">
                <a:solidFill>
                  <a:srgbClr val="B9CDE5"/>
                </a:solidFill>
              </a:rPr>
              <a:t> et al. 2002, 2007; </a:t>
            </a:r>
            <a:r>
              <a:rPr lang="en-US" sz="2222" dirty="0" err="1" smtClean="0">
                <a:solidFill>
                  <a:srgbClr val="B9CDE5"/>
                </a:solidFill>
              </a:rPr>
              <a:t>Sarazin</a:t>
            </a:r>
            <a:r>
              <a:rPr lang="en-US" sz="2222" dirty="0" smtClean="0">
                <a:solidFill>
                  <a:srgbClr val="B9CDE5"/>
                </a:solidFill>
              </a:rPr>
              <a:t> et al. 2003; Jordan et al. 2004; Kim et al. 2006; </a:t>
            </a:r>
            <a:r>
              <a:rPr lang="en-US" sz="2222" dirty="0" err="1" smtClean="0">
                <a:solidFill>
                  <a:srgbClr val="B9CDE5"/>
                </a:solidFill>
              </a:rPr>
              <a:t>Sivakoff</a:t>
            </a:r>
            <a:r>
              <a:rPr lang="en-US" sz="2222" dirty="0" smtClean="0">
                <a:solidFill>
                  <a:srgbClr val="B9CDE5"/>
                </a:solidFill>
              </a:rPr>
              <a:t> et al. 2007; </a:t>
            </a:r>
            <a:r>
              <a:rPr lang="en-US" sz="2222" dirty="0" err="1" smtClean="0">
                <a:solidFill>
                  <a:srgbClr val="B9CDE5"/>
                </a:solidFill>
              </a:rPr>
              <a:t>Paolillo</a:t>
            </a:r>
            <a:r>
              <a:rPr lang="en-US" sz="2222" dirty="0" smtClean="0">
                <a:solidFill>
                  <a:srgbClr val="B9CDE5"/>
                </a:solidFill>
              </a:rPr>
              <a:t> 2011; Kim et al 2013</a:t>
            </a:r>
            <a:endParaRPr lang="en-US" sz="3600" dirty="0">
              <a:solidFill>
                <a:srgbClr val="B9CDE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0455"/>
            <a:ext cx="8224472" cy="88656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b="1" i="1" dirty="0" smtClean="0">
                <a:solidFill>
                  <a:srgbClr val="FFFF00"/>
                </a:solidFill>
              </a:rPr>
              <a:t>Not all GCs are equally good at making </a:t>
            </a:r>
            <a:r>
              <a:rPr lang="en-US" b="1" i="1" dirty="0" err="1" smtClean="0">
                <a:solidFill>
                  <a:srgbClr val="FFFF00"/>
                </a:solidFill>
              </a:rPr>
              <a:t>LMXBs</a:t>
            </a:r>
            <a:endParaRPr lang="en-US" b="1" i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773" y="167409"/>
            <a:ext cx="8878454" cy="1091295"/>
          </a:xfrm>
        </p:spPr>
        <p:txBody>
          <a:bodyPr>
            <a:noAutofit/>
          </a:bodyPr>
          <a:lstStyle/>
          <a:p>
            <a:r>
              <a:rPr lang="en-US" sz="3600" dirty="0" smtClean="0"/>
              <a:t>Joint </a:t>
            </a:r>
            <a:r>
              <a:rPr lang="en-US" sz="3600" i="1" dirty="0" smtClean="0">
                <a:solidFill>
                  <a:srgbClr val="FFFF00"/>
                </a:solidFill>
              </a:rPr>
              <a:t>Chandra - Hubble </a:t>
            </a:r>
            <a:r>
              <a:rPr lang="en-US" sz="3600" dirty="0" smtClean="0"/>
              <a:t>studies </a:t>
            </a:r>
            <a:br>
              <a:rPr lang="en-US" sz="3600" dirty="0" smtClean="0"/>
            </a:br>
            <a:r>
              <a:rPr lang="en-US" sz="3600" dirty="0" smtClean="0"/>
              <a:t>of LMXB and GC populations</a:t>
            </a:r>
            <a:endParaRPr lang="en-US" sz="36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2672" y="1564409"/>
            <a:ext cx="8367146" cy="26605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85750" indent="-285750">
              <a:spcBef>
                <a:spcPct val="20000"/>
              </a:spcBef>
              <a:buFont typeface="Arial"/>
              <a:buChar char="•"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+mn-lt"/>
                <a:ea typeface="+mn-ea"/>
                <a:cs typeface="Arial Narrow"/>
              </a:rPr>
              <a:t>Which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+mn-lt"/>
                <a:ea typeface="+mn-ea"/>
                <a:cs typeface="Arial Narrow"/>
              </a:rPr>
              <a:t> are the </a:t>
            </a:r>
            <a:r>
              <a:rPr lang="en-US" sz="2800" dirty="0" err="1">
                <a:solidFill>
                  <a:srgbClr val="A6A6A6"/>
                </a:solidFill>
                <a:cs typeface="Arial Narrow"/>
              </a:rPr>
              <a:t>p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+mn-lt"/>
                <a:ea typeface="+mn-ea"/>
                <a:cs typeface="Arial Narrow"/>
              </a:rPr>
              <a:t>arameters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+mn-lt"/>
                <a:ea typeface="+mn-ea"/>
                <a:cs typeface="Arial Narrow"/>
              </a:rPr>
              <a:t> governing GC-LMXB formation?</a:t>
            </a:r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r>
              <a:rPr lang="en-US" sz="2800" dirty="0" smtClean="0">
                <a:solidFill>
                  <a:srgbClr val="A6A6A6"/>
                </a:solidFill>
                <a:cs typeface="Arial Narrow"/>
              </a:rPr>
              <a:t>Are field-LMXB also formed in GCs?</a:t>
            </a:r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 Narrow"/>
              </a:rPr>
              <a:t>What can we learn from the spatial distributions of GCs and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 Narrow"/>
              </a:rPr>
              <a:t>LMXBs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 Narrow"/>
              </a:rPr>
              <a:t>?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 Narrow"/>
              </a:rPr>
              <a:t>LMXB properties and galaxy evolution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 Narrow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672" y="0"/>
            <a:ext cx="8791436" cy="1373902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FFF00"/>
                </a:solidFill>
              </a:rPr>
              <a:t>Radial Profiles 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1550"/>
            <a:ext cx="8229600" cy="4629676"/>
          </a:xfrm>
        </p:spPr>
        <p:txBody>
          <a:bodyPr>
            <a:normAutofit/>
          </a:bodyPr>
          <a:lstStyle/>
          <a:p>
            <a:r>
              <a:rPr lang="en-US" sz="3027" dirty="0" smtClean="0"/>
              <a:t>Do the spatial distributions of LMXB follow those of GCs or of the diffuse stellar light?</a:t>
            </a:r>
          </a:p>
          <a:p>
            <a:pPr lvl="1"/>
            <a:r>
              <a:rPr lang="en-US" sz="2627" dirty="0" smtClean="0"/>
              <a:t>Insufficient GC identification of </a:t>
            </a:r>
            <a:r>
              <a:rPr lang="en-US" sz="2627" dirty="0" err="1" smtClean="0"/>
              <a:t>LMXBs</a:t>
            </a:r>
            <a:r>
              <a:rPr lang="en-US" sz="2627" dirty="0" smtClean="0"/>
              <a:t> and mixed GC samples led to controversy</a:t>
            </a:r>
            <a:r>
              <a:rPr lang="en-US" sz="2627" dirty="0" smtClean="0">
                <a:solidFill>
                  <a:schemeClr val="tx1">
                    <a:lumMod val="65000"/>
                  </a:schemeClr>
                </a:solidFill>
              </a:rPr>
              <a:t/>
            </a:r>
            <a:br>
              <a:rPr lang="en-US" sz="2627" dirty="0" smtClean="0">
                <a:solidFill>
                  <a:schemeClr val="tx1">
                    <a:lumMod val="65000"/>
                  </a:schemeClr>
                </a:solidFill>
              </a:rPr>
            </a:br>
            <a:r>
              <a:rPr lang="en-US" sz="2195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see review </a:t>
            </a:r>
            <a:r>
              <a:rPr lang="en-US" sz="2195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Fabbiano</a:t>
            </a:r>
            <a:r>
              <a:rPr lang="en-US" sz="2195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2006</a:t>
            </a:r>
            <a:endParaRPr lang="en-US" sz="2627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lvl="1"/>
            <a:r>
              <a:rPr lang="en-US" sz="2627" dirty="0" smtClean="0">
                <a:solidFill>
                  <a:srgbClr val="FFFF00"/>
                </a:solidFill>
              </a:rPr>
              <a:t>Complete </a:t>
            </a:r>
            <a:r>
              <a:rPr lang="en-US" sz="2627" i="1" dirty="0" smtClean="0">
                <a:solidFill>
                  <a:srgbClr val="FFFF00"/>
                </a:solidFill>
              </a:rPr>
              <a:t>Chandra</a:t>
            </a:r>
            <a:r>
              <a:rPr lang="en-US" sz="2627" dirty="0" smtClean="0">
                <a:solidFill>
                  <a:srgbClr val="FFFF00"/>
                </a:solidFill>
              </a:rPr>
              <a:t> and </a:t>
            </a:r>
            <a:r>
              <a:rPr lang="en-US" sz="2627" i="1" dirty="0" smtClean="0">
                <a:solidFill>
                  <a:srgbClr val="FFFF00"/>
                </a:solidFill>
              </a:rPr>
              <a:t>Hubble</a:t>
            </a:r>
            <a:r>
              <a:rPr lang="en-US" sz="2627" dirty="0" smtClean="0">
                <a:solidFill>
                  <a:srgbClr val="FFFF00"/>
                </a:solidFill>
              </a:rPr>
              <a:t> coverage </a:t>
            </a:r>
            <a:r>
              <a:rPr lang="en-US" sz="2627" dirty="0" smtClean="0"/>
              <a:t>of the main stellar body (including D</a:t>
            </a:r>
            <a:r>
              <a:rPr lang="en-US" sz="2627" baseline="-25000" dirty="0" smtClean="0"/>
              <a:t>25</a:t>
            </a:r>
            <a:r>
              <a:rPr lang="en-US" sz="2627" dirty="0" smtClean="0"/>
              <a:t>) have led to large samples and consistent results in NGC 1399 and NGC 4649</a:t>
            </a:r>
            <a:br>
              <a:rPr lang="en-US" sz="2627" dirty="0" smtClean="0"/>
            </a:br>
            <a:r>
              <a:rPr lang="en-US" sz="2195" dirty="0" smtClean="0">
                <a:solidFill>
                  <a:srgbClr val="B9CDE5"/>
                </a:solidFill>
              </a:rPr>
              <a:t> </a:t>
            </a:r>
            <a:r>
              <a:rPr lang="en-US" sz="2195" dirty="0" err="1" smtClean="0">
                <a:solidFill>
                  <a:srgbClr val="B9CDE5"/>
                </a:solidFill>
              </a:rPr>
              <a:t>Paolillo</a:t>
            </a:r>
            <a:r>
              <a:rPr lang="en-US" sz="2195" dirty="0" smtClean="0">
                <a:solidFill>
                  <a:srgbClr val="B9CDE5"/>
                </a:solidFill>
              </a:rPr>
              <a:t> et al 2011; </a:t>
            </a:r>
            <a:r>
              <a:rPr lang="en-US" sz="2195" dirty="0" err="1" smtClean="0">
                <a:solidFill>
                  <a:srgbClr val="B9CDE5"/>
                </a:solidFill>
              </a:rPr>
              <a:t>Mineo</a:t>
            </a:r>
            <a:r>
              <a:rPr lang="en-US" sz="2195" dirty="0" smtClean="0">
                <a:solidFill>
                  <a:srgbClr val="B9CDE5"/>
                </a:solidFill>
              </a:rPr>
              <a:t> et al 4649</a:t>
            </a:r>
            <a:endParaRPr lang="en-US" sz="2627" dirty="0" smtClean="0">
              <a:solidFill>
                <a:srgbClr val="B9CDE5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672" y="0"/>
            <a:ext cx="8791436" cy="1373902"/>
          </a:xfrm>
        </p:spPr>
        <p:txBody>
          <a:bodyPr>
            <a:noAutofit/>
          </a:bodyPr>
          <a:lstStyle/>
          <a:p>
            <a:r>
              <a:rPr lang="en-US" sz="2800" dirty="0" smtClean="0"/>
              <a:t>NGC 4649  Radial Profiles </a:t>
            </a:r>
            <a:br>
              <a:rPr lang="en-US" sz="2800" dirty="0" smtClean="0"/>
            </a:br>
            <a:r>
              <a:rPr lang="en-US" sz="2800" dirty="0" smtClean="0"/>
              <a:t>- with full </a:t>
            </a:r>
            <a:r>
              <a:rPr lang="en-US" sz="2800" i="1" dirty="0" smtClean="0"/>
              <a:t>Chandra</a:t>
            </a:r>
            <a:r>
              <a:rPr lang="en-US" sz="2800" dirty="0" smtClean="0"/>
              <a:t> and </a:t>
            </a:r>
            <a:r>
              <a:rPr lang="en-US" sz="2800" i="1" dirty="0" smtClean="0"/>
              <a:t>Hubble</a:t>
            </a:r>
            <a:r>
              <a:rPr lang="en-US" sz="2800" dirty="0" smtClean="0"/>
              <a:t> coverage: </a:t>
            </a:r>
            <a:br>
              <a:rPr lang="en-US" sz="2800" dirty="0" smtClean="0"/>
            </a:br>
            <a:r>
              <a:rPr lang="en-US" sz="2400" dirty="0" err="1" smtClean="0">
                <a:solidFill>
                  <a:srgbClr val="B9CDE5"/>
                </a:solidFill>
              </a:rPr>
              <a:t>Mineo</a:t>
            </a:r>
            <a:r>
              <a:rPr lang="en-US" sz="2400" dirty="0" smtClean="0">
                <a:solidFill>
                  <a:srgbClr val="B9CDE5"/>
                </a:solidFill>
              </a:rPr>
              <a:t> et al 2014</a:t>
            </a:r>
            <a:endParaRPr lang="en-US" sz="2400" dirty="0">
              <a:solidFill>
                <a:srgbClr val="B9CDE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136" y="5255800"/>
            <a:ext cx="8229600" cy="1007628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Red GCs lacking in center and perhaps in excess at large radii, relative to stellar diffuse emission</a:t>
            </a:r>
          </a:p>
          <a:p>
            <a:r>
              <a:rPr lang="en-US" dirty="0" smtClean="0"/>
              <a:t>Blue GCs more </a:t>
            </a:r>
            <a:r>
              <a:rPr lang="en-US" dirty="0" err="1" smtClean="0"/>
              <a:t>radially</a:t>
            </a:r>
            <a:r>
              <a:rPr lang="en-US" dirty="0" smtClean="0"/>
              <a:t> extended than red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1600200"/>
            <a:ext cx="7772400" cy="3439832"/>
          </a:xfrm>
          <a:prstGeom prst="rect">
            <a:avLst/>
          </a:prstGeom>
          <a:effectLst>
            <a:outerShdw blurRad="342900" dist="114300" dir="2700000" algn="br">
              <a:schemeClr val="accent6"/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493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556" dirty="0" smtClean="0"/>
              <a:t>2D features in the LMXB spatial distributions</a:t>
            </a:r>
            <a:br>
              <a:rPr lang="en-US" sz="3556" dirty="0" smtClean="0"/>
            </a:br>
            <a:r>
              <a:rPr lang="en-US" sz="3556" dirty="0" smtClean="0"/>
              <a:t>NGC 4278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2667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D’Abrusco</a:t>
            </a:r>
            <a:r>
              <a:rPr lang="en-US" sz="2667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, </a:t>
            </a:r>
            <a:r>
              <a:rPr lang="en-US" sz="2667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Fabbiano</a:t>
            </a:r>
            <a:r>
              <a:rPr lang="en-US" sz="2667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&amp; </a:t>
            </a:r>
            <a:r>
              <a:rPr lang="en-US" sz="2667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Brassington</a:t>
            </a:r>
            <a:r>
              <a:rPr lang="en-US" sz="2667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2014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023755"/>
          </a:xfrm>
          <a:solidFill>
            <a:schemeClr val="accent1">
              <a:alpha val="63000"/>
            </a:schemeClr>
          </a:solidFill>
          <a:effectLst>
            <a:outerShdw blurRad="317500" dist="76200" dir="2700000">
              <a:srgbClr val="D99694"/>
            </a:outerShdw>
          </a:effectLst>
        </p:spPr>
        <p:txBody>
          <a:bodyPr/>
          <a:lstStyle/>
          <a:p>
            <a:endParaRPr lang="en-US" dirty="0">
              <a:effectLst>
                <a:outerShdw blurRad="317500" dist="76200" dir="2700000">
                  <a:srgbClr val="D99694"/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37" y="1732207"/>
            <a:ext cx="2696311" cy="25571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252" y="1732207"/>
            <a:ext cx="2795776" cy="25807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8675" y="1732207"/>
            <a:ext cx="1879825" cy="1879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20064</TotalTime>
  <Words>1550</Words>
  <Application>Microsoft Macintosh PowerPoint</Application>
  <PresentationFormat>On-screen Show (4:3)</PresentationFormat>
  <Paragraphs>334</Paragraphs>
  <Slides>51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Galaxies and X-ray Populations</vt:lpstr>
      <vt:lpstr>What are these X-ray sources? See Fabbiano 1989, 2006 ARAA</vt:lpstr>
      <vt:lpstr>Two Topics</vt:lpstr>
      <vt:lpstr>Chandra HMXB XLF  Star-Forming Galaxies</vt:lpstr>
      <vt:lpstr>Chandra HMXB XLF  Star-Forming Galaxies</vt:lpstr>
      <vt:lpstr>ULXs and HMXB populations</vt:lpstr>
      <vt:lpstr>The Local XLF – SFR relation</vt:lpstr>
      <vt:lpstr>The Local XLF – SFR relation</vt:lpstr>
      <vt:lpstr>Chandra LMXB XLF old stellar populations Kim &amp; Fabbiano 2004; Gilfanov 2004</vt:lpstr>
      <vt:lpstr>Chandra LMXB XLF old stellar populations Kim &amp; Fabbiano 2004; Gilfanov 2004</vt:lpstr>
      <vt:lpstr>ULXs in LMXB populations </vt:lpstr>
      <vt:lpstr>ULXs in Elliptical galaxies </vt:lpstr>
      <vt:lpstr>XLF of ULX in all types of galaxies </vt:lpstr>
      <vt:lpstr>XLF of ULX in all types of galaxies </vt:lpstr>
      <vt:lpstr>LMXB populations and their origin</vt:lpstr>
      <vt:lpstr>Chandra: LMXB populations are linked to GCs 1. Global properties / correlations</vt:lpstr>
      <vt:lpstr>Joint Chandra - Hubble studies  of LMXB and GC populations</vt:lpstr>
      <vt:lpstr>GC-LMXBs and GC parameters e.g., Angelini et al. 2001; Kundu et al. 2002, 2007; Sarazin et al. 2003; Jordan et al. 2004; Kim et al. 2006; Sivakoff et al. 2007; Paolillo 2011; Kim et al 2013</vt:lpstr>
      <vt:lpstr>GC-LMXBs and GC parameters e.g., Angelini et al. 2001; Kundu et al. 2002, 2007; Sarazin et al. 2003; Jordan et al. 2004; Kim et al. 2006; Sivakoff et al. 2007; Paolillo 2011; Kim et al 2013</vt:lpstr>
      <vt:lpstr>GC-LMXBs and GC parameters e.g., Angelini et al. 2001; Kundu et al. 2002, 2007; Sarazin et al. 2003; Jordan et al. 2004; Kim et al. 2006; Sivakoff et al. 2007; Paolillo 2011; Kim et al 2013</vt:lpstr>
      <vt:lpstr>Metallicity / Color is driving effect 3 times more red than blue GC host LMXBs +Kim et al 2013</vt:lpstr>
      <vt:lpstr>Joint Chandra - Hubble studies  of LMXB and GC populations</vt:lpstr>
      <vt:lpstr>….Shape of XLF suggests different GC and Field LMXB populations</vt:lpstr>
      <vt:lpstr>…but the field-LMXB population could contain  some GC-born LMXBs Irwin 2005, Kim et al 2009, Paolillo et al 2011; Mineo et al 2014</vt:lpstr>
      <vt:lpstr>NGC 4649 – full coverage  PI-Fabbiano Chandra - Luo et al (2012), Hubble - Strader et al (2011)</vt:lpstr>
      <vt:lpstr>PowerPoint Presentation</vt:lpstr>
      <vt:lpstr>PowerPoint Presentation</vt:lpstr>
      <vt:lpstr>What can we learn from 2D distributions? NGC4649 - D’Abrusco et al 2014a </vt:lpstr>
      <vt:lpstr>What can we learn from 2D distributions? Method  - D’Abrusco et al 2013</vt:lpstr>
      <vt:lpstr>What can we learn from 2D distributions? NGC 4649</vt:lpstr>
      <vt:lpstr>2D features in the LMXB spatial distributions NGC4649 - D’Abrusco et al 2014a</vt:lpstr>
      <vt:lpstr>2D features in the LMXB spatial distributions NGC4649 - D’Abrusco et al 2014a</vt:lpstr>
      <vt:lpstr>2D features in the LMXB spatial distributions NGC4649 - D’Abrusco et al 2014a</vt:lpstr>
      <vt:lpstr>Conclusions</vt:lpstr>
      <vt:lpstr>Conclusions</vt:lpstr>
      <vt:lpstr>Conclusions</vt:lpstr>
      <vt:lpstr>Conclusions</vt:lpstr>
      <vt:lpstr>Conclusions</vt:lpstr>
      <vt:lpstr>Why Chandra? Angular resolution is essential</vt:lpstr>
      <vt:lpstr>The End</vt:lpstr>
      <vt:lpstr>XRB populations: pre-Chandra see Fabbiano 1989, ARAA</vt:lpstr>
      <vt:lpstr>XRB populations: pre-Chandra see Fabbiano 1989, ARAA</vt:lpstr>
      <vt:lpstr>Chandra – XRB population studies</vt:lpstr>
      <vt:lpstr>Chandra – XRB population studies</vt:lpstr>
      <vt:lpstr>Chandra – XRB population studies</vt:lpstr>
      <vt:lpstr>Metallicity affects Red Giants properties – seeds for GC-LMXB formation Ivanova et al 2012</vt:lpstr>
      <vt:lpstr>GC-LMXBs and GC parameters e.g., Angelini et al. 2001; Kundu et al. 2002, 2007; Sarazin et al. 2003; Jordan et al. 2004; Kim et al. 2006; Sivakoff et al. 2007; Paolillo 2011; Kim et al 2013</vt:lpstr>
      <vt:lpstr>Joint Chandra - Hubble studies  of LMXB and GC populations</vt:lpstr>
      <vt:lpstr>Radial Profiles </vt:lpstr>
      <vt:lpstr>NGC 4649  Radial Profiles  - with full Chandra and Hubble coverage:  Mineo et al 2014</vt:lpstr>
      <vt:lpstr>2D features in the LMXB spatial distributions NGC 4278  D’Abrusco, Fabbiano &amp; Brassington 2014</vt:lpstr>
    </vt:vector>
  </TitlesOfParts>
  <Company>Smithsonian Astrophysical Observatory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Galaxies and X-ray Populations</dc:title>
  <dc:creator>CXC SAO</dc:creator>
  <cp:lastModifiedBy>CXC SAO</cp:lastModifiedBy>
  <cp:revision>47</cp:revision>
  <dcterms:created xsi:type="dcterms:W3CDTF">2014-11-03T20:00:38Z</dcterms:created>
  <dcterms:modified xsi:type="dcterms:W3CDTF">2014-11-18T13:37:35Z</dcterms:modified>
</cp:coreProperties>
</file>