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comment1.xml" ContentType="application/vnd.openxmlformats-officedocument.presentationml.comments+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7"/>
  </p:notesMasterIdLst>
  <p:sldIdLst>
    <p:sldId id="746" r:id="rId2"/>
    <p:sldId id="747" r:id="rId3"/>
    <p:sldId id="592" r:id="rId4"/>
    <p:sldId id="703" r:id="rId5"/>
    <p:sldId id="708" r:id="rId6"/>
    <p:sldId id="741" r:id="rId7"/>
    <p:sldId id="725" r:id="rId8"/>
    <p:sldId id="726" r:id="rId9"/>
    <p:sldId id="742" r:id="rId10"/>
    <p:sldId id="723" r:id="rId11"/>
    <p:sldId id="616" r:id="rId12"/>
    <p:sldId id="644" r:id="rId13"/>
    <p:sldId id="558" r:id="rId14"/>
    <p:sldId id="734" r:id="rId15"/>
    <p:sldId id="743" r:id="rId16"/>
    <p:sldId id="736" r:id="rId17"/>
    <p:sldId id="733" r:id="rId18"/>
    <p:sldId id="721" r:id="rId19"/>
    <p:sldId id="745" r:id="rId20"/>
    <p:sldId id="560" r:id="rId21"/>
    <p:sldId id="735" r:id="rId22"/>
    <p:sldId id="739" r:id="rId23"/>
    <p:sldId id="444" r:id="rId24"/>
    <p:sldId id="729" r:id="rId25"/>
    <p:sldId id="613" r:id="rId26"/>
    <p:sldId id="589" r:id="rId27"/>
    <p:sldId id="744" r:id="rId28"/>
    <p:sldId id="727" r:id="rId29"/>
    <p:sldId id="667" r:id="rId30"/>
    <p:sldId id="562" r:id="rId31"/>
    <p:sldId id="717" r:id="rId32"/>
    <p:sldId id="668" r:id="rId33"/>
    <p:sldId id="669" r:id="rId34"/>
    <p:sldId id="670" r:id="rId35"/>
    <p:sldId id="671" r:id="rId36"/>
    <p:sldId id="636" r:id="rId37"/>
    <p:sldId id="659" r:id="rId38"/>
    <p:sldId id="643" r:id="rId39"/>
    <p:sldId id="632" r:id="rId40"/>
    <p:sldId id="621" r:id="rId41"/>
    <p:sldId id="620" r:id="rId42"/>
    <p:sldId id="617" r:id="rId43"/>
    <p:sldId id="618" r:id="rId44"/>
    <p:sldId id="547" r:id="rId45"/>
    <p:sldId id="525" r:id="rId46"/>
    <p:sldId id="609" r:id="rId47"/>
    <p:sldId id="611" r:id="rId48"/>
    <p:sldId id="603" r:id="rId49"/>
    <p:sldId id="601" r:id="rId50"/>
    <p:sldId id="602" r:id="rId51"/>
    <p:sldId id="510" r:id="rId52"/>
    <p:sldId id="463" r:id="rId53"/>
    <p:sldId id="464" r:id="rId54"/>
    <p:sldId id="537" r:id="rId55"/>
    <p:sldId id="538" r:id="rId56"/>
    <p:sldId id="539" r:id="rId57"/>
    <p:sldId id="528" r:id="rId58"/>
    <p:sldId id="673" r:id="rId59"/>
    <p:sldId id="529" r:id="rId60"/>
    <p:sldId id="446" r:id="rId61"/>
    <p:sldId id="440" r:id="rId62"/>
    <p:sldId id="406" r:id="rId63"/>
    <p:sldId id="435" r:id="rId64"/>
    <p:sldId id="355" r:id="rId65"/>
    <p:sldId id="500" r:id="rId6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ulie Hlavacek-Larrondo" initials="JH"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918"/>
    <a:srgbClr val="1778E3"/>
    <a:srgbClr val="FF0E48"/>
    <a:srgbClr val="00FF00"/>
    <a:srgbClr val="FF00FF"/>
    <a:srgbClr val="0000FF"/>
    <a:srgbClr val="FFBC10"/>
    <a:srgbClr val="000000"/>
    <a:srgbClr val="FFFF66"/>
    <a:srgbClr val="E5591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5" autoAdjust="0"/>
    <p:restoredTop sz="86134" autoAdjust="0"/>
  </p:normalViewPr>
  <p:slideViewPr>
    <p:cSldViewPr snapToObjects="1">
      <p:cViewPr>
        <p:scale>
          <a:sx n="95" d="100"/>
          <a:sy n="95" d="100"/>
        </p:scale>
        <p:origin x="-936" y="-80"/>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66" d="100"/>
        <a:sy n="66" d="100"/>
      </p:scale>
      <p:origin x="0" y="0"/>
    </p:cViewPr>
  </p:sorterViewPr>
  <p:notesViewPr>
    <p:cSldViewPr snapToObjects="1">
      <p:cViewPr varScale="1">
        <p:scale>
          <a:sx n="79" d="100"/>
          <a:sy n="79" d="100"/>
        </p:scale>
        <p:origin x="-245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notesMaster" Target="notesMasters/notesMaster1.xml"/><Relationship Id="rId68" Type="http://schemas.openxmlformats.org/officeDocument/2006/relationships/printerSettings" Target="printerSettings/printerSettings1.bin"/><Relationship Id="rId69" Type="http://schemas.openxmlformats.org/officeDocument/2006/relationships/commentAuthors" Target="commentAuthor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0-03-15T17:17:50.942" idx="1">
    <p:pos x="5485" y="10"/>
    <p:text>A1689, shows signs of merging activity. Hundred-million-degree gas detected by NASA's Chandra X-ray Observatory is shown as purple in this image, while galaxies from optical data from the Hubble Space Telescope are colored yellow</p:text>
  </p:cm>
  <p:cm authorId="0" dt="2010-03-15T21:56:19.276" idx="2">
    <p:pos x="154" y="92"/>
    <p:text>Mass deposition rate (or total mass cooling per unit time) depends on L and T. A reservoir of cold molecular coulds should be at the center (not observed), and the lowest T we get is about a third of the virial temperature. --&gt; cooling flow problem</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Espace réservé de l'en-tête 1"/>
          <p:cNvSpPr>
            <a:spLocks noGrp="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fr-FR"/>
          </a:p>
        </p:txBody>
      </p:sp>
      <p:sp>
        <p:nvSpPr>
          <p:cNvPr id="13315" name="Espace réservé de la date 2"/>
          <p:cNvSpPr>
            <a:spLocks noGrp="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ea typeface="ＭＳ Ｐゴシック" charset="0"/>
                <a:cs typeface="ＭＳ Ｐゴシック" charset="0"/>
              </a:defRPr>
            </a:lvl1pPr>
          </a:lstStyle>
          <a:p>
            <a:pPr>
              <a:defRPr/>
            </a:pPr>
            <a:fld id="{665297B6-53F3-4C48-BA05-CCBF1ED3D472}" type="datetime1">
              <a:rPr lang="fr-FR"/>
              <a:pPr>
                <a:defRPr/>
              </a:pPr>
              <a:t>2014-11-16</a:t>
            </a:fld>
            <a:endParaRPr lang="fr-FR"/>
          </a:p>
        </p:txBody>
      </p:sp>
      <p:sp>
        <p:nvSpPr>
          <p:cNvPr id="13316" name="Espace réservé de l'image des diapositives 3"/>
          <p:cNvSpPr>
            <a:spLocks noGrp="1" noRot="1" noChangeAspect="1"/>
          </p:cNvSpPr>
          <p:nvPr>
            <p:ph type="sldImg" idx="2"/>
          </p:nvPr>
        </p:nvSpPr>
        <p:spPr bwMode="auto">
          <a:xfrm>
            <a:off x="1143000" y="685800"/>
            <a:ext cx="4572000" cy="3429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317" name="Espace réservé des commentaires 4"/>
          <p:cNvSpPr>
            <a:spLocks noGrp="1"/>
          </p:cNvSpPr>
          <p:nvPr>
            <p:ph type="body" sz="quarter" idx="3"/>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CA" noProof="0"/>
              <a:t>Cliquez pour modifier les styles du texte du masque</a:t>
            </a:r>
          </a:p>
          <a:p>
            <a:pPr lvl="1"/>
            <a:r>
              <a:rPr lang="en-CA" noProof="0"/>
              <a:t>Deuxième niveau</a:t>
            </a:r>
          </a:p>
          <a:p>
            <a:pPr lvl="2"/>
            <a:r>
              <a:rPr lang="en-CA" noProof="0"/>
              <a:t>Troisième niveau</a:t>
            </a:r>
          </a:p>
          <a:p>
            <a:pPr lvl="3"/>
            <a:r>
              <a:rPr lang="en-CA" noProof="0"/>
              <a:t>Quatrième niveau</a:t>
            </a:r>
          </a:p>
          <a:p>
            <a:pPr lvl="4"/>
            <a:r>
              <a:rPr lang="en-CA" noProof="0"/>
              <a:t>Cinquième niveau</a:t>
            </a:r>
            <a:endParaRPr lang="fr-FR" noProof="0"/>
          </a:p>
        </p:txBody>
      </p:sp>
      <p:sp>
        <p:nvSpPr>
          <p:cNvPr id="13318" name="Espace réservé du pied de page 5"/>
          <p:cNvSpPr>
            <a:spLocks noGrp="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fr-FR"/>
          </a:p>
        </p:txBody>
      </p:sp>
      <p:sp>
        <p:nvSpPr>
          <p:cNvPr id="13319" name="Espace réservé du numéro de diapositive 6"/>
          <p:cNvSpPr>
            <a:spLocks noGrp="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ea typeface="ＭＳ Ｐゴシック" charset="0"/>
                <a:cs typeface="ＭＳ Ｐゴシック" charset="0"/>
              </a:defRPr>
            </a:lvl1pPr>
          </a:lstStyle>
          <a:p>
            <a:pPr>
              <a:defRPr/>
            </a:pPr>
            <a:fld id="{CF4B7697-EE8E-B54B-BCA1-ABDE35EAE045}" type="slidenum">
              <a:rPr lang="fr-FR"/>
              <a:pPr>
                <a:defRPr/>
              </a:pPr>
              <a:t>‹#›</a:t>
            </a:fld>
            <a:endParaRPr lang="fr-FR"/>
          </a:p>
        </p:txBody>
      </p:sp>
    </p:spTree>
    <p:extLst>
      <p:ext uri="{BB962C8B-B14F-4D97-AF65-F5344CB8AC3E}">
        <p14:creationId xmlns:p14="http://schemas.microsoft.com/office/powerpoint/2010/main" val="380757836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en.wikipedia.org/wiki/Hubble_Space_Telescope"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en.wikipedia.org/wiki/Hubble_Space_Telescope"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 Id="rId3" Type="http://schemas.openxmlformats.org/officeDocument/2006/relationships/hyperlink" Target="http://www.xray.mpe.mpg.de/rosat/survey/rass-bsc/"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70 Chandra press releases on clusters or</a:t>
            </a:r>
            <a:r>
              <a:rPr lang="en-US" baseline="0" dirty="0" smtClean="0"/>
              <a:t> </a:t>
            </a:r>
            <a:r>
              <a:rPr lang="en-US" baseline="0" dirty="0" err="1" smtClean="0"/>
              <a:t>Agn</a:t>
            </a:r>
            <a:r>
              <a:rPr lang="en-US" baseline="0" dirty="0" smtClean="0"/>
              <a:t> feedback. </a:t>
            </a:r>
            <a:endParaRPr lang="en-US" dirty="0"/>
          </a:p>
        </p:txBody>
      </p:sp>
      <p:sp>
        <p:nvSpPr>
          <p:cNvPr id="4" name="Slide Number Placeholder 3"/>
          <p:cNvSpPr>
            <a:spLocks noGrp="1"/>
          </p:cNvSpPr>
          <p:nvPr>
            <p:ph type="sldNum" sz="quarter" idx="10"/>
          </p:nvPr>
        </p:nvSpPr>
        <p:spPr/>
        <p:txBody>
          <a:bodyPr/>
          <a:lstStyle/>
          <a:p>
            <a:pPr>
              <a:defRPr/>
            </a:pPr>
            <a:fld id="{CF4B7697-EE8E-B54B-BCA1-ABDE35EAE045}" type="slidenum">
              <a:rPr lang="fr-FR" smtClean="0"/>
              <a:pPr>
                <a:defRPr/>
              </a:pPr>
              <a:t>1</a:t>
            </a:fld>
            <a:endParaRPr lang="fr-FR"/>
          </a:p>
        </p:txBody>
      </p:sp>
    </p:spTree>
    <p:extLst>
      <p:ext uri="{BB962C8B-B14F-4D97-AF65-F5344CB8AC3E}">
        <p14:creationId xmlns:p14="http://schemas.microsoft.com/office/powerpoint/2010/main" val="3302322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70 Chandra press releases on clusters or</a:t>
            </a:r>
            <a:r>
              <a:rPr lang="en-US" baseline="0" dirty="0" smtClean="0"/>
              <a:t> </a:t>
            </a:r>
            <a:r>
              <a:rPr lang="en-US" baseline="0" dirty="0" err="1" smtClean="0"/>
              <a:t>Agn</a:t>
            </a:r>
            <a:r>
              <a:rPr lang="en-US" baseline="0" dirty="0" smtClean="0"/>
              <a:t> feedback. </a:t>
            </a:r>
            <a:endParaRPr lang="en-US" dirty="0"/>
          </a:p>
        </p:txBody>
      </p:sp>
      <p:sp>
        <p:nvSpPr>
          <p:cNvPr id="4" name="Slide Number Placeholder 3"/>
          <p:cNvSpPr>
            <a:spLocks noGrp="1"/>
          </p:cNvSpPr>
          <p:nvPr>
            <p:ph type="sldNum" sz="quarter" idx="10"/>
          </p:nvPr>
        </p:nvSpPr>
        <p:spPr/>
        <p:txBody>
          <a:bodyPr/>
          <a:lstStyle/>
          <a:p>
            <a:pPr>
              <a:defRPr/>
            </a:pPr>
            <a:fld id="{CF4B7697-EE8E-B54B-BCA1-ABDE35EAE045}" type="slidenum">
              <a:rPr lang="fr-FR" smtClean="0"/>
              <a:pPr>
                <a:defRPr/>
              </a:pPr>
              <a:t>2</a:t>
            </a:fld>
            <a:endParaRPr lang="fr-FR"/>
          </a:p>
        </p:txBody>
      </p:sp>
    </p:spTree>
    <p:extLst>
      <p:ext uri="{BB962C8B-B14F-4D97-AF65-F5344CB8AC3E}">
        <p14:creationId xmlns:p14="http://schemas.microsoft.com/office/powerpoint/2010/main" val="3302322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ln/>
        </p:spPr>
      </p:sp>
      <p:sp>
        <p:nvSpPr>
          <p:cNvPr id="25602" name="Notes Placeholder 2"/>
          <p:cNvSpPr>
            <a:spLocks noGrp="1"/>
          </p:cNvSpPr>
          <p:nvPr>
            <p:ph type="body" idx="1"/>
          </p:nvPr>
        </p:nvSpPr>
        <p:spPr>
          <a:noFill/>
        </p:spPr>
        <p:txBody>
          <a:bodyPr/>
          <a:lstStyle/>
          <a:p>
            <a:r>
              <a:rPr lang="en-US" dirty="0">
                <a:latin typeface="Calibri" charset="0"/>
                <a:ea typeface="ＭＳ Ｐゴシック" charset="0"/>
                <a:cs typeface="ＭＳ Ｐゴシック" charset="0"/>
              </a:rPr>
              <a:t>Galaxy: center BCG, dozens </a:t>
            </a:r>
            <a:r>
              <a:rPr lang="en-US" dirty="0" err="1">
                <a:latin typeface="Calibri" charset="0"/>
                <a:ea typeface="ＭＳ Ｐゴシック" charset="0"/>
                <a:cs typeface="ＭＳ Ｐゴシック" charset="0"/>
              </a:rPr>
              <a:t>kpc</a:t>
            </a:r>
            <a:r>
              <a:rPr lang="en-US" dirty="0">
                <a:latin typeface="Calibri" charset="0"/>
                <a:ea typeface="ＭＳ Ｐゴシック" charset="0"/>
                <a:cs typeface="ＭＳ Ｐゴシック" charset="0"/>
              </a:rPr>
              <a:t> in size galaxies in clusters tend to be red and dead, because of various phenomena gas stripping (little or no star formation). Whereas </a:t>
            </a:r>
            <a:r>
              <a:rPr lang="en-US" dirty="0" err="1">
                <a:latin typeface="Calibri" charset="0"/>
                <a:ea typeface="ＭＳ Ｐゴシック" charset="0"/>
                <a:cs typeface="ＭＳ Ｐゴシック" charset="0"/>
              </a:rPr>
              <a:t>sfield</a:t>
            </a:r>
            <a:r>
              <a:rPr lang="en-US" dirty="0">
                <a:latin typeface="Calibri" charset="0"/>
                <a:ea typeface="ＭＳ Ｐゴシック" charset="0"/>
                <a:cs typeface="ＭＳ Ｐゴシック" charset="0"/>
              </a:rPr>
              <a:t> are bluer and forming more stars. </a:t>
            </a:r>
          </a:p>
          <a:p>
            <a:endParaRPr lang="en-US" dirty="0">
              <a:latin typeface="Calibri" charset="0"/>
              <a:ea typeface="ＭＳ Ｐゴシック" charset="0"/>
              <a:cs typeface="ＭＳ Ｐゴシック" charset="0"/>
            </a:endParaRPr>
          </a:p>
          <a:p>
            <a:r>
              <a:rPr lang="en-US" dirty="0">
                <a:latin typeface="Calibri" charset="0"/>
                <a:ea typeface="ＭＳ Ｐゴシック" charset="0"/>
                <a:cs typeface="ＭＳ Ｐゴシック" charset="0"/>
              </a:rPr>
              <a:t>ICM discovered 70s with rockets, Forman &amp; Jones 1982. </a:t>
            </a:r>
          </a:p>
          <a:p>
            <a:r>
              <a:rPr lang="en-US" dirty="0">
                <a:latin typeface="Calibri" charset="0"/>
                <a:ea typeface="ＭＳ Ｐゴシック" charset="0"/>
                <a:cs typeface="ＭＳ Ｐゴシック" charset="0"/>
              </a:rPr>
              <a:t>Extremely hot: at these temperatures, most of the atoms are ionized and you therefore have a lot of free-free interaction also known as thermal </a:t>
            </a:r>
            <a:r>
              <a:rPr lang="en-US" dirty="0" err="1">
                <a:latin typeface="Calibri" charset="0"/>
                <a:ea typeface="ＭＳ Ｐゴシック" charset="0"/>
                <a:cs typeface="ＭＳ Ｐゴシック" charset="0"/>
              </a:rPr>
              <a:t>bremsthalung</a:t>
            </a:r>
            <a:r>
              <a:rPr lang="en-US" dirty="0">
                <a:latin typeface="Calibri" charset="0"/>
                <a:ea typeface="ＭＳ Ｐゴシック" charset="0"/>
                <a:cs typeface="ＭＳ Ｐゴシック" charset="0"/>
              </a:rPr>
              <a:t> emission – and at these </a:t>
            </a:r>
            <a:r>
              <a:rPr lang="en-US" dirty="0" err="1">
                <a:latin typeface="Calibri" charset="0"/>
                <a:ea typeface="ＭＳ Ｐゴシック" charset="0"/>
                <a:cs typeface="ＭＳ Ｐゴシック" charset="0"/>
              </a:rPr>
              <a:t>temprature</a:t>
            </a:r>
            <a:r>
              <a:rPr lang="en-US" dirty="0">
                <a:latin typeface="Calibri" charset="0"/>
                <a:ea typeface="ＭＳ Ｐゴシック" charset="0"/>
                <a:cs typeface="ＭＳ Ｐゴシック" charset="0"/>
              </a:rPr>
              <a:t>, peaks in the X-rays. </a:t>
            </a:r>
          </a:p>
          <a:p>
            <a:endParaRPr lang="en-US" dirty="0">
              <a:latin typeface="Calibri" charset="0"/>
              <a:ea typeface="ＭＳ Ｐゴシック" charset="0"/>
              <a:cs typeface="ＭＳ Ｐゴシック" charset="0"/>
            </a:endParaRPr>
          </a:p>
          <a:p>
            <a:r>
              <a:rPr lang="en-US" dirty="0">
                <a:latin typeface="Calibri" charset="0"/>
                <a:ea typeface="ＭＳ Ｐゴシック" charset="0"/>
                <a:cs typeface="ＭＳ Ｐゴシック" charset="0"/>
              </a:rPr>
              <a:t>Einstein discovered surface brightness depression in </a:t>
            </a:r>
            <a:r>
              <a:rPr lang="en-US" dirty="0" err="1">
                <a:latin typeface="Calibri" charset="0"/>
                <a:ea typeface="ＭＳ Ｐゴシック" charset="0"/>
                <a:cs typeface="ＭＳ Ｐゴシック" charset="0"/>
              </a:rPr>
              <a:t>perseus</a:t>
            </a:r>
            <a:endParaRPr lang="en-US" dirty="0">
              <a:latin typeface="Calibri" charset="0"/>
              <a:ea typeface="ＭＳ Ｐゴシック" charset="0"/>
              <a:cs typeface="ＭＳ Ｐゴシック" charset="0"/>
            </a:endParaRPr>
          </a:p>
          <a:p>
            <a:r>
              <a:rPr lang="en-US" dirty="0">
                <a:latin typeface="Calibri" charset="0"/>
                <a:ea typeface="ＭＳ Ｐゴシック" charset="0"/>
                <a:cs typeface="ＭＳ Ｐゴシック" charset="0"/>
              </a:rPr>
              <a:t>Chandra: interpreted as feedback </a:t>
            </a:r>
          </a:p>
        </p:txBody>
      </p:sp>
      <p:sp>
        <p:nvSpPr>
          <p:cNvPr id="2560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85F37B2B-009A-3D42-AFCB-ADF5F8EA8DD0}" type="slidenum">
              <a:rPr lang="fr-FR" sz="1200">
                <a:ea typeface="ＭＳ Ｐゴシック" charset="0"/>
                <a:cs typeface="ＭＳ Ｐゴシック" charset="0"/>
              </a:rPr>
              <a:pPr eaLnBrk="1" hangingPunct="1"/>
              <a:t>3</a:t>
            </a:fld>
            <a:endParaRPr lang="fr-FR" sz="120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68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Awesome </a:t>
            </a:r>
            <a:r>
              <a:rPr lang="en-US" dirty="0" err="1">
                <a:latin typeface="Calibri" charset="0"/>
              </a:rPr>
              <a:t>picutre</a:t>
            </a:r>
            <a:r>
              <a:rPr lang="en-US" dirty="0">
                <a:latin typeface="Calibri" charset="0"/>
              </a:rPr>
              <a:t>: blurred version is before Chandra (ROSAT PSF) and then show beautiful picture with Chandra! </a:t>
            </a:r>
          </a:p>
          <a:p>
            <a:pPr eaLnBrk="1" hangingPunct="1">
              <a:spcBef>
                <a:spcPct val="0"/>
              </a:spcBef>
            </a:pPr>
            <a:r>
              <a:rPr lang="en-US" dirty="0">
                <a:latin typeface="Calibri" charset="0"/>
              </a:rPr>
              <a:t>Explain collect light for 34 days shutter, show camera. </a:t>
            </a:r>
          </a:p>
          <a:p>
            <a:pPr eaLnBrk="1" hangingPunct="1">
              <a:spcBef>
                <a:spcPct val="0"/>
              </a:spcBef>
            </a:pPr>
            <a:r>
              <a:rPr lang="en-US" dirty="0">
                <a:latin typeface="Calibri" charset="0"/>
              </a:rPr>
              <a:t>B2: </a:t>
            </a:r>
          </a:p>
          <a:p>
            <a:pPr eaLnBrk="1" hangingPunct="1">
              <a:spcBef>
                <a:spcPct val="0"/>
              </a:spcBef>
            </a:pPr>
            <a:r>
              <a:rPr lang="en-US" dirty="0">
                <a:latin typeface="Calibri" charset="0"/>
              </a:rPr>
              <a:t>Giant molecular cloud, where stars form. But too cold to emit X-rays and yet see X-rays, so think that it</a:t>
            </a:r>
            <a:r>
              <a:rPr lang="fr-FR" dirty="0">
                <a:latin typeface="Calibri" charset="0"/>
              </a:rPr>
              <a:t>’</a:t>
            </a:r>
            <a:r>
              <a:rPr lang="en-US" altLang="ja-JP" dirty="0">
                <a:latin typeface="Calibri" charset="0"/>
              </a:rPr>
              <a:t>s a luminous source like one here, that illuminating this region, and this region then reflects the light back at us. </a:t>
            </a:r>
            <a:endParaRPr lang="en-US" dirty="0">
              <a:latin typeface="Calibri" charset="0"/>
            </a:endParaRPr>
          </a:p>
          <a:p>
            <a:pPr eaLnBrk="1" hangingPunct="1">
              <a:spcBef>
                <a:spcPct val="0"/>
              </a:spcBef>
            </a:pPr>
            <a:r>
              <a:rPr lang="en-US" dirty="0">
                <a:latin typeface="Calibri" charset="0"/>
              </a:rPr>
              <a:t>1E 1743 binary black hole system, but still not sure. </a:t>
            </a:r>
          </a:p>
          <a:p>
            <a:pPr eaLnBrk="1" hangingPunct="1">
              <a:spcBef>
                <a:spcPct val="0"/>
              </a:spcBef>
            </a:pPr>
            <a:r>
              <a:rPr lang="en-US" dirty="0">
                <a:latin typeface="Calibri" charset="0"/>
              </a:rPr>
              <a:t>Ashes cluster: compact cluster of massive stars. </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p:txBody>
      </p:sp>
      <p:sp>
        <p:nvSpPr>
          <p:cNvPr id="768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FD131EE7-5873-5A42-8EB3-9235DCC5DC1F}" type="slidenum">
              <a:rPr lang="en-US" sz="1200"/>
              <a:pPr eaLnBrk="1" fontAlgn="base" hangingPunct="1">
                <a:spcBef>
                  <a:spcPct val="0"/>
                </a:spcBef>
                <a:spcAft>
                  <a:spcPct val="0"/>
                </a:spcAft>
              </a:pPr>
              <a:t>4</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e l'image des diapositives 1"/>
          <p:cNvSpPr>
            <a:spLocks noGrp="1" noRot="1" noChangeAspect="1" noTextEdit="1"/>
          </p:cNvSpPr>
          <p:nvPr>
            <p:ph type="sldImg"/>
          </p:nvPr>
        </p:nvSpPr>
        <p:spPr>
          <a:ln/>
        </p:spPr>
      </p:sp>
      <p:sp>
        <p:nvSpPr>
          <p:cNvPr id="27650" name="Espace réservé des commentaires 2"/>
          <p:cNvSpPr>
            <a:spLocks noGrp="1"/>
          </p:cNvSpPr>
          <p:nvPr>
            <p:ph type="body" idx="1"/>
          </p:nvPr>
        </p:nvSpPr>
        <p:spPr>
          <a:noFill/>
        </p:spPr>
        <p:txBody>
          <a:bodyPr/>
          <a:lstStyle/>
          <a:p>
            <a:pPr eaLnBrk="1" hangingPunct="1">
              <a:spcBef>
                <a:spcPct val="0"/>
              </a:spcBef>
            </a:pPr>
            <a:r>
              <a:rPr lang="fr-FR" dirty="0">
                <a:latin typeface="Calibri" charset="0"/>
                <a:ea typeface="ＭＳ Ｐゴシック" charset="0"/>
                <a:cs typeface="ＭＳ Ｐゴシック" charset="0"/>
              </a:rPr>
              <a:t>One of </a:t>
            </a:r>
            <a:r>
              <a:rPr lang="fr-FR" dirty="0" err="1">
                <a:latin typeface="Calibri" charset="0"/>
                <a:ea typeface="ＭＳ Ｐゴシック" charset="0"/>
                <a:cs typeface="ＭＳ Ｐゴシック" charset="0"/>
              </a:rPr>
              <a:t>richest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actually</a:t>
            </a:r>
            <a:r>
              <a:rPr lang="fr-FR" dirty="0">
                <a:latin typeface="Calibri" charset="0"/>
                <a:ea typeface="ＭＳ Ｐゴシック" charset="0"/>
                <a:cs typeface="ＭＳ Ｐゴシック" charset="0"/>
              </a:rPr>
              <a:t> + box mention</a:t>
            </a:r>
          </a:p>
          <a:p>
            <a:pPr eaLnBrk="1" hangingPunct="1">
              <a:spcBef>
                <a:spcPct val="0"/>
              </a:spcBef>
            </a:pPr>
            <a:r>
              <a:rPr lang="fr-FR" dirty="0">
                <a:latin typeface="Calibri" charset="0"/>
                <a:ea typeface="ＭＳ Ｐゴシック" charset="0"/>
                <a:cs typeface="ＭＳ Ｐゴシック" charset="0"/>
              </a:rPr>
              <a:t>BCG not </a:t>
            </a:r>
            <a:r>
              <a:rPr lang="fr-FR" dirty="0" err="1">
                <a:latin typeface="Calibri" charset="0"/>
                <a:ea typeface="ＭＳ Ｐゴシック" charset="0"/>
                <a:cs typeface="ＭＳ Ｐゴシック" charset="0"/>
              </a:rPr>
              <a:t>brightest</a:t>
            </a:r>
            <a:r>
              <a:rPr lang="fr-FR" dirty="0">
                <a:latin typeface="Calibri" charset="0"/>
                <a:ea typeface="ＭＳ Ｐゴシック" charset="0"/>
                <a:cs typeface="ＭＳ Ｐゴシック" charset="0"/>
              </a:rPr>
              <a:t> (but </a:t>
            </a:r>
            <a:r>
              <a:rPr lang="fr-FR" dirty="0" err="1">
                <a:latin typeface="Calibri" charset="0"/>
                <a:ea typeface="ＭＳ Ｐゴシック" charset="0"/>
                <a:cs typeface="ＭＳ Ｐゴシック" charset="0"/>
              </a:rPr>
              <a:t>domant</a:t>
            </a:r>
            <a:r>
              <a:rPr lang="fr-FR" dirty="0">
                <a:latin typeface="Calibri" charset="0"/>
                <a:ea typeface="ＭＳ Ｐゴシック" charset="0"/>
                <a:cs typeface="ＭＳ Ｐゴシック" charset="0"/>
              </a:rPr>
              <a:t> one, 30kpc and 1012 </a:t>
            </a:r>
            <a:r>
              <a:rPr lang="fr-FR" dirty="0" err="1">
                <a:latin typeface="Calibri" charset="0"/>
                <a:ea typeface="ＭＳ Ｐゴシック" charset="0"/>
                <a:cs typeface="ＭＳ Ｐゴシック" charset="0"/>
              </a:rPr>
              <a:t>Msol</a:t>
            </a:r>
            <a:r>
              <a:rPr lang="fr-FR" dirty="0">
                <a:latin typeface="Calibri" charset="0"/>
                <a:ea typeface="ＭＳ Ｐゴシック" charset="0"/>
                <a:cs typeface="ＭＳ Ｐゴシック" charset="0"/>
              </a:rPr>
              <a:t>)</a:t>
            </a:r>
          </a:p>
          <a:p>
            <a:pPr eaLnBrk="1" hangingPunct="1">
              <a:spcBef>
                <a:spcPct val="0"/>
              </a:spcBef>
            </a:pPr>
            <a:r>
              <a:rPr lang="fr-FR" dirty="0" err="1">
                <a:latin typeface="Calibri" charset="0"/>
                <a:ea typeface="ＭＳ Ｐゴシック" charset="0"/>
                <a:cs typeface="ＭＳ Ｐゴシック" charset="0"/>
              </a:rPr>
              <a:t>Gravitational</a:t>
            </a:r>
            <a:r>
              <a:rPr lang="fr-FR" dirty="0">
                <a:latin typeface="Calibri" charset="0"/>
                <a:ea typeface="ＭＳ Ｐゴシック" charset="0"/>
                <a:cs typeface="ＭＳ Ｐゴシック" charset="0"/>
              </a:rPr>
              <a:t> arcs </a:t>
            </a:r>
          </a:p>
          <a:p>
            <a:pPr eaLnBrk="1" hangingPunct="1">
              <a:spcBef>
                <a:spcPct val="0"/>
              </a:spcBef>
            </a:pPr>
            <a:r>
              <a:rPr lang="fr-FR" dirty="0">
                <a:latin typeface="Calibri" charset="0"/>
                <a:ea typeface="ＭＳ Ｐゴシック" charset="0"/>
                <a:cs typeface="ＭＳ Ｐゴシック" charset="0"/>
              </a:rPr>
              <a:t>Advanced Camera for </a:t>
            </a:r>
            <a:r>
              <a:rPr lang="fr-FR" dirty="0" err="1">
                <a:latin typeface="Calibri" charset="0"/>
                <a:ea typeface="ＭＳ Ｐゴシック" charset="0"/>
                <a:cs typeface="ＭＳ Ｐゴシック" charset="0"/>
              </a:rPr>
              <a:t>Surveys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aboard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NASA's</a:t>
            </a:r>
            <a:r>
              <a:rPr lang="fr-FR" dirty="0">
                <a:latin typeface="Calibri" charset="0"/>
                <a:ea typeface="ＭＳ Ｐゴシック" charset="0"/>
                <a:cs typeface="ＭＳ Ｐゴシック" charset="0"/>
              </a:rPr>
              <a:t> </a:t>
            </a:r>
            <a:r>
              <a:rPr lang="fr-FR" dirty="0">
                <a:latin typeface="Calibri" charset="0"/>
                <a:ea typeface="ＭＳ Ｐゴシック" charset="0"/>
                <a:cs typeface="ＭＳ Ｐゴシック" charset="0"/>
                <a:hlinkClick r:id="rId3"/>
              </a:rPr>
              <a:t>Hubble Space Telescope</a:t>
            </a:r>
            <a:endParaRPr lang="fr-FR" dirty="0">
              <a:latin typeface="Calibri" charset="0"/>
              <a:ea typeface="ＭＳ Ｐゴシック" charset="0"/>
              <a:cs typeface="ＭＳ Ｐゴシック" charset="0"/>
            </a:endParaRPr>
          </a:p>
          <a:p>
            <a:pPr eaLnBrk="1" hangingPunct="1">
              <a:spcBef>
                <a:spcPct val="0"/>
              </a:spcBef>
            </a:pPr>
            <a:r>
              <a:rPr lang="fr-FR" dirty="0" err="1">
                <a:latin typeface="Calibri" charset="0"/>
                <a:ea typeface="ＭＳ Ｐゴシック" charset="0"/>
                <a:cs typeface="ＭＳ Ｐゴシック" charset="0"/>
              </a:rPr>
              <a:t>Mgalaxy</a:t>
            </a:r>
            <a:r>
              <a:rPr lang="fr-FR" dirty="0">
                <a:latin typeface="Calibri" charset="0"/>
                <a:ea typeface="ＭＳ Ｐゴシック" charset="0"/>
                <a:cs typeface="ＭＳ Ｐゴシック" charset="0"/>
              </a:rPr>
              <a:t> = 1010-10^11 </a:t>
            </a:r>
            <a:r>
              <a:rPr lang="fr-FR" dirty="0" err="1">
                <a:latin typeface="Calibri" charset="0"/>
                <a:ea typeface="ＭＳ Ｐゴシック" charset="0"/>
                <a:cs typeface="ＭＳ Ｐゴシック" charset="0"/>
              </a:rPr>
              <a:t>Msol</a:t>
            </a:r>
            <a:endParaRPr lang="fr-FR" dirty="0">
              <a:latin typeface="Calibri" charset="0"/>
              <a:ea typeface="ＭＳ Ｐゴシック" charset="0"/>
              <a:cs typeface="ＭＳ Ｐゴシック" charset="0"/>
            </a:endParaRPr>
          </a:p>
          <a:p>
            <a:pPr eaLnBrk="1" hangingPunct="1">
              <a:spcBef>
                <a:spcPct val="0"/>
              </a:spcBef>
            </a:pPr>
            <a:r>
              <a:rPr lang="fr-FR" dirty="0" err="1">
                <a:latin typeface="Calibri" charset="0"/>
                <a:ea typeface="ＭＳ Ｐゴシック" charset="0"/>
                <a:cs typeface="ＭＳ Ｐゴシック" charset="0"/>
              </a:rPr>
              <a:t>Magalaxy</a:t>
            </a:r>
            <a:r>
              <a:rPr lang="fr-FR" dirty="0">
                <a:latin typeface="Calibri" charset="0"/>
                <a:ea typeface="ＭＳ Ｐゴシック" charset="0"/>
                <a:cs typeface="ＭＳ Ｐゴシック" charset="0"/>
              </a:rPr>
              <a:t> 10 </a:t>
            </a:r>
            <a:r>
              <a:rPr lang="fr-FR" dirty="0" err="1">
                <a:latin typeface="Calibri" charset="0"/>
                <a:ea typeface="ＭＳ Ｐゴシック" charset="0"/>
                <a:cs typeface="ＭＳ Ｐゴシック" charset="0"/>
              </a:rPr>
              <a:t>kpc</a:t>
            </a:r>
            <a:endParaRPr lang="fr-FR" dirty="0">
              <a:latin typeface="Calibri" charset="0"/>
              <a:ea typeface="ＭＳ Ｐゴシック" charset="0"/>
              <a:cs typeface="ＭＳ Ｐゴシック" charset="0"/>
            </a:endParaRPr>
          </a:p>
        </p:txBody>
      </p:sp>
      <p:sp>
        <p:nvSpPr>
          <p:cNvPr id="27651"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2871DDE2-C463-344B-A1DF-09275B9E9425}" type="slidenum">
              <a:rPr lang="fr-FR" sz="1200">
                <a:ea typeface="ＭＳ Ｐゴシック" charset="0"/>
                <a:cs typeface="ＭＳ Ｐゴシック" charset="0"/>
              </a:rPr>
              <a:pPr eaLnBrk="1" hangingPunct="1"/>
              <a:t>5</a:t>
            </a:fld>
            <a:endParaRPr lang="fr-FR" sz="120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34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solidFill>
                  <a:srgbClr val="FFFFFF"/>
                </a:solidFill>
                <a:latin typeface="Calibri" charset="0"/>
              </a:rPr>
              <a:t>A bullet traveling through air at about 1.5 times the speed of sound can be seen in this image. </a:t>
            </a:r>
          </a:p>
          <a:p>
            <a:pPr eaLnBrk="1" hangingPunct="1">
              <a:spcBef>
                <a:spcPct val="0"/>
              </a:spcBef>
            </a:pPr>
            <a:r>
              <a:rPr lang="en-US">
                <a:latin typeface="Calibri" charset="0"/>
              </a:rPr>
              <a:t>KPC CHANGE!!!!</a:t>
            </a:r>
          </a:p>
          <a:p>
            <a:pPr eaLnBrk="1" hangingPunct="1">
              <a:spcBef>
                <a:spcPct val="0"/>
              </a:spcBef>
            </a:pPr>
            <a:endParaRPr lang="en-US">
              <a:latin typeface="Calibri" charset="0"/>
            </a:endParaRPr>
          </a:p>
        </p:txBody>
      </p:sp>
      <p:sp>
        <p:nvSpPr>
          <p:cNvPr id="1034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54267FDB-A7BB-B049-9520-31CC237EC7E4}" type="slidenum">
              <a:rPr lang="en-US" sz="1200"/>
              <a:pPr eaLnBrk="1" fontAlgn="base" hangingPunct="1">
                <a:spcBef>
                  <a:spcPct val="0"/>
                </a:spcBef>
                <a:spcAft>
                  <a:spcPct val="0"/>
                </a:spcAft>
              </a:pPr>
              <a:t>6</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there are</a:t>
            </a:r>
            <a:r>
              <a:rPr lang="en-US" baseline="0" dirty="0" smtClean="0"/>
              <a:t> many more mergers </a:t>
            </a:r>
            <a:r>
              <a:rPr lang="en-US" baseline="0" dirty="0" err="1" smtClean="0"/>
              <a:t>knowns</a:t>
            </a:r>
            <a:r>
              <a:rPr lang="en-US" baseline="0" dirty="0" smtClean="0"/>
              <a:t>, these are the ones where data quality and configuration of the merger allowed estimates of the cross-section – or at least where the authors tried to estimate (one of the methods, is the separation between DM and gas). </a:t>
            </a:r>
            <a:endParaRPr lang="en-US" dirty="0"/>
          </a:p>
        </p:txBody>
      </p:sp>
      <p:sp>
        <p:nvSpPr>
          <p:cNvPr id="4" name="Slide Number Placeholder 3"/>
          <p:cNvSpPr>
            <a:spLocks noGrp="1"/>
          </p:cNvSpPr>
          <p:nvPr>
            <p:ph type="sldNum" sz="quarter" idx="10"/>
          </p:nvPr>
        </p:nvSpPr>
        <p:spPr/>
        <p:txBody>
          <a:bodyPr/>
          <a:lstStyle/>
          <a:p>
            <a:pPr>
              <a:defRPr/>
            </a:pPr>
            <a:fld id="{CF4B7697-EE8E-B54B-BCA1-ABDE35EAE045}" type="slidenum">
              <a:rPr lang="fr-FR" smtClean="0"/>
              <a:pPr>
                <a:defRPr/>
              </a:pPr>
              <a:t>7</a:t>
            </a:fld>
            <a:endParaRPr lang="fr-FR"/>
          </a:p>
        </p:txBody>
      </p:sp>
    </p:spTree>
    <p:extLst>
      <p:ext uri="{BB962C8B-B14F-4D97-AF65-F5344CB8AC3E}">
        <p14:creationId xmlns:p14="http://schemas.microsoft.com/office/powerpoint/2010/main" val="2369092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Deep 400ks observation</a:t>
            </a:r>
            <a:r>
              <a:rPr lang="en-US" baseline="0" dirty="0" smtClean="0"/>
              <a:t> of </a:t>
            </a:r>
            <a:r>
              <a:rPr lang="en-US" baseline="0" dirty="0" err="1" smtClean="0"/>
              <a:t>Abell</a:t>
            </a:r>
            <a:r>
              <a:rPr lang="en-US" baseline="0" dirty="0" smtClean="0"/>
              <a:t> 2146, two clusters have collided. Their speed exceeds speed of sound, typically a couple of thousands km/s. </a:t>
            </a:r>
            <a:endParaRPr lang="en-US" dirty="0" smtClean="0"/>
          </a:p>
          <a:p>
            <a:endParaRPr lang="en-US" dirty="0" smtClean="0"/>
          </a:p>
          <a:p>
            <a:r>
              <a:rPr lang="en-US" dirty="0" smtClean="0"/>
              <a:t>Compilation of all merging clusters with shock fronts as seen in the X-ray (Chandra, XMM, </a:t>
            </a:r>
            <a:r>
              <a:rPr lang="en-US" dirty="0" err="1" smtClean="0"/>
              <a:t>Suzaku</a:t>
            </a:r>
            <a:r>
              <a:rPr lang="en-US" dirty="0" smtClean="0"/>
              <a:t>). Be careful, not all show a clear temperature jump, several only show density</a:t>
            </a:r>
            <a:r>
              <a:rPr lang="en-US" baseline="0" dirty="0" smtClean="0"/>
              <a:t> jumps </a:t>
            </a:r>
            <a:r>
              <a:rPr lang="en-US" baseline="0" dirty="0" err="1" smtClean="0"/>
              <a:t>interepreted</a:t>
            </a:r>
            <a:r>
              <a:rPr lang="en-US" baseline="0" dirty="0" smtClean="0"/>
              <a:t> as shock fronts. But when you can measure clear temperature – like in A2146 and Bullet, you can get </a:t>
            </a:r>
            <a:r>
              <a:rPr lang="en-US" baseline="0" dirty="0" err="1" smtClean="0"/>
              <a:t>meaningul</a:t>
            </a:r>
            <a:r>
              <a:rPr lang="en-US" baseline="0" dirty="0" smtClean="0"/>
              <a:t> </a:t>
            </a:r>
            <a:r>
              <a:rPr lang="en-US" baseline="0" dirty="0" err="1" smtClean="0"/>
              <a:t>infor</a:t>
            </a:r>
            <a:r>
              <a:rPr lang="en-US" baseline="0" dirty="0" smtClean="0"/>
              <a:t> on electron ion </a:t>
            </a:r>
            <a:r>
              <a:rPr lang="en-US" baseline="0" dirty="0" err="1" smtClean="0"/>
              <a:t>equi</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CF4B7697-EE8E-B54B-BCA1-ABDE35EAE045}" type="slidenum">
              <a:rPr lang="fr-FR" smtClean="0"/>
              <a:pPr>
                <a:defRPr/>
              </a:pPr>
              <a:t>8</a:t>
            </a:fld>
            <a:endParaRPr lang="fr-FR"/>
          </a:p>
        </p:txBody>
      </p:sp>
    </p:spTree>
    <p:extLst>
      <p:ext uri="{BB962C8B-B14F-4D97-AF65-F5344CB8AC3E}">
        <p14:creationId xmlns:p14="http://schemas.microsoft.com/office/powerpoint/2010/main" val="1699822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be formed </a:t>
            </a:r>
            <a:endParaRPr lang="en-US" dirty="0"/>
          </a:p>
        </p:txBody>
      </p:sp>
      <p:sp>
        <p:nvSpPr>
          <p:cNvPr id="4" name="Slide Number Placeholder 3"/>
          <p:cNvSpPr>
            <a:spLocks noGrp="1"/>
          </p:cNvSpPr>
          <p:nvPr>
            <p:ph type="sldNum" sz="quarter" idx="10"/>
          </p:nvPr>
        </p:nvSpPr>
        <p:spPr/>
        <p:txBody>
          <a:bodyPr/>
          <a:lstStyle/>
          <a:p>
            <a:pPr>
              <a:defRPr/>
            </a:pPr>
            <a:fld id="{CF4B7697-EE8E-B54B-BCA1-ABDE35EAE045}" type="slidenum">
              <a:rPr lang="fr-FR" smtClean="0"/>
              <a:pPr>
                <a:defRPr/>
              </a:pPr>
              <a:t>9</a:t>
            </a:fld>
            <a:endParaRPr lang="fr-FR"/>
          </a:p>
        </p:txBody>
      </p:sp>
    </p:spTree>
    <p:extLst>
      <p:ext uri="{BB962C8B-B14F-4D97-AF65-F5344CB8AC3E}">
        <p14:creationId xmlns:p14="http://schemas.microsoft.com/office/powerpoint/2010/main" val="2014207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e l'image des diapositives 1"/>
          <p:cNvSpPr>
            <a:spLocks noGrp="1" noRot="1" noChangeAspect="1" noTextEdit="1"/>
          </p:cNvSpPr>
          <p:nvPr>
            <p:ph type="sldImg"/>
          </p:nvPr>
        </p:nvSpPr>
        <p:spPr>
          <a:ln/>
        </p:spPr>
      </p:sp>
      <p:sp>
        <p:nvSpPr>
          <p:cNvPr id="27650" name="Espace réservé des commentaires 2"/>
          <p:cNvSpPr>
            <a:spLocks noGrp="1"/>
          </p:cNvSpPr>
          <p:nvPr>
            <p:ph type="body" idx="1"/>
          </p:nvPr>
        </p:nvSpPr>
        <p:spPr>
          <a:noFill/>
        </p:spPr>
        <p:txBody>
          <a:bodyPr/>
          <a:lstStyle/>
          <a:p>
            <a:pPr eaLnBrk="1" hangingPunct="1">
              <a:spcBef>
                <a:spcPct val="0"/>
              </a:spcBef>
            </a:pPr>
            <a:r>
              <a:rPr lang="fr-FR" dirty="0">
                <a:latin typeface="Calibri" charset="0"/>
                <a:ea typeface="ＭＳ Ｐゴシック" charset="0"/>
                <a:cs typeface="ＭＳ Ｐゴシック" charset="0"/>
              </a:rPr>
              <a:t>One of </a:t>
            </a:r>
            <a:r>
              <a:rPr lang="fr-FR" dirty="0" err="1">
                <a:latin typeface="Calibri" charset="0"/>
                <a:ea typeface="ＭＳ Ｐゴシック" charset="0"/>
                <a:cs typeface="ＭＳ Ｐゴシック" charset="0"/>
              </a:rPr>
              <a:t>richest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actually</a:t>
            </a:r>
            <a:r>
              <a:rPr lang="fr-FR" dirty="0">
                <a:latin typeface="Calibri" charset="0"/>
                <a:ea typeface="ＭＳ Ｐゴシック" charset="0"/>
                <a:cs typeface="ＭＳ Ｐゴシック" charset="0"/>
              </a:rPr>
              <a:t> + box mention</a:t>
            </a:r>
          </a:p>
          <a:p>
            <a:pPr eaLnBrk="1" hangingPunct="1">
              <a:spcBef>
                <a:spcPct val="0"/>
              </a:spcBef>
            </a:pPr>
            <a:r>
              <a:rPr lang="fr-FR" dirty="0">
                <a:latin typeface="Calibri" charset="0"/>
                <a:ea typeface="ＭＳ Ｐゴシック" charset="0"/>
                <a:cs typeface="ＭＳ Ｐゴシック" charset="0"/>
              </a:rPr>
              <a:t>BCG not </a:t>
            </a:r>
            <a:r>
              <a:rPr lang="fr-FR" dirty="0" err="1">
                <a:latin typeface="Calibri" charset="0"/>
                <a:ea typeface="ＭＳ Ｐゴシック" charset="0"/>
                <a:cs typeface="ＭＳ Ｐゴシック" charset="0"/>
              </a:rPr>
              <a:t>brightest</a:t>
            </a:r>
            <a:r>
              <a:rPr lang="fr-FR" dirty="0">
                <a:latin typeface="Calibri" charset="0"/>
                <a:ea typeface="ＭＳ Ｐゴシック" charset="0"/>
                <a:cs typeface="ＭＳ Ｐゴシック" charset="0"/>
              </a:rPr>
              <a:t> (but </a:t>
            </a:r>
            <a:r>
              <a:rPr lang="fr-FR" dirty="0" err="1">
                <a:latin typeface="Calibri" charset="0"/>
                <a:ea typeface="ＭＳ Ｐゴシック" charset="0"/>
                <a:cs typeface="ＭＳ Ｐゴシック" charset="0"/>
              </a:rPr>
              <a:t>domant</a:t>
            </a:r>
            <a:r>
              <a:rPr lang="fr-FR" dirty="0">
                <a:latin typeface="Calibri" charset="0"/>
                <a:ea typeface="ＭＳ Ｐゴシック" charset="0"/>
                <a:cs typeface="ＭＳ Ｐゴシック" charset="0"/>
              </a:rPr>
              <a:t> one, 30kpc and 1012 </a:t>
            </a:r>
            <a:r>
              <a:rPr lang="fr-FR" dirty="0" err="1">
                <a:latin typeface="Calibri" charset="0"/>
                <a:ea typeface="ＭＳ Ｐゴシック" charset="0"/>
                <a:cs typeface="ＭＳ Ｐゴシック" charset="0"/>
              </a:rPr>
              <a:t>Msol</a:t>
            </a:r>
            <a:r>
              <a:rPr lang="fr-FR" dirty="0">
                <a:latin typeface="Calibri" charset="0"/>
                <a:ea typeface="ＭＳ Ｐゴシック" charset="0"/>
                <a:cs typeface="ＭＳ Ｐゴシック" charset="0"/>
              </a:rPr>
              <a:t>)</a:t>
            </a:r>
          </a:p>
          <a:p>
            <a:pPr eaLnBrk="1" hangingPunct="1">
              <a:spcBef>
                <a:spcPct val="0"/>
              </a:spcBef>
            </a:pPr>
            <a:r>
              <a:rPr lang="fr-FR" dirty="0" err="1">
                <a:latin typeface="Calibri" charset="0"/>
                <a:ea typeface="ＭＳ Ｐゴシック" charset="0"/>
                <a:cs typeface="ＭＳ Ｐゴシック" charset="0"/>
              </a:rPr>
              <a:t>Gravitational</a:t>
            </a:r>
            <a:r>
              <a:rPr lang="fr-FR" dirty="0">
                <a:latin typeface="Calibri" charset="0"/>
                <a:ea typeface="ＭＳ Ｐゴシック" charset="0"/>
                <a:cs typeface="ＭＳ Ｐゴシック" charset="0"/>
              </a:rPr>
              <a:t> arcs </a:t>
            </a:r>
          </a:p>
          <a:p>
            <a:pPr eaLnBrk="1" hangingPunct="1">
              <a:spcBef>
                <a:spcPct val="0"/>
              </a:spcBef>
            </a:pPr>
            <a:r>
              <a:rPr lang="fr-FR" dirty="0">
                <a:latin typeface="Calibri" charset="0"/>
                <a:ea typeface="ＭＳ Ｐゴシック" charset="0"/>
                <a:cs typeface="ＭＳ Ｐゴシック" charset="0"/>
              </a:rPr>
              <a:t>Advanced Camera for </a:t>
            </a:r>
            <a:r>
              <a:rPr lang="fr-FR" dirty="0" err="1">
                <a:latin typeface="Calibri" charset="0"/>
                <a:ea typeface="ＭＳ Ｐゴシック" charset="0"/>
                <a:cs typeface="ＭＳ Ｐゴシック" charset="0"/>
              </a:rPr>
              <a:t>Surveys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aboard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NASA's</a:t>
            </a:r>
            <a:r>
              <a:rPr lang="fr-FR" dirty="0">
                <a:latin typeface="Calibri" charset="0"/>
                <a:ea typeface="ＭＳ Ｐゴシック" charset="0"/>
                <a:cs typeface="ＭＳ Ｐゴシック" charset="0"/>
              </a:rPr>
              <a:t> </a:t>
            </a:r>
            <a:r>
              <a:rPr lang="fr-FR" dirty="0">
                <a:latin typeface="Calibri" charset="0"/>
                <a:ea typeface="ＭＳ Ｐゴシック" charset="0"/>
                <a:cs typeface="ＭＳ Ｐゴシック" charset="0"/>
                <a:hlinkClick r:id="rId3"/>
              </a:rPr>
              <a:t>Hubble Space Telescope</a:t>
            </a:r>
            <a:endParaRPr lang="fr-FR" dirty="0">
              <a:latin typeface="Calibri" charset="0"/>
              <a:ea typeface="ＭＳ Ｐゴシック" charset="0"/>
              <a:cs typeface="ＭＳ Ｐゴシック" charset="0"/>
            </a:endParaRPr>
          </a:p>
          <a:p>
            <a:pPr eaLnBrk="1" hangingPunct="1">
              <a:spcBef>
                <a:spcPct val="0"/>
              </a:spcBef>
            </a:pPr>
            <a:r>
              <a:rPr lang="fr-FR" dirty="0" err="1">
                <a:latin typeface="Calibri" charset="0"/>
                <a:ea typeface="ＭＳ Ｐゴシック" charset="0"/>
                <a:cs typeface="ＭＳ Ｐゴシック" charset="0"/>
              </a:rPr>
              <a:t>Mgalaxy</a:t>
            </a:r>
            <a:r>
              <a:rPr lang="fr-FR" dirty="0">
                <a:latin typeface="Calibri" charset="0"/>
                <a:ea typeface="ＭＳ Ｐゴシック" charset="0"/>
                <a:cs typeface="ＭＳ Ｐゴシック" charset="0"/>
              </a:rPr>
              <a:t> = 1010-10^11 </a:t>
            </a:r>
            <a:r>
              <a:rPr lang="fr-FR" dirty="0" err="1">
                <a:latin typeface="Calibri" charset="0"/>
                <a:ea typeface="ＭＳ Ｐゴシック" charset="0"/>
                <a:cs typeface="ＭＳ Ｐゴシック" charset="0"/>
              </a:rPr>
              <a:t>Msol</a:t>
            </a:r>
            <a:endParaRPr lang="fr-FR" dirty="0">
              <a:latin typeface="Calibri" charset="0"/>
              <a:ea typeface="ＭＳ Ｐゴシック" charset="0"/>
              <a:cs typeface="ＭＳ Ｐゴシック" charset="0"/>
            </a:endParaRPr>
          </a:p>
          <a:p>
            <a:pPr eaLnBrk="1" hangingPunct="1">
              <a:spcBef>
                <a:spcPct val="0"/>
              </a:spcBef>
            </a:pPr>
            <a:r>
              <a:rPr lang="fr-FR" dirty="0" err="1">
                <a:latin typeface="Calibri" charset="0"/>
                <a:ea typeface="ＭＳ Ｐゴシック" charset="0"/>
                <a:cs typeface="ＭＳ Ｐゴシック" charset="0"/>
              </a:rPr>
              <a:t>Magalaxy</a:t>
            </a:r>
            <a:r>
              <a:rPr lang="fr-FR" dirty="0">
                <a:latin typeface="Calibri" charset="0"/>
                <a:ea typeface="ＭＳ Ｐゴシック" charset="0"/>
                <a:cs typeface="ＭＳ Ｐゴシック" charset="0"/>
              </a:rPr>
              <a:t> 10 </a:t>
            </a:r>
            <a:r>
              <a:rPr lang="fr-FR" dirty="0" err="1">
                <a:latin typeface="Calibri" charset="0"/>
                <a:ea typeface="ＭＳ Ｐゴシック" charset="0"/>
                <a:cs typeface="ＭＳ Ｐゴシック" charset="0"/>
              </a:rPr>
              <a:t>kpc</a:t>
            </a:r>
            <a:endParaRPr lang="fr-FR" dirty="0">
              <a:latin typeface="Calibri" charset="0"/>
              <a:ea typeface="ＭＳ Ｐゴシック" charset="0"/>
              <a:cs typeface="ＭＳ Ｐゴシック" charset="0"/>
            </a:endParaRPr>
          </a:p>
        </p:txBody>
      </p:sp>
      <p:sp>
        <p:nvSpPr>
          <p:cNvPr id="27651"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2871DDE2-C463-344B-A1DF-09275B9E9425}" type="slidenum">
              <a:rPr lang="fr-FR" sz="1200">
                <a:ea typeface="ＭＳ Ｐゴシック" charset="0"/>
                <a:cs typeface="ＭＳ Ｐゴシック" charset="0"/>
              </a:rPr>
              <a:pPr eaLnBrk="1" hangingPunct="1"/>
              <a:t>10</a:t>
            </a:fld>
            <a:endParaRPr lang="fr-FR" sz="120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ce réservé de l'image des diapositives 1"/>
          <p:cNvSpPr>
            <a:spLocks noGrp="1" noRot="1" noChangeAspect="1"/>
          </p:cNvSpPr>
          <p:nvPr>
            <p:ph type="sldImg"/>
          </p:nvPr>
        </p:nvSpPr>
        <p:spPr>
          <a:ln/>
        </p:spPr>
      </p:sp>
      <p:sp>
        <p:nvSpPr>
          <p:cNvPr id="35842" name="Espace réservé des commentaires 2"/>
          <p:cNvSpPr>
            <a:spLocks noGrp="1"/>
          </p:cNvSpPr>
          <p:nvPr>
            <p:ph type="body" idx="1"/>
          </p:nvPr>
        </p:nvSpPr>
        <p:spPr>
          <a:noFill/>
        </p:spPr>
        <p:txBody>
          <a:bodyPr/>
          <a:lstStyle/>
          <a:p>
            <a:pPr eaLnBrk="1" hangingPunct="1">
              <a:spcBef>
                <a:spcPct val="0"/>
              </a:spcBef>
            </a:pPr>
            <a:r>
              <a:rPr lang="en-US" u="sng" dirty="0" smtClean="0">
                <a:latin typeface="Calibri" charset="0"/>
                <a:ea typeface="ＭＳ Ｐゴシック" charset="0"/>
                <a:cs typeface="ＭＳ Ｐゴシック" charset="0"/>
              </a:rPr>
              <a:t>Explain jet – radio </a:t>
            </a:r>
          </a:p>
          <a:p>
            <a:pPr eaLnBrk="1" hangingPunct="1">
              <a:spcBef>
                <a:spcPct val="0"/>
              </a:spcBef>
            </a:pPr>
            <a:endParaRPr lang="en-US" u="sng" dirty="0" smtClean="0">
              <a:latin typeface="Calibri" charset="0"/>
              <a:ea typeface="ＭＳ Ｐゴシック" charset="0"/>
              <a:cs typeface="ＭＳ Ｐゴシック" charset="0"/>
            </a:endParaRPr>
          </a:p>
          <a:p>
            <a:pPr eaLnBrk="1" hangingPunct="1">
              <a:spcBef>
                <a:spcPct val="0"/>
              </a:spcBef>
            </a:pPr>
            <a:r>
              <a:rPr lang="en-US" u="sng" dirty="0" smtClean="0">
                <a:latin typeface="Calibri" charset="0"/>
                <a:ea typeface="ＭＳ Ｐゴシック" charset="0"/>
                <a:cs typeface="ＭＳ Ｐゴシック" charset="0"/>
              </a:rPr>
              <a:t>MEGANTIC </a:t>
            </a:r>
            <a:r>
              <a:rPr lang="en-US" u="sng" dirty="0">
                <a:latin typeface="Calibri" charset="0"/>
                <a:ea typeface="ＭＳ Ｐゴシック" charset="0"/>
                <a:cs typeface="ＭＳ Ｐゴシック" charset="0"/>
              </a:rPr>
              <a:t>PROPRIETE IR, OPTIQUE MEGANTIC</a:t>
            </a:r>
          </a:p>
          <a:p>
            <a:pPr eaLnBrk="1" hangingPunct="1">
              <a:spcBef>
                <a:spcPct val="0"/>
              </a:spcBef>
            </a:pPr>
            <a:r>
              <a:rPr lang="en-US" u="sng" dirty="0">
                <a:latin typeface="Calibri" charset="0"/>
                <a:ea typeface="ＭＳ Ｐゴシック" charset="0"/>
                <a:cs typeface="ＭＳ Ｐゴシック" charset="0"/>
              </a:rPr>
              <a:t>PLASMA PHYSICS ! </a:t>
            </a:r>
            <a:r>
              <a:rPr lang="en-US" u="sng" dirty="0" err="1">
                <a:latin typeface="Calibri" charset="0"/>
                <a:ea typeface="ＭＳ Ｐゴシック" charset="0"/>
                <a:cs typeface="ＭＳ Ｐゴシック" charset="0"/>
              </a:rPr>
              <a:t>Processus</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d’emission</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aussi</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ntre</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autre</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comme</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l’energie</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peut</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etre</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redistribuer</a:t>
            </a:r>
            <a:r>
              <a:rPr lang="en-US" u="sng" dirty="0">
                <a:latin typeface="Calibri" charset="0"/>
                <a:ea typeface="ＭＳ Ｐゴシック" charset="0"/>
                <a:cs typeface="ＭＳ Ｐゴシック" charset="0"/>
              </a:rPr>
              <a:t> a travers un plasma.</a:t>
            </a:r>
          </a:p>
          <a:p>
            <a:pPr eaLnBrk="1" hangingPunct="1">
              <a:spcBef>
                <a:spcPct val="0"/>
              </a:spcBef>
            </a:pPr>
            <a:r>
              <a:rPr lang="en-US" u="sng" dirty="0">
                <a:latin typeface="Calibri" charset="0"/>
                <a:ea typeface="ＭＳ Ｐゴシック" charset="0"/>
                <a:cs typeface="ＭＳ Ｐゴシック" charset="0"/>
              </a:rPr>
              <a:t>Z=0.22 = 890 </a:t>
            </a:r>
            <a:r>
              <a:rPr lang="en-US" u="sng" dirty="0" err="1">
                <a:latin typeface="Calibri" charset="0"/>
                <a:ea typeface="ＭＳ Ｐゴシック" charset="0"/>
                <a:cs typeface="ＭＳ Ｐゴシック" charset="0"/>
              </a:rPr>
              <a:t>Mpc</a:t>
            </a:r>
            <a:r>
              <a:rPr lang="en-US" u="sng" dirty="0">
                <a:latin typeface="Calibri" charset="0"/>
                <a:ea typeface="ＭＳ Ｐゴシック" charset="0"/>
                <a:cs typeface="ＭＳ Ｐゴシック" charset="0"/>
              </a:rPr>
              <a:t> = 2000 </a:t>
            </a:r>
            <a:r>
              <a:rPr lang="en-US" u="sng" dirty="0" err="1">
                <a:latin typeface="Calibri" charset="0"/>
                <a:ea typeface="ＭＳ Ｐゴシック" charset="0"/>
                <a:cs typeface="ＭＳ Ｐゴシック" charset="0"/>
              </a:rPr>
              <a:t>fois</a:t>
            </a:r>
            <a:r>
              <a:rPr lang="en-US" u="sng" dirty="0">
                <a:latin typeface="Calibri" charset="0"/>
                <a:ea typeface="ＭＳ Ｐゴシック" charset="0"/>
                <a:cs typeface="ＭＳ Ｐゴシック" charset="0"/>
              </a:rPr>
              <a:t> plus loin </a:t>
            </a:r>
            <a:r>
              <a:rPr lang="en-US" u="sng" dirty="0" err="1">
                <a:latin typeface="Calibri" charset="0"/>
                <a:ea typeface="ＭＳ Ｐゴシック" charset="0"/>
                <a:cs typeface="ＭＳ Ｐゴシック" charset="0"/>
              </a:rPr>
              <a:t>que</a:t>
            </a:r>
            <a:r>
              <a:rPr lang="en-US" u="sng" dirty="0">
                <a:latin typeface="Calibri" charset="0"/>
                <a:ea typeface="ＭＳ Ｐゴシック" charset="0"/>
                <a:cs typeface="ＭＳ Ｐゴシック" charset="0"/>
              </a:rPr>
              <a:t> </a:t>
            </a:r>
            <a:r>
              <a:rPr lang="en-US" u="sng" dirty="0" err="1">
                <a:latin typeface="Calibri" charset="0"/>
                <a:ea typeface="ＭＳ Ｐゴシック" charset="0"/>
                <a:cs typeface="ＭＳ Ｐゴシック" charset="0"/>
              </a:rPr>
              <a:t>andromede</a:t>
            </a:r>
            <a:r>
              <a:rPr lang="en-US" u="sng" dirty="0">
                <a:latin typeface="Calibri" charset="0"/>
                <a:ea typeface="ＭＳ Ｐゴシック" charset="0"/>
                <a:cs typeface="ＭＳ Ｐゴシック" charset="0"/>
              </a:rPr>
              <a:t> = 2.6Gyrs </a:t>
            </a:r>
            <a:r>
              <a:rPr lang="en-US" u="sng" dirty="0" err="1">
                <a:latin typeface="Calibri" charset="0"/>
                <a:ea typeface="ＭＳ Ｐゴシック" charset="0"/>
                <a:cs typeface="ＭＳ Ｐゴシック" charset="0"/>
              </a:rPr>
              <a:t>dans</a:t>
            </a:r>
            <a:r>
              <a:rPr lang="en-US" u="sng" dirty="0">
                <a:latin typeface="Calibri" charset="0"/>
                <a:ea typeface="ＭＳ Ｐゴシック" charset="0"/>
                <a:cs typeface="ＭＳ Ｐゴシック" charset="0"/>
              </a:rPr>
              <a:t> le </a:t>
            </a:r>
            <a:r>
              <a:rPr lang="en-US" u="sng" dirty="0" err="1">
                <a:latin typeface="Calibri" charset="0"/>
                <a:ea typeface="ＭＳ Ｐゴシック" charset="0"/>
                <a:cs typeface="ＭＳ Ｐゴシック" charset="0"/>
              </a:rPr>
              <a:t>passe</a:t>
            </a:r>
            <a:endParaRPr lang="en-US" u="sng" dirty="0">
              <a:latin typeface="Calibri" charset="0"/>
              <a:ea typeface="ＭＳ Ｐゴシック" charset="0"/>
              <a:cs typeface="ＭＳ Ｐゴシック" charset="0"/>
            </a:endParaRPr>
          </a:p>
          <a:p>
            <a:pPr eaLnBrk="1" hangingPunct="1">
              <a:spcBef>
                <a:spcPct val="0"/>
              </a:spcBef>
            </a:pPr>
            <a:r>
              <a:rPr lang="en-US" u="sng" dirty="0">
                <a:latin typeface="Calibri" charset="0"/>
                <a:ea typeface="ＭＳ Ｐゴシック" charset="0"/>
                <a:cs typeface="ＭＳ Ｐゴシック" charset="0"/>
              </a:rPr>
              <a:t>NASA, ESA, and B. McNamara (University of Waterloo and Ohio University)</a:t>
            </a:r>
            <a:endParaRPr lang="fr-FR" dirty="0">
              <a:latin typeface="Calibri" charset="0"/>
              <a:ea typeface="ＭＳ Ｐゴシック" charset="0"/>
              <a:cs typeface="ＭＳ Ｐゴシック" charset="0"/>
            </a:endParaRPr>
          </a:p>
          <a:p>
            <a:pPr eaLnBrk="1" hangingPunct="1">
              <a:spcBef>
                <a:spcPct val="0"/>
              </a:spcBef>
            </a:pPr>
            <a:r>
              <a:rPr lang="fr-FR" dirty="0">
                <a:latin typeface="Calibri" charset="0"/>
                <a:ea typeface="ＭＳ Ｐゴシック" charset="0"/>
                <a:cs typeface="ＭＳ Ｐゴシック" charset="0"/>
              </a:rPr>
              <a:t>AGN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inflating</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through</a:t>
            </a:r>
            <a:r>
              <a:rPr lang="fr-FR" dirty="0">
                <a:latin typeface="Calibri" charset="0"/>
                <a:ea typeface="ＭＳ Ｐゴシック" charset="0"/>
                <a:cs typeface="ＭＳ Ｐゴシック" charset="0"/>
              </a:rPr>
              <a:t> jets of </a:t>
            </a:r>
            <a:r>
              <a:rPr lang="fr-FR" dirty="0" err="1">
                <a:latin typeface="Calibri" charset="0"/>
                <a:ea typeface="ＭＳ Ｐゴシック" charset="0"/>
                <a:cs typeface="ＭＳ Ｐゴシック" charset="0"/>
              </a:rPr>
              <a:t>relativistic</a:t>
            </a:r>
            <a:r>
              <a:rPr lang="fr-FR" dirty="0">
                <a:latin typeface="Calibri" charset="0"/>
                <a:ea typeface="ＭＳ Ｐゴシック" charset="0"/>
                <a:cs typeface="ＭＳ Ｐゴシック" charset="0"/>
              </a:rPr>
              <a:t> plasma </a:t>
            </a:r>
            <a:r>
              <a:rPr lang="fr-FR" dirty="0" err="1">
                <a:latin typeface="Calibri" charset="0"/>
                <a:ea typeface="ＭＳ Ｐゴシック" charset="0"/>
                <a:cs typeface="ＭＳ Ｐゴシック" charset="0"/>
              </a:rPr>
              <a:t>that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emits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radio </a:t>
            </a:r>
            <a:r>
              <a:rPr lang="fr-FR" dirty="0" err="1">
                <a:latin typeface="Calibri" charset="0"/>
                <a:ea typeface="ＭＳ Ｐゴシック" charset="0"/>
                <a:cs typeface="ＭＳ Ｐゴシック" charset="0"/>
              </a:rPr>
              <a:t>wavelengths</a:t>
            </a:r>
            <a:r>
              <a:rPr lang="fr-FR" dirty="0">
                <a:latin typeface="Calibri" charset="0"/>
                <a:ea typeface="ＭＳ Ｐゴシック" charset="0"/>
                <a:cs typeface="ＭＳ Ｐゴシック" charset="0"/>
              </a:rPr>
              <a:t>. So as </a:t>
            </a:r>
            <a:r>
              <a:rPr lang="fr-FR" dirty="0" err="1">
                <a:latin typeface="Calibri" charset="0"/>
                <a:ea typeface="ＭＳ Ｐゴシック" charset="0"/>
                <a:cs typeface="ＭＳ Ｐゴシック" charset="0"/>
              </a:rPr>
              <a:t>these</a:t>
            </a:r>
            <a:r>
              <a:rPr lang="fr-FR" dirty="0">
                <a:latin typeface="Calibri" charset="0"/>
                <a:ea typeface="ＭＳ Ｐゴシック" charset="0"/>
                <a:cs typeface="ＭＳ Ｐゴシック" charset="0"/>
              </a:rPr>
              <a:t> jets </a:t>
            </a:r>
            <a:r>
              <a:rPr lang="fr-FR" dirty="0" err="1">
                <a:latin typeface="Calibri" charset="0"/>
                <a:ea typeface="ＭＳ Ｐゴシック" charset="0"/>
                <a:cs typeface="ＭＳ Ｐゴシック" charset="0"/>
              </a:rPr>
              <a:t>propagate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they</a:t>
            </a:r>
            <a:r>
              <a:rPr lang="fr-FR" dirty="0">
                <a:latin typeface="Calibri" charset="0"/>
                <a:ea typeface="ＭＳ Ｐゴシック" charset="0"/>
                <a:cs typeface="ＭＳ Ｐゴシック" charset="0"/>
              </a:rPr>
              <a:t> push the hot </a:t>
            </a:r>
            <a:r>
              <a:rPr lang="fr-FR" dirty="0" err="1">
                <a:latin typeface="Calibri" charset="0"/>
                <a:ea typeface="ＭＳ Ｐゴシック" charset="0"/>
                <a:cs typeface="ＭＳ Ｐゴシック" charset="0"/>
              </a:rPr>
              <a:t>gas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outwards</a:t>
            </a:r>
            <a:r>
              <a:rPr lang="fr-FR" dirty="0">
                <a:latin typeface="Calibri" charset="0"/>
                <a:ea typeface="ＭＳ Ｐゴシック" charset="0"/>
                <a:cs typeface="ＭＳ Ｐゴシック" charset="0"/>
              </a:rPr>
              <a:t> : </a:t>
            </a:r>
            <a:r>
              <a:rPr lang="fr-FR" dirty="0" err="1">
                <a:latin typeface="Calibri" charset="0"/>
                <a:ea typeface="ＭＳ Ｐゴシック" charset="0"/>
                <a:cs typeface="ＭＳ Ｐゴシック" charset="0"/>
              </a:rPr>
              <a:t>these</a:t>
            </a:r>
            <a:r>
              <a:rPr lang="fr-FR" dirty="0">
                <a:latin typeface="Calibri" charset="0"/>
                <a:ea typeface="ＭＳ Ｐゴシック" charset="0"/>
                <a:cs typeface="ＭＳ Ｐゴシック" charset="0"/>
              </a:rPr>
              <a:t> AGN-</a:t>
            </a:r>
            <a:r>
              <a:rPr lang="fr-FR" dirty="0" err="1">
                <a:latin typeface="Calibri" charset="0"/>
                <a:ea typeface="ＭＳ Ｐゴシック" charset="0"/>
                <a:cs typeface="ＭＳ Ｐゴシック" charset="0"/>
              </a:rPr>
              <a:t>driven</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outflows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appear</a:t>
            </a:r>
            <a:r>
              <a:rPr lang="fr-FR" dirty="0">
                <a:latin typeface="Calibri" charset="0"/>
                <a:ea typeface="ＭＳ Ｐゴシック" charset="0"/>
                <a:cs typeface="ＭＳ Ｐゴシック" charset="0"/>
              </a:rPr>
              <a:t> as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in the </a:t>
            </a:r>
            <a:r>
              <a:rPr lang="fr-FR" dirty="0" err="1">
                <a:latin typeface="Calibri" charset="0"/>
                <a:ea typeface="ＭＳ Ｐゴシック" charset="0"/>
                <a:cs typeface="ＭＳ Ｐゴシック" charset="0"/>
              </a:rPr>
              <a:t>Xray</a:t>
            </a:r>
            <a:r>
              <a:rPr lang="fr-FR" dirty="0">
                <a:latin typeface="Calibri" charset="0"/>
                <a:ea typeface="ＭＳ Ｐゴシック" charset="0"/>
                <a:cs typeface="ＭＳ Ｐゴシック" charset="0"/>
              </a:rPr>
              <a:t>.</a:t>
            </a:r>
          </a:p>
        </p:txBody>
      </p:sp>
      <p:sp>
        <p:nvSpPr>
          <p:cNvPr id="35843"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489A05D7-6CF0-D34C-B30F-0475FCDF82E9}" type="slidenum">
              <a:rPr lang="fr-FR" sz="1200">
                <a:ea typeface="ＭＳ Ｐゴシック" charset="0"/>
                <a:cs typeface="ＭＳ Ｐゴシック" charset="0"/>
              </a:rPr>
              <a:pPr eaLnBrk="1" hangingPunct="1"/>
              <a:t>11</a:t>
            </a:fld>
            <a:endParaRPr lang="fr-FR" sz="120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Espace réservé de l'image des diapositives 1"/>
          <p:cNvSpPr>
            <a:spLocks noGrp="1" noRot="1" noChangeAspect="1" noTextEdit="1"/>
          </p:cNvSpPr>
          <p:nvPr>
            <p:ph type="sldImg"/>
          </p:nvPr>
        </p:nvSpPr>
        <p:spPr>
          <a:ln/>
        </p:spPr>
      </p:sp>
      <p:sp>
        <p:nvSpPr>
          <p:cNvPr id="37890" name="Espace réservé des commentaires 2"/>
          <p:cNvSpPr>
            <a:spLocks noGrp="1"/>
          </p:cNvSpPr>
          <p:nvPr>
            <p:ph type="body" idx="1"/>
          </p:nvPr>
        </p:nvSpPr>
        <p:spPr>
          <a:noFill/>
        </p:spPr>
        <p:txBody>
          <a:bodyPr/>
          <a:lstStyle/>
          <a:p>
            <a:pPr eaLnBrk="1" hangingPunct="1">
              <a:spcBef>
                <a:spcPct val="0"/>
              </a:spcBef>
            </a:pPr>
            <a:r>
              <a:rPr lang="fr-FR">
                <a:latin typeface="Calibri" charset="0"/>
                <a:ea typeface="ＭＳ Ｐゴシック" charset="0"/>
                <a:cs typeface="ＭＳ Ｐゴシック" charset="0"/>
              </a:rPr>
              <a:t>Indice adiabatique</a:t>
            </a:r>
          </a:p>
          <a:p>
            <a:pPr eaLnBrk="1" hangingPunct="1">
              <a:spcBef>
                <a:spcPct val="0"/>
              </a:spcBef>
            </a:pPr>
            <a:r>
              <a:rPr lang="fr-FR">
                <a:latin typeface="Calibri" charset="0"/>
                <a:ea typeface="ＭＳ Ｐゴシック" charset="0"/>
                <a:cs typeface="ＭＳ Ｐゴシック" charset="0"/>
              </a:rPr>
              <a:t>Coefficience de traine, resistance.</a:t>
            </a:r>
          </a:p>
        </p:txBody>
      </p:sp>
      <p:sp>
        <p:nvSpPr>
          <p:cNvPr id="37891"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7503FE95-8F09-D44B-BFCD-359C84D3F246}" type="slidenum">
              <a:rPr lang="fr-FR" sz="1200">
                <a:ea typeface="ＭＳ Ｐゴシック" charset="0"/>
                <a:cs typeface="ＭＳ Ｐゴシック" charset="0"/>
              </a:rPr>
              <a:pPr eaLnBrk="1" hangingPunct="1"/>
              <a:t>12</a:t>
            </a:fld>
            <a:endParaRPr lang="fr-FR" sz="120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40F04A05-9EC8-D644-B84E-11FF685E2522}" type="slidenum">
              <a:rPr lang="en-GB" sz="1200">
                <a:ea typeface="ＭＳ Ｐゴシック" charset="0"/>
                <a:cs typeface="ＭＳ Ｐゴシック" charset="0"/>
              </a:rPr>
              <a:pPr eaLnBrk="1" hangingPunct="1"/>
              <a:t>13</a:t>
            </a:fld>
            <a:endParaRPr lang="en-GB" sz="1200">
              <a:ea typeface="ＭＳ Ｐゴシック" charset="0"/>
              <a:cs typeface="ＭＳ Ｐゴシック" charset="0"/>
            </a:endParaRPr>
          </a:p>
        </p:txBody>
      </p:sp>
      <p:sp>
        <p:nvSpPr>
          <p:cNvPr id="39939" name="Rectangle 2"/>
          <p:cNvSpPr>
            <a:spLocks noGrp="1" noRot="1" noChangeAspect="1" noChangeArrowheads="1" noTextEdit="1"/>
          </p:cNvSpPr>
          <p:nvPr>
            <p:ph type="sldImg"/>
          </p:nvPr>
        </p:nvSpPr>
        <p:spPr>
          <a:xfrm>
            <a:off x="1143000" y="695325"/>
            <a:ext cx="4570413" cy="3427413"/>
          </a:xfrm>
          <a:ln/>
        </p:spPr>
      </p:sp>
      <p:sp>
        <p:nvSpPr>
          <p:cNvPr id="39940" name="Rectangle 3"/>
          <p:cNvSpPr>
            <a:spLocks noGrp="1" noChangeArrowheads="1"/>
          </p:cNvSpPr>
          <p:nvPr>
            <p:ph type="body" idx="1"/>
          </p:nvPr>
        </p:nvSpPr>
        <p:spPr>
          <a:xfrm>
            <a:off x="685800" y="4343400"/>
            <a:ext cx="5486400" cy="4038600"/>
          </a:xfrm>
          <a:noFill/>
        </p:spPr>
        <p:txBody>
          <a:bodyPr wrap="none" anchor="ctr"/>
          <a:lstStyle/>
          <a:p>
            <a:pPr eaLnBrk="1" hangingPunct="1">
              <a:spcBef>
                <a:spcPct val="0"/>
              </a:spcBef>
            </a:pPr>
            <a:r>
              <a:rPr lang="fr-FR">
                <a:latin typeface="Calibri" charset="0"/>
                <a:ea typeface="ＭＳ Ｐゴシック" charset="0"/>
                <a:cs typeface="ＭＳ Ｐゴシック" charset="0"/>
              </a:rPr>
              <a:t>Here emphasize: radio for all sources with clear cavities (13) + radio for 4 out of 7 with potential have radio!</a:t>
            </a:r>
          </a:p>
          <a:p>
            <a:pPr eaLnBrk="1" hangingPunct="1">
              <a:spcBef>
                <a:spcPct val="0"/>
              </a:spcBef>
            </a:pPr>
            <a:r>
              <a:rPr lang="fr-FR">
                <a:latin typeface="Calibri" charset="0"/>
                <a:ea typeface="ＭＳ Ｐゴシック" charset="0"/>
                <a:cs typeface="ＭＳ Ｐゴシック" charset="0"/>
              </a:rPr>
              <a:t>Based on 55 Brightest nearby galaxy clusters – lots of data avilable. The B55 sample is a 2 − 10 keV flux-limited sample of clusters of galaxies which are close enough to have been imaged by previous X-ray satellites, and is nearly flux complete at high galactic latitudes (all but nine are at b &gt; |20|circ|). 48 shown here: </a:t>
            </a:r>
          </a:p>
          <a:p>
            <a:pPr eaLnBrk="1" hangingPunct="1">
              <a:spcBef>
                <a:spcPct val="0"/>
              </a:spcBef>
            </a:pPr>
            <a:endParaRPr lang="fr-FR">
              <a:latin typeface="Calibri" charset="0"/>
              <a:ea typeface="ＭＳ Ｐゴシック" charset="0"/>
              <a:cs typeface="ＭＳ Ｐゴシック" charset="0"/>
            </a:endParaRPr>
          </a:p>
          <a:p>
            <a:pPr eaLnBrk="1" hangingPunct="1">
              <a:spcBef>
                <a:spcPct val="0"/>
              </a:spcBef>
            </a:pPr>
            <a:endParaRPr lang="fr-FR">
              <a:latin typeface="Calibri" charset="0"/>
              <a:ea typeface="ＭＳ Ｐゴシック" charset="0"/>
              <a:cs typeface="ＭＳ Ｐゴシック" charset="0"/>
            </a:endParaRPr>
          </a:p>
          <a:p>
            <a:pPr eaLnBrk="1" hangingPunct="1">
              <a:spcBef>
                <a:spcPct val="0"/>
              </a:spcBef>
            </a:pPr>
            <a:r>
              <a:rPr lang="fr-FR">
                <a:latin typeface="Calibri" charset="0"/>
                <a:ea typeface="ＭＳ Ｐゴシック" charset="0"/>
                <a:cs typeface="ＭＳ Ｐゴシック" charset="0"/>
              </a:rPr>
              <a:t>1. Cavities are vast majority found in systems that require some heating</a:t>
            </a:r>
          </a:p>
          <a:p>
            <a:pPr eaLnBrk="1" hangingPunct="1">
              <a:spcBef>
                <a:spcPct val="0"/>
              </a:spcBef>
            </a:pPr>
            <a:r>
              <a:rPr lang="fr-FR">
                <a:latin typeface="Calibri" charset="0"/>
                <a:ea typeface="ＭＳ Ｐゴシック" charset="0"/>
                <a:cs typeface="ＭＳ Ｐゴシック" charset="0"/>
              </a:rPr>
              <a:t>2. They are common in these systems</a:t>
            </a:r>
          </a:p>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551938E1-EE39-0447-94D0-5033E2DADE7C}" type="slidenum">
              <a:rPr lang="en-GB" sz="1200">
                <a:ea typeface="ＭＳ Ｐゴシック" charset="0"/>
                <a:cs typeface="ＭＳ Ｐゴシック" charset="0"/>
              </a:rPr>
              <a:pPr eaLnBrk="1" hangingPunct="1"/>
              <a:t>14</a:t>
            </a:fld>
            <a:endParaRPr lang="en-GB" sz="1200">
              <a:ea typeface="ＭＳ Ｐゴシック" charset="0"/>
              <a:cs typeface="ＭＳ Ｐゴシック" charset="0"/>
            </a:endParaRPr>
          </a:p>
        </p:txBody>
      </p:sp>
      <p:sp>
        <p:nvSpPr>
          <p:cNvPr id="41987" name="Rectangle 2"/>
          <p:cNvSpPr>
            <a:spLocks noGrp="1" noRot="1" noChangeAspect="1" noChangeArrowheads="1" noTextEdit="1"/>
          </p:cNvSpPr>
          <p:nvPr>
            <p:ph type="sldImg"/>
          </p:nvPr>
        </p:nvSpPr>
        <p:spPr>
          <a:xfrm>
            <a:off x="1143000" y="695325"/>
            <a:ext cx="4570413" cy="3427413"/>
          </a:xfrm>
          <a:ln/>
        </p:spPr>
      </p:sp>
      <p:sp>
        <p:nvSpPr>
          <p:cNvPr id="41988" name="Rectangle 3"/>
          <p:cNvSpPr>
            <a:spLocks noGrp="1" noChangeArrowheads="1"/>
          </p:cNvSpPr>
          <p:nvPr>
            <p:ph type="body" idx="1"/>
          </p:nvPr>
        </p:nvSpPr>
        <p:spPr>
          <a:xfrm>
            <a:off x="685800" y="4343400"/>
            <a:ext cx="5486400" cy="4038600"/>
          </a:xfrm>
          <a:noFill/>
        </p:spPr>
        <p:txBody>
          <a:bodyPr wrap="none" anchor="ctr"/>
          <a:lstStyle/>
          <a:p>
            <a:pPr eaLnBrk="1" hangingPunct="1">
              <a:spcBef>
                <a:spcPct val="0"/>
              </a:spcBef>
            </a:pPr>
            <a:r>
              <a:rPr lang="fr-FR">
                <a:latin typeface="Calibri" charset="0"/>
                <a:ea typeface="ＭＳ Ｐゴシック" charset="0"/>
                <a:cs typeface="ＭＳ Ｐゴシック" charset="0"/>
              </a:rPr>
              <a:t>Here emphasize: radio for all sources with clear cavities (13) + radio for 4 out of 7 with potential have radio!</a:t>
            </a:r>
          </a:p>
          <a:p>
            <a:pPr eaLnBrk="1" hangingPunct="1">
              <a:spcBef>
                <a:spcPct val="0"/>
              </a:spcBef>
            </a:pPr>
            <a:r>
              <a:rPr lang="fr-FR">
                <a:latin typeface="Calibri" charset="0"/>
                <a:ea typeface="ＭＳ Ｐゴシック" charset="0"/>
                <a:cs typeface="ＭＳ Ｐゴシック" charset="0"/>
              </a:rPr>
              <a:t>1. Cavities are vast majority found in systems that require some heating</a:t>
            </a:r>
          </a:p>
          <a:p>
            <a:pPr eaLnBrk="1" hangingPunct="1">
              <a:spcBef>
                <a:spcPct val="0"/>
              </a:spcBef>
            </a:pPr>
            <a:r>
              <a:rPr lang="fr-FR">
                <a:latin typeface="Calibri" charset="0"/>
                <a:ea typeface="ＭＳ Ｐゴシック" charset="0"/>
                <a:cs typeface="ＭＳ Ｐゴシック" charset="0"/>
              </a:rPr>
              <a:t>2. They are common in these systems</a:t>
            </a:r>
          </a:p>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551938E1-EE39-0447-94D0-5033E2DADE7C}" type="slidenum">
              <a:rPr lang="en-GB" sz="1200">
                <a:ea typeface="ＭＳ Ｐゴシック" charset="0"/>
                <a:cs typeface="ＭＳ Ｐゴシック" charset="0"/>
              </a:rPr>
              <a:pPr eaLnBrk="1" hangingPunct="1"/>
              <a:t>15</a:t>
            </a:fld>
            <a:endParaRPr lang="en-GB" sz="1200">
              <a:ea typeface="ＭＳ Ｐゴシック" charset="0"/>
              <a:cs typeface="ＭＳ Ｐゴシック" charset="0"/>
            </a:endParaRPr>
          </a:p>
        </p:txBody>
      </p:sp>
      <p:sp>
        <p:nvSpPr>
          <p:cNvPr id="41987" name="Rectangle 2"/>
          <p:cNvSpPr>
            <a:spLocks noGrp="1" noRot="1" noChangeAspect="1" noChangeArrowheads="1" noTextEdit="1"/>
          </p:cNvSpPr>
          <p:nvPr>
            <p:ph type="sldImg"/>
          </p:nvPr>
        </p:nvSpPr>
        <p:spPr>
          <a:xfrm>
            <a:off x="1143000" y="695325"/>
            <a:ext cx="4570413" cy="3427413"/>
          </a:xfrm>
          <a:ln/>
        </p:spPr>
      </p:sp>
      <p:sp>
        <p:nvSpPr>
          <p:cNvPr id="41988" name="Rectangle 3"/>
          <p:cNvSpPr>
            <a:spLocks noGrp="1" noChangeArrowheads="1"/>
          </p:cNvSpPr>
          <p:nvPr>
            <p:ph type="body" idx="1"/>
          </p:nvPr>
        </p:nvSpPr>
        <p:spPr>
          <a:xfrm>
            <a:off x="685800" y="4343400"/>
            <a:ext cx="5486400" cy="4038600"/>
          </a:xfrm>
          <a:noFill/>
        </p:spPr>
        <p:txBody>
          <a:bodyPr wrap="none" anchor="ctr"/>
          <a:lstStyle/>
          <a:p>
            <a:pPr eaLnBrk="1" hangingPunct="1">
              <a:spcBef>
                <a:spcPct val="0"/>
              </a:spcBef>
            </a:pPr>
            <a:r>
              <a:rPr lang="fr-FR">
                <a:latin typeface="Calibri" charset="0"/>
                <a:ea typeface="ＭＳ Ｐゴシック" charset="0"/>
                <a:cs typeface="ＭＳ Ｐゴシック" charset="0"/>
              </a:rPr>
              <a:t>Here emphasize: radio for all sources with clear cavities (13) + radio for 4 out of 7 with potential have radio!</a:t>
            </a:r>
          </a:p>
          <a:p>
            <a:pPr eaLnBrk="1" hangingPunct="1">
              <a:spcBef>
                <a:spcPct val="0"/>
              </a:spcBef>
            </a:pPr>
            <a:r>
              <a:rPr lang="fr-FR">
                <a:latin typeface="Calibri" charset="0"/>
                <a:ea typeface="ＭＳ Ｐゴシック" charset="0"/>
                <a:cs typeface="ＭＳ Ｐゴシック" charset="0"/>
              </a:rPr>
              <a:t>1. Cavities are vast majority found in systems that require some heating</a:t>
            </a:r>
          </a:p>
          <a:p>
            <a:pPr eaLnBrk="1" hangingPunct="1">
              <a:spcBef>
                <a:spcPct val="0"/>
              </a:spcBef>
            </a:pPr>
            <a:r>
              <a:rPr lang="fr-FR">
                <a:latin typeface="Calibri" charset="0"/>
                <a:ea typeface="ＭＳ Ｐゴシック" charset="0"/>
                <a:cs typeface="ＭＳ Ｐゴシック" charset="0"/>
              </a:rPr>
              <a:t>2. They are common in these systems</a:t>
            </a:r>
          </a:p>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40F04A05-9EC8-D644-B84E-11FF685E2522}" type="slidenum">
              <a:rPr lang="en-GB" sz="1200">
                <a:ea typeface="ＭＳ Ｐゴシック" charset="0"/>
                <a:cs typeface="ＭＳ Ｐゴシック" charset="0"/>
              </a:rPr>
              <a:pPr eaLnBrk="1" hangingPunct="1"/>
              <a:t>16</a:t>
            </a:fld>
            <a:endParaRPr lang="en-GB" sz="1200">
              <a:ea typeface="ＭＳ Ｐゴシック" charset="0"/>
              <a:cs typeface="ＭＳ Ｐゴシック" charset="0"/>
            </a:endParaRPr>
          </a:p>
        </p:txBody>
      </p:sp>
      <p:sp>
        <p:nvSpPr>
          <p:cNvPr id="39939" name="Rectangle 2"/>
          <p:cNvSpPr>
            <a:spLocks noGrp="1" noRot="1" noChangeAspect="1" noChangeArrowheads="1" noTextEdit="1"/>
          </p:cNvSpPr>
          <p:nvPr>
            <p:ph type="sldImg"/>
          </p:nvPr>
        </p:nvSpPr>
        <p:spPr>
          <a:xfrm>
            <a:off x="1143000" y="695325"/>
            <a:ext cx="4570413" cy="3427413"/>
          </a:xfrm>
          <a:ln/>
        </p:spPr>
      </p:sp>
      <p:sp>
        <p:nvSpPr>
          <p:cNvPr id="39940" name="Rectangle 3"/>
          <p:cNvSpPr>
            <a:spLocks noGrp="1" noChangeArrowheads="1"/>
          </p:cNvSpPr>
          <p:nvPr>
            <p:ph type="body" idx="1"/>
          </p:nvPr>
        </p:nvSpPr>
        <p:spPr>
          <a:xfrm>
            <a:off x="685800" y="4343400"/>
            <a:ext cx="5486400" cy="4038600"/>
          </a:xfrm>
          <a:noFill/>
        </p:spPr>
        <p:txBody>
          <a:bodyPr wrap="none" anchor="ctr"/>
          <a:lstStyle/>
          <a:p>
            <a:pPr eaLnBrk="1" hangingPunct="1">
              <a:spcBef>
                <a:spcPct val="0"/>
              </a:spcBef>
            </a:pPr>
            <a:r>
              <a:rPr lang="fr-FR">
                <a:latin typeface="Calibri" charset="0"/>
                <a:ea typeface="ＭＳ Ｐゴシック" charset="0"/>
                <a:cs typeface="ＭＳ Ｐゴシック" charset="0"/>
              </a:rPr>
              <a:t>Here emphasize: radio for all sources with clear cavities (13) + radio for 4 out of 7 with potential have radio!</a:t>
            </a:r>
          </a:p>
          <a:p>
            <a:pPr eaLnBrk="1" hangingPunct="1">
              <a:spcBef>
                <a:spcPct val="0"/>
              </a:spcBef>
            </a:pPr>
            <a:r>
              <a:rPr lang="fr-FR">
                <a:latin typeface="Calibri" charset="0"/>
                <a:ea typeface="ＭＳ Ｐゴシック" charset="0"/>
                <a:cs typeface="ＭＳ Ｐゴシック" charset="0"/>
              </a:rPr>
              <a:t>Based on 55 Brightest nearby galaxy clusters – lots of data avilable. The B55 sample is a 2 − 10 keV flux-limited sample of clusters of galaxies which are close enough to have been imaged by previous X-ray satellites, and is nearly flux complete at high galactic latitudes (all but nine are at b &gt; |20|circ|). 48 shown here: </a:t>
            </a:r>
          </a:p>
          <a:p>
            <a:pPr eaLnBrk="1" hangingPunct="1">
              <a:spcBef>
                <a:spcPct val="0"/>
              </a:spcBef>
            </a:pPr>
            <a:endParaRPr lang="fr-FR">
              <a:latin typeface="Calibri" charset="0"/>
              <a:ea typeface="ＭＳ Ｐゴシック" charset="0"/>
              <a:cs typeface="ＭＳ Ｐゴシック" charset="0"/>
            </a:endParaRPr>
          </a:p>
          <a:p>
            <a:pPr eaLnBrk="1" hangingPunct="1">
              <a:spcBef>
                <a:spcPct val="0"/>
              </a:spcBef>
            </a:pPr>
            <a:endParaRPr lang="fr-FR">
              <a:latin typeface="Calibri" charset="0"/>
              <a:ea typeface="ＭＳ Ｐゴシック" charset="0"/>
              <a:cs typeface="ＭＳ Ｐゴシック" charset="0"/>
            </a:endParaRPr>
          </a:p>
          <a:p>
            <a:pPr eaLnBrk="1" hangingPunct="1">
              <a:spcBef>
                <a:spcPct val="0"/>
              </a:spcBef>
            </a:pPr>
            <a:r>
              <a:rPr lang="fr-FR">
                <a:latin typeface="Calibri" charset="0"/>
                <a:ea typeface="ＭＳ Ｐゴシック" charset="0"/>
                <a:cs typeface="ＭＳ Ｐゴシック" charset="0"/>
              </a:rPr>
              <a:t>1. Cavities are vast majority found in systems that require some heating</a:t>
            </a:r>
          </a:p>
          <a:p>
            <a:pPr eaLnBrk="1" hangingPunct="1">
              <a:spcBef>
                <a:spcPct val="0"/>
              </a:spcBef>
            </a:pPr>
            <a:r>
              <a:rPr lang="fr-FR">
                <a:latin typeface="Calibri" charset="0"/>
                <a:ea typeface="ＭＳ Ｐゴシック" charset="0"/>
                <a:cs typeface="ＭＳ Ｐゴシック" charset="0"/>
              </a:rPr>
              <a:t>2. They are common in these systems</a:t>
            </a:r>
          </a:p>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40F04A05-9EC8-D644-B84E-11FF685E2522}" type="slidenum">
              <a:rPr lang="en-GB" sz="1200">
                <a:ea typeface="ＭＳ Ｐゴシック" charset="0"/>
                <a:cs typeface="ＭＳ Ｐゴシック" charset="0"/>
              </a:rPr>
              <a:pPr eaLnBrk="1" hangingPunct="1"/>
              <a:t>17</a:t>
            </a:fld>
            <a:endParaRPr lang="en-GB" sz="1200">
              <a:ea typeface="ＭＳ Ｐゴシック" charset="0"/>
              <a:cs typeface="ＭＳ Ｐゴシック" charset="0"/>
            </a:endParaRPr>
          </a:p>
        </p:txBody>
      </p:sp>
      <p:sp>
        <p:nvSpPr>
          <p:cNvPr id="39939" name="Rectangle 2"/>
          <p:cNvSpPr>
            <a:spLocks noGrp="1" noRot="1" noChangeAspect="1" noChangeArrowheads="1" noTextEdit="1"/>
          </p:cNvSpPr>
          <p:nvPr>
            <p:ph type="sldImg"/>
          </p:nvPr>
        </p:nvSpPr>
        <p:spPr>
          <a:xfrm>
            <a:off x="1143000" y="695325"/>
            <a:ext cx="4570413" cy="3427413"/>
          </a:xfrm>
          <a:ln/>
        </p:spPr>
      </p:sp>
      <p:sp>
        <p:nvSpPr>
          <p:cNvPr id="39940" name="Rectangle 3"/>
          <p:cNvSpPr>
            <a:spLocks noGrp="1" noChangeArrowheads="1"/>
          </p:cNvSpPr>
          <p:nvPr>
            <p:ph type="body" idx="1"/>
          </p:nvPr>
        </p:nvSpPr>
        <p:spPr>
          <a:xfrm>
            <a:off x="685800" y="4343400"/>
            <a:ext cx="5486400" cy="4038600"/>
          </a:xfrm>
          <a:noFill/>
        </p:spPr>
        <p:txBody>
          <a:bodyPr wrap="none" anchor="ctr"/>
          <a:lstStyle/>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r>
              <a:rPr lang="fr-FR" dirty="0" smtClean="0">
                <a:latin typeface="Calibri" charset="0"/>
                <a:ea typeface="ＭＳ Ｐゴシック" charset="0"/>
                <a:cs typeface="ＭＳ Ｐゴシック" charset="0"/>
              </a:rPr>
              <a:t>NGC5813: </a:t>
            </a:r>
            <a:r>
              <a:rPr lang="fr-FR" dirty="0" err="1" smtClean="0">
                <a:latin typeface="Calibri" charset="0"/>
                <a:ea typeface="ＭＳ Ｐゴシック" charset="0"/>
                <a:cs typeface="ＭＳ Ｐゴシック" charset="0"/>
              </a:rPr>
              <a:t>clear</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shock</a:t>
            </a:r>
            <a:r>
              <a:rPr lang="fr-FR" dirty="0" smtClean="0">
                <a:latin typeface="Calibri" charset="0"/>
                <a:ea typeface="ＭＳ Ｐゴシック" charset="0"/>
                <a:cs typeface="ＭＳ Ｐゴシック" charset="0"/>
              </a:rPr>
              <a:t> fronts, </a:t>
            </a:r>
            <a:r>
              <a:rPr lang="fr-FR" dirty="0" err="1" smtClean="0">
                <a:latin typeface="Calibri" charset="0"/>
                <a:ea typeface="ＭＳ Ｐゴシック" charset="0"/>
                <a:cs typeface="ＭＳ Ｐゴシック" charset="0"/>
              </a:rPr>
              <a:t>temperature</a:t>
            </a:r>
            <a:r>
              <a:rPr lang="fr-FR" dirty="0" smtClean="0">
                <a:latin typeface="Calibri" charset="0"/>
                <a:ea typeface="ＭＳ Ｐゴシック" charset="0"/>
                <a:cs typeface="ＭＳ Ｐゴシック" charset="0"/>
              </a:rPr>
              <a:t> jump as </a:t>
            </a:r>
            <a:r>
              <a:rPr lang="fr-FR" dirty="0" err="1" smtClean="0">
                <a:latin typeface="Calibri" charset="0"/>
                <a:ea typeface="ＭＳ Ｐゴシック" charset="0"/>
                <a:cs typeface="ＭＳ Ｐゴシック" charset="0"/>
              </a:rPr>
              <a:t>expected</a:t>
            </a:r>
            <a:r>
              <a:rPr lang="fr-FR" dirty="0" smtClean="0">
                <a:latin typeface="Calibri" charset="0"/>
                <a:ea typeface="ＭＳ Ｐゴシック" charset="0"/>
                <a:cs typeface="ＭＳ Ｐゴシック" charset="0"/>
              </a:rPr>
              <a:t>, not </a:t>
            </a:r>
            <a:r>
              <a:rPr lang="fr-FR" dirty="0" err="1" smtClean="0">
                <a:latin typeface="Calibri" charset="0"/>
                <a:ea typeface="ＭＳ Ｐゴシック" charset="0"/>
                <a:cs typeface="ＭＳ Ｐゴシック" charset="0"/>
              </a:rPr>
              <a:t>always</a:t>
            </a:r>
            <a:r>
              <a:rPr lang="fr-FR" dirty="0" smtClean="0">
                <a:latin typeface="Calibri" charset="0"/>
                <a:ea typeface="ＭＳ Ｐゴシック" charset="0"/>
                <a:cs typeface="ＭＳ Ｐゴシック" charset="0"/>
              </a:rPr>
              <a:t> the case. </a:t>
            </a: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Here</a:t>
            </a:r>
            <a:r>
              <a:rPr lang="fr-FR" dirty="0" smtClean="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emphasize</a:t>
            </a:r>
            <a:r>
              <a:rPr lang="fr-FR" dirty="0">
                <a:latin typeface="Calibri" charset="0"/>
                <a:ea typeface="ＭＳ Ｐゴシック" charset="0"/>
                <a:cs typeface="ＭＳ Ｐゴシック" charset="0"/>
              </a:rPr>
              <a:t>: radio for all sources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clear</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(13) + radio for 4 out of 7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potential</a:t>
            </a:r>
            <a:r>
              <a:rPr lang="fr-FR" dirty="0">
                <a:latin typeface="Calibri" charset="0"/>
                <a:ea typeface="ＭＳ Ｐゴシック" charset="0"/>
                <a:cs typeface="ＭＳ Ｐゴシック" charset="0"/>
              </a:rPr>
              <a:t> have radio!</a:t>
            </a:r>
          </a:p>
          <a:p>
            <a:pPr eaLnBrk="1" hangingPunct="1">
              <a:spcBef>
                <a:spcPct val="0"/>
              </a:spcBef>
            </a:pPr>
            <a:r>
              <a:rPr lang="fr-FR" dirty="0" err="1">
                <a:latin typeface="Calibri" charset="0"/>
                <a:ea typeface="ＭＳ Ｐゴシック" charset="0"/>
                <a:cs typeface="ＭＳ Ｐゴシック" charset="0"/>
              </a:rPr>
              <a:t>Based</a:t>
            </a:r>
            <a:r>
              <a:rPr lang="fr-FR" dirty="0">
                <a:latin typeface="Calibri" charset="0"/>
                <a:ea typeface="ＭＳ Ｐゴシック" charset="0"/>
                <a:cs typeface="ＭＳ Ｐゴシック" charset="0"/>
              </a:rPr>
              <a:t> on 55 </a:t>
            </a:r>
            <a:r>
              <a:rPr lang="fr-FR" dirty="0" err="1">
                <a:latin typeface="Calibri" charset="0"/>
                <a:ea typeface="ＭＳ Ｐゴシック" charset="0"/>
                <a:cs typeface="ＭＳ Ｐゴシック" charset="0"/>
              </a:rPr>
              <a:t>Brightest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nearby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galaxy</a:t>
            </a:r>
            <a:r>
              <a:rPr lang="fr-FR" dirty="0">
                <a:latin typeface="Calibri" charset="0"/>
                <a:ea typeface="ＭＳ Ｐゴシック" charset="0"/>
                <a:cs typeface="ＭＳ Ｐゴシック" charset="0"/>
              </a:rPr>
              <a:t> clusters – lots of data </a:t>
            </a:r>
            <a:r>
              <a:rPr lang="fr-FR" dirty="0" err="1">
                <a:latin typeface="Calibri" charset="0"/>
                <a:ea typeface="ＭＳ Ｐゴシック" charset="0"/>
                <a:cs typeface="ＭＳ Ｐゴシック" charset="0"/>
              </a:rPr>
              <a:t>avilable</a:t>
            </a:r>
            <a:r>
              <a:rPr lang="fr-FR" dirty="0">
                <a:latin typeface="Calibri" charset="0"/>
                <a:ea typeface="ＭＳ Ｐゴシック" charset="0"/>
                <a:cs typeface="ＭＳ Ｐゴシック" charset="0"/>
              </a:rPr>
              <a:t>. The B55 </a:t>
            </a:r>
            <a:r>
              <a:rPr lang="fr-FR" dirty="0" err="1">
                <a:latin typeface="Calibri" charset="0"/>
                <a:ea typeface="ＭＳ Ｐゴシック" charset="0"/>
                <a:cs typeface="ＭＳ Ｐゴシック" charset="0"/>
              </a:rPr>
              <a:t>sample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 2 − 10 </a:t>
            </a:r>
            <a:r>
              <a:rPr lang="fr-FR" dirty="0" err="1">
                <a:latin typeface="Calibri" charset="0"/>
                <a:ea typeface="ＭＳ Ｐゴシック" charset="0"/>
                <a:cs typeface="ＭＳ Ｐゴシック" charset="0"/>
              </a:rPr>
              <a:t>keV</a:t>
            </a:r>
            <a:r>
              <a:rPr lang="fr-FR" dirty="0">
                <a:latin typeface="Calibri" charset="0"/>
                <a:ea typeface="ＭＳ Ｐゴシック" charset="0"/>
                <a:cs typeface="ＭＳ Ｐゴシック" charset="0"/>
              </a:rPr>
              <a:t> flux-</a:t>
            </a:r>
            <a:r>
              <a:rPr lang="fr-FR" dirty="0" err="1">
                <a:latin typeface="Calibri" charset="0"/>
                <a:ea typeface="ＭＳ Ｐゴシック" charset="0"/>
                <a:cs typeface="ＭＳ Ｐゴシック" charset="0"/>
              </a:rPr>
              <a:t>limited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sample</a:t>
            </a:r>
            <a:r>
              <a:rPr lang="fr-FR" dirty="0">
                <a:latin typeface="Calibri" charset="0"/>
                <a:ea typeface="ＭＳ Ｐゴシック" charset="0"/>
                <a:cs typeface="ＭＳ Ｐゴシック" charset="0"/>
              </a:rPr>
              <a:t> of clusters of galaxies </a:t>
            </a:r>
            <a:r>
              <a:rPr lang="fr-FR" dirty="0" err="1">
                <a:latin typeface="Calibri" charset="0"/>
                <a:ea typeface="ＭＳ Ｐゴシック" charset="0"/>
                <a:cs typeface="ＭＳ Ｐゴシック" charset="0"/>
              </a:rPr>
              <a:t>which</a:t>
            </a:r>
            <a:r>
              <a:rPr lang="fr-FR" dirty="0">
                <a:latin typeface="Calibri" charset="0"/>
                <a:ea typeface="ＭＳ Ｐゴシック" charset="0"/>
                <a:cs typeface="ＭＳ Ｐゴシック" charset="0"/>
              </a:rPr>
              <a:t> are close </a:t>
            </a:r>
            <a:r>
              <a:rPr lang="fr-FR" dirty="0" err="1">
                <a:latin typeface="Calibri" charset="0"/>
                <a:ea typeface="ＭＳ Ｐゴシック" charset="0"/>
                <a:cs typeface="ＭＳ Ｐゴシック" charset="0"/>
              </a:rPr>
              <a:t>enough</a:t>
            </a:r>
            <a:r>
              <a:rPr lang="fr-FR" dirty="0">
                <a:latin typeface="Calibri" charset="0"/>
                <a:ea typeface="ＭＳ Ｐゴシック" charset="0"/>
                <a:cs typeface="ＭＳ Ｐゴシック" charset="0"/>
              </a:rPr>
              <a:t> to have been </a:t>
            </a:r>
            <a:r>
              <a:rPr lang="fr-FR" dirty="0" err="1">
                <a:latin typeface="Calibri" charset="0"/>
                <a:ea typeface="ＭＳ Ｐゴシック" charset="0"/>
                <a:cs typeface="ＭＳ Ｐゴシック" charset="0"/>
              </a:rPr>
              <a:t>imaged</a:t>
            </a:r>
            <a:r>
              <a:rPr lang="fr-FR" dirty="0">
                <a:latin typeface="Calibri" charset="0"/>
                <a:ea typeface="ＭＳ Ｐゴシック" charset="0"/>
                <a:cs typeface="ＭＳ Ｐゴシック" charset="0"/>
              </a:rPr>
              <a:t> by </a:t>
            </a:r>
            <a:r>
              <a:rPr lang="fr-FR" dirty="0" err="1">
                <a:latin typeface="Calibri" charset="0"/>
                <a:ea typeface="ＭＳ Ｐゴシック" charset="0"/>
                <a:cs typeface="ＭＳ Ｐゴシック" charset="0"/>
              </a:rPr>
              <a:t>previous</a:t>
            </a:r>
            <a:r>
              <a:rPr lang="fr-FR" dirty="0">
                <a:latin typeface="Calibri" charset="0"/>
                <a:ea typeface="ＭＳ Ｐゴシック" charset="0"/>
                <a:cs typeface="ＭＳ Ｐゴシック" charset="0"/>
              </a:rPr>
              <a:t> X-ray satellites, and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nearly</a:t>
            </a:r>
            <a:r>
              <a:rPr lang="fr-FR" dirty="0">
                <a:latin typeface="Calibri" charset="0"/>
                <a:ea typeface="ＭＳ Ｐゴシック" charset="0"/>
                <a:cs typeface="ＭＳ Ｐゴシック" charset="0"/>
              </a:rPr>
              <a:t> flux </a:t>
            </a:r>
            <a:r>
              <a:rPr lang="fr-FR" dirty="0" err="1">
                <a:latin typeface="Calibri" charset="0"/>
                <a:ea typeface="ＭＳ Ｐゴシック" charset="0"/>
                <a:cs typeface="ＭＳ Ｐゴシック" charset="0"/>
              </a:rPr>
              <a:t>complete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high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galactic</a:t>
            </a:r>
            <a:r>
              <a:rPr lang="fr-FR" dirty="0">
                <a:latin typeface="Calibri" charset="0"/>
                <a:ea typeface="ＭＳ Ｐゴシック" charset="0"/>
                <a:cs typeface="ＭＳ Ｐゴシック" charset="0"/>
              </a:rPr>
              <a:t> latitudes (all but </a:t>
            </a:r>
            <a:r>
              <a:rPr lang="fr-FR" dirty="0" err="1">
                <a:latin typeface="Calibri" charset="0"/>
                <a:ea typeface="ＭＳ Ｐゴシック" charset="0"/>
                <a:cs typeface="ＭＳ Ｐゴシック" charset="0"/>
              </a:rPr>
              <a:t>nine</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b &gt; |20|circ|). 48 </a:t>
            </a:r>
            <a:r>
              <a:rPr lang="fr-FR" dirty="0" err="1">
                <a:latin typeface="Calibri" charset="0"/>
                <a:ea typeface="ＭＳ Ｐゴシック" charset="0"/>
                <a:cs typeface="ＭＳ Ｐゴシック" charset="0"/>
              </a:rPr>
              <a:t>shown</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here</a:t>
            </a:r>
            <a:r>
              <a:rPr lang="fr-FR" dirty="0">
                <a:latin typeface="Calibri" charset="0"/>
                <a:ea typeface="ＭＳ Ｐゴシック" charset="0"/>
                <a:cs typeface="ＭＳ Ｐゴシック" charset="0"/>
              </a:rPr>
              <a:t>: </a:t>
            </a: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pPr>
            <a:r>
              <a:rPr lang="fr-FR" dirty="0">
                <a:latin typeface="Calibri" charset="0"/>
                <a:ea typeface="ＭＳ Ｐゴシック" charset="0"/>
                <a:cs typeface="ＭＳ Ｐゴシック" charset="0"/>
              </a:rPr>
              <a:t>1.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vast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majority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found</a:t>
            </a:r>
            <a:r>
              <a:rPr lang="fr-FR" dirty="0">
                <a:latin typeface="Calibri" charset="0"/>
                <a:ea typeface="ＭＳ Ｐゴシック" charset="0"/>
                <a:cs typeface="ＭＳ Ｐゴシック" charset="0"/>
              </a:rPr>
              <a:t> in </a:t>
            </a:r>
            <a:r>
              <a:rPr lang="fr-FR" dirty="0" err="1">
                <a:latin typeface="Calibri" charset="0"/>
                <a:ea typeface="ＭＳ Ｐゴシック" charset="0"/>
                <a:cs typeface="ＭＳ Ｐゴシック" charset="0"/>
              </a:rPr>
              <a:t>systems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require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some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heating</a:t>
            </a:r>
            <a:endParaRPr lang="fr-FR" dirty="0">
              <a:latin typeface="Calibri" charset="0"/>
              <a:ea typeface="ＭＳ Ｐゴシック" charset="0"/>
              <a:cs typeface="ＭＳ Ｐゴシック" charset="0"/>
            </a:endParaRPr>
          </a:p>
          <a:p>
            <a:pPr eaLnBrk="1" hangingPunct="1">
              <a:spcBef>
                <a:spcPct val="0"/>
              </a:spcBef>
            </a:pPr>
            <a:r>
              <a:rPr lang="fr-FR" dirty="0">
                <a:latin typeface="Calibri" charset="0"/>
                <a:ea typeface="ＭＳ Ｐゴシック" charset="0"/>
                <a:cs typeface="ＭＳ Ｐゴシック" charset="0"/>
              </a:rPr>
              <a:t>2. </a:t>
            </a:r>
            <a:r>
              <a:rPr lang="fr-FR" dirty="0" err="1">
                <a:latin typeface="Calibri" charset="0"/>
                <a:ea typeface="ＭＳ Ｐゴシック" charset="0"/>
                <a:cs typeface="ＭＳ Ｐゴシック" charset="0"/>
              </a:rPr>
              <a:t>They</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common</a:t>
            </a:r>
            <a:r>
              <a:rPr lang="fr-FR" dirty="0">
                <a:latin typeface="Calibri" charset="0"/>
                <a:ea typeface="ＭＳ Ｐゴシック" charset="0"/>
                <a:cs typeface="ＭＳ Ｐゴシック" charset="0"/>
              </a:rPr>
              <a:t> in </a:t>
            </a:r>
            <a:r>
              <a:rPr lang="fr-FR" dirty="0" err="1">
                <a:latin typeface="Calibri" charset="0"/>
                <a:ea typeface="ＭＳ Ｐゴシック" charset="0"/>
                <a:cs typeface="ＭＳ Ｐゴシック" charset="0"/>
              </a:rPr>
              <a:t>these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systems</a:t>
            </a:r>
            <a:endParaRPr lang="fr-FR" dirty="0">
              <a:latin typeface="Calibri" charset="0"/>
              <a:ea typeface="ＭＳ Ｐゴシック" charset="0"/>
              <a:cs typeface="ＭＳ Ｐゴシック" charset="0"/>
            </a:endParaRPr>
          </a:p>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40F04A05-9EC8-D644-B84E-11FF685E2522}" type="slidenum">
              <a:rPr lang="en-GB" sz="1200">
                <a:ea typeface="ＭＳ Ｐゴシック" charset="0"/>
                <a:cs typeface="ＭＳ Ｐゴシック" charset="0"/>
              </a:rPr>
              <a:pPr eaLnBrk="1" hangingPunct="1"/>
              <a:t>18</a:t>
            </a:fld>
            <a:endParaRPr lang="en-GB" sz="1200">
              <a:ea typeface="ＭＳ Ｐゴシック" charset="0"/>
              <a:cs typeface="ＭＳ Ｐゴシック" charset="0"/>
            </a:endParaRPr>
          </a:p>
        </p:txBody>
      </p:sp>
      <p:sp>
        <p:nvSpPr>
          <p:cNvPr id="39939" name="Rectangle 2"/>
          <p:cNvSpPr>
            <a:spLocks noGrp="1" noRot="1" noChangeAspect="1" noChangeArrowheads="1" noTextEdit="1"/>
          </p:cNvSpPr>
          <p:nvPr>
            <p:ph type="sldImg"/>
          </p:nvPr>
        </p:nvSpPr>
        <p:spPr>
          <a:xfrm>
            <a:off x="1143000" y="695325"/>
            <a:ext cx="4570413" cy="3427413"/>
          </a:xfrm>
          <a:ln/>
        </p:spPr>
      </p:sp>
      <p:sp>
        <p:nvSpPr>
          <p:cNvPr id="39940" name="Rectangle 3"/>
          <p:cNvSpPr>
            <a:spLocks noGrp="1" noChangeArrowheads="1"/>
          </p:cNvSpPr>
          <p:nvPr>
            <p:ph type="body" idx="1"/>
          </p:nvPr>
        </p:nvSpPr>
        <p:spPr>
          <a:xfrm>
            <a:off x="685800" y="4343400"/>
            <a:ext cx="5486400" cy="4038600"/>
          </a:xfrm>
          <a:noFill/>
        </p:spPr>
        <p:txBody>
          <a:bodyPr wrap="none" anchor="ctr"/>
          <a:lstStyle/>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r>
              <a:rPr lang="fr-FR" dirty="0" smtClean="0">
                <a:latin typeface="Calibri" charset="0"/>
                <a:ea typeface="ＭＳ Ｐゴシック" charset="0"/>
                <a:cs typeface="ＭＳ Ｐゴシック" charset="0"/>
              </a:rPr>
              <a:t>On </a:t>
            </a:r>
            <a:r>
              <a:rPr lang="fr-FR" dirty="0" err="1" smtClean="0">
                <a:latin typeface="Calibri" charset="0"/>
                <a:ea typeface="ＭＳ Ｐゴシック" charset="0"/>
                <a:cs typeface="ＭＳ Ｐゴシック" charset="0"/>
              </a:rPr>
              <a:t>larger</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scales</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shocks</a:t>
            </a:r>
            <a:r>
              <a:rPr lang="fr-FR" dirty="0" smtClean="0">
                <a:latin typeface="Calibri" charset="0"/>
                <a:ea typeface="ＭＳ Ｐゴシック" charset="0"/>
                <a:cs typeface="ＭＳ Ｐゴシック" charset="0"/>
              </a:rPr>
              <a:t> fade</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into</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sound</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waves</a:t>
            </a:r>
            <a:r>
              <a:rPr lang="fr-FR" baseline="0" dirty="0" smtClean="0">
                <a:latin typeface="Calibri" charset="0"/>
                <a:ea typeface="ＭＳ Ｐゴシック" charset="0"/>
                <a:cs typeface="ＭＳ Ｐゴシック" charset="0"/>
              </a:rPr>
              <a:t>…</a:t>
            </a: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Perseus</a:t>
            </a:r>
            <a:endParaRPr lang="fr-FR"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Centaurus</a:t>
            </a:r>
            <a:endParaRPr lang="fr-FR" dirty="0" smtClean="0">
              <a:latin typeface="Calibri" charset="0"/>
              <a:ea typeface="ＭＳ Ｐゴシック" charset="0"/>
              <a:cs typeface="ＭＳ Ｐゴシック" charset="0"/>
            </a:endParaRPr>
          </a:p>
          <a:p>
            <a:pPr eaLnBrk="1" hangingPunct="1">
              <a:spcBef>
                <a:spcPct val="0"/>
              </a:spcBef>
            </a:pPr>
            <a:r>
              <a:rPr lang="fr-FR" dirty="0" smtClean="0">
                <a:latin typeface="Calibri" charset="0"/>
                <a:ea typeface="ＭＳ Ｐゴシック" charset="0"/>
                <a:cs typeface="ＭＳ Ｐゴシック" charset="0"/>
              </a:rPr>
              <a:t>A2052</a:t>
            </a:r>
          </a:p>
          <a:p>
            <a:pPr eaLnBrk="1" hangingPunct="1">
              <a:spcBef>
                <a:spcPct val="0"/>
              </a:spcBef>
            </a:pPr>
            <a:r>
              <a:rPr lang="fr-FR" dirty="0" smtClean="0">
                <a:latin typeface="Calibri" charset="0"/>
                <a:ea typeface="ＭＳ Ｐゴシック" charset="0"/>
                <a:cs typeface="ＭＳ Ｐゴシック" charset="0"/>
              </a:rPr>
              <a:t>NGC4649</a:t>
            </a: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Here</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emphasize</a:t>
            </a:r>
            <a:r>
              <a:rPr lang="fr-FR" dirty="0" smtClean="0">
                <a:latin typeface="Calibri" charset="0"/>
                <a:ea typeface="ＭＳ Ｐゴシック" charset="0"/>
                <a:cs typeface="ＭＳ Ｐゴシック" charset="0"/>
              </a:rPr>
              <a:t>: </a:t>
            </a:r>
            <a:r>
              <a:rPr lang="fr-FR" dirty="0">
                <a:latin typeface="Calibri" charset="0"/>
                <a:ea typeface="ＭＳ Ｐゴシック" charset="0"/>
                <a:cs typeface="ＭＳ Ｐゴシック" charset="0"/>
              </a:rPr>
              <a:t>radio for all sources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clear</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(13) + radio for 4 out of 7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potential</a:t>
            </a:r>
            <a:r>
              <a:rPr lang="fr-FR" dirty="0">
                <a:latin typeface="Calibri" charset="0"/>
                <a:ea typeface="ＭＳ Ｐゴシック" charset="0"/>
                <a:cs typeface="ＭＳ Ｐゴシック" charset="0"/>
              </a:rPr>
              <a:t> have radio!</a:t>
            </a:r>
          </a:p>
          <a:p>
            <a:pPr eaLnBrk="1" hangingPunct="1">
              <a:spcBef>
                <a:spcPct val="0"/>
              </a:spcBef>
            </a:pPr>
            <a:r>
              <a:rPr lang="fr-FR" dirty="0" err="1">
                <a:latin typeface="Calibri" charset="0"/>
                <a:ea typeface="ＭＳ Ｐゴシック" charset="0"/>
                <a:cs typeface="ＭＳ Ｐゴシック" charset="0"/>
              </a:rPr>
              <a:t>Based</a:t>
            </a:r>
            <a:r>
              <a:rPr lang="fr-FR" dirty="0">
                <a:latin typeface="Calibri" charset="0"/>
                <a:ea typeface="ＭＳ Ｐゴシック" charset="0"/>
                <a:cs typeface="ＭＳ Ｐゴシック" charset="0"/>
              </a:rPr>
              <a:t> on 55 </a:t>
            </a:r>
            <a:r>
              <a:rPr lang="fr-FR" dirty="0" err="1">
                <a:latin typeface="Calibri" charset="0"/>
                <a:ea typeface="ＭＳ Ｐゴシック" charset="0"/>
                <a:cs typeface="ＭＳ Ｐゴシック" charset="0"/>
              </a:rPr>
              <a:t>Brightest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nearby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galaxy</a:t>
            </a:r>
            <a:r>
              <a:rPr lang="fr-FR" dirty="0">
                <a:latin typeface="Calibri" charset="0"/>
                <a:ea typeface="ＭＳ Ｐゴシック" charset="0"/>
                <a:cs typeface="ＭＳ Ｐゴシック" charset="0"/>
              </a:rPr>
              <a:t> clusters – lots of data </a:t>
            </a:r>
            <a:r>
              <a:rPr lang="fr-FR" dirty="0" err="1">
                <a:latin typeface="Calibri" charset="0"/>
                <a:ea typeface="ＭＳ Ｐゴシック" charset="0"/>
                <a:cs typeface="ＭＳ Ｐゴシック" charset="0"/>
              </a:rPr>
              <a:t>avilable</a:t>
            </a:r>
            <a:r>
              <a:rPr lang="fr-FR" dirty="0">
                <a:latin typeface="Calibri" charset="0"/>
                <a:ea typeface="ＭＳ Ｐゴシック" charset="0"/>
                <a:cs typeface="ＭＳ Ｐゴシック" charset="0"/>
              </a:rPr>
              <a:t>. The B55 </a:t>
            </a:r>
            <a:r>
              <a:rPr lang="fr-FR" dirty="0" err="1">
                <a:latin typeface="Calibri" charset="0"/>
                <a:ea typeface="ＭＳ Ｐゴシック" charset="0"/>
                <a:cs typeface="ＭＳ Ｐゴシック" charset="0"/>
              </a:rPr>
              <a:t>sample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 2 − 10 </a:t>
            </a:r>
            <a:r>
              <a:rPr lang="fr-FR" dirty="0" err="1">
                <a:latin typeface="Calibri" charset="0"/>
                <a:ea typeface="ＭＳ Ｐゴシック" charset="0"/>
                <a:cs typeface="ＭＳ Ｐゴシック" charset="0"/>
              </a:rPr>
              <a:t>keV</a:t>
            </a:r>
            <a:r>
              <a:rPr lang="fr-FR" dirty="0">
                <a:latin typeface="Calibri" charset="0"/>
                <a:ea typeface="ＭＳ Ｐゴシック" charset="0"/>
                <a:cs typeface="ＭＳ Ｐゴシック" charset="0"/>
              </a:rPr>
              <a:t> flux-</a:t>
            </a:r>
            <a:r>
              <a:rPr lang="fr-FR" dirty="0" err="1">
                <a:latin typeface="Calibri" charset="0"/>
                <a:ea typeface="ＭＳ Ｐゴシック" charset="0"/>
                <a:cs typeface="ＭＳ Ｐゴシック" charset="0"/>
              </a:rPr>
              <a:t>limited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sample</a:t>
            </a:r>
            <a:r>
              <a:rPr lang="fr-FR" dirty="0">
                <a:latin typeface="Calibri" charset="0"/>
                <a:ea typeface="ＭＳ Ｐゴシック" charset="0"/>
                <a:cs typeface="ＭＳ Ｐゴシック" charset="0"/>
              </a:rPr>
              <a:t> of clusters of galaxies </a:t>
            </a:r>
            <a:r>
              <a:rPr lang="fr-FR" dirty="0" err="1">
                <a:latin typeface="Calibri" charset="0"/>
                <a:ea typeface="ＭＳ Ｐゴシック" charset="0"/>
                <a:cs typeface="ＭＳ Ｐゴシック" charset="0"/>
              </a:rPr>
              <a:t>which</a:t>
            </a:r>
            <a:r>
              <a:rPr lang="fr-FR" dirty="0">
                <a:latin typeface="Calibri" charset="0"/>
                <a:ea typeface="ＭＳ Ｐゴシック" charset="0"/>
                <a:cs typeface="ＭＳ Ｐゴシック" charset="0"/>
              </a:rPr>
              <a:t> are close </a:t>
            </a:r>
            <a:r>
              <a:rPr lang="fr-FR" dirty="0" err="1">
                <a:latin typeface="Calibri" charset="0"/>
                <a:ea typeface="ＭＳ Ｐゴシック" charset="0"/>
                <a:cs typeface="ＭＳ Ｐゴシック" charset="0"/>
              </a:rPr>
              <a:t>enough</a:t>
            </a:r>
            <a:r>
              <a:rPr lang="fr-FR" dirty="0">
                <a:latin typeface="Calibri" charset="0"/>
                <a:ea typeface="ＭＳ Ｐゴシック" charset="0"/>
                <a:cs typeface="ＭＳ Ｐゴシック" charset="0"/>
              </a:rPr>
              <a:t> to have been </a:t>
            </a:r>
            <a:r>
              <a:rPr lang="fr-FR" dirty="0" err="1">
                <a:latin typeface="Calibri" charset="0"/>
                <a:ea typeface="ＭＳ Ｐゴシック" charset="0"/>
                <a:cs typeface="ＭＳ Ｐゴシック" charset="0"/>
              </a:rPr>
              <a:t>imaged</a:t>
            </a:r>
            <a:r>
              <a:rPr lang="fr-FR" dirty="0">
                <a:latin typeface="Calibri" charset="0"/>
                <a:ea typeface="ＭＳ Ｐゴシック" charset="0"/>
                <a:cs typeface="ＭＳ Ｐゴシック" charset="0"/>
              </a:rPr>
              <a:t> by </a:t>
            </a:r>
            <a:r>
              <a:rPr lang="fr-FR" dirty="0" err="1">
                <a:latin typeface="Calibri" charset="0"/>
                <a:ea typeface="ＭＳ Ｐゴシック" charset="0"/>
                <a:cs typeface="ＭＳ Ｐゴシック" charset="0"/>
              </a:rPr>
              <a:t>previous</a:t>
            </a:r>
            <a:r>
              <a:rPr lang="fr-FR" dirty="0">
                <a:latin typeface="Calibri" charset="0"/>
                <a:ea typeface="ＭＳ Ｐゴシック" charset="0"/>
                <a:cs typeface="ＭＳ Ｐゴシック" charset="0"/>
              </a:rPr>
              <a:t> X-ray satellites, and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nearly</a:t>
            </a:r>
            <a:r>
              <a:rPr lang="fr-FR" dirty="0">
                <a:latin typeface="Calibri" charset="0"/>
                <a:ea typeface="ＭＳ Ｐゴシック" charset="0"/>
                <a:cs typeface="ＭＳ Ｐゴシック" charset="0"/>
              </a:rPr>
              <a:t> flux </a:t>
            </a:r>
            <a:r>
              <a:rPr lang="fr-FR" dirty="0" err="1">
                <a:latin typeface="Calibri" charset="0"/>
                <a:ea typeface="ＭＳ Ｐゴシック" charset="0"/>
                <a:cs typeface="ＭＳ Ｐゴシック" charset="0"/>
              </a:rPr>
              <a:t>complete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high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galactic</a:t>
            </a:r>
            <a:r>
              <a:rPr lang="fr-FR" dirty="0">
                <a:latin typeface="Calibri" charset="0"/>
                <a:ea typeface="ＭＳ Ｐゴシック" charset="0"/>
                <a:cs typeface="ＭＳ Ｐゴシック" charset="0"/>
              </a:rPr>
              <a:t> latitudes (all but </a:t>
            </a:r>
            <a:r>
              <a:rPr lang="fr-FR" dirty="0" err="1">
                <a:latin typeface="Calibri" charset="0"/>
                <a:ea typeface="ＭＳ Ｐゴシック" charset="0"/>
                <a:cs typeface="ＭＳ Ｐゴシック" charset="0"/>
              </a:rPr>
              <a:t>nine</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b &gt; |20|circ|). 48 </a:t>
            </a:r>
            <a:r>
              <a:rPr lang="fr-FR" dirty="0" err="1">
                <a:latin typeface="Calibri" charset="0"/>
                <a:ea typeface="ＭＳ Ｐゴシック" charset="0"/>
                <a:cs typeface="ＭＳ Ｐゴシック" charset="0"/>
              </a:rPr>
              <a:t>shown</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here</a:t>
            </a:r>
            <a:r>
              <a:rPr lang="fr-FR" dirty="0">
                <a:latin typeface="Calibri" charset="0"/>
                <a:ea typeface="ＭＳ Ｐゴシック" charset="0"/>
                <a:cs typeface="ＭＳ Ｐゴシック" charset="0"/>
              </a:rPr>
              <a:t>: </a:t>
            </a: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pPr>
            <a:r>
              <a:rPr lang="fr-FR" dirty="0">
                <a:latin typeface="Calibri" charset="0"/>
                <a:ea typeface="ＭＳ Ｐゴシック" charset="0"/>
                <a:cs typeface="ＭＳ Ｐゴシック" charset="0"/>
              </a:rPr>
              <a:t>1.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vast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majority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found</a:t>
            </a:r>
            <a:r>
              <a:rPr lang="fr-FR" dirty="0">
                <a:latin typeface="Calibri" charset="0"/>
                <a:ea typeface="ＭＳ Ｐゴシック" charset="0"/>
                <a:cs typeface="ＭＳ Ｐゴシック" charset="0"/>
              </a:rPr>
              <a:t> in </a:t>
            </a:r>
            <a:r>
              <a:rPr lang="fr-FR" dirty="0" err="1">
                <a:latin typeface="Calibri" charset="0"/>
                <a:ea typeface="ＭＳ Ｐゴシック" charset="0"/>
                <a:cs typeface="ＭＳ Ｐゴシック" charset="0"/>
              </a:rPr>
              <a:t>systems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require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some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heating</a:t>
            </a:r>
            <a:endParaRPr lang="fr-FR" dirty="0">
              <a:latin typeface="Calibri" charset="0"/>
              <a:ea typeface="ＭＳ Ｐゴシック" charset="0"/>
              <a:cs typeface="ＭＳ Ｐゴシック" charset="0"/>
            </a:endParaRPr>
          </a:p>
          <a:p>
            <a:pPr eaLnBrk="1" hangingPunct="1">
              <a:spcBef>
                <a:spcPct val="0"/>
              </a:spcBef>
            </a:pPr>
            <a:r>
              <a:rPr lang="fr-FR" dirty="0">
                <a:latin typeface="Calibri" charset="0"/>
                <a:ea typeface="ＭＳ Ｐゴシック" charset="0"/>
                <a:cs typeface="ＭＳ Ｐゴシック" charset="0"/>
              </a:rPr>
              <a:t>2. </a:t>
            </a:r>
            <a:r>
              <a:rPr lang="fr-FR" dirty="0" err="1">
                <a:latin typeface="Calibri" charset="0"/>
                <a:ea typeface="ＭＳ Ｐゴシック" charset="0"/>
                <a:cs typeface="ＭＳ Ｐゴシック" charset="0"/>
              </a:rPr>
              <a:t>They</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common</a:t>
            </a:r>
            <a:r>
              <a:rPr lang="fr-FR" dirty="0">
                <a:latin typeface="Calibri" charset="0"/>
                <a:ea typeface="ＭＳ Ｐゴシック" charset="0"/>
                <a:cs typeface="ＭＳ Ｐゴシック" charset="0"/>
              </a:rPr>
              <a:t> in </a:t>
            </a:r>
            <a:r>
              <a:rPr lang="fr-FR" dirty="0" err="1">
                <a:latin typeface="Calibri" charset="0"/>
                <a:ea typeface="ＭＳ Ｐゴシック" charset="0"/>
                <a:cs typeface="ＭＳ Ｐゴシック" charset="0"/>
              </a:rPr>
              <a:t>these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systems</a:t>
            </a:r>
            <a:endParaRPr lang="fr-FR" dirty="0">
              <a:latin typeface="Calibri" charset="0"/>
              <a:ea typeface="ＭＳ Ｐゴシック" charset="0"/>
              <a:cs typeface="ＭＳ Ｐゴシック" charset="0"/>
            </a:endParaRPr>
          </a:p>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40F04A05-9EC8-D644-B84E-11FF685E2522}" type="slidenum">
              <a:rPr lang="en-GB" sz="1200">
                <a:ea typeface="ＭＳ Ｐゴシック" charset="0"/>
                <a:cs typeface="ＭＳ Ｐゴシック" charset="0"/>
              </a:rPr>
              <a:pPr eaLnBrk="1" hangingPunct="1"/>
              <a:t>19</a:t>
            </a:fld>
            <a:endParaRPr lang="en-GB" sz="1200">
              <a:ea typeface="ＭＳ Ｐゴシック" charset="0"/>
              <a:cs typeface="ＭＳ Ｐゴシック" charset="0"/>
            </a:endParaRPr>
          </a:p>
        </p:txBody>
      </p:sp>
      <p:sp>
        <p:nvSpPr>
          <p:cNvPr id="39939" name="Rectangle 2"/>
          <p:cNvSpPr>
            <a:spLocks noGrp="1" noRot="1" noChangeAspect="1" noChangeArrowheads="1" noTextEdit="1"/>
          </p:cNvSpPr>
          <p:nvPr>
            <p:ph type="sldImg"/>
          </p:nvPr>
        </p:nvSpPr>
        <p:spPr>
          <a:xfrm>
            <a:off x="1143000" y="695325"/>
            <a:ext cx="4570413" cy="3427413"/>
          </a:xfrm>
          <a:ln/>
        </p:spPr>
      </p:sp>
      <p:sp>
        <p:nvSpPr>
          <p:cNvPr id="39940" name="Rectangle 3"/>
          <p:cNvSpPr>
            <a:spLocks noGrp="1" noChangeArrowheads="1"/>
          </p:cNvSpPr>
          <p:nvPr>
            <p:ph type="body" idx="1"/>
          </p:nvPr>
        </p:nvSpPr>
        <p:spPr>
          <a:xfrm>
            <a:off x="685800" y="4343400"/>
            <a:ext cx="5486400" cy="4038600"/>
          </a:xfrm>
          <a:noFill/>
        </p:spPr>
        <p:txBody>
          <a:bodyPr wrap="none" anchor="ctr"/>
          <a:lstStyle/>
          <a:p>
            <a:pPr marL="0" marR="0" indent="0" algn="l" defTabSz="457200" rtl="0" eaLnBrk="1" fontAlgn="base" latinLnBrk="0" hangingPunct="1">
              <a:lnSpc>
                <a:spcPct val="100000"/>
              </a:lnSpc>
              <a:spcBef>
                <a:spcPct val="0"/>
              </a:spcBef>
              <a:spcAft>
                <a:spcPct val="0"/>
              </a:spcAft>
              <a:buClrTx/>
              <a:buSzTx/>
              <a:buFontTx/>
              <a:buNone/>
              <a:tabLst/>
              <a:defRPr/>
            </a:pPr>
            <a:r>
              <a:rPr lang="en-US" sz="1200" b="1" kern="1200" dirty="0" smtClean="0">
                <a:solidFill>
                  <a:schemeClr val="tx1"/>
                </a:solidFill>
                <a:effectLst/>
                <a:latin typeface="+mn-lt"/>
                <a:ea typeface="ＭＳ Ｐゴシック" charset="-128"/>
                <a:cs typeface="ＭＳ Ｐゴシック" charset="-128"/>
              </a:rPr>
              <a:t>Figure 3 | Turbulent heating (</a:t>
            </a:r>
            <a:r>
              <a:rPr lang="en-US" sz="1200" b="1" i="1" kern="1200" dirty="0" err="1" smtClean="0">
                <a:solidFill>
                  <a:schemeClr val="tx1"/>
                </a:solidFill>
                <a:effectLst/>
                <a:latin typeface="+mn-lt"/>
                <a:ea typeface="ＭＳ Ｐゴシック" charset="-128"/>
                <a:cs typeface="ＭＳ Ｐゴシック" charset="-128"/>
              </a:rPr>
              <a:t>Q</a:t>
            </a:r>
            <a:r>
              <a:rPr lang="en-US" sz="1200" b="1" kern="1200" dirty="0" err="1" smtClean="0">
                <a:solidFill>
                  <a:schemeClr val="tx1"/>
                </a:solidFill>
                <a:effectLst/>
                <a:latin typeface="+mn-lt"/>
                <a:ea typeface="ＭＳ Ｐゴシック" charset="-128"/>
                <a:cs typeface="ＭＳ Ｐゴシック" charset="-128"/>
              </a:rPr>
              <a:t>heat</a:t>
            </a:r>
            <a:r>
              <a:rPr lang="en-US" sz="1200" b="1" kern="1200" dirty="0" smtClean="0">
                <a:solidFill>
                  <a:schemeClr val="tx1"/>
                </a:solidFill>
                <a:effectLst/>
                <a:latin typeface="+mn-lt"/>
                <a:ea typeface="ＭＳ Ｐゴシック" charset="-128"/>
                <a:cs typeface="ＭＳ Ｐゴシック" charset="-128"/>
              </a:rPr>
              <a:t>) versus gas cooling (</a:t>
            </a:r>
            <a:r>
              <a:rPr lang="en-US" sz="1200" b="1" i="1" kern="1200" dirty="0" err="1" smtClean="0">
                <a:solidFill>
                  <a:schemeClr val="tx1"/>
                </a:solidFill>
                <a:effectLst/>
                <a:latin typeface="+mn-lt"/>
                <a:ea typeface="ＭＳ Ｐゴシック" charset="-128"/>
                <a:cs typeface="ＭＳ Ｐゴシック" charset="-128"/>
              </a:rPr>
              <a:t>Q</a:t>
            </a:r>
            <a:r>
              <a:rPr lang="en-US" sz="1200" b="1" kern="1200" dirty="0" err="1" smtClean="0">
                <a:solidFill>
                  <a:schemeClr val="tx1"/>
                </a:solidFill>
                <a:effectLst/>
                <a:latin typeface="+mn-lt"/>
                <a:ea typeface="ＭＳ Ｐゴシック" charset="-128"/>
                <a:cs typeface="ＭＳ Ｐゴシック" charset="-128"/>
              </a:rPr>
              <a:t>cool</a:t>
            </a:r>
            <a:r>
              <a:rPr lang="en-US" sz="1200" b="1" kern="1200" dirty="0" smtClean="0">
                <a:solidFill>
                  <a:schemeClr val="tx1"/>
                </a:solidFill>
                <a:effectLst/>
                <a:latin typeface="+mn-lt"/>
                <a:ea typeface="ＭＳ Ｐゴシック" charset="-128"/>
                <a:cs typeface="ＭＳ Ｐゴシック" charset="-128"/>
              </a:rPr>
              <a:t>) rates in the Perseus and Virgo cores. </a:t>
            </a:r>
            <a:r>
              <a:rPr lang="en-US" sz="1200" kern="1200" dirty="0" smtClean="0">
                <a:solidFill>
                  <a:schemeClr val="tx1"/>
                </a:solidFill>
                <a:effectLst/>
                <a:latin typeface="+mn-lt"/>
                <a:ea typeface="ＭＳ Ｐゴシック" charset="-128"/>
                <a:cs typeface="ＭＳ Ｐゴシック" charset="-128"/>
              </a:rPr>
              <a:t>Each shaded rectangle shows the heating and cooling rates estimated in a given annulus (top right – the innermost radius; bottom left – the outermost radius; see Extended Data Fig. 3). The size of each rectangle reflects 1</a:t>
            </a:r>
            <a:r>
              <a:rPr lang="en-US" sz="1200" i="1" kern="1200" dirty="0" smtClean="0">
                <a:solidFill>
                  <a:schemeClr val="tx1"/>
                </a:solidFill>
                <a:effectLst/>
                <a:latin typeface="+mn-lt"/>
                <a:ea typeface="ＭＳ Ｐゴシック" charset="-128"/>
                <a:cs typeface="ＭＳ Ｐゴシック" charset="-128"/>
              </a:rPr>
              <a:t>σ </a:t>
            </a:r>
            <a:r>
              <a:rPr lang="en-US" sz="1200" kern="1200" dirty="0" smtClean="0">
                <a:solidFill>
                  <a:schemeClr val="tx1"/>
                </a:solidFill>
                <a:effectLst/>
                <a:latin typeface="+mn-lt"/>
                <a:ea typeface="ＭＳ Ｐゴシック" charset="-128"/>
                <a:cs typeface="ＭＳ Ｐゴシック" charset="-128"/>
              </a:rPr>
              <a:t>statistical and stochastic uncertainties in heating, variations of the mean gas density and temperature across each annulus (affecting estimates of both cooling and heating) and the deviations of the measured spectral slope from the Kolmogorov law. </a:t>
            </a:r>
            <a:endParaRPr lang="en-US" dirty="0" smtClean="0"/>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r>
              <a:rPr lang="fr-FR" dirty="0" smtClean="0">
                <a:latin typeface="Calibri" charset="0"/>
                <a:ea typeface="ＭＳ Ｐゴシック" charset="0"/>
                <a:cs typeface="ＭＳ Ｐゴシック" charset="0"/>
              </a:rPr>
              <a:t>On </a:t>
            </a:r>
            <a:r>
              <a:rPr lang="fr-FR" dirty="0" err="1" smtClean="0">
                <a:latin typeface="Calibri" charset="0"/>
                <a:ea typeface="ＭＳ Ｐゴシック" charset="0"/>
                <a:cs typeface="ＭＳ Ｐゴシック" charset="0"/>
              </a:rPr>
              <a:t>larger</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scales</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shocks</a:t>
            </a:r>
            <a:r>
              <a:rPr lang="fr-FR" dirty="0" smtClean="0">
                <a:latin typeface="Calibri" charset="0"/>
                <a:ea typeface="ＭＳ Ｐゴシック" charset="0"/>
                <a:cs typeface="ＭＳ Ｐゴシック" charset="0"/>
              </a:rPr>
              <a:t> fade</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into</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sound</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waves</a:t>
            </a:r>
            <a:r>
              <a:rPr lang="fr-FR" baseline="0" dirty="0" smtClean="0">
                <a:latin typeface="Calibri" charset="0"/>
                <a:ea typeface="ＭＳ Ｐゴシック" charset="0"/>
                <a:cs typeface="ＭＳ Ｐゴシック" charset="0"/>
              </a:rPr>
              <a:t>…</a:t>
            </a: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Perseus</a:t>
            </a:r>
            <a:endParaRPr lang="fr-FR"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Centaurus</a:t>
            </a:r>
            <a:endParaRPr lang="fr-FR" dirty="0" smtClean="0">
              <a:latin typeface="Calibri" charset="0"/>
              <a:ea typeface="ＭＳ Ｐゴシック" charset="0"/>
              <a:cs typeface="ＭＳ Ｐゴシック" charset="0"/>
            </a:endParaRPr>
          </a:p>
          <a:p>
            <a:pPr eaLnBrk="1" hangingPunct="1">
              <a:spcBef>
                <a:spcPct val="0"/>
              </a:spcBef>
            </a:pPr>
            <a:r>
              <a:rPr lang="fr-FR" dirty="0" smtClean="0">
                <a:latin typeface="Calibri" charset="0"/>
                <a:ea typeface="ＭＳ Ｐゴシック" charset="0"/>
                <a:cs typeface="ＭＳ Ｐゴシック" charset="0"/>
              </a:rPr>
              <a:t>A2052</a:t>
            </a:r>
          </a:p>
          <a:p>
            <a:pPr eaLnBrk="1" hangingPunct="1">
              <a:spcBef>
                <a:spcPct val="0"/>
              </a:spcBef>
            </a:pPr>
            <a:r>
              <a:rPr lang="fr-FR" dirty="0" smtClean="0">
                <a:latin typeface="Calibri" charset="0"/>
                <a:ea typeface="ＭＳ Ｐゴシック" charset="0"/>
                <a:cs typeface="ＭＳ Ｐゴシック" charset="0"/>
              </a:rPr>
              <a:t>NGC4649</a:t>
            </a: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Here</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emphasize</a:t>
            </a:r>
            <a:r>
              <a:rPr lang="fr-FR" dirty="0" smtClean="0">
                <a:latin typeface="Calibri" charset="0"/>
                <a:ea typeface="ＭＳ Ｐゴシック" charset="0"/>
                <a:cs typeface="ＭＳ Ｐゴシック" charset="0"/>
              </a:rPr>
              <a:t>: </a:t>
            </a:r>
            <a:r>
              <a:rPr lang="fr-FR" dirty="0">
                <a:latin typeface="Calibri" charset="0"/>
                <a:ea typeface="ＭＳ Ｐゴシック" charset="0"/>
                <a:cs typeface="ＭＳ Ｐゴシック" charset="0"/>
              </a:rPr>
              <a:t>radio for all sources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clear</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(13) + radio for 4 out of 7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potential</a:t>
            </a:r>
            <a:r>
              <a:rPr lang="fr-FR" dirty="0">
                <a:latin typeface="Calibri" charset="0"/>
                <a:ea typeface="ＭＳ Ｐゴシック" charset="0"/>
                <a:cs typeface="ＭＳ Ｐゴシック" charset="0"/>
              </a:rPr>
              <a:t> have radio!</a:t>
            </a:r>
          </a:p>
          <a:p>
            <a:pPr eaLnBrk="1" hangingPunct="1">
              <a:spcBef>
                <a:spcPct val="0"/>
              </a:spcBef>
            </a:pPr>
            <a:r>
              <a:rPr lang="fr-FR" dirty="0" err="1">
                <a:latin typeface="Calibri" charset="0"/>
                <a:ea typeface="ＭＳ Ｐゴシック" charset="0"/>
                <a:cs typeface="ＭＳ Ｐゴシック" charset="0"/>
              </a:rPr>
              <a:t>Based</a:t>
            </a:r>
            <a:r>
              <a:rPr lang="fr-FR" dirty="0">
                <a:latin typeface="Calibri" charset="0"/>
                <a:ea typeface="ＭＳ Ｐゴシック" charset="0"/>
                <a:cs typeface="ＭＳ Ｐゴシック" charset="0"/>
              </a:rPr>
              <a:t> on 55 </a:t>
            </a:r>
            <a:r>
              <a:rPr lang="fr-FR" dirty="0" err="1">
                <a:latin typeface="Calibri" charset="0"/>
                <a:ea typeface="ＭＳ Ｐゴシック" charset="0"/>
                <a:cs typeface="ＭＳ Ｐゴシック" charset="0"/>
              </a:rPr>
              <a:t>Brightest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nearby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galaxy</a:t>
            </a:r>
            <a:r>
              <a:rPr lang="fr-FR" dirty="0">
                <a:latin typeface="Calibri" charset="0"/>
                <a:ea typeface="ＭＳ Ｐゴシック" charset="0"/>
                <a:cs typeface="ＭＳ Ｐゴシック" charset="0"/>
              </a:rPr>
              <a:t> clusters – lots of data </a:t>
            </a:r>
            <a:r>
              <a:rPr lang="fr-FR" dirty="0" err="1">
                <a:latin typeface="Calibri" charset="0"/>
                <a:ea typeface="ＭＳ Ｐゴシック" charset="0"/>
                <a:cs typeface="ＭＳ Ｐゴシック" charset="0"/>
              </a:rPr>
              <a:t>avilable</a:t>
            </a:r>
            <a:r>
              <a:rPr lang="fr-FR" dirty="0">
                <a:latin typeface="Calibri" charset="0"/>
                <a:ea typeface="ＭＳ Ｐゴシック" charset="0"/>
                <a:cs typeface="ＭＳ Ｐゴシック" charset="0"/>
              </a:rPr>
              <a:t>. The B55 </a:t>
            </a:r>
            <a:r>
              <a:rPr lang="fr-FR" dirty="0" err="1">
                <a:latin typeface="Calibri" charset="0"/>
                <a:ea typeface="ＭＳ Ｐゴシック" charset="0"/>
                <a:cs typeface="ＭＳ Ｐゴシック" charset="0"/>
              </a:rPr>
              <a:t>sample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 2 − 10 </a:t>
            </a:r>
            <a:r>
              <a:rPr lang="fr-FR" dirty="0" err="1">
                <a:latin typeface="Calibri" charset="0"/>
                <a:ea typeface="ＭＳ Ｐゴシック" charset="0"/>
                <a:cs typeface="ＭＳ Ｐゴシック" charset="0"/>
              </a:rPr>
              <a:t>keV</a:t>
            </a:r>
            <a:r>
              <a:rPr lang="fr-FR" dirty="0">
                <a:latin typeface="Calibri" charset="0"/>
                <a:ea typeface="ＭＳ Ｐゴシック" charset="0"/>
                <a:cs typeface="ＭＳ Ｐゴシック" charset="0"/>
              </a:rPr>
              <a:t> flux-</a:t>
            </a:r>
            <a:r>
              <a:rPr lang="fr-FR" dirty="0" err="1">
                <a:latin typeface="Calibri" charset="0"/>
                <a:ea typeface="ＭＳ Ｐゴシック" charset="0"/>
                <a:cs typeface="ＭＳ Ｐゴシック" charset="0"/>
              </a:rPr>
              <a:t>limited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sample</a:t>
            </a:r>
            <a:r>
              <a:rPr lang="fr-FR" dirty="0">
                <a:latin typeface="Calibri" charset="0"/>
                <a:ea typeface="ＭＳ Ｐゴシック" charset="0"/>
                <a:cs typeface="ＭＳ Ｐゴシック" charset="0"/>
              </a:rPr>
              <a:t> of clusters of galaxies </a:t>
            </a:r>
            <a:r>
              <a:rPr lang="fr-FR" dirty="0" err="1">
                <a:latin typeface="Calibri" charset="0"/>
                <a:ea typeface="ＭＳ Ｐゴシック" charset="0"/>
                <a:cs typeface="ＭＳ Ｐゴシック" charset="0"/>
              </a:rPr>
              <a:t>which</a:t>
            </a:r>
            <a:r>
              <a:rPr lang="fr-FR" dirty="0">
                <a:latin typeface="Calibri" charset="0"/>
                <a:ea typeface="ＭＳ Ｐゴシック" charset="0"/>
                <a:cs typeface="ＭＳ Ｐゴシック" charset="0"/>
              </a:rPr>
              <a:t> are close </a:t>
            </a:r>
            <a:r>
              <a:rPr lang="fr-FR" dirty="0" err="1">
                <a:latin typeface="Calibri" charset="0"/>
                <a:ea typeface="ＭＳ Ｐゴシック" charset="0"/>
                <a:cs typeface="ＭＳ Ｐゴシック" charset="0"/>
              </a:rPr>
              <a:t>enough</a:t>
            </a:r>
            <a:r>
              <a:rPr lang="fr-FR" dirty="0">
                <a:latin typeface="Calibri" charset="0"/>
                <a:ea typeface="ＭＳ Ｐゴシック" charset="0"/>
                <a:cs typeface="ＭＳ Ｐゴシック" charset="0"/>
              </a:rPr>
              <a:t> to have been </a:t>
            </a:r>
            <a:r>
              <a:rPr lang="fr-FR" dirty="0" err="1">
                <a:latin typeface="Calibri" charset="0"/>
                <a:ea typeface="ＭＳ Ｐゴシック" charset="0"/>
                <a:cs typeface="ＭＳ Ｐゴシック" charset="0"/>
              </a:rPr>
              <a:t>imaged</a:t>
            </a:r>
            <a:r>
              <a:rPr lang="fr-FR" dirty="0">
                <a:latin typeface="Calibri" charset="0"/>
                <a:ea typeface="ＭＳ Ｐゴシック" charset="0"/>
                <a:cs typeface="ＭＳ Ｐゴシック" charset="0"/>
              </a:rPr>
              <a:t> by </a:t>
            </a:r>
            <a:r>
              <a:rPr lang="fr-FR" dirty="0" err="1">
                <a:latin typeface="Calibri" charset="0"/>
                <a:ea typeface="ＭＳ Ｐゴシック" charset="0"/>
                <a:cs typeface="ＭＳ Ｐゴシック" charset="0"/>
              </a:rPr>
              <a:t>previous</a:t>
            </a:r>
            <a:r>
              <a:rPr lang="fr-FR" dirty="0">
                <a:latin typeface="Calibri" charset="0"/>
                <a:ea typeface="ＭＳ Ｐゴシック" charset="0"/>
                <a:cs typeface="ＭＳ Ｐゴシック" charset="0"/>
              </a:rPr>
              <a:t> X-ray satellites, and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nearly</a:t>
            </a:r>
            <a:r>
              <a:rPr lang="fr-FR" dirty="0">
                <a:latin typeface="Calibri" charset="0"/>
                <a:ea typeface="ＭＳ Ｐゴシック" charset="0"/>
                <a:cs typeface="ＭＳ Ｐゴシック" charset="0"/>
              </a:rPr>
              <a:t> flux </a:t>
            </a:r>
            <a:r>
              <a:rPr lang="fr-FR" dirty="0" err="1">
                <a:latin typeface="Calibri" charset="0"/>
                <a:ea typeface="ＭＳ Ｐゴシック" charset="0"/>
                <a:cs typeface="ＭＳ Ｐゴシック" charset="0"/>
              </a:rPr>
              <a:t>complete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high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galactic</a:t>
            </a:r>
            <a:r>
              <a:rPr lang="fr-FR" dirty="0">
                <a:latin typeface="Calibri" charset="0"/>
                <a:ea typeface="ＭＳ Ｐゴシック" charset="0"/>
                <a:cs typeface="ＭＳ Ｐゴシック" charset="0"/>
              </a:rPr>
              <a:t> latitudes (all but </a:t>
            </a:r>
            <a:r>
              <a:rPr lang="fr-FR" dirty="0" err="1">
                <a:latin typeface="Calibri" charset="0"/>
                <a:ea typeface="ＭＳ Ｐゴシック" charset="0"/>
                <a:cs typeface="ＭＳ Ｐゴシック" charset="0"/>
              </a:rPr>
              <a:t>nine</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b &gt; |20|circ|). 48 </a:t>
            </a:r>
            <a:r>
              <a:rPr lang="fr-FR" dirty="0" err="1">
                <a:latin typeface="Calibri" charset="0"/>
                <a:ea typeface="ＭＳ Ｐゴシック" charset="0"/>
                <a:cs typeface="ＭＳ Ｐゴシック" charset="0"/>
              </a:rPr>
              <a:t>shown</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here</a:t>
            </a:r>
            <a:r>
              <a:rPr lang="fr-FR" dirty="0">
                <a:latin typeface="Calibri" charset="0"/>
                <a:ea typeface="ＭＳ Ｐゴシック" charset="0"/>
                <a:cs typeface="ＭＳ Ｐゴシック" charset="0"/>
              </a:rPr>
              <a:t>: </a:t>
            </a: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pPr>
            <a:r>
              <a:rPr lang="fr-FR" dirty="0">
                <a:latin typeface="Calibri" charset="0"/>
                <a:ea typeface="ＭＳ Ｐゴシック" charset="0"/>
                <a:cs typeface="ＭＳ Ｐゴシック" charset="0"/>
              </a:rPr>
              <a:t>1.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vast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majority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found</a:t>
            </a:r>
            <a:r>
              <a:rPr lang="fr-FR" dirty="0">
                <a:latin typeface="Calibri" charset="0"/>
                <a:ea typeface="ＭＳ Ｐゴシック" charset="0"/>
                <a:cs typeface="ＭＳ Ｐゴシック" charset="0"/>
              </a:rPr>
              <a:t> in </a:t>
            </a:r>
            <a:r>
              <a:rPr lang="fr-FR" dirty="0" err="1">
                <a:latin typeface="Calibri" charset="0"/>
                <a:ea typeface="ＭＳ Ｐゴシック" charset="0"/>
                <a:cs typeface="ＭＳ Ｐゴシック" charset="0"/>
              </a:rPr>
              <a:t>systems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require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some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heating</a:t>
            </a:r>
            <a:endParaRPr lang="fr-FR" dirty="0">
              <a:latin typeface="Calibri" charset="0"/>
              <a:ea typeface="ＭＳ Ｐゴシック" charset="0"/>
              <a:cs typeface="ＭＳ Ｐゴシック" charset="0"/>
            </a:endParaRPr>
          </a:p>
          <a:p>
            <a:pPr eaLnBrk="1" hangingPunct="1">
              <a:spcBef>
                <a:spcPct val="0"/>
              </a:spcBef>
            </a:pPr>
            <a:r>
              <a:rPr lang="fr-FR" dirty="0">
                <a:latin typeface="Calibri" charset="0"/>
                <a:ea typeface="ＭＳ Ｐゴシック" charset="0"/>
                <a:cs typeface="ＭＳ Ｐゴシック" charset="0"/>
              </a:rPr>
              <a:t>2. </a:t>
            </a:r>
            <a:r>
              <a:rPr lang="fr-FR" dirty="0" err="1">
                <a:latin typeface="Calibri" charset="0"/>
                <a:ea typeface="ＭＳ Ｐゴシック" charset="0"/>
                <a:cs typeface="ＭＳ Ｐゴシック" charset="0"/>
              </a:rPr>
              <a:t>They</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common</a:t>
            </a:r>
            <a:r>
              <a:rPr lang="fr-FR" dirty="0">
                <a:latin typeface="Calibri" charset="0"/>
                <a:ea typeface="ＭＳ Ｐゴシック" charset="0"/>
                <a:cs typeface="ＭＳ Ｐゴシック" charset="0"/>
              </a:rPr>
              <a:t> in </a:t>
            </a:r>
            <a:r>
              <a:rPr lang="fr-FR" dirty="0" err="1">
                <a:latin typeface="Calibri" charset="0"/>
                <a:ea typeface="ＭＳ Ｐゴシック" charset="0"/>
                <a:cs typeface="ＭＳ Ｐゴシック" charset="0"/>
              </a:rPr>
              <a:t>these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systems</a:t>
            </a:r>
            <a:endParaRPr lang="fr-FR" dirty="0">
              <a:latin typeface="Calibri" charset="0"/>
              <a:ea typeface="ＭＳ Ｐゴシック" charset="0"/>
              <a:cs typeface="ＭＳ Ｐゴシック" charset="0"/>
            </a:endParaRPr>
          </a:p>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0321AAE3-EA55-9D46-93B3-AD4ED0772A7A}" type="slidenum">
              <a:rPr lang="en-GB" sz="1200">
                <a:ea typeface="ＭＳ Ｐゴシック" charset="0"/>
                <a:cs typeface="ＭＳ Ｐゴシック" charset="0"/>
              </a:rPr>
              <a:pPr eaLnBrk="1" hangingPunct="1"/>
              <a:t>20</a:t>
            </a:fld>
            <a:endParaRPr lang="en-GB" sz="1200">
              <a:ea typeface="ＭＳ Ｐゴシック" charset="0"/>
              <a:cs typeface="ＭＳ Ｐゴシック" charset="0"/>
            </a:endParaRPr>
          </a:p>
        </p:txBody>
      </p:sp>
      <p:sp>
        <p:nvSpPr>
          <p:cNvPr id="44035" name="Rectangle 2"/>
          <p:cNvSpPr>
            <a:spLocks noGrp="1" noRot="1" noChangeAspect="1" noChangeArrowheads="1" noTextEdit="1"/>
          </p:cNvSpPr>
          <p:nvPr>
            <p:ph type="sldImg"/>
          </p:nvPr>
        </p:nvSpPr>
        <p:spPr>
          <a:xfrm>
            <a:off x="1143000" y="695325"/>
            <a:ext cx="4570413" cy="3427413"/>
          </a:xfrm>
          <a:ln/>
        </p:spPr>
      </p:sp>
      <p:sp>
        <p:nvSpPr>
          <p:cNvPr id="44036" name="Rectangle 3"/>
          <p:cNvSpPr>
            <a:spLocks noGrp="1" noChangeArrowheads="1"/>
          </p:cNvSpPr>
          <p:nvPr>
            <p:ph type="body" idx="1"/>
          </p:nvPr>
        </p:nvSpPr>
        <p:spPr>
          <a:xfrm>
            <a:off x="685800" y="4343400"/>
            <a:ext cx="5486400" cy="4038600"/>
          </a:xfrm>
          <a:noFill/>
        </p:spPr>
        <p:txBody>
          <a:bodyPr wrap="none" anchor="ctr"/>
          <a:lstStyle/>
          <a:p>
            <a:pPr eaLnBrk="1" hangingPunct="1">
              <a:spcBef>
                <a:spcPct val="0"/>
              </a:spcBef>
            </a:pPr>
            <a:r>
              <a:rPr lang="fr-FR">
                <a:latin typeface="Calibri" charset="0"/>
                <a:ea typeface="ＭＳ Ｐゴシック" charset="0"/>
                <a:cs typeface="ＭＳ Ｐゴシック" charset="0"/>
              </a:rPr>
              <a:t>Projet de doctorat!</a:t>
            </a:r>
          </a:p>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40F04A05-9EC8-D644-B84E-11FF685E2522}" type="slidenum">
              <a:rPr lang="en-GB" sz="1200">
                <a:ea typeface="ＭＳ Ｐゴシック" charset="0"/>
                <a:cs typeface="ＭＳ Ｐゴシック" charset="0"/>
              </a:rPr>
              <a:pPr eaLnBrk="1" hangingPunct="1"/>
              <a:t>21</a:t>
            </a:fld>
            <a:endParaRPr lang="en-GB" sz="1200">
              <a:ea typeface="ＭＳ Ｐゴシック" charset="0"/>
              <a:cs typeface="ＭＳ Ｐゴシック" charset="0"/>
            </a:endParaRPr>
          </a:p>
        </p:txBody>
      </p:sp>
      <p:sp>
        <p:nvSpPr>
          <p:cNvPr id="39939" name="Rectangle 2"/>
          <p:cNvSpPr>
            <a:spLocks noGrp="1" noRot="1" noChangeAspect="1" noChangeArrowheads="1" noTextEdit="1"/>
          </p:cNvSpPr>
          <p:nvPr>
            <p:ph type="sldImg"/>
          </p:nvPr>
        </p:nvSpPr>
        <p:spPr>
          <a:xfrm>
            <a:off x="1143000" y="695325"/>
            <a:ext cx="4570413" cy="3427413"/>
          </a:xfrm>
          <a:ln/>
        </p:spPr>
      </p:sp>
      <p:sp>
        <p:nvSpPr>
          <p:cNvPr id="39940" name="Rectangle 3"/>
          <p:cNvSpPr>
            <a:spLocks noGrp="1" noChangeArrowheads="1"/>
          </p:cNvSpPr>
          <p:nvPr>
            <p:ph type="body" idx="1"/>
          </p:nvPr>
        </p:nvSpPr>
        <p:spPr>
          <a:xfrm>
            <a:off x="685800" y="4343400"/>
            <a:ext cx="5486400" cy="4038600"/>
          </a:xfrm>
          <a:noFill/>
        </p:spPr>
        <p:txBody>
          <a:bodyPr wrap="none" anchor="ctr"/>
          <a:lstStyle/>
          <a:p>
            <a:pPr eaLnBrk="1" hangingPunct="1">
              <a:spcBef>
                <a:spcPct val="0"/>
              </a:spcBef>
            </a:pPr>
            <a:r>
              <a:rPr lang="fr-FR" dirty="0" smtClean="0">
                <a:latin typeface="Calibri" charset="0"/>
                <a:ea typeface="ＭＳ Ｐゴシック" charset="0"/>
                <a:cs typeface="ＭＳ Ｐゴシック" charset="0"/>
              </a:rPr>
              <a:t>Stress </a:t>
            </a:r>
            <a:r>
              <a:rPr lang="fr-FR" dirty="0" err="1" smtClean="0">
                <a:latin typeface="Calibri" charset="0"/>
                <a:ea typeface="ＭＳ Ｐゴシック" charset="0"/>
                <a:cs typeface="ＭＳ Ｐゴシック" charset="0"/>
              </a:rPr>
              <a:t>that</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result</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would</a:t>
            </a:r>
            <a:r>
              <a:rPr lang="fr-FR" dirty="0" smtClean="0">
                <a:latin typeface="Calibri" charset="0"/>
                <a:ea typeface="ＭＳ Ｐゴシック" charset="0"/>
                <a:cs typeface="ＭＳ Ｐゴシック" charset="0"/>
              </a:rPr>
              <a:t> have been impossible </a:t>
            </a:r>
            <a:r>
              <a:rPr lang="fr-FR" dirty="0" err="1" smtClean="0">
                <a:latin typeface="Calibri" charset="0"/>
                <a:ea typeface="ＭＳ Ｐゴシック" charset="0"/>
                <a:cs typeface="ＭＳ Ｐゴシック" charset="0"/>
              </a:rPr>
              <a:t>without</a:t>
            </a:r>
            <a:r>
              <a:rPr lang="fr-FR" dirty="0" smtClean="0">
                <a:latin typeface="Calibri" charset="0"/>
                <a:ea typeface="ＭＳ Ｐゴシック" charset="0"/>
                <a:cs typeface="ＭＳ Ｐゴシック" charset="0"/>
              </a:rPr>
              <a:t> Chandra (to </a:t>
            </a:r>
            <a:r>
              <a:rPr lang="fr-FR" dirty="0" err="1" smtClean="0">
                <a:latin typeface="Calibri" charset="0"/>
                <a:ea typeface="ＭＳ Ｐゴシック" charset="0"/>
                <a:cs typeface="ＭＳ Ｐゴシック" charset="0"/>
              </a:rPr>
              <a:t>remove</a:t>
            </a:r>
            <a:r>
              <a:rPr lang="fr-FR" dirty="0" smtClean="0">
                <a:latin typeface="Calibri" charset="0"/>
                <a:ea typeface="ＭＳ Ｐゴシック" charset="0"/>
                <a:cs typeface="ＭＳ Ｐゴシック" charset="0"/>
              </a:rPr>
              <a:t> the ICM contribution </a:t>
            </a:r>
            <a:r>
              <a:rPr lang="fr-FR" dirty="0" err="1" smtClean="0">
                <a:latin typeface="Calibri" charset="0"/>
                <a:ea typeface="ＭＳ Ｐゴシック" charset="0"/>
                <a:cs typeface="ＭＳ Ｐゴシック" charset="0"/>
              </a:rPr>
              <a:t>from</a:t>
            </a:r>
            <a:r>
              <a:rPr lang="fr-FR" dirty="0" smtClean="0">
                <a:latin typeface="Calibri" charset="0"/>
                <a:ea typeface="ＭＳ Ｐゴシック" charset="0"/>
                <a:cs typeface="ＭＳ Ｐゴシック" charset="0"/>
              </a:rPr>
              <a:t> the X-ray </a:t>
            </a:r>
            <a:r>
              <a:rPr lang="fr-FR" dirty="0" err="1" smtClean="0">
                <a:latin typeface="Calibri" charset="0"/>
                <a:ea typeface="ＭＳ Ｐゴシック" charset="0"/>
                <a:cs typeface="ＭＳ Ｐゴシック" charset="0"/>
              </a:rPr>
              <a:t>specturm</a:t>
            </a:r>
            <a:r>
              <a:rPr lang="fr-FR" dirty="0" smtClean="0">
                <a:latin typeface="Calibri" charset="0"/>
                <a:ea typeface="ＭＳ Ｐゴシック" charset="0"/>
                <a:cs typeface="ＭＳ Ｐゴシック" charset="0"/>
              </a:rPr>
              <a:t> and </a:t>
            </a:r>
            <a:r>
              <a:rPr lang="fr-FR" dirty="0" err="1" smtClean="0">
                <a:latin typeface="Calibri" charset="0"/>
                <a:ea typeface="ＭＳ Ｐゴシック" charset="0"/>
                <a:cs typeface="ＭＳ Ｐゴシック" charset="0"/>
              </a:rPr>
              <a:t>isolate</a:t>
            </a:r>
            <a:r>
              <a:rPr lang="fr-FR" dirty="0" smtClean="0">
                <a:latin typeface="Calibri" charset="0"/>
                <a:ea typeface="ＭＳ Ｐゴシック" charset="0"/>
                <a:cs typeface="ＭＳ Ｐゴシック" charset="0"/>
              </a:rPr>
              <a:t> the </a:t>
            </a:r>
            <a:r>
              <a:rPr lang="fr-FR" dirty="0" err="1" smtClean="0">
                <a:latin typeface="Calibri" charset="0"/>
                <a:ea typeface="ＭＳ Ｐゴシック" charset="0"/>
                <a:cs typeface="ＭＳ Ｐゴシック" charset="0"/>
              </a:rPr>
              <a:t>spctrum</a:t>
            </a:r>
            <a:r>
              <a:rPr lang="fr-FR" baseline="0" dirty="0" smtClean="0">
                <a:latin typeface="Calibri" charset="0"/>
                <a:ea typeface="ＭＳ Ｐゴシック" charset="0"/>
                <a:cs typeface="ＭＳ Ｐゴシック" charset="0"/>
              </a:rPr>
              <a:t> of the AGN). </a:t>
            </a:r>
          </a:p>
          <a:p>
            <a:pPr eaLnBrk="1" hangingPunct="1">
              <a:spcBef>
                <a:spcPct val="0"/>
              </a:spcBef>
            </a:pPr>
            <a:r>
              <a:rPr lang="fr-FR" baseline="0" dirty="0" err="1" smtClean="0">
                <a:latin typeface="Calibri" charset="0"/>
                <a:ea typeface="ＭＳ Ｐゴシック" charset="0"/>
                <a:cs typeface="ＭＳ Ｐゴシック" charset="0"/>
              </a:rPr>
              <a:t>Other</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interesting</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fact</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abundance</a:t>
            </a:r>
            <a:r>
              <a:rPr lang="fr-FR" baseline="0" dirty="0" smtClean="0">
                <a:latin typeface="Calibri" charset="0"/>
                <a:ea typeface="ＭＳ Ｐゴシック" charset="0"/>
                <a:cs typeface="ＭＳ Ｐゴシック" charset="0"/>
              </a:rPr>
              <a:t> in the </a:t>
            </a:r>
            <a:r>
              <a:rPr lang="fr-FR" baseline="0" dirty="0" err="1" smtClean="0">
                <a:latin typeface="Calibri" charset="0"/>
                <a:ea typeface="ＭＳ Ｐゴシック" charset="0"/>
                <a:cs typeface="ＭＳ Ｐゴシック" charset="0"/>
              </a:rPr>
              <a:t>disk</a:t>
            </a:r>
            <a:r>
              <a:rPr lang="fr-FR" baseline="0" dirty="0" smtClean="0">
                <a:latin typeface="Calibri" charset="0"/>
                <a:ea typeface="ＭＳ Ｐゴシック" charset="0"/>
                <a:cs typeface="ＭＳ Ｐゴシック" charset="0"/>
              </a:rPr>
              <a:t> matches </a:t>
            </a:r>
            <a:r>
              <a:rPr lang="fr-FR" baseline="0" dirty="0" err="1" smtClean="0">
                <a:latin typeface="Calibri" charset="0"/>
                <a:ea typeface="ＭＳ Ｐゴシック" charset="0"/>
                <a:cs typeface="ＭＳ Ｐゴシック" charset="0"/>
              </a:rPr>
              <a:t>that</a:t>
            </a:r>
            <a:r>
              <a:rPr lang="fr-FR" baseline="0" dirty="0" smtClean="0">
                <a:latin typeface="Calibri" charset="0"/>
                <a:ea typeface="ＭＳ Ｐゴシック" charset="0"/>
                <a:cs typeface="ＭＳ Ｐゴシック" charset="0"/>
              </a:rPr>
              <a:t> of the ICM, </a:t>
            </a:r>
            <a:r>
              <a:rPr lang="fr-FR" baseline="0" dirty="0" err="1" smtClean="0">
                <a:latin typeface="Calibri" charset="0"/>
                <a:ea typeface="ＭＳ Ｐゴシック" charset="0"/>
                <a:cs typeface="ＭＳ Ｐゴシック" charset="0"/>
              </a:rPr>
              <a:t>so</a:t>
            </a:r>
            <a:r>
              <a:rPr lang="fr-FR" baseline="0" dirty="0" smtClean="0">
                <a:latin typeface="Calibri" charset="0"/>
                <a:ea typeface="ＭＳ Ｐゴシック" charset="0"/>
                <a:cs typeface="ＭＳ Ｐゴシック" charset="0"/>
              </a:rPr>
              <a:t> black </a:t>
            </a:r>
            <a:r>
              <a:rPr lang="fr-FR" baseline="0" dirty="0" err="1" smtClean="0">
                <a:latin typeface="Calibri" charset="0"/>
                <a:ea typeface="ＭＳ Ｐゴシック" charset="0"/>
                <a:cs typeface="ＭＳ Ｐゴシック" charset="0"/>
              </a:rPr>
              <a:t>hole</a:t>
            </a:r>
            <a:r>
              <a:rPr lang="fr-FR" baseline="0" dirty="0" smtClean="0">
                <a:latin typeface="Calibri" charset="0"/>
                <a:ea typeface="ＭＳ Ｐゴシック" charset="0"/>
                <a:cs typeface="ＭＳ Ｐゴシック" charset="0"/>
              </a:rPr>
              <a:t> </a:t>
            </a:r>
            <a:r>
              <a:rPr lang="fr-FR" baseline="0" dirty="0" err="1" smtClean="0">
                <a:latin typeface="Calibri" charset="0"/>
                <a:ea typeface="ＭＳ Ｐゴシック" charset="0"/>
                <a:cs typeface="ＭＳ Ｐゴシック" charset="0"/>
              </a:rPr>
              <a:t>fed</a:t>
            </a:r>
            <a:r>
              <a:rPr lang="fr-FR" baseline="0" dirty="0" smtClean="0">
                <a:latin typeface="Calibri" charset="0"/>
                <a:ea typeface="ＭＳ Ｐゴシック" charset="0"/>
                <a:cs typeface="ＭＳ Ｐゴシック" charset="0"/>
              </a:rPr>
              <a:t> by ICM?</a:t>
            </a:r>
            <a:endParaRPr lang="fr-FR"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Here</a:t>
            </a:r>
            <a:r>
              <a:rPr lang="fr-FR" dirty="0" smtClean="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emphasize</a:t>
            </a:r>
            <a:r>
              <a:rPr lang="fr-FR" dirty="0">
                <a:latin typeface="Calibri" charset="0"/>
                <a:ea typeface="ＭＳ Ｐゴシック" charset="0"/>
                <a:cs typeface="ＭＳ Ｐゴシック" charset="0"/>
              </a:rPr>
              <a:t>: radio for all sources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clear</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(13) + radio for 4 out of 7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potential</a:t>
            </a:r>
            <a:r>
              <a:rPr lang="fr-FR" dirty="0">
                <a:latin typeface="Calibri" charset="0"/>
                <a:ea typeface="ＭＳ Ｐゴシック" charset="0"/>
                <a:cs typeface="ＭＳ Ｐゴシック" charset="0"/>
              </a:rPr>
              <a:t> have radio!</a:t>
            </a:r>
          </a:p>
          <a:p>
            <a:pPr eaLnBrk="1" hangingPunct="1">
              <a:spcBef>
                <a:spcPct val="0"/>
              </a:spcBef>
            </a:pPr>
            <a:r>
              <a:rPr lang="fr-FR" dirty="0" err="1">
                <a:latin typeface="Calibri" charset="0"/>
                <a:ea typeface="ＭＳ Ｐゴシック" charset="0"/>
                <a:cs typeface="ＭＳ Ｐゴシック" charset="0"/>
              </a:rPr>
              <a:t>Based</a:t>
            </a:r>
            <a:r>
              <a:rPr lang="fr-FR" dirty="0">
                <a:latin typeface="Calibri" charset="0"/>
                <a:ea typeface="ＭＳ Ｐゴシック" charset="0"/>
                <a:cs typeface="ＭＳ Ｐゴシック" charset="0"/>
              </a:rPr>
              <a:t> on 55 </a:t>
            </a:r>
            <a:r>
              <a:rPr lang="fr-FR" dirty="0" err="1">
                <a:latin typeface="Calibri" charset="0"/>
                <a:ea typeface="ＭＳ Ｐゴシック" charset="0"/>
                <a:cs typeface="ＭＳ Ｐゴシック" charset="0"/>
              </a:rPr>
              <a:t>Brightest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nearby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galaxy</a:t>
            </a:r>
            <a:r>
              <a:rPr lang="fr-FR" dirty="0">
                <a:latin typeface="Calibri" charset="0"/>
                <a:ea typeface="ＭＳ Ｐゴシック" charset="0"/>
                <a:cs typeface="ＭＳ Ｐゴシック" charset="0"/>
              </a:rPr>
              <a:t> clusters – lots of data </a:t>
            </a:r>
            <a:r>
              <a:rPr lang="fr-FR" dirty="0" err="1">
                <a:latin typeface="Calibri" charset="0"/>
                <a:ea typeface="ＭＳ Ｐゴシック" charset="0"/>
                <a:cs typeface="ＭＳ Ｐゴシック" charset="0"/>
              </a:rPr>
              <a:t>avilable</a:t>
            </a:r>
            <a:r>
              <a:rPr lang="fr-FR" dirty="0">
                <a:latin typeface="Calibri" charset="0"/>
                <a:ea typeface="ＭＳ Ｐゴシック" charset="0"/>
                <a:cs typeface="ＭＳ Ｐゴシック" charset="0"/>
              </a:rPr>
              <a:t>. The B55 </a:t>
            </a:r>
            <a:r>
              <a:rPr lang="fr-FR" dirty="0" err="1">
                <a:latin typeface="Calibri" charset="0"/>
                <a:ea typeface="ＭＳ Ｐゴシック" charset="0"/>
                <a:cs typeface="ＭＳ Ｐゴシック" charset="0"/>
              </a:rPr>
              <a:t>sample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 2 − 10 </a:t>
            </a:r>
            <a:r>
              <a:rPr lang="fr-FR" dirty="0" err="1">
                <a:latin typeface="Calibri" charset="0"/>
                <a:ea typeface="ＭＳ Ｐゴシック" charset="0"/>
                <a:cs typeface="ＭＳ Ｐゴシック" charset="0"/>
              </a:rPr>
              <a:t>keV</a:t>
            </a:r>
            <a:r>
              <a:rPr lang="fr-FR" dirty="0">
                <a:latin typeface="Calibri" charset="0"/>
                <a:ea typeface="ＭＳ Ｐゴシック" charset="0"/>
                <a:cs typeface="ＭＳ Ｐゴシック" charset="0"/>
              </a:rPr>
              <a:t> flux-</a:t>
            </a:r>
            <a:r>
              <a:rPr lang="fr-FR" dirty="0" err="1">
                <a:latin typeface="Calibri" charset="0"/>
                <a:ea typeface="ＭＳ Ｐゴシック" charset="0"/>
                <a:cs typeface="ＭＳ Ｐゴシック" charset="0"/>
              </a:rPr>
              <a:t>limited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sample</a:t>
            </a:r>
            <a:r>
              <a:rPr lang="fr-FR" dirty="0">
                <a:latin typeface="Calibri" charset="0"/>
                <a:ea typeface="ＭＳ Ｐゴシック" charset="0"/>
                <a:cs typeface="ＭＳ Ｐゴシック" charset="0"/>
              </a:rPr>
              <a:t> of clusters of galaxies </a:t>
            </a:r>
            <a:r>
              <a:rPr lang="fr-FR" dirty="0" err="1">
                <a:latin typeface="Calibri" charset="0"/>
                <a:ea typeface="ＭＳ Ｐゴシック" charset="0"/>
                <a:cs typeface="ＭＳ Ｐゴシック" charset="0"/>
              </a:rPr>
              <a:t>which</a:t>
            </a:r>
            <a:r>
              <a:rPr lang="fr-FR" dirty="0">
                <a:latin typeface="Calibri" charset="0"/>
                <a:ea typeface="ＭＳ Ｐゴシック" charset="0"/>
                <a:cs typeface="ＭＳ Ｐゴシック" charset="0"/>
              </a:rPr>
              <a:t> are close </a:t>
            </a:r>
            <a:r>
              <a:rPr lang="fr-FR" dirty="0" err="1">
                <a:latin typeface="Calibri" charset="0"/>
                <a:ea typeface="ＭＳ Ｐゴシック" charset="0"/>
                <a:cs typeface="ＭＳ Ｐゴシック" charset="0"/>
              </a:rPr>
              <a:t>enough</a:t>
            </a:r>
            <a:r>
              <a:rPr lang="fr-FR" dirty="0">
                <a:latin typeface="Calibri" charset="0"/>
                <a:ea typeface="ＭＳ Ｐゴシック" charset="0"/>
                <a:cs typeface="ＭＳ Ｐゴシック" charset="0"/>
              </a:rPr>
              <a:t> to have been </a:t>
            </a:r>
            <a:r>
              <a:rPr lang="fr-FR" dirty="0" err="1">
                <a:latin typeface="Calibri" charset="0"/>
                <a:ea typeface="ＭＳ Ｐゴシック" charset="0"/>
                <a:cs typeface="ＭＳ Ｐゴシック" charset="0"/>
              </a:rPr>
              <a:t>imaged</a:t>
            </a:r>
            <a:r>
              <a:rPr lang="fr-FR" dirty="0">
                <a:latin typeface="Calibri" charset="0"/>
                <a:ea typeface="ＭＳ Ｐゴシック" charset="0"/>
                <a:cs typeface="ＭＳ Ｐゴシック" charset="0"/>
              </a:rPr>
              <a:t> by </a:t>
            </a:r>
            <a:r>
              <a:rPr lang="fr-FR" dirty="0" err="1">
                <a:latin typeface="Calibri" charset="0"/>
                <a:ea typeface="ＭＳ Ｐゴシック" charset="0"/>
                <a:cs typeface="ＭＳ Ｐゴシック" charset="0"/>
              </a:rPr>
              <a:t>previous</a:t>
            </a:r>
            <a:r>
              <a:rPr lang="fr-FR" dirty="0">
                <a:latin typeface="Calibri" charset="0"/>
                <a:ea typeface="ＭＳ Ｐゴシック" charset="0"/>
                <a:cs typeface="ＭＳ Ｐゴシック" charset="0"/>
              </a:rPr>
              <a:t> X-ray satellites, and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nearly</a:t>
            </a:r>
            <a:r>
              <a:rPr lang="fr-FR" dirty="0">
                <a:latin typeface="Calibri" charset="0"/>
                <a:ea typeface="ＭＳ Ｐゴシック" charset="0"/>
                <a:cs typeface="ＭＳ Ｐゴシック" charset="0"/>
              </a:rPr>
              <a:t> flux </a:t>
            </a:r>
            <a:r>
              <a:rPr lang="fr-FR" dirty="0" err="1">
                <a:latin typeface="Calibri" charset="0"/>
                <a:ea typeface="ＭＳ Ｐゴシック" charset="0"/>
                <a:cs typeface="ＭＳ Ｐゴシック" charset="0"/>
              </a:rPr>
              <a:t>complete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high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galactic</a:t>
            </a:r>
            <a:r>
              <a:rPr lang="fr-FR" dirty="0">
                <a:latin typeface="Calibri" charset="0"/>
                <a:ea typeface="ＭＳ Ｐゴシック" charset="0"/>
                <a:cs typeface="ＭＳ Ｐゴシック" charset="0"/>
              </a:rPr>
              <a:t> latitudes (all but </a:t>
            </a:r>
            <a:r>
              <a:rPr lang="fr-FR" dirty="0" err="1">
                <a:latin typeface="Calibri" charset="0"/>
                <a:ea typeface="ＭＳ Ｐゴシック" charset="0"/>
                <a:cs typeface="ＭＳ Ｐゴシック" charset="0"/>
              </a:rPr>
              <a:t>nine</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b &gt; |20|circ|). 48 </a:t>
            </a:r>
            <a:r>
              <a:rPr lang="fr-FR" dirty="0" err="1">
                <a:latin typeface="Calibri" charset="0"/>
                <a:ea typeface="ＭＳ Ｐゴシック" charset="0"/>
                <a:cs typeface="ＭＳ Ｐゴシック" charset="0"/>
              </a:rPr>
              <a:t>shown</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here</a:t>
            </a:r>
            <a:r>
              <a:rPr lang="fr-FR" dirty="0">
                <a:latin typeface="Calibri" charset="0"/>
                <a:ea typeface="ＭＳ Ｐゴシック" charset="0"/>
                <a:cs typeface="ＭＳ Ｐゴシック" charset="0"/>
              </a:rPr>
              <a:t>: </a:t>
            </a: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pPr>
            <a:r>
              <a:rPr lang="fr-FR" dirty="0">
                <a:latin typeface="Calibri" charset="0"/>
                <a:ea typeface="ＭＳ Ｐゴシック" charset="0"/>
                <a:cs typeface="ＭＳ Ｐゴシック" charset="0"/>
              </a:rPr>
              <a:t>1. </a:t>
            </a:r>
            <a:r>
              <a:rPr lang="fr-FR" dirty="0" err="1">
                <a:latin typeface="Calibri" charset="0"/>
                <a:ea typeface="ＭＳ Ｐゴシック" charset="0"/>
                <a:cs typeface="ＭＳ Ｐゴシック" charset="0"/>
              </a:rPr>
              <a:t>Cavities</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vast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majority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found</a:t>
            </a:r>
            <a:r>
              <a:rPr lang="fr-FR" dirty="0">
                <a:latin typeface="Calibri" charset="0"/>
                <a:ea typeface="ＭＳ Ｐゴシック" charset="0"/>
                <a:cs typeface="ＭＳ Ｐゴシック" charset="0"/>
              </a:rPr>
              <a:t> in </a:t>
            </a:r>
            <a:r>
              <a:rPr lang="fr-FR" dirty="0" err="1">
                <a:latin typeface="Calibri" charset="0"/>
                <a:ea typeface="ＭＳ Ｐゴシック" charset="0"/>
                <a:cs typeface="ＭＳ Ｐゴシック" charset="0"/>
              </a:rPr>
              <a:t>systems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require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some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heating</a:t>
            </a:r>
            <a:endParaRPr lang="fr-FR" dirty="0">
              <a:latin typeface="Calibri" charset="0"/>
              <a:ea typeface="ＭＳ Ｐゴシック" charset="0"/>
              <a:cs typeface="ＭＳ Ｐゴシック" charset="0"/>
            </a:endParaRPr>
          </a:p>
          <a:p>
            <a:pPr eaLnBrk="1" hangingPunct="1">
              <a:spcBef>
                <a:spcPct val="0"/>
              </a:spcBef>
            </a:pPr>
            <a:r>
              <a:rPr lang="fr-FR" dirty="0">
                <a:latin typeface="Calibri" charset="0"/>
                <a:ea typeface="ＭＳ Ｐゴシック" charset="0"/>
                <a:cs typeface="ＭＳ Ｐゴシック" charset="0"/>
              </a:rPr>
              <a:t>2. </a:t>
            </a:r>
            <a:r>
              <a:rPr lang="fr-FR" dirty="0" err="1">
                <a:latin typeface="Calibri" charset="0"/>
                <a:ea typeface="ＭＳ Ｐゴシック" charset="0"/>
                <a:cs typeface="ＭＳ Ｐゴシック" charset="0"/>
              </a:rPr>
              <a:t>They</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common</a:t>
            </a:r>
            <a:r>
              <a:rPr lang="fr-FR" dirty="0">
                <a:latin typeface="Calibri" charset="0"/>
                <a:ea typeface="ＭＳ Ｐゴシック" charset="0"/>
                <a:cs typeface="ＭＳ Ｐゴシック" charset="0"/>
              </a:rPr>
              <a:t> in </a:t>
            </a:r>
            <a:r>
              <a:rPr lang="fr-FR" dirty="0" err="1">
                <a:latin typeface="Calibri" charset="0"/>
                <a:ea typeface="ＭＳ Ｐゴシック" charset="0"/>
                <a:cs typeface="ＭＳ Ｐゴシック" charset="0"/>
              </a:rPr>
              <a:t>these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systems</a:t>
            </a:r>
            <a:endParaRPr lang="fr-FR" dirty="0">
              <a:latin typeface="Calibri" charset="0"/>
              <a:ea typeface="ＭＳ Ｐゴシック" charset="0"/>
              <a:cs typeface="ＭＳ Ｐゴシック" charset="0"/>
            </a:endParaRPr>
          </a:p>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M89 (NGC 4552) is located 350 </a:t>
            </a:r>
            <a:r>
              <a:rPr lang="en-US" dirty="0" err="1" smtClean="0"/>
              <a:t>kpc</a:t>
            </a:r>
            <a:r>
              <a:rPr lang="en-US" dirty="0" smtClean="0"/>
              <a:t> east of M87:</a:t>
            </a:r>
            <a:r>
              <a:rPr lang="en-US" baseline="0" dirty="0" smtClean="0"/>
              <a:t> gas tail, horns</a:t>
            </a:r>
            <a:endParaRPr lang="en-US" dirty="0"/>
          </a:p>
        </p:txBody>
      </p:sp>
      <p:sp>
        <p:nvSpPr>
          <p:cNvPr id="4" name="Slide Number Placeholder 3"/>
          <p:cNvSpPr>
            <a:spLocks noGrp="1"/>
          </p:cNvSpPr>
          <p:nvPr>
            <p:ph type="sldNum" sz="quarter" idx="10"/>
          </p:nvPr>
        </p:nvSpPr>
        <p:spPr/>
        <p:txBody>
          <a:bodyPr/>
          <a:lstStyle/>
          <a:p>
            <a:pPr>
              <a:defRPr/>
            </a:pPr>
            <a:fld id="{CF4B7697-EE8E-B54B-BCA1-ABDE35EAE045}" type="slidenum">
              <a:rPr lang="fr-FR" smtClean="0"/>
              <a:pPr>
                <a:defRPr/>
              </a:pPr>
              <a:t>24</a:t>
            </a:fld>
            <a:endParaRPr lang="fr-FR"/>
          </a:p>
        </p:txBody>
      </p:sp>
    </p:spTree>
    <p:extLst>
      <p:ext uri="{BB962C8B-B14F-4D97-AF65-F5344CB8AC3E}">
        <p14:creationId xmlns:p14="http://schemas.microsoft.com/office/powerpoint/2010/main" val="823116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pPr>
              <a:defRPr/>
            </a:pPr>
            <a:r>
              <a:rPr lang="en-US" dirty="0" smtClean="0"/>
              <a:t>ROSAT: X-ray observatory 1990 launched – all sky survey.  </a:t>
            </a:r>
          </a:p>
          <a:p>
            <a:pPr marL="228600" indent="-228600">
              <a:buFontTx/>
              <a:buAutoNum type="arabicParenR"/>
              <a:defRPr/>
            </a:pPr>
            <a:r>
              <a:rPr lang="en-US" dirty="0" smtClean="0"/>
              <a:t>High redshift population of clusters hints AGN activity + cool core </a:t>
            </a:r>
            <a:r>
              <a:rPr lang="en-US" dirty="0" smtClean="0">
                <a:sym typeface="Wingdings"/>
              </a:rPr>
              <a:t> </a:t>
            </a:r>
            <a:r>
              <a:rPr lang="en-US" dirty="0" err="1" smtClean="0">
                <a:sym typeface="Wingdings"/>
              </a:rPr>
              <a:t>equiavlent</a:t>
            </a:r>
            <a:endParaRPr lang="en-US" dirty="0" smtClean="0">
              <a:sym typeface="Wingdings"/>
            </a:endParaRPr>
          </a:p>
          <a:p>
            <a:pPr marL="228600" indent="-228600">
              <a:buFontTx/>
              <a:buAutoNum type="arabicParenR"/>
              <a:defRPr/>
            </a:pPr>
            <a:r>
              <a:rPr lang="en-US" dirty="0" smtClean="0">
                <a:sym typeface="Wingdings"/>
              </a:rPr>
              <a:t>Luminosity: L=10^45-46erg/s: quasars </a:t>
            </a:r>
            <a:endParaRPr lang="en-US" dirty="0"/>
          </a:p>
        </p:txBody>
      </p:sp>
      <p:sp>
        <p:nvSpPr>
          <p:cNvPr id="6451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BE3BE361-9E32-D741-8EEA-CDB687780D7F}" type="slidenum">
              <a:rPr lang="fr-FR" sz="1200">
                <a:ea typeface="ＭＳ Ｐゴシック" charset="0"/>
                <a:cs typeface="ＭＳ Ｐゴシック" charset="0"/>
              </a:rPr>
              <a:pPr eaLnBrk="1" hangingPunct="1"/>
              <a:t>25</a:t>
            </a:fld>
            <a:endParaRPr lang="fr-FR" sz="120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p:spPr>
        <p:txBody>
          <a:bodyPr/>
          <a:lstStyle/>
          <a:p>
            <a:r>
              <a:rPr lang="en-US">
                <a:latin typeface="Calibri" charset="0"/>
                <a:ea typeface="ＭＳ Ｐゴシック" charset="0"/>
                <a:cs typeface="ＭＳ Ｐゴシック" charset="0"/>
              </a:rPr>
              <a:t>Projets d’ete: jouer avec les donnees. </a:t>
            </a:r>
          </a:p>
          <a:p>
            <a:endParaRPr lang="en-US">
              <a:latin typeface="Calibri" charset="0"/>
              <a:ea typeface="ＭＳ Ｐゴシック" charset="0"/>
              <a:cs typeface="ＭＳ Ｐゴシック" charset="0"/>
            </a:endParaRPr>
          </a:p>
          <a:p>
            <a:r>
              <a:rPr lang="en-US">
                <a:latin typeface="Calibri" charset="0"/>
                <a:ea typeface="ＭＳ Ｐゴシック" charset="0"/>
                <a:cs typeface="ＭＳ Ｐゴシック" charset="0"/>
              </a:rPr>
              <a:t>Say ici juste nomme eRosita (satellite lance en 2014), mais il y a aussi (NuSTAR – McGILL) + Astro-H (debut 2014) – Astronomy hautes energies est en plein effort, et c’est le temps ideale pour que Montreal s’investisse dans cette recherche.</a:t>
            </a:r>
          </a:p>
        </p:txBody>
      </p:sp>
      <p:sp>
        <p:nvSpPr>
          <p:cNvPr id="7680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DFD92D70-9BCE-9E4E-B3C5-E8CE15E2F1AB}" type="slidenum">
              <a:rPr lang="fr-FR" sz="1200">
                <a:ea typeface="ＭＳ Ｐゴシック" charset="0"/>
                <a:cs typeface="ＭＳ Ｐゴシック" charset="0"/>
              </a:rPr>
              <a:pPr eaLnBrk="1" hangingPunct="1"/>
              <a:t>26</a:t>
            </a:fld>
            <a:endParaRPr lang="fr-FR" sz="120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70 Chandra press releases on clusters or</a:t>
            </a:r>
            <a:r>
              <a:rPr lang="en-US" baseline="0" dirty="0" smtClean="0"/>
              <a:t> </a:t>
            </a:r>
            <a:r>
              <a:rPr lang="en-US" baseline="0" dirty="0" err="1" smtClean="0"/>
              <a:t>Agn</a:t>
            </a:r>
            <a:r>
              <a:rPr lang="en-US" baseline="0" dirty="0" smtClean="0"/>
              <a:t> feedback. </a:t>
            </a:r>
            <a:endParaRPr lang="en-US" dirty="0"/>
          </a:p>
        </p:txBody>
      </p:sp>
      <p:sp>
        <p:nvSpPr>
          <p:cNvPr id="4" name="Slide Number Placeholder 3"/>
          <p:cNvSpPr>
            <a:spLocks noGrp="1"/>
          </p:cNvSpPr>
          <p:nvPr>
            <p:ph type="sldNum" sz="quarter" idx="10"/>
          </p:nvPr>
        </p:nvSpPr>
        <p:spPr/>
        <p:txBody>
          <a:bodyPr/>
          <a:lstStyle/>
          <a:p>
            <a:pPr>
              <a:defRPr/>
            </a:pPr>
            <a:fld id="{CF4B7697-EE8E-B54B-BCA1-ABDE35EAE045}" type="slidenum">
              <a:rPr lang="fr-FR" smtClean="0"/>
              <a:pPr>
                <a:defRPr/>
              </a:pPr>
              <a:t>27</a:t>
            </a:fld>
            <a:endParaRPr lang="fr-FR"/>
          </a:p>
        </p:txBody>
      </p:sp>
    </p:spTree>
    <p:extLst>
      <p:ext uri="{BB962C8B-B14F-4D97-AF65-F5344CB8AC3E}">
        <p14:creationId xmlns:p14="http://schemas.microsoft.com/office/powerpoint/2010/main" val="3302322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Espace réservé de l'image des diapositives 1"/>
          <p:cNvSpPr>
            <a:spLocks noGrp="1" noRot="1" noChangeAspect="1" noTextEdit="1"/>
          </p:cNvSpPr>
          <p:nvPr>
            <p:ph type="sldImg"/>
          </p:nvPr>
        </p:nvSpPr>
        <p:spPr>
          <a:ln/>
        </p:spPr>
      </p:sp>
      <p:sp>
        <p:nvSpPr>
          <p:cNvPr id="89090" name="Espace réservé des commentaires 2"/>
          <p:cNvSpPr>
            <a:spLocks noGrp="1"/>
          </p:cNvSpPr>
          <p:nvPr>
            <p:ph type="body" idx="1"/>
          </p:nvPr>
        </p:nvSpPr>
        <p:spPr>
          <a:noFill/>
        </p:spPr>
        <p:txBody>
          <a:bodyPr/>
          <a:lstStyle/>
          <a:p>
            <a:r>
              <a:rPr lang="fr-FR">
                <a:latin typeface="Calibri" charset="0"/>
                <a:ea typeface="ＭＳ Ｐゴシック" charset="0"/>
                <a:cs typeface="ＭＳ Ｐゴシック" charset="0"/>
              </a:rPr>
              <a:t>FP: one of the most promissing pieces of evidence that support the idea that SMBH are scaled up version of Stellar mass black holes</a:t>
            </a:r>
          </a:p>
          <a:p>
            <a:endParaRPr lang="fr-FR">
              <a:latin typeface="Calibri" charset="0"/>
              <a:ea typeface="ＭＳ Ｐゴシック" charset="0"/>
              <a:cs typeface="ＭＳ Ｐゴシック" charset="0"/>
            </a:endParaRPr>
          </a:p>
          <a:p>
            <a:r>
              <a:rPr lang="fr-FR">
                <a:latin typeface="Calibri" charset="0"/>
                <a:ea typeface="ＭＳ Ｐゴシック" charset="0"/>
                <a:cs typeface="ＭＳ Ｐゴシック" charset="0"/>
              </a:rPr>
              <a:t>FP arrises naturally from scale invariance: which states that the only quantity relevant to determining size of jet, power, magnetic field is rg (related to mass) </a:t>
            </a:r>
          </a:p>
          <a:p>
            <a:endParaRPr lang="fr-FR">
              <a:latin typeface="Calibri" charset="0"/>
              <a:ea typeface="ＭＳ Ｐゴシック" charset="0"/>
              <a:cs typeface="ＭＳ Ｐゴシック" charset="0"/>
            </a:endParaRPr>
          </a:p>
          <a:p>
            <a:r>
              <a:rPr lang="fr-FR">
                <a:latin typeface="Calibri" charset="0"/>
                <a:ea typeface="ＭＳ Ｐゴシック" charset="0"/>
                <a:cs typeface="ＭＳ Ｐゴシック" charset="0"/>
              </a:rPr>
              <a:t>Once normalised by gravitational radii: the process that regulates the fraction of energy accreted onto black hole converted into luminosity is universal : just how much is radiated (radio and X-ray) is the same. </a:t>
            </a:r>
          </a:p>
          <a:p>
            <a:endParaRPr lang="fr-FR">
              <a:latin typeface="Calibri" charset="0"/>
              <a:ea typeface="ＭＳ Ｐゴシック" charset="0"/>
              <a:cs typeface="ＭＳ Ｐゴシック" charset="0"/>
            </a:endParaRPr>
          </a:p>
          <a:p>
            <a:r>
              <a:rPr lang="fr-FR">
                <a:latin typeface="Calibri" charset="0"/>
                <a:ea typeface="ＭＳ Ｐゴシック" charset="0"/>
                <a:cs typeface="ＭＳ Ｐゴシック" charset="0"/>
              </a:rPr>
              <a:t>The parameters you get tell you about the kind of emission (seem to be more consistent with synchroton emission therefore Xrays dont come from inverse scattering of a hot corona.</a:t>
            </a:r>
          </a:p>
        </p:txBody>
      </p:sp>
      <p:sp>
        <p:nvSpPr>
          <p:cNvPr id="89091"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218E3845-B20D-B64B-AA09-1CC93E8AC4FC}" type="slidenum">
              <a:rPr lang="fr-FR" sz="1200">
                <a:ea typeface="ＭＳ Ｐゴシック" charset="0"/>
                <a:cs typeface="ＭＳ Ｐゴシック" charset="0"/>
              </a:rPr>
              <a:pPr eaLnBrk="1" hangingPunct="1"/>
              <a:t>29</a:t>
            </a:fld>
            <a:endParaRPr lang="fr-FR" sz="120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Espace réservé de l'image des diapositives 1"/>
          <p:cNvSpPr>
            <a:spLocks noGrp="1" noRot="1" noChangeAspect="1" noTextEdit="1"/>
          </p:cNvSpPr>
          <p:nvPr>
            <p:ph type="sldImg"/>
          </p:nvPr>
        </p:nvSpPr>
        <p:spPr>
          <a:ln/>
        </p:spPr>
      </p:sp>
      <p:sp>
        <p:nvSpPr>
          <p:cNvPr id="48130" name="Espace réservé des commentaires 2"/>
          <p:cNvSpPr>
            <a:spLocks noGrp="1"/>
          </p:cNvSpPr>
          <p:nvPr>
            <p:ph type="body" idx="1"/>
          </p:nvPr>
        </p:nvSpPr>
        <p:spPr>
          <a:noFill/>
        </p:spPr>
        <p:txBody>
          <a:bodyPr/>
          <a:lstStyle/>
          <a:p>
            <a:pPr eaLnBrk="1" hangingPunct="1">
              <a:spcBef>
                <a:spcPct val="0"/>
              </a:spcBef>
            </a:pPr>
            <a:r>
              <a:rPr lang="fr-FR">
                <a:latin typeface="Calibri" charset="0"/>
                <a:ea typeface="ＭＳ Ｐゴシック" charset="0"/>
                <a:cs typeface="ＭＳ Ｐゴシック" charset="0"/>
              </a:rPr>
              <a:t>So our aim was to study X-ray cavities at higher redshift: and to do that we used MACS survey. </a:t>
            </a:r>
          </a:p>
          <a:p>
            <a:pPr eaLnBrk="1" hangingPunct="1">
              <a:spcBef>
                <a:spcPct val="0"/>
              </a:spcBef>
            </a:pPr>
            <a:r>
              <a:rPr lang="fr-FR">
                <a:latin typeface="Calibri" charset="0"/>
                <a:ea typeface="ＭＳ Ｐゴシック" charset="0"/>
                <a:cs typeface="ＭＳ Ｐゴシック" charset="0"/>
              </a:rPr>
              <a:t>Say that if we want to do high redshift then we need very luminous clusters so that we can distinguish cavities better so MACS is ideal. On top of that, if cool core since highly-luminous one would expect some of the most extreme examples of AGN feedback. </a:t>
            </a:r>
          </a:p>
          <a:p>
            <a:pPr eaLnBrk="1" hangingPunct="1">
              <a:spcBef>
                <a:spcPct val="0"/>
              </a:spcBef>
            </a:pPr>
            <a:r>
              <a:rPr lang="fr-FR">
                <a:latin typeface="Calibri" charset="0"/>
                <a:ea typeface="ＭＳ Ｐゴシック" charset="0"/>
                <a:cs typeface="ＭＳ Ｐゴシック" charset="0"/>
              </a:rPr>
              <a:t>MACS launched in 1999…To obtain the sample they applied an X-ray flux and X-ray hardness-ratio cut to select distant cluster candidates from the </a:t>
            </a:r>
            <a:r>
              <a:rPr lang="fr-FR" u="sng">
                <a:latin typeface="Calibri" charset="0"/>
                <a:ea typeface="ＭＳ Ｐゴシック" charset="0"/>
                <a:cs typeface="ＭＳ Ｐゴシック" charset="0"/>
                <a:hlinkClick r:id="rId3"/>
              </a:rPr>
              <a:t>ROSAT Bright Source Catalogue</a:t>
            </a:r>
            <a:r>
              <a:rPr lang="fr-FR" u="sng">
                <a:latin typeface="Calibri" charset="0"/>
                <a:ea typeface="ＭＳ Ｐゴシック" charset="0"/>
                <a:cs typeface="ＭＳ Ｐゴシック" charset="0"/>
              </a:rPr>
              <a:t> and fromt here they inspected visualy the clusters, and then followed spectroscopically. </a:t>
            </a:r>
          </a:p>
          <a:p>
            <a:pPr eaLnBrk="1" hangingPunct="1">
              <a:spcBef>
                <a:spcPct val="0"/>
              </a:spcBef>
            </a:pPr>
            <a:r>
              <a:rPr lang="fr-FR" u="sng">
                <a:latin typeface="Calibri" charset="0"/>
                <a:ea typeface="ＭＳ Ｐゴシック" charset="0"/>
                <a:cs typeface="ＭＳ Ｐゴシック" charset="0"/>
              </a:rPr>
              <a:t>The Brightest Cluster Survey, the Einsitein Medium Sensitivity Survey, the Wide Angle Rosat Pointing Survey (Warps) and the 400square degree Survey…onavaerga 10-20 times more luminous for the same redshift range. </a:t>
            </a:r>
            <a:endParaRPr lang="fr-FR">
              <a:latin typeface="Calibri" charset="0"/>
              <a:ea typeface="ＭＳ Ｐゴシック" charset="0"/>
              <a:cs typeface="ＭＳ Ｐゴシック" charset="0"/>
            </a:endParaRPr>
          </a:p>
        </p:txBody>
      </p:sp>
      <p:sp>
        <p:nvSpPr>
          <p:cNvPr id="48131"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6E4B0A92-B97F-274D-8EE9-93AB5A0A02F9}" type="slidenum">
              <a:rPr lang="fr-FR" sz="1200">
                <a:ea typeface="ＭＳ Ｐゴシック" charset="0"/>
                <a:cs typeface="ＭＳ Ｐゴシック" charset="0"/>
              </a:rPr>
              <a:pPr eaLnBrk="1" hangingPunct="1"/>
              <a:t>30</a:t>
            </a:fld>
            <a:endParaRPr lang="fr-FR" sz="120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34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solidFill>
                  <a:srgbClr val="FFFFFF"/>
                </a:solidFill>
                <a:latin typeface="Calibri" charset="0"/>
              </a:rPr>
              <a:t>A bullet traveling through air at about 1.5 times the speed of sound can be seen in this image. </a:t>
            </a:r>
          </a:p>
          <a:p>
            <a:pPr eaLnBrk="1" hangingPunct="1">
              <a:spcBef>
                <a:spcPct val="0"/>
              </a:spcBef>
            </a:pPr>
            <a:r>
              <a:rPr lang="en-US">
                <a:latin typeface="Calibri" charset="0"/>
              </a:rPr>
              <a:t>KPC CHANGE!!!!</a:t>
            </a:r>
          </a:p>
          <a:p>
            <a:pPr eaLnBrk="1" hangingPunct="1">
              <a:spcBef>
                <a:spcPct val="0"/>
              </a:spcBef>
            </a:pPr>
            <a:endParaRPr lang="en-US">
              <a:latin typeface="Calibri" charset="0"/>
            </a:endParaRPr>
          </a:p>
        </p:txBody>
      </p:sp>
      <p:sp>
        <p:nvSpPr>
          <p:cNvPr id="1034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A09A7AF6-8AA9-794E-8FB8-F92779929AB7}" type="slidenum">
              <a:rPr lang="en-US" sz="1200"/>
              <a:pPr eaLnBrk="1" fontAlgn="base" hangingPunct="1">
                <a:spcBef>
                  <a:spcPct val="0"/>
                </a:spcBef>
                <a:spcAft>
                  <a:spcPct val="0"/>
                </a:spcAft>
              </a:pPr>
              <a:t>31</a:t>
            </a:fld>
            <a:endParaRPr 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noTextEdit="1"/>
          </p:cNvSpPr>
          <p:nvPr>
            <p:ph type="sldImg"/>
          </p:nvPr>
        </p:nvSpPr>
        <p:spPr>
          <a:ln/>
        </p:spPr>
      </p:sp>
      <p:sp>
        <p:nvSpPr>
          <p:cNvPr id="91138" name="Notes Placeholder 2"/>
          <p:cNvSpPr>
            <a:spLocks noGrp="1"/>
          </p:cNvSpPr>
          <p:nvPr>
            <p:ph type="body" idx="1"/>
          </p:nvPr>
        </p:nvSpPr>
        <p:spPr>
          <a:noFill/>
        </p:spPr>
        <p:txBody>
          <a:bodyPr/>
          <a:lstStyle/>
          <a:p>
            <a:r>
              <a:rPr lang="en-GB" dirty="0">
                <a:latin typeface="Calibri" charset="0"/>
                <a:ea typeface="ＭＳ Ｐゴシック" charset="0"/>
                <a:cs typeface="ＭＳ Ｐゴシック" charset="0"/>
              </a:rPr>
              <a:t>Sample:  7 BCGs MH2007, 18 Table 1 (include </a:t>
            </a:r>
            <a:r>
              <a:rPr lang="en-GB" dirty="0" err="1">
                <a:latin typeface="Calibri" charset="0"/>
                <a:ea typeface="ＭＳ Ｐゴシック" charset="0"/>
                <a:cs typeface="ＭＳ Ｐゴシック" charset="0"/>
              </a:rPr>
              <a:t>Cyg</a:t>
            </a:r>
            <a:r>
              <a:rPr lang="en-GB" dirty="0">
                <a:latin typeface="Calibri" charset="0"/>
                <a:ea typeface="ＭＳ Ｐゴシック" charset="0"/>
                <a:cs typeface="ＭＳ Ｐゴシック" charset="0"/>
              </a:rPr>
              <a:t> A, Cent, M87).</a:t>
            </a:r>
          </a:p>
          <a:p>
            <a:endParaRPr lang="en-GB" dirty="0">
              <a:latin typeface="Calibri" charset="0"/>
              <a:ea typeface="ＭＳ Ｐゴシック" charset="0"/>
              <a:cs typeface="ＭＳ Ｐゴシック" charset="0"/>
            </a:endParaRPr>
          </a:p>
          <a:p>
            <a:r>
              <a:rPr lang="en-GB" dirty="0">
                <a:latin typeface="Calibri" charset="0"/>
                <a:ea typeface="ＭＳ Ｐゴシック" charset="0"/>
                <a:cs typeface="ＭＳ Ｐゴシック" charset="0"/>
              </a:rPr>
              <a:t>Most of the </a:t>
            </a:r>
            <a:r>
              <a:rPr lang="en-GB" dirty="0" err="1">
                <a:latin typeface="Calibri" charset="0"/>
                <a:ea typeface="ＭＳ Ｐゴシック" charset="0"/>
                <a:cs typeface="ＭＳ Ｐゴシック" charset="0"/>
              </a:rPr>
              <a:t>Plotking</a:t>
            </a:r>
            <a:r>
              <a:rPr lang="en-GB" dirty="0">
                <a:latin typeface="Calibri" charset="0"/>
                <a:ea typeface="ＭＳ Ｐゴシック" charset="0"/>
                <a:cs typeface="ＭＳ Ｐゴシック" charset="0"/>
              </a:rPr>
              <a:t> sample (taken from </a:t>
            </a:r>
            <a:r>
              <a:rPr lang="en-GB" dirty="0" err="1">
                <a:latin typeface="Calibri" charset="0"/>
                <a:ea typeface="ＭＳ Ｐゴシック" charset="0"/>
                <a:cs typeface="ＭＳ Ｐゴシック" charset="0"/>
              </a:rPr>
              <a:t>Kording</a:t>
            </a:r>
            <a:r>
              <a:rPr lang="en-GB" dirty="0">
                <a:latin typeface="Calibri" charset="0"/>
                <a:ea typeface="ＭＳ Ｐゴシック" charset="0"/>
                <a:cs typeface="ＭＳ Ｐゴシック" charset="0"/>
              </a:rPr>
              <a:t> et al. 2006) have flat spectra. (90 per cent have inverted)</a:t>
            </a:r>
          </a:p>
          <a:p>
            <a:r>
              <a:rPr lang="en-GB" dirty="0">
                <a:latin typeface="Calibri" charset="0"/>
                <a:ea typeface="ＭＳ Ｐゴシック" charset="0"/>
                <a:cs typeface="ＭＳ Ｐゴシック" charset="0"/>
              </a:rPr>
              <a:t>Flat/inverted synch self </a:t>
            </a:r>
            <a:r>
              <a:rPr lang="en-GB" dirty="0" err="1">
                <a:latin typeface="Calibri" charset="0"/>
                <a:ea typeface="ＭＳ Ｐゴシック" charset="0"/>
                <a:cs typeface="ＭＳ Ｐゴシック" charset="0"/>
              </a:rPr>
              <a:t>absorbe</a:t>
            </a:r>
            <a:r>
              <a:rPr lang="en-GB" dirty="0">
                <a:latin typeface="Calibri" charset="0"/>
                <a:ea typeface="ＭＳ Ｐゴシック" charset="0"/>
                <a:cs typeface="ＭＳ Ｐゴシック" charset="0"/>
              </a:rPr>
              <a:t> (when intensity becomes high, then </a:t>
            </a:r>
            <a:r>
              <a:rPr lang="en-GB" dirty="0" err="1">
                <a:latin typeface="Calibri" charset="0"/>
                <a:ea typeface="ＭＳ Ｐゴシック" charset="0"/>
                <a:cs typeface="ＭＳ Ｐゴシック" charset="0"/>
              </a:rPr>
              <a:t>radi</a:t>
            </a:r>
            <a:r>
              <a:rPr lang="en-GB" dirty="0">
                <a:latin typeface="Calibri" charset="0"/>
                <a:ea typeface="ＭＳ Ｐゴシック" charset="0"/>
                <a:cs typeface="ＭＳ Ｐゴシック" charset="0"/>
              </a:rPr>
              <a:t> absorbed by same </a:t>
            </a:r>
            <a:r>
              <a:rPr lang="en-GB" dirty="0" err="1">
                <a:latin typeface="Calibri" charset="0"/>
                <a:ea typeface="ＭＳ Ｐゴシック" charset="0"/>
                <a:cs typeface="ＭＳ Ｐゴシック" charset="0"/>
              </a:rPr>
              <a:t>relativisitc</a:t>
            </a:r>
            <a:r>
              <a:rPr lang="en-GB" dirty="0">
                <a:latin typeface="Calibri" charset="0"/>
                <a:ea typeface="ＭＳ Ｐゴシック" charset="0"/>
                <a:cs typeface="ＭＳ Ｐゴシック" charset="0"/>
              </a:rPr>
              <a:t> electrons.</a:t>
            </a:r>
          </a:p>
          <a:p>
            <a:r>
              <a:rPr lang="en-GB" dirty="0" err="1">
                <a:latin typeface="Calibri" charset="0"/>
                <a:ea typeface="ＭＳ Ｐゴシック" charset="0"/>
                <a:cs typeface="ＭＳ Ｐゴシック" charset="0"/>
              </a:rPr>
              <a:t>Xrays</a:t>
            </a:r>
            <a:r>
              <a:rPr lang="en-GB" dirty="0">
                <a:latin typeface="Calibri" charset="0"/>
                <a:ea typeface="ＭＳ Ｐゴシック" charset="0"/>
                <a:cs typeface="ＭＳ Ｐゴシック" charset="0"/>
              </a:rPr>
              <a:t> produced by optically thin </a:t>
            </a:r>
            <a:r>
              <a:rPr lang="en-GB" dirty="0" err="1">
                <a:latin typeface="Calibri" charset="0"/>
                <a:ea typeface="ＭＳ Ｐゴシック" charset="0"/>
                <a:cs typeface="ＭＳ Ｐゴシック" charset="0"/>
              </a:rPr>
              <a:t>synchrtron</a:t>
            </a:r>
            <a:r>
              <a:rPr lang="en-GB" dirty="0">
                <a:latin typeface="Calibri" charset="0"/>
                <a:ea typeface="ＭＳ Ｐゴシック" charset="0"/>
                <a:cs typeface="ＭＳ Ｐゴシック" charset="0"/>
              </a:rPr>
              <a:t> emission from jet. </a:t>
            </a:r>
            <a:endParaRPr lang="en-US" dirty="0">
              <a:latin typeface="Calibri" charset="0"/>
              <a:ea typeface="ＭＳ Ｐゴシック" charset="0"/>
              <a:cs typeface="ＭＳ Ｐゴシック" charset="0"/>
            </a:endParaRPr>
          </a:p>
        </p:txBody>
      </p:sp>
      <p:sp>
        <p:nvSpPr>
          <p:cNvPr id="9113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E7B75164-BF73-3947-BD2C-64F379BFC481}" type="slidenum">
              <a:rPr lang="fr-FR" sz="1200">
                <a:ea typeface="ＭＳ Ｐゴシック" charset="0"/>
                <a:cs typeface="ＭＳ Ｐゴシック" charset="0"/>
              </a:rPr>
              <a:pPr eaLnBrk="1" hangingPunct="1"/>
              <a:t>32</a:t>
            </a:fld>
            <a:endParaRPr lang="fr-FR" sz="120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noTextEdit="1"/>
          </p:cNvSpPr>
          <p:nvPr>
            <p:ph type="sldImg"/>
          </p:nvPr>
        </p:nvSpPr>
        <p:spPr>
          <a:ln/>
        </p:spPr>
      </p:sp>
      <p:sp>
        <p:nvSpPr>
          <p:cNvPr id="93186" name="Notes Placeholder 2"/>
          <p:cNvSpPr>
            <a:spLocks noGrp="1"/>
          </p:cNvSpPr>
          <p:nvPr>
            <p:ph type="body" idx="1"/>
          </p:nvPr>
        </p:nvSpPr>
        <p:spPr>
          <a:noFill/>
        </p:spPr>
        <p:txBody>
          <a:bodyPr/>
          <a:lstStyle/>
          <a:p>
            <a:r>
              <a:rPr lang="en-GB">
                <a:latin typeface="Calibri" charset="0"/>
                <a:ea typeface="ＭＳ Ｐゴシック" charset="0"/>
                <a:cs typeface="ＭＳ Ｐゴシック" charset="0"/>
              </a:rPr>
              <a:t>Flat inverted: blue light</a:t>
            </a:r>
          </a:p>
          <a:p>
            <a:r>
              <a:rPr lang="en-GB">
                <a:latin typeface="Calibri" charset="0"/>
                <a:ea typeface="ＭＳ Ｐゴシック" charset="0"/>
                <a:cs typeface="ＭＳ Ｐゴシック" charset="0"/>
              </a:rPr>
              <a:t>Sample:  7 BCGs MH2007, 18 Table 1 (include Cyg A, Cent, M87).</a:t>
            </a:r>
          </a:p>
          <a:p>
            <a:endParaRPr lang="en-GB">
              <a:latin typeface="Calibri" charset="0"/>
              <a:ea typeface="ＭＳ Ｐゴシック" charset="0"/>
              <a:cs typeface="ＭＳ Ｐゴシック" charset="0"/>
            </a:endParaRPr>
          </a:p>
          <a:p>
            <a:r>
              <a:rPr lang="en-GB">
                <a:latin typeface="Calibri" charset="0"/>
                <a:ea typeface="ＭＳ Ｐゴシック" charset="0"/>
                <a:cs typeface="ＭＳ Ｐゴシック" charset="0"/>
              </a:rPr>
              <a:t>Most of the Plotking sample (taken from Kording et al. 2006) have flat spectra. (90 per cent have inverted)</a:t>
            </a:r>
          </a:p>
          <a:p>
            <a:r>
              <a:rPr lang="en-GB">
                <a:latin typeface="Calibri" charset="0"/>
                <a:ea typeface="ＭＳ Ｐゴシック" charset="0"/>
                <a:cs typeface="ＭＳ Ｐゴシック" charset="0"/>
              </a:rPr>
              <a:t>Flat/inverted synch self absorbe (when intensity becomes high, then radi absorbed by same relativisitc electrons.</a:t>
            </a:r>
          </a:p>
          <a:p>
            <a:r>
              <a:rPr lang="en-GB">
                <a:latin typeface="Calibri" charset="0"/>
                <a:ea typeface="ＭＳ Ｐゴシック" charset="0"/>
                <a:cs typeface="ＭＳ Ｐゴシック" charset="0"/>
              </a:rPr>
              <a:t>Xrays produced by optically thin synchrtron emission from jet. </a:t>
            </a:r>
            <a:endParaRPr lang="en-US">
              <a:latin typeface="Calibri" charset="0"/>
              <a:ea typeface="ＭＳ Ｐゴシック" charset="0"/>
              <a:cs typeface="ＭＳ Ｐゴシック" charset="0"/>
            </a:endParaRPr>
          </a:p>
        </p:txBody>
      </p:sp>
      <p:sp>
        <p:nvSpPr>
          <p:cNvPr id="93187"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35495582-8160-1E47-883E-B6FA24E41BFF}" type="slidenum">
              <a:rPr lang="fr-FR" sz="1200">
                <a:ea typeface="ＭＳ Ｐゴシック" charset="0"/>
                <a:cs typeface="ＭＳ Ｐゴシック" charset="0"/>
              </a:rPr>
              <a:pPr eaLnBrk="1" hangingPunct="1"/>
              <a:t>33</a:t>
            </a:fld>
            <a:endParaRPr lang="fr-FR" sz="120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Espace réservé de l'image des diapositives 1"/>
          <p:cNvSpPr>
            <a:spLocks noGrp="1" noRot="1" noChangeAspect="1" noTextEdit="1"/>
          </p:cNvSpPr>
          <p:nvPr>
            <p:ph type="sldImg"/>
          </p:nvPr>
        </p:nvSpPr>
        <p:spPr>
          <a:ln/>
        </p:spPr>
      </p:sp>
      <p:sp>
        <p:nvSpPr>
          <p:cNvPr id="95234" name="Espace réservé des commentaires 2"/>
          <p:cNvSpPr>
            <a:spLocks noGrp="1"/>
          </p:cNvSpPr>
          <p:nvPr>
            <p:ph type="body" idx="1"/>
          </p:nvPr>
        </p:nvSpPr>
        <p:spPr>
          <a:noFill/>
        </p:spPr>
        <p:txBody>
          <a:bodyPr/>
          <a:lstStyle/>
          <a:p>
            <a:pPr eaLnBrk="1" hangingPunct="1">
              <a:spcBef>
                <a:spcPct val="0"/>
              </a:spcBef>
            </a:pPr>
            <a:r>
              <a:rPr lang="fr-FR" dirty="0">
                <a:latin typeface="Calibri" charset="0"/>
                <a:ea typeface="ＭＳ Ｐゴシック" charset="0"/>
                <a:cs typeface="ＭＳ Ｐゴシック" charset="0"/>
              </a:rPr>
              <a:t>NGC 1332: </a:t>
            </a:r>
            <a:r>
              <a:rPr lang="fr-FR" dirty="0" err="1">
                <a:latin typeface="Calibri" charset="0"/>
                <a:ea typeface="ＭＳ Ｐゴシック" charset="0"/>
                <a:cs typeface="ＭＳ Ｐゴシック" charset="0"/>
              </a:rPr>
              <a:t>belong</a:t>
            </a:r>
            <a:r>
              <a:rPr lang="fr-FR" dirty="0">
                <a:latin typeface="Calibri" charset="0"/>
                <a:ea typeface="ＭＳ Ｐゴシック" charset="0"/>
                <a:cs typeface="ＭＳ Ｐゴシック" charset="0"/>
              </a:rPr>
              <a:t> group NGC 1407 + IC 1459 (part of </a:t>
            </a:r>
            <a:r>
              <a:rPr lang="fr-FR" dirty="0" err="1">
                <a:latin typeface="Calibri" charset="0"/>
                <a:ea typeface="ＭＳ Ｐゴシック" charset="0"/>
                <a:cs typeface="ＭＳ Ｐゴシック" charset="0"/>
              </a:rPr>
              <a:t>loose</a:t>
            </a:r>
            <a:r>
              <a:rPr lang="fr-FR" dirty="0">
                <a:latin typeface="Calibri" charset="0"/>
                <a:ea typeface="ＭＳ Ｐゴシック" charset="0"/>
                <a:cs typeface="ＭＳ Ｐゴシック" charset="0"/>
              </a:rPr>
              <a:t> group) + M60 (part of </a:t>
            </a:r>
            <a:r>
              <a:rPr lang="fr-FR" dirty="0" err="1">
                <a:latin typeface="Calibri" charset="0"/>
                <a:ea typeface="ＭＳ Ｐゴシック" charset="0"/>
                <a:cs typeface="ＭＳ Ｐゴシック" charset="0"/>
              </a:rPr>
              <a:t>vrgo</a:t>
            </a:r>
            <a:r>
              <a:rPr lang="fr-FR" dirty="0">
                <a:latin typeface="Calibri" charset="0"/>
                <a:ea typeface="ＭＳ Ｐゴシック" charset="0"/>
                <a:cs typeface="ＭＳ Ｐゴシック" charset="0"/>
              </a:rPr>
              <a:t>) + N4261 (</a:t>
            </a:r>
            <a:r>
              <a:rPr lang="fr-FR" dirty="0" err="1">
                <a:latin typeface="Calibri" charset="0"/>
                <a:ea typeface="ＭＳ Ｐゴシック" charset="0"/>
                <a:cs typeface="ＭＳ Ｐゴシック" charset="0"/>
              </a:rPr>
              <a:t>Virgo</a:t>
            </a:r>
            <a:r>
              <a:rPr lang="fr-FR" dirty="0">
                <a:latin typeface="Calibri" charset="0"/>
                <a:ea typeface="ＭＳ Ｐゴシック" charset="0"/>
                <a:cs typeface="ＭＳ Ｐゴシック" charset="0"/>
              </a:rPr>
              <a:t>) + N3998 (SO </a:t>
            </a:r>
            <a:r>
              <a:rPr lang="fr-FR" dirty="0" err="1">
                <a:latin typeface="Calibri" charset="0"/>
                <a:ea typeface="ＭＳ Ｐゴシック" charset="0"/>
                <a:cs typeface="ＭＳ Ｐゴシック" charset="0"/>
              </a:rPr>
              <a:t>galaxy</a:t>
            </a:r>
            <a:r>
              <a:rPr lang="fr-FR" dirty="0">
                <a:latin typeface="Calibri" charset="0"/>
                <a:ea typeface="ＭＳ Ｐゴシック" charset="0"/>
                <a:cs typeface="ＭＳ Ｐゴシック" charset="0"/>
              </a:rPr>
              <a:t>)</a:t>
            </a:r>
          </a:p>
          <a:p>
            <a:pPr eaLnBrk="1" hangingPunct="1">
              <a:spcBef>
                <a:spcPct val="0"/>
              </a:spcBef>
            </a:pPr>
            <a:r>
              <a:rPr lang="fr-FR" dirty="0">
                <a:latin typeface="Calibri" charset="0"/>
                <a:ea typeface="ＭＳ Ｐゴシック" charset="0"/>
                <a:cs typeface="ＭＳ Ｐゴシック" charset="0"/>
              </a:rPr>
              <a:t>IC 1459 (part of </a:t>
            </a:r>
            <a:r>
              <a:rPr lang="fr-FR" dirty="0" err="1">
                <a:latin typeface="Calibri" charset="0"/>
                <a:ea typeface="ＭＳ Ｐゴシック" charset="0"/>
                <a:cs typeface="ＭＳ Ｐゴシック" charset="0"/>
              </a:rPr>
              <a:t>loose</a:t>
            </a:r>
            <a:r>
              <a:rPr lang="fr-FR" dirty="0">
                <a:latin typeface="Calibri" charset="0"/>
                <a:ea typeface="ＭＳ Ｐゴシック" charset="0"/>
                <a:cs typeface="ＭＳ Ｐゴシック" charset="0"/>
              </a:rPr>
              <a:t> group) + M60 (part of </a:t>
            </a:r>
            <a:r>
              <a:rPr lang="fr-FR" dirty="0" err="1">
                <a:latin typeface="Calibri" charset="0"/>
                <a:ea typeface="ＭＳ Ｐゴシック" charset="0"/>
                <a:cs typeface="ＭＳ Ｐゴシック" charset="0"/>
              </a:rPr>
              <a:t>virgo</a:t>
            </a:r>
            <a:r>
              <a:rPr lang="fr-FR" dirty="0">
                <a:latin typeface="Calibri" charset="0"/>
                <a:ea typeface="ＭＳ Ｐゴシック" charset="0"/>
                <a:cs typeface="ＭＳ Ｐゴシック" charset="0"/>
              </a:rPr>
              <a:t>) + N4261  (</a:t>
            </a:r>
            <a:r>
              <a:rPr lang="fr-FR" dirty="0" err="1">
                <a:latin typeface="Calibri" charset="0"/>
                <a:ea typeface="ＭＳ Ｐゴシック" charset="0"/>
                <a:cs typeface="ＭＳ Ｐゴシック" charset="0"/>
              </a:rPr>
              <a:t>virgo</a:t>
            </a:r>
            <a:r>
              <a:rPr lang="fr-FR" dirty="0">
                <a:latin typeface="Calibri" charset="0"/>
                <a:ea typeface="ＭＳ Ｐゴシック" charset="0"/>
                <a:cs typeface="ＭＳ Ｐゴシック" charset="0"/>
              </a:rPr>
              <a:t>) + N4374 (=M84 part of </a:t>
            </a:r>
            <a:r>
              <a:rPr lang="fr-FR" dirty="0" err="1">
                <a:latin typeface="Calibri" charset="0"/>
                <a:ea typeface="ＭＳ Ｐゴシック" charset="0"/>
                <a:cs typeface="ＭＳ Ｐゴシック" charset="0"/>
              </a:rPr>
              <a:t>virgo</a:t>
            </a:r>
            <a:r>
              <a:rPr lang="fr-FR" dirty="0">
                <a:latin typeface="Calibri" charset="0"/>
                <a:ea typeface="ＭＳ Ｐゴシック" charset="0"/>
                <a:cs typeface="ＭＳ Ｐゴシック" charset="0"/>
              </a:rPr>
              <a:t>)  + N1316(part of </a:t>
            </a:r>
            <a:r>
              <a:rPr lang="fr-FR" dirty="0" err="1">
                <a:latin typeface="Calibri" charset="0"/>
                <a:ea typeface="ＭＳ Ｐゴシック" charset="0"/>
                <a:cs typeface="ＭＳ Ｐゴシック" charset="0"/>
              </a:rPr>
              <a:t>fornax</a:t>
            </a:r>
            <a:r>
              <a:rPr lang="fr-FR" dirty="0">
                <a:latin typeface="Calibri" charset="0"/>
                <a:ea typeface="ＭＳ Ｐゴシック" charset="0"/>
                <a:cs typeface="ＭＳ Ｐゴシック" charset="0"/>
              </a:rPr>
              <a:t>)</a:t>
            </a: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pPr>
            <a:r>
              <a:rPr lang="fr-FR" dirty="0" err="1">
                <a:latin typeface="Calibri" charset="0"/>
                <a:ea typeface="ＭＳ Ｐゴシック" charset="0"/>
                <a:cs typeface="ＭＳ Ｐゴシック" charset="0"/>
              </a:rPr>
              <a:t>Difficult</a:t>
            </a:r>
            <a:r>
              <a:rPr lang="fr-FR" dirty="0">
                <a:latin typeface="Calibri" charset="0"/>
                <a:ea typeface="ＭＳ Ｐゴシック" charset="0"/>
                <a:cs typeface="ＭＳ Ｐゴシック" charset="0"/>
              </a:rPr>
              <a:t> to </a:t>
            </a:r>
            <a:r>
              <a:rPr lang="fr-FR" dirty="0" err="1">
                <a:latin typeface="Calibri" charset="0"/>
                <a:ea typeface="ＭＳ Ｐゴシック" charset="0"/>
                <a:cs typeface="ＭＳ Ｐゴシック" charset="0"/>
              </a:rPr>
              <a:t>build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such</a:t>
            </a:r>
            <a:r>
              <a:rPr lang="fr-FR" dirty="0">
                <a:latin typeface="Calibri" charset="0"/>
                <a:ea typeface="ＭＳ Ｐゴシック" charset="0"/>
                <a:cs typeface="ＭＳ Ｐゴシック" charset="0"/>
              </a:rPr>
              <a:t> large black </a:t>
            </a:r>
            <a:r>
              <a:rPr lang="fr-FR" dirty="0" err="1">
                <a:latin typeface="Calibri" charset="0"/>
                <a:ea typeface="ＭＳ Ｐゴシック" charset="0"/>
                <a:cs typeface="ＭＳ Ｐゴシック" charset="0"/>
              </a:rPr>
              <a:t>holes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althought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discovering</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supermassive</a:t>
            </a:r>
            <a:r>
              <a:rPr lang="fr-FR" dirty="0">
                <a:latin typeface="Calibri" charset="0"/>
                <a:ea typeface="ＭＳ Ｐゴシック" charset="0"/>
                <a:cs typeface="ＭＳ Ｐゴシック" charset="0"/>
              </a:rPr>
              <a:t> (quasars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z`6-7)</a:t>
            </a:r>
          </a:p>
          <a:p>
            <a:pPr eaLnBrk="1" hangingPunct="1">
              <a:spcBef>
                <a:spcPct val="0"/>
              </a:spcBef>
            </a:pPr>
            <a:r>
              <a:rPr lang="fr-FR" dirty="0">
                <a:latin typeface="Calibri" charset="0"/>
                <a:ea typeface="ＭＳ Ｐゴシック" charset="0"/>
                <a:cs typeface="ＭＳ Ｐゴシック" charset="0"/>
              </a:rPr>
              <a:t>Quasar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7: 770 millions </a:t>
            </a:r>
            <a:r>
              <a:rPr lang="fr-FR" dirty="0" err="1">
                <a:latin typeface="Calibri" charset="0"/>
                <a:ea typeface="ＭＳ Ｐゴシック" charset="0"/>
                <a:cs typeface="ＭＳ Ｐゴシック" charset="0"/>
              </a:rPr>
              <a:t>years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after</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big</a:t>
            </a:r>
            <a:r>
              <a:rPr lang="fr-FR" dirty="0">
                <a:latin typeface="Calibri" charset="0"/>
                <a:ea typeface="ＭＳ Ｐゴシック" charset="0"/>
                <a:cs typeface="ＭＳ Ｐゴシック" charset="0"/>
              </a:rPr>
              <a:t> bang: Mass quasar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2*109Msun : quasar are </a:t>
            </a:r>
            <a:r>
              <a:rPr lang="fr-FR" dirty="0" err="1">
                <a:latin typeface="Calibri" charset="0"/>
                <a:ea typeface="ＭＳ Ｐゴシック" charset="0"/>
                <a:cs typeface="ＭＳ Ｐゴシック" charset="0"/>
              </a:rPr>
              <a:t>believed</a:t>
            </a:r>
            <a:r>
              <a:rPr lang="fr-FR" dirty="0">
                <a:latin typeface="Calibri" charset="0"/>
                <a:ea typeface="ＭＳ Ｐゴシック" charset="0"/>
                <a:cs typeface="ＭＳ Ｐゴシック" charset="0"/>
              </a:rPr>
              <a:t> to </a:t>
            </a:r>
            <a:r>
              <a:rPr lang="fr-FR" dirty="0" err="1">
                <a:latin typeface="Calibri" charset="0"/>
                <a:ea typeface="ＭＳ Ｐゴシック" charset="0"/>
                <a:cs typeface="ＭＳ Ｐゴシック" charset="0"/>
              </a:rPr>
              <a:t>be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powered</a:t>
            </a:r>
            <a:r>
              <a:rPr lang="fr-FR" dirty="0">
                <a:latin typeface="Calibri" charset="0"/>
                <a:ea typeface="ＭＳ Ｐゴシック" charset="0"/>
                <a:cs typeface="ＭＳ Ｐゴシック" charset="0"/>
              </a:rPr>
              <a:t> by </a:t>
            </a:r>
            <a:r>
              <a:rPr lang="fr-FR" dirty="0" err="1">
                <a:latin typeface="Calibri" charset="0"/>
                <a:ea typeface="ＭＳ Ｐゴシック" charset="0"/>
                <a:cs typeface="ＭＳ Ｐゴシック" charset="0"/>
              </a:rPr>
              <a:t>accretion</a:t>
            </a:r>
            <a:r>
              <a:rPr lang="fr-FR" dirty="0">
                <a:latin typeface="Calibri" charset="0"/>
                <a:ea typeface="ＭＳ Ｐゴシック" charset="0"/>
                <a:cs typeface="ＭＳ Ｐゴシック" charset="0"/>
              </a:rPr>
              <a:t> onto black </a:t>
            </a:r>
            <a:r>
              <a:rPr lang="fr-FR" dirty="0" err="1">
                <a:latin typeface="Calibri" charset="0"/>
                <a:ea typeface="ＭＳ Ｐゴシック" charset="0"/>
                <a:cs typeface="ＭＳ Ｐゴシック" charset="0"/>
              </a:rPr>
              <a:t>hole</a:t>
            </a:r>
            <a:r>
              <a:rPr lang="fr-FR" dirty="0">
                <a:latin typeface="Calibri" charset="0"/>
                <a:ea typeface="ＭＳ Ｐゴシック" charset="0"/>
                <a:cs typeface="ＭＳ Ｐゴシック" charset="0"/>
              </a:rPr>
              <a:t> and MBH = </a:t>
            </a:r>
            <a:r>
              <a:rPr lang="fr-FR" dirty="0" err="1">
                <a:latin typeface="Calibri" charset="0"/>
                <a:ea typeface="ＭＳ Ｐゴシック" charset="0"/>
                <a:cs typeface="ＭＳ Ｐゴシック" charset="0"/>
              </a:rPr>
              <a:t>fct</a:t>
            </a:r>
            <a:r>
              <a:rPr lang="fr-FR" dirty="0">
                <a:latin typeface="Calibri" charset="0"/>
                <a:ea typeface="ＭＳ Ｐゴシック" charset="0"/>
                <a:cs typeface="ＭＳ Ｐゴシック" charset="0"/>
              </a:rPr>
              <a:t>(Lum, </a:t>
            </a:r>
            <a:r>
              <a:rPr lang="fr-FR" dirty="0" err="1">
                <a:latin typeface="Calibri" charset="0"/>
                <a:ea typeface="ＭＳ Ｐゴシック" charset="0"/>
                <a:cs typeface="ＭＳ Ｐゴシック" charset="0"/>
              </a:rPr>
              <a:t>width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MgII</a:t>
            </a:r>
            <a:r>
              <a:rPr lang="fr-FR" dirty="0">
                <a:latin typeface="Calibri" charset="0"/>
                <a:ea typeface="ＭＳ Ｐゴシック" charset="0"/>
                <a:cs typeface="ＭＳ Ｐゴシック" charset="0"/>
              </a:rPr>
              <a:t>)</a:t>
            </a:r>
          </a:p>
          <a:p>
            <a:pPr eaLnBrk="1" hangingPunct="1">
              <a:spcBef>
                <a:spcPct val="0"/>
              </a:spcBef>
            </a:pPr>
            <a:r>
              <a:rPr lang="fr-FR" dirty="0" err="1">
                <a:latin typeface="Calibri" charset="0"/>
                <a:ea typeface="ＭＳ Ｐゴシック" charset="0"/>
                <a:cs typeface="ＭＳ Ｐゴシック" charset="0"/>
              </a:rPr>
              <a:t>We</a:t>
            </a:r>
            <a:r>
              <a:rPr lang="fr-FR" dirty="0">
                <a:latin typeface="Calibri" charset="0"/>
                <a:ea typeface="ＭＳ Ｐゴシック" charset="0"/>
                <a:cs typeface="ＭＳ Ｐゴシック" charset="0"/>
              </a:rPr>
              <a:t> have </a:t>
            </a:r>
            <a:r>
              <a:rPr lang="fr-FR" dirty="0" err="1">
                <a:latin typeface="Calibri" charset="0"/>
                <a:ea typeface="ＭＳ Ｐゴシック" charset="0"/>
                <a:cs typeface="ＭＳ Ｐゴシック" charset="0"/>
              </a:rPr>
              <a:t>discovered</a:t>
            </a:r>
            <a:r>
              <a:rPr lang="fr-FR" dirty="0">
                <a:latin typeface="Calibri" charset="0"/>
                <a:ea typeface="ＭＳ Ｐゴシック" charset="0"/>
                <a:cs typeface="ＭＳ Ｐゴシック" charset="0"/>
              </a:rPr>
              <a:t> quasars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z=6.42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MBH around3 *10^9Msun </a:t>
            </a:r>
            <a:r>
              <a:rPr lang="fr-FR" dirty="0" err="1">
                <a:latin typeface="Calibri" charset="0"/>
                <a:ea typeface="ＭＳ Ｐゴシック" charset="0"/>
                <a:cs typeface="ＭＳ Ｐゴシック" charset="0"/>
              </a:rPr>
              <a:t>so</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based</a:t>
            </a:r>
            <a:r>
              <a:rPr lang="fr-FR" dirty="0">
                <a:latin typeface="Calibri" charset="0"/>
                <a:ea typeface="ＭＳ Ｐゴシック" charset="0"/>
                <a:cs typeface="ＭＳ Ｐゴシック" charset="0"/>
              </a:rPr>
              <a:t> on </a:t>
            </a:r>
            <a:r>
              <a:rPr lang="fr-FR" dirty="0" err="1">
                <a:latin typeface="Calibri" charset="0"/>
                <a:ea typeface="ＭＳ Ｐゴシック" charset="0"/>
                <a:cs typeface="ＭＳ Ｐゴシック" charset="0"/>
              </a:rPr>
              <a:t>accretion</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efficiency</a:t>
            </a:r>
            <a:r>
              <a:rPr lang="fr-FR" dirty="0">
                <a:latin typeface="Calibri" charset="0"/>
                <a:ea typeface="ＭＳ Ｐゴシック" charset="0"/>
                <a:cs typeface="ＭＳ Ｐゴシック" charset="0"/>
              </a:rPr>
              <a:t> 0.1, black </a:t>
            </a:r>
            <a:r>
              <a:rPr lang="fr-FR" dirty="0" err="1">
                <a:latin typeface="Calibri" charset="0"/>
                <a:ea typeface="ＭＳ Ｐゴシック" charset="0"/>
                <a:cs typeface="ＭＳ Ｐゴシック" charset="0"/>
              </a:rPr>
              <a:t>hole</a:t>
            </a:r>
            <a:r>
              <a:rPr lang="fr-FR" dirty="0">
                <a:latin typeface="Calibri" charset="0"/>
                <a:ea typeface="ＭＳ Ｐゴシック" charset="0"/>
                <a:cs typeface="ＭＳ Ｐゴシック" charset="0"/>
              </a:rPr>
              <a:t> mass </a:t>
            </a:r>
            <a:r>
              <a:rPr lang="fr-FR" dirty="0" err="1">
                <a:latin typeface="Calibri" charset="0"/>
                <a:ea typeface="ＭＳ Ｐゴシック" charset="0"/>
                <a:cs typeface="ＭＳ Ｐゴシック" charset="0"/>
              </a:rPr>
              <a:t>grows</a:t>
            </a:r>
            <a:r>
              <a:rPr lang="fr-FR" dirty="0">
                <a:latin typeface="Calibri" charset="0"/>
                <a:ea typeface="ＭＳ Ｐゴシック" charset="0"/>
                <a:cs typeface="ＭＳ Ｐゴシック" charset="0"/>
              </a:rPr>
              <a:t> as </a:t>
            </a:r>
            <a:r>
              <a:rPr lang="fr-FR" dirty="0" err="1">
                <a:latin typeface="Calibri" charset="0"/>
                <a:ea typeface="ＭＳ Ｐゴシック" charset="0"/>
                <a:cs typeface="ＭＳ Ｐゴシック" charset="0"/>
              </a:rPr>
              <a:t>exp</a:t>
            </a:r>
            <a:r>
              <a:rPr lang="fr-FR" dirty="0">
                <a:latin typeface="Calibri" charset="0"/>
                <a:ea typeface="ＭＳ Ｐゴシック" charset="0"/>
                <a:cs typeface="ＭＳ Ｐゴシック" charset="0"/>
              </a:rPr>
              <a:t>(</a:t>
            </a:r>
            <a:r>
              <a:rPr lang="fr-FR" dirty="0" err="1">
                <a:latin typeface="Calibri" charset="0"/>
                <a:ea typeface="ＭＳ Ｐゴシック" charset="0"/>
                <a:cs typeface="ＭＳ Ｐゴシック" charset="0"/>
              </a:rPr>
              <a:t>t</a:t>
            </a:r>
            <a:r>
              <a:rPr lang="fr-FR" dirty="0">
                <a:latin typeface="Calibri" charset="0"/>
                <a:ea typeface="ＭＳ Ｐゴシック" charset="0"/>
                <a:cs typeface="ＭＳ Ｐゴシック" charset="0"/>
              </a:rPr>
              <a:t>/0.04Gyr) </a:t>
            </a:r>
            <a:r>
              <a:rPr lang="fr-FR" dirty="0" err="1">
                <a:latin typeface="Calibri" charset="0"/>
                <a:ea typeface="ＭＳ Ｐゴシック" charset="0"/>
                <a:cs typeface="ＭＳ Ｐゴシック" charset="0"/>
              </a:rPr>
              <a:t>sp</a:t>
            </a:r>
            <a:r>
              <a:rPr lang="fr-FR" dirty="0">
                <a:latin typeface="Calibri" charset="0"/>
                <a:ea typeface="ＭＳ Ｐゴシック" charset="0"/>
                <a:cs typeface="ＭＳ Ｐゴシック" charset="0"/>
              </a:rPr>
              <a:t> MBH </a:t>
            </a:r>
            <a:r>
              <a:rPr lang="fr-FR" dirty="0" err="1">
                <a:latin typeface="Calibri" charset="0"/>
                <a:ea typeface="ＭＳ Ｐゴシック" charset="0"/>
                <a:cs typeface="ＭＳ Ｐゴシック" charset="0"/>
              </a:rPr>
              <a:t>at</a:t>
            </a:r>
            <a:r>
              <a:rPr lang="fr-FR" dirty="0">
                <a:latin typeface="Calibri" charset="0"/>
                <a:ea typeface="ＭＳ Ｐゴシック" charset="0"/>
                <a:cs typeface="ＭＳ Ｐゴシック" charset="0"/>
              </a:rPr>
              <a:t> 770 million </a:t>
            </a:r>
            <a:r>
              <a:rPr lang="fr-FR" dirty="0" err="1">
                <a:latin typeface="Calibri" charset="0"/>
                <a:ea typeface="ＭＳ Ｐゴシック" charset="0"/>
                <a:cs typeface="ＭＳ Ｐゴシック" charset="0"/>
              </a:rPr>
              <a:t>years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after</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big</a:t>
            </a:r>
            <a:r>
              <a:rPr lang="fr-FR" dirty="0">
                <a:latin typeface="Calibri" charset="0"/>
                <a:ea typeface="ＭＳ Ｐゴシック" charset="0"/>
                <a:cs typeface="ＭＳ Ｐゴシック" charset="0"/>
              </a:rPr>
              <a:t> bang </a:t>
            </a:r>
            <a:r>
              <a:rPr lang="fr-FR" dirty="0" err="1">
                <a:latin typeface="Calibri" charset="0"/>
                <a:ea typeface="ＭＳ Ｐゴシック" charset="0"/>
                <a:cs typeface="ＭＳ Ｐゴシック" charset="0"/>
              </a:rPr>
              <a:t>would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be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bellow</a:t>
            </a:r>
            <a:r>
              <a:rPr lang="fr-FR" dirty="0">
                <a:latin typeface="Calibri" charset="0"/>
                <a:ea typeface="ＭＳ Ｐゴシック" charset="0"/>
                <a:cs typeface="ＭＳ Ｐゴシック" charset="0"/>
              </a:rPr>
              <a:t> 0.5*10^9Msun</a:t>
            </a:r>
          </a:p>
          <a:p>
            <a:pPr eaLnBrk="1" hangingPunct="1">
              <a:spcBef>
                <a:spcPct val="0"/>
              </a:spcBef>
            </a:pPr>
            <a:endParaRPr lang="fr-FR" dirty="0">
              <a:latin typeface="Calibri" charset="0"/>
              <a:ea typeface="ＭＳ Ｐゴシック" charset="0"/>
              <a:cs typeface="ＭＳ Ｐゴシック" charset="0"/>
            </a:endParaRPr>
          </a:p>
          <a:p>
            <a:pPr eaLnBrk="1" hangingPunct="1">
              <a:spcBef>
                <a:spcPct val="0"/>
              </a:spcBef>
              <a:buFontTx/>
              <a:buAutoNum type="arabicPeriod"/>
            </a:pPr>
            <a:r>
              <a:rPr lang="fr-FR" dirty="0" err="1">
                <a:latin typeface="Calibri" charset="0"/>
                <a:ea typeface="ＭＳ Ｐゴシック" charset="0"/>
                <a:cs typeface="ＭＳ Ｐゴシック" charset="0"/>
              </a:rPr>
              <a:t>Maybe</a:t>
            </a:r>
            <a:r>
              <a:rPr lang="fr-FR" dirty="0">
                <a:latin typeface="Calibri" charset="0"/>
                <a:ea typeface="ＭＳ Ｐゴシック" charset="0"/>
                <a:cs typeface="ＭＳ Ｐゴシック" charset="0"/>
              </a:rPr>
              <a:t> BCG are </a:t>
            </a:r>
            <a:r>
              <a:rPr lang="fr-FR" dirty="0" err="1">
                <a:latin typeface="Calibri" charset="0"/>
                <a:ea typeface="ＭＳ Ｐゴシック" charset="0"/>
                <a:cs typeface="ＭＳ Ｐゴシック" charset="0"/>
              </a:rPr>
              <a:t>what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these</a:t>
            </a:r>
            <a:r>
              <a:rPr lang="fr-FR" dirty="0">
                <a:latin typeface="Calibri" charset="0"/>
                <a:ea typeface="ＭＳ Ｐゴシック" charset="0"/>
                <a:cs typeface="ＭＳ Ｐゴシック" charset="0"/>
              </a:rPr>
              <a:t> quasars </a:t>
            </a:r>
            <a:r>
              <a:rPr lang="fr-FR" dirty="0" err="1">
                <a:latin typeface="Calibri" charset="0"/>
                <a:ea typeface="ＭＳ Ｐゴシック" charset="0"/>
                <a:cs typeface="ＭＳ Ｐゴシック" charset="0"/>
              </a:rPr>
              <a:t>become</a:t>
            </a:r>
            <a:endParaRPr lang="fr-FR" dirty="0">
              <a:latin typeface="Calibri" charset="0"/>
              <a:ea typeface="ＭＳ Ｐゴシック" charset="0"/>
              <a:cs typeface="ＭＳ Ｐゴシック" charset="0"/>
            </a:endParaRPr>
          </a:p>
          <a:p>
            <a:pPr eaLnBrk="1" hangingPunct="1">
              <a:spcBef>
                <a:spcPct val="0"/>
              </a:spcBef>
              <a:buFontTx/>
              <a:buAutoNum type="arabicPeriod"/>
            </a:pPr>
            <a:r>
              <a:rPr lang="fr-FR" dirty="0">
                <a:latin typeface="Calibri" charset="0"/>
                <a:ea typeface="ＭＳ Ｐゴシック" charset="0"/>
                <a:cs typeface="ＭＳ Ｐゴシック" charset="0"/>
              </a:rPr>
              <a:t>UMBH in M87 and Coma </a:t>
            </a:r>
            <a:r>
              <a:rPr lang="fr-FR" dirty="0" err="1">
                <a:latin typeface="Calibri" charset="0"/>
                <a:ea typeface="ＭＳ Ｐゴシック" charset="0"/>
                <a:cs typeface="ＭＳ Ｐゴシック" charset="0"/>
              </a:rPr>
              <a:t>average</a:t>
            </a:r>
            <a:r>
              <a:rPr lang="fr-FR" dirty="0">
                <a:latin typeface="Calibri" charset="0"/>
                <a:ea typeface="ＭＳ Ｐゴシック" charset="0"/>
                <a:cs typeface="ＭＳ Ｐゴシック" charset="0"/>
              </a:rPr>
              <a:t> clusters – </a:t>
            </a:r>
            <a:r>
              <a:rPr lang="fr-FR" dirty="0" err="1">
                <a:latin typeface="Calibri" charset="0"/>
                <a:ea typeface="ＭＳ Ｐゴシック" charset="0"/>
                <a:cs typeface="ＭＳ Ｐゴシック" charset="0"/>
              </a:rPr>
              <a:t>our</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objects</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extreme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side</a:t>
            </a:r>
            <a:r>
              <a:rPr lang="fr-FR" dirty="0">
                <a:latin typeface="Calibri" charset="0"/>
                <a:ea typeface="ＭＳ Ｐゴシック" charset="0"/>
                <a:cs typeface="ＭＳ Ｐゴシック" charset="0"/>
              </a:rPr>
              <a:t> : </a:t>
            </a:r>
            <a:r>
              <a:rPr lang="fr-FR" dirty="0" err="1">
                <a:latin typeface="Calibri" charset="0"/>
                <a:ea typeface="ＭＳ Ｐゴシック" charset="0"/>
                <a:cs typeface="ＭＳ Ｐゴシック" charset="0"/>
              </a:rPr>
              <a:t>where</a:t>
            </a:r>
            <a:r>
              <a:rPr lang="fr-FR" dirty="0">
                <a:latin typeface="Calibri" charset="0"/>
                <a:ea typeface="ＭＳ Ｐゴシック" charset="0"/>
                <a:cs typeface="ＭＳ Ｐゴシック" charset="0"/>
              </a:rPr>
              <a:t> AGN must </a:t>
            </a:r>
            <a:r>
              <a:rPr lang="fr-FR" dirty="0" err="1">
                <a:latin typeface="Calibri" charset="0"/>
                <a:ea typeface="ＭＳ Ｐゴシック" charset="0"/>
                <a:cs typeface="ＭＳ Ｐゴシック" charset="0"/>
              </a:rPr>
              <a:t>be</a:t>
            </a:r>
            <a:r>
              <a:rPr lang="fr-FR" dirty="0">
                <a:latin typeface="Calibri" charset="0"/>
                <a:ea typeface="ＭＳ Ｐゴシック" charset="0"/>
                <a:cs typeface="ＭＳ Ｐゴシック" charset="0"/>
              </a:rPr>
              <a:t> and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powering</a:t>
            </a:r>
            <a:r>
              <a:rPr lang="fr-FR" dirty="0">
                <a:latin typeface="Calibri" charset="0"/>
                <a:ea typeface="ＭＳ Ｐゴシック" charset="0"/>
                <a:cs typeface="ＭＳ Ｐゴシック" charset="0"/>
              </a:rPr>
              <a:t> an </a:t>
            </a:r>
            <a:r>
              <a:rPr lang="fr-FR" dirty="0" err="1">
                <a:latin typeface="Calibri" charset="0"/>
                <a:ea typeface="ＭＳ Ｐゴシック" charset="0"/>
                <a:cs typeface="ＭＳ Ｐゴシック" charset="0"/>
              </a:rPr>
              <a:t>incrdiable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amount</a:t>
            </a:r>
            <a:r>
              <a:rPr lang="fr-FR" dirty="0">
                <a:latin typeface="Calibri" charset="0"/>
                <a:ea typeface="ＭＳ Ｐゴシック" charset="0"/>
                <a:cs typeface="ＭＳ Ｐゴシック" charset="0"/>
              </a:rPr>
              <a:t> of </a:t>
            </a:r>
            <a:r>
              <a:rPr lang="fr-FR" dirty="0" err="1">
                <a:latin typeface="Calibri" charset="0"/>
                <a:ea typeface="ＭＳ Ｐゴシック" charset="0"/>
                <a:cs typeface="ＭＳ Ｐゴシック" charset="0"/>
              </a:rPr>
              <a:t>energy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so</a:t>
            </a:r>
            <a:r>
              <a:rPr lang="fr-FR" dirty="0">
                <a:latin typeface="Calibri" charset="0"/>
                <a:ea typeface="ＭＳ Ｐゴシック" charset="0"/>
                <a:cs typeface="ＭＳ Ｐゴシック" charset="0"/>
              </a:rPr>
              <a:t> I </a:t>
            </a:r>
            <a:r>
              <a:rPr lang="fr-FR" dirty="0" err="1">
                <a:latin typeface="Calibri" charset="0"/>
                <a:ea typeface="ＭＳ Ｐゴシック" charset="0"/>
                <a:cs typeface="ＭＳ Ｐゴシック" charset="0"/>
              </a:rPr>
              <a:t>wouldnt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be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surprised</a:t>
            </a:r>
            <a:r>
              <a:rPr lang="fr-FR" dirty="0">
                <a:latin typeface="Calibri" charset="0"/>
                <a:ea typeface="ＭＳ Ｐゴシック" charset="0"/>
                <a:cs typeface="ＭＳ Ｐゴシック" charset="0"/>
              </a:rPr>
              <a:t> if </a:t>
            </a:r>
            <a:r>
              <a:rPr lang="fr-FR" dirty="0" err="1">
                <a:latin typeface="Calibri" charset="0"/>
                <a:ea typeface="ＭＳ Ｐゴシック" charset="0"/>
                <a:cs typeface="ＭＳ Ｐゴシック" charset="0"/>
              </a:rPr>
              <a:t>these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objects</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even</a:t>
            </a:r>
            <a:r>
              <a:rPr lang="fr-FR" dirty="0">
                <a:latin typeface="Calibri" charset="0"/>
                <a:ea typeface="ＭＳ Ｐゴシック" charset="0"/>
                <a:cs typeface="ＭＳ Ｐゴシック" charset="0"/>
              </a:rPr>
              <a:t> more </a:t>
            </a:r>
            <a:r>
              <a:rPr lang="fr-FR" dirty="0" err="1">
                <a:latin typeface="Calibri" charset="0"/>
                <a:ea typeface="ＭＳ Ｐゴシック" charset="0"/>
                <a:cs typeface="ＭＳ Ｐゴシック" charset="0"/>
              </a:rPr>
              <a:t>massve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several</a:t>
            </a:r>
            <a:r>
              <a:rPr lang="fr-FR" dirty="0">
                <a:latin typeface="Calibri" charset="0"/>
                <a:ea typeface="ＭＳ Ｐゴシック" charset="0"/>
                <a:cs typeface="ＭＳ Ｐゴシック" charset="0"/>
              </a:rPr>
              <a:t> 10^10Msol). </a:t>
            </a:r>
          </a:p>
        </p:txBody>
      </p:sp>
      <p:sp>
        <p:nvSpPr>
          <p:cNvPr id="95235"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A94C92FB-8C61-AA43-A684-29E174E93772}" type="slidenum">
              <a:rPr lang="fr-FR" sz="1200">
                <a:ea typeface="ＭＳ Ｐゴシック" charset="0"/>
                <a:cs typeface="ＭＳ Ｐゴシック" charset="0"/>
              </a:rPr>
              <a:pPr eaLnBrk="1" hangingPunct="1"/>
              <a:t>34</a:t>
            </a:fld>
            <a:endParaRPr lang="fr-FR" sz="120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Espace réservé de l'image des diapositives 1"/>
          <p:cNvSpPr>
            <a:spLocks noGrp="1" noRot="1" noChangeAspect="1" noTextEdit="1"/>
          </p:cNvSpPr>
          <p:nvPr>
            <p:ph type="sldImg"/>
          </p:nvPr>
        </p:nvSpPr>
        <p:spPr>
          <a:ln/>
        </p:spPr>
      </p:sp>
      <p:sp>
        <p:nvSpPr>
          <p:cNvPr id="97282" name="Espace réservé des commentaires 2"/>
          <p:cNvSpPr>
            <a:spLocks noGrp="1"/>
          </p:cNvSpPr>
          <p:nvPr>
            <p:ph type="body" idx="1"/>
          </p:nvPr>
        </p:nvSpPr>
        <p:spPr>
          <a:noFill/>
        </p:spPr>
        <p:txBody>
          <a:bodyPr/>
          <a:lstStyle/>
          <a:p>
            <a:pPr eaLnBrk="1" hangingPunct="1">
              <a:spcBef>
                <a:spcPct val="0"/>
              </a:spcBef>
            </a:pPr>
            <a:r>
              <a:rPr lang="fr-FR">
                <a:latin typeface="Calibri" charset="0"/>
                <a:ea typeface="ＭＳ Ｐゴシック" charset="0"/>
                <a:cs typeface="ＭＳ Ｐゴシック" charset="0"/>
              </a:rPr>
              <a:t>Difficult to build such large black holes althought discovering supermassive (quasars at z`6-7)</a:t>
            </a:r>
          </a:p>
          <a:p>
            <a:pPr eaLnBrk="1" hangingPunct="1">
              <a:spcBef>
                <a:spcPct val="0"/>
              </a:spcBef>
            </a:pPr>
            <a:r>
              <a:rPr lang="fr-FR">
                <a:latin typeface="Calibri" charset="0"/>
                <a:ea typeface="ＭＳ Ｐゴシック" charset="0"/>
                <a:cs typeface="ＭＳ Ｐゴシック" charset="0"/>
              </a:rPr>
              <a:t>Dyn mod: model based on assump that ionized gas is moving under influence of gravita potential of star + SMBH. Find best fitting parameters. </a:t>
            </a:r>
          </a:p>
        </p:txBody>
      </p:sp>
      <p:sp>
        <p:nvSpPr>
          <p:cNvPr id="97283"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30904835-6ABA-804B-B192-86E3AADD3E6C}" type="slidenum">
              <a:rPr lang="fr-FR" sz="1200">
                <a:ea typeface="ＭＳ Ｐゴシック" charset="0"/>
                <a:cs typeface="ＭＳ Ｐゴシック" charset="0"/>
              </a:rPr>
              <a:pPr eaLnBrk="1" hangingPunct="1"/>
              <a:t>35</a:t>
            </a:fld>
            <a:endParaRPr lang="fr-FR" sz="120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pPr>
              <a:defRPr/>
            </a:pPr>
            <a:r>
              <a:rPr lang="en-US" dirty="0" smtClean="0"/>
              <a:t>ROSAT: X-ray observatory 1990 launched – all sky survey.  </a:t>
            </a:r>
          </a:p>
          <a:p>
            <a:pPr marL="228600" indent="-228600">
              <a:buFontTx/>
              <a:buAutoNum type="arabicParenR"/>
              <a:defRPr/>
            </a:pPr>
            <a:r>
              <a:rPr lang="en-US" dirty="0" smtClean="0"/>
              <a:t>High redshift population of clusters hints AGN activity + cool core </a:t>
            </a:r>
            <a:r>
              <a:rPr lang="en-US" dirty="0" smtClean="0">
                <a:sym typeface="Wingdings"/>
              </a:rPr>
              <a:t> </a:t>
            </a:r>
            <a:r>
              <a:rPr lang="en-US" dirty="0" err="1" smtClean="0">
                <a:sym typeface="Wingdings"/>
              </a:rPr>
              <a:t>equiavlent</a:t>
            </a:r>
            <a:endParaRPr lang="en-US" dirty="0" smtClean="0">
              <a:sym typeface="Wingdings"/>
            </a:endParaRPr>
          </a:p>
          <a:p>
            <a:pPr marL="228600" indent="-228600">
              <a:buFontTx/>
              <a:buAutoNum type="arabicParenR"/>
              <a:defRPr/>
            </a:pPr>
            <a:r>
              <a:rPr lang="en-US" dirty="0" smtClean="0">
                <a:sym typeface="Wingdings"/>
              </a:rPr>
              <a:t>Luminosity: L=10^45-46erg/s: quasars </a:t>
            </a:r>
            <a:endParaRPr lang="en-US" dirty="0"/>
          </a:p>
        </p:txBody>
      </p:sp>
      <p:sp>
        <p:nvSpPr>
          <p:cNvPr id="6451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BE3BE361-9E32-D741-8EEA-CDB687780D7F}" type="slidenum">
              <a:rPr lang="fr-FR" sz="1200">
                <a:ea typeface="ＭＳ Ｐゴシック" charset="0"/>
                <a:cs typeface="ＭＳ Ｐゴシック" charset="0"/>
              </a:rPr>
              <a:pPr eaLnBrk="1" hangingPunct="1"/>
              <a:t>36</a:t>
            </a:fld>
            <a:endParaRPr lang="fr-FR" sz="1200">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ln/>
        </p:spPr>
      </p:sp>
      <p:sp>
        <p:nvSpPr>
          <p:cNvPr id="72706" name="Notes Placeholder 2"/>
          <p:cNvSpPr>
            <a:spLocks noGrp="1"/>
          </p:cNvSpPr>
          <p:nvPr>
            <p:ph type="body" idx="1"/>
          </p:nvPr>
        </p:nvSpPr>
        <p:spPr>
          <a:noFill/>
        </p:spPr>
        <p:txBody>
          <a:bodyPr/>
          <a:lstStyle/>
          <a:p>
            <a:r>
              <a:rPr lang="en-US" dirty="0">
                <a:latin typeface="Calibri" charset="0"/>
                <a:ea typeface="ＭＳ Ｐゴシック" charset="0"/>
                <a:cs typeface="ＭＳ Ｐゴシック" charset="0"/>
              </a:rPr>
              <a:t>Preliminary: Cavity versus </a:t>
            </a:r>
            <a:r>
              <a:rPr lang="en-US" dirty="0" err="1">
                <a:latin typeface="Calibri" charset="0"/>
                <a:ea typeface="ＭＳ Ｐゴシック" charset="0"/>
                <a:cs typeface="ＭＳ Ｐゴシック" charset="0"/>
              </a:rPr>
              <a:t>Lcool</a:t>
            </a:r>
            <a:r>
              <a:rPr lang="en-US" dirty="0">
                <a:latin typeface="Calibri" charset="0"/>
                <a:ea typeface="ＭＳ Ｐゴシック" charset="0"/>
                <a:cs typeface="ＭＳ Ｐゴシック" charset="0"/>
              </a:rPr>
              <a:t> </a:t>
            </a:r>
            <a:endParaRPr lang="en-US" dirty="0" smtClean="0">
              <a:latin typeface="Calibri" charset="0"/>
              <a:ea typeface="ＭＳ Ｐゴシック" charset="0"/>
              <a:cs typeface="ＭＳ Ｐゴシック" charset="0"/>
            </a:endParaRPr>
          </a:p>
          <a:p>
            <a:r>
              <a:rPr lang="en-US" dirty="0" smtClean="0">
                <a:latin typeface="Calibri" charset="0"/>
                <a:ea typeface="ＭＳ Ｐゴシック" charset="0"/>
                <a:cs typeface="ＭＳ Ｐゴシック" charset="0"/>
              </a:rPr>
              <a:t>Note that some blue and green points shifted new definition of cooling luminosity. </a:t>
            </a:r>
            <a:endParaRPr lang="en-US" dirty="0">
              <a:latin typeface="Calibri" charset="0"/>
              <a:ea typeface="ＭＳ Ｐゴシック" charset="0"/>
              <a:cs typeface="ＭＳ Ｐゴシック" charset="0"/>
            </a:endParaRPr>
          </a:p>
        </p:txBody>
      </p:sp>
      <p:sp>
        <p:nvSpPr>
          <p:cNvPr id="72707"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F5F237D3-102C-DC4C-A9DD-6FC9AB85A96A}" type="slidenum">
              <a:rPr lang="fr-FR" sz="1200">
                <a:ea typeface="ＭＳ Ｐゴシック" charset="0"/>
                <a:cs typeface="ＭＳ Ｐゴシック" charset="0"/>
              </a:rPr>
              <a:pPr eaLnBrk="1" hangingPunct="1"/>
              <a:t>37</a:t>
            </a:fld>
            <a:endParaRPr lang="fr-FR" sz="1200">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Espace réservé de l'image des diapositives 1"/>
          <p:cNvSpPr>
            <a:spLocks noGrp="1" noRot="1" noChangeAspect="1"/>
          </p:cNvSpPr>
          <p:nvPr>
            <p:ph type="sldImg"/>
          </p:nvPr>
        </p:nvSpPr>
        <p:spPr>
          <a:ln/>
        </p:spPr>
      </p:sp>
      <p:sp>
        <p:nvSpPr>
          <p:cNvPr id="31746" name="Espace réservé des commentaires 2"/>
          <p:cNvSpPr>
            <a:spLocks noGrp="1"/>
          </p:cNvSpPr>
          <p:nvPr>
            <p:ph type="body" idx="1"/>
          </p:nvPr>
        </p:nvSpPr>
        <p:spPr>
          <a:noFill/>
        </p:spPr>
        <p:txBody>
          <a:bodyPr/>
          <a:lstStyle/>
          <a:p>
            <a:pPr eaLnBrk="1" hangingPunct="1">
              <a:spcBef>
                <a:spcPct val="0"/>
              </a:spcBef>
            </a:pPr>
            <a:r>
              <a:rPr lang="fr-FR">
                <a:latin typeface="Calibri" charset="0"/>
                <a:ea typeface="ＭＳ Ｐゴシック" charset="0"/>
                <a:cs typeface="ＭＳ Ｐゴシック" charset="0"/>
              </a:rPr>
              <a:t>IRON 17 sensitive to gas between 0.2-0.8kev or 7x10^6K ….so there is a gas of gas at this temperature</a:t>
            </a:r>
          </a:p>
          <a:p>
            <a:pPr eaLnBrk="1" hangingPunct="1">
              <a:spcBef>
                <a:spcPct val="0"/>
              </a:spcBef>
            </a:pPr>
            <a:r>
              <a:rPr lang="fr-FR">
                <a:latin typeface="Calibri" charset="0"/>
                <a:ea typeface="ＭＳ Ｐゴシック" charset="0"/>
                <a:cs typeface="ＭＳ Ｐゴシック" charset="0"/>
              </a:rPr>
              <a:t>Observed CO is about 10¨9-10 Msol</a:t>
            </a:r>
          </a:p>
          <a:p>
            <a:pPr eaLnBrk="1" hangingPunct="1">
              <a:spcBef>
                <a:spcPct val="0"/>
              </a:spcBef>
            </a:pPr>
            <a:r>
              <a:rPr lang="fr-FR">
                <a:latin typeface="Calibri" charset="0"/>
                <a:ea typeface="ＭＳ Ｐゴシック" charset="0"/>
                <a:cs typeface="ＭＳ Ｐゴシック" charset="0"/>
              </a:rPr>
              <a:t>In cooler clusters, there is Iron 17…but not the level expect for all clusters </a:t>
            </a:r>
          </a:p>
          <a:p>
            <a:pPr eaLnBrk="1" hangingPunct="1">
              <a:spcBef>
                <a:spcPct val="0"/>
              </a:spcBef>
            </a:pPr>
            <a:r>
              <a:rPr lang="fr-FR">
                <a:latin typeface="Calibri" charset="0"/>
                <a:ea typeface="ＭＳ Ｐゴシック" charset="0"/>
                <a:cs typeface="ＭＳ Ｐゴシック" charset="0"/>
              </a:rPr>
              <a:t>First one (isobaric) is described when heating (thermal + contract)= cooling, gives you mass deposition rate</a:t>
            </a:r>
          </a:p>
          <a:p>
            <a:pPr eaLnBrk="1" hangingPunct="1">
              <a:spcBef>
                <a:spcPct val="0"/>
              </a:spcBef>
            </a:pPr>
            <a:r>
              <a:rPr lang="fr-FR">
                <a:latin typeface="Calibri" charset="0"/>
                <a:ea typeface="ＭＳ Ｐゴシック" charset="0"/>
                <a:cs typeface="ＭＳ Ｐゴシック" charset="0"/>
              </a:rPr>
              <a:t>FeL missing, which allows precise measure of amount of gas at 1keV</a:t>
            </a:r>
          </a:p>
          <a:p>
            <a:pPr eaLnBrk="1" hangingPunct="1">
              <a:spcBef>
                <a:spcPct val="0"/>
              </a:spcBef>
            </a:pPr>
            <a:r>
              <a:rPr lang="fr-FR">
                <a:latin typeface="Calibri" charset="0"/>
                <a:ea typeface="ＭＳ Ｐゴシック" charset="0"/>
                <a:cs typeface="ＭＳ Ｐゴシック" charset="0"/>
              </a:rPr>
              <a:t>We do not see continuous cooling flow ….so some form of gentle continuous and sitributed heating is needed </a:t>
            </a:r>
          </a:p>
        </p:txBody>
      </p:sp>
      <p:sp>
        <p:nvSpPr>
          <p:cNvPr id="31747"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44DB629A-CC2C-6E45-9AA5-1D2B0FFE8B1B}" type="slidenum">
              <a:rPr lang="fr-FR" sz="1200">
                <a:ea typeface="ＭＳ Ｐゴシック" charset="0"/>
                <a:cs typeface="ＭＳ Ｐゴシック" charset="0"/>
              </a:rPr>
              <a:pPr eaLnBrk="1" hangingPunct="1"/>
              <a:t>38</a:t>
            </a:fld>
            <a:endParaRPr lang="fr-FR" sz="1200">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Espace réservé de l'image des diapositives 1"/>
          <p:cNvSpPr>
            <a:spLocks noGrp="1" noRot="1" noChangeAspect="1" noTextEdit="1"/>
          </p:cNvSpPr>
          <p:nvPr>
            <p:ph type="sldImg"/>
          </p:nvPr>
        </p:nvSpPr>
        <p:spPr>
          <a:ln/>
        </p:spPr>
      </p:sp>
      <p:sp>
        <p:nvSpPr>
          <p:cNvPr id="97282" name="Espace réservé des commentaires 2"/>
          <p:cNvSpPr>
            <a:spLocks noGrp="1"/>
          </p:cNvSpPr>
          <p:nvPr>
            <p:ph type="body" idx="1"/>
          </p:nvPr>
        </p:nvSpPr>
        <p:spPr>
          <a:noFill/>
        </p:spPr>
        <p:txBody>
          <a:bodyPr/>
          <a:lstStyle/>
          <a:p>
            <a:pPr eaLnBrk="1" hangingPunct="1">
              <a:spcBef>
                <a:spcPct val="0"/>
              </a:spcBef>
            </a:pPr>
            <a:r>
              <a:rPr lang="fr-FR">
                <a:latin typeface="Calibri" charset="0"/>
                <a:ea typeface="ＭＳ Ｐゴシック" charset="0"/>
                <a:cs typeface="ＭＳ Ｐゴシック" charset="0"/>
              </a:rPr>
              <a:t>Difficult to build such large black holes althought discovering supermassive (quasars at z`6-7)</a:t>
            </a:r>
          </a:p>
          <a:p>
            <a:pPr eaLnBrk="1" hangingPunct="1">
              <a:spcBef>
                <a:spcPct val="0"/>
              </a:spcBef>
            </a:pPr>
            <a:r>
              <a:rPr lang="fr-FR">
                <a:latin typeface="Calibri" charset="0"/>
                <a:ea typeface="ＭＳ Ｐゴシック" charset="0"/>
                <a:cs typeface="ＭＳ Ｐゴシック" charset="0"/>
              </a:rPr>
              <a:t>Dyn mod: model based on assump that ionized gas is moving under influence of gravita potential of star + SMBH. Find best fitting parameters. </a:t>
            </a:r>
          </a:p>
        </p:txBody>
      </p:sp>
      <p:sp>
        <p:nvSpPr>
          <p:cNvPr id="97283"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031D2AFF-066F-DB4B-A5BF-781B45B6ACEE}" type="slidenum">
              <a:rPr lang="fr-FR" sz="1200">
                <a:ea typeface="ＭＳ Ｐゴシック" charset="0"/>
                <a:cs typeface="ＭＳ Ｐゴシック" charset="0"/>
              </a:rPr>
              <a:pPr eaLnBrk="1" hangingPunct="1"/>
              <a:t>39</a:t>
            </a:fld>
            <a:endParaRPr lang="fr-FR" sz="1200">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pPr>
              <a:defRPr/>
            </a:pPr>
            <a:r>
              <a:rPr lang="en-US" dirty="0" smtClean="0"/>
              <a:t>Point: </a:t>
            </a:r>
          </a:p>
          <a:p>
            <a:pPr marL="228600" indent="-228600">
              <a:buFontTx/>
              <a:buAutoNum type="arabicParenR"/>
              <a:defRPr/>
            </a:pPr>
            <a:r>
              <a:rPr lang="en-US" dirty="0" smtClean="0">
                <a:sym typeface="Wingdings"/>
              </a:rPr>
              <a:t>Now the second, is that a significant fraction of these massive cool cores, will host a quasar at their </a:t>
            </a:r>
            <a:r>
              <a:rPr lang="en-US" dirty="0" err="1" smtClean="0">
                <a:sym typeface="Wingdings"/>
              </a:rPr>
              <a:t>centre</a:t>
            </a:r>
            <a:r>
              <a:rPr lang="en-US" dirty="0" smtClean="0">
                <a:sym typeface="Wingdings"/>
              </a:rPr>
              <a:t>. And I show this in more detail in this plot. So by z=0.8, about 70% of these strong cool core clusters that are presently actively forming </a:t>
            </a:r>
            <a:r>
              <a:rPr lang="en-US" dirty="0" err="1" smtClean="0">
                <a:sym typeface="Wingdings"/>
              </a:rPr>
              <a:t>caviites</a:t>
            </a:r>
            <a:r>
              <a:rPr lang="en-US" dirty="0" smtClean="0">
                <a:sym typeface="Wingdings"/>
              </a:rPr>
              <a:t>, will have a bright quasar at their </a:t>
            </a:r>
            <a:r>
              <a:rPr lang="en-US" dirty="0" err="1" smtClean="0">
                <a:sym typeface="Wingdings"/>
              </a:rPr>
              <a:t>centre</a:t>
            </a:r>
            <a:r>
              <a:rPr lang="en-US" dirty="0" smtClean="0">
                <a:sym typeface="Wingdings"/>
              </a:rPr>
              <a:t>. </a:t>
            </a:r>
          </a:p>
          <a:p>
            <a:pPr marL="228600" indent="-228600">
              <a:buFontTx/>
              <a:buAutoNum type="arabicParenR"/>
              <a:defRPr/>
            </a:pPr>
            <a:r>
              <a:rPr lang="en-US" dirty="0" smtClean="0">
                <a:sym typeface="Wingdings"/>
              </a:rPr>
              <a:t>Now why is this so interesting: its because : cluster surveys based on moderate angular resolution data, like </a:t>
            </a:r>
            <a:r>
              <a:rPr lang="en-US" dirty="0" err="1" smtClean="0">
                <a:sym typeface="Wingdings"/>
              </a:rPr>
              <a:t>Rosat</a:t>
            </a:r>
            <a:r>
              <a:rPr lang="en-US" dirty="0" smtClean="0">
                <a:sym typeface="Wingdings"/>
              </a:rPr>
              <a:t>.</a:t>
            </a:r>
          </a:p>
          <a:p>
            <a:pPr marL="228600" indent="-228600">
              <a:buFontTx/>
              <a:buAutoNum type="arabicParenR"/>
              <a:defRPr/>
            </a:pPr>
            <a:r>
              <a:rPr lang="en-US" dirty="0" smtClean="0">
                <a:sym typeface="Wingdings"/>
              </a:rPr>
              <a:t>Note importantly: no bias, volume increase.</a:t>
            </a:r>
          </a:p>
        </p:txBody>
      </p:sp>
      <p:sp>
        <p:nvSpPr>
          <p:cNvPr id="10240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E23C91F0-85EC-0C43-93A3-FF3B320D1501}" type="slidenum">
              <a:rPr lang="fr-FR" sz="1200">
                <a:ea typeface="ＭＳ Ｐゴシック" charset="0"/>
                <a:cs typeface="ＭＳ Ｐゴシック" charset="0"/>
              </a:rPr>
              <a:pPr eaLnBrk="1" hangingPunct="1"/>
              <a:t>41</a:t>
            </a:fld>
            <a:endParaRPr lang="fr-FR" sz="1200">
              <a:ea typeface="ＭＳ Ｐゴシック" charset="0"/>
              <a:cs typeface="ＭＳ Ｐゴシック"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a:ln/>
        </p:spPr>
      </p:sp>
      <p:sp>
        <p:nvSpPr>
          <p:cNvPr id="106498" name="Notes Placeholder 2"/>
          <p:cNvSpPr>
            <a:spLocks noGrp="1"/>
          </p:cNvSpPr>
          <p:nvPr>
            <p:ph type="body" idx="1"/>
          </p:nvPr>
        </p:nvSpPr>
        <p:spPr>
          <a:noFill/>
        </p:spPr>
        <p:txBody>
          <a:bodyPr/>
          <a:lstStyle/>
          <a:p>
            <a:r>
              <a:rPr lang="en-US" u="sng">
                <a:solidFill>
                  <a:schemeClr val="bg2"/>
                </a:solidFill>
                <a:latin typeface="Calibri" charset="0"/>
                <a:ea typeface="ＭＳ Ｐゴシック" charset="0"/>
                <a:cs typeface="ＭＳ Ｐゴシック" charset="0"/>
              </a:rPr>
              <a:t>GRO J1655-40 consists of a relatively normal star about twice as massive as the Sun co-orbiting with a black hole of about seven solar masses. This striking artist's vision of the exotic binary system helps visualize matter drawn from the normal star by gravity and swirling toward the black hole. But it also includes a wind of material escaping from the black hole's accretion disk. In fact, astronomers now argue that Chandra Observatory x-ray data indicate a high-speed wind is being driven from this system's disk by magnetic forces. Internal magnetic fields also help drive material in the swirling disk into the black hole itself.</a:t>
            </a:r>
          </a:p>
          <a:p>
            <a:endParaRPr lang="en-US" u="sng">
              <a:solidFill>
                <a:schemeClr val="bg2"/>
              </a:solidFill>
              <a:latin typeface="Calibri" charset="0"/>
              <a:ea typeface="ＭＳ Ｐゴシック" charset="0"/>
              <a:cs typeface="ＭＳ Ｐゴシック" charset="0"/>
            </a:endParaRPr>
          </a:p>
          <a:p>
            <a:r>
              <a:rPr lang="en-US">
                <a:latin typeface="Calibri" charset="0"/>
                <a:ea typeface="ＭＳ Ｐゴシック" charset="0"/>
                <a:cs typeface="ＭＳ Ｐゴシック" charset="0"/>
              </a:rPr>
              <a:t>A Hubble Space Telescope view of the star cluster G1, which orbits the center of the Andromeda galaxy. The bright stars above the cluster are foreground stars inside the Milky Way galaxy. [NASA/M. Rich (UCLA)] ABOUT 10^4 MSOL.</a:t>
            </a:r>
          </a:p>
          <a:p>
            <a:endParaRPr lang="en-US">
              <a:solidFill>
                <a:schemeClr val="bg2"/>
              </a:solidFill>
              <a:latin typeface="Calibri" charset="0"/>
              <a:ea typeface="ＭＳ Ｐゴシック" charset="0"/>
              <a:cs typeface="ＭＳ Ｐゴシック" charset="0"/>
            </a:endParaRPr>
          </a:p>
        </p:txBody>
      </p:sp>
      <p:sp>
        <p:nvSpPr>
          <p:cNvPr id="10649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778EE175-0929-6742-875B-B44C1B74A652}" type="slidenum">
              <a:rPr lang="fr-FR" sz="1200">
                <a:ea typeface="ＭＳ Ｐゴシック" charset="0"/>
                <a:cs typeface="ＭＳ Ｐゴシック" charset="0"/>
              </a:rPr>
              <a:pPr eaLnBrk="1" hangingPunct="1"/>
              <a:t>44</a:t>
            </a:fld>
            <a:endParaRPr lang="fr-FR" sz="1200">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a:ln/>
        </p:spPr>
      </p:sp>
      <p:sp>
        <p:nvSpPr>
          <p:cNvPr id="108546" name="Notes Placeholder 2"/>
          <p:cNvSpPr>
            <a:spLocks noGrp="1"/>
          </p:cNvSpPr>
          <p:nvPr>
            <p:ph type="body" idx="1"/>
          </p:nvPr>
        </p:nvSpPr>
        <p:spPr>
          <a:noFill/>
        </p:spPr>
        <p:txBody>
          <a:bodyPr/>
          <a:lstStyle/>
          <a:p>
            <a:endParaRPr lang="en-US">
              <a:latin typeface="Calibri" charset="0"/>
              <a:ea typeface="ＭＳ Ｐゴシック" charset="0"/>
              <a:cs typeface="ＭＳ Ｐゴシック" charset="0"/>
            </a:endParaRPr>
          </a:p>
        </p:txBody>
      </p:sp>
      <p:sp>
        <p:nvSpPr>
          <p:cNvPr id="108547"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1A89E5CF-0744-8B40-A86E-00FC64598DF8}" type="slidenum">
              <a:rPr lang="fr-FR" sz="1200">
                <a:ea typeface="ＭＳ Ｐゴシック" charset="0"/>
                <a:cs typeface="ＭＳ Ｐゴシック" charset="0"/>
              </a:rPr>
              <a:pPr eaLnBrk="1" hangingPunct="1"/>
              <a:t>45</a:t>
            </a:fld>
            <a:endParaRPr lang="fr-FR" sz="1200">
              <a:ea typeface="ＭＳ Ｐゴシック" charset="0"/>
              <a:cs typeface="ＭＳ Ｐゴシック"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1FEB41BB-7C49-2F4A-949E-DB0C472C7D66}" type="slidenum">
              <a:rPr lang="en-GB" sz="1200">
                <a:ea typeface="ＭＳ Ｐゴシック" charset="0"/>
                <a:cs typeface="ＭＳ Ｐゴシック" charset="0"/>
              </a:rPr>
              <a:pPr eaLnBrk="1" hangingPunct="1"/>
              <a:t>52</a:t>
            </a:fld>
            <a:endParaRPr lang="en-GB" sz="1200">
              <a:ea typeface="ＭＳ Ｐゴシック" charset="0"/>
              <a:cs typeface="ＭＳ Ｐゴシック" charset="0"/>
            </a:endParaRPr>
          </a:p>
        </p:txBody>
      </p:sp>
      <p:sp>
        <p:nvSpPr>
          <p:cNvPr id="116739" name="Rectangle 2"/>
          <p:cNvSpPr>
            <a:spLocks noGrp="1" noRot="1" noChangeAspect="1" noChangeArrowheads="1" noTextEdit="1"/>
          </p:cNvSpPr>
          <p:nvPr>
            <p:ph type="sldImg"/>
          </p:nvPr>
        </p:nvSpPr>
        <p:spPr>
          <a:xfrm>
            <a:off x="1143000" y="695325"/>
            <a:ext cx="4570413" cy="3427413"/>
          </a:xfrm>
          <a:ln/>
        </p:spPr>
      </p:sp>
      <p:sp>
        <p:nvSpPr>
          <p:cNvPr id="116740" name="Rectangle 3"/>
          <p:cNvSpPr>
            <a:spLocks noGrp="1" noChangeArrowheads="1"/>
          </p:cNvSpPr>
          <p:nvPr>
            <p:ph type="body" idx="1"/>
          </p:nvPr>
        </p:nvSpPr>
        <p:spPr>
          <a:xfrm>
            <a:off x="685800" y="4343400"/>
            <a:ext cx="5486400" cy="4038600"/>
          </a:xfrm>
          <a:noFill/>
        </p:spPr>
        <p:txBody>
          <a:bodyPr wrap="none" anchor="ctr"/>
          <a:lstStyle/>
          <a:p>
            <a:pPr eaLnBrk="1" hangingPunct="1">
              <a:spcBef>
                <a:spcPct val="0"/>
              </a:spcBef>
            </a:pPr>
            <a:r>
              <a:rPr lang="fr-FR">
                <a:latin typeface="Calibri" charset="0"/>
                <a:ea typeface="ＭＳ Ｐゴシック" charset="0"/>
                <a:cs typeface="ＭＳ Ｐゴシック" charset="0"/>
              </a:rPr>
              <a:t>Here emphasize: radio for all sources with clear cavities (13) + radio for 4 out of 7 with potential have radio!</a:t>
            </a:r>
          </a:p>
          <a:p>
            <a:pPr eaLnBrk="1" hangingPunct="1">
              <a:spcBef>
                <a:spcPct val="0"/>
              </a:spcBef>
            </a:pPr>
            <a:r>
              <a:rPr lang="fr-FR">
                <a:latin typeface="Calibri" charset="0"/>
                <a:ea typeface="ＭＳ Ｐゴシック" charset="0"/>
                <a:cs typeface="ＭＳ Ｐゴシック" charset="0"/>
              </a:rPr>
              <a:t>1. Cavities are vast majority found in systems that require some heating</a:t>
            </a:r>
          </a:p>
          <a:p>
            <a:pPr eaLnBrk="1" hangingPunct="1">
              <a:spcBef>
                <a:spcPct val="0"/>
              </a:spcBef>
            </a:pPr>
            <a:r>
              <a:rPr lang="fr-FR">
                <a:latin typeface="Calibri" charset="0"/>
                <a:ea typeface="ＭＳ Ｐゴシック" charset="0"/>
                <a:cs typeface="ＭＳ Ｐゴシック" charset="0"/>
              </a:rPr>
              <a:t>2. They are common in these systems</a:t>
            </a:r>
          </a:p>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Espace réservé de l'image des diapositives 1"/>
          <p:cNvSpPr>
            <a:spLocks noGrp="1" noRot="1" noChangeAspect="1"/>
          </p:cNvSpPr>
          <p:nvPr>
            <p:ph type="sldImg"/>
          </p:nvPr>
        </p:nvSpPr>
        <p:spPr>
          <a:ln/>
        </p:spPr>
      </p:sp>
      <p:sp>
        <p:nvSpPr>
          <p:cNvPr id="118786" name="Espace réservé des commentaires 2"/>
          <p:cNvSpPr>
            <a:spLocks noGrp="1"/>
          </p:cNvSpPr>
          <p:nvPr>
            <p:ph type="body" idx="1"/>
          </p:nvPr>
        </p:nvSpPr>
        <p:spPr>
          <a:noFill/>
        </p:spPr>
        <p:txBody>
          <a:bodyPr/>
          <a:lstStyle/>
          <a:p>
            <a:r>
              <a:rPr lang="fr-FR">
                <a:latin typeface="Calibri" charset="0"/>
                <a:ea typeface="ＭＳ Ｐゴシック" charset="0"/>
                <a:cs typeface="ＭＳ Ｐゴシック" charset="0"/>
              </a:rPr>
              <a:t>Projet maitrise * 2! </a:t>
            </a:r>
          </a:p>
          <a:p>
            <a:r>
              <a:rPr lang="fr-FR">
                <a:latin typeface="Calibri" charset="0"/>
                <a:ea typeface="ＭＳ Ｐゴシック" charset="0"/>
                <a:cs typeface="ＭＳ Ｐゴシック" charset="0"/>
              </a:rPr>
              <a:t>Prelimanary results concerning the 235 MHz data on GMRT for Perseus…although more work is needed to obtain the deepest image and search for radio emission extending to outer bubbles…we find emission associated with the North-West …this gives a rare occation to do a detailed spectral aging analysis. </a:t>
            </a:r>
          </a:p>
          <a:p>
            <a:r>
              <a:rPr lang="fr-FR">
                <a:latin typeface="Calibri" charset="0"/>
                <a:ea typeface="ＭＳ Ｐゴシック" charset="0"/>
                <a:cs typeface="ＭＳ Ｐゴシック" charset="0"/>
              </a:rPr>
              <a:t>Contours: 5 sigma where sigma = 10 mJy/beam and we are aiming to get down to 0.5 mJy/beam</a:t>
            </a:r>
          </a:p>
        </p:txBody>
      </p:sp>
      <p:sp>
        <p:nvSpPr>
          <p:cNvPr id="118787"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5DA811B6-09EB-9D47-898C-6E8B53098BE9}" type="slidenum">
              <a:rPr lang="fr-FR" sz="1200">
                <a:ea typeface="ＭＳ Ｐゴシック" charset="0"/>
                <a:cs typeface="ＭＳ Ｐゴシック" charset="0"/>
              </a:rPr>
              <a:pPr eaLnBrk="1" hangingPunct="1"/>
              <a:t>53</a:t>
            </a:fld>
            <a:endParaRPr lang="fr-FR" sz="1200">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ln/>
        </p:spPr>
      </p:sp>
      <p:sp>
        <p:nvSpPr>
          <p:cNvPr id="120834" name="Notes Placeholder 2"/>
          <p:cNvSpPr>
            <a:spLocks noGrp="1"/>
          </p:cNvSpPr>
          <p:nvPr>
            <p:ph type="body" idx="1"/>
          </p:nvPr>
        </p:nvSpPr>
        <p:spPr>
          <a:noFill/>
        </p:spPr>
        <p:txBody>
          <a:bodyPr/>
          <a:lstStyle/>
          <a:p>
            <a:r>
              <a:rPr lang="en-US">
                <a:latin typeface="Calibri" charset="0"/>
                <a:ea typeface="ＭＳ Ｐゴシック" charset="0"/>
                <a:cs typeface="ＭＳ Ｐゴシック" charset="0"/>
              </a:rPr>
              <a:t>Une des prevues les plus directes quon a pour dire que oui, ces tns monstrent peuvent exister, c’est l’observations des quasars lointian. </a:t>
            </a:r>
          </a:p>
        </p:txBody>
      </p:sp>
      <p:sp>
        <p:nvSpPr>
          <p:cNvPr id="12083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16128030-834B-CB41-B0E2-B43E99542641}" type="slidenum">
              <a:rPr lang="fr-FR" sz="1200">
                <a:ea typeface="ＭＳ Ｐゴシック" charset="0"/>
                <a:cs typeface="ＭＳ Ｐゴシック" charset="0"/>
              </a:rPr>
              <a:pPr eaLnBrk="1" hangingPunct="1"/>
              <a:t>54</a:t>
            </a:fld>
            <a:endParaRPr lang="fr-FR" sz="1200">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ln/>
        </p:spPr>
      </p:sp>
      <p:sp>
        <p:nvSpPr>
          <p:cNvPr id="123906" name="Notes Placeholder 2"/>
          <p:cNvSpPr>
            <a:spLocks noGrp="1"/>
          </p:cNvSpPr>
          <p:nvPr>
            <p:ph type="body" idx="1"/>
          </p:nvPr>
        </p:nvSpPr>
        <p:spPr>
          <a:noFill/>
        </p:spPr>
        <p:txBody>
          <a:bodyPr/>
          <a:lstStyle/>
          <a:p>
            <a:r>
              <a:rPr lang="en-US">
                <a:latin typeface="Calibri" charset="0"/>
                <a:ea typeface="ＭＳ Ｐゴシック" charset="0"/>
                <a:cs typeface="ＭＳ Ｐゴシック" charset="0"/>
              </a:rPr>
              <a:t>H2 an effective coolant at temperatures below 104 K. Helium is in a </a:t>
            </a:r>
          </a:p>
          <a:p>
            <a:r>
              <a:rPr lang="en-US">
                <a:latin typeface="Calibri" charset="0"/>
                <a:ea typeface="ＭＳ Ｐゴシック" charset="0"/>
                <a:cs typeface="ＭＳ Ｐゴシック" charset="0"/>
              </a:rPr>
              <a:t>neutral state and does not actively. you need a way to keep the matter cool so that gravity can pull the matter into a dense ball without pressure ripping it apart.  In modern stars, heavy elements do this by releasing energy through photons.</a:t>
            </a:r>
          </a:p>
          <a:p>
            <a:r>
              <a:rPr lang="en-US">
                <a:latin typeface="Calibri" charset="0"/>
                <a:ea typeface="ＭＳ Ｐゴシック" charset="0"/>
                <a:cs typeface="ＭＳ Ｐゴシック" charset="0"/>
              </a:rPr>
              <a:t>Since modern stars contain some but not many heavier elements, the photons that get released by heavier elements never get reabsorbed and exit the star cooling it off. </a:t>
            </a:r>
          </a:p>
          <a:p>
            <a:r>
              <a:rPr lang="en-US">
                <a:latin typeface="Calibri" charset="0"/>
                <a:ea typeface="ＭＳ Ｐゴシック" charset="0"/>
                <a:cs typeface="ＭＳ Ｐゴシック" charset="0"/>
                <a:sym typeface="Wingdings" charset="0"/>
              </a:rPr>
              <a:t> Collions entre H et H2 = molecule excite qui va desexcitter et emettre un photon, donc le gas va refroidir. </a:t>
            </a:r>
            <a:endParaRPr lang="en-US">
              <a:latin typeface="Calibri" charset="0"/>
              <a:ea typeface="ＭＳ Ｐゴシック" charset="0"/>
              <a:cs typeface="ＭＳ Ｐゴシック" charset="0"/>
            </a:endParaRPr>
          </a:p>
          <a:p>
            <a:endParaRPr lang="en-US">
              <a:latin typeface="Calibri" charset="0"/>
              <a:ea typeface="ＭＳ Ｐゴシック" charset="0"/>
              <a:cs typeface="ＭＳ Ｐゴシック" charset="0"/>
            </a:endParaRPr>
          </a:p>
          <a:p>
            <a:endParaRPr lang="en-US">
              <a:latin typeface="Calibri" charset="0"/>
              <a:ea typeface="ＭＳ Ｐゴシック" charset="0"/>
              <a:cs typeface="ＭＳ Ｐゴシック" charset="0"/>
            </a:endParaRPr>
          </a:p>
        </p:txBody>
      </p:sp>
      <p:sp>
        <p:nvSpPr>
          <p:cNvPr id="123907"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0CC8BAA0-B570-4541-9317-15D4FD13DACF}" type="slidenum">
              <a:rPr lang="fr-FR" sz="1200">
                <a:ea typeface="ＭＳ Ｐゴシック" charset="0"/>
                <a:cs typeface="ＭＳ Ｐゴシック" charset="0"/>
              </a:rPr>
              <a:pPr eaLnBrk="1" hangingPunct="1"/>
              <a:t>56</a:t>
            </a:fld>
            <a:endParaRPr lang="fr-FR" sz="1200">
              <a:ea typeface="ＭＳ Ｐゴシック" charset="0"/>
              <a:cs typeface="ＭＳ Ｐゴシック"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Espace réservé de l'image des diapositives 1"/>
          <p:cNvSpPr>
            <a:spLocks noGrp="1" noRot="1" noChangeAspect="1"/>
          </p:cNvSpPr>
          <p:nvPr>
            <p:ph type="sldImg"/>
          </p:nvPr>
        </p:nvSpPr>
        <p:spPr>
          <a:ln/>
        </p:spPr>
      </p:sp>
      <p:sp>
        <p:nvSpPr>
          <p:cNvPr id="125954" name="Espace réservé des commentaires 2"/>
          <p:cNvSpPr>
            <a:spLocks noGrp="1"/>
          </p:cNvSpPr>
          <p:nvPr>
            <p:ph type="body" idx="1"/>
          </p:nvPr>
        </p:nvSpPr>
        <p:spPr>
          <a:noFill/>
        </p:spPr>
        <p:txBody>
          <a:bodyPr/>
          <a:lstStyle/>
          <a:p>
            <a:pPr eaLnBrk="1" hangingPunct="1">
              <a:spcBef>
                <a:spcPct val="0"/>
              </a:spcBef>
            </a:pPr>
            <a:r>
              <a:rPr lang="fr-FR">
                <a:latin typeface="Calibri" charset="0"/>
                <a:ea typeface="ＭＳ Ｐゴシック" charset="0"/>
                <a:cs typeface="ＭＳ Ｐゴシック" charset="0"/>
              </a:rPr>
              <a:t>Dissipation of energy from sounds waves and weak shocks generted by AGN outflows is most promising mecanisms to heat medium</a:t>
            </a:r>
          </a:p>
        </p:txBody>
      </p:sp>
      <p:sp>
        <p:nvSpPr>
          <p:cNvPr id="125955"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355A9E09-75FC-0140-AC0D-A3571F1BC740}" type="slidenum">
              <a:rPr lang="fr-FR" sz="1200">
                <a:ea typeface="ＭＳ Ｐゴシック" charset="0"/>
                <a:cs typeface="ＭＳ Ｐゴシック" charset="0"/>
              </a:rPr>
              <a:pPr eaLnBrk="1" hangingPunct="1"/>
              <a:t>57</a:t>
            </a:fld>
            <a:endParaRPr lang="fr-FR" sz="120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Espace réservé de l'image des diapositives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0"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dirty="0" smtClean="0">
                <a:latin typeface="Calibri" charset="0"/>
                <a:ea typeface="ＭＳ Ｐゴシック" charset="0"/>
                <a:cs typeface="ＭＳ Ｐゴシック" charset="0"/>
              </a:rPr>
              <a:t>KPC!!!!!! CHECK EVERYWHERE!!!!!</a:t>
            </a: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endParaRPr lang="fr-FR"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Brem</a:t>
            </a:r>
            <a:r>
              <a:rPr lang="fr-FR" dirty="0" smtClean="0">
                <a:latin typeface="Calibri" charset="0"/>
                <a:ea typeface="ＭＳ Ｐゴシック" charset="0"/>
                <a:cs typeface="ＭＳ Ｐゴシック" charset="0"/>
              </a:rPr>
              <a:t> </a:t>
            </a:r>
            <a:r>
              <a:rPr lang="fr-FR" dirty="0">
                <a:latin typeface="Calibri" charset="0"/>
                <a:ea typeface="ＭＳ Ｐゴシック" charset="0"/>
                <a:cs typeface="ＭＳ Ｐゴシック" charset="0"/>
              </a:rPr>
              <a:t>= libre-libre</a:t>
            </a:r>
          </a:p>
          <a:p>
            <a:pPr eaLnBrk="1" hangingPunct="1">
              <a:spcBef>
                <a:spcPct val="0"/>
              </a:spcBef>
            </a:pPr>
            <a:r>
              <a:rPr lang="fr-FR" dirty="0">
                <a:latin typeface="Calibri" charset="0"/>
                <a:ea typeface="ＭＳ Ｐゴシック" charset="0"/>
                <a:cs typeface="ＭＳ Ｐゴシック" charset="0"/>
              </a:rPr>
              <a:t>One of the </a:t>
            </a:r>
            <a:r>
              <a:rPr lang="fr-FR" dirty="0" err="1">
                <a:latin typeface="Calibri" charset="0"/>
                <a:ea typeface="ＭＳ Ｐゴシック" charset="0"/>
                <a:cs typeface="ＭＳ Ｐゴシック" charset="0"/>
              </a:rPr>
              <a:t>unexpected</a:t>
            </a:r>
            <a:r>
              <a:rPr lang="fr-FR" dirty="0">
                <a:latin typeface="Calibri" charset="0"/>
                <a:ea typeface="ＭＳ Ｐゴシック" charset="0"/>
                <a:cs typeface="ＭＳ Ｐゴシック" charset="0"/>
              </a:rPr>
              <a:t> and </a:t>
            </a:r>
            <a:r>
              <a:rPr lang="fr-FR" dirty="0" err="1">
                <a:latin typeface="Calibri" charset="0"/>
                <a:ea typeface="ＭＳ Ｐゴシック" charset="0"/>
                <a:cs typeface="ＭＳ Ｐゴシック" charset="0"/>
              </a:rPr>
              <a:t>exciting</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results</a:t>
            </a:r>
            <a:r>
              <a:rPr lang="fr-FR" dirty="0">
                <a:latin typeface="Calibri" charset="0"/>
                <a:ea typeface="ＭＳ Ｐゴシック" charset="0"/>
                <a:cs typeface="ＭＳ Ｐゴシック" charset="0"/>
              </a:rPr>
              <a:t> in the </a:t>
            </a:r>
            <a:r>
              <a:rPr lang="fr-FR" dirty="0" err="1">
                <a:latin typeface="Calibri" charset="0"/>
                <a:ea typeface="ＭＳ Ｐゴシック" charset="0"/>
                <a:cs typeface="ＭＳ Ｐゴシック" charset="0"/>
              </a:rPr>
              <a:t>past</a:t>
            </a:r>
            <a:r>
              <a:rPr lang="fr-FR" dirty="0">
                <a:latin typeface="Calibri" charset="0"/>
                <a:ea typeface="ＭＳ Ｐゴシック" charset="0"/>
                <a:cs typeface="ＭＳ Ｐゴシック" charset="0"/>
              </a:rPr>
              <a:t> 8 </a:t>
            </a:r>
            <a:r>
              <a:rPr lang="fr-FR" dirty="0" err="1">
                <a:latin typeface="Calibri" charset="0"/>
                <a:ea typeface="ＭＳ Ｐゴシック" charset="0"/>
                <a:cs typeface="ＭＳ Ｐゴシック" charset="0"/>
              </a:rPr>
              <a:t>years</a:t>
            </a:r>
            <a:r>
              <a:rPr lang="fr-FR" dirty="0">
                <a:latin typeface="Calibri" charset="0"/>
                <a:ea typeface="ＭＳ Ｐゴシック" charset="0"/>
                <a:cs typeface="ＭＳ Ｐゴシック" charset="0"/>
              </a:rPr>
              <a:t> or </a:t>
            </a:r>
            <a:r>
              <a:rPr lang="fr-FR" dirty="0" err="1">
                <a:latin typeface="Calibri" charset="0"/>
                <a:ea typeface="ＭＳ Ｐゴシック" charset="0"/>
                <a:cs typeface="ＭＳ Ｐゴシック" charset="0"/>
              </a:rPr>
              <a:t>so</a:t>
            </a:r>
            <a:r>
              <a:rPr lang="fr-FR" dirty="0">
                <a:latin typeface="Calibri" charset="0"/>
                <a:ea typeface="ＭＳ Ｐゴシック" charset="0"/>
                <a:cs typeface="ＭＳ Ｐゴシック" charset="0"/>
              </a:rPr>
              <a:t> has been the </a:t>
            </a:r>
            <a:r>
              <a:rPr lang="fr-FR" dirty="0" err="1">
                <a:latin typeface="Calibri" charset="0"/>
                <a:ea typeface="ＭＳ Ｐゴシック" charset="0"/>
                <a:cs typeface="ＭＳ Ｐゴシック" charset="0"/>
              </a:rPr>
              <a:t>dicovery</a:t>
            </a:r>
            <a:r>
              <a:rPr lang="fr-FR" dirty="0">
                <a:latin typeface="Calibri" charset="0"/>
                <a:ea typeface="ＭＳ Ｐゴシック" charset="0"/>
                <a:cs typeface="ＭＳ Ｐゴシック" charset="0"/>
              </a:rPr>
              <a:t> of </a:t>
            </a:r>
            <a:r>
              <a:rPr lang="fr-FR" dirty="0" err="1">
                <a:latin typeface="Calibri" charset="0"/>
                <a:ea typeface="ＭＳ Ｐゴシック" charset="0"/>
                <a:cs typeface="ＭＳ Ｐゴシック" charset="0"/>
              </a:rPr>
              <a:t>sounds</a:t>
            </a:r>
            <a:r>
              <a:rPr lang="fr-FR" dirty="0">
                <a:latin typeface="Calibri" charset="0"/>
                <a:ea typeface="ＭＳ Ｐゴシック" charset="0"/>
                <a:cs typeface="ＭＳ Ｐゴシック" charset="0"/>
              </a:rPr>
              <a:t>-pressure </a:t>
            </a:r>
            <a:r>
              <a:rPr lang="fr-FR" dirty="0" err="1">
                <a:latin typeface="Calibri" charset="0"/>
                <a:ea typeface="ＭＳ Ｐゴシック" charset="0"/>
                <a:cs typeface="ＭＳ Ｐゴシック" charset="0"/>
              </a:rPr>
              <a:t>waves</a:t>
            </a:r>
            <a:r>
              <a:rPr lang="fr-FR" dirty="0">
                <a:latin typeface="Calibri" charset="0"/>
                <a:ea typeface="ＭＳ Ｐゴシック" charset="0"/>
                <a:cs typeface="ＭＳ Ｐゴシック" charset="0"/>
              </a:rPr>
              <a:t> and </a:t>
            </a:r>
            <a:r>
              <a:rPr lang="fr-FR" dirty="0" err="1">
                <a:latin typeface="Calibri" charset="0"/>
                <a:ea typeface="ＭＳ Ｐゴシック" charset="0"/>
                <a:cs typeface="ＭＳ Ｐゴシック" charset="0"/>
              </a:rPr>
              <a:t>weak</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shock</a:t>
            </a:r>
            <a:r>
              <a:rPr lang="fr-FR" dirty="0">
                <a:latin typeface="Calibri" charset="0"/>
                <a:ea typeface="ＭＳ Ｐゴシック" charset="0"/>
                <a:cs typeface="ＭＳ Ｐゴシック" charset="0"/>
              </a:rPr>
              <a:t> fronts. </a:t>
            </a:r>
          </a:p>
          <a:p>
            <a:pPr eaLnBrk="1" hangingPunct="1">
              <a:spcBef>
                <a:spcPct val="0"/>
              </a:spcBef>
            </a:pPr>
            <a:r>
              <a:rPr lang="fr-FR" dirty="0">
                <a:latin typeface="Calibri" charset="0"/>
                <a:ea typeface="ＭＳ Ｐゴシック" charset="0"/>
                <a:cs typeface="ＭＳ Ｐゴシック" charset="0"/>
              </a:rPr>
              <a:t>King model (power </a:t>
            </a:r>
            <a:r>
              <a:rPr lang="fr-FR" dirty="0" err="1">
                <a:latin typeface="Calibri" charset="0"/>
                <a:ea typeface="ＭＳ Ｐゴシック" charset="0"/>
                <a:cs typeface="ＭＳ Ｐゴシック" charset="0"/>
              </a:rPr>
              <a:t>law</a:t>
            </a:r>
            <a:r>
              <a:rPr lang="fr-FR" dirty="0">
                <a:latin typeface="Calibri" charset="0"/>
                <a:ea typeface="ＭＳ Ｐゴシック" charset="0"/>
                <a:cs typeface="ＭＳ Ｐゴシック" charset="0"/>
              </a:rPr>
              <a:t> + </a:t>
            </a:r>
            <a:r>
              <a:rPr lang="fr-FR" dirty="0" err="1">
                <a:latin typeface="Calibri" charset="0"/>
                <a:ea typeface="ＭＳ Ｐゴシック" charset="0"/>
                <a:cs typeface="ＭＳ Ｐゴシック" charset="0"/>
              </a:rPr>
              <a:t>core</a:t>
            </a:r>
            <a:r>
              <a:rPr lang="fr-FR" dirty="0">
                <a:latin typeface="Calibri" charset="0"/>
                <a:ea typeface="ＭＳ Ｐゴシック" charset="0"/>
                <a:cs typeface="ＭＳ Ｐゴシック" charset="0"/>
              </a:rPr>
              <a:t>) </a:t>
            </a:r>
          </a:p>
          <a:p>
            <a:pPr eaLnBrk="1" hangingPunct="1">
              <a:spcBef>
                <a:spcPct val="0"/>
              </a:spcBef>
            </a:pPr>
            <a:r>
              <a:rPr lang="fr-FR" dirty="0">
                <a:latin typeface="Calibri" charset="0"/>
                <a:ea typeface="ＭＳ Ｐゴシック" charset="0"/>
                <a:cs typeface="ＭＳ Ｐゴシック" charset="0"/>
              </a:rPr>
              <a:t>It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difficult</a:t>
            </a:r>
            <a:r>
              <a:rPr lang="fr-FR" dirty="0">
                <a:latin typeface="Calibri" charset="0"/>
                <a:ea typeface="ＭＳ Ｐゴシック" charset="0"/>
                <a:cs typeface="ＭＳ Ｐゴシック" charset="0"/>
              </a:rPr>
              <a:t> to </a:t>
            </a:r>
            <a:r>
              <a:rPr lang="fr-FR" dirty="0" err="1">
                <a:latin typeface="Calibri" charset="0"/>
                <a:ea typeface="ＭＳ Ｐゴシック" charset="0"/>
                <a:cs typeface="ＭＳ Ｐゴシック" charset="0"/>
              </a:rPr>
              <a:t>measure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a:t>
            </a:r>
            <a:r>
              <a:rPr lang="fr-FR" dirty="0">
                <a:latin typeface="Calibri" charset="0"/>
                <a:ea typeface="ＭＳ Ｐゴシック" charset="0"/>
                <a:cs typeface="ＭＳ Ｐゴシック" charset="0"/>
              </a:rPr>
              <a:t> and surface </a:t>
            </a:r>
            <a:r>
              <a:rPr lang="fr-FR" dirty="0" err="1">
                <a:latin typeface="Calibri" charset="0"/>
                <a:ea typeface="ＭＳ Ｐゴシック" charset="0"/>
                <a:cs typeface="ＭＳ Ｐゴシック" charset="0"/>
              </a:rPr>
              <a:t>brightness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prop</a:t>
            </a:r>
            <a:r>
              <a:rPr lang="fr-FR" dirty="0">
                <a:latin typeface="Calibri" charset="0"/>
                <a:ea typeface="ＭＳ Ｐゴシック" charset="0"/>
                <a:cs typeface="ＭＳ Ｐゴシック" charset="0"/>
              </a:rPr>
              <a:t> n^2T^1/2 </a:t>
            </a:r>
            <a:r>
              <a:rPr lang="fr-FR" dirty="0" err="1">
                <a:latin typeface="Calibri" charset="0"/>
                <a:ea typeface="ＭＳ Ｐゴシック" charset="0"/>
                <a:cs typeface="ＭＳ Ｐゴシック" charset="0"/>
              </a:rPr>
              <a:t>so</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difficult</a:t>
            </a:r>
            <a:r>
              <a:rPr lang="fr-FR" dirty="0">
                <a:latin typeface="Calibri" charset="0"/>
                <a:ea typeface="ＭＳ Ｐゴシック" charset="0"/>
                <a:cs typeface="ＭＳ Ｐゴシック" charset="0"/>
              </a:rPr>
              <a:t> to </a:t>
            </a:r>
            <a:r>
              <a:rPr lang="fr-FR" dirty="0" err="1">
                <a:latin typeface="Calibri" charset="0"/>
                <a:ea typeface="ＭＳ Ｐゴシック" charset="0"/>
                <a:cs typeface="ＭＳ Ｐゴシック" charset="0"/>
              </a:rPr>
              <a:t>measure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errors</a:t>
            </a:r>
            <a:r>
              <a:rPr lang="fr-FR" dirty="0">
                <a:latin typeface="Calibri" charset="0"/>
                <a:ea typeface="ＭＳ Ｐゴシック" charset="0"/>
                <a:cs typeface="ＭＳ Ｐゴシック" charset="0"/>
              </a:rPr>
              <a:t> on </a:t>
            </a:r>
            <a:r>
              <a:rPr lang="fr-FR" dirty="0" err="1">
                <a:latin typeface="Calibri" charset="0"/>
                <a:ea typeface="ＭＳ Ｐゴシック" charset="0"/>
                <a:cs typeface="ＭＳ Ｐゴシック" charset="0"/>
              </a:rPr>
              <a:t>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remain</a:t>
            </a:r>
            <a:r>
              <a:rPr lang="fr-FR" dirty="0">
                <a:latin typeface="Calibri" charset="0"/>
                <a:ea typeface="ＭＳ Ｐゴシック" charset="0"/>
                <a:cs typeface="ＭＳ Ｐゴシック" charset="0"/>
              </a:rPr>
              <a:t> large, but </a:t>
            </a:r>
            <a:r>
              <a:rPr lang="fr-FR" dirty="0" err="1">
                <a:latin typeface="Calibri" charset="0"/>
                <a:ea typeface="ＭＳ Ｐゴシック" charset="0"/>
                <a:cs typeface="ＭＳ Ｐゴシック" charset="0"/>
              </a:rPr>
              <a:t>what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they</a:t>
            </a:r>
            <a:r>
              <a:rPr lang="fr-FR" dirty="0">
                <a:latin typeface="Calibri" charset="0"/>
                <a:ea typeface="ＭＳ Ｐゴシック" charset="0"/>
                <a:cs typeface="ＭＳ Ｐゴシック" charset="0"/>
              </a:rPr>
              <a:t> have </a:t>
            </a:r>
            <a:r>
              <a:rPr lang="fr-FR" dirty="0" err="1">
                <a:latin typeface="Calibri" charset="0"/>
                <a:ea typeface="ＭＳ Ｐゴシック" charset="0"/>
                <a:cs typeface="ＭＳ Ｐゴシック" charset="0"/>
              </a:rPr>
              <a:t>now</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indicates</a:t>
            </a:r>
            <a:r>
              <a:rPr lang="fr-FR" dirty="0">
                <a:latin typeface="Calibri" charset="0"/>
                <a:ea typeface="ＭＳ Ｐゴシック" charset="0"/>
                <a:cs typeface="ＭＳ Ｐゴシック" charset="0"/>
              </a:rPr>
              <a:t> no </a:t>
            </a:r>
            <a:r>
              <a:rPr lang="fr-FR" dirty="0" err="1">
                <a:latin typeface="Calibri" charset="0"/>
                <a:ea typeface="ＭＳ Ｐゴシック" charset="0"/>
                <a:cs typeface="ＭＳ Ｐゴシック" charset="0"/>
              </a:rPr>
              <a:t>significant</a:t>
            </a:r>
            <a:r>
              <a:rPr lang="fr-FR" dirty="0">
                <a:latin typeface="Calibri" charset="0"/>
                <a:ea typeface="ＭＳ Ｐゴシック" charset="0"/>
                <a:cs typeface="ＭＳ Ｐゴシック" charset="0"/>
              </a:rPr>
              <a:t> variation of </a:t>
            </a:r>
            <a:r>
              <a:rPr lang="fr-FR" dirty="0" err="1">
                <a:latin typeface="Calibri" charset="0"/>
                <a:ea typeface="ＭＳ Ｐゴシック" charset="0"/>
                <a:cs typeface="ＭＳ Ｐゴシック" charset="0"/>
              </a:rPr>
              <a:t>T</a:t>
            </a:r>
            <a:r>
              <a:rPr lang="fr-FR" dirty="0">
                <a:latin typeface="Calibri" charset="0"/>
                <a:ea typeface="ＭＳ Ｐゴシック" charset="0"/>
                <a:cs typeface="ＭＳ Ｐゴシック" charset="0"/>
              </a:rPr>
              <a:t>)…not n:  The </a:t>
            </a:r>
            <a:r>
              <a:rPr lang="fr-FR" dirty="0" err="1">
                <a:latin typeface="Calibri" charset="0"/>
                <a:ea typeface="ＭＳ Ｐゴシック" charset="0"/>
                <a:cs typeface="ＭＳ Ｐゴシック" charset="0"/>
              </a:rPr>
              <a:t>wave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ﬂux</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decreases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outward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radius, consistent </a:t>
            </a:r>
            <a:r>
              <a:rPr lang="fr-FR" dirty="0" err="1">
                <a:latin typeface="Calibri" charset="0"/>
                <a:ea typeface="ＭＳ Ｐゴシック" charset="0"/>
                <a:cs typeface="ＭＳ Ｐゴシック" charset="0"/>
              </a:rPr>
              <a:t>with</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energy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being</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dissipated</a:t>
            </a:r>
            <a:r>
              <a:rPr lang="fr-FR" dirty="0">
                <a:latin typeface="Calibri" charset="0"/>
                <a:ea typeface="ＭＳ Ｐゴシック" charset="0"/>
                <a:cs typeface="ＭＳ Ｐゴシック" charset="0"/>
              </a:rPr>
              <a:t>. The </a:t>
            </a:r>
            <a:r>
              <a:rPr lang="fr-FR" dirty="0" err="1">
                <a:latin typeface="Calibri" charset="0"/>
                <a:ea typeface="ＭＳ Ｐゴシック" charset="0"/>
                <a:cs typeface="ＭＳ Ｐゴシック" charset="0"/>
              </a:rPr>
              <a:t>period</a:t>
            </a:r>
            <a:r>
              <a:rPr lang="fr-FR" dirty="0">
                <a:latin typeface="Calibri" charset="0"/>
                <a:ea typeface="ＭＳ Ｐゴシック" charset="0"/>
                <a:cs typeface="ＭＳ Ｐゴシック" charset="0"/>
              </a:rPr>
              <a:t> of the </a:t>
            </a:r>
            <a:r>
              <a:rPr lang="fr-FR" dirty="0" err="1">
                <a:latin typeface="Calibri" charset="0"/>
                <a:ea typeface="ＭＳ Ｐゴシック" charset="0"/>
                <a:cs typeface="ＭＳ Ｐゴシック" charset="0"/>
              </a:rPr>
              <a:t>waves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about 10 </a:t>
            </a:r>
            <a:r>
              <a:rPr lang="fr-FR" dirty="0" err="1">
                <a:latin typeface="Calibri" charset="0"/>
                <a:ea typeface="ＭＳ Ｐゴシック" charset="0"/>
                <a:cs typeface="ＭＳ Ｐゴシック" charset="0"/>
              </a:rPr>
              <a:t>Myr</a:t>
            </a:r>
            <a:r>
              <a:rPr lang="fr-FR" dirty="0">
                <a:latin typeface="Calibri" charset="0"/>
                <a:ea typeface="ＭＳ Ｐゴシック" charset="0"/>
                <a:cs typeface="ＭＳ Ｐゴシック" charset="0"/>
              </a:rPr>
              <a:t>, close to the </a:t>
            </a:r>
            <a:r>
              <a:rPr lang="fr-FR" dirty="0" err="1">
                <a:latin typeface="Calibri" charset="0"/>
                <a:ea typeface="ＭＳ Ｐゴシック" charset="0"/>
                <a:cs typeface="ＭＳ Ｐゴシック" charset="0"/>
              </a:rPr>
              <a:t>expected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age</a:t>
            </a:r>
            <a:r>
              <a:rPr lang="fr-FR" dirty="0">
                <a:latin typeface="Calibri" charset="0"/>
                <a:ea typeface="ＭＳ Ｐゴシック" charset="0"/>
                <a:cs typeface="ＭＳ Ｐゴシック" charset="0"/>
              </a:rPr>
              <a:t> of the </a:t>
            </a:r>
            <a:r>
              <a:rPr lang="fr-FR" dirty="0" err="1">
                <a:latin typeface="Calibri" charset="0"/>
                <a:ea typeface="ＭＳ Ｐゴシック" charset="0"/>
                <a:cs typeface="ＭＳ Ｐゴシック" charset="0"/>
              </a:rPr>
              <a:t>bubbles</a:t>
            </a:r>
            <a:r>
              <a:rPr lang="fr-FR" dirty="0">
                <a:latin typeface="Calibri" charset="0"/>
                <a:ea typeface="ＭＳ Ｐゴシック" charset="0"/>
                <a:cs typeface="ＭＳ Ｐゴシック" charset="0"/>
              </a:rPr>
              <a:t> due to </a:t>
            </a:r>
            <a:r>
              <a:rPr lang="fr-FR" dirty="0" err="1">
                <a:latin typeface="Calibri" charset="0"/>
                <a:ea typeface="ＭＳ Ｐゴシック" charset="0"/>
                <a:cs typeface="ＭＳ Ｐゴシック" charset="0"/>
              </a:rPr>
              <a:t>buoyancy</a:t>
            </a:r>
            <a:r>
              <a:rPr lang="fr-FR" dirty="0">
                <a:latin typeface="Calibri" charset="0"/>
                <a:ea typeface="ＭＳ Ｐゴシック" charset="0"/>
                <a:cs typeface="ＭＳ Ｐゴシック" charset="0"/>
              </a:rPr>
              <a:t>. </a:t>
            </a:r>
          </a:p>
          <a:p>
            <a:pPr eaLnBrk="1" hangingPunct="1">
              <a:spcBef>
                <a:spcPct val="0"/>
              </a:spcBef>
            </a:pPr>
            <a:r>
              <a:rPr lang="fr-FR" dirty="0" err="1">
                <a:latin typeface="Calibri" charset="0"/>
                <a:ea typeface="ＭＳ Ｐゴシック" charset="0"/>
                <a:cs typeface="ＭＳ Ｐゴシック" charset="0"/>
              </a:rPr>
              <a:t>Sector</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centered</a:t>
            </a:r>
            <a:r>
              <a:rPr lang="fr-FR" dirty="0">
                <a:latin typeface="Calibri" charset="0"/>
                <a:ea typeface="ＭＳ Ｐゴシック" charset="0"/>
                <a:cs typeface="ＭＳ Ｐゴシック" charset="0"/>
              </a:rPr>
              <a:t> on </a:t>
            </a:r>
            <a:r>
              <a:rPr lang="fr-FR" dirty="0" err="1">
                <a:latin typeface="Calibri" charset="0"/>
                <a:ea typeface="ＭＳ Ｐゴシック" charset="0"/>
                <a:cs typeface="ＭＳ Ｐゴシック" charset="0"/>
              </a:rPr>
              <a:t>inner</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bubble</a:t>
            </a:r>
            <a:r>
              <a:rPr lang="fr-FR" dirty="0">
                <a:latin typeface="Calibri" charset="0"/>
                <a:ea typeface="ＭＳ Ｐゴシック" charset="0"/>
                <a:cs typeface="ＭＳ Ｐゴシック" charset="0"/>
              </a:rPr>
              <a:t> and not AGN – </a:t>
            </a:r>
            <a:r>
              <a:rPr lang="fr-FR" dirty="0" err="1">
                <a:latin typeface="Calibri" charset="0"/>
                <a:ea typeface="ＭＳ Ｐゴシック" charset="0"/>
                <a:cs typeface="ＭＳ Ｐゴシック" charset="0"/>
              </a:rPr>
              <a:t>errors</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so</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small</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because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one of the </a:t>
            </a:r>
            <a:r>
              <a:rPr lang="fr-FR" dirty="0" err="1">
                <a:latin typeface="Calibri" charset="0"/>
                <a:ea typeface="ＭＳ Ｐゴシック" charset="0"/>
                <a:cs typeface="ＭＳ Ｐゴシック" charset="0"/>
              </a:rPr>
              <a:t>deepest</a:t>
            </a:r>
            <a:r>
              <a:rPr lang="fr-FR" dirty="0">
                <a:latin typeface="Calibri" charset="0"/>
                <a:ea typeface="ＭＳ Ｐゴシック" charset="0"/>
                <a:cs typeface="ＭＳ Ｐゴシック" charset="0"/>
              </a:rPr>
              <a:t> (900ks) observations…</a:t>
            </a:r>
            <a:r>
              <a:rPr lang="fr-FR" dirty="0" err="1">
                <a:latin typeface="Calibri" charset="0"/>
                <a:ea typeface="ＭＳ Ｐゴシック" charset="0"/>
                <a:cs typeface="ＭＳ Ｐゴシック" charset="0"/>
              </a:rPr>
              <a:t>so</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counts</a:t>
            </a:r>
            <a:r>
              <a:rPr lang="fr-FR" dirty="0">
                <a:latin typeface="Calibri" charset="0"/>
                <a:ea typeface="ＭＳ Ｐゴシック" charset="0"/>
                <a:cs typeface="ＭＳ Ｐゴシック" charset="0"/>
              </a:rPr>
              <a:t>/</a:t>
            </a:r>
            <a:r>
              <a:rPr lang="fr-FR" dirty="0" err="1">
                <a:latin typeface="Calibri" charset="0"/>
                <a:ea typeface="ＭＳ Ｐゴシック" charset="0"/>
                <a:cs typeface="ＭＳ Ｐゴシック" charset="0"/>
              </a:rPr>
              <a:t>arcsec</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very</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precise</a:t>
            </a:r>
            <a:r>
              <a:rPr lang="fr-FR" dirty="0">
                <a:latin typeface="Calibri" charset="0"/>
                <a:ea typeface="ＭＳ Ｐゴシック" charset="0"/>
                <a:cs typeface="ＭＳ Ｐゴシック" charset="0"/>
              </a:rPr>
              <a:t>.</a:t>
            </a:r>
          </a:p>
          <a:p>
            <a:pPr eaLnBrk="1" hangingPunct="1">
              <a:spcBef>
                <a:spcPct val="0"/>
              </a:spcBef>
            </a:pPr>
            <a:r>
              <a:rPr lang="fr-FR" dirty="0">
                <a:latin typeface="Calibri" charset="0"/>
                <a:ea typeface="ＭＳ Ｐゴシック" charset="0"/>
                <a:cs typeface="ＭＳ Ｐゴシック" charset="0"/>
              </a:rPr>
              <a:t>Model in top </a:t>
            </a:r>
            <a:r>
              <a:rPr lang="fr-FR" dirty="0" err="1">
                <a:latin typeface="Calibri" charset="0"/>
                <a:ea typeface="ＭＳ Ｐゴシック" charset="0"/>
                <a:cs typeface="ＭＳ Ｐゴシック" charset="0"/>
              </a:rPr>
              <a:t>panel:King</a:t>
            </a:r>
            <a:r>
              <a:rPr lang="fr-FR" dirty="0">
                <a:latin typeface="Calibri" charset="0"/>
                <a:ea typeface="ＭＳ Ｐゴシック" charset="0"/>
                <a:cs typeface="ＭＳ Ｐゴシック" charset="0"/>
              </a:rPr>
              <a:t> model fit </a:t>
            </a:r>
          </a:p>
          <a:p>
            <a:pPr eaLnBrk="1" hangingPunct="1">
              <a:spcBef>
                <a:spcPct val="0"/>
              </a:spcBef>
            </a:pPr>
            <a:r>
              <a:rPr lang="fr-FR" dirty="0">
                <a:latin typeface="Calibri" charset="0"/>
                <a:ea typeface="ＭＳ Ｐゴシック" charset="0"/>
                <a:cs typeface="ＭＳ Ｐゴシック" charset="0"/>
              </a:rPr>
              <a:t>Second </a:t>
            </a:r>
            <a:r>
              <a:rPr lang="fr-FR" dirty="0" err="1">
                <a:latin typeface="Calibri" charset="0"/>
                <a:ea typeface="ＭＳ Ｐゴシック" charset="0"/>
                <a:cs typeface="ＭＳ Ｐゴシック" charset="0"/>
              </a:rPr>
              <a:t>is</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fractional</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residuals</a:t>
            </a:r>
            <a:r>
              <a:rPr lang="fr-FR" dirty="0">
                <a:latin typeface="Calibri" charset="0"/>
                <a:ea typeface="ＭＳ Ｐゴシック" charset="0"/>
                <a:cs typeface="ＭＳ Ｐゴシック" charset="0"/>
              </a:rPr>
              <a:t> to fit</a:t>
            </a:r>
          </a:p>
          <a:p>
            <a:pPr eaLnBrk="1" hangingPunct="1">
              <a:spcBef>
                <a:spcPct val="0"/>
              </a:spcBef>
            </a:pPr>
            <a:r>
              <a:rPr lang="fr-FR" dirty="0">
                <a:latin typeface="Calibri" charset="0"/>
                <a:ea typeface="ＭＳ Ｐゴシック" charset="0"/>
                <a:cs typeface="ＭＳ Ｐゴシック" charset="0"/>
              </a:rPr>
              <a:t>P = </a:t>
            </a:r>
            <a:r>
              <a:rPr lang="fr-FR" dirty="0" err="1">
                <a:latin typeface="Calibri" charset="0"/>
                <a:ea typeface="ＭＳ Ｐゴシック" charset="0"/>
                <a:cs typeface="ＭＳ Ｐゴシック" charset="0"/>
              </a:rPr>
              <a:t>nkT</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so</a:t>
            </a:r>
            <a:r>
              <a:rPr lang="fr-FR" dirty="0">
                <a:latin typeface="Calibri" charset="0"/>
                <a:ea typeface="ＭＳ Ｐゴシック" charset="0"/>
                <a:cs typeface="ＭＳ Ｐゴシック" charset="0"/>
              </a:rPr>
              <a:t> if </a:t>
            </a:r>
            <a:r>
              <a:rPr lang="fr-FR" dirty="0" err="1">
                <a:latin typeface="Calibri" charset="0"/>
                <a:ea typeface="ＭＳ Ｐゴシック" charset="0"/>
                <a:cs typeface="ＭＳ Ｐゴシック" charset="0"/>
              </a:rPr>
              <a:t>you</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see</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ripples</a:t>
            </a:r>
            <a:r>
              <a:rPr lang="fr-FR" dirty="0">
                <a:latin typeface="Calibri" charset="0"/>
                <a:ea typeface="ＭＳ Ｐゴシック" charset="0"/>
                <a:cs typeface="ＭＳ Ｐゴシック" charset="0"/>
              </a:rPr>
              <a:t> in n </a:t>
            </a:r>
            <a:r>
              <a:rPr lang="fr-FR" dirty="0" err="1">
                <a:latin typeface="Calibri" charset="0"/>
                <a:ea typeface="ＭＳ Ｐゴシック" charset="0"/>
                <a:cs typeface="ＭＳ Ｐゴシック" charset="0"/>
              </a:rPr>
              <a:t>then</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you</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see</a:t>
            </a:r>
            <a:r>
              <a:rPr lang="fr-FR" dirty="0">
                <a:latin typeface="Calibri" charset="0"/>
                <a:ea typeface="ＭＳ Ｐゴシック" charset="0"/>
                <a:cs typeface="ＭＳ Ｐゴシック" charset="0"/>
              </a:rPr>
              <a:t> in P, </a:t>
            </a:r>
            <a:r>
              <a:rPr lang="fr-FR" dirty="0" err="1">
                <a:latin typeface="Calibri" charset="0"/>
                <a:ea typeface="ＭＳ Ｐゴシック" charset="0"/>
                <a:cs typeface="ＭＳ Ｐゴシック" charset="0"/>
              </a:rPr>
              <a:t>so</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they</a:t>
            </a:r>
            <a:r>
              <a:rPr lang="fr-FR" dirty="0">
                <a:latin typeface="Calibri" charset="0"/>
                <a:ea typeface="ＭＳ Ｐゴシック" charset="0"/>
                <a:cs typeface="ＭＳ Ｐゴシック" charset="0"/>
              </a:rPr>
              <a:t> are </a:t>
            </a:r>
            <a:r>
              <a:rPr lang="fr-FR" dirty="0" err="1">
                <a:latin typeface="Calibri" charset="0"/>
                <a:ea typeface="ＭＳ Ｐゴシック" charset="0"/>
                <a:cs typeface="ＭＳ Ｐゴシック" charset="0"/>
              </a:rPr>
              <a:t>interepeted</a:t>
            </a:r>
            <a:r>
              <a:rPr lang="fr-FR" dirty="0">
                <a:latin typeface="Calibri" charset="0"/>
                <a:ea typeface="ＭＳ Ｐゴシック" charset="0"/>
                <a:cs typeface="ＭＳ Ｐゴシック" charset="0"/>
              </a:rPr>
              <a:t> as </a:t>
            </a:r>
            <a:r>
              <a:rPr lang="fr-FR" dirty="0" err="1">
                <a:latin typeface="Calibri" charset="0"/>
                <a:ea typeface="ＭＳ Ｐゴシック" charset="0"/>
                <a:cs typeface="ＭＳ Ｐゴシック" charset="0"/>
              </a:rPr>
              <a:t>sound</a:t>
            </a:r>
            <a:r>
              <a:rPr lang="fr-FR" dirty="0">
                <a:latin typeface="Calibri" charset="0"/>
                <a:ea typeface="ＭＳ Ｐゴシック" charset="0"/>
                <a:cs typeface="ＭＳ Ｐゴシック" charset="0"/>
              </a:rPr>
              <a:t> </a:t>
            </a:r>
            <a:r>
              <a:rPr lang="fr-FR" dirty="0" err="1">
                <a:latin typeface="Calibri" charset="0"/>
                <a:ea typeface="ＭＳ Ｐゴシック" charset="0"/>
                <a:cs typeface="ＭＳ Ｐゴシック" charset="0"/>
              </a:rPr>
              <a:t>waves</a:t>
            </a:r>
            <a:endParaRPr lang="fr-FR" dirty="0">
              <a:latin typeface="Calibri" charset="0"/>
              <a:ea typeface="ＭＳ Ｐゴシック" charset="0"/>
              <a:cs typeface="ＭＳ Ｐゴシック" charset="0"/>
            </a:endParaRPr>
          </a:p>
        </p:txBody>
      </p:sp>
      <p:sp>
        <p:nvSpPr>
          <p:cNvPr id="53251"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F77153CB-5527-EE45-89D0-72E55529D50C}" type="slidenum">
              <a:rPr lang="fr-FR" sz="1200">
                <a:ea typeface="ＭＳ Ｐゴシック" charset="0"/>
                <a:cs typeface="ＭＳ Ｐゴシック" charset="0"/>
              </a:rPr>
              <a:pPr eaLnBrk="1" hangingPunct="1"/>
              <a:t>58</a:t>
            </a:fld>
            <a:endParaRPr lang="fr-FR" sz="120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ln/>
        </p:spPr>
      </p:sp>
      <p:sp>
        <p:nvSpPr>
          <p:cNvPr id="128002" name="Notes Placeholder 2"/>
          <p:cNvSpPr>
            <a:spLocks noGrp="1"/>
          </p:cNvSpPr>
          <p:nvPr>
            <p:ph type="body" idx="1"/>
          </p:nvPr>
        </p:nvSpPr>
        <p:spPr>
          <a:noFill/>
        </p:spPr>
        <p:txBody>
          <a:bodyPr/>
          <a:lstStyle/>
          <a:p>
            <a:r>
              <a:rPr lang="en-US">
                <a:latin typeface="Calibri" charset="0"/>
                <a:ea typeface="ＭＳ Ｐゴシック" charset="0"/>
                <a:cs typeface="ＭＳ Ｐゴシック" charset="0"/>
              </a:rPr>
              <a:t>Fig. 5. A schematic of our simplified model for the jet-disc coupling in black hole binaries. The central box panel represents an X-ray hardness-intensity diagram (HID); ‘HS’ indicates the ‘high/soft state’, ‘VHS/IS’ indicates the ‘very high/intermediate state’ and ‘LS’ the ‘low/hard state’. In this diagram, X-ray hardness increases to the right and intensity upwards. The lower panel indicates the variation of the bulk Lorentz factor of the outflow with hardness – in the LS and hard-VHS/IS the jet is steady with an almost constant bulk Lorentz factor Γ &lt; 2, progressing from state (i) to state (ii) as the luminosity increases. At some point – usually corresponding to the peak of the VHS/IS – Γ increases rapidly producing an internal shock in the outflow (iii) followed in general by cessation of jet production in a disc-dominated HS (iv). At this stage fading optically thin radio emission is only associated with a jet/shock which is now physically decoupled from the central engine. As a result the solid arrows indicate the track of a simple X-ray transient outburst with a single optically thin jet production episode. The dashed loop and dotted track indicate the paths that GRS 1915+105 and some other transients take in repeatedly hardening and then crossing zone (iii) – the ‘jet line’ – from left to right, producing further optically thin radio outbursts. Sketches around the outside illustrate our concept of the relative contributions of jet (blue), ‘corona’ (yellow) and accretion disc (red) at these different stages.</a:t>
            </a:r>
          </a:p>
        </p:txBody>
      </p:sp>
      <p:sp>
        <p:nvSpPr>
          <p:cNvPr id="12800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3B8D20F6-8257-0E46-9864-004B275BA586}" type="slidenum">
              <a:rPr lang="fr-FR" sz="1200">
                <a:ea typeface="ＭＳ Ｐゴシック" charset="0"/>
                <a:cs typeface="ＭＳ Ｐゴシック" charset="0"/>
              </a:rPr>
              <a:pPr eaLnBrk="1" hangingPunct="1"/>
              <a:t>59</a:t>
            </a:fld>
            <a:endParaRPr lang="fr-FR" sz="120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Espace réservé de l'image des diapositives 1"/>
          <p:cNvSpPr>
            <a:spLocks noGrp="1" noRot="1" noChangeAspect="1"/>
          </p:cNvSpPr>
          <p:nvPr>
            <p:ph type="sldImg"/>
          </p:nvPr>
        </p:nvSpPr>
        <p:spPr>
          <a:ln/>
        </p:spPr>
      </p:sp>
      <p:sp>
        <p:nvSpPr>
          <p:cNvPr id="130050" name="Espace réservé des commentaires 2"/>
          <p:cNvSpPr>
            <a:spLocks noGrp="1"/>
          </p:cNvSpPr>
          <p:nvPr>
            <p:ph type="body" idx="1"/>
          </p:nvPr>
        </p:nvSpPr>
        <p:spPr>
          <a:noFill/>
        </p:spPr>
        <p:txBody>
          <a:bodyPr/>
          <a:lstStyle/>
          <a:p>
            <a:endParaRPr lang="fr-FR">
              <a:latin typeface="Calibri" charset="0"/>
              <a:ea typeface="ＭＳ Ｐゴシック" charset="0"/>
              <a:cs typeface="ＭＳ Ｐゴシック" charset="0"/>
            </a:endParaRPr>
          </a:p>
          <a:p>
            <a:r>
              <a:rPr lang="fr-FR">
                <a:latin typeface="Calibri" charset="0"/>
                <a:ea typeface="ＭＳ Ｐゴシック" charset="0"/>
                <a:cs typeface="ＭＳ Ｐゴシック" charset="0"/>
              </a:rPr>
              <a:t>As you can see, slope of continuum can vary so from Brem - …</a:t>
            </a:r>
          </a:p>
          <a:p>
            <a:r>
              <a:rPr lang="fr-FR">
                <a:latin typeface="Calibri" charset="0"/>
                <a:ea typeface="ＭＳ Ｐゴシック" charset="0"/>
                <a:cs typeface="ＭＳ Ｐゴシック" charset="0"/>
              </a:rPr>
              <a:t>This is how X-ray tells us T, n, abundance</a:t>
            </a:r>
          </a:p>
          <a:p>
            <a:r>
              <a:rPr lang="fr-FR">
                <a:latin typeface="Calibri" charset="0"/>
                <a:ea typeface="ＭＳ Ｐゴシック" charset="0"/>
                <a:cs typeface="ＭＳ Ｐゴシック" charset="0"/>
              </a:rPr>
              <a:t>Bremm dominates for T&gt;3x107K , below you have discrete line emission. In most </a:t>
            </a:r>
          </a:p>
        </p:txBody>
      </p:sp>
      <p:sp>
        <p:nvSpPr>
          <p:cNvPr id="130051"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95A253BE-5210-9B46-93A5-E59726A35043}" type="slidenum">
              <a:rPr lang="fr-FR" sz="1200">
                <a:ea typeface="ＭＳ Ｐゴシック" charset="0"/>
                <a:cs typeface="ＭＳ Ｐゴシック" charset="0"/>
              </a:rPr>
              <a:pPr eaLnBrk="1" hangingPunct="1"/>
              <a:t>60</a:t>
            </a:fld>
            <a:endParaRPr lang="fr-FR" sz="1200">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ln/>
        </p:spPr>
      </p:sp>
      <p:sp>
        <p:nvSpPr>
          <p:cNvPr id="133122" name="Notes Placeholder 2"/>
          <p:cNvSpPr>
            <a:spLocks noGrp="1"/>
          </p:cNvSpPr>
          <p:nvPr>
            <p:ph type="body" idx="1"/>
          </p:nvPr>
        </p:nvSpPr>
        <p:spPr>
          <a:noFill/>
        </p:spPr>
        <p:txBody>
          <a:bodyPr/>
          <a:lstStyle/>
          <a:p>
            <a:endParaRPr lang="en-US">
              <a:latin typeface="Calibri" charset="0"/>
              <a:ea typeface="ＭＳ Ｐゴシック" charset="0"/>
              <a:cs typeface="ＭＳ Ｐゴシック" charset="0"/>
            </a:endParaRPr>
          </a:p>
        </p:txBody>
      </p:sp>
      <p:sp>
        <p:nvSpPr>
          <p:cNvPr id="13312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9DEA6D11-21D3-BF49-A4D5-464C7CCCCAA8}" type="slidenum">
              <a:rPr lang="fr-FR" sz="1200">
                <a:ea typeface="ＭＳ Ｐゴシック" charset="0"/>
                <a:cs typeface="ＭＳ Ｐゴシック" charset="0"/>
              </a:rPr>
              <a:pPr eaLnBrk="1" hangingPunct="1"/>
              <a:t>62</a:t>
            </a:fld>
            <a:endParaRPr lang="fr-FR" sz="1200">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Espace réservé de l'image des diapositives 1"/>
          <p:cNvSpPr>
            <a:spLocks noGrp="1" noRot="1" noChangeAspect="1" noTextEdit="1"/>
          </p:cNvSpPr>
          <p:nvPr>
            <p:ph type="sldImg"/>
          </p:nvPr>
        </p:nvSpPr>
        <p:spPr>
          <a:ln/>
        </p:spPr>
      </p:sp>
      <p:sp>
        <p:nvSpPr>
          <p:cNvPr id="136194" name="Espace réservé des commentaires 2"/>
          <p:cNvSpPr>
            <a:spLocks noGrp="1"/>
          </p:cNvSpPr>
          <p:nvPr>
            <p:ph type="body" idx="1"/>
          </p:nvPr>
        </p:nvSpPr>
        <p:spPr>
          <a:noFill/>
        </p:spPr>
        <p:txBody>
          <a:bodyPr/>
          <a:lstStyle/>
          <a:p>
            <a:pPr eaLnBrk="1" hangingPunct="1">
              <a:spcBef>
                <a:spcPct val="0"/>
              </a:spcBef>
            </a:pPr>
            <a:r>
              <a:rPr lang="fr-FR">
                <a:latin typeface="Calibri" charset="0"/>
                <a:ea typeface="ＭＳ Ｐゴシック" charset="0"/>
                <a:cs typeface="ＭＳ Ｐゴシック" charset="0"/>
              </a:rPr>
              <a:t>Difference: red : RBS797 MACS 0947 (Cavagnolo et al. 2011 study we agree with)</a:t>
            </a:r>
          </a:p>
          <a:p>
            <a:pPr eaLnBrk="1" hangingPunct="1">
              <a:spcBef>
                <a:spcPct val="0"/>
              </a:spcBef>
            </a:pPr>
            <a:endParaRPr lang="fr-FR">
              <a:latin typeface="Calibri" charset="0"/>
              <a:ea typeface="ＭＳ Ｐゴシック" charset="0"/>
              <a:cs typeface="ＭＳ Ｐゴシック" charset="0"/>
            </a:endParaRPr>
          </a:p>
          <a:p>
            <a:pPr eaLnBrk="1" hangingPunct="1">
              <a:spcBef>
                <a:spcPct val="0"/>
              </a:spcBef>
            </a:pPr>
            <a:r>
              <a:rPr lang="fr-FR">
                <a:latin typeface="Calibri" charset="0"/>
                <a:ea typeface="ＭＳ Ｐゴシック" charset="0"/>
                <a:cs typeface="ＭＳ Ｐゴシック" charset="0"/>
              </a:rPr>
              <a:t>the bubble is slowly inﬂated and thereafter expands adiabatically as it rises buoyantly through the cluster core, it releases an energy of approximately [γ bubble /(γ bubble − 1)]</a:t>
            </a:r>
            <a:r>
              <a:rPr lang="fr-FR" i="1">
                <a:latin typeface="Calibri" charset="0"/>
                <a:ea typeface="ＭＳ Ｐゴシック" charset="0"/>
                <a:cs typeface="ＭＳ Ｐゴシック" charset="0"/>
              </a:rPr>
              <a:t>pV</a:t>
            </a:r>
            <a:endParaRPr lang="fr-FR">
              <a:latin typeface="Calibri" charset="0"/>
              <a:ea typeface="ＭＳ Ｐゴシック" charset="0"/>
              <a:cs typeface="ＭＳ Ｐゴシック" charset="0"/>
            </a:endParaRPr>
          </a:p>
          <a:p>
            <a:pPr eaLnBrk="1" hangingPunct="1">
              <a:spcBef>
                <a:spcPct val="0"/>
              </a:spcBef>
            </a:pPr>
            <a:r>
              <a:rPr lang="fr-FR">
                <a:latin typeface="Calibri" charset="0"/>
                <a:ea typeface="ＭＳ Ｐゴシック" charset="0"/>
                <a:cs typeface="ＭＳ Ｐゴシック" charset="0"/>
              </a:rPr>
              <a:t>We have indication that bubbles liberate 4pV of energy (Graham et al. 2008) who should that energy stored within weack shock around bubble is 4pV : calculate extra energy in pressur profile and gives 3.5pV</a:t>
            </a:r>
          </a:p>
          <a:p>
            <a:pPr eaLnBrk="1" hangingPunct="1">
              <a:spcBef>
                <a:spcPct val="0"/>
              </a:spcBef>
            </a:pPr>
            <a:r>
              <a:rPr lang="fr-FR">
                <a:latin typeface="Calibri" charset="0"/>
                <a:ea typeface="ＭＳ Ｐゴシック" charset="0"/>
                <a:cs typeface="ＭＳ Ｐゴシック" charset="0"/>
              </a:rPr>
              <a:t>E = Enthalpy= Einternal + worked to create it: ideal gas 4pV (non relvaistic): Gamma= adiatbacted index of gas</a:t>
            </a:r>
          </a:p>
          <a:p>
            <a:pPr eaLnBrk="1" hangingPunct="1">
              <a:spcBef>
                <a:spcPct val="0"/>
              </a:spcBef>
            </a:pPr>
            <a:endParaRPr lang="fr-FR">
              <a:latin typeface="Calibri" charset="0"/>
              <a:ea typeface="ＭＳ Ｐゴシック" charset="0"/>
              <a:cs typeface="ＭＳ Ｐゴシック" charset="0"/>
            </a:endParaRPr>
          </a:p>
          <a:p>
            <a:pPr eaLnBrk="1" hangingPunct="1">
              <a:spcBef>
                <a:spcPct val="0"/>
              </a:spcBef>
              <a:buFontTx/>
              <a:buAutoNum type="arabicPeriod"/>
            </a:pPr>
            <a:endParaRPr lang="fr-FR">
              <a:latin typeface="Calibri" charset="0"/>
              <a:ea typeface="ＭＳ Ｐゴシック" charset="0"/>
              <a:cs typeface="ＭＳ Ｐゴシック" charset="0"/>
            </a:endParaRPr>
          </a:p>
          <a:p>
            <a:pPr eaLnBrk="1" hangingPunct="1">
              <a:spcBef>
                <a:spcPct val="0"/>
              </a:spcBef>
              <a:buFontTx/>
              <a:buAutoNum type="arabicPeriod"/>
            </a:pPr>
            <a:r>
              <a:rPr lang="fr-FR">
                <a:latin typeface="Calibri" charset="0"/>
                <a:ea typeface="ＭＳ Ｐゴシック" charset="0"/>
                <a:cs typeface="ＭＳ Ｐゴシック" charset="0"/>
              </a:rPr>
              <a:t>Here plot Lmech (t buyancy) verses Lcool…LCOOL so not corrected for mass deposition rates. …difficult to fit but only 10% so shouldnt modify our results. MACS powerful and capable of offseting cooling. </a:t>
            </a:r>
          </a:p>
          <a:p>
            <a:pPr eaLnBrk="1" hangingPunct="1">
              <a:spcBef>
                <a:spcPct val="0"/>
              </a:spcBef>
              <a:buFontTx/>
              <a:buAutoNum type="arabicPeriod"/>
            </a:pPr>
            <a:r>
              <a:rPr lang="fr-FR">
                <a:latin typeface="Calibri" charset="0"/>
                <a:ea typeface="ＭＳ Ｐゴシック" charset="0"/>
                <a:cs typeface="ＭＳ Ｐゴシック" charset="0"/>
              </a:rPr>
              <a:t>Distribution : very powerful outburst…and peaked distribution.</a:t>
            </a:r>
          </a:p>
          <a:p>
            <a:pPr eaLnBrk="1" hangingPunct="1">
              <a:spcBef>
                <a:spcPct val="0"/>
              </a:spcBef>
              <a:buFontTx/>
              <a:buAutoNum type="arabicPeriod"/>
            </a:pPr>
            <a:r>
              <a:rPr lang="fr-FR">
                <a:latin typeface="Calibri" charset="0"/>
                <a:ea typeface="ＭＳ Ｐゴシック" charset="0"/>
                <a:cs typeface="ＭＳ Ｐゴシック" charset="0"/>
              </a:rPr>
              <a:t>About 50 in total </a:t>
            </a:r>
          </a:p>
          <a:p>
            <a:pPr eaLnBrk="1" hangingPunct="1">
              <a:spcBef>
                <a:spcPct val="0"/>
              </a:spcBef>
              <a:buFontTx/>
              <a:buAutoNum type="arabicPeriod"/>
            </a:pPr>
            <a:endParaRPr lang="fr-FR">
              <a:latin typeface="Calibri" charset="0"/>
              <a:ea typeface="ＭＳ Ｐゴシック" charset="0"/>
              <a:cs typeface="ＭＳ Ｐゴシック" charset="0"/>
            </a:endParaRPr>
          </a:p>
          <a:p>
            <a:pPr eaLnBrk="1" hangingPunct="1">
              <a:spcBef>
                <a:spcPct val="0"/>
              </a:spcBef>
            </a:pPr>
            <a:r>
              <a:rPr lang="fr-FR">
                <a:latin typeface="Calibri" charset="0"/>
                <a:ea typeface="ＭＳ Ｐゴシック" charset="0"/>
                <a:cs typeface="ＭＳ Ｐゴシック" charset="0"/>
              </a:rPr>
              <a:t>Mckflow is a steady state continusouly cooling model</a:t>
            </a:r>
          </a:p>
          <a:p>
            <a:pPr eaLnBrk="1" hangingPunct="1">
              <a:spcBef>
                <a:spcPct val="0"/>
              </a:spcBef>
            </a:pPr>
            <a:r>
              <a:rPr lang="fr-FR">
                <a:latin typeface="Calibri" charset="0"/>
                <a:ea typeface="ＭＳ Ｐゴシック" charset="0"/>
                <a:cs typeface="ＭＳ Ｐゴシック" charset="0"/>
              </a:rPr>
              <a:t>Higher end of Pvtot Raf: MS0735, Z2701 and Z3146 and extends to lower energetics (including Centaurus)</a:t>
            </a:r>
          </a:p>
        </p:txBody>
      </p:sp>
      <p:sp>
        <p:nvSpPr>
          <p:cNvPr id="136195" name="Espace réservé du numéro de diapositive 3"/>
          <p:cNvSpPr>
            <a:spLocks noGrp="1"/>
          </p:cNvSpPr>
          <p:nvPr>
            <p:ph type="sldNum" sz="quarter" idx="5"/>
          </p:nvPr>
        </p:nvSpPr>
        <p:spPr>
          <a:noFill/>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D66A6C4F-A74A-6A4A-A0BF-439C6A5CCC05}" type="slidenum">
              <a:rPr lang="fr-FR" sz="1200">
                <a:ea typeface="ＭＳ Ｐゴシック" charset="0"/>
                <a:cs typeface="ＭＳ Ｐゴシック" charset="0"/>
              </a:rPr>
              <a:pPr eaLnBrk="1" hangingPunct="1"/>
              <a:t>64</a:t>
            </a:fld>
            <a:endParaRPr lang="fr-FR" sz="120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2226" name="Rectangle 2"/>
          <p:cNvSpPr>
            <a:spLocks noGrp="1" noChangeArrowheads="1"/>
          </p:cNvSpPr>
          <p:nvPr>
            <p:ph type="ctrTitle"/>
          </p:nvPr>
        </p:nvSpPr>
        <p:spPr>
          <a:xfrm>
            <a:off x="685800" y="2057400"/>
            <a:ext cx="7772400" cy="1371600"/>
          </a:xfrm>
        </p:spPr>
        <p:txBody>
          <a:bodyPr/>
          <a:lstStyle>
            <a:lvl1pPr>
              <a:defRPr sz="4800"/>
            </a:lvl1pPr>
          </a:lstStyle>
          <a:p>
            <a:r>
              <a:rPr lang="en-GB" smtClean="0"/>
              <a:t>Click to edit Master title style</a:t>
            </a:r>
            <a:endParaRPr lang="en-US"/>
          </a:p>
        </p:txBody>
      </p:sp>
      <p:sp>
        <p:nvSpPr>
          <p:cNvPr id="52227" name="Rectangle 3"/>
          <p:cNvSpPr>
            <a:spLocks noGrp="1" noChangeArrowheads="1"/>
          </p:cNvSpPr>
          <p:nvPr>
            <p:ph type="subTitle" idx="1"/>
          </p:nvPr>
        </p:nvSpPr>
        <p:spPr>
          <a:xfrm>
            <a:off x="1371600" y="4038600"/>
            <a:ext cx="6400800" cy="1600200"/>
          </a:xfrm>
        </p:spPr>
        <p:txBody>
          <a:bodyPr/>
          <a:lstStyle>
            <a:lvl1pPr marL="0" indent="0" algn="ctr">
              <a:buFont typeface="Monotype Sorts" pitchFamily="-112" charset="2"/>
              <a:buNone/>
              <a:defRPr/>
            </a:lvl1pPr>
          </a:lstStyle>
          <a:p>
            <a:r>
              <a:rPr lang="en-GB"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3ED06201-DE7B-A94F-ACBE-E5C57E7ACFD2}" type="slidenum">
              <a:rPr lang="en-US"/>
              <a:pPr>
                <a:defRPr/>
              </a:pPr>
              <a:t>‹#›</a:t>
            </a:fld>
            <a:endParaRPr lang="en-US"/>
          </a:p>
        </p:txBody>
      </p:sp>
    </p:spTree>
    <p:extLst>
      <p:ext uri="{BB962C8B-B14F-4D97-AF65-F5344CB8AC3E}">
        <p14:creationId xmlns:p14="http://schemas.microsoft.com/office/powerpoint/2010/main" val="3320504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64CA15AE-C090-CF40-8620-E884B3E77A40}" type="slidenum">
              <a:rPr lang="en-US"/>
              <a:pPr>
                <a:defRPr/>
              </a:pPr>
              <a:t>‹#›</a:t>
            </a:fld>
            <a:endParaRPr lang="en-US"/>
          </a:p>
        </p:txBody>
      </p:sp>
    </p:spTree>
    <p:extLst>
      <p:ext uri="{BB962C8B-B14F-4D97-AF65-F5344CB8AC3E}">
        <p14:creationId xmlns:p14="http://schemas.microsoft.com/office/powerpoint/2010/main" val="37215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5A16FCF7-FAAD-3C4F-994D-A11BDFF78FE0}" type="slidenum">
              <a:rPr lang="en-US"/>
              <a:pPr>
                <a:defRPr/>
              </a:pPr>
              <a:t>‹#›</a:t>
            </a:fld>
            <a:endParaRPr lang="en-US"/>
          </a:p>
        </p:txBody>
      </p:sp>
    </p:spTree>
    <p:extLst>
      <p:ext uri="{BB962C8B-B14F-4D97-AF65-F5344CB8AC3E}">
        <p14:creationId xmlns:p14="http://schemas.microsoft.com/office/powerpoint/2010/main" val="3320063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E590F10F-7217-9342-B39A-342028603510}" type="slidenum">
              <a:rPr lang="en-US"/>
              <a:pPr>
                <a:defRPr/>
              </a:pPr>
              <a:t>‹#›</a:t>
            </a:fld>
            <a:endParaRPr lang="en-US"/>
          </a:p>
        </p:txBody>
      </p:sp>
    </p:spTree>
    <p:extLst>
      <p:ext uri="{BB962C8B-B14F-4D97-AF65-F5344CB8AC3E}">
        <p14:creationId xmlns:p14="http://schemas.microsoft.com/office/powerpoint/2010/main" val="1176851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88BCF8C3-65C0-6E4C-B778-DE11B46B103A}" type="slidenum">
              <a:rPr lang="en-US"/>
              <a:pPr>
                <a:defRPr/>
              </a:pPr>
              <a:t>‹#›</a:t>
            </a:fld>
            <a:endParaRPr lang="en-US"/>
          </a:p>
        </p:txBody>
      </p:sp>
    </p:spTree>
    <p:extLst>
      <p:ext uri="{BB962C8B-B14F-4D97-AF65-F5344CB8AC3E}">
        <p14:creationId xmlns:p14="http://schemas.microsoft.com/office/powerpoint/2010/main" val="2746208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1CAEB72B-0460-9C48-9C27-8C4F10DBEE16}" type="slidenum">
              <a:rPr lang="en-US"/>
              <a:pPr>
                <a:defRPr/>
              </a:pPr>
              <a:t>‹#›</a:t>
            </a:fld>
            <a:endParaRPr lang="en-US"/>
          </a:p>
        </p:txBody>
      </p:sp>
    </p:spTree>
    <p:extLst>
      <p:ext uri="{BB962C8B-B14F-4D97-AF65-F5344CB8AC3E}">
        <p14:creationId xmlns:p14="http://schemas.microsoft.com/office/powerpoint/2010/main" val="3379258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6F68B624-F1A6-704C-9A4F-FCE4EC6D22D0}" type="slidenum">
              <a:rPr lang="en-US"/>
              <a:pPr>
                <a:defRPr/>
              </a:pPr>
              <a:t>‹#›</a:t>
            </a:fld>
            <a:endParaRPr lang="en-US"/>
          </a:p>
        </p:txBody>
      </p:sp>
    </p:spTree>
    <p:extLst>
      <p:ext uri="{BB962C8B-B14F-4D97-AF65-F5344CB8AC3E}">
        <p14:creationId xmlns:p14="http://schemas.microsoft.com/office/powerpoint/2010/main" val="2634751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9CB98970-6644-2247-A661-4CD532C6C7F0}" type="slidenum">
              <a:rPr lang="en-US"/>
              <a:pPr>
                <a:defRPr/>
              </a:pPr>
              <a:t>‹#›</a:t>
            </a:fld>
            <a:endParaRPr lang="en-US"/>
          </a:p>
        </p:txBody>
      </p:sp>
    </p:spTree>
    <p:extLst>
      <p:ext uri="{BB962C8B-B14F-4D97-AF65-F5344CB8AC3E}">
        <p14:creationId xmlns:p14="http://schemas.microsoft.com/office/powerpoint/2010/main" val="4110898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Click icon to add picture</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6D60BF42-B85A-3846-A1E1-F72B43744A16}" type="slidenum">
              <a:rPr lang="en-US"/>
              <a:pPr>
                <a:defRPr/>
              </a:pPr>
              <a:t>‹#›</a:t>
            </a:fld>
            <a:endParaRPr lang="en-US"/>
          </a:p>
        </p:txBody>
      </p:sp>
    </p:spTree>
    <p:extLst>
      <p:ext uri="{BB962C8B-B14F-4D97-AF65-F5344CB8AC3E}">
        <p14:creationId xmlns:p14="http://schemas.microsoft.com/office/powerpoint/2010/main" val="2606260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C6E5E1BE-A7FF-D147-BF74-18E0CEFDC23A}" type="slidenum">
              <a:rPr lang="en-US"/>
              <a:pPr>
                <a:defRPr/>
              </a:pPr>
              <a:t>‹#›</a:t>
            </a:fld>
            <a:endParaRPr lang="en-US"/>
          </a:p>
        </p:txBody>
      </p:sp>
    </p:spTree>
    <p:extLst>
      <p:ext uri="{BB962C8B-B14F-4D97-AF65-F5344CB8AC3E}">
        <p14:creationId xmlns:p14="http://schemas.microsoft.com/office/powerpoint/2010/main" val="810610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FA75ECFC-9160-D742-A822-24CB37C34284}" type="slidenum">
              <a:rPr lang="en-US"/>
              <a:pPr>
                <a:defRPr/>
              </a:pPr>
              <a:t>‹#›</a:t>
            </a:fld>
            <a:endParaRPr lang="en-US"/>
          </a:p>
        </p:txBody>
      </p:sp>
    </p:spTree>
    <p:extLst>
      <p:ext uri="{BB962C8B-B14F-4D97-AF65-F5344CB8AC3E}">
        <p14:creationId xmlns:p14="http://schemas.microsoft.com/office/powerpoint/2010/main" val="680553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a:outerShdw blurRad="63500" dist="38099" dir="2700000" algn="ctr" rotWithShape="0">
              <a:srgbClr val="000000">
                <a:alpha val="75000"/>
              </a:srgbClr>
            </a:outerShdw>
          </a:effectLst>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5120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a:outerShdw blurRad="63500" dist="38099" dir="2700000" algn="ctr" rotWithShape="0">
              <a:srgbClr val="000000">
                <a:alpha val="75000"/>
              </a:srgbClr>
            </a:outerShdw>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120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rebuchet MS" charset="0"/>
                <a:ea typeface="ヒラギノ角ゴ Pro W3" charset="-128"/>
                <a:cs typeface="ヒラギノ角ゴ Pro W3" charset="-128"/>
              </a:defRPr>
            </a:lvl1pPr>
          </a:lstStyle>
          <a:p>
            <a:pPr>
              <a:defRPr/>
            </a:pPr>
            <a:endParaRPr lang="fr-FR"/>
          </a:p>
        </p:txBody>
      </p:sp>
      <p:sp>
        <p:nvSpPr>
          <p:cNvPr id="5120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rebuchet MS" charset="0"/>
                <a:ea typeface="ヒラギノ角ゴ Pro W3" charset="-128"/>
                <a:cs typeface="ヒラギノ角ゴ Pro W3" charset="-128"/>
              </a:defRPr>
            </a:lvl1pPr>
          </a:lstStyle>
          <a:p>
            <a:pPr>
              <a:defRPr/>
            </a:pPr>
            <a:endParaRPr lang="fr-FR"/>
          </a:p>
        </p:txBody>
      </p:sp>
      <p:sp>
        <p:nvSpPr>
          <p:cNvPr id="5120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rebuchet MS" charset="0"/>
              </a:defRPr>
            </a:lvl1pPr>
          </a:lstStyle>
          <a:p>
            <a:pPr>
              <a:defRPr/>
            </a:pPr>
            <a:fld id="{0DA866EC-2D6C-A94D-A3D2-82320C9571C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rebuchet MS" pitchFamily="-112" charset="0"/>
          <a:ea typeface="ヒラギノ角ゴ Pro W3" pitchFamily="-112" charset="-128"/>
          <a:cs typeface="ヒラギノ角ゴ Pro W3" pitchFamily="-112" charset="-128"/>
        </a:defRPr>
      </a:lvl2pPr>
      <a:lvl3pPr algn="ctr" rtl="0" eaLnBrk="0" fontAlgn="base" hangingPunct="0">
        <a:spcBef>
          <a:spcPct val="0"/>
        </a:spcBef>
        <a:spcAft>
          <a:spcPct val="0"/>
        </a:spcAft>
        <a:defRPr sz="4400">
          <a:solidFill>
            <a:schemeClr val="tx2"/>
          </a:solidFill>
          <a:latin typeface="Trebuchet MS" pitchFamily="-112" charset="0"/>
          <a:ea typeface="ヒラギノ角ゴ Pro W3" pitchFamily="-112" charset="-128"/>
          <a:cs typeface="ヒラギノ角ゴ Pro W3" pitchFamily="-112" charset="-128"/>
        </a:defRPr>
      </a:lvl3pPr>
      <a:lvl4pPr algn="ctr" rtl="0" eaLnBrk="0" fontAlgn="base" hangingPunct="0">
        <a:spcBef>
          <a:spcPct val="0"/>
        </a:spcBef>
        <a:spcAft>
          <a:spcPct val="0"/>
        </a:spcAft>
        <a:defRPr sz="4400">
          <a:solidFill>
            <a:schemeClr val="tx2"/>
          </a:solidFill>
          <a:latin typeface="Trebuchet MS" pitchFamily="-112" charset="0"/>
          <a:ea typeface="ヒラギノ角ゴ Pro W3" pitchFamily="-112" charset="-128"/>
          <a:cs typeface="ヒラギノ角ゴ Pro W3" pitchFamily="-112" charset="-128"/>
        </a:defRPr>
      </a:lvl4pPr>
      <a:lvl5pPr algn="ctr" rtl="0" eaLnBrk="0" fontAlgn="base" hangingPunct="0">
        <a:spcBef>
          <a:spcPct val="0"/>
        </a:spcBef>
        <a:spcAft>
          <a:spcPct val="0"/>
        </a:spcAft>
        <a:defRPr sz="4400">
          <a:solidFill>
            <a:schemeClr val="tx2"/>
          </a:solidFill>
          <a:latin typeface="Trebuchet MS" pitchFamily="-112" charset="0"/>
          <a:ea typeface="ヒラギノ角ゴ Pro W3" pitchFamily="-112" charset="-128"/>
          <a:cs typeface="ヒラギノ角ゴ Pro W3" pitchFamily="-112" charset="-128"/>
        </a:defRPr>
      </a:lvl5pPr>
      <a:lvl6pPr marL="457200" algn="ctr" rtl="0" eaLnBrk="1" fontAlgn="base" hangingPunct="1">
        <a:spcBef>
          <a:spcPct val="0"/>
        </a:spcBef>
        <a:spcAft>
          <a:spcPct val="0"/>
        </a:spcAft>
        <a:defRPr sz="4400">
          <a:solidFill>
            <a:schemeClr val="tx2"/>
          </a:solidFill>
          <a:latin typeface="Trebuchet MS" pitchFamily="-112" charset="0"/>
          <a:ea typeface="ヒラギノ角ゴ Pro W3" pitchFamily="-112" charset="-128"/>
          <a:cs typeface="ヒラギノ角ゴ Pro W3" pitchFamily="-112" charset="-128"/>
        </a:defRPr>
      </a:lvl6pPr>
      <a:lvl7pPr marL="914400" algn="ctr" rtl="0" eaLnBrk="1" fontAlgn="base" hangingPunct="1">
        <a:spcBef>
          <a:spcPct val="0"/>
        </a:spcBef>
        <a:spcAft>
          <a:spcPct val="0"/>
        </a:spcAft>
        <a:defRPr sz="4400">
          <a:solidFill>
            <a:schemeClr val="tx2"/>
          </a:solidFill>
          <a:latin typeface="Trebuchet MS" pitchFamily="-112" charset="0"/>
          <a:ea typeface="ヒラギノ角ゴ Pro W3" pitchFamily="-112" charset="-128"/>
          <a:cs typeface="ヒラギノ角ゴ Pro W3" pitchFamily="-112" charset="-128"/>
        </a:defRPr>
      </a:lvl7pPr>
      <a:lvl8pPr marL="1371600" algn="ctr" rtl="0" eaLnBrk="1" fontAlgn="base" hangingPunct="1">
        <a:spcBef>
          <a:spcPct val="0"/>
        </a:spcBef>
        <a:spcAft>
          <a:spcPct val="0"/>
        </a:spcAft>
        <a:defRPr sz="4400">
          <a:solidFill>
            <a:schemeClr val="tx2"/>
          </a:solidFill>
          <a:latin typeface="Trebuchet MS" pitchFamily="-112" charset="0"/>
          <a:ea typeface="ヒラギノ角ゴ Pro W3" pitchFamily="-112" charset="-128"/>
          <a:cs typeface="ヒラギノ角ゴ Pro W3" pitchFamily="-112" charset="-128"/>
        </a:defRPr>
      </a:lvl8pPr>
      <a:lvl9pPr marL="1828800" algn="ctr" rtl="0" eaLnBrk="1" fontAlgn="base" hangingPunct="1">
        <a:spcBef>
          <a:spcPct val="0"/>
        </a:spcBef>
        <a:spcAft>
          <a:spcPct val="0"/>
        </a:spcAft>
        <a:defRPr sz="4400">
          <a:solidFill>
            <a:schemeClr val="tx2"/>
          </a:solidFill>
          <a:latin typeface="Trebuchet MS" pitchFamily="-112" charset="0"/>
          <a:ea typeface="ヒラギノ角ゴ Pro W3" pitchFamily="-112" charset="-128"/>
          <a:cs typeface="ヒラギノ角ゴ Pro W3" pitchFamily="-112" charset="-128"/>
        </a:defRPr>
      </a:lvl9pPr>
    </p:titleStyle>
    <p:bodyStyle>
      <a:lvl1pPr marL="342900" indent="-342900" algn="l" rtl="0" eaLnBrk="0" fontAlgn="base" hangingPunct="0">
        <a:spcBef>
          <a:spcPct val="20000"/>
        </a:spcBef>
        <a:spcAft>
          <a:spcPct val="0"/>
        </a:spcAft>
        <a:buSzPct val="95000"/>
        <a:buFont typeface="Monotype Sorts" charset="0"/>
        <a:buChar char="G"/>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95000"/>
        <a:buFont typeface="Monotype Sorts" charset="0"/>
        <a:buChar char="G"/>
        <a:defRPr sz="2800">
          <a:solidFill>
            <a:schemeClr val="tx1"/>
          </a:solidFill>
          <a:latin typeface="+mn-lt"/>
          <a:ea typeface="+mn-ea"/>
          <a:cs typeface="+mn-cs"/>
        </a:defRPr>
      </a:lvl2pPr>
      <a:lvl3pPr marL="1143000" indent="-228600" algn="l" rtl="0" eaLnBrk="0" fontAlgn="base" hangingPunct="0">
        <a:spcBef>
          <a:spcPct val="20000"/>
        </a:spcBef>
        <a:spcAft>
          <a:spcPct val="0"/>
        </a:spcAft>
        <a:buSzPct val="95000"/>
        <a:buFont typeface="Monotype Sorts" charset="0"/>
        <a:buChar char="G"/>
        <a:defRPr sz="2400">
          <a:solidFill>
            <a:schemeClr val="tx1"/>
          </a:solidFill>
          <a:latin typeface="+mn-lt"/>
          <a:ea typeface="+mn-ea"/>
          <a:cs typeface="+mn-cs"/>
        </a:defRPr>
      </a:lvl3pPr>
      <a:lvl4pPr marL="1600200" indent="-228600" algn="l" rtl="0" eaLnBrk="0" fontAlgn="base" hangingPunct="0">
        <a:spcBef>
          <a:spcPct val="20000"/>
        </a:spcBef>
        <a:spcAft>
          <a:spcPct val="0"/>
        </a:spcAft>
        <a:buSzPct val="95000"/>
        <a:buFont typeface="Monotype Sorts" charset="0"/>
        <a:buChar char="G"/>
        <a:defRPr sz="2000">
          <a:solidFill>
            <a:schemeClr val="tx1"/>
          </a:solidFill>
          <a:latin typeface="+mn-lt"/>
          <a:ea typeface="+mn-ea"/>
          <a:cs typeface="+mn-cs"/>
        </a:defRPr>
      </a:lvl4pPr>
      <a:lvl5pPr marL="2057400" indent="-228600" algn="l" rtl="0" eaLnBrk="0" fontAlgn="base" hangingPunct="0">
        <a:spcBef>
          <a:spcPct val="20000"/>
        </a:spcBef>
        <a:spcAft>
          <a:spcPct val="0"/>
        </a:spcAft>
        <a:buSzPct val="95000"/>
        <a:buFont typeface="Monotype Sorts" charset="0"/>
        <a:buChar char="G"/>
        <a:defRPr sz="2000">
          <a:solidFill>
            <a:schemeClr val="tx1"/>
          </a:solidFill>
          <a:latin typeface="+mn-lt"/>
          <a:ea typeface="+mn-ea"/>
          <a:cs typeface="+mn-cs"/>
        </a:defRPr>
      </a:lvl5pPr>
      <a:lvl6pPr marL="2514600" indent="-228600" algn="l" rtl="0" eaLnBrk="1" fontAlgn="base" hangingPunct="1">
        <a:spcBef>
          <a:spcPct val="20000"/>
        </a:spcBef>
        <a:spcAft>
          <a:spcPct val="0"/>
        </a:spcAft>
        <a:buSzPct val="95000"/>
        <a:buFont typeface="Monotype Sorts" pitchFamily="-112" charset="2"/>
        <a:buChar char="G"/>
        <a:defRPr sz="2000">
          <a:solidFill>
            <a:schemeClr val="tx1"/>
          </a:solidFill>
          <a:latin typeface="+mn-lt"/>
          <a:ea typeface="+mn-ea"/>
          <a:cs typeface="+mn-cs"/>
        </a:defRPr>
      </a:lvl6pPr>
      <a:lvl7pPr marL="2971800" indent="-228600" algn="l" rtl="0" eaLnBrk="1" fontAlgn="base" hangingPunct="1">
        <a:spcBef>
          <a:spcPct val="20000"/>
        </a:spcBef>
        <a:spcAft>
          <a:spcPct val="0"/>
        </a:spcAft>
        <a:buSzPct val="95000"/>
        <a:buFont typeface="Monotype Sorts" pitchFamily="-112" charset="2"/>
        <a:buChar char="G"/>
        <a:defRPr sz="2000">
          <a:solidFill>
            <a:schemeClr val="tx1"/>
          </a:solidFill>
          <a:latin typeface="+mn-lt"/>
          <a:ea typeface="+mn-ea"/>
          <a:cs typeface="+mn-cs"/>
        </a:defRPr>
      </a:lvl7pPr>
      <a:lvl8pPr marL="3429000" indent="-228600" algn="l" rtl="0" eaLnBrk="1" fontAlgn="base" hangingPunct="1">
        <a:spcBef>
          <a:spcPct val="20000"/>
        </a:spcBef>
        <a:spcAft>
          <a:spcPct val="0"/>
        </a:spcAft>
        <a:buSzPct val="95000"/>
        <a:buFont typeface="Monotype Sorts" pitchFamily="-112" charset="2"/>
        <a:buChar char="G"/>
        <a:defRPr sz="2000">
          <a:solidFill>
            <a:schemeClr val="tx1"/>
          </a:solidFill>
          <a:latin typeface="+mn-lt"/>
          <a:ea typeface="+mn-ea"/>
          <a:cs typeface="+mn-cs"/>
        </a:defRPr>
      </a:lvl8pPr>
      <a:lvl9pPr marL="3886200" indent="-228600" algn="l" rtl="0" eaLnBrk="1" fontAlgn="base" hangingPunct="1">
        <a:spcBef>
          <a:spcPct val="20000"/>
        </a:spcBef>
        <a:spcAft>
          <a:spcPct val="0"/>
        </a:spcAft>
        <a:buSzPct val="95000"/>
        <a:buFont typeface="Monotype Sorts" pitchFamily="-112" charset="2"/>
        <a:buChar char="G"/>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7.wm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emf"/><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emf"/><Relationship Id="rId5" Type="http://schemas.openxmlformats.org/officeDocument/2006/relationships/image" Target="../media/image20.emf"/><Relationship Id="rId6" Type="http://schemas.openxmlformats.org/officeDocument/2006/relationships/image" Target="../media/image21.png"/><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7.wmf"/></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png"/><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5.png"/><Relationship Id="rId5" Type="http://schemas.openxmlformats.org/officeDocument/2006/relationships/image" Target="../media/image27.png"/><Relationship Id="rId6" Type="http://schemas.openxmlformats.org/officeDocument/2006/relationships/image" Target="../media/image28.png"/><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30.emf"/></Relationships>
</file>

<file path=ppt/slides/_rels/slide15.xml.rels><?xml version="1.0" encoding="UTF-8" standalone="yes"?>
<Relationships xmlns="http://schemas.openxmlformats.org/package/2006/relationships"><Relationship Id="rId3" Type="http://schemas.openxmlformats.org/officeDocument/2006/relationships/image" Target="../media/image31.emf"/><Relationship Id="rId4" Type="http://schemas.openxmlformats.org/officeDocument/2006/relationships/image" Target="../media/image32.emf"/><Relationship Id="rId5" Type="http://schemas.openxmlformats.org/officeDocument/2006/relationships/image" Target="../media/image33.emf"/><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4.emf"/><Relationship Id="rId4" Type="http://schemas.openxmlformats.org/officeDocument/2006/relationships/image" Target="../media/image35.emf"/><Relationship Id="rId5" Type="http://schemas.openxmlformats.org/officeDocument/2006/relationships/image" Target="../media/image36.emf"/><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tiff"/><Relationship Id="rId5" Type="http://schemas.openxmlformats.org/officeDocument/2006/relationships/image" Target="../media/image39.tiff"/><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42.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43.emf"/></Relationships>
</file>

<file path=ppt/slides/_rels/slide21.xml.rels><?xml version="1.0" encoding="UTF-8" standalone="yes"?>
<Relationships xmlns="http://schemas.openxmlformats.org/package/2006/relationships"><Relationship Id="rId3" Type="http://schemas.openxmlformats.org/officeDocument/2006/relationships/image" Target="../media/image44.emf"/><Relationship Id="rId4" Type="http://schemas.openxmlformats.org/officeDocument/2006/relationships/image" Target="../media/image45.emf"/><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45.emf"/><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emf"/><Relationship Id="rId4" Type="http://schemas.openxmlformats.org/officeDocument/2006/relationships/image" Target="../media/image47.png"/><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image" Target="../media/image48.emf"/><Relationship Id="rId4" Type="http://schemas.openxmlformats.org/officeDocument/2006/relationships/image" Target="../media/image49.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1.png"/><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2.png"/><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56.png"/><Relationship Id="rId1" Type="http://schemas.openxmlformats.org/officeDocument/2006/relationships/slideLayout" Target="../slideLayouts/slideLayout8.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62.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63.emf"/></Relationships>
</file>

<file path=ppt/slides/_rels/slide36.xml.rels><?xml version="1.0" encoding="UTF-8" standalone="yes"?>
<Relationships xmlns="http://schemas.openxmlformats.org/package/2006/relationships"><Relationship Id="rId3" Type="http://schemas.openxmlformats.org/officeDocument/2006/relationships/image" Target="../media/image48.emf"/><Relationship Id="rId4" Type="http://schemas.openxmlformats.org/officeDocument/2006/relationships/image" Target="../media/image64.emf"/><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5.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 Id="rId3" Type="http://schemas.openxmlformats.org/officeDocument/2006/relationships/image" Target="../media/image6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3.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emf"/></Relationships>
</file>

<file path=ppt/slides/_rels/slide41.xml.rels><?xml version="1.0" encoding="UTF-8" standalone="yes"?>
<Relationships xmlns="http://schemas.openxmlformats.org/package/2006/relationships"><Relationship Id="rId3" Type="http://schemas.openxmlformats.org/officeDocument/2006/relationships/image" Target="../media/image48.emf"/><Relationship Id="rId4" Type="http://schemas.openxmlformats.org/officeDocument/2006/relationships/image" Target="../media/image64.emf"/><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emf"/></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3" Type="http://schemas.openxmlformats.org/officeDocument/2006/relationships/image" Target="../media/image62.emf"/><Relationship Id="rId4" Type="http://schemas.openxmlformats.org/officeDocument/2006/relationships/image" Target="../media/image73.emf"/><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6.xml.rels><?xml version="1.0" encoding="UTF-8" standalone="yes"?>
<Relationships xmlns="http://schemas.openxmlformats.org/package/2006/relationships"><Relationship Id="rId3" Type="http://schemas.openxmlformats.org/officeDocument/2006/relationships/image" Target="../media/image75.emf"/><Relationship Id="rId4" Type="http://schemas.openxmlformats.org/officeDocument/2006/relationships/image" Target="../media/image76.emf"/><Relationship Id="rId5" Type="http://schemas.openxmlformats.org/officeDocument/2006/relationships/image" Target="../media/image77.emf"/><Relationship Id="rId1" Type="http://schemas.openxmlformats.org/officeDocument/2006/relationships/slideLayout" Target="../slideLayouts/slideLayout2.xml"/><Relationship Id="rId2" Type="http://schemas.openxmlformats.org/officeDocument/2006/relationships/image" Target="../media/image74.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0.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1.emf"/><Relationship Id="rId3" Type="http://schemas.openxmlformats.org/officeDocument/2006/relationships/image" Target="../media/image82.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84.emf"/></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4" Type="http://schemas.openxmlformats.org/officeDocument/2006/relationships/image" Target="../media/image86.emf"/><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54.xml.rels><?xml version="1.0" encoding="UTF-8" standalone="yes"?>
<Relationships xmlns="http://schemas.openxmlformats.org/package/2006/relationships"><Relationship Id="rId3" Type="http://schemas.openxmlformats.org/officeDocument/2006/relationships/image" Target="../media/image87.emf"/><Relationship Id="rId4" Type="http://schemas.openxmlformats.org/officeDocument/2006/relationships/image" Target="../media/image88.pn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png"/><Relationship Id="rId3" Type="http://schemas.openxmlformats.org/officeDocument/2006/relationships/image" Target="../media/image9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7.xml.rels><?xml version="1.0" encoding="UTF-8" standalone="yes"?>
<Relationships xmlns="http://schemas.openxmlformats.org/package/2006/relationships"><Relationship Id="rId3" Type="http://schemas.openxmlformats.org/officeDocument/2006/relationships/image" Target="../media/image91.jpeg"/><Relationship Id="rId4" Type="http://schemas.openxmlformats.org/officeDocument/2006/relationships/image" Target="../media/image92.jpeg"/><Relationship Id="rId1" Type="http://schemas.openxmlformats.org/officeDocument/2006/relationships/slideLayout" Target="../slideLayouts/slideLayout8.xml"/><Relationship Id="rId2" Type="http://schemas.openxmlformats.org/officeDocument/2006/relationships/notesSlide" Target="../notesSlides/notesSlide44.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8.xml"/><Relationship Id="rId2" Type="http://schemas.openxmlformats.org/officeDocument/2006/relationships/notesSlide" Target="../notesSlides/notesSlide4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93.png"/></Relationships>
</file>

<file path=ppt/slides/_rels/slide60.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comments" Target="../comments/comment1.xml"/><Relationship Id="rId1" Type="http://schemas.openxmlformats.org/officeDocument/2006/relationships/slideLayout" Target="../slideLayouts/slideLayout8.xml"/><Relationship Id="rId2" Type="http://schemas.openxmlformats.org/officeDocument/2006/relationships/notesSlide" Target="../notesSlides/notesSlide4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png"/><Relationship Id="rId3" Type="http://schemas.openxmlformats.org/officeDocument/2006/relationships/image" Target="../media/image9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9.png"/><Relationship Id="rId3" Type="http://schemas.openxmlformats.org/officeDocument/2006/relationships/image" Target="../media/image100.png"/></Relationships>
</file>

<file path=ppt/slides/_rels/slide64.xml.rels><?xml version="1.0" encoding="UTF-8" standalone="yes"?>
<Relationships xmlns="http://schemas.openxmlformats.org/package/2006/relationships"><Relationship Id="rId3" Type="http://schemas.openxmlformats.org/officeDocument/2006/relationships/image" Target="../media/image101.emf"/><Relationship Id="rId4" Type="http://schemas.openxmlformats.org/officeDocument/2006/relationships/image" Target="../media/image102.emf"/><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 name="Picture 9" descr="total_collage_BLACK.jpg"/>
          <p:cNvPicPr>
            <a:picLocks noChangeAspect="1"/>
          </p:cNvPicPr>
          <p:nvPr/>
        </p:nvPicPr>
        <p:blipFill>
          <a:blip r:embed="rId3">
            <a:alphaModFix amt="77000"/>
            <a:extLst>
              <a:ext uri="{28A0092B-C50C-407E-A947-70E740481C1C}">
                <a14:useLocalDpi xmlns:a14="http://schemas.microsoft.com/office/drawing/2010/main" val="0"/>
              </a:ext>
            </a:extLst>
          </a:blip>
          <a:stretch>
            <a:fillRect/>
          </a:stretch>
        </p:blipFill>
        <p:spPr>
          <a:xfrm>
            <a:off x="467544" y="28255"/>
            <a:ext cx="8289696" cy="6858000"/>
          </a:xfrm>
          <a:prstGeom prst="rect">
            <a:avLst/>
          </a:prstGeom>
        </p:spPr>
      </p:pic>
      <p:sp>
        <p:nvSpPr>
          <p:cNvPr id="11" name="ZoneTexte 9"/>
          <p:cNvSpPr txBox="1">
            <a:spLocks noChangeArrowheads="1"/>
          </p:cNvSpPr>
          <p:nvPr/>
        </p:nvSpPr>
        <p:spPr bwMode="auto">
          <a:xfrm>
            <a:off x="0" y="167560"/>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4000" b="1" dirty="0" err="1" smtClean="0">
                <a:ea typeface="ＭＳ Ｐゴシック" charset="0"/>
                <a:cs typeface="ＭＳ Ｐゴシック" charset="0"/>
              </a:rPr>
              <a:t>Physics</a:t>
            </a:r>
            <a:r>
              <a:rPr lang="fr-FR" sz="4000" b="1" dirty="0" smtClean="0">
                <a:ea typeface="ＭＳ Ｐゴシック" charset="0"/>
                <a:cs typeface="ＭＳ Ｐゴシック" charset="0"/>
              </a:rPr>
              <a:t> of Clusters </a:t>
            </a:r>
          </a:p>
          <a:p>
            <a:pPr algn="ctr" eaLnBrk="1" hangingPunct="1"/>
            <a:r>
              <a:rPr lang="fr-FR" sz="4000" b="1" dirty="0" smtClean="0">
                <a:ea typeface="ＭＳ Ｐゴシック" charset="0"/>
                <a:cs typeface="ＭＳ Ｐゴシック" charset="0"/>
              </a:rPr>
              <a:t>and </a:t>
            </a:r>
          </a:p>
          <a:p>
            <a:pPr algn="ctr" eaLnBrk="1" hangingPunct="1"/>
            <a:r>
              <a:rPr lang="fr-FR" sz="4000" b="1" dirty="0" smtClean="0">
                <a:ea typeface="ＭＳ Ｐゴシック" charset="0"/>
                <a:cs typeface="ＭＳ Ｐゴシック" charset="0"/>
              </a:rPr>
              <a:t>AGN Feedback</a:t>
            </a:r>
            <a:endParaRPr lang="fr-FR" sz="4000" b="1" i="1" dirty="0">
              <a:ea typeface="ＭＳ Ｐゴシック" charset="0"/>
              <a:cs typeface="ＭＳ Ｐゴシック" charset="0"/>
            </a:endParaRPr>
          </a:p>
        </p:txBody>
      </p:sp>
      <p:sp>
        <p:nvSpPr>
          <p:cNvPr id="12" name="ZoneTexte 9"/>
          <p:cNvSpPr txBox="1">
            <a:spLocks noChangeArrowheads="1"/>
          </p:cNvSpPr>
          <p:nvPr/>
        </p:nvSpPr>
        <p:spPr bwMode="auto">
          <a:xfrm>
            <a:off x="-10259" y="5314563"/>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2200" b="1" dirty="0">
                <a:solidFill>
                  <a:srgbClr val="FFFFFF"/>
                </a:solidFill>
                <a:ea typeface="ＭＳ Ｐゴシック" charset="0"/>
                <a:cs typeface="ＭＳ Ｐゴシック" charset="0"/>
              </a:rPr>
              <a:t>Julie Hlavacek-Larrondo</a:t>
            </a:r>
          </a:p>
          <a:p>
            <a:pPr algn="ctr" eaLnBrk="1" hangingPunct="1"/>
            <a:r>
              <a:rPr lang="fr-FR" sz="1800" b="1" dirty="0" smtClean="0">
                <a:solidFill>
                  <a:srgbClr val="FFFFFF"/>
                </a:solidFill>
                <a:ea typeface="ＭＳ Ｐゴシック" charset="0"/>
                <a:cs typeface="ＭＳ Ｐゴシック" charset="0"/>
              </a:rPr>
              <a:t>Assistant </a:t>
            </a:r>
            <a:r>
              <a:rPr lang="fr-FR" sz="1800" b="1" dirty="0" err="1" smtClean="0">
                <a:solidFill>
                  <a:srgbClr val="FFFFFF"/>
                </a:solidFill>
                <a:ea typeface="ＭＳ Ｐゴシック" charset="0"/>
                <a:cs typeface="ＭＳ Ｐゴシック" charset="0"/>
              </a:rPr>
              <a:t>Professor</a:t>
            </a:r>
            <a:r>
              <a:rPr lang="fr-FR" sz="1800" b="1" dirty="0" smtClean="0">
                <a:solidFill>
                  <a:srgbClr val="FFFFFF"/>
                </a:solidFill>
                <a:ea typeface="ＭＳ Ｐゴシック" charset="0"/>
                <a:cs typeface="ＭＳ Ｐゴシック" charset="0"/>
              </a:rPr>
              <a:t>,</a:t>
            </a:r>
          </a:p>
          <a:p>
            <a:pPr algn="ctr" eaLnBrk="1" hangingPunct="1"/>
            <a:r>
              <a:rPr lang="fr-FR" sz="1800" b="1" dirty="0" smtClean="0">
                <a:solidFill>
                  <a:srgbClr val="FFFFFF"/>
                </a:solidFill>
                <a:ea typeface="ＭＳ Ｐゴシック" charset="0"/>
                <a:cs typeface="ＭＳ Ｐゴシック" charset="0"/>
              </a:rPr>
              <a:t>Université </a:t>
            </a:r>
            <a:r>
              <a:rPr lang="fr-FR" sz="1800" b="1" dirty="0">
                <a:solidFill>
                  <a:srgbClr val="FFFFFF"/>
                </a:solidFill>
                <a:ea typeface="ＭＳ Ｐゴシック" charset="0"/>
                <a:cs typeface="ＭＳ Ｐゴシック" charset="0"/>
              </a:rPr>
              <a:t>de Montréal</a:t>
            </a:r>
          </a:p>
          <a:p>
            <a:pPr algn="ctr" eaLnBrk="1" hangingPunct="1"/>
            <a:endParaRPr lang="fr-FR" sz="1000" b="1" dirty="0">
              <a:solidFill>
                <a:srgbClr val="000090"/>
              </a:solidFill>
              <a:ea typeface="ＭＳ Ｐゴシック" charset="0"/>
              <a:cs typeface="ＭＳ Ｐゴシック" charset="0"/>
            </a:endParaRPr>
          </a:p>
        </p:txBody>
      </p:sp>
      <p:sp>
        <p:nvSpPr>
          <p:cNvPr id="13" name="TextBox 6"/>
          <p:cNvSpPr txBox="1">
            <a:spLocks noChangeArrowheads="1"/>
          </p:cNvSpPr>
          <p:nvPr/>
        </p:nvSpPr>
        <p:spPr bwMode="auto">
          <a:xfrm>
            <a:off x="52137" y="6364789"/>
            <a:ext cx="8399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i="1" dirty="0" smtClean="0">
                <a:solidFill>
                  <a:srgbClr val="FFFFFF"/>
                </a:solidFill>
              </a:rPr>
              <a:t>Collage of all </a:t>
            </a:r>
            <a:r>
              <a:rPr lang="en-US" sz="2000" i="1" dirty="0" smtClean="0">
                <a:solidFill>
                  <a:srgbClr val="FFFFFF"/>
                </a:solidFill>
              </a:rPr>
              <a:t>Chandra press</a:t>
            </a:r>
            <a:r>
              <a:rPr lang="en-US" sz="2000" i="1" dirty="0" smtClean="0">
                <a:solidFill>
                  <a:srgbClr val="FFFFFF"/>
                </a:solidFill>
              </a:rPr>
              <a:t> </a:t>
            </a:r>
            <a:r>
              <a:rPr lang="en-US" sz="2000" i="1" dirty="0" smtClean="0">
                <a:solidFill>
                  <a:srgbClr val="FFFFFF"/>
                </a:solidFill>
              </a:rPr>
              <a:t>releases </a:t>
            </a:r>
            <a:r>
              <a:rPr lang="en-US" sz="2000" i="1" dirty="0" smtClean="0">
                <a:solidFill>
                  <a:srgbClr val="FFFFFF"/>
                </a:solidFill>
              </a:rPr>
              <a:t>on clusters and massive black holes. </a:t>
            </a:r>
            <a:endParaRPr lang="en-US" sz="2000" i="1" dirty="0">
              <a:solidFill>
                <a:srgbClr val="FFFFFF"/>
              </a:solidFill>
            </a:endParaRPr>
          </a:p>
        </p:txBody>
      </p:sp>
      <p:pic>
        <p:nvPicPr>
          <p:cNvPr id="1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27416" y="6262513"/>
            <a:ext cx="10810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6278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 name="Picture 9" descr="total_collage_BLACK.jpg"/>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467544" y="28255"/>
            <a:ext cx="8289696" cy="6858000"/>
          </a:xfrm>
          <a:prstGeom prst="rect">
            <a:avLst/>
          </a:prstGeom>
        </p:spPr>
      </p:pic>
      <p:sp>
        <p:nvSpPr>
          <p:cNvPr id="7" name="TextBox 6"/>
          <p:cNvSpPr txBox="1">
            <a:spLocks noChangeArrowheads="1"/>
          </p:cNvSpPr>
          <p:nvPr/>
        </p:nvSpPr>
        <p:spPr bwMode="auto">
          <a:xfrm>
            <a:off x="52137" y="6364789"/>
            <a:ext cx="8399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i="1" dirty="0" smtClean="0">
                <a:solidFill>
                  <a:srgbClr val="FFFFFF"/>
                </a:solidFill>
              </a:rPr>
              <a:t>Collage of all </a:t>
            </a:r>
            <a:r>
              <a:rPr lang="en-US" sz="2000" i="1" dirty="0" smtClean="0">
                <a:solidFill>
                  <a:srgbClr val="FFFFFF"/>
                </a:solidFill>
              </a:rPr>
              <a:t>Chandra press</a:t>
            </a:r>
            <a:r>
              <a:rPr lang="en-US" sz="2000" i="1" dirty="0" smtClean="0">
                <a:solidFill>
                  <a:srgbClr val="FFFFFF"/>
                </a:solidFill>
              </a:rPr>
              <a:t> </a:t>
            </a:r>
            <a:r>
              <a:rPr lang="en-US" sz="2000" i="1" dirty="0" smtClean="0">
                <a:solidFill>
                  <a:srgbClr val="FFFFFF"/>
                </a:solidFill>
              </a:rPr>
              <a:t>releases </a:t>
            </a:r>
            <a:r>
              <a:rPr lang="en-US" sz="2000" i="1" dirty="0" smtClean="0">
                <a:solidFill>
                  <a:srgbClr val="FFFFFF"/>
                </a:solidFill>
              </a:rPr>
              <a:t>on clusters and massive black holes. </a:t>
            </a:r>
            <a:endParaRPr lang="en-US" sz="2000" i="1" dirty="0">
              <a:solidFill>
                <a:srgbClr val="FFFFFF"/>
              </a:solidFill>
            </a:endParaRPr>
          </a:p>
        </p:txBody>
      </p:sp>
    </p:spTree>
    <p:extLst>
      <p:ext uri="{BB962C8B-B14F-4D97-AF65-F5344CB8AC3E}">
        <p14:creationId xmlns:p14="http://schemas.microsoft.com/office/powerpoint/2010/main" val="484643866"/>
      </p:ext>
    </p:extLst>
  </p:cSld>
  <p:clrMapOvr>
    <a:masterClrMapping/>
  </p:clrMapOvr>
  <mc:AlternateContent xmlns:mc="http://schemas.openxmlformats.org/markup-compatibility/2006">
    <mc:Choice xmlns:p14="http://schemas.microsoft.com/office/powerpoint/2010/main" Requires="p14">
      <p:transition spd="slow" p14:dur="800">
        <p:fade/>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ZoneTexte 4"/>
          <p:cNvSpPr txBox="1">
            <a:spLocks noChangeArrowheads="1"/>
          </p:cNvSpPr>
          <p:nvPr/>
        </p:nvSpPr>
        <p:spPr bwMode="auto">
          <a:xfrm>
            <a:off x="14288" y="6302375"/>
            <a:ext cx="54943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solidFill>
                  <a:schemeClr val="bg2"/>
                </a:solidFill>
              </a:rPr>
              <a:t>Abell 1689, Hubble (yellow)</a:t>
            </a:r>
          </a:p>
        </p:txBody>
      </p:sp>
      <p:sp>
        <p:nvSpPr>
          <p:cNvPr id="31746" name="Espace réservé du texte 3"/>
          <p:cNvSpPr txBox="1">
            <a:spLocks/>
          </p:cNvSpPr>
          <p:nvPr/>
        </p:nvSpPr>
        <p:spPr bwMode="auto">
          <a:xfrm>
            <a:off x="5507038" y="836613"/>
            <a:ext cx="4465637" cy="5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292608" tIns="274320" rIns="274320" bIns="274320"/>
          <a:lstStyle>
            <a:lvl1pPr eaLnBrk="0" hangingPunct="0">
              <a:defRPr sz="2400">
                <a:solidFill>
                  <a:schemeClr val="tx1"/>
                </a:solidFill>
                <a:latin typeface="Arial" charset="0"/>
                <a:ea typeface="ヒラギノ角ゴ Pro W3" charset="0"/>
                <a:cs typeface="ヒラギノ角ゴ Pro W3" charset="0"/>
              </a:defRPr>
            </a:lvl1pPr>
            <a:lvl2pPr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lnSpc>
                <a:spcPct val="110000"/>
              </a:lnSpc>
              <a:spcBef>
                <a:spcPts val="1400"/>
              </a:spcBef>
              <a:buClr>
                <a:srgbClr val="FF6600"/>
              </a:buClr>
              <a:buSzPct val="120000"/>
              <a:buFont typeface="Arial" charset="0"/>
              <a:buChar char="•"/>
              <a:defRPr/>
            </a:pPr>
            <a:r>
              <a:rPr lang="en-GB" sz="1700" b="1" dirty="0" smtClean="0">
                <a:solidFill>
                  <a:schemeClr val="bg2"/>
                </a:solidFill>
                <a:latin typeface="Helvetica" charset="0"/>
                <a:cs typeface="Helvetica" charset="0"/>
              </a:rPr>
              <a:t> </a:t>
            </a:r>
            <a:r>
              <a:rPr lang="en-GB" sz="1700" b="1" dirty="0" err="1" smtClean="0">
                <a:solidFill>
                  <a:schemeClr val="bg2"/>
                </a:solidFill>
                <a:latin typeface="Helvetica" charset="0"/>
                <a:cs typeface="Helvetica" charset="0"/>
              </a:rPr>
              <a:t>Center</a:t>
            </a:r>
            <a:r>
              <a:rPr lang="en-GB" sz="1700" b="1" dirty="0" smtClean="0">
                <a:solidFill>
                  <a:schemeClr val="bg2"/>
                </a:solidFill>
                <a:latin typeface="Helvetica" charset="0"/>
                <a:cs typeface="Helvetica" charset="0"/>
              </a:rPr>
              <a:t>: </a:t>
            </a:r>
          </a:p>
          <a:p>
            <a:pPr defTabSz="914400" eaLnBrk="1" hangingPunct="1">
              <a:lnSpc>
                <a:spcPct val="110000"/>
              </a:lnSpc>
              <a:spcBef>
                <a:spcPts val="1400"/>
              </a:spcBef>
              <a:buClr>
                <a:srgbClr val="FF6600"/>
              </a:buClr>
              <a:buSzPct val="120000"/>
              <a:defRPr/>
            </a:pPr>
            <a:r>
              <a:rPr lang="en-GB" sz="1400" b="1" dirty="0" smtClean="0">
                <a:solidFill>
                  <a:schemeClr val="bg2"/>
                </a:solidFill>
                <a:latin typeface="Helvetica" charset="0"/>
                <a:cs typeface="Helvetica" charset="0"/>
                <a:sym typeface="Wingdings"/>
              </a:rPr>
              <a:t> </a:t>
            </a:r>
            <a:r>
              <a:rPr lang="en-GB" sz="1400" b="1" dirty="0" smtClean="0">
                <a:solidFill>
                  <a:schemeClr val="bg2"/>
                </a:solidFill>
                <a:latin typeface="Helvetica" charset="0"/>
                <a:cs typeface="Helvetica" charset="0"/>
              </a:rPr>
              <a:t>Brightest Cluster Galaxy (BCG)</a:t>
            </a:r>
          </a:p>
          <a:p>
            <a:pPr defTabSz="914400" eaLnBrk="1" hangingPunct="1">
              <a:lnSpc>
                <a:spcPct val="110000"/>
              </a:lnSpc>
              <a:spcBef>
                <a:spcPts val="1400"/>
              </a:spcBef>
              <a:buClr>
                <a:srgbClr val="FF6600"/>
              </a:buClr>
              <a:buSzPct val="120000"/>
              <a:defRPr/>
            </a:pPr>
            <a:endParaRPr lang="en-GB" sz="1400" b="1" dirty="0" smtClean="0">
              <a:solidFill>
                <a:schemeClr val="bg2"/>
              </a:solidFill>
              <a:latin typeface="Helvetica" charset="0"/>
              <a:cs typeface="Helvetica" charset="0"/>
            </a:endParaRPr>
          </a:p>
          <a:p>
            <a:pPr defTabSz="914400" eaLnBrk="1" hangingPunct="1">
              <a:lnSpc>
                <a:spcPct val="120000"/>
              </a:lnSpc>
              <a:spcBef>
                <a:spcPts val="1400"/>
              </a:spcBef>
              <a:buClr>
                <a:srgbClr val="FF6600"/>
              </a:buClr>
              <a:buSzPct val="120000"/>
              <a:buFont typeface="Arial" charset="0"/>
              <a:buChar char="•"/>
              <a:defRPr/>
            </a:pPr>
            <a:r>
              <a:rPr lang="en-GB" sz="1700" b="1" dirty="0" smtClean="0">
                <a:solidFill>
                  <a:schemeClr val="bg2"/>
                </a:solidFill>
                <a:latin typeface="Helvetica" charset="0"/>
                <a:cs typeface="Helvetica" charset="0"/>
              </a:rPr>
              <a:t> Total mass: 10</a:t>
            </a:r>
            <a:r>
              <a:rPr lang="en-GB" sz="1700" b="1" baseline="30000" dirty="0" smtClean="0">
                <a:solidFill>
                  <a:schemeClr val="bg2"/>
                </a:solidFill>
                <a:latin typeface="Helvetica" charset="0"/>
                <a:cs typeface="Helvetica" charset="0"/>
              </a:rPr>
              <a:t>14-15 </a:t>
            </a:r>
            <a:r>
              <a:rPr lang="en-GB" sz="1700" b="1" dirty="0" smtClean="0">
                <a:solidFill>
                  <a:schemeClr val="bg2"/>
                </a:solidFill>
                <a:latin typeface="Helvetica" charset="0"/>
                <a:cs typeface="Helvetica" charset="0"/>
              </a:rPr>
              <a:t>M</a:t>
            </a:r>
            <a:r>
              <a:rPr lang="en-GB" sz="1700" b="1" baseline="-25000" dirty="0" smtClean="0">
                <a:solidFill>
                  <a:schemeClr val="bg2"/>
                </a:solidFill>
                <a:latin typeface="Wingdings"/>
                <a:ea typeface="Wingdings"/>
                <a:cs typeface="Wingdings"/>
                <a:sym typeface="Wingdings"/>
              </a:rPr>
              <a:t></a:t>
            </a:r>
          </a:p>
          <a:p>
            <a:pPr marL="0" lvl="1" defTabSz="914400" eaLnBrk="1" hangingPunct="1">
              <a:lnSpc>
                <a:spcPct val="120000"/>
              </a:lnSpc>
              <a:spcBef>
                <a:spcPts val="1400"/>
              </a:spcBef>
              <a:buClr>
                <a:srgbClr val="FF6600"/>
              </a:buClr>
              <a:buSzPct val="120000"/>
              <a:defRPr/>
            </a:pPr>
            <a:r>
              <a:rPr lang="en-GB" sz="1700" b="1" baseline="-25000" dirty="0" smtClean="0">
                <a:solidFill>
                  <a:schemeClr val="bg2"/>
                </a:solidFill>
                <a:latin typeface="Wingdings"/>
                <a:ea typeface="Wingdings"/>
                <a:cs typeface="Wingdings"/>
                <a:sym typeface="Wingdings"/>
              </a:rPr>
              <a:t>  </a:t>
            </a:r>
            <a:r>
              <a:rPr lang="en-GB" sz="1700" b="1" dirty="0" smtClean="0">
                <a:solidFill>
                  <a:schemeClr val="bg2"/>
                </a:solidFill>
                <a:latin typeface="Wingdings"/>
                <a:ea typeface="Wingdings"/>
                <a:cs typeface="Wingdings"/>
                <a:sym typeface="Wingdings"/>
              </a:rPr>
              <a:t> </a:t>
            </a:r>
            <a:r>
              <a:rPr lang="en-GB" sz="1700" b="1" dirty="0" smtClean="0">
                <a:solidFill>
                  <a:schemeClr val="bg2"/>
                </a:solidFill>
                <a:latin typeface="Helvetica" charset="0"/>
                <a:cs typeface="Helvetica" charset="0"/>
              </a:rPr>
              <a:t>3%   Stars</a:t>
            </a:r>
            <a:endParaRPr lang="en-GB" sz="1700" b="1" baseline="-25000" dirty="0" smtClean="0">
              <a:solidFill>
                <a:schemeClr val="bg2"/>
              </a:solidFill>
              <a:latin typeface="Helvetica" charset="0"/>
              <a:cs typeface="Wingdings" charset="0"/>
              <a:sym typeface="Wingdings"/>
            </a:endParaRPr>
          </a:p>
          <a:p>
            <a:pPr defTabSz="914400" eaLnBrk="1" hangingPunct="1">
              <a:lnSpc>
                <a:spcPct val="120000"/>
              </a:lnSpc>
              <a:spcBef>
                <a:spcPts val="1400"/>
              </a:spcBef>
              <a:buClr>
                <a:srgbClr val="FF6600"/>
              </a:buClr>
              <a:buSzPct val="120000"/>
              <a:defRPr/>
            </a:pPr>
            <a:r>
              <a:rPr lang="en-GB" sz="1700" b="1" baseline="-25000" dirty="0" smtClean="0">
                <a:solidFill>
                  <a:schemeClr val="bg2"/>
                </a:solidFill>
                <a:latin typeface="Helvetica" charset="0"/>
                <a:cs typeface="Wingdings" charset="0"/>
                <a:sym typeface="Wingdings"/>
              </a:rPr>
              <a:t> </a:t>
            </a:r>
            <a:r>
              <a:rPr lang="en-GB" sz="1700" b="1" dirty="0" smtClean="0">
                <a:solidFill>
                  <a:schemeClr val="bg2"/>
                </a:solidFill>
                <a:latin typeface="Helvetica" charset="0"/>
                <a:cs typeface="Wingdings" charset="0"/>
                <a:sym typeface="Wingdings"/>
              </a:rPr>
              <a:t>       </a:t>
            </a:r>
            <a:r>
              <a:rPr lang="en-GB" sz="1700" b="1" dirty="0" smtClean="0">
                <a:solidFill>
                  <a:schemeClr val="bg2"/>
                </a:solidFill>
                <a:latin typeface="Helvetica" charset="0"/>
                <a:cs typeface="Helvetica" charset="0"/>
              </a:rPr>
              <a:t>84%  Dark matter</a:t>
            </a:r>
          </a:p>
          <a:p>
            <a:pPr lvl="1" defTabSz="914400" eaLnBrk="1" hangingPunct="1">
              <a:lnSpc>
                <a:spcPct val="120000"/>
              </a:lnSpc>
              <a:spcBef>
                <a:spcPts val="1400"/>
              </a:spcBef>
              <a:buClr>
                <a:srgbClr val="FF6600"/>
              </a:buClr>
              <a:buSzPct val="120000"/>
              <a:defRPr/>
            </a:pPr>
            <a:r>
              <a:rPr lang="en-GB" sz="1700" b="1" dirty="0" smtClean="0">
                <a:solidFill>
                  <a:schemeClr val="bg2"/>
                </a:solidFill>
                <a:latin typeface="Helvetica" charset="0"/>
                <a:cs typeface="Helvetica" charset="0"/>
              </a:rPr>
              <a:t>13%   ICM</a:t>
            </a:r>
          </a:p>
          <a:p>
            <a:pPr lvl="1" defTabSz="914400" eaLnBrk="1" hangingPunct="1">
              <a:lnSpc>
                <a:spcPct val="120000"/>
              </a:lnSpc>
              <a:spcBef>
                <a:spcPts val="1400"/>
              </a:spcBef>
              <a:buClr>
                <a:srgbClr val="FF6600"/>
              </a:buClr>
              <a:buSzPct val="120000"/>
              <a:defRPr/>
            </a:pPr>
            <a:r>
              <a:rPr lang="en-GB" sz="1700" b="1" dirty="0" smtClean="0">
                <a:solidFill>
                  <a:schemeClr val="bg2"/>
                </a:solidFill>
                <a:latin typeface="Helvetica" charset="0"/>
                <a:cs typeface="Helvetica" charset="0"/>
              </a:rPr>
              <a:t>	</a:t>
            </a:r>
            <a:r>
              <a:rPr lang="en-GB" sz="1700" b="1" dirty="0" smtClean="0">
                <a:solidFill>
                  <a:schemeClr val="bg2"/>
                </a:solidFill>
                <a:latin typeface="Helvetica" charset="0"/>
                <a:cs typeface="Helvetica" charset="0"/>
                <a:sym typeface="Wingdings" charset="0"/>
              </a:rPr>
              <a:t> </a:t>
            </a:r>
            <a:r>
              <a:rPr lang="en-GB" sz="1700" b="1" dirty="0" smtClean="0">
                <a:solidFill>
                  <a:schemeClr val="bg2"/>
                </a:solidFill>
                <a:latin typeface="Helvetica" charset="0"/>
                <a:cs typeface="Helvetica" charset="0"/>
              </a:rPr>
              <a:t>T=10</a:t>
            </a:r>
            <a:r>
              <a:rPr lang="en-GB" sz="1700" b="1" baseline="30000" dirty="0" smtClean="0">
                <a:solidFill>
                  <a:schemeClr val="bg2"/>
                </a:solidFill>
                <a:latin typeface="Helvetica" charset="0"/>
                <a:cs typeface="Helvetica" charset="0"/>
              </a:rPr>
              <a:t>7</a:t>
            </a:r>
            <a:r>
              <a:rPr lang="en-GB" sz="1700" b="1" dirty="0" smtClean="0">
                <a:solidFill>
                  <a:schemeClr val="bg2"/>
                </a:solidFill>
                <a:latin typeface="Helvetica" charset="0"/>
                <a:cs typeface="Helvetica" charset="0"/>
              </a:rPr>
              <a:t>-10</a:t>
            </a:r>
            <a:r>
              <a:rPr lang="en-GB" sz="1700" b="1" baseline="30000" dirty="0" smtClean="0">
                <a:solidFill>
                  <a:schemeClr val="bg2"/>
                </a:solidFill>
                <a:latin typeface="Helvetica" charset="0"/>
                <a:cs typeface="Helvetica" charset="0"/>
              </a:rPr>
              <a:t>8</a:t>
            </a:r>
            <a:r>
              <a:rPr lang="en-GB" sz="1700" b="1" dirty="0" smtClean="0">
                <a:solidFill>
                  <a:schemeClr val="bg2"/>
                </a:solidFill>
                <a:latin typeface="Helvetica" charset="0"/>
                <a:cs typeface="Helvetica" charset="0"/>
              </a:rPr>
              <a:t> K</a:t>
            </a:r>
          </a:p>
          <a:p>
            <a:pPr lvl="1" defTabSz="914400" eaLnBrk="1" hangingPunct="1">
              <a:lnSpc>
                <a:spcPct val="120000"/>
              </a:lnSpc>
              <a:spcBef>
                <a:spcPts val="1400"/>
              </a:spcBef>
              <a:buClr>
                <a:srgbClr val="FF6600"/>
              </a:buClr>
              <a:buSzPct val="120000"/>
              <a:defRPr/>
            </a:pPr>
            <a:endParaRPr lang="en-GB" sz="1700" b="1" dirty="0" smtClean="0">
              <a:solidFill>
                <a:schemeClr val="bg2"/>
              </a:solidFill>
              <a:latin typeface="Helvetica" charset="0"/>
              <a:cs typeface="Helvetica" charset="0"/>
            </a:endParaRPr>
          </a:p>
          <a:p>
            <a:pPr defTabSz="914400" eaLnBrk="1" hangingPunct="1">
              <a:spcBef>
                <a:spcPts val="1400"/>
              </a:spcBef>
              <a:buClr>
                <a:srgbClr val="FF6600"/>
              </a:buClr>
              <a:buSzPct val="120000"/>
              <a:buFont typeface="Arial" charset="0"/>
              <a:buChar char="•"/>
              <a:defRPr/>
            </a:pPr>
            <a:r>
              <a:rPr lang="en-GB" sz="1700" b="1" dirty="0" smtClean="0">
                <a:solidFill>
                  <a:schemeClr val="bg2"/>
                </a:solidFill>
                <a:latin typeface="Helvetica" charset="0"/>
                <a:cs typeface="Helvetica" charset="0"/>
              </a:rPr>
              <a:t> L</a:t>
            </a:r>
            <a:r>
              <a:rPr lang="en-GB" sz="1700" b="1" baseline="-25000" dirty="0" smtClean="0">
                <a:solidFill>
                  <a:schemeClr val="bg2"/>
                </a:solidFill>
                <a:latin typeface="Helvetica" charset="0"/>
                <a:cs typeface="Helvetica" charset="0"/>
              </a:rPr>
              <a:t>X-ray</a:t>
            </a:r>
            <a:r>
              <a:rPr lang="en-GB" sz="1700" b="1" dirty="0" smtClean="0">
                <a:solidFill>
                  <a:schemeClr val="bg2"/>
                </a:solidFill>
                <a:latin typeface="Helvetica" charset="0"/>
                <a:cs typeface="Helvetica" charset="0"/>
              </a:rPr>
              <a:t> = 10</a:t>
            </a:r>
            <a:r>
              <a:rPr lang="en-GB" sz="1700" b="1" baseline="30000" dirty="0" smtClean="0">
                <a:solidFill>
                  <a:schemeClr val="bg2"/>
                </a:solidFill>
                <a:latin typeface="Helvetica" charset="0"/>
                <a:cs typeface="Helvetica" charset="0"/>
              </a:rPr>
              <a:t>43-46 </a:t>
            </a:r>
            <a:r>
              <a:rPr lang="en-GB" sz="1700" b="1" dirty="0" smtClean="0">
                <a:solidFill>
                  <a:schemeClr val="bg2"/>
                </a:solidFill>
                <a:latin typeface="Helvetica" charset="0"/>
                <a:cs typeface="Helvetica" charset="0"/>
              </a:rPr>
              <a:t>erg /s</a:t>
            </a:r>
          </a:p>
          <a:p>
            <a:pPr defTabSz="914400" eaLnBrk="1" hangingPunct="1">
              <a:spcBef>
                <a:spcPts val="1400"/>
              </a:spcBef>
              <a:buClr>
                <a:srgbClr val="FF6600"/>
              </a:buClr>
              <a:buSzPct val="120000"/>
              <a:defRPr/>
            </a:pPr>
            <a:r>
              <a:rPr lang="en-GB" sz="1700" b="1" dirty="0" smtClean="0">
                <a:solidFill>
                  <a:schemeClr val="bg2"/>
                </a:solidFill>
                <a:latin typeface="Helvetica" charset="0"/>
                <a:cs typeface="Helvetica" charset="0"/>
              </a:rPr>
              <a:t> (quasars L</a:t>
            </a:r>
            <a:r>
              <a:rPr lang="en-GB" sz="1700" b="1" baseline="-25000" dirty="0" smtClean="0">
                <a:solidFill>
                  <a:schemeClr val="bg2"/>
                </a:solidFill>
                <a:latin typeface="Helvetica" charset="0"/>
                <a:cs typeface="Helvetica" charset="0"/>
              </a:rPr>
              <a:t>X-ray</a:t>
            </a:r>
            <a:r>
              <a:rPr lang="en-GB" sz="1700" b="1" dirty="0" smtClean="0">
                <a:solidFill>
                  <a:schemeClr val="bg2"/>
                </a:solidFill>
                <a:latin typeface="Helvetica" charset="0"/>
                <a:cs typeface="Helvetica" charset="0"/>
              </a:rPr>
              <a:t> = 10</a:t>
            </a:r>
            <a:r>
              <a:rPr lang="en-GB" sz="1700" b="1" baseline="30000" dirty="0" smtClean="0">
                <a:solidFill>
                  <a:schemeClr val="bg2"/>
                </a:solidFill>
                <a:latin typeface="Helvetica" charset="0"/>
                <a:cs typeface="Helvetica" charset="0"/>
              </a:rPr>
              <a:t>47 </a:t>
            </a:r>
            <a:r>
              <a:rPr lang="en-GB" sz="1700" b="1" dirty="0" smtClean="0">
                <a:solidFill>
                  <a:schemeClr val="bg2"/>
                </a:solidFill>
                <a:latin typeface="Helvetica" charset="0"/>
                <a:cs typeface="Helvetica" charset="0"/>
              </a:rPr>
              <a:t>erg /s) </a:t>
            </a:r>
            <a:endParaRPr lang="en-GB" sz="2000" b="1" dirty="0" smtClean="0">
              <a:solidFill>
                <a:schemeClr val="bg2"/>
              </a:solidFill>
            </a:endParaRPr>
          </a:p>
          <a:p>
            <a:pPr defTabSz="914400" eaLnBrk="1" hangingPunct="1">
              <a:lnSpc>
                <a:spcPts val="1475"/>
              </a:lnSpc>
              <a:spcBef>
                <a:spcPts val="1600"/>
              </a:spcBef>
              <a:buClr>
                <a:schemeClr val="accent1"/>
              </a:buClr>
              <a:buFont typeface="Wingdings 2" charset="0"/>
              <a:buNone/>
              <a:defRPr/>
            </a:pPr>
            <a:endParaRPr lang="en-GB" sz="2000" b="1" dirty="0" smtClean="0">
              <a:solidFill>
                <a:srgbClr val="FFFFFF"/>
              </a:solidFill>
            </a:endParaRPr>
          </a:p>
          <a:p>
            <a:pPr defTabSz="914400" eaLnBrk="1" hangingPunct="1">
              <a:lnSpc>
                <a:spcPts val="1475"/>
              </a:lnSpc>
              <a:spcBef>
                <a:spcPts val="1600"/>
              </a:spcBef>
              <a:buClr>
                <a:schemeClr val="accent1"/>
              </a:buClr>
              <a:buFont typeface="Wingdings 2" charset="0"/>
              <a:buNone/>
              <a:defRPr/>
            </a:pPr>
            <a:endParaRPr lang="en-GB" sz="2000" b="1" dirty="0" smtClean="0">
              <a:solidFill>
                <a:srgbClr val="FFFFFF"/>
              </a:solidFill>
            </a:endParaRPr>
          </a:p>
          <a:p>
            <a:pPr defTabSz="914400" eaLnBrk="1" hangingPunct="1">
              <a:lnSpc>
                <a:spcPts val="1475"/>
              </a:lnSpc>
              <a:spcBef>
                <a:spcPts val="1600"/>
              </a:spcBef>
              <a:buClr>
                <a:schemeClr val="accent1"/>
              </a:buClr>
              <a:buFont typeface="Wingdings 2" charset="0"/>
              <a:buNone/>
              <a:defRPr/>
            </a:pPr>
            <a:endParaRPr lang="en-GB" sz="2000" b="1" dirty="0" smtClean="0">
              <a:solidFill>
                <a:srgbClr val="FFFFFF"/>
              </a:solidFill>
            </a:endParaRPr>
          </a:p>
          <a:p>
            <a:pPr defTabSz="914400" eaLnBrk="1" hangingPunct="1">
              <a:lnSpc>
                <a:spcPts val="1475"/>
              </a:lnSpc>
              <a:spcBef>
                <a:spcPts val="1600"/>
              </a:spcBef>
              <a:buClr>
                <a:schemeClr val="accent1"/>
              </a:buClr>
              <a:buFont typeface="Wingdings 2" charset="0"/>
              <a:buNone/>
              <a:defRPr/>
            </a:pPr>
            <a:endParaRPr lang="en-GB" sz="2000" b="1" dirty="0" smtClean="0">
              <a:solidFill>
                <a:srgbClr val="FFFFFF"/>
              </a:solidFill>
              <a:latin typeface="Trebuchet MS" charset="0"/>
            </a:endParaRPr>
          </a:p>
        </p:txBody>
      </p:sp>
      <p:sp>
        <p:nvSpPr>
          <p:cNvPr id="24579"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500" b="1">
                <a:solidFill>
                  <a:srgbClr val="000000"/>
                </a:solidFill>
                <a:ea typeface="ＭＳ Ｐゴシック" charset="0"/>
                <a:cs typeface="ＭＳ Ｐゴシック" charset="0"/>
              </a:rPr>
              <a:t>Clusters of Galaxies</a:t>
            </a:r>
          </a:p>
        </p:txBody>
      </p:sp>
      <p:pic>
        <p:nvPicPr>
          <p:cNvPr id="24580" name="Image 8" descr="Abell1689_optical_nodist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138" y="946150"/>
            <a:ext cx="5153025" cy="534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a168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1138" y="954088"/>
            <a:ext cx="5149850" cy="5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4"/>
          <p:cNvSpPr txBox="1">
            <a:spLocks noChangeArrowheads="1"/>
          </p:cNvSpPr>
          <p:nvPr/>
        </p:nvSpPr>
        <p:spPr bwMode="auto">
          <a:xfrm>
            <a:off x="12700" y="6300788"/>
            <a:ext cx="59991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solidFill>
                  <a:schemeClr val="bg2"/>
                </a:solidFill>
              </a:rPr>
              <a:t>Abell 1689, Hubble (yellow) + Chandra X-ray (violet)</a:t>
            </a:r>
          </a:p>
        </p:txBody>
      </p:sp>
      <p:cxnSp>
        <p:nvCxnSpPr>
          <p:cNvPr id="24583" name="Straight Arrow Connector 2"/>
          <p:cNvCxnSpPr>
            <a:cxnSpLocks noChangeShapeType="1"/>
          </p:cNvCxnSpPr>
          <p:nvPr/>
        </p:nvCxnSpPr>
        <p:spPr bwMode="auto">
          <a:xfrm rot="5400000">
            <a:off x="2501900" y="3609975"/>
            <a:ext cx="5149850" cy="0"/>
          </a:xfrm>
          <a:prstGeom prst="straightConnector1">
            <a:avLst/>
          </a:prstGeom>
          <a:noFill/>
          <a:ln w="2857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24584" name="TextBox 3"/>
          <p:cNvSpPr txBox="1">
            <a:spLocks noChangeArrowheads="1"/>
          </p:cNvSpPr>
          <p:nvPr/>
        </p:nvSpPr>
        <p:spPr bwMode="auto">
          <a:xfrm rot="5400000">
            <a:off x="4000959" y="4442467"/>
            <a:ext cx="24485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200" b="1" dirty="0"/>
              <a:t>1 </a:t>
            </a:r>
            <a:r>
              <a:rPr lang="en-US" sz="1200" b="1" dirty="0" err="1" smtClean="0"/>
              <a:t>Mpc</a:t>
            </a:r>
            <a:endParaRPr lang="en-US" sz="1200" b="1"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80963" y="6376988"/>
            <a:ext cx="95202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solidFill>
                  <a:srgbClr val="FFFFFF"/>
                </a:solidFill>
              </a:rPr>
              <a:t>Deep Chandra X-ray Image of the Galactic Center (26 days). Credit: NASA/CXO/Wang et al. </a:t>
            </a:r>
          </a:p>
          <a:p>
            <a:pPr eaLnBrk="1" hangingPunct="1"/>
            <a:endParaRPr lang="en-US" sz="180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9088" y="622300"/>
            <a:ext cx="13374688" cy="518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p:cNvCxnSpPr/>
          <p:nvPr/>
        </p:nvCxnSpPr>
        <p:spPr>
          <a:xfrm>
            <a:off x="96838" y="439738"/>
            <a:ext cx="8945562" cy="0"/>
          </a:xfrm>
          <a:prstGeom prst="straightConnector1">
            <a:avLst/>
          </a:prstGeom>
          <a:ln w="38100" cmpd="sng">
            <a:solidFill>
              <a:srgbClr val="FFFFFF"/>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5784" name="TextBox 12"/>
          <p:cNvSpPr txBox="1">
            <a:spLocks noChangeArrowheads="1"/>
          </p:cNvSpPr>
          <p:nvPr/>
        </p:nvSpPr>
        <p:spPr bwMode="auto">
          <a:xfrm>
            <a:off x="3792538" y="71438"/>
            <a:ext cx="4048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smtClean="0"/>
              <a:t>180 parsecs</a:t>
            </a:r>
            <a:endParaRPr lang="en-US" sz="1800" b="1"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3269" y="1422400"/>
            <a:ext cx="12292013"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3802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ChangeArrowheads="1"/>
          </p:cNvSpPr>
          <p:nvPr/>
        </p:nvSpPr>
        <p:spPr bwMode="auto">
          <a:xfrm>
            <a:off x="5638800" y="99060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t>Hydra A, Kirkpatrick et al. 2009</a:t>
            </a:r>
          </a:p>
        </p:txBody>
      </p:sp>
      <p:sp>
        <p:nvSpPr>
          <p:cNvPr id="26626" name="Rectangle 10"/>
          <p:cNvSpPr>
            <a:spLocks noChangeArrowheads="1"/>
          </p:cNvSpPr>
          <p:nvPr/>
        </p:nvSpPr>
        <p:spPr bwMode="auto">
          <a:xfrm>
            <a:off x="1524000" y="5995988"/>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t>Perseus</a:t>
            </a:r>
          </a:p>
          <a:p>
            <a:r>
              <a:rPr lang="fr-FR"/>
              <a:t>Fabian et al. 2008</a:t>
            </a:r>
          </a:p>
        </p:txBody>
      </p:sp>
      <p:sp>
        <p:nvSpPr>
          <p:cNvPr id="26627" name="Rectangle 6"/>
          <p:cNvSpPr>
            <a:spLocks noChangeArrowheads="1"/>
          </p:cNvSpPr>
          <p:nvPr/>
        </p:nvSpPr>
        <p:spPr bwMode="auto">
          <a:xfrm>
            <a:off x="188913" y="925513"/>
            <a:ext cx="3443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FR"/>
              <a:t>MS0735, McNamara et al. 2005</a:t>
            </a:r>
          </a:p>
        </p:txBody>
      </p:sp>
      <p:pic>
        <p:nvPicPr>
          <p:cNvPr id="26628" name="Picture 9" descr="Surface_thesis.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1650" y="1355725"/>
            <a:ext cx="8174038" cy="466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Rectangle 11"/>
          <p:cNvSpPr>
            <a:spLocks noChangeArrowheads="1"/>
          </p:cNvSpPr>
          <p:nvPr/>
        </p:nvSpPr>
        <p:spPr bwMode="auto">
          <a:xfrm>
            <a:off x="4211638" y="2498725"/>
            <a:ext cx="36972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2200" b="1" dirty="0">
                <a:solidFill>
                  <a:srgbClr val="FF0000"/>
                </a:solidFill>
              </a:rPr>
              <a:t>Non cool </a:t>
            </a:r>
            <a:r>
              <a:rPr lang="fr-FR" sz="2200" b="1" dirty="0" err="1">
                <a:solidFill>
                  <a:srgbClr val="FF0000"/>
                </a:solidFill>
              </a:rPr>
              <a:t>core</a:t>
            </a:r>
            <a:endParaRPr lang="fr-FR" sz="2200" b="1" dirty="0">
              <a:solidFill>
                <a:srgbClr val="FF0000"/>
              </a:solidFill>
            </a:endParaRPr>
          </a:p>
        </p:txBody>
      </p:sp>
      <p:sp>
        <p:nvSpPr>
          <p:cNvPr id="26630" name="Rectangle 12"/>
          <p:cNvSpPr>
            <a:spLocks noChangeArrowheads="1"/>
          </p:cNvSpPr>
          <p:nvPr/>
        </p:nvSpPr>
        <p:spPr bwMode="auto">
          <a:xfrm rot="-5400000">
            <a:off x="-1164431" y="3642519"/>
            <a:ext cx="3697288"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2000" b="1" dirty="0">
                <a:solidFill>
                  <a:schemeClr val="bg2"/>
                </a:solidFill>
              </a:rPr>
              <a:t>X-ray cts/s/Mpc</a:t>
            </a:r>
            <a:r>
              <a:rPr lang="fr-FR" sz="2000" b="1" baseline="30000" dirty="0">
                <a:solidFill>
                  <a:schemeClr val="bg2"/>
                </a:solidFill>
              </a:rPr>
              <a:t>2</a:t>
            </a:r>
          </a:p>
        </p:txBody>
      </p:sp>
      <p:sp>
        <p:nvSpPr>
          <p:cNvPr id="26631" name="Rectangle 13"/>
          <p:cNvSpPr>
            <a:spLocks noChangeArrowheads="1"/>
          </p:cNvSpPr>
          <p:nvPr/>
        </p:nvSpPr>
        <p:spPr bwMode="auto">
          <a:xfrm>
            <a:off x="188913" y="2498725"/>
            <a:ext cx="36972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FR" sz="2200" b="1" dirty="0">
                <a:solidFill>
                  <a:srgbClr val="000000"/>
                </a:solidFill>
              </a:rPr>
              <a:t>Cool </a:t>
            </a:r>
            <a:r>
              <a:rPr lang="fr-FR" sz="2200" b="1" dirty="0" err="1">
                <a:solidFill>
                  <a:srgbClr val="000000"/>
                </a:solidFill>
              </a:rPr>
              <a:t>core</a:t>
            </a:r>
            <a:r>
              <a:rPr lang="fr-FR" sz="2200" b="1" dirty="0">
                <a:solidFill>
                  <a:srgbClr val="000000"/>
                </a:solidFill>
              </a:rPr>
              <a:t> </a:t>
            </a:r>
          </a:p>
        </p:txBody>
      </p:sp>
      <p:sp>
        <p:nvSpPr>
          <p:cNvPr id="26632" name="Rectangle 17"/>
          <p:cNvSpPr>
            <a:spLocks noChangeArrowheads="1"/>
          </p:cNvSpPr>
          <p:nvPr/>
        </p:nvSpPr>
        <p:spPr bwMode="auto">
          <a:xfrm rot="-5400000">
            <a:off x="2740025" y="2908300"/>
            <a:ext cx="2368550"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2000" b="1">
                <a:solidFill>
                  <a:schemeClr val="bg2"/>
                </a:solidFill>
              </a:rPr>
              <a:t>X-ray cts/s/Mpc</a:t>
            </a:r>
            <a:r>
              <a:rPr lang="fr-FR" sz="2000" b="1" baseline="30000">
                <a:solidFill>
                  <a:schemeClr val="bg2"/>
                </a:solidFill>
              </a:rPr>
              <a:t>2</a:t>
            </a:r>
          </a:p>
        </p:txBody>
      </p:sp>
      <p:sp>
        <p:nvSpPr>
          <p:cNvPr id="26633"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Clusters of Galaxies</a:t>
            </a:r>
          </a:p>
        </p:txBody>
      </p:sp>
      <p:sp>
        <p:nvSpPr>
          <p:cNvPr id="12" name="Rectangle 12"/>
          <p:cNvSpPr>
            <a:spLocks noChangeArrowheads="1"/>
          </p:cNvSpPr>
          <p:nvPr/>
        </p:nvSpPr>
        <p:spPr bwMode="auto">
          <a:xfrm rot="20880000">
            <a:off x="1865471" y="5787382"/>
            <a:ext cx="3697288" cy="32316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1500" b="1" dirty="0" smtClean="0">
                <a:solidFill>
                  <a:schemeClr val="bg2"/>
                </a:solidFill>
              </a:rPr>
              <a:t>X [</a:t>
            </a:r>
            <a:r>
              <a:rPr lang="fr-FR" sz="1500" b="1" dirty="0" err="1" smtClean="0">
                <a:solidFill>
                  <a:schemeClr val="bg2"/>
                </a:solidFill>
              </a:rPr>
              <a:t>Mpc</a:t>
            </a:r>
            <a:r>
              <a:rPr lang="fr-FR" sz="1500" b="1" dirty="0" smtClean="0">
                <a:solidFill>
                  <a:schemeClr val="bg2"/>
                </a:solidFill>
              </a:rPr>
              <a:t> = Millions light </a:t>
            </a:r>
            <a:r>
              <a:rPr lang="fr-FR" sz="1500" b="1" dirty="0" err="1" smtClean="0">
                <a:solidFill>
                  <a:schemeClr val="bg2"/>
                </a:solidFill>
              </a:rPr>
              <a:t>years</a:t>
            </a:r>
            <a:r>
              <a:rPr lang="fr-FR" sz="1500" b="1" dirty="0" smtClean="0">
                <a:solidFill>
                  <a:schemeClr val="bg2"/>
                </a:solidFill>
              </a:rPr>
              <a:t>]</a:t>
            </a:r>
            <a:endParaRPr lang="fr-FR" sz="1500" b="1" baseline="30000" dirty="0">
              <a:solidFill>
                <a:schemeClr val="bg2"/>
              </a:solidFill>
            </a:endParaRPr>
          </a:p>
        </p:txBody>
      </p:sp>
      <p:sp>
        <p:nvSpPr>
          <p:cNvPr id="13" name="Rectangle 12"/>
          <p:cNvSpPr>
            <a:spLocks noChangeArrowheads="1"/>
          </p:cNvSpPr>
          <p:nvPr/>
        </p:nvSpPr>
        <p:spPr bwMode="auto">
          <a:xfrm rot="20940000">
            <a:off x="5357286" y="5694668"/>
            <a:ext cx="3697288" cy="32316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1500" b="1" dirty="0" smtClean="0">
                <a:solidFill>
                  <a:schemeClr val="bg2"/>
                </a:solidFill>
              </a:rPr>
              <a:t>X [</a:t>
            </a:r>
            <a:r>
              <a:rPr lang="fr-FR" sz="1500" b="1" dirty="0" err="1" smtClean="0">
                <a:solidFill>
                  <a:schemeClr val="bg2"/>
                </a:solidFill>
              </a:rPr>
              <a:t>Mpc</a:t>
            </a:r>
            <a:r>
              <a:rPr lang="fr-FR" sz="1500" b="1" dirty="0" smtClean="0">
                <a:solidFill>
                  <a:schemeClr val="bg2"/>
                </a:solidFill>
              </a:rPr>
              <a:t> = Millions light </a:t>
            </a:r>
            <a:r>
              <a:rPr lang="fr-FR" sz="1500" b="1" dirty="0" err="1" smtClean="0">
                <a:solidFill>
                  <a:schemeClr val="bg2"/>
                </a:solidFill>
              </a:rPr>
              <a:t>years</a:t>
            </a:r>
            <a:r>
              <a:rPr lang="fr-FR" sz="1500" b="1" dirty="0" smtClean="0">
                <a:solidFill>
                  <a:schemeClr val="bg2"/>
                </a:solidFill>
              </a:rPr>
              <a:t>]</a:t>
            </a:r>
            <a:endParaRPr lang="fr-FR" sz="1500" b="1" baseline="30000" dirty="0">
              <a:solidFill>
                <a:schemeClr val="bg2"/>
              </a:solidFill>
            </a:endParaRPr>
          </a:p>
        </p:txBody>
      </p:sp>
    </p:spTree>
    <p:extLst>
      <p:ext uri="{BB962C8B-B14F-4D97-AF65-F5344CB8AC3E}">
        <p14:creationId xmlns:p14="http://schemas.microsoft.com/office/powerpoint/2010/main" val="43258451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27000"/>
            <a:ext cx="9144000" cy="6604000"/>
          </a:xfrm>
          <a:prstGeom prst="rect">
            <a:avLst/>
          </a:prstGeom>
        </p:spPr>
      </p:pic>
      <p:pic>
        <p:nvPicPr>
          <p:cNvPr id="3" name="Picture 2"/>
          <p:cNvPicPr>
            <a:picLocks noChangeAspect="1"/>
          </p:cNvPicPr>
          <p:nvPr/>
        </p:nvPicPr>
        <p:blipFill>
          <a:blip r:embed="rId4"/>
          <a:stretch>
            <a:fillRect/>
          </a:stretch>
        </p:blipFill>
        <p:spPr>
          <a:xfrm>
            <a:off x="0" y="127000"/>
            <a:ext cx="9144000" cy="6604000"/>
          </a:xfrm>
          <a:prstGeom prst="rect">
            <a:avLst/>
          </a:prstGeom>
        </p:spPr>
      </p:pic>
      <p:pic>
        <p:nvPicPr>
          <p:cNvPr id="4" name="Picture 3"/>
          <p:cNvPicPr>
            <a:picLocks noChangeAspect="1"/>
          </p:cNvPicPr>
          <p:nvPr/>
        </p:nvPicPr>
        <p:blipFill>
          <a:blip r:embed="rId5"/>
          <a:stretch>
            <a:fillRect/>
          </a:stretch>
        </p:blipFill>
        <p:spPr>
          <a:xfrm>
            <a:off x="0" y="127000"/>
            <a:ext cx="9144000" cy="6604000"/>
          </a:xfrm>
          <a:prstGeom prst="rect">
            <a:avLst/>
          </a:prstGeom>
        </p:spPr>
      </p:pic>
      <p:sp>
        <p:nvSpPr>
          <p:cNvPr id="12" name="TextBox 6"/>
          <p:cNvSpPr txBox="1">
            <a:spLocks noChangeArrowheads="1"/>
          </p:cNvSpPr>
          <p:nvPr/>
        </p:nvSpPr>
        <p:spPr bwMode="auto">
          <a:xfrm>
            <a:off x="251520" y="6439426"/>
            <a:ext cx="8399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b="1" dirty="0">
                <a:solidFill>
                  <a:srgbClr val="FFFFFF"/>
                </a:solidFill>
              </a:rPr>
              <a:t>Bullet cluster. Credit: X-ray: </a:t>
            </a:r>
            <a:r>
              <a:rPr lang="en-US" sz="2000" b="1" dirty="0" err="1">
                <a:solidFill>
                  <a:srgbClr val="FFFFFF"/>
                </a:solidFill>
              </a:rPr>
              <a:t>Markevitch</a:t>
            </a:r>
            <a:r>
              <a:rPr lang="en-US" sz="2000" b="1" dirty="0">
                <a:solidFill>
                  <a:srgbClr val="FFFFFF"/>
                </a:solidFill>
              </a:rPr>
              <a:t> ; Optical: </a:t>
            </a:r>
            <a:r>
              <a:rPr lang="en-US" sz="2000" b="1" dirty="0" err="1">
                <a:solidFill>
                  <a:srgbClr val="FFFFFF"/>
                </a:solidFill>
              </a:rPr>
              <a:t>Clowe</a:t>
            </a:r>
            <a:r>
              <a:rPr lang="en-US" sz="2000" b="1" dirty="0">
                <a:solidFill>
                  <a:srgbClr val="FFFFFF"/>
                </a:solidFill>
              </a:rPr>
              <a:t>.</a:t>
            </a: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92626" y="4005064"/>
            <a:ext cx="3429000" cy="23749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TextBox 14"/>
          <p:cNvSpPr txBox="1">
            <a:spLocks noChangeArrowheads="1"/>
          </p:cNvSpPr>
          <p:nvPr/>
        </p:nvSpPr>
        <p:spPr bwMode="auto">
          <a:xfrm>
            <a:off x="5441826" y="6030714"/>
            <a:ext cx="35226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t>Bullet. Credit: A. </a:t>
            </a:r>
            <a:r>
              <a:rPr lang="en-US" sz="1800" b="1" dirty="0" err="1"/>
              <a:t>Davidhazy</a:t>
            </a:r>
            <a:r>
              <a:rPr lang="en-US" sz="1800" b="1" dirty="0"/>
              <a:t> RIT.</a:t>
            </a:r>
          </a:p>
        </p:txBody>
      </p:sp>
      <p:sp>
        <p:nvSpPr>
          <p:cNvPr id="16" name="TextBox 2"/>
          <p:cNvSpPr txBox="1">
            <a:spLocks noChangeArrowheads="1"/>
          </p:cNvSpPr>
          <p:nvPr/>
        </p:nvSpPr>
        <p:spPr bwMode="auto">
          <a:xfrm>
            <a:off x="323528" y="5752901"/>
            <a:ext cx="1476375" cy="646113"/>
          </a:xfrm>
          <a:prstGeom prst="rect">
            <a:avLst/>
          </a:prstGeom>
          <a:solidFill>
            <a:srgbClr val="FF0E48"/>
          </a:solidFill>
          <a:ln>
            <a:noFill/>
          </a:ln>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800" b="1" dirty="0">
                <a:latin typeface="Arial" charset="0"/>
                <a:ea typeface="ヒラギノ角ゴ Pro W3" charset="0"/>
                <a:cs typeface="ヒラギノ角ゴ Pro W3" charset="0"/>
              </a:rPr>
              <a:t>X-rays (Chandra)</a:t>
            </a:r>
          </a:p>
        </p:txBody>
      </p:sp>
      <p:sp>
        <p:nvSpPr>
          <p:cNvPr id="17"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FFFFFF"/>
                </a:solidFill>
                <a:ea typeface="ＭＳ Ｐゴシック" charset="0"/>
                <a:cs typeface="ＭＳ Ｐゴシック" charset="0"/>
              </a:rPr>
              <a:t>Clusters of </a:t>
            </a:r>
            <a:r>
              <a:rPr lang="fr-FR" sz="3500" b="1" dirty="0" smtClean="0">
                <a:solidFill>
                  <a:srgbClr val="FFFFFF"/>
                </a:solidFill>
                <a:ea typeface="ＭＳ Ｐゴシック" charset="0"/>
                <a:cs typeface="ＭＳ Ｐゴシック" charset="0"/>
              </a:rPr>
              <a:t>Galaxies: </a:t>
            </a:r>
            <a:r>
              <a:rPr lang="fr-FR" sz="3500" b="1" dirty="0" err="1">
                <a:solidFill>
                  <a:srgbClr val="FFFFFF"/>
                </a:solidFill>
                <a:ea typeface="ＭＳ Ｐゴシック" charset="0"/>
                <a:cs typeface="ＭＳ Ｐゴシック" charset="0"/>
              </a:rPr>
              <a:t>M</a:t>
            </a:r>
            <a:r>
              <a:rPr lang="fr-FR" sz="3500" b="1" dirty="0" err="1" smtClean="0">
                <a:solidFill>
                  <a:srgbClr val="FFFFFF"/>
                </a:solidFill>
                <a:ea typeface="ＭＳ Ｐゴシック" charset="0"/>
                <a:cs typeface="ＭＳ Ｐゴシック" charset="0"/>
              </a:rPr>
              <a:t>ergers</a:t>
            </a:r>
            <a:endParaRPr lang="fr-FR" sz="3500" b="1" dirty="0">
              <a:solidFill>
                <a:srgbClr val="FFFFFF"/>
              </a:solidFill>
              <a:ea typeface="ＭＳ Ｐゴシック" charset="0"/>
              <a:cs typeface="ＭＳ Ｐゴシック" charset="0"/>
            </a:endParaRPr>
          </a:p>
        </p:txBody>
      </p:sp>
      <p:sp>
        <p:nvSpPr>
          <p:cNvPr id="18" name="TextBox 2"/>
          <p:cNvSpPr txBox="1">
            <a:spLocks noChangeArrowheads="1"/>
          </p:cNvSpPr>
          <p:nvPr/>
        </p:nvSpPr>
        <p:spPr bwMode="auto">
          <a:xfrm>
            <a:off x="323528" y="4941168"/>
            <a:ext cx="1476375" cy="646331"/>
          </a:xfrm>
          <a:prstGeom prst="rect">
            <a:avLst/>
          </a:prstGeom>
          <a:solidFill>
            <a:srgbClr val="0000FF"/>
          </a:solidFill>
          <a:ln>
            <a:noFill/>
          </a:ln>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800" b="1" dirty="0" smtClean="0">
                <a:latin typeface="Arial" charset="0"/>
                <a:ea typeface="ヒラギノ角ゴ Pro W3" charset="0"/>
                <a:cs typeface="ヒラギノ角ゴ Pro W3" charset="0"/>
              </a:rPr>
              <a:t>Lensing Map</a:t>
            </a:r>
            <a:endParaRPr lang="en-US" sz="1800" b="1" dirty="0">
              <a:latin typeface="Arial" charset="0"/>
              <a:ea typeface="ヒラギノ角ゴ Pro W3" charset="0"/>
              <a:cs typeface="ヒラギノ角ゴ Pro W3" charset="0"/>
            </a:endParaRPr>
          </a:p>
        </p:txBody>
      </p:sp>
    </p:spTree>
    <p:extLst>
      <p:ext uri="{BB962C8B-B14F-4D97-AF65-F5344CB8AC3E}">
        <p14:creationId xmlns:p14="http://schemas.microsoft.com/office/powerpoint/2010/main" val="23115327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0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Clusters of </a:t>
            </a:r>
            <a:r>
              <a:rPr lang="fr-FR" sz="3500" b="1" dirty="0" smtClean="0">
                <a:solidFill>
                  <a:srgbClr val="000000"/>
                </a:solidFill>
                <a:ea typeface="ＭＳ Ｐゴシック" charset="0"/>
                <a:cs typeface="ＭＳ Ｐゴシック" charset="0"/>
              </a:rPr>
              <a:t>Galaxies: </a:t>
            </a:r>
            <a:r>
              <a:rPr lang="fr-FR" sz="3500" b="1" dirty="0" err="1">
                <a:solidFill>
                  <a:srgbClr val="000000"/>
                </a:solidFill>
                <a:ea typeface="ＭＳ Ｐゴシック" charset="0"/>
                <a:cs typeface="ＭＳ Ｐゴシック" charset="0"/>
              </a:rPr>
              <a:t>M</a:t>
            </a:r>
            <a:r>
              <a:rPr lang="fr-FR" sz="3500" b="1" dirty="0" err="1" smtClean="0">
                <a:solidFill>
                  <a:srgbClr val="000000"/>
                </a:solidFill>
                <a:ea typeface="ＭＳ Ｐゴシック" charset="0"/>
                <a:cs typeface="ＭＳ Ｐゴシック" charset="0"/>
              </a:rPr>
              <a:t>ergers</a:t>
            </a:r>
            <a:endParaRPr lang="fr-FR" sz="3500" b="1" dirty="0">
              <a:solidFill>
                <a:srgbClr val="000000"/>
              </a:solidFill>
              <a:ea typeface="ＭＳ Ｐゴシック" charset="0"/>
              <a:cs typeface="ＭＳ Ｐゴシック" charset="0"/>
            </a:endParaRPr>
          </a:p>
        </p:txBody>
      </p:sp>
      <p:pic>
        <p:nvPicPr>
          <p:cNvPr id="4" name="Picture 3"/>
          <p:cNvPicPr>
            <a:picLocks noChangeAspect="1"/>
          </p:cNvPicPr>
          <p:nvPr/>
        </p:nvPicPr>
        <p:blipFill>
          <a:blip r:embed="rId3"/>
          <a:stretch>
            <a:fillRect/>
          </a:stretch>
        </p:blipFill>
        <p:spPr>
          <a:xfrm>
            <a:off x="323528" y="1320766"/>
            <a:ext cx="2520280" cy="1820202"/>
          </a:xfrm>
          <a:prstGeom prst="rect">
            <a:avLst/>
          </a:prstGeom>
        </p:spPr>
      </p:pic>
      <p:sp>
        <p:nvSpPr>
          <p:cNvPr id="5" name="TextBox 4"/>
          <p:cNvSpPr txBox="1"/>
          <p:nvPr/>
        </p:nvSpPr>
        <p:spPr>
          <a:xfrm>
            <a:off x="323528" y="1335360"/>
            <a:ext cx="2592288" cy="276999"/>
          </a:xfrm>
          <a:prstGeom prst="rect">
            <a:avLst/>
          </a:prstGeom>
          <a:noFill/>
        </p:spPr>
        <p:txBody>
          <a:bodyPr wrap="square" rtlCol="0">
            <a:spAutoFit/>
          </a:bodyPr>
          <a:lstStyle/>
          <a:p>
            <a:r>
              <a:rPr lang="en-US" sz="1200" b="1" dirty="0" smtClean="0"/>
              <a:t>Bullet Cluster</a:t>
            </a:r>
            <a:endParaRPr lang="en-US" sz="1200" b="1" dirty="0"/>
          </a:p>
        </p:txBody>
      </p:sp>
      <p:pic>
        <p:nvPicPr>
          <p:cNvPr id="6" name="Picture 5"/>
          <p:cNvPicPr>
            <a:picLocks noChangeAspect="1"/>
          </p:cNvPicPr>
          <p:nvPr/>
        </p:nvPicPr>
        <p:blipFill>
          <a:blip r:embed="rId4"/>
          <a:stretch>
            <a:fillRect/>
          </a:stretch>
        </p:blipFill>
        <p:spPr>
          <a:xfrm>
            <a:off x="2987824" y="1331370"/>
            <a:ext cx="1844247" cy="1819656"/>
          </a:xfrm>
          <a:prstGeom prst="rect">
            <a:avLst/>
          </a:prstGeom>
          <a:ln>
            <a:solidFill>
              <a:srgbClr val="000000"/>
            </a:solidFill>
          </a:ln>
        </p:spPr>
      </p:pic>
      <p:pic>
        <p:nvPicPr>
          <p:cNvPr id="7" name="Picture 6"/>
          <p:cNvPicPr>
            <a:picLocks noChangeAspect="1"/>
          </p:cNvPicPr>
          <p:nvPr/>
        </p:nvPicPr>
        <p:blipFill>
          <a:blip r:embed="rId5"/>
          <a:stretch>
            <a:fillRect/>
          </a:stretch>
        </p:blipFill>
        <p:spPr>
          <a:xfrm>
            <a:off x="4958170" y="1320766"/>
            <a:ext cx="1819656" cy="1819656"/>
          </a:xfrm>
          <a:prstGeom prst="rect">
            <a:avLst/>
          </a:prstGeom>
          <a:ln>
            <a:solidFill>
              <a:srgbClr val="000000"/>
            </a:solidFill>
          </a:ln>
        </p:spPr>
      </p:pic>
      <p:sp>
        <p:nvSpPr>
          <p:cNvPr id="8" name="TextBox 7"/>
          <p:cNvSpPr txBox="1"/>
          <p:nvPr/>
        </p:nvSpPr>
        <p:spPr>
          <a:xfrm>
            <a:off x="2915816" y="2843386"/>
            <a:ext cx="2376264" cy="276999"/>
          </a:xfrm>
          <a:prstGeom prst="rect">
            <a:avLst/>
          </a:prstGeom>
          <a:noFill/>
        </p:spPr>
        <p:txBody>
          <a:bodyPr wrap="square" rtlCol="0">
            <a:spAutoFit/>
          </a:bodyPr>
          <a:lstStyle/>
          <a:p>
            <a:r>
              <a:rPr lang="en-US" sz="1200" b="1" dirty="0" smtClean="0"/>
              <a:t>Bradac+2008</a:t>
            </a:r>
            <a:endParaRPr lang="en-US" sz="1200" b="1" dirty="0"/>
          </a:p>
        </p:txBody>
      </p:sp>
      <p:sp>
        <p:nvSpPr>
          <p:cNvPr id="9" name="TextBox 8"/>
          <p:cNvSpPr txBox="1"/>
          <p:nvPr/>
        </p:nvSpPr>
        <p:spPr>
          <a:xfrm>
            <a:off x="4932040" y="2833591"/>
            <a:ext cx="2376264" cy="276999"/>
          </a:xfrm>
          <a:prstGeom prst="rect">
            <a:avLst/>
          </a:prstGeom>
          <a:noFill/>
        </p:spPr>
        <p:txBody>
          <a:bodyPr wrap="square" rtlCol="0">
            <a:spAutoFit/>
          </a:bodyPr>
          <a:lstStyle/>
          <a:p>
            <a:r>
              <a:rPr lang="en-US" sz="1200" b="1" dirty="0" smtClean="0"/>
              <a:t>Merten+2011</a:t>
            </a:r>
            <a:endParaRPr lang="en-US" sz="1200" b="1" dirty="0"/>
          </a:p>
        </p:txBody>
      </p:sp>
      <p:pic>
        <p:nvPicPr>
          <p:cNvPr id="10" name="Picture 9"/>
          <p:cNvPicPr>
            <a:picLocks noChangeAspect="1"/>
          </p:cNvPicPr>
          <p:nvPr/>
        </p:nvPicPr>
        <p:blipFill>
          <a:blip r:embed="rId6"/>
          <a:stretch>
            <a:fillRect/>
          </a:stretch>
        </p:blipFill>
        <p:spPr>
          <a:xfrm>
            <a:off x="6892697" y="1320766"/>
            <a:ext cx="2019854" cy="1819656"/>
          </a:xfrm>
          <a:prstGeom prst="rect">
            <a:avLst/>
          </a:prstGeom>
        </p:spPr>
      </p:pic>
      <p:sp>
        <p:nvSpPr>
          <p:cNvPr id="11" name="TextBox 10"/>
          <p:cNvSpPr txBox="1"/>
          <p:nvPr/>
        </p:nvSpPr>
        <p:spPr>
          <a:xfrm>
            <a:off x="6876256" y="2857335"/>
            <a:ext cx="2376264" cy="276999"/>
          </a:xfrm>
          <a:prstGeom prst="rect">
            <a:avLst/>
          </a:prstGeom>
          <a:noFill/>
        </p:spPr>
        <p:txBody>
          <a:bodyPr wrap="square" rtlCol="0">
            <a:spAutoFit/>
          </a:bodyPr>
          <a:lstStyle/>
          <a:p>
            <a:r>
              <a:rPr lang="en-US" sz="1200" b="1" dirty="0" smtClean="0"/>
              <a:t>Gastaldello+2014</a:t>
            </a:r>
            <a:endParaRPr lang="en-US" sz="1200" b="1" dirty="0"/>
          </a:p>
        </p:txBody>
      </p:sp>
      <p:sp>
        <p:nvSpPr>
          <p:cNvPr id="12" name="TextBox 11"/>
          <p:cNvSpPr txBox="1"/>
          <p:nvPr/>
        </p:nvSpPr>
        <p:spPr>
          <a:xfrm>
            <a:off x="323528" y="2833591"/>
            <a:ext cx="2664296" cy="276999"/>
          </a:xfrm>
          <a:prstGeom prst="rect">
            <a:avLst/>
          </a:prstGeom>
          <a:noFill/>
        </p:spPr>
        <p:txBody>
          <a:bodyPr wrap="square" rtlCol="0">
            <a:spAutoFit/>
          </a:bodyPr>
          <a:lstStyle/>
          <a:p>
            <a:r>
              <a:rPr lang="en-US" sz="1200" b="1" dirty="0" smtClean="0"/>
              <a:t>Markevitch+2004, Randall+2008</a:t>
            </a:r>
            <a:endParaRPr lang="en-US" sz="1200" b="1" dirty="0"/>
          </a:p>
        </p:txBody>
      </p:sp>
      <p:sp>
        <p:nvSpPr>
          <p:cNvPr id="13" name="TextBox 12"/>
          <p:cNvSpPr txBox="1"/>
          <p:nvPr/>
        </p:nvSpPr>
        <p:spPr>
          <a:xfrm>
            <a:off x="2987824" y="1350755"/>
            <a:ext cx="2376264" cy="276999"/>
          </a:xfrm>
          <a:prstGeom prst="rect">
            <a:avLst/>
          </a:prstGeom>
          <a:noFill/>
        </p:spPr>
        <p:txBody>
          <a:bodyPr wrap="square" rtlCol="0">
            <a:spAutoFit/>
          </a:bodyPr>
          <a:lstStyle/>
          <a:p>
            <a:r>
              <a:rPr lang="en-US" sz="1200" b="1" dirty="0" smtClean="0"/>
              <a:t>MACSJ0025</a:t>
            </a:r>
            <a:endParaRPr lang="en-US" sz="1200" b="1" dirty="0"/>
          </a:p>
        </p:txBody>
      </p:sp>
      <p:sp>
        <p:nvSpPr>
          <p:cNvPr id="14" name="TextBox 13"/>
          <p:cNvSpPr txBox="1"/>
          <p:nvPr/>
        </p:nvSpPr>
        <p:spPr>
          <a:xfrm>
            <a:off x="4932040" y="1358359"/>
            <a:ext cx="2376264" cy="276999"/>
          </a:xfrm>
          <a:prstGeom prst="rect">
            <a:avLst/>
          </a:prstGeom>
          <a:noFill/>
        </p:spPr>
        <p:txBody>
          <a:bodyPr wrap="square" rtlCol="0">
            <a:spAutoFit/>
          </a:bodyPr>
          <a:lstStyle/>
          <a:p>
            <a:r>
              <a:rPr lang="en-US" sz="1200" b="1" dirty="0" smtClean="0"/>
              <a:t>A2744</a:t>
            </a:r>
            <a:endParaRPr lang="en-US" sz="1200" b="1" dirty="0"/>
          </a:p>
        </p:txBody>
      </p:sp>
      <p:sp>
        <p:nvSpPr>
          <p:cNvPr id="15" name="TextBox 14"/>
          <p:cNvSpPr txBox="1"/>
          <p:nvPr/>
        </p:nvSpPr>
        <p:spPr>
          <a:xfrm>
            <a:off x="6956648" y="1363478"/>
            <a:ext cx="2376264" cy="276999"/>
          </a:xfrm>
          <a:prstGeom prst="rect">
            <a:avLst/>
          </a:prstGeom>
          <a:noFill/>
        </p:spPr>
        <p:txBody>
          <a:bodyPr wrap="square" rtlCol="0">
            <a:spAutoFit/>
          </a:bodyPr>
          <a:lstStyle/>
          <a:p>
            <a:r>
              <a:rPr lang="en-US" sz="1200" b="1" dirty="0" smtClean="0"/>
              <a:t>Bullet Group</a:t>
            </a:r>
            <a:endParaRPr lang="en-US" sz="1200" b="1" dirty="0"/>
          </a:p>
        </p:txBody>
      </p:sp>
      <p:pic>
        <p:nvPicPr>
          <p:cNvPr id="19" name="Picture 18"/>
          <p:cNvPicPr>
            <a:picLocks noChangeAspect="1"/>
          </p:cNvPicPr>
          <p:nvPr/>
        </p:nvPicPr>
        <p:blipFill>
          <a:blip r:embed="rId7"/>
          <a:stretch>
            <a:fillRect/>
          </a:stretch>
        </p:blipFill>
        <p:spPr>
          <a:xfrm>
            <a:off x="1115616" y="3395833"/>
            <a:ext cx="3255392" cy="1537785"/>
          </a:xfrm>
          <a:prstGeom prst="rect">
            <a:avLst/>
          </a:prstGeom>
        </p:spPr>
      </p:pic>
      <p:sp>
        <p:nvSpPr>
          <p:cNvPr id="20" name="TextBox 19"/>
          <p:cNvSpPr txBox="1"/>
          <p:nvPr/>
        </p:nvSpPr>
        <p:spPr>
          <a:xfrm>
            <a:off x="2051720" y="3401125"/>
            <a:ext cx="2592288" cy="276999"/>
          </a:xfrm>
          <a:prstGeom prst="rect">
            <a:avLst/>
          </a:prstGeom>
          <a:noFill/>
        </p:spPr>
        <p:txBody>
          <a:bodyPr wrap="square" rtlCol="0">
            <a:spAutoFit/>
          </a:bodyPr>
          <a:lstStyle/>
          <a:p>
            <a:r>
              <a:rPr lang="en-US" sz="1200" b="1" dirty="0" err="1" smtClean="0"/>
              <a:t>Muskett</a:t>
            </a:r>
            <a:r>
              <a:rPr lang="en-US" sz="1200" b="1" dirty="0" smtClean="0"/>
              <a:t> Ball cluster</a:t>
            </a:r>
            <a:endParaRPr lang="en-US" sz="1200" b="1" dirty="0"/>
          </a:p>
        </p:txBody>
      </p:sp>
      <p:sp>
        <p:nvSpPr>
          <p:cNvPr id="21" name="TextBox 20"/>
          <p:cNvSpPr txBox="1"/>
          <p:nvPr/>
        </p:nvSpPr>
        <p:spPr>
          <a:xfrm>
            <a:off x="2051720" y="4638631"/>
            <a:ext cx="2664296" cy="276999"/>
          </a:xfrm>
          <a:prstGeom prst="rect">
            <a:avLst/>
          </a:prstGeom>
          <a:noFill/>
        </p:spPr>
        <p:txBody>
          <a:bodyPr wrap="square" rtlCol="0">
            <a:spAutoFit/>
          </a:bodyPr>
          <a:lstStyle/>
          <a:p>
            <a:r>
              <a:rPr lang="en-US" sz="1200" b="1" dirty="0" smtClean="0"/>
              <a:t>Dawson+2012</a:t>
            </a:r>
            <a:endParaRPr lang="en-US" sz="1200" b="1" dirty="0"/>
          </a:p>
        </p:txBody>
      </p:sp>
      <p:sp>
        <p:nvSpPr>
          <p:cNvPr id="22" name="Rectangle 13"/>
          <p:cNvSpPr>
            <a:spLocks noChangeArrowheads="1"/>
          </p:cNvSpPr>
          <p:nvPr/>
        </p:nvSpPr>
        <p:spPr bwMode="auto">
          <a:xfrm>
            <a:off x="323529" y="5232102"/>
            <a:ext cx="343884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fr-FR" sz="1600" b="1" dirty="0" err="1" smtClean="0">
                <a:solidFill>
                  <a:srgbClr val="000000"/>
                </a:solidFill>
              </a:rPr>
              <a:t>However</a:t>
            </a:r>
            <a:r>
              <a:rPr lang="fr-FR" sz="1600" b="1" dirty="0" smtClean="0">
                <a:solidFill>
                  <a:srgbClr val="000000"/>
                </a:solidFill>
              </a:rPr>
              <a:t>: Williams+2011 </a:t>
            </a:r>
            <a:r>
              <a:rPr lang="fr-FR" sz="1600" b="1" dirty="0" err="1" smtClean="0">
                <a:solidFill>
                  <a:srgbClr val="000000"/>
                </a:solidFill>
              </a:rPr>
              <a:t>find</a:t>
            </a:r>
            <a:r>
              <a:rPr lang="fr-FR" sz="1600" b="1" dirty="0" smtClean="0">
                <a:solidFill>
                  <a:srgbClr val="000000"/>
                </a:solidFill>
              </a:rPr>
              <a:t> a </a:t>
            </a:r>
            <a:r>
              <a:rPr lang="fr-FR" sz="1600" b="1" dirty="0" err="1" smtClean="0">
                <a:solidFill>
                  <a:srgbClr val="000000"/>
                </a:solidFill>
              </a:rPr>
              <a:t>seperation</a:t>
            </a:r>
            <a:r>
              <a:rPr lang="fr-FR" sz="1600" b="1" dirty="0" smtClean="0">
                <a:solidFill>
                  <a:srgbClr val="000000"/>
                </a:solidFill>
              </a:rPr>
              <a:t> </a:t>
            </a:r>
            <a:r>
              <a:rPr lang="fr-FR" sz="1600" b="1" dirty="0" err="1" smtClean="0">
                <a:solidFill>
                  <a:srgbClr val="000000"/>
                </a:solidFill>
              </a:rPr>
              <a:t>between</a:t>
            </a:r>
            <a:r>
              <a:rPr lang="fr-FR" sz="1600" b="1" dirty="0" smtClean="0">
                <a:solidFill>
                  <a:srgbClr val="000000"/>
                </a:solidFill>
              </a:rPr>
              <a:t> DM and BCG in A3827 (i.e. DM </a:t>
            </a:r>
            <a:r>
              <a:rPr lang="fr-FR" sz="1600" b="1" dirty="0" err="1" smtClean="0">
                <a:solidFill>
                  <a:srgbClr val="000000"/>
                </a:solidFill>
              </a:rPr>
              <a:t>would</a:t>
            </a:r>
            <a:r>
              <a:rPr lang="fr-FR" sz="1600" b="1" dirty="0" smtClean="0">
                <a:solidFill>
                  <a:srgbClr val="000000"/>
                </a:solidFill>
              </a:rPr>
              <a:t> </a:t>
            </a:r>
            <a:r>
              <a:rPr lang="fr-FR" sz="1600" b="1" dirty="0" err="1" smtClean="0">
                <a:solidFill>
                  <a:srgbClr val="000000"/>
                </a:solidFill>
              </a:rPr>
              <a:t>be</a:t>
            </a:r>
            <a:r>
              <a:rPr lang="fr-FR" sz="1600" b="1" dirty="0" smtClean="0">
                <a:solidFill>
                  <a:srgbClr val="000000"/>
                </a:solidFill>
              </a:rPr>
              <a:t> </a:t>
            </a:r>
            <a:r>
              <a:rPr lang="fr-FR" sz="1600" b="1" dirty="0" err="1" smtClean="0">
                <a:solidFill>
                  <a:srgbClr val="000000"/>
                </a:solidFill>
              </a:rPr>
              <a:t>collisional</a:t>
            </a:r>
            <a:r>
              <a:rPr lang="fr-FR" sz="1600" b="1" dirty="0" smtClean="0">
                <a:solidFill>
                  <a:srgbClr val="000000"/>
                </a:solidFill>
              </a:rPr>
              <a:t>), </a:t>
            </a:r>
            <a:r>
              <a:rPr lang="fr-FR" sz="1600" b="1" dirty="0" err="1" smtClean="0">
                <a:solidFill>
                  <a:srgbClr val="000000"/>
                </a:solidFill>
              </a:rPr>
              <a:t>σ</a:t>
            </a:r>
            <a:r>
              <a:rPr lang="fr-FR" sz="1600" b="1" dirty="0" smtClean="0">
                <a:solidFill>
                  <a:srgbClr val="000000"/>
                </a:solidFill>
              </a:rPr>
              <a:t>/m &gt; 5*10</a:t>
            </a:r>
            <a:r>
              <a:rPr lang="fr-FR" sz="1600" b="1" baseline="30000" dirty="0" smtClean="0">
                <a:solidFill>
                  <a:srgbClr val="000000"/>
                </a:solidFill>
              </a:rPr>
              <a:t>-5 </a:t>
            </a:r>
            <a:r>
              <a:rPr lang="fr-FR" sz="1600" b="1" dirty="0" smtClean="0">
                <a:solidFill>
                  <a:srgbClr val="000000"/>
                </a:solidFill>
              </a:rPr>
              <a:t>cm</a:t>
            </a:r>
            <a:r>
              <a:rPr lang="fr-FR" sz="1600" b="1" baseline="30000" dirty="0" smtClean="0">
                <a:solidFill>
                  <a:srgbClr val="000000"/>
                </a:solidFill>
              </a:rPr>
              <a:t>2</a:t>
            </a:r>
            <a:r>
              <a:rPr lang="fr-FR" sz="1600" b="1" dirty="0" smtClean="0">
                <a:solidFill>
                  <a:srgbClr val="000000"/>
                </a:solidFill>
              </a:rPr>
              <a:t>/</a:t>
            </a:r>
            <a:r>
              <a:rPr lang="fr-FR" sz="1600" b="1" dirty="0" smtClean="0">
                <a:solidFill>
                  <a:srgbClr val="000000"/>
                </a:solidFill>
              </a:rPr>
              <a:t>g.</a:t>
            </a:r>
            <a:endParaRPr lang="fr-FR" sz="1600" b="1" dirty="0">
              <a:solidFill>
                <a:srgbClr val="000000"/>
              </a:solidFill>
            </a:endParaRPr>
          </a:p>
        </p:txBody>
      </p:sp>
      <p:pic>
        <p:nvPicPr>
          <p:cNvPr id="25" name="Picture 24"/>
          <p:cNvPicPr>
            <a:picLocks noChangeAspect="1"/>
          </p:cNvPicPr>
          <p:nvPr/>
        </p:nvPicPr>
        <p:blipFill>
          <a:blip r:embed="rId8"/>
          <a:stretch>
            <a:fillRect/>
          </a:stretch>
        </p:blipFill>
        <p:spPr>
          <a:xfrm>
            <a:off x="323527" y="3395832"/>
            <a:ext cx="1545336" cy="1545336"/>
          </a:xfrm>
          <a:prstGeom prst="rect">
            <a:avLst/>
          </a:prstGeom>
        </p:spPr>
      </p:pic>
      <p:sp>
        <p:nvSpPr>
          <p:cNvPr id="26" name="TextBox 25"/>
          <p:cNvSpPr txBox="1"/>
          <p:nvPr/>
        </p:nvSpPr>
        <p:spPr>
          <a:xfrm>
            <a:off x="296755" y="3412809"/>
            <a:ext cx="2592288" cy="276999"/>
          </a:xfrm>
          <a:prstGeom prst="rect">
            <a:avLst/>
          </a:prstGeom>
          <a:noFill/>
        </p:spPr>
        <p:txBody>
          <a:bodyPr wrap="square" rtlCol="0">
            <a:spAutoFit/>
          </a:bodyPr>
          <a:lstStyle/>
          <a:p>
            <a:r>
              <a:rPr lang="en-US" sz="1200" b="1" dirty="0" smtClean="0"/>
              <a:t>A520</a:t>
            </a:r>
            <a:endParaRPr lang="en-US" sz="1200" b="1" dirty="0"/>
          </a:p>
        </p:txBody>
      </p:sp>
      <p:sp>
        <p:nvSpPr>
          <p:cNvPr id="27" name="TextBox 26"/>
          <p:cNvSpPr txBox="1"/>
          <p:nvPr/>
        </p:nvSpPr>
        <p:spPr>
          <a:xfrm>
            <a:off x="296755" y="4475953"/>
            <a:ext cx="2664296" cy="461665"/>
          </a:xfrm>
          <a:prstGeom prst="rect">
            <a:avLst/>
          </a:prstGeom>
          <a:noFill/>
        </p:spPr>
        <p:txBody>
          <a:bodyPr wrap="square" rtlCol="0">
            <a:spAutoFit/>
          </a:bodyPr>
          <a:lstStyle/>
          <a:p>
            <a:r>
              <a:rPr lang="en-US" sz="1200" b="1" dirty="0" smtClean="0"/>
              <a:t>Clowe+2012,</a:t>
            </a:r>
          </a:p>
          <a:p>
            <a:r>
              <a:rPr lang="en-US" sz="1200" b="1" dirty="0" smtClean="0"/>
              <a:t>Mahdavi+2007</a:t>
            </a:r>
            <a:endParaRPr lang="en-US" sz="1200" b="1" dirty="0"/>
          </a:p>
        </p:txBody>
      </p:sp>
      <p:sp>
        <p:nvSpPr>
          <p:cNvPr id="28" name="Rectangle 27"/>
          <p:cNvSpPr/>
          <p:nvPr/>
        </p:nvSpPr>
        <p:spPr bwMode="auto">
          <a:xfrm>
            <a:off x="1868863" y="3212976"/>
            <a:ext cx="163138" cy="1944216"/>
          </a:xfrm>
          <a:prstGeom prst="rect">
            <a:avLst/>
          </a:prstGeom>
          <a:solidFill>
            <a:schemeClr val="tx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sp>
        <p:nvSpPr>
          <p:cNvPr id="29" name="Rectangle 28"/>
          <p:cNvSpPr/>
          <p:nvPr/>
        </p:nvSpPr>
        <p:spPr bwMode="auto">
          <a:xfrm>
            <a:off x="3779912" y="3339969"/>
            <a:ext cx="648072" cy="1800379"/>
          </a:xfrm>
          <a:prstGeom prst="rect">
            <a:avLst/>
          </a:prstGeom>
          <a:solidFill>
            <a:schemeClr val="tx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pic>
        <p:nvPicPr>
          <p:cNvPr id="30" name="Picture 29" descr="Crosssection.ep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91880" y="2492896"/>
            <a:ext cx="6120680" cy="7920879"/>
          </a:xfrm>
          <a:prstGeom prst="rect">
            <a:avLst/>
          </a:prstGeom>
        </p:spPr>
      </p:pic>
      <p:sp>
        <p:nvSpPr>
          <p:cNvPr id="31" name="Rectangle 13"/>
          <p:cNvSpPr>
            <a:spLocks noChangeArrowheads="1"/>
          </p:cNvSpPr>
          <p:nvPr/>
        </p:nvSpPr>
        <p:spPr bwMode="auto">
          <a:xfrm>
            <a:off x="1187624" y="765865"/>
            <a:ext cx="683135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fr-FR" sz="2200" b="1" dirty="0" err="1" smtClean="0">
                <a:solidFill>
                  <a:srgbClr val="FF0000"/>
                </a:solidFill>
              </a:rPr>
              <a:t>Dark</a:t>
            </a:r>
            <a:r>
              <a:rPr lang="fr-FR" sz="2200" b="1" dirty="0" smtClean="0">
                <a:solidFill>
                  <a:srgbClr val="FF0000"/>
                </a:solidFill>
              </a:rPr>
              <a:t> </a:t>
            </a:r>
            <a:r>
              <a:rPr lang="fr-FR" sz="2200" b="1" dirty="0" err="1" smtClean="0">
                <a:solidFill>
                  <a:srgbClr val="FF0000"/>
                </a:solidFill>
              </a:rPr>
              <a:t>Matter</a:t>
            </a:r>
            <a:r>
              <a:rPr lang="fr-FR" sz="2200" b="1" dirty="0" smtClean="0">
                <a:solidFill>
                  <a:srgbClr val="FF0000"/>
                </a:solidFill>
              </a:rPr>
              <a:t> (DM) self-interaction cross-section</a:t>
            </a:r>
            <a:endParaRPr lang="fr-FR" sz="2200" b="1" dirty="0">
              <a:solidFill>
                <a:srgbClr val="FF0000"/>
              </a:solidFill>
            </a:endParaRPr>
          </a:p>
        </p:txBody>
      </p:sp>
    </p:spTree>
    <p:extLst>
      <p:ext uri="{BB962C8B-B14F-4D97-AF65-F5344CB8AC3E}">
        <p14:creationId xmlns:p14="http://schemas.microsoft.com/office/powerpoint/2010/main" val="35960502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Clusters of </a:t>
            </a:r>
            <a:r>
              <a:rPr lang="fr-FR" sz="3500" b="1" dirty="0" smtClean="0">
                <a:solidFill>
                  <a:srgbClr val="000000"/>
                </a:solidFill>
                <a:ea typeface="ＭＳ Ｐゴシック" charset="0"/>
                <a:cs typeface="ＭＳ Ｐゴシック" charset="0"/>
              </a:rPr>
              <a:t>Galaxies: </a:t>
            </a:r>
            <a:r>
              <a:rPr lang="fr-FR" sz="3500" b="1" dirty="0" err="1">
                <a:solidFill>
                  <a:srgbClr val="000000"/>
                </a:solidFill>
                <a:ea typeface="ＭＳ Ｐゴシック" charset="0"/>
                <a:cs typeface="ＭＳ Ｐゴシック" charset="0"/>
              </a:rPr>
              <a:t>M</a:t>
            </a:r>
            <a:r>
              <a:rPr lang="fr-FR" sz="3500" b="1" dirty="0" err="1" smtClean="0">
                <a:solidFill>
                  <a:srgbClr val="000000"/>
                </a:solidFill>
                <a:ea typeface="ＭＳ Ｐゴシック" charset="0"/>
                <a:cs typeface="ＭＳ Ｐゴシック" charset="0"/>
              </a:rPr>
              <a:t>ergers</a:t>
            </a:r>
            <a:endParaRPr lang="fr-FR" sz="3500" b="1" dirty="0">
              <a:solidFill>
                <a:srgbClr val="000000"/>
              </a:solidFill>
              <a:ea typeface="ＭＳ Ｐゴシック" charset="0"/>
              <a:cs typeface="ＭＳ Ｐゴシック" charset="0"/>
            </a:endParaRPr>
          </a:p>
        </p:txBody>
      </p:sp>
      <p:sp>
        <p:nvSpPr>
          <p:cNvPr id="3" name="Rectangle 13"/>
          <p:cNvSpPr>
            <a:spLocks noChangeArrowheads="1"/>
          </p:cNvSpPr>
          <p:nvPr/>
        </p:nvSpPr>
        <p:spPr bwMode="auto">
          <a:xfrm>
            <a:off x="441350" y="5877272"/>
            <a:ext cx="84155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fr-FR" sz="1400" dirty="0" err="1" smtClean="0">
                <a:solidFill>
                  <a:srgbClr val="000000"/>
                </a:solidFill>
              </a:rPr>
              <a:t>e.g</a:t>
            </a:r>
            <a:r>
              <a:rPr lang="fr-FR" sz="1400" dirty="0" smtClean="0">
                <a:solidFill>
                  <a:srgbClr val="000000"/>
                </a:solidFill>
              </a:rPr>
              <a:t>. Markevitch+2004, 2005, Randall+2008, Owers+2011, 2014 Belsole+2004, Russell+2010,2012,2014, Akamatsu+2012a,2012b, Finoguenov+2010, Bourdin+2013, Ogrean+2013a,2013b,2014, Macario+2011, Simionescu+2013, Clarke+2013. </a:t>
            </a:r>
            <a:endParaRPr lang="fr-FR" sz="1400" dirty="0">
              <a:solidFill>
                <a:srgbClr val="000000"/>
              </a:solidFill>
            </a:endParaRPr>
          </a:p>
        </p:txBody>
      </p:sp>
      <p:sp>
        <p:nvSpPr>
          <p:cNvPr id="4" name="Rectangle 13"/>
          <p:cNvSpPr>
            <a:spLocks noChangeArrowheads="1"/>
          </p:cNvSpPr>
          <p:nvPr/>
        </p:nvSpPr>
        <p:spPr bwMode="auto">
          <a:xfrm>
            <a:off x="1187624" y="765865"/>
            <a:ext cx="683135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fr-FR" sz="2200" b="1" dirty="0" err="1" smtClean="0">
                <a:solidFill>
                  <a:srgbClr val="FF0000"/>
                </a:solidFill>
              </a:rPr>
              <a:t>Shock</a:t>
            </a:r>
            <a:r>
              <a:rPr lang="fr-FR" sz="2200" b="1" dirty="0" smtClean="0">
                <a:solidFill>
                  <a:srgbClr val="FF0000"/>
                </a:solidFill>
              </a:rPr>
              <a:t> Fronts (X-rays)</a:t>
            </a:r>
            <a:endParaRPr lang="fr-FR" sz="2200" b="1" dirty="0">
              <a:solidFill>
                <a:srgbClr val="FF0000"/>
              </a:solidFill>
            </a:endParaRPr>
          </a:p>
        </p:txBody>
      </p:sp>
      <p:pic>
        <p:nvPicPr>
          <p:cNvPr id="7" name="Picture 6" descr="Shocks_Xray.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3888" y="1446710"/>
            <a:ext cx="6290580" cy="8140749"/>
          </a:xfrm>
          <a:prstGeom prst="rect">
            <a:avLst/>
          </a:prstGeom>
        </p:spPr>
      </p:pic>
      <p:pic>
        <p:nvPicPr>
          <p:cNvPr id="8" name="Picture 7"/>
          <p:cNvPicPr>
            <a:picLocks noChangeAspect="1"/>
          </p:cNvPicPr>
          <p:nvPr/>
        </p:nvPicPr>
        <p:blipFill>
          <a:blip r:embed="rId4"/>
          <a:stretch>
            <a:fillRect/>
          </a:stretch>
        </p:blipFill>
        <p:spPr>
          <a:xfrm>
            <a:off x="5785977" y="3717032"/>
            <a:ext cx="2950186" cy="2702370"/>
          </a:xfrm>
          <a:prstGeom prst="rect">
            <a:avLst/>
          </a:prstGeom>
        </p:spPr>
      </p:pic>
      <p:pic>
        <p:nvPicPr>
          <p:cNvPr id="10" name="Picture 9"/>
          <p:cNvPicPr>
            <a:picLocks noChangeAspect="1"/>
          </p:cNvPicPr>
          <p:nvPr/>
        </p:nvPicPr>
        <p:blipFill>
          <a:blip r:embed="rId5"/>
          <a:stretch>
            <a:fillRect/>
          </a:stretch>
        </p:blipFill>
        <p:spPr>
          <a:xfrm>
            <a:off x="4224261" y="1153603"/>
            <a:ext cx="2855718" cy="2706624"/>
          </a:xfrm>
          <a:prstGeom prst="rect">
            <a:avLst/>
          </a:prstGeom>
        </p:spPr>
      </p:pic>
      <p:pic>
        <p:nvPicPr>
          <p:cNvPr id="11" name="Picture 10"/>
          <p:cNvPicPr>
            <a:picLocks noChangeAspect="1"/>
          </p:cNvPicPr>
          <p:nvPr/>
        </p:nvPicPr>
        <p:blipFill>
          <a:blip r:embed="rId6"/>
          <a:stretch>
            <a:fillRect/>
          </a:stretch>
        </p:blipFill>
        <p:spPr>
          <a:xfrm>
            <a:off x="611560" y="1532737"/>
            <a:ext cx="3830278" cy="3840479"/>
          </a:xfrm>
          <a:prstGeom prst="rect">
            <a:avLst/>
          </a:prstGeom>
        </p:spPr>
      </p:pic>
      <p:sp>
        <p:nvSpPr>
          <p:cNvPr id="12" name="TextBox 11"/>
          <p:cNvSpPr txBox="1"/>
          <p:nvPr/>
        </p:nvSpPr>
        <p:spPr>
          <a:xfrm>
            <a:off x="755576" y="1642819"/>
            <a:ext cx="2736304" cy="369332"/>
          </a:xfrm>
          <a:prstGeom prst="rect">
            <a:avLst/>
          </a:prstGeom>
          <a:noFill/>
        </p:spPr>
        <p:txBody>
          <a:bodyPr wrap="square" rtlCol="0">
            <a:spAutoFit/>
          </a:bodyPr>
          <a:lstStyle/>
          <a:p>
            <a:r>
              <a:rPr lang="en-US" b="1" dirty="0" err="1">
                <a:solidFill>
                  <a:srgbClr val="000000"/>
                </a:solidFill>
              </a:rPr>
              <a:t>Abell</a:t>
            </a:r>
            <a:r>
              <a:rPr lang="en-US" b="1" dirty="0">
                <a:solidFill>
                  <a:srgbClr val="000000"/>
                </a:solidFill>
              </a:rPr>
              <a:t> 2146, z=</a:t>
            </a:r>
            <a:r>
              <a:rPr lang="en-US" b="1" dirty="0" smtClean="0">
                <a:solidFill>
                  <a:srgbClr val="000000"/>
                </a:solidFill>
              </a:rPr>
              <a:t>0.23</a:t>
            </a:r>
            <a:endParaRPr lang="en-US" b="1" dirty="0">
              <a:solidFill>
                <a:srgbClr val="000000"/>
              </a:solidFill>
            </a:endParaRPr>
          </a:p>
        </p:txBody>
      </p:sp>
      <p:sp>
        <p:nvSpPr>
          <p:cNvPr id="13" name="TextBox 12"/>
          <p:cNvSpPr txBox="1"/>
          <p:nvPr/>
        </p:nvSpPr>
        <p:spPr>
          <a:xfrm>
            <a:off x="611560" y="5252511"/>
            <a:ext cx="2736304" cy="338554"/>
          </a:xfrm>
          <a:prstGeom prst="rect">
            <a:avLst/>
          </a:prstGeom>
          <a:noFill/>
        </p:spPr>
        <p:txBody>
          <a:bodyPr wrap="square" rtlCol="0">
            <a:spAutoFit/>
          </a:bodyPr>
          <a:lstStyle/>
          <a:p>
            <a:r>
              <a:rPr lang="en-US" sz="1600" b="1" dirty="0" smtClean="0">
                <a:solidFill>
                  <a:srgbClr val="000000"/>
                </a:solidFill>
              </a:rPr>
              <a:t>Russell+2010,2012</a:t>
            </a:r>
            <a:endParaRPr lang="en-US" sz="1600" b="1" dirty="0">
              <a:solidFill>
                <a:srgbClr val="000000"/>
              </a:solidFill>
            </a:endParaRPr>
          </a:p>
        </p:txBody>
      </p:sp>
      <p:sp>
        <p:nvSpPr>
          <p:cNvPr id="16" name="Arc 15"/>
          <p:cNvSpPr/>
          <p:nvPr/>
        </p:nvSpPr>
        <p:spPr bwMode="auto">
          <a:xfrm>
            <a:off x="1504733" y="2506915"/>
            <a:ext cx="1958070" cy="1397832"/>
          </a:xfrm>
          <a:prstGeom prst="arc">
            <a:avLst/>
          </a:prstGeom>
          <a:noFill/>
          <a:ln w="57150"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sp>
        <p:nvSpPr>
          <p:cNvPr id="17" name="Arc 16"/>
          <p:cNvSpPr/>
          <p:nvPr/>
        </p:nvSpPr>
        <p:spPr bwMode="auto">
          <a:xfrm rot="10800000">
            <a:off x="1619672" y="2916837"/>
            <a:ext cx="1958070" cy="1397832"/>
          </a:xfrm>
          <a:prstGeom prst="arc">
            <a:avLst/>
          </a:prstGeom>
          <a:noFill/>
          <a:ln w="57150"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sp>
        <p:nvSpPr>
          <p:cNvPr id="18" name="TextBox 17"/>
          <p:cNvSpPr txBox="1"/>
          <p:nvPr/>
        </p:nvSpPr>
        <p:spPr>
          <a:xfrm>
            <a:off x="2915816" y="2226350"/>
            <a:ext cx="2736304" cy="307777"/>
          </a:xfrm>
          <a:prstGeom prst="rect">
            <a:avLst/>
          </a:prstGeom>
          <a:noFill/>
        </p:spPr>
        <p:txBody>
          <a:bodyPr wrap="square" rtlCol="0">
            <a:spAutoFit/>
          </a:bodyPr>
          <a:lstStyle/>
          <a:p>
            <a:r>
              <a:rPr lang="en-US" sz="1400" b="1" dirty="0" smtClean="0">
                <a:solidFill>
                  <a:srgbClr val="000000"/>
                </a:solidFill>
              </a:rPr>
              <a:t>Upstream</a:t>
            </a:r>
            <a:endParaRPr lang="en-US" sz="1400" b="1" dirty="0">
              <a:solidFill>
                <a:srgbClr val="000000"/>
              </a:solidFill>
            </a:endParaRPr>
          </a:p>
        </p:txBody>
      </p:sp>
      <p:sp>
        <p:nvSpPr>
          <p:cNvPr id="19" name="TextBox 18"/>
          <p:cNvSpPr txBox="1"/>
          <p:nvPr/>
        </p:nvSpPr>
        <p:spPr>
          <a:xfrm>
            <a:off x="755576" y="4077072"/>
            <a:ext cx="2736304" cy="307777"/>
          </a:xfrm>
          <a:prstGeom prst="rect">
            <a:avLst/>
          </a:prstGeom>
          <a:noFill/>
        </p:spPr>
        <p:txBody>
          <a:bodyPr wrap="square" rtlCol="0">
            <a:spAutoFit/>
          </a:bodyPr>
          <a:lstStyle/>
          <a:p>
            <a:r>
              <a:rPr lang="en-US" sz="1400" b="1" dirty="0" smtClean="0">
                <a:solidFill>
                  <a:srgbClr val="000000"/>
                </a:solidFill>
              </a:rPr>
              <a:t>Bow shock</a:t>
            </a:r>
            <a:endParaRPr lang="en-US" sz="1400" b="1" dirty="0">
              <a:solidFill>
                <a:srgbClr val="000000"/>
              </a:solidFill>
            </a:endParaRPr>
          </a:p>
        </p:txBody>
      </p:sp>
      <p:sp>
        <p:nvSpPr>
          <p:cNvPr id="21" name="TextBox 20"/>
          <p:cNvSpPr txBox="1"/>
          <p:nvPr/>
        </p:nvSpPr>
        <p:spPr>
          <a:xfrm>
            <a:off x="827584" y="2794947"/>
            <a:ext cx="2736304" cy="307777"/>
          </a:xfrm>
          <a:prstGeom prst="rect">
            <a:avLst/>
          </a:prstGeom>
          <a:noFill/>
        </p:spPr>
        <p:txBody>
          <a:bodyPr wrap="square" rtlCol="0">
            <a:spAutoFit/>
          </a:bodyPr>
          <a:lstStyle/>
          <a:p>
            <a:r>
              <a:rPr lang="en-US" sz="1400" b="1" dirty="0" err="1" smtClean="0">
                <a:solidFill>
                  <a:srgbClr val="000000"/>
                </a:solidFill>
              </a:rPr>
              <a:t>Subcluster</a:t>
            </a:r>
            <a:r>
              <a:rPr lang="en-US" sz="1400" b="1" dirty="0" smtClean="0">
                <a:solidFill>
                  <a:srgbClr val="000000"/>
                </a:solidFill>
              </a:rPr>
              <a:t> core</a:t>
            </a:r>
            <a:endParaRPr lang="en-US" sz="1400" b="1" dirty="0">
              <a:solidFill>
                <a:srgbClr val="000000"/>
              </a:solidFill>
            </a:endParaRPr>
          </a:p>
        </p:txBody>
      </p:sp>
      <p:cxnSp>
        <p:nvCxnSpPr>
          <p:cNvPr id="9" name="Straight Arrow Connector 8"/>
          <p:cNvCxnSpPr/>
          <p:nvPr/>
        </p:nvCxnSpPr>
        <p:spPr bwMode="auto">
          <a:xfrm>
            <a:off x="1771786" y="3054930"/>
            <a:ext cx="351942" cy="504056"/>
          </a:xfrm>
          <a:prstGeom prst="straightConnector1">
            <a:avLst/>
          </a:prstGeom>
          <a:solidFill>
            <a:schemeClr val="accent1"/>
          </a:solidFill>
          <a:ln w="38100" cap="flat" cmpd="sng" algn="ctr">
            <a:solidFill>
              <a:srgbClr val="000000"/>
            </a:solidFill>
            <a:prstDash val="solid"/>
            <a:round/>
            <a:headEnd type="none" w="med" len="med"/>
            <a:tailEnd type="arrow"/>
          </a:ln>
          <a:effectLst/>
        </p:spPr>
      </p:cxnSp>
      <p:sp>
        <p:nvSpPr>
          <p:cNvPr id="22" name="TextBox 21"/>
          <p:cNvSpPr txBox="1"/>
          <p:nvPr/>
        </p:nvSpPr>
        <p:spPr>
          <a:xfrm>
            <a:off x="3131840" y="2442374"/>
            <a:ext cx="2736304" cy="307777"/>
          </a:xfrm>
          <a:prstGeom prst="rect">
            <a:avLst/>
          </a:prstGeom>
          <a:noFill/>
        </p:spPr>
        <p:txBody>
          <a:bodyPr wrap="square" rtlCol="0">
            <a:spAutoFit/>
          </a:bodyPr>
          <a:lstStyle/>
          <a:p>
            <a:r>
              <a:rPr lang="en-US" sz="1400" b="1" dirty="0" smtClean="0">
                <a:solidFill>
                  <a:srgbClr val="000000"/>
                </a:solidFill>
              </a:rPr>
              <a:t>shock</a:t>
            </a:r>
            <a:endParaRPr lang="en-US" sz="1400" b="1" dirty="0">
              <a:solidFill>
                <a:srgbClr val="000000"/>
              </a:solidFill>
            </a:endParaRPr>
          </a:p>
        </p:txBody>
      </p:sp>
      <p:sp>
        <p:nvSpPr>
          <p:cNvPr id="23" name="Rectangle 13"/>
          <p:cNvSpPr>
            <a:spLocks noChangeArrowheads="1"/>
          </p:cNvSpPr>
          <p:nvPr/>
        </p:nvSpPr>
        <p:spPr bwMode="auto">
          <a:xfrm>
            <a:off x="1213570" y="765865"/>
            <a:ext cx="683135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fr-FR" sz="2200" b="1" dirty="0" smtClean="0">
                <a:solidFill>
                  <a:srgbClr val="FF0000"/>
                </a:solidFill>
              </a:rPr>
              <a:t>Electron-Ion </a:t>
            </a:r>
            <a:r>
              <a:rPr lang="fr-FR" sz="2200" b="1" dirty="0" err="1">
                <a:solidFill>
                  <a:srgbClr val="FF0000"/>
                </a:solidFill>
              </a:rPr>
              <a:t>E</a:t>
            </a:r>
            <a:r>
              <a:rPr lang="fr-FR" sz="2200" b="1" dirty="0" err="1" smtClean="0">
                <a:solidFill>
                  <a:srgbClr val="FF0000"/>
                </a:solidFill>
              </a:rPr>
              <a:t>quilibrium</a:t>
            </a:r>
            <a:r>
              <a:rPr lang="fr-FR" sz="2200" b="1" dirty="0" smtClean="0">
                <a:solidFill>
                  <a:srgbClr val="FF0000"/>
                </a:solidFill>
              </a:rPr>
              <a:t> </a:t>
            </a:r>
            <a:r>
              <a:rPr lang="fr-FR" sz="2200" b="1" dirty="0" err="1">
                <a:solidFill>
                  <a:srgbClr val="FF0000"/>
                </a:solidFill>
              </a:rPr>
              <a:t>T</a:t>
            </a:r>
            <a:r>
              <a:rPr lang="fr-FR" sz="2200" b="1" dirty="0" err="1" smtClean="0">
                <a:solidFill>
                  <a:srgbClr val="FF0000"/>
                </a:solidFill>
              </a:rPr>
              <a:t>imescale</a:t>
            </a:r>
            <a:endParaRPr lang="fr-FR" sz="2200" b="1" dirty="0">
              <a:solidFill>
                <a:srgbClr val="FF0000"/>
              </a:solidFill>
            </a:endParaRPr>
          </a:p>
        </p:txBody>
      </p:sp>
      <p:sp>
        <p:nvSpPr>
          <p:cNvPr id="24" name="TextBox 23"/>
          <p:cNvSpPr txBox="1"/>
          <p:nvPr/>
        </p:nvSpPr>
        <p:spPr>
          <a:xfrm>
            <a:off x="5999859" y="1555971"/>
            <a:ext cx="2736304" cy="307777"/>
          </a:xfrm>
          <a:prstGeom prst="rect">
            <a:avLst/>
          </a:prstGeom>
          <a:noFill/>
        </p:spPr>
        <p:txBody>
          <a:bodyPr wrap="square" rtlCol="0">
            <a:spAutoFit/>
          </a:bodyPr>
          <a:lstStyle/>
          <a:p>
            <a:r>
              <a:rPr lang="en-US" sz="1400" b="1" dirty="0" smtClean="0">
                <a:solidFill>
                  <a:srgbClr val="000000"/>
                </a:solidFill>
              </a:rPr>
              <a:t>Upstream</a:t>
            </a:r>
            <a:endParaRPr lang="en-US" sz="1400" b="1" dirty="0">
              <a:solidFill>
                <a:srgbClr val="000000"/>
              </a:solidFill>
            </a:endParaRPr>
          </a:p>
        </p:txBody>
      </p:sp>
      <p:sp>
        <p:nvSpPr>
          <p:cNvPr id="25" name="TextBox 24"/>
          <p:cNvSpPr txBox="1"/>
          <p:nvPr/>
        </p:nvSpPr>
        <p:spPr>
          <a:xfrm>
            <a:off x="6215883" y="1771995"/>
            <a:ext cx="2736304" cy="307777"/>
          </a:xfrm>
          <a:prstGeom prst="rect">
            <a:avLst/>
          </a:prstGeom>
          <a:noFill/>
        </p:spPr>
        <p:txBody>
          <a:bodyPr wrap="square" rtlCol="0">
            <a:spAutoFit/>
          </a:bodyPr>
          <a:lstStyle/>
          <a:p>
            <a:r>
              <a:rPr lang="en-US" sz="1400" b="1" dirty="0" smtClean="0">
                <a:solidFill>
                  <a:srgbClr val="000000"/>
                </a:solidFill>
              </a:rPr>
              <a:t>shock</a:t>
            </a:r>
            <a:endParaRPr lang="en-US" sz="1400" b="1" dirty="0">
              <a:solidFill>
                <a:srgbClr val="000000"/>
              </a:solidFill>
            </a:endParaRPr>
          </a:p>
        </p:txBody>
      </p:sp>
      <p:sp>
        <p:nvSpPr>
          <p:cNvPr id="26" name="TextBox 25"/>
          <p:cNvSpPr txBox="1"/>
          <p:nvPr/>
        </p:nvSpPr>
        <p:spPr>
          <a:xfrm>
            <a:off x="7386202" y="4043138"/>
            <a:ext cx="2736304" cy="307777"/>
          </a:xfrm>
          <a:prstGeom prst="rect">
            <a:avLst/>
          </a:prstGeom>
          <a:noFill/>
        </p:spPr>
        <p:txBody>
          <a:bodyPr wrap="square" rtlCol="0">
            <a:spAutoFit/>
          </a:bodyPr>
          <a:lstStyle/>
          <a:p>
            <a:r>
              <a:rPr lang="en-US" sz="1400" b="1" dirty="0" smtClean="0">
                <a:solidFill>
                  <a:srgbClr val="000000"/>
                </a:solidFill>
              </a:rPr>
              <a:t>Bow shock</a:t>
            </a:r>
            <a:endParaRPr lang="en-US" sz="1400" b="1" dirty="0">
              <a:solidFill>
                <a:srgbClr val="000000"/>
              </a:solidFill>
            </a:endParaRPr>
          </a:p>
        </p:txBody>
      </p:sp>
    </p:spTree>
    <p:extLst>
      <p:ext uri="{BB962C8B-B14F-4D97-AF65-F5344CB8AC3E}">
        <p14:creationId xmlns:p14="http://schemas.microsoft.com/office/powerpoint/2010/main" val="35960502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7"/>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3"/>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xit"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16" grpId="0" animBg="1"/>
      <p:bldP spid="17" grpId="0" animBg="1"/>
      <p:bldP spid="18" grpId="0"/>
      <p:bldP spid="19" grpId="0"/>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Clusters of </a:t>
            </a:r>
            <a:r>
              <a:rPr lang="fr-FR" sz="3500" b="1" dirty="0" smtClean="0">
                <a:solidFill>
                  <a:srgbClr val="000000"/>
                </a:solidFill>
                <a:ea typeface="ＭＳ Ｐゴシック" charset="0"/>
                <a:cs typeface="ＭＳ Ｐゴシック" charset="0"/>
              </a:rPr>
              <a:t>Galaxies: </a:t>
            </a:r>
            <a:r>
              <a:rPr lang="fr-FR" sz="3500" b="1" dirty="0" err="1" smtClean="0">
                <a:solidFill>
                  <a:srgbClr val="000000"/>
                </a:solidFill>
                <a:ea typeface="ＭＳ Ｐゴシック" charset="0"/>
                <a:cs typeface="ＭＳ Ｐゴシック" charset="0"/>
              </a:rPr>
              <a:t>Mergers</a:t>
            </a:r>
            <a:r>
              <a:rPr lang="fr-FR" sz="3500" b="1" dirty="0" smtClean="0">
                <a:solidFill>
                  <a:srgbClr val="000000"/>
                </a:solidFill>
                <a:ea typeface="ＭＳ Ｐゴシック" charset="0"/>
                <a:cs typeface="ＭＳ Ｐゴシック" charset="0"/>
              </a:rPr>
              <a:t> (</a:t>
            </a:r>
            <a:r>
              <a:rPr lang="fr-FR" sz="3500" b="1" dirty="0" err="1" smtClean="0">
                <a:solidFill>
                  <a:srgbClr val="000000"/>
                </a:solidFill>
                <a:ea typeface="ＭＳ Ｐゴシック" charset="0"/>
                <a:cs typeface="ＭＳ Ｐゴシック" charset="0"/>
              </a:rPr>
              <a:t>minor</a:t>
            </a:r>
            <a:r>
              <a:rPr lang="fr-FR" sz="3500" b="1" dirty="0" smtClean="0">
                <a:solidFill>
                  <a:srgbClr val="000000"/>
                </a:solidFill>
                <a:ea typeface="ＭＳ Ｐゴシック" charset="0"/>
                <a:cs typeface="ＭＳ Ｐゴシック" charset="0"/>
              </a:rPr>
              <a:t>)</a:t>
            </a:r>
            <a:endParaRPr lang="fr-FR" sz="3500" b="1" dirty="0">
              <a:solidFill>
                <a:srgbClr val="000000"/>
              </a:solidFill>
              <a:ea typeface="ＭＳ Ｐゴシック" charset="0"/>
              <a:cs typeface="ＭＳ Ｐゴシック" charset="0"/>
            </a:endParaRPr>
          </a:p>
        </p:txBody>
      </p:sp>
      <p:sp>
        <p:nvSpPr>
          <p:cNvPr id="4" name="Rectangle 13"/>
          <p:cNvSpPr>
            <a:spLocks noChangeArrowheads="1"/>
          </p:cNvSpPr>
          <p:nvPr/>
        </p:nvSpPr>
        <p:spPr bwMode="auto">
          <a:xfrm>
            <a:off x="1187624" y="764704"/>
            <a:ext cx="683135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fr-FR" sz="2200" b="1" dirty="0" smtClean="0">
                <a:solidFill>
                  <a:srgbClr val="FF0000"/>
                </a:solidFill>
              </a:rPr>
              <a:t>Cold Fronts</a:t>
            </a:r>
            <a:endParaRPr lang="fr-FR" sz="2200" b="1" dirty="0">
              <a:solidFill>
                <a:srgbClr val="FF0000"/>
              </a:solidFill>
            </a:endParaRPr>
          </a:p>
        </p:txBody>
      </p:sp>
      <p:sp>
        <p:nvSpPr>
          <p:cNvPr id="5" name="Espace réservé du texte 3"/>
          <p:cNvSpPr txBox="1">
            <a:spLocks/>
          </p:cNvSpPr>
          <p:nvPr/>
        </p:nvSpPr>
        <p:spPr bwMode="auto">
          <a:xfrm>
            <a:off x="3563888" y="1339353"/>
            <a:ext cx="5760640" cy="52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292608" tIns="274320" rIns="274320" bIns="274320"/>
          <a:lstStyle>
            <a:lvl1pPr eaLnBrk="0" hangingPunct="0">
              <a:defRPr sz="2400">
                <a:solidFill>
                  <a:schemeClr val="tx1"/>
                </a:solidFill>
                <a:latin typeface="Arial" charset="0"/>
                <a:ea typeface="ヒラギノ角ゴ Pro W3" charset="0"/>
                <a:cs typeface="ヒラギノ角ゴ Pro W3" charset="0"/>
              </a:defRPr>
            </a:lvl1pPr>
            <a:lvl2pPr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lnSpc>
                <a:spcPct val="110000"/>
              </a:lnSpc>
              <a:spcBef>
                <a:spcPts val="600"/>
              </a:spcBef>
              <a:buClr>
                <a:srgbClr val="FF6600"/>
              </a:buClr>
              <a:buSzPct val="120000"/>
              <a:buFont typeface="Arial" charset="0"/>
              <a:buChar char="•"/>
              <a:defRPr/>
            </a:pPr>
            <a:r>
              <a:rPr lang="en-GB" sz="1800" b="1" dirty="0">
                <a:solidFill>
                  <a:schemeClr val="bg2"/>
                </a:solidFill>
                <a:latin typeface="Helvetica" charset="0"/>
                <a:cs typeface="Helvetica" charset="0"/>
              </a:rPr>
              <a:t> </a:t>
            </a:r>
            <a:r>
              <a:rPr lang="en-GB" sz="1800" b="1" dirty="0" smtClean="0">
                <a:solidFill>
                  <a:schemeClr val="bg2"/>
                </a:solidFill>
                <a:latin typeface="Helvetica" charset="0"/>
                <a:cs typeface="Helvetica" charset="0"/>
              </a:rPr>
              <a:t>Anatomy of cold fronts (Chandra):</a:t>
            </a:r>
          </a:p>
          <a:p>
            <a:pPr marL="285750" indent="-285750" defTabSz="914400" eaLnBrk="1" hangingPunct="1">
              <a:spcBef>
                <a:spcPts val="600"/>
              </a:spcBef>
              <a:buSzPct val="120000"/>
              <a:buFontTx/>
              <a:buChar char="-"/>
              <a:defRPr/>
            </a:pPr>
            <a:r>
              <a:rPr lang="en-GB" sz="1700" b="1" dirty="0" err="1" smtClean="0">
                <a:solidFill>
                  <a:schemeClr val="bg2"/>
                </a:solidFill>
                <a:latin typeface="Helvetica" charset="0"/>
                <a:cs typeface="Helvetica" charset="0"/>
                <a:sym typeface="Wingdings"/>
              </a:rPr>
              <a:t>Δρ</a:t>
            </a:r>
            <a:r>
              <a:rPr lang="en-GB" sz="1700" b="1" dirty="0" smtClean="0">
                <a:solidFill>
                  <a:schemeClr val="bg2"/>
                </a:solidFill>
                <a:latin typeface="Helvetica" charset="0"/>
                <a:cs typeface="Helvetica" charset="0"/>
                <a:sym typeface="Wingdings"/>
              </a:rPr>
              <a:t> </a:t>
            </a:r>
            <a:r>
              <a:rPr lang="en-GB" sz="1700" b="1" dirty="0">
                <a:solidFill>
                  <a:schemeClr val="bg2"/>
                </a:solidFill>
                <a:latin typeface="Helvetica" charset="0"/>
                <a:cs typeface="Helvetica" charset="0"/>
                <a:sym typeface="Wingdings"/>
              </a:rPr>
              <a:t>= 1.1-3 (</a:t>
            </a:r>
            <a:r>
              <a:rPr lang="en-GB" sz="1700" b="1" dirty="0">
                <a:solidFill>
                  <a:schemeClr val="bg2"/>
                </a:solidFill>
                <a:latin typeface="Zapf Dingbats"/>
                <a:ea typeface="Zapf Dingbats"/>
                <a:cs typeface="Zapf Dingbats"/>
                <a:sym typeface="Zapf Dingbats"/>
              </a:rPr>
              <a:t>✓</a:t>
            </a:r>
            <a:r>
              <a:rPr lang="en-GB" sz="1700" b="1" dirty="0">
                <a:solidFill>
                  <a:schemeClr val="bg2"/>
                </a:solidFill>
                <a:latin typeface="Helvetica" charset="0"/>
                <a:cs typeface="Helvetica" charset="0"/>
                <a:sym typeface="Wingdings"/>
              </a:rPr>
              <a:t> shock </a:t>
            </a:r>
            <a:r>
              <a:rPr lang="en-GB" sz="1700" b="1" dirty="0" smtClean="0">
                <a:solidFill>
                  <a:schemeClr val="bg2"/>
                </a:solidFill>
                <a:latin typeface="Helvetica" charset="0"/>
                <a:cs typeface="Helvetica" charset="0"/>
                <a:sym typeface="Wingdings"/>
              </a:rPr>
              <a:t>front).</a:t>
            </a:r>
          </a:p>
          <a:p>
            <a:pPr marL="285750" indent="-285750" defTabSz="914400" eaLnBrk="1" hangingPunct="1">
              <a:spcBef>
                <a:spcPts val="600"/>
              </a:spcBef>
              <a:buSzPct val="120000"/>
              <a:buFontTx/>
              <a:buChar char="-"/>
              <a:defRPr/>
            </a:pPr>
            <a:r>
              <a:rPr lang="en-GB" sz="1700" b="1" dirty="0" smtClean="0">
                <a:solidFill>
                  <a:schemeClr val="bg2"/>
                </a:solidFill>
                <a:latin typeface="Helvetica" charset="0"/>
                <a:cs typeface="Helvetica" charset="0"/>
                <a:sym typeface="Wingdings"/>
              </a:rPr>
              <a:t>ΔT </a:t>
            </a:r>
            <a:r>
              <a:rPr lang="en-GB" sz="1700" b="1" dirty="0">
                <a:solidFill>
                  <a:schemeClr val="bg2"/>
                </a:solidFill>
                <a:latin typeface="Helvetica" charset="0"/>
                <a:cs typeface="Helvetica" charset="0"/>
                <a:sym typeface="Wingdings"/>
              </a:rPr>
              <a:t>&gt; 0, </a:t>
            </a:r>
            <a:r>
              <a:rPr lang="en-GB" sz="1700" b="1" dirty="0" err="1" smtClean="0">
                <a:solidFill>
                  <a:schemeClr val="bg2"/>
                </a:solidFill>
                <a:latin typeface="Helvetica" charset="0"/>
                <a:cs typeface="Helvetica" charset="0"/>
                <a:sym typeface="Wingdings"/>
              </a:rPr>
              <a:t>Δ</a:t>
            </a:r>
            <a:r>
              <a:rPr lang="en-GB" sz="1700" b="1" baseline="-25000" dirty="0" err="1" smtClean="0">
                <a:solidFill>
                  <a:schemeClr val="bg2"/>
                </a:solidFill>
                <a:latin typeface="Helvetica" charset="0"/>
                <a:cs typeface="Helvetica" charset="0"/>
                <a:sym typeface="Wingdings"/>
              </a:rPr>
              <a:t>Pressure</a:t>
            </a:r>
            <a:r>
              <a:rPr lang="en-GB" sz="1700" b="1" dirty="0" smtClean="0">
                <a:solidFill>
                  <a:schemeClr val="bg2"/>
                </a:solidFill>
                <a:latin typeface="Helvetica" charset="0"/>
                <a:cs typeface="Helvetica" charset="0"/>
                <a:sym typeface="Wingdings"/>
              </a:rPr>
              <a:t> </a:t>
            </a:r>
            <a:r>
              <a:rPr lang="en-GB" sz="1700" b="1" dirty="0">
                <a:solidFill>
                  <a:schemeClr val="bg2"/>
                </a:solidFill>
                <a:latin typeface="Helvetica" charset="0"/>
                <a:cs typeface="Helvetica" charset="0"/>
                <a:sym typeface="Wingdings"/>
              </a:rPr>
              <a:t>= </a:t>
            </a:r>
            <a:r>
              <a:rPr lang="en-GB" sz="1700" b="1" dirty="0" smtClean="0">
                <a:solidFill>
                  <a:schemeClr val="bg2"/>
                </a:solidFill>
                <a:latin typeface="Helvetica" charset="0"/>
                <a:cs typeface="Helvetica" charset="0"/>
                <a:sym typeface="Wingdings"/>
              </a:rPr>
              <a:t>0, </a:t>
            </a:r>
            <a:r>
              <a:rPr lang="en-GB" sz="1700" b="1" dirty="0" err="1" smtClean="0">
                <a:solidFill>
                  <a:schemeClr val="bg2"/>
                </a:solidFill>
                <a:latin typeface="Helvetica" charset="0"/>
                <a:cs typeface="Helvetica" charset="0"/>
                <a:sym typeface="Wingdings"/>
              </a:rPr>
              <a:t>Δ</a:t>
            </a:r>
            <a:r>
              <a:rPr lang="en-GB" sz="1700" b="1" baseline="-25000" dirty="0" err="1" smtClean="0">
                <a:solidFill>
                  <a:schemeClr val="bg2"/>
                </a:solidFill>
                <a:latin typeface="Helvetica" charset="0"/>
                <a:cs typeface="Helvetica" charset="0"/>
                <a:sym typeface="Wingdings"/>
              </a:rPr>
              <a:t>Entropy</a:t>
            </a:r>
            <a:r>
              <a:rPr lang="en-GB" sz="1700" b="1" dirty="0" smtClean="0">
                <a:solidFill>
                  <a:schemeClr val="bg2"/>
                </a:solidFill>
                <a:latin typeface="Helvetica" charset="0"/>
                <a:cs typeface="Helvetica" charset="0"/>
                <a:sym typeface="Wingdings"/>
              </a:rPr>
              <a:t> </a:t>
            </a:r>
            <a:r>
              <a:rPr lang="en-GB" sz="1700" b="1" dirty="0">
                <a:solidFill>
                  <a:schemeClr val="bg2"/>
                </a:solidFill>
                <a:latin typeface="Helvetica" charset="0"/>
                <a:cs typeface="Helvetica" charset="0"/>
                <a:sym typeface="Wingdings"/>
              </a:rPr>
              <a:t>&gt; </a:t>
            </a:r>
            <a:r>
              <a:rPr lang="en-GB" sz="1700" b="1" dirty="0" smtClean="0">
                <a:solidFill>
                  <a:schemeClr val="bg2"/>
                </a:solidFill>
                <a:latin typeface="Helvetica" charset="0"/>
                <a:cs typeface="Helvetica" charset="0"/>
                <a:sym typeface="Wingdings"/>
              </a:rPr>
              <a:t>0</a:t>
            </a:r>
            <a:r>
              <a:rPr lang="en-GB" sz="1700" b="1" dirty="0">
                <a:solidFill>
                  <a:schemeClr val="bg2"/>
                </a:solidFill>
                <a:latin typeface="Helvetica" charset="0"/>
                <a:cs typeface="Helvetica" charset="0"/>
                <a:sym typeface="Wingdings"/>
              </a:rPr>
              <a:t> </a:t>
            </a:r>
            <a:r>
              <a:rPr lang="en-GB" sz="1700" b="1" dirty="0" smtClean="0">
                <a:solidFill>
                  <a:schemeClr val="bg2"/>
                </a:solidFill>
                <a:latin typeface="Helvetica" charset="0"/>
                <a:cs typeface="Helvetica" charset="0"/>
                <a:sym typeface="Wingdings"/>
              </a:rPr>
              <a:t>(</a:t>
            </a:r>
            <a:r>
              <a:rPr lang="en-GB" sz="1700" b="1" dirty="0">
                <a:solidFill>
                  <a:schemeClr val="bg2"/>
                </a:solidFill>
                <a:latin typeface="Helvetica" charset="0"/>
                <a:cs typeface="Helvetica" charset="0"/>
                <a:sym typeface="Wingdings"/>
              </a:rPr>
              <a:t>≠ shock front</a:t>
            </a:r>
            <a:r>
              <a:rPr lang="en-GB" sz="1700" b="1" dirty="0" smtClean="0">
                <a:solidFill>
                  <a:schemeClr val="bg2"/>
                </a:solidFill>
                <a:latin typeface="Helvetica" charset="0"/>
                <a:cs typeface="Helvetica" charset="0"/>
                <a:sym typeface="Wingdings"/>
              </a:rPr>
              <a:t>).</a:t>
            </a:r>
          </a:p>
          <a:p>
            <a:pPr marL="285750" indent="-285750" defTabSz="914400" eaLnBrk="1" hangingPunct="1">
              <a:spcBef>
                <a:spcPts val="600"/>
              </a:spcBef>
              <a:buSzPct val="120000"/>
              <a:buFontTx/>
              <a:buChar char="-"/>
              <a:defRPr/>
            </a:pPr>
            <a:r>
              <a:rPr lang="en-GB" sz="1700" b="1" dirty="0" smtClean="0">
                <a:solidFill>
                  <a:schemeClr val="bg2"/>
                </a:solidFill>
                <a:latin typeface="Helvetica" charset="0"/>
                <a:cs typeface="Helvetica" charset="0"/>
                <a:sym typeface="Wingdings"/>
              </a:rPr>
              <a:t>Seen </a:t>
            </a:r>
            <a:r>
              <a:rPr lang="en-GB" sz="1700" b="1" dirty="0">
                <a:solidFill>
                  <a:schemeClr val="bg2"/>
                </a:solidFill>
                <a:latin typeface="Helvetica" charset="0"/>
                <a:cs typeface="Helvetica" charset="0"/>
                <a:sym typeface="Wingdings"/>
              </a:rPr>
              <a:t>in </a:t>
            </a:r>
            <a:r>
              <a:rPr lang="en-GB" sz="1700" b="1" dirty="0">
                <a:solidFill>
                  <a:srgbClr val="FF0000"/>
                </a:solidFill>
                <a:latin typeface="Helvetica" charset="0"/>
                <a:cs typeface="Helvetica" charset="0"/>
                <a:sym typeface="Wingdings"/>
              </a:rPr>
              <a:t>&gt;45 merging </a:t>
            </a:r>
            <a:r>
              <a:rPr lang="en-GB" sz="1700" b="1" dirty="0">
                <a:solidFill>
                  <a:schemeClr val="bg2"/>
                </a:solidFill>
                <a:latin typeface="Helvetica" charset="0"/>
                <a:cs typeface="Helvetica" charset="0"/>
                <a:sym typeface="Wingdings"/>
              </a:rPr>
              <a:t>clusters/groups AND relaxed clusters/groups. </a:t>
            </a:r>
            <a:endParaRPr lang="en-GB" sz="1700" b="1" dirty="0" smtClean="0">
              <a:solidFill>
                <a:schemeClr val="bg2"/>
              </a:solidFill>
              <a:latin typeface="Helvetica" charset="0"/>
              <a:cs typeface="Helvetica" charset="0"/>
              <a:sym typeface="Wingdings"/>
            </a:endParaRPr>
          </a:p>
          <a:p>
            <a:pPr defTabSz="914400" eaLnBrk="1" hangingPunct="1">
              <a:spcBef>
                <a:spcPts val="600"/>
              </a:spcBef>
              <a:buClr>
                <a:srgbClr val="FF6600"/>
              </a:buClr>
              <a:buSzPct val="120000"/>
              <a:defRPr/>
            </a:pPr>
            <a:endParaRPr lang="en-GB" sz="1700" b="1" dirty="0" smtClean="0">
              <a:solidFill>
                <a:schemeClr val="bg2"/>
              </a:solidFill>
              <a:latin typeface="Helvetica" charset="0"/>
              <a:cs typeface="Helvetica" charset="0"/>
            </a:endParaRPr>
          </a:p>
          <a:p>
            <a:pPr defTabSz="914400" eaLnBrk="1" hangingPunct="1">
              <a:spcBef>
                <a:spcPts val="600"/>
              </a:spcBef>
              <a:buClr>
                <a:srgbClr val="FF6600"/>
              </a:buClr>
              <a:buSzPct val="120000"/>
              <a:defRPr/>
            </a:pPr>
            <a:endParaRPr lang="en-GB" sz="1700" b="1" dirty="0" smtClean="0">
              <a:solidFill>
                <a:schemeClr val="bg2"/>
              </a:solidFill>
              <a:latin typeface="Helvetica" charset="0"/>
              <a:cs typeface="Helvetica" charset="0"/>
            </a:endParaRPr>
          </a:p>
          <a:p>
            <a:pPr defTabSz="914400" eaLnBrk="1" hangingPunct="1">
              <a:lnSpc>
                <a:spcPct val="110000"/>
              </a:lnSpc>
              <a:spcBef>
                <a:spcPts val="600"/>
              </a:spcBef>
              <a:buClr>
                <a:srgbClr val="FF6600"/>
              </a:buClr>
              <a:buSzPct val="120000"/>
              <a:buFont typeface="Arial" charset="0"/>
              <a:buChar char="•"/>
              <a:defRPr/>
            </a:pPr>
            <a:r>
              <a:rPr lang="en-GB" sz="1700" b="1" dirty="0">
                <a:solidFill>
                  <a:schemeClr val="bg2"/>
                </a:solidFill>
                <a:latin typeface="Helvetica" charset="0"/>
                <a:cs typeface="Helvetica" charset="0"/>
              </a:rPr>
              <a:t> </a:t>
            </a:r>
            <a:r>
              <a:rPr lang="en-GB" sz="1800" b="1" dirty="0" smtClean="0">
                <a:solidFill>
                  <a:schemeClr val="bg2"/>
                </a:solidFill>
                <a:latin typeface="Helvetica" charset="0"/>
                <a:cs typeface="Helvetica" charset="0"/>
              </a:rPr>
              <a:t>Spiral structures (sloshing motion):</a:t>
            </a:r>
          </a:p>
          <a:p>
            <a:pPr marL="285750" indent="-285750" defTabSz="914400" eaLnBrk="1" hangingPunct="1">
              <a:spcBef>
                <a:spcPts val="600"/>
              </a:spcBef>
              <a:buSzPct val="120000"/>
              <a:buFontTx/>
              <a:buChar char="-"/>
              <a:defRPr/>
            </a:pPr>
            <a:r>
              <a:rPr lang="en-GB" sz="1700" b="1" dirty="0" smtClean="0">
                <a:solidFill>
                  <a:schemeClr val="bg2"/>
                </a:solidFill>
                <a:latin typeface="Helvetica" charset="0"/>
                <a:cs typeface="Helvetica" charset="0"/>
                <a:sym typeface="Wingdings"/>
              </a:rPr>
              <a:t>Now seen in relaxed clusters, out to ½ </a:t>
            </a:r>
            <a:r>
              <a:rPr lang="en-GB" sz="1700" b="1" dirty="0" err="1" smtClean="0">
                <a:solidFill>
                  <a:schemeClr val="bg2"/>
                </a:solidFill>
                <a:latin typeface="Helvetica" charset="0"/>
                <a:cs typeface="Helvetica" charset="0"/>
                <a:sym typeface="Wingdings"/>
              </a:rPr>
              <a:t>virial</a:t>
            </a:r>
            <a:r>
              <a:rPr lang="en-GB" sz="1700" b="1" dirty="0" smtClean="0">
                <a:solidFill>
                  <a:schemeClr val="bg2"/>
                </a:solidFill>
                <a:latin typeface="Helvetica" charset="0"/>
                <a:cs typeface="Helvetica" charset="0"/>
                <a:sym typeface="Wingdings"/>
              </a:rPr>
              <a:t> radius (e.g. r=800 </a:t>
            </a:r>
            <a:r>
              <a:rPr lang="en-GB" sz="1700" b="1" dirty="0" err="1" smtClean="0">
                <a:solidFill>
                  <a:schemeClr val="bg2"/>
                </a:solidFill>
                <a:latin typeface="Helvetica" charset="0"/>
                <a:cs typeface="Helvetica" charset="0"/>
                <a:sym typeface="Wingdings"/>
              </a:rPr>
              <a:t>kpc</a:t>
            </a:r>
            <a:r>
              <a:rPr lang="en-GB" sz="1700" b="1" dirty="0" smtClean="0">
                <a:solidFill>
                  <a:schemeClr val="bg2"/>
                </a:solidFill>
                <a:latin typeface="Helvetica" charset="0"/>
                <a:cs typeface="Helvetica" charset="0"/>
                <a:sym typeface="Wingdings"/>
              </a:rPr>
              <a:t>, Walker+2014).</a:t>
            </a:r>
          </a:p>
          <a:p>
            <a:pPr defTabSz="914400" eaLnBrk="1" hangingPunct="1">
              <a:spcBef>
                <a:spcPts val="600"/>
              </a:spcBef>
              <a:buClr>
                <a:srgbClr val="FF6600"/>
              </a:buClr>
              <a:buSzPct val="120000"/>
              <a:defRPr/>
            </a:pPr>
            <a:endParaRPr lang="en-GB" sz="1700" b="1" dirty="0">
              <a:solidFill>
                <a:schemeClr val="bg2"/>
              </a:solidFill>
              <a:latin typeface="Helvetica" charset="0"/>
              <a:cs typeface="Helvetica" charset="0"/>
            </a:endParaRPr>
          </a:p>
          <a:p>
            <a:pPr defTabSz="914400" eaLnBrk="1" hangingPunct="1">
              <a:lnSpc>
                <a:spcPct val="110000"/>
              </a:lnSpc>
              <a:spcBef>
                <a:spcPts val="600"/>
              </a:spcBef>
              <a:buClr>
                <a:srgbClr val="FF6600"/>
              </a:buClr>
              <a:buSzPct val="120000"/>
              <a:buFont typeface="Arial" charset="0"/>
              <a:buChar char="•"/>
              <a:defRPr/>
            </a:pPr>
            <a:r>
              <a:rPr lang="en-GB" sz="1700" b="1" dirty="0" smtClean="0">
                <a:solidFill>
                  <a:srgbClr val="FF0000"/>
                </a:solidFill>
                <a:latin typeface="Helvetica" charset="0"/>
                <a:cs typeface="Helvetica" charset="0"/>
              </a:rPr>
              <a:t> Future: </a:t>
            </a:r>
          </a:p>
          <a:p>
            <a:pPr marL="285750" indent="-285750" defTabSz="914400" eaLnBrk="1" hangingPunct="1">
              <a:lnSpc>
                <a:spcPct val="110000"/>
              </a:lnSpc>
              <a:spcBef>
                <a:spcPts val="600"/>
              </a:spcBef>
              <a:buSzPct val="120000"/>
              <a:buFontTx/>
              <a:buChar char="-"/>
              <a:defRPr/>
            </a:pPr>
            <a:r>
              <a:rPr lang="en-GB" sz="1700" b="1" dirty="0" smtClean="0">
                <a:solidFill>
                  <a:schemeClr val="bg2"/>
                </a:solidFill>
                <a:latin typeface="Helvetica" charset="0"/>
                <a:cs typeface="Helvetica" charset="0"/>
              </a:rPr>
              <a:t>ICM transport properties (see Roediger+2013, Zuhone+2010, Werner+ in prep with deep observations of Coma).</a:t>
            </a:r>
          </a:p>
        </p:txBody>
      </p:sp>
      <p:pic>
        <p:nvPicPr>
          <p:cNvPr id="8" name="Picture 7"/>
          <p:cNvPicPr>
            <a:picLocks noChangeAspect="1"/>
          </p:cNvPicPr>
          <p:nvPr/>
        </p:nvPicPr>
        <p:blipFill>
          <a:blip r:embed="rId3"/>
          <a:stretch>
            <a:fillRect/>
          </a:stretch>
        </p:blipFill>
        <p:spPr>
          <a:xfrm>
            <a:off x="177330" y="1196752"/>
            <a:ext cx="3143522" cy="2511947"/>
          </a:xfrm>
          <a:prstGeom prst="rect">
            <a:avLst/>
          </a:prstGeom>
        </p:spPr>
      </p:pic>
      <p:cxnSp>
        <p:nvCxnSpPr>
          <p:cNvPr id="12" name="Straight Arrow Connector 11"/>
          <p:cNvCxnSpPr/>
          <p:nvPr/>
        </p:nvCxnSpPr>
        <p:spPr bwMode="auto">
          <a:xfrm>
            <a:off x="251520" y="1556792"/>
            <a:ext cx="1296144" cy="0"/>
          </a:xfrm>
          <a:prstGeom prst="straightConnector1">
            <a:avLst/>
          </a:prstGeom>
          <a:solidFill>
            <a:schemeClr val="accent1"/>
          </a:solidFill>
          <a:ln w="38100" cap="flat" cmpd="sng" algn="ctr">
            <a:solidFill>
              <a:schemeClr val="tx1"/>
            </a:solidFill>
            <a:prstDash val="solid"/>
            <a:round/>
            <a:headEnd type="arrow"/>
            <a:tailEnd type="arrow"/>
          </a:ln>
          <a:effectLst/>
        </p:spPr>
      </p:cxnSp>
      <p:sp>
        <p:nvSpPr>
          <p:cNvPr id="15" name="TextBox 14"/>
          <p:cNvSpPr txBox="1"/>
          <p:nvPr/>
        </p:nvSpPr>
        <p:spPr>
          <a:xfrm>
            <a:off x="395536" y="1196752"/>
            <a:ext cx="2160240" cy="338554"/>
          </a:xfrm>
          <a:prstGeom prst="rect">
            <a:avLst/>
          </a:prstGeom>
          <a:noFill/>
        </p:spPr>
        <p:txBody>
          <a:bodyPr wrap="square" rtlCol="0">
            <a:spAutoFit/>
          </a:bodyPr>
          <a:lstStyle/>
          <a:p>
            <a:r>
              <a:rPr lang="en-US" sz="1600" b="1" dirty="0" smtClean="0"/>
              <a:t>200 </a:t>
            </a:r>
            <a:r>
              <a:rPr lang="en-US" sz="1600" b="1" dirty="0" err="1" smtClean="0"/>
              <a:t>kpc</a:t>
            </a:r>
            <a:endParaRPr lang="en-US" sz="1600" b="1" dirty="0"/>
          </a:p>
        </p:txBody>
      </p:sp>
      <p:sp>
        <p:nvSpPr>
          <p:cNvPr id="17" name="TextBox 16"/>
          <p:cNvSpPr txBox="1"/>
          <p:nvPr/>
        </p:nvSpPr>
        <p:spPr>
          <a:xfrm>
            <a:off x="179512" y="858198"/>
            <a:ext cx="2781300" cy="338554"/>
          </a:xfrm>
          <a:prstGeom prst="rect">
            <a:avLst/>
          </a:prstGeom>
          <a:noFill/>
        </p:spPr>
        <p:txBody>
          <a:bodyPr wrap="square" rtlCol="0">
            <a:spAutoFit/>
          </a:bodyPr>
          <a:lstStyle/>
          <a:p>
            <a:r>
              <a:rPr lang="en-US" sz="1600" b="1" dirty="0" smtClean="0">
                <a:solidFill>
                  <a:srgbClr val="000000"/>
                </a:solidFill>
              </a:rPr>
              <a:t>A2142, Markevitch+2000</a:t>
            </a:r>
            <a:endParaRPr lang="en-US" sz="1600" b="1" dirty="0">
              <a:solidFill>
                <a:srgbClr val="000000"/>
              </a:solidFill>
            </a:endParaRPr>
          </a:p>
        </p:txBody>
      </p:sp>
      <p:pic>
        <p:nvPicPr>
          <p:cNvPr id="19" name="Picture 18"/>
          <p:cNvPicPr>
            <a:picLocks noChangeAspect="1"/>
          </p:cNvPicPr>
          <p:nvPr/>
        </p:nvPicPr>
        <p:blipFill>
          <a:blip r:embed="rId4"/>
          <a:stretch>
            <a:fillRect/>
          </a:stretch>
        </p:blipFill>
        <p:spPr>
          <a:xfrm>
            <a:off x="179512" y="3861048"/>
            <a:ext cx="3145536" cy="2549685"/>
          </a:xfrm>
          <a:prstGeom prst="rect">
            <a:avLst/>
          </a:prstGeom>
        </p:spPr>
      </p:pic>
      <p:sp>
        <p:nvSpPr>
          <p:cNvPr id="20" name="TextBox 19"/>
          <p:cNvSpPr txBox="1"/>
          <p:nvPr/>
        </p:nvSpPr>
        <p:spPr>
          <a:xfrm>
            <a:off x="179512" y="6381328"/>
            <a:ext cx="2952328" cy="338554"/>
          </a:xfrm>
          <a:prstGeom prst="rect">
            <a:avLst/>
          </a:prstGeom>
          <a:noFill/>
        </p:spPr>
        <p:txBody>
          <a:bodyPr wrap="square" rtlCol="0">
            <a:spAutoFit/>
          </a:bodyPr>
          <a:lstStyle/>
          <a:p>
            <a:r>
              <a:rPr lang="en-US" sz="1600" b="1" dirty="0" smtClean="0">
                <a:solidFill>
                  <a:srgbClr val="000000"/>
                </a:solidFill>
              </a:rPr>
              <a:t>4C+55.16, Hlavacek-L.+2011</a:t>
            </a:r>
            <a:endParaRPr lang="en-US" sz="1600" b="1" dirty="0">
              <a:solidFill>
                <a:srgbClr val="000000"/>
              </a:solidFill>
            </a:endParaRPr>
          </a:p>
        </p:txBody>
      </p:sp>
      <p:cxnSp>
        <p:nvCxnSpPr>
          <p:cNvPr id="21" name="Straight Arrow Connector 20"/>
          <p:cNvCxnSpPr/>
          <p:nvPr/>
        </p:nvCxnSpPr>
        <p:spPr bwMode="auto">
          <a:xfrm>
            <a:off x="395536" y="4365104"/>
            <a:ext cx="936104" cy="0"/>
          </a:xfrm>
          <a:prstGeom prst="straightConnector1">
            <a:avLst/>
          </a:prstGeom>
          <a:solidFill>
            <a:schemeClr val="accent1"/>
          </a:solidFill>
          <a:ln w="38100" cap="flat" cmpd="sng" algn="ctr">
            <a:solidFill>
              <a:schemeClr val="tx1"/>
            </a:solidFill>
            <a:prstDash val="solid"/>
            <a:round/>
            <a:headEnd type="arrow"/>
            <a:tailEnd type="arrow"/>
          </a:ln>
          <a:effectLst/>
        </p:spPr>
      </p:cxnSp>
      <p:sp>
        <p:nvSpPr>
          <p:cNvPr id="22" name="Arc 21"/>
          <p:cNvSpPr/>
          <p:nvPr/>
        </p:nvSpPr>
        <p:spPr bwMode="auto">
          <a:xfrm>
            <a:off x="899592" y="1406177"/>
            <a:ext cx="2016224" cy="1441575"/>
          </a:xfrm>
          <a:prstGeom prst="arc">
            <a:avLst/>
          </a:prstGeom>
          <a:noFill/>
          <a:ln w="38100" cap="flat" cmpd="sng" algn="ctr">
            <a:solidFill>
              <a:srgbClr val="FF091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sp>
        <p:nvSpPr>
          <p:cNvPr id="23" name="TextBox 22"/>
          <p:cNvSpPr txBox="1"/>
          <p:nvPr/>
        </p:nvSpPr>
        <p:spPr>
          <a:xfrm>
            <a:off x="2051720" y="1691516"/>
            <a:ext cx="648072" cy="369332"/>
          </a:xfrm>
          <a:prstGeom prst="rect">
            <a:avLst/>
          </a:prstGeom>
          <a:noFill/>
        </p:spPr>
        <p:txBody>
          <a:bodyPr wrap="square" rtlCol="0">
            <a:spAutoFit/>
          </a:bodyPr>
          <a:lstStyle/>
          <a:p>
            <a:r>
              <a:rPr lang="en-US" b="1" dirty="0" smtClean="0">
                <a:solidFill>
                  <a:srgbClr val="FF0000"/>
                </a:solidFill>
              </a:rPr>
              <a:t>T </a:t>
            </a:r>
            <a:r>
              <a:rPr lang="en-US" b="1" dirty="0" smtClean="0">
                <a:solidFill>
                  <a:srgbClr val="FF0000"/>
                </a:solidFill>
                <a:latin typeface="Wingdings"/>
                <a:ea typeface="Wingdings"/>
                <a:cs typeface="Wingdings"/>
                <a:sym typeface="Wingdings"/>
              </a:rPr>
              <a:t></a:t>
            </a:r>
            <a:endParaRPr lang="en-US" b="1" dirty="0">
              <a:solidFill>
                <a:srgbClr val="FF0000"/>
              </a:solidFill>
            </a:endParaRPr>
          </a:p>
        </p:txBody>
      </p:sp>
      <p:sp>
        <p:nvSpPr>
          <p:cNvPr id="24" name="TextBox 23"/>
          <p:cNvSpPr txBox="1"/>
          <p:nvPr/>
        </p:nvSpPr>
        <p:spPr>
          <a:xfrm>
            <a:off x="2699792" y="1403484"/>
            <a:ext cx="648072" cy="369332"/>
          </a:xfrm>
          <a:prstGeom prst="rect">
            <a:avLst/>
          </a:prstGeom>
          <a:noFill/>
        </p:spPr>
        <p:txBody>
          <a:bodyPr wrap="square" rtlCol="0">
            <a:spAutoFit/>
          </a:bodyPr>
          <a:lstStyle/>
          <a:p>
            <a:r>
              <a:rPr lang="en-US" b="1" dirty="0" smtClean="0">
                <a:solidFill>
                  <a:srgbClr val="FF0000"/>
                </a:solidFill>
              </a:rPr>
              <a:t>T </a:t>
            </a:r>
            <a:r>
              <a:rPr lang="en-US" b="1" dirty="0" smtClean="0">
                <a:solidFill>
                  <a:srgbClr val="FF0000"/>
                </a:solidFill>
                <a:latin typeface="Wingdings"/>
                <a:ea typeface="Wingdings"/>
                <a:cs typeface="Wingdings"/>
                <a:sym typeface="Wingdings"/>
              </a:rPr>
              <a:t></a:t>
            </a:r>
            <a:endParaRPr lang="en-US" b="1" dirty="0">
              <a:solidFill>
                <a:srgbClr val="FF0000"/>
              </a:solidFill>
            </a:endParaRPr>
          </a:p>
        </p:txBody>
      </p:sp>
    </p:spTree>
    <p:extLst>
      <p:ext uri="{BB962C8B-B14F-4D97-AF65-F5344CB8AC3E}">
        <p14:creationId xmlns:p14="http://schemas.microsoft.com/office/powerpoint/2010/main" val="34483693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p:bldP spid="22" grpId="0" animBg="1"/>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ChangeArrowheads="1"/>
          </p:cNvSpPr>
          <p:nvPr/>
        </p:nvSpPr>
        <p:spPr bwMode="auto">
          <a:xfrm>
            <a:off x="5638800" y="99060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t>Hydra A, Kirkpatrick et al. 2009</a:t>
            </a:r>
          </a:p>
        </p:txBody>
      </p:sp>
      <p:sp>
        <p:nvSpPr>
          <p:cNvPr id="26626" name="Rectangle 10"/>
          <p:cNvSpPr>
            <a:spLocks noChangeArrowheads="1"/>
          </p:cNvSpPr>
          <p:nvPr/>
        </p:nvSpPr>
        <p:spPr bwMode="auto">
          <a:xfrm>
            <a:off x="1524000" y="5995988"/>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t>Perseus</a:t>
            </a:r>
          </a:p>
          <a:p>
            <a:r>
              <a:rPr lang="fr-FR"/>
              <a:t>Fabian et al. 2008</a:t>
            </a:r>
          </a:p>
        </p:txBody>
      </p:sp>
      <p:sp>
        <p:nvSpPr>
          <p:cNvPr id="26627" name="Rectangle 6"/>
          <p:cNvSpPr>
            <a:spLocks noChangeArrowheads="1"/>
          </p:cNvSpPr>
          <p:nvPr/>
        </p:nvSpPr>
        <p:spPr bwMode="auto">
          <a:xfrm>
            <a:off x="188913" y="925513"/>
            <a:ext cx="3443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FR"/>
              <a:t>MS0735, McNamara et al. 2005</a:t>
            </a:r>
          </a:p>
        </p:txBody>
      </p:sp>
      <p:pic>
        <p:nvPicPr>
          <p:cNvPr id="26628" name="Picture 9" descr="Surface_thesis.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1650" y="1355725"/>
            <a:ext cx="8174038" cy="466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Rectangle 11"/>
          <p:cNvSpPr>
            <a:spLocks noChangeArrowheads="1"/>
          </p:cNvSpPr>
          <p:nvPr/>
        </p:nvSpPr>
        <p:spPr bwMode="auto">
          <a:xfrm>
            <a:off x="4211638" y="2498725"/>
            <a:ext cx="36972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2200" b="1" dirty="0">
                <a:solidFill>
                  <a:schemeClr val="bg2"/>
                </a:solidFill>
              </a:rPr>
              <a:t>Non cool </a:t>
            </a:r>
            <a:r>
              <a:rPr lang="fr-FR" sz="2200" b="1" dirty="0" err="1">
                <a:solidFill>
                  <a:schemeClr val="bg2"/>
                </a:solidFill>
              </a:rPr>
              <a:t>core</a:t>
            </a:r>
            <a:endParaRPr lang="fr-FR" sz="2200" b="1" dirty="0">
              <a:solidFill>
                <a:schemeClr val="bg2"/>
              </a:solidFill>
            </a:endParaRPr>
          </a:p>
        </p:txBody>
      </p:sp>
      <p:sp>
        <p:nvSpPr>
          <p:cNvPr id="26630" name="Rectangle 12"/>
          <p:cNvSpPr>
            <a:spLocks noChangeArrowheads="1"/>
          </p:cNvSpPr>
          <p:nvPr/>
        </p:nvSpPr>
        <p:spPr bwMode="auto">
          <a:xfrm rot="-5400000">
            <a:off x="-1164431" y="3642519"/>
            <a:ext cx="3697288"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2000" b="1" dirty="0">
                <a:solidFill>
                  <a:schemeClr val="bg2"/>
                </a:solidFill>
              </a:rPr>
              <a:t>X-ray cts/s/Mpc</a:t>
            </a:r>
            <a:r>
              <a:rPr lang="fr-FR" sz="2000" b="1" baseline="30000" dirty="0">
                <a:solidFill>
                  <a:schemeClr val="bg2"/>
                </a:solidFill>
              </a:rPr>
              <a:t>2</a:t>
            </a:r>
          </a:p>
        </p:txBody>
      </p:sp>
      <p:sp>
        <p:nvSpPr>
          <p:cNvPr id="26631" name="Rectangle 13"/>
          <p:cNvSpPr>
            <a:spLocks noChangeArrowheads="1"/>
          </p:cNvSpPr>
          <p:nvPr/>
        </p:nvSpPr>
        <p:spPr bwMode="auto">
          <a:xfrm>
            <a:off x="188913" y="2498725"/>
            <a:ext cx="36972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FR" sz="2200" b="1" dirty="0">
                <a:solidFill>
                  <a:srgbClr val="FF0000"/>
                </a:solidFill>
              </a:rPr>
              <a:t>Cool </a:t>
            </a:r>
            <a:r>
              <a:rPr lang="fr-FR" sz="2200" b="1" dirty="0" err="1">
                <a:solidFill>
                  <a:srgbClr val="FF0000"/>
                </a:solidFill>
              </a:rPr>
              <a:t>core</a:t>
            </a:r>
            <a:r>
              <a:rPr lang="fr-FR" sz="2200" b="1" dirty="0">
                <a:solidFill>
                  <a:srgbClr val="FF0000"/>
                </a:solidFill>
              </a:rPr>
              <a:t> </a:t>
            </a:r>
          </a:p>
        </p:txBody>
      </p:sp>
      <p:sp>
        <p:nvSpPr>
          <p:cNvPr id="26632" name="Rectangle 17"/>
          <p:cNvSpPr>
            <a:spLocks noChangeArrowheads="1"/>
          </p:cNvSpPr>
          <p:nvPr/>
        </p:nvSpPr>
        <p:spPr bwMode="auto">
          <a:xfrm rot="-5400000">
            <a:off x="2740025" y="2908300"/>
            <a:ext cx="2368550"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2000" b="1">
                <a:solidFill>
                  <a:schemeClr val="bg2"/>
                </a:solidFill>
              </a:rPr>
              <a:t>X-ray cts/s/Mpc</a:t>
            </a:r>
            <a:r>
              <a:rPr lang="fr-FR" sz="2000" b="1" baseline="30000">
                <a:solidFill>
                  <a:schemeClr val="bg2"/>
                </a:solidFill>
              </a:rPr>
              <a:t>2</a:t>
            </a:r>
          </a:p>
        </p:txBody>
      </p:sp>
      <p:sp>
        <p:nvSpPr>
          <p:cNvPr id="26633"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500" b="1">
                <a:solidFill>
                  <a:srgbClr val="000000"/>
                </a:solidFill>
                <a:ea typeface="ＭＳ Ｐゴシック" charset="0"/>
                <a:cs typeface="ＭＳ Ｐゴシック" charset="0"/>
              </a:rPr>
              <a:t>Clusters of Galaxies</a:t>
            </a:r>
          </a:p>
        </p:txBody>
      </p:sp>
      <p:sp>
        <p:nvSpPr>
          <p:cNvPr id="11" name="TextBox 10"/>
          <p:cNvSpPr txBox="1"/>
          <p:nvPr/>
        </p:nvSpPr>
        <p:spPr>
          <a:xfrm>
            <a:off x="1106769" y="2564904"/>
            <a:ext cx="7272808" cy="2092881"/>
          </a:xfrm>
          <a:prstGeom prst="rect">
            <a:avLst/>
          </a:prstGeom>
          <a:solidFill>
            <a:schemeClr val="tx1"/>
          </a:solidFill>
          <a:ln w="38100" cmpd="sng">
            <a:solidFill>
              <a:schemeClr val="bg2"/>
            </a:solidFill>
          </a:ln>
        </p:spPr>
        <p:txBody>
          <a:bodyPr wrap="square" rtlCol="0">
            <a:spAutoFit/>
          </a:bodyPr>
          <a:lstStyle/>
          <a:p>
            <a:pPr algn="ctr" defTabSz="914400" eaLnBrk="1" hangingPunct="1">
              <a:buClr>
                <a:srgbClr val="FFFF66"/>
              </a:buClr>
            </a:pPr>
            <a:endParaRPr lang="en-GB" b="1" dirty="0" smtClean="0">
              <a:solidFill>
                <a:srgbClr val="000000"/>
              </a:solidFill>
              <a:latin typeface="Helvetica" charset="0"/>
              <a:ea typeface="ＭＳ Ｐゴシック" charset="0"/>
              <a:cs typeface="ＭＳ Ｐゴシック" charset="0"/>
            </a:endParaRPr>
          </a:p>
          <a:p>
            <a:pPr algn="ctr" defTabSz="914400" eaLnBrk="1" hangingPunct="1">
              <a:buClr>
                <a:srgbClr val="FFFF66"/>
              </a:buClr>
            </a:pPr>
            <a:r>
              <a:rPr lang="en-GB" b="1" dirty="0" smtClean="0">
                <a:solidFill>
                  <a:srgbClr val="000000"/>
                </a:solidFill>
                <a:latin typeface="Helvetica" charset="0"/>
                <a:ea typeface="ＭＳ Ｐゴシック" charset="0"/>
                <a:cs typeface="ＭＳ Ｐゴシック" charset="0"/>
              </a:rPr>
              <a:t>Predicted Star Formation:  </a:t>
            </a:r>
            <a:r>
              <a:rPr lang="en-GB" b="1" dirty="0" smtClean="0">
                <a:solidFill>
                  <a:srgbClr val="FF0000"/>
                </a:solidFill>
                <a:latin typeface="Helvetica" charset="0"/>
                <a:ea typeface="ＭＳ Ｐゴシック" charset="0"/>
                <a:cs typeface="ＭＳ Ｐゴシック" charset="0"/>
              </a:rPr>
              <a:t>100</a:t>
            </a:r>
            <a:r>
              <a:rPr lang="en-GB" b="1" dirty="0">
                <a:solidFill>
                  <a:srgbClr val="FF0000"/>
                </a:solidFill>
                <a:latin typeface="Helvetica" charset="0"/>
                <a:ea typeface="ＭＳ Ｐゴシック" charset="0"/>
                <a:cs typeface="ＭＳ Ｐゴシック" charset="0"/>
              </a:rPr>
              <a:t>-1000 </a:t>
            </a:r>
            <a:r>
              <a:rPr lang="en-GB" dirty="0">
                <a:solidFill>
                  <a:srgbClr val="FF0000"/>
                </a:solidFill>
                <a:latin typeface="Helvetica" charset="0"/>
                <a:ea typeface="ＭＳ Ｐゴシック" charset="0"/>
                <a:cs typeface="ＭＳ Ｐゴシック" charset="0"/>
              </a:rPr>
              <a:t>M</a:t>
            </a:r>
            <a:r>
              <a:rPr lang="en-GB" baseline="-25000" dirty="0">
                <a:solidFill>
                  <a:srgbClr val="FF0000"/>
                </a:solidFill>
                <a:latin typeface="Wingdings" charset="0"/>
                <a:ea typeface="ＭＳ Ｐゴシック" charset="0"/>
                <a:cs typeface="ＭＳ Ｐゴシック" charset="0"/>
              </a:rPr>
              <a:t></a:t>
            </a:r>
            <a:r>
              <a:rPr lang="en-GB" dirty="0">
                <a:solidFill>
                  <a:srgbClr val="FF0000"/>
                </a:solidFill>
                <a:latin typeface="Helvetica" charset="0"/>
                <a:ea typeface="ＭＳ Ｐゴシック" charset="0"/>
                <a:cs typeface="ＭＳ Ｐゴシック" charset="0"/>
              </a:rPr>
              <a:t>/</a:t>
            </a:r>
            <a:r>
              <a:rPr lang="en-GB" dirty="0" err="1">
                <a:solidFill>
                  <a:srgbClr val="FF0000"/>
                </a:solidFill>
                <a:latin typeface="Helvetica" charset="0"/>
                <a:ea typeface="ＭＳ Ｐゴシック" charset="0"/>
                <a:cs typeface="ＭＳ Ｐゴシック" charset="0"/>
              </a:rPr>
              <a:t>yr</a:t>
            </a:r>
            <a:endParaRPr lang="en-GB" b="1" dirty="0">
              <a:solidFill>
                <a:srgbClr val="FF0000"/>
              </a:solidFill>
              <a:latin typeface="Helvetica" charset="0"/>
              <a:ea typeface="ＭＳ Ｐゴシック" charset="0"/>
              <a:cs typeface="ＭＳ Ｐゴシック" charset="0"/>
            </a:endParaRPr>
          </a:p>
          <a:p>
            <a:pPr algn="ctr" defTabSz="914400" eaLnBrk="1" hangingPunct="1">
              <a:buClr>
                <a:srgbClr val="FFFF66"/>
              </a:buClr>
            </a:pPr>
            <a:endParaRPr lang="en-GB" b="1" dirty="0">
              <a:solidFill>
                <a:srgbClr val="FF0000"/>
              </a:solidFill>
              <a:latin typeface="Helvetica" charset="0"/>
              <a:ea typeface="ＭＳ Ｐゴシック" charset="0"/>
              <a:cs typeface="ＭＳ Ｐゴシック" charset="0"/>
            </a:endParaRPr>
          </a:p>
          <a:p>
            <a:pPr algn="ctr" defTabSz="914400" eaLnBrk="1" hangingPunct="1">
              <a:buClr>
                <a:srgbClr val="FFFF66"/>
              </a:buClr>
            </a:pPr>
            <a:r>
              <a:rPr lang="en-GB" b="1" dirty="0" smtClean="0">
                <a:solidFill>
                  <a:srgbClr val="000000"/>
                </a:solidFill>
                <a:latin typeface="Helvetica" charset="0"/>
                <a:ea typeface="ＭＳ Ｐゴシック" charset="0"/>
                <a:cs typeface="ＭＳ Ｐゴシック" charset="0"/>
              </a:rPr>
              <a:t>Observed Star Formation:  </a:t>
            </a:r>
            <a:r>
              <a:rPr lang="en-GB" b="1" dirty="0">
                <a:solidFill>
                  <a:srgbClr val="FF0000"/>
                </a:solidFill>
                <a:latin typeface="Helvetica" charset="0"/>
                <a:ea typeface="ＭＳ Ｐゴシック" charset="0"/>
                <a:cs typeface="ＭＳ Ｐゴシック" charset="0"/>
              </a:rPr>
              <a:t>1-100 </a:t>
            </a:r>
            <a:r>
              <a:rPr lang="en-GB" dirty="0">
                <a:solidFill>
                  <a:srgbClr val="FF0000"/>
                </a:solidFill>
                <a:latin typeface="Helvetica" charset="0"/>
                <a:ea typeface="ＭＳ Ｐゴシック" charset="0"/>
                <a:cs typeface="ＭＳ Ｐゴシック" charset="0"/>
              </a:rPr>
              <a:t>M</a:t>
            </a:r>
            <a:r>
              <a:rPr lang="en-GB" baseline="-25000" dirty="0">
                <a:solidFill>
                  <a:srgbClr val="FF0000"/>
                </a:solidFill>
                <a:latin typeface="Wingdings" charset="0"/>
                <a:ea typeface="ＭＳ Ｐゴシック" charset="0"/>
                <a:cs typeface="ＭＳ Ｐゴシック" charset="0"/>
              </a:rPr>
              <a:t></a:t>
            </a:r>
            <a:r>
              <a:rPr lang="en-GB" dirty="0">
                <a:solidFill>
                  <a:srgbClr val="FF0000"/>
                </a:solidFill>
                <a:latin typeface="Helvetica" charset="0"/>
                <a:ea typeface="ＭＳ Ｐゴシック" charset="0"/>
                <a:cs typeface="ＭＳ Ｐゴシック" charset="0"/>
              </a:rPr>
              <a:t>/</a:t>
            </a:r>
            <a:r>
              <a:rPr lang="en-GB" dirty="0" err="1" smtClean="0">
                <a:solidFill>
                  <a:srgbClr val="FF0000"/>
                </a:solidFill>
                <a:latin typeface="Helvetica" charset="0"/>
                <a:ea typeface="ＭＳ Ｐゴシック" charset="0"/>
                <a:cs typeface="ＭＳ Ｐゴシック" charset="0"/>
              </a:rPr>
              <a:t>yr</a:t>
            </a:r>
            <a:endParaRPr lang="en-GB" dirty="0" smtClean="0">
              <a:solidFill>
                <a:srgbClr val="FF0000"/>
              </a:solidFill>
              <a:latin typeface="Helvetica" charset="0"/>
              <a:ea typeface="ＭＳ Ｐゴシック" charset="0"/>
              <a:cs typeface="ＭＳ Ｐゴシック" charset="0"/>
            </a:endParaRPr>
          </a:p>
          <a:p>
            <a:pPr algn="ctr" defTabSz="914400" eaLnBrk="1" hangingPunct="1">
              <a:buClr>
                <a:srgbClr val="FFFF66"/>
              </a:buClr>
            </a:pPr>
            <a:endParaRPr lang="en-GB" b="1" dirty="0">
              <a:solidFill>
                <a:srgbClr val="FF0000"/>
              </a:solidFill>
              <a:latin typeface="Helvetica" charset="0"/>
              <a:ea typeface="ＭＳ Ｐゴシック" charset="0"/>
              <a:cs typeface="ＭＳ Ｐゴシック" charset="0"/>
            </a:endParaRPr>
          </a:p>
          <a:p>
            <a:pPr algn="ctr" defTabSz="914400" eaLnBrk="1" hangingPunct="1">
              <a:buClr>
                <a:srgbClr val="FFFF66"/>
              </a:buClr>
            </a:pPr>
            <a:r>
              <a:rPr lang="en-GB" sz="2200" b="1" dirty="0" smtClean="0">
                <a:solidFill>
                  <a:schemeClr val="bg2"/>
                </a:solidFill>
                <a:latin typeface="Helvetica" charset="0"/>
                <a:ea typeface="ＭＳ Ｐゴシック" charset="0"/>
                <a:cs typeface="ＭＳ Ｐゴシック" charset="0"/>
                <a:sym typeface="Wingdings"/>
              </a:rPr>
              <a:t> Cooling Flow Problem</a:t>
            </a:r>
            <a:endParaRPr lang="en-GB" sz="2200" b="1" dirty="0">
              <a:solidFill>
                <a:schemeClr val="bg2"/>
              </a:solidFill>
              <a:latin typeface="Helvetica" charset="0"/>
              <a:ea typeface="ＭＳ Ｐゴシック" charset="0"/>
              <a:cs typeface="ＭＳ Ｐゴシック" charset="0"/>
            </a:endParaRPr>
          </a:p>
          <a:p>
            <a:endParaRPr lang="en-US" dirty="0"/>
          </a:p>
        </p:txBody>
      </p:sp>
      <p:sp>
        <p:nvSpPr>
          <p:cNvPr id="12" name="Rectangle 12"/>
          <p:cNvSpPr>
            <a:spLocks noChangeArrowheads="1"/>
          </p:cNvSpPr>
          <p:nvPr/>
        </p:nvSpPr>
        <p:spPr bwMode="auto">
          <a:xfrm rot="20880000">
            <a:off x="1865471" y="5787382"/>
            <a:ext cx="3697288" cy="32316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1500" b="1" dirty="0" smtClean="0">
                <a:solidFill>
                  <a:schemeClr val="bg2"/>
                </a:solidFill>
              </a:rPr>
              <a:t>X [</a:t>
            </a:r>
            <a:r>
              <a:rPr lang="fr-FR" sz="1500" b="1" dirty="0" err="1" smtClean="0">
                <a:solidFill>
                  <a:schemeClr val="bg2"/>
                </a:solidFill>
              </a:rPr>
              <a:t>Mpc</a:t>
            </a:r>
            <a:r>
              <a:rPr lang="fr-FR" sz="1500" b="1" dirty="0" smtClean="0">
                <a:solidFill>
                  <a:schemeClr val="bg2"/>
                </a:solidFill>
              </a:rPr>
              <a:t> = Millions light </a:t>
            </a:r>
            <a:r>
              <a:rPr lang="fr-FR" sz="1500" b="1" dirty="0" err="1" smtClean="0">
                <a:solidFill>
                  <a:schemeClr val="bg2"/>
                </a:solidFill>
              </a:rPr>
              <a:t>years</a:t>
            </a:r>
            <a:r>
              <a:rPr lang="fr-FR" sz="1500" b="1" dirty="0" smtClean="0">
                <a:solidFill>
                  <a:schemeClr val="bg2"/>
                </a:solidFill>
              </a:rPr>
              <a:t>]</a:t>
            </a:r>
            <a:endParaRPr lang="fr-FR" sz="1500" b="1" baseline="30000" dirty="0">
              <a:solidFill>
                <a:schemeClr val="bg2"/>
              </a:solidFill>
            </a:endParaRPr>
          </a:p>
        </p:txBody>
      </p:sp>
      <p:sp>
        <p:nvSpPr>
          <p:cNvPr id="13" name="Rectangle 12"/>
          <p:cNvSpPr>
            <a:spLocks noChangeArrowheads="1"/>
          </p:cNvSpPr>
          <p:nvPr/>
        </p:nvSpPr>
        <p:spPr bwMode="auto">
          <a:xfrm rot="20940000">
            <a:off x="5357286" y="5694668"/>
            <a:ext cx="3697288" cy="32316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fr-FR" sz="1500" b="1" dirty="0" smtClean="0">
                <a:solidFill>
                  <a:schemeClr val="bg2"/>
                </a:solidFill>
              </a:rPr>
              <a:t>X [</a:t>
            </a:r>
            <a:r>
              <a:rPr lang="fr-FR" sz="1500" b="1" dirty="0" err="1" smtClean="0">
                <a:solidFill>
                  <a:schemeClr val="bg2"/>
                </a:solidFill>
              </a:rPr>
              <a:t>Mpc</a:t>
            </a:r>
            <a:r>
              <a:rPr lang="fr-FR" sz="1500" b="1" dirty="0" smtClean="0">
                <a:solidFill>
                  <a:schemeClr val="bg2"/>
                </a:solidFill>
              </a:rPr>
              <a:t> = Millions light </a:t>
            </a:r>
            <a:r>
              <a:rPr lang="fr-FR" sz="1500" b="1" dirty="0" err="1" smtClean="0">
                <a:solidFill>
                  <a:schemeClr val="bg2"/>
                </a:solidFill>
              </a:rPr>
              <a:t>years</a:t>
            </a:r>
            <a:r>
              <a:rPr lang="fr-FR" sz="1500" b="1" dirty="0" smtClean="0">
                <a:solidFill>
                  <a:schemeClr val="bg2"/>
                </a:solidFill>
              </a:rPr>
              <a:t>]</a:t>
            </a:r>
            <a:endParaRPr lang="fr-FR" sz="1500" b="1" baseline="30000" dirty="0">
              <a:solidFill>
                <a:schemeClr val="bg2"/>
              </a:solidFill>
            </a:endParaRPr>
          </a:p>
        </p:txBody>
      </p:sp>
    </p:spTree>
    <p:extLst>
      <p:ext uri="{BB962C8B-B14F-4D97-AF65-F5344CB8AC3E}">
        <p14:creationId xmlns:p14="http://schemas.microsoft.com/office/powerpoint/2010/main" val="8238042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4818" name="Picture 1" descr="perseus_opt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6988"/>
            <a:ext cx="8755062" cy="685800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 name="Imag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0"/>
            <a:ext cx="8637588" cy="676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Left Brace 7"/>
          <p:cNvSpPr>
            <a:spLocks/>
          </p:cNvSpPr>
          <p:nvPr/>
        </p:nvSpPr>
        <p:spPr bwMode="auto">
          <a:xfrm>
            <a:off x="3751263" y="2492375"/>
            <a:ext cx="358775" cy="992188"/>
          </a:xfrm>
          <a:prstGeom prst="leftBrace">
            <a:avLst>
              <a:gd name="adj1" fmla="val 8360"/>
              <a:gd name="adj2" fmla="val 50000"/>
            </a:avLst>
          </a:prstGeom>
          <a:noFill/>
          <a:ln w="38100">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eaLnBrk="0" hangingPunct="0"/>
            <a:endParaRPr lang="fr-FR" sz="2400">
              <a:ea typeface="ＭＳ Ｐゴシック" charset="0"/>
              <a:cs typeface="ＭＳ Ｐゴシック" charset="0"/>
            </a:endParaRPr>
          </a:p>
        </p:txBody>
      </p:sp>
      <p:sp>
        <p:nvSpPr>
          <p:cNvPr id="20" name="TextBox 3"/>
          <p:cNvSpPr txBox="1">
            <a:spLocks noChangeArrowheads="1"/>
          </p:cNvSpPr>
          <p:nvPr/>
        </p:nvSpPr>
        <p:spPr bwMode="auto">
          <a:xfrm>
            <a:off x="1979613" y="2741613"/>
            <a:ext cx="3816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GB" sz="2000" b="1">
                <a:ea typeface="ＭＳ Ｐゴシック" charset="0"/>
                <a:cs typeface="ＭＳ Ｐゴシック" charset="0"/>
              </a:rPr>
              <a:t>“</a:t>
            </a:r>
            <a:r>
              <a:rPr lang="en-GB" altLang="ja-JP" sz="2000" b="1">
                <a:ea typeface="ＭＳ Ｐゴシック" charset="0"/>
                <a:cs typeface="ＭＳ Ｐゴシック" charset="0"/>
              </a:rPr>
              <a:t>X-ray cavity</a:t>
            </a:r>
            <a:r>
              <a:rPr lang="en-GB" sz="2000" b="1">
                <a:ea typeface="ＭＳ Ｐゴシック" charset="0"/>
                <a:cs typeface="ＭＳ Ｐゴシック" charset="0"/>
              </a:rPr>
              <a:t>”</a:t>
            </a:r>
          </a:p>
        </p:txBody>
      </p:sp>
      <p:sp>
        <p:nvSpPr>
          <p:cNvPr id="21" name="TextBox 2"/>
          <p:cNvSpPr txBox="1">
            <a:spLocks noChangeArrowheads="1"/>
          </p:cNvSpPr>
          <p:nvPr/>
        </p:nvSpPr>
        <p:spPr bwMode="auto">
          <a:xfrm>
            <a:off x="7346950" y="206376"/>
            <a:ext cx="1476375" cy="646112"/>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a:t>X-rays (Chandra)</a:t>
            </a:r>
          </a:p>
        </p:txBody>
      </p:sp>
      <p:sp>
        <p:nvSpPr>
          <p:cNvPr id="22" name="TextBox 20"/>
          <p:cNvSpPr txBox="1">
            <a:spLocks noChangeArrowheads="1"/>
          </p:cNvSpPr>
          <p:nvPr/>
        </p:nvSpPr>
        <p:spPr bwMode="auto">
          <a:xfrm>
            <a:off x="7346950" y="1119188"/>
            <a:ext cx="1476375" cy="646113"/>
          </a:xfrm>
          <a:prstGeom prst="rect">
            <a:avLst/>
          </a:prstGeom>
          <a:solidFill>
            <a:srgbClr val="FF156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a:t>Radio (JVLA)</a:t>
            </a:r>
          </a:p>
        </p:txBody>
      </p:sp>
      <p:sp>
        <p:nvSpPr>
          <p:cNvPr id="23" name="TextBox 6"/>
          <p:cNvSpPr txBox="1">
            <a:spLocks noChangeArrowheads="1"/>
          </p:cNvSpPr>
          <p:nvPr/>
        </p:nvSpPr>
        <p:spPr bwMode="auto">
          <a:xfrm>
            <a:off x="25400" y="68263"/>
            <a:ext cx="8399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b="1" dirty="0" smtClean="0">
                <a:solidFill>
                  <a:srgbClr val="FFFFFF"/>
                </a:solidFill>
              </a:rPr>
              <a:t>Perseus Cluster (z=0.018). Credit: Fabian et al. 2006. </a:t>
            </a:r>
            <a:endParaRPr lang="en-US" sz="2000" b="1"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500"/>
                                        <p:tgtEl>
                                          <p:spTgt spid="21"/>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Imag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925513"/>
            <a:ext cx="2727325"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6" name="Rectangle 7"/>
          <p:cNvSpPr>
            <a:spLocks noChangeArrowheads="1"/>
          </p:cNvSpPr>
          <p:nvPr/>
        </p:nvSpPr>
        <p:spPr bwMode="auto">
          <a:xfrm>
            <a:off x="3270250" y="908050"/>
            <a:ext cx="3490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1400"/>
              <a:t>Hydra A, Kirkpatrick et al. 2009</a:t>
            </a:r>
          </a:p>
        </p:txBody>
      </p:sp>
      <p:pic>
        <p:nvPicPr>
          <p:cNvPr id="36867" name="Imag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60391" y="920363"/>
            <a:ext cx="3490587" cy="273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Rectangle 10"/>
          <p:cNvSpPr>
            <a:spLocks noChangeArrowheads="1"/>
          </p:cNvSpPr>
          <p:nvPr/>
        </p:nvSpPr>
        <p:spPr bwMode="auto">
          <a:xfrm>
            <a:off x="6183726" y="3192245"/>
            <a:ext cx="57437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fr-FR" sz="1600" dirty="0" err="1"/>
              <a:t>Perseus</a:t>
            </a:r>
            <a:r>
              <a:rPr lang="fr-FR" sz="1600" dirty="0"/>
              <a:t>, Fabian et al. 2006</a:t>
            </a:r>
          </a:p>
        </p:txBody>
      </p:sp>
      <p:sp>
        <p:nvSpPr>
          <p:cNvPr id="36869" name="Rectangle 11"/>
          <p:cNvSpPr>
            <a:spLocks noChangeArrowheads="1"/>
          </p:cNvSpPr>
          <p:nvPr/>
        </p:nvSpPr>
        <p:spPr bwMode="auto">
          <a:xfrm>
            <a:off x="3824982" y="4113213"/>
            <a:ext cx="4202113"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2500" b="1">
                <a:solidFill>
                  <a:schemeClr val="bg2"/>
                </a:solidFill>
              </a:rPr>
              <a:t>E</a:t>
            </a:r>
            <a:r>
              <a:rPr lang="fr-FR" sz="2500" b="1" baseline="-25000">
                <a:solidFill>
                  <a:schemeClr val="bg2"/>
                </a:solidFill>
              </a:rPr>
              <a:t>cavities</a:t>
            </a:r>
            <a:r>
              <a:rPr lang="fr-FR" sz="2500" b="1">
                <a:solidFill>
                  <a:schemeClr val="bg2"/>
                </a:solidFill>
              </a:rPr>
              <a:t> = 4PV </a:t>
            </a:r>
          </a:p>
          <a:p>
            <a:r>
              <a:rPr lang="fr-FR" sz="2500" b="1">
                <a:solidFill>
                  <a:schemeClr val="bg2"/>
                </a:solidFill>
              </a:rPr>
              <a:t>		  = 10</a:t>
            </a:r>
            <a:r>
              <a:rPr lang="fr-FR" sz="2500" b="1" baseline="30000">
                <a:solidFill>
                  <a:schemeClr val="bg2"/>
                </a:solidFill>
              </a:rPr>
              <a:t>59-61 </a:t>
            </a:r>
            <a:r>
              <a:rPr lang="fr-FR" sz="2500" b="1">
                <a:solidFill>
                  <a:schemeClr val="bg2"/>
                </a:solidFill>
              </a:rPr>
              <a:t>ergs</a:t>
            </a:r>
          </a:p>
          <a:p>
            <a:endParaRPr lang="fr-FR" sz="2500" b="1">
              <a:solidFill>
                <a:schemeClr val="bg2"/>
              </a:solidFill>
            </a:endParaRPr>
          </a:p>
          <a:p>
            <a:r>
              <a:rPr lang="fr-FR" sz="2500" b="1">
                <a:solidFill>
                  <a:schemeClr val="bg2"/>
                </a:solidFill>
              </a:rPr>
              <a:t>P</a:t>
            </a:r>
            <a:r>
              <a:rPr lang="fr-FR" sz="2500" b="1" baseline="-25000">
                <a:solidFill>
                  <a:schemeClr val="bg2"/>
                </a:solidFill>
              </a:rPr>
              <a:t>cavities</a:t>
            </a:r>
            <a:r>
              <a:rPr lang="fr-FR" sz="2500" b="1">
                <a:solidFill>
                  <a:schemeClr val="bg2"/>
                </a:solidFill>
              </a:rPr>
              <a:t> = 4PV/t</a:t>
            </a:r>
            <a:r>
              <a:rPr lang="fr-FR" sz="2500" b="1" baseline="-25000">
                <a:solidFill>
                  <a:schemeClr val="bg2"/>
                </a:solidFill>
              </a:rPr>
              <a:t>buoyancy</a:t>
            </a:r>
            <a:r>
              <a:rPr lang="fr-FR" sz="2500" b="1">
                <a:solidFill>
                  <a:schemeClr val="bg2"/>
                </a:solidFill>
              </a:rPr>
              <a:t> 		       =  10</a:t>
            </a:r>
            <a:r>
              <a:rPr lang="fr-FR" sz="2500" b="1" baseline="30000">
                <a:solidFill>
                  <a:schemeClr val="bg2"/>
                </a:solidFill>
              </a:rPr>
              <a:t>43-46 </a:t>
            </a:r>
            <a:r>
              <a:rPr lang="fr-FR" sz="2500" b="1">
                <a:solidFill>
                  <a:schemeClr val="bg2"/>
                </a:solidFill>
              </a:rPr>
              <a:t>erg/s  </a:t>
            </a:r>
          </a:p>
        </p:txBody>
      </p:sp>
      <p:pic>
        <p:nvPicPr>
          <p:cNvPr id="36870" name="Imag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8913" y="925513"/>
            <a:ext cx="2727325"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1" name="Rectangle 6"/>
          <p:cNvSpPr>
            <a:spLocks noChangeArrowheads="1"/>
          </p:cNvSpPr>
          <p:nvPr/>
        </p:nvSpPr>
        <p:spPr bwMode="auto">
          <a:xfrm>
            <a:off x="188913" y="925513"/>
            <a:ext cx="2727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1400"/>
              <a:t>MS0735, McNamara et al. 2005</a:t>
            </a:r>
          </a:p>
        </p:txBody>
      </p:sp>
      <p:sp>
        <p:nvSpPr>
          <p:cNvPr id="36872" name="ZoneTexte 4"/>
          <p:cNvSpPr txBox="1">
            <a:spLocks noChangeArrowheads="1"/>
          </p:cNvSpPr>
          <p:nvPr/>
        </p:nvSpPr>
        <p:spPr bwMode="auto">
          <a:xfrm>
            <a:off x="541338" y="3141663"/>
            <a:ext cx="1671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ea typeface="ＭＳ Ｐゴシック" charset="0"/>
                <a:cs typeface="ＭＳ Ｐゴシック" charset="0"/>
              </a:rPr>
              <a:t>200 kpc</a:t>
            </a:r>
          </a:p>
        </p:txBody>
      </p:sp>
      <p:cxnSp>
        <p:nvCxnSpPr>
          <p:cNvPr id="36873" name="Connecteur droit avec flèche 7"/>
          <p:cNvCxnSpPr>
            <a:cxnSpLocks noChangeShapeType="1"/>
          </p:cNvCxnSpPr>
          <p:nvPr/>
        </p:nvCxnSpPr>
        <p:spPr bwMode="auto">
          <a:xfrm>
            <a:off x="468313" y="2492375"/>
            <a:ext cx="0" cy="933450"/>
          </a:xfrm>
          <a:prstGeom prst="straightConnector1">
            <a:avLst/>
          </a:prstGeom>
          <a:noFill/>
          <a:ln w="3810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6874" name="Connecteur droit avec flèche 7"/>
          <p:cNvCxnSpPr>
            <a:cxnSpLocks noChangeShapeType="1"/>
          </p:cNvCxnSpPr>
          <p:nvPr/>
        </p:nvCxnSpPr>
        <p:spPr bwMode="auto">
          <a:xfrm>
            <a:off x="3341688" y="3425825"/>
            <a:ext cx="566737" cy="1588"/>
          </a:xfrm>
          <a:prstGeom prst="straightConnector1">
            <a:avLst/>
          </a:prstGeom>
          <a:noFill/>
          <a:ln w="3810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36876"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FF000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sp>
        <p:nvSpPr>
          <p:cNvPr id="36879" name="ZoneTexte 4"/>
          <p:cNvSpPr txBox="1">
            <a:spLocks noChangeArrowheads="1"/>
          </p:cNvSpPr>
          <p:nvPr/>
        </p:nvSpPr>
        <p:spPr bwMode="auto">
          <a:xfrm>
            <a:off x="3203575" y="2955925"/>
            <a:ext cx="1612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ea typeface="ＭＳ Ｐゴシック" charset="0"/>
                <a:cs typeface="ＭＳ Ｐゴシック" charset="0"/>
              </a:rPr>
              <a:t>20 kpc</a:t>
            </a:r>
          </a:p>
        </p:txBody>
      </p:sp>
      <p:cxnSp>
        <p:nvCxnSpPr>
          <p:cNvPr id="36882" name="Connecteur droit avec flèche 7"/>
          <p:cNvCxnSpPr>
            <a:cxnSpLocks noChangeShapeType="1"/>
          </p:cNvCxnSpPr>
          <p:nvPr/>
        </p:nvCxnSpPr>
        <p:spPr bwMode="auto">
          <a:xfrm>
            <a:off x="6371530" y="1368040"/>
            <a:ext cx="574378" cy="0"/>
          </a:xfrm>
          <a:prstGeom prst="straightConnector1">
            <a:avLst/>
          </a:prstGeom>
          <a:noFill/>
          <a:ln w="3810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36883" name="ZoneTexte 4"/>
          <p:cNvSpPr txBox="1">
            <a:spLocks noChangeArrowheads="1"/>
          </p:cNvSpPr>
          <p:nvPr/>
        </p:nvSpPr>
        <p:spPr bwMode="auto">
          <a:xfrm>
            <a:off x="6236591" y="926714"/>
            <a:ext cx="20262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dirty="0">
                <a:ea typeface="ＭＳ Ｐゴシック" charset="0"/>
                <a:cs typeface="ＭＳ Ｐゴシック" charset="0"/>
              </a:rPr>
              <a:t>20 </a:t>
            </a:r>
            <a:r>
              <a:rPr lang="fr-FR" sz="1800" b="1" dirty="0" err="1">
                <a:ea typeface="ＭＳ Ｐゴシック" charset="0"/>
                <a:cs typeface="ＭＳ Ｐゴシック" charset="0"/>
              </a:rPr>
              <a:t>kpc</a:t>
            </a:r>
            <a:endParaRPr lang="fr-FR" sz="1800" b="1" dirty="0">
              <a:ea typeface="ＭＳ Ｐゴシック" charset="0"/>
              <a:cs typeface="ＭＳ Ｐゴシック" charset="0"/>
            </a:endParaRPr>
          </a:p>
        </p:txBody>
      </p:sp>
      <p:sp>
        <p:nvSpPr>
          <p:cNvPr id="31" name="Rectangle 30"/>
          <p:cNvSpPr/>
          <p:nvPr/>
        </p:nvSpPr>
        <p:spPr bwMode="auto">
          <a:xfrm>
            <a:off x="9009578" y="332656"/>
            <a:ext cx="2547198" cy="36004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sp>
        <p:nvSpPr>
          <p:cNvPr id="4" name="TextBox 3"/>
          <p:cNvSpPr txBox="1"/>
          <p:nvPr/>
        </p:nvSpPr>
        <p:spPr>
          <a:xfrm>
            <a:off x="26737" y="2486526"/>
            <a:ext cx="184666" cy="369332"/>
          </a:xfrm>
          <a:prstGeom prst="rect">
            <a:avLst/>
          </a:prstGeom>
          <a:noFill/>
          <a:ln w="38100" cmpd="sng">
            <a:solidFill>
              <a:schemeClr val="tx1"/>
            </a:solidFill>
          </a:ln>
        </p:spPr>
        <p:txBody>
          <a:bodyPr wrap="none" rtlCol="0">
            <a:spAutoFit/>
          </a:bodyPr>
          <a:lstStyle/>
          <a:p>
            <a:endParaRPr lang="en-US" dirty="0"/>
          </a:p>
        </p:txBody>
      </p:sp>
      <p:sp>
        <p:nvSpPr>
          <p:cNvPr id="35" name="TextBox 2"/>
          <p:cNvSpPr txBox="1">
            <a:spLocks noChangeArrowheads="1"/>
          </p:cNvSpPr>
          <p:nvPr/>
        </p:nvSpPr>
        <p:spPr bwMode="auto">
          <a:xfrm>
            <a:off x="7715766" y="3920613"/>
            <a:ext cx="1293812" cy="646112"/>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a:t>X-rays (Chandra)</a:t>
            </a:r>
          </a:p>
        </p:txBody>
      </p:sp>
      <p:sp>
        <p:nvSpPr>
          <p:cNvPr id="36" name="TextBox 20"/>
          <p:cNvSpPr txBox="1">
            <a:spLocks noChangeArrowheads="1"/>
          </p:cNvSpPr>
          <p:nvPr/>
        </p:nvSpPr>
        <p:spPr bwMode="auto">
          <a:xfrm>
            <a:off x="7716517" y="4681318"/>
            <a:ext cx="1293061" cy="646112"/>
          </a:xfrm>
          <a:prstGeom prst="rect">
            <a:avLst/>
          </a:prstGeom>
          <a:solidFill>
            <a:srgbClr val="FF156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a:t>Radio (JVLA)</a:t>
            </a:r>
          </a:p>
        </p:txBody>
      </p:sp>
      <p:cxnSp>
        <p:nvCxnSpPr>
          <p:cNvPr id="37" name="Connecteur droit avec flèche 7"/>
          <p:cNvCxnSpPr>
            <a:cxnSpLocks noChangeShapeType="1"/>
          </p:cNvCxnSpPr>
          <p:nvPr/>
        </p:nvCxnSpPr>
        <p:spPr bwMode="auto">
          <a:xfrm>
            <a:off x="468313" y="6212940"/>
            <a:ext cx="1694115" cy="0"/>
          </a:xfrm>
          <a:prstGeom prst="straightConnector1">
            <a:avLst/>
          </a:prstGeom>
          <a:noFill/>
          <a:ln w="38100">
            <a:solidFill>
              <a:srgbClr val="FFFFFF"/>
            </a:solidFill>
            <a:round/>
            <a:headEnd type="arrow" w="med" len="med"/>
            <a:tailEnd type="arrow" w="med" len="med"/>
          </a:ln>
          <a:extLst>
            <a:ext uri="{909E8E84-426E-40dd-AFC4-6F175D3DCCD1}">
              <a14:hiddenFill xmlns:a14="http://schemas.microsoft.com/office/drawing/2010/main">
                <a:noFill/>
              </a14:hiddenFill>
            </a:ext>
          </a:extLst>
        </p:spPr>
      </p:cxnSp>
      <p:pic>
        <p:nvPicPr>
          <p:cNvPr id="21"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8913" y="3850977"/>
            <a:ext cx="2681288"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7"/>
          <p:cNvSpPr>
            <a:spLocks noChangeArrowheads="1"/>
          </p:cNvSpPr>
          <p:nvPr/>
        </p:nvSpPr>
        <p:spPr bwMode="auto">
          <a:xfrm>
            <a:off x="204788" y="3868440"/>
            <a:ext cx="457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1400" dirty="0"/>
              <a:t>M84, </a:t>
            </a:r>
            <a:r>
              <a:rPr lang="en-US" sz="1400" dirty="0" err="1"/>
              <a:t>Finogeunov</a:t>
            </a:r>
            <a:r>
              <a:rPr lang="en-US" sz="1400" dirty="0"/>
              <a:t> et al. 2008</a:t>
            </a:r>
            <a:endParaRPr lang="fr-FR" sz="1400" dirty="0"/>
          </a:p>
        </p:txBody>
      </p:sp>
      <p:cxnSp>
        <p:nvCxnSpPr>
          <p:cNvPr id="23" name="Connecteur droit avec flèche 7"/>
          <p:cNvCxnSpPr>
            <a:cxnSpLocks noChangeShapeType="1"/>
          </p:cNvCxnSpPr>
          <p:nvPr/>
        </p:nvCxnSpPr>
        <p:spPr bwMode="auto">
          <a:xfrm>
            <a:off x="265113" y="6441777"/>
            <a:ext cx="684213" cy="0"/>
          </a:xfrm>
          <a:prstGeom prst="straightConnector1">
            <a:avLst/>
          </a:prstGeom>
          <a:noFill/>
          <a:ln w="3810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24" name="ZoneTexte 4"/>
          <p:cNvSpPr txBox="1">
            <a:spLocks noChangeArrowheads="1"/>
          </p:cNvSpPr>
          <p:nvPr/>
        </p:nvSpPr>
        <p:spPr bwMode="auto">
          <a:xfrm>
            <a:off x="204788" y="5998865"/>
            <a:ext cx="1612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ea typeface="ＭＳ Ｐゴシック" charset="0"/>
                <a:cs typeface="ＭＳ Ｐゴシック" charset="0"/>
              </a:rPr>
              <a:t>20 kpc</a:t>
            </a:r>
          </a:p>
        </p:txBody>
      </p:sp>
    </p:spTree>
    <p:extLst>
      <p:ext uri="{BB962C8B-B14F-4D97-AF65-F5344CB8AC3E}">
        <p14:creationId xmlns:p14="http://schemas.microsoft.com/office/powerpoint/2010/main" val="36637066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8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ZoneTexte 14"/>
          <p:cNvSpPr txBox="1">
            <a:spLocks noChangeArrowheads="1"/>
          </p:cNvSpPr>
          <p:nvPr/>
        </p:nvSpPr>
        <p:spPr bwMode="auto">
          <a:xfrm>
            <a:off x="827584" y="4887161"/>
            <a:ext cx="7632848" cy="923330"/>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buFontTx/>
              <a:buAutoNum type="arabicPeriod"/>
            </a:pPr>
            <a:endParaRPr lang="en-GB" sz="1800" b="1" dirty="0">
              <a:solidFill>
                <a:schemeClr val="bg2"/>
              </a:solidFill>
              <a:latin typeface="Helvetica" charset="0"/>
              <a:cs typeface="Helvetica" charset="0"/>
            </a:endParaRPr>
          </a:p>
          <a:p>
            <a:pPr defTabSz="914400" eaLnBrk="1" hangingPunct="1">
              <a:buClr>
                <a:srgbClr val="FF0000"/>
              </a:buClr>
            </a:pPr>
            <a:r>
              <a:rPr lang="en-GB" sz="1800" b="1" dirty="0">
                <a:solidFill>
                  <a:schemeClr val="bg2"/>
                </a:solidFill>
                <a:latin typeface="Helvetica" charset="0"/>
                <a:cs typeface="Helvetica" charset="0"/>
              </a:rPr>
              <a:t>1</a:t>
            </a:r>
            <a:r>
              <a:rPr lang="en-GB" sz="1800" b="1" dirty="0" smtClean="0">
                <a:solidFill>
                  <a:schemeClr val="bg2"/>
                </a:solidFill>
                <a:latin typeface="Helvetica" charset="0"/>
                <a:cs typeface="Helvetica" charset="0"/>
              </a:rPr>
              <a:t>) ≥ 90 % </a:t>
            </a:r>
            <a:r>
              <a:rPr lang="en-GB" sz="1800" b="1" dirty="0">
                <a:solidFill>
                  <a:schemeClr val="bg2"/>
                </a:solidFill>
                <a:latin typeface="Helvetica" charset="0"/>
                <a:cs typeface="Helvetica" charset="0"/>
              </a:rPr>
              <a:t>of </a:t>
            </a:r>
            <a:r>
              <a:rPr lang="en-GB" sz="1800" b="1" dirty="0" smtClean="0">
                <a:solidFill>
                  <a:schemeClr val="bg2"/>
                </a:solidFill>
                <a:latin typeface="Helvetica" charset="0"/>
                <a:cs typeface="Helvetica" charset="0"/>
              </a:rPr>
              <a:t>central </a:t>
            </a:r>
            <a:r>
              <a:rPr lang="en-GB" sz="1800" b="1" dirty="0" smtClean="0">
                <a:solidFill>
                  <a:schemeClr val="bg2"/>
                </a:solidFill>
                <a:latin typeface="Helvetica" charset="0"/>
                <a:cs typeface="Helvetica" charset="0"/>
              </a:rPr>
              <a:t>AGN in </a:t>
            </a:r>
            <a:r>
              <a:rPr lang="en-GB" sz="1800" b="1" dirty="0">
                <a:solidFill>
                  <a:schemeClr val="bg2"/>
                </a:solidFill>
                <a:latin typeface="Helvetica" charset="0"/>
                <a:cs typeface="Helvetica" charset="0"/>
              </a:rPr>
              <a:t>cool core </a:t>
            </a:r>
            <a:r>
              <a:rPr lang="en-GB" sz="1800" b="1" dirty="0" smtClean="0">
                <a:solidFill>
                  <a:schemeClr val="bg2"/>
                </a:solidFill>
                <a:latin typeface="Helvetica" charset="0"/>
                <a:cs typeface="Helvetica" charset="0"/>
              </a:rPr>
              <a:t>clusters are active.</a:t>
            </a:r>
            <a:endParaRPr lang="en-GB" sz="1800" b="1" dirty="0">
              <a:solidFill>
                <a:schemeClr val="bg2"/>
              </a:solidFill>
              <a:latin typeface="Helvetica" charset="0"/>
              <a:cs typeface="Helvetica" charset="0"/>
            </a:endParaRPr>
          </a:p>
          <a:p>
            <a:pPr defTabSz="914400" eaLnBrk="1" hangingPunct="1">
              <a:buClr>
                <a:srgbClr val="FF0000"/>
              </a:buClr>
            </a:pPr>
            <a:endParaRPr lang="en-GB" sz="1800" dirty="0">
              <a:solidFill>
                <a:schemeClr val="bg2"/>
              </a:solidFill>
              <a:latin typeface="Helvetica" charset="0"/>
              <a:cs typeface="Helvetica" charset="0"/>
            </a:endParaRPr>
          </a:p>
        </p:txBody>
      </p:sp>
      <p:sp>
        <p:nvSpPr>
          <p:cNvPr id="38914" name="Rectangle 1"/>
          <p:cNvSpPr>
            <a:spLocks noChangeArrowheads="1"/>
          </p:cNvSpPr>
          <p:nvPr/>
        </p:nvSpPr>
        <p:spPr bwMode="auto">
          <a:xfrm>
            <a:off x="468313" y="5805488"/>
            <a:ext cx="878363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endParaRPr lang="fr-FR" dirty="0">
              <a:solidFill>
                <a:srgbClr val="000000"/>
              </a:solidFill>
            </a:endParaRPr>
          </a:p>
          <a:p>
            <a:r>
              <a:rPr lang="fr-FR" sz="1400" dirty="0" err="1">
                <a:solidFill>
                  <a:srgbClr val="000000"/>
                </a:solidFill>
              </a:rPr>
              <a:t>Birzan</a:t>
            </a:r>
            <a:r>
              <a:rPr lang="fr-FR" sz="1400" dirty="0">
                <a:solidFill>
                  <a:srgbClr val="000000"/>
                </a:solidFill>
              </a:rPr>
              <a:t> et al. 2004, </a:t>
            </a:r>
            <a:r>
              <a:rPr lang="fr-FR" sz="1400" dirty="0" err="1">
                <a:solidFill>
                  <a:srgbClr val="000000"/>
                </a:solidFill>
              </a:rPr>
              <a:t>Rafferty</a:t>
            </a:r>
            <a:r>
              <a:rPr lang="fr-FR" sz="1400" dirty="0">
                <a:solidFill>
                  <a:srgbClr val="000000"/>
                </a:solidFill>
              </a:rPr>
              <a:t> et al. 2006, Dunn &amp; Fabian 2006, 2008, Dunn et al. 2010, </a:t>
            </a:r>
            <a:r>
              <a:rPr lang="fr-FR" sz="1400" dirty="0" err="1">
                <a:solidFill>
                  <a:srgbClr val="000000"/>
                </a:solidFill>
              </a:rPr>
              <a:t>Birzan</a:t>
            </a:r>
            <a:r>
              <a:rPr lang="fr-FR" sz="1400" dirty="0">
                <a:solidFill>
                  <a:srgbClr val="000000"/>
                </a:solidFill>
              </a:rPr>
              <a:t> et al. 2008, </a:t>
            </a:r>
            <a:r>
              <a:rPr lang="fr-FR" sz="1400" dirty="0" err="1">
                <a:solidFill>
                  <a:srgbClr val="000000"/>
                </a:solidFill>
              </a:rPr>
              <a:t>Cavagnolo</a:t>
            </a:r>
            <a:r>
              <a:rPr lang="fr-FR" sz="1400" dirty="0">
                <a:solidFill>
                  <a:srgbClr val="000000"/>
                </a:solidFill>
              </a:rPr>
              <a:t> et al. 2010, Dong et al. 2010, Hlavacek-Larrondo et al. </a:t>
            </a:r>
            <a:r>
              <a:rPr lang="fr-FR" sz="1400" dirty="0" smtClean="0">
                <a:solidFill>
                  <a:srgbClr val="000000"/>
                </a:solidFill>
              </a:rPr>
              <a:t>2012a</a:t>
            </a:r>
            <a:endParaRPr lang="fr-FR" sz="1400" dirty="0">
              <a:solidFill>
                <a:srgbClr val="000000"/>
              </a:solidFill>
            </a:endParaRPr>
          </a:p>
        </p:txBody>
      </p:sp>
      <p:sp>
        <p:nvSpPr>
          <p:cNvPr id="38928"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500" b="1">
                <a:solidFill>
                  <a:srgbClr val="000000"/>
                </a:solidFill>
                <a:ea typeface="ＭＳ Ｐゴシック" charset="0"/>
                <a:cs typeface="ＭＳ Ｐゴシック" charset="0"/>
              </a:rPr>
              <a:t>AGN feedback in clusters of galaxies</a:t>
            </a:r>
          </a:p>
        </p:txBody>
      </p:sp>
      <p:sp>
        <p:nvSpPr>
          <p:cNvPr id="23" name="Rectangle 22"/>
          <p:cNvSpPr/>
          <p:nvPr/>
        </p:nvSpPr>
        <p:spPr bwMode="auto">
          <a:xfrm>
            <a:off x="1401709" y="1265071"/>
            <a:ext cx="988602" cy="94647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1173163"/>
            <a:ext cx="5126038" cy="346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6" name="Text Box 8"/>
          <p:cNvSpPr txBox="1">
            <a:spLocks noChangeArrowheads="1"/>
          </p:cNvSpPr>
          <p:nvPr/>
        </p:nvSpPr>
        <p:spPr bwMode="auto">
          <a:xfrm rot="16200000">
            <a:off x="193675" y="2689225"/>
            <a:ext cx="3462338" cy="465138"/>
          </a:xfrm>
          <a:prstGeom prst="rect">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81639" tIns="40820" rIns="81639" bIns="40820"/>
          <a:lstStyle>
            <a:lvl1pPr defTabSz="407988" eaLnBrk="0" hangingPunct="0">
              <a:tabLst>
                <a:tab pos="657225"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Lst>
              <a:defRPr sz="2400">
                <a:solidFill>
                  <a:schemeClr val="tx1"/>
                </a:solidFill>
                <a:latin typeface="Arial" charset="0"/>
                <a:ea typeface="ヒラギノ角ゴ Pro W3" charset="0"/>
                <a:cs typeface="ヒラギノ角ゴ Pro W3" charset="0"/>
              </a:defRPr>
            </a:lvl9pPr>
          </a:lstStyle>
          <a:p>
            <a:pPr eaLnBrk="1">
              <a:lnSpc>
                <a:spcPct val="102000"/>
              </a:lnSpc>
              <a:buClr>
                <a:srgbClr val="000000"/>
              </a:buClr>
              <a:buSzPct val="45000"/>
              <a:buFont typeface="Wingdings" charset="0"/>
              <a:buNone/>
            </a:pPr>
            <a:r>
              <a:rPr lang="en-GB" sz="1200" b="1" dirty="0">
                <a:solidFill>
                  <a:srgbClr val="000000"/>
                </a:solidFill>
                <a:latin typeface="Helvetica" charset="0"/>
                <a:cs typeface="Helvetica" charset="0"/>
              </a:rPr>
              <a:t>                        </a:t>
            </a:r>
            <a:r>
              <a:rPr lang="en-GB" sz="2000" b="1" dirty="0">
                <a:solidFill>
                  <a:srgbClr val="000000"/>
                </a:solidFill>
                <a:latin typeface="Helvetica" charset="0"/>
                <a:cs typeface="Helvetica" charset="0"/>
              </a:rPr>
              <a:t>  Number</a:t>
            </a:r>
          </a:p>
        </p:txBody>
      </p:sp>
      <p:sp>
        <p:nvSpPr>
          <p:cNvPr id="27" name="Text Box 9"/>
          <p:cNvSpPr txBox="1">
            <a:spLocks noChangeArrowheads="1"/>
          </p:cNvSpPr>
          <p:nvPr/>
        </p:nvSpPr>
        <p:spPr bwMode="auto">
          <a:xfrm>
            <a:off x="1993900" y="4437063"/>
            <a:ext cx="5637213" cy="385762"/>
          </a:xfrm>
          <a:prstGeom prst="rect">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defTabSz="407988" eaLnBrk="0" hangingPunct="0">
              <a:tabLst>
                <a:tab pos="657225" algn="l"/>
                <a:tab pos="1312863" algn="l"/>
                <a:tab pos="1970088" algn="l"/>
                <a:tab pos="2627313" algn="l"/>
                <a:tab pos="3282950" algn="l"/>
                <a:tab pos="3940175" algn="l"/>
                <a:tab pos="4595813" algn="l"/>
                <a:tab pos="5253038" algn="l"/>
                <a:tab pos="5910263" algn="l"/>
                <a:tab pos="6565900"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 pos="1312863" algn="l"/>
                <a:tab pos="1970088" algn="l"/>
                <a:tab pos="2627313" algn="l"/>
                <a:tab pos="3282950" algn="l"/>
                <a:tab pos="3940175" algn="l"/>
                <a:tab pos="4595813" algn="l"/>
                <a:tab pos="5253038" algn="l"/>
                <a:tab pos="5910263" algn="l"/>
                <a:tab pos="6565900"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sz="2400">
                <a:solidFill>
                  <a:schemeClr val="tx1"/>
                </a:solidFill>
                <a:latin typeface="Arial" charset="0"/>
                <a:ea typeface="ヒラギノ角ゴ Pro W3" charset="0"/>
                <a:cs typeface="ヒラギノ角ゴ Pro W3" charset="0"/>
              </a:defRPr>
            </a:lvl9pPr>
          </a:lstStyle>
          <a:p>
            <a:pPr algn="ctr" eaLnBrk="1">
              <a:lnSpc>
                <a:spcPct val="102000"/>
              </a:lnSpc>
              <a:buClr>
                <a:srgbClr val="000000"/>
              </a:buClr>
              <a:buSzPct val="45000"/>
              <a:buFont typeface="Wingdings" charset="0"/>
              <a:buNone/>
            </a:pPr>
            <a:r>
              <a:rPr lang="en-GB" sz="1600" b="1">
                <a:solidFill>
                  <a:srgbClr val="000000"/>
                </a:solidFill>
                <a:latin typeface="Verdana" charset="0"/>
                <a:ea typeface="ＭＳ Ｐゴシック" charset="0"/>
                <a:cs typeface="ＭＳ Ｐゴシック" charset="0"/>
              </a:rPr>
              <a:t>Cooling time (Gyr)</a:t>
            </a:r>
          </a:p>
        </p:txBody>
      </p:sp>
      <p:sp>
        <p:nvSpPr>
          <p:cNvPr id="28" name="Text Box 4"/>
          <p:cNvSpPr txBox="1">
            <a:spLocks noChangeArrowheads="1"/>
          </p:cNvSpPr>
          <p:nvPr/>
        </p:nvSpPr>
        <p:spPr bwMode="auto">
          <a:xfrm rot="16200000">
            <a:off x="5310982" y="1972469"/>
            <a:ext cx="42592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639" tIns="40820" rIns="81639" bIns="40820"/>
          <a:lstStyle>
            <a:lvl1pPr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9pPr>
          </a:lstStyle>
          <a:p>
            <a:pPr eaLnBrk="1">
              <a:lnSpc>
                <a:spcPct val="102000"/>
              </a:lnSpc>
              <a:buClr>
                <a:srgbClr val="000000"/>
              </a:buClr>
              <a:buSzPct val="45000"/>
              <a:buFont typeface="Wingdings" charset="0"/>
              <a:buNone/>
            </a:pPr>
            <a:r>
              <a:rPr lang="en-GB" sz="1400">
                <a:solidFill>
                  <a:schemeClr val="bg2"/>
                </a:solidFill>
                <a:latin typeface="Helvetica" charset="0"/>
                <a:cs typeface="Helvetica" charset="0"/>
              </a:rPr>
              <a:t>Dunn &amp; Fabian 2006; updated</a:t>
            </a:r>
          </a:p>
        </p:txBody>
      </p:sp>
      <p:sp>
        <p:nvSpPr>
          <p:cNvPr id="29" name="Text Box 7"/>
          <p:cNvSpPr txBox="1">
            <a:spLocks noChangeArrowheads="1"/>
          </p:cNvSpPr>
          <p:nvPr/>
        </p:nvSpPr>
        <p:spPr bwMode="auto">
          <a:xfrm>
            <a:off x="5141913" y="1820863"/>
            <a:ext cx="1674812"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0820" rIns="81639" bIns="40820"/>
          <a:lstStyle>
            <a:lvl1pPr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 pos="1312863"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 pos="1312863"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 pos="1312863"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 pos="1312863" algn="l"/>
              </a:tabLst>
              <a:defRPr sz="2400">
                <a:solidFill>
                  <a:schemeClr val="tx1"/>
                </a:solidFill>
                <a:latin typeface="Arial" charset="0"/>
                <a:ea typeface="ヒラギノ角ゴ Pro W3" charset="0"/>
                <a:cs typeface="ヒラギノ角ゴ Pro W3" charset="0"/>
              </a:defRPr>
            </a:lvl9pPr>
          </a:lstStyle>
          <a:p>
            <a:pPr eaLnBrk="1">
              <a:lnSpc>
                <a:spcPct val="102000"/>
              </a:lnSpc>
              <a:buClr>
                <a:srgbClr val="000000"/>
              </a:buClr>
              <a:buSzPct val="45000"/>
              <a:buFont typeface="Wingdings" charset="0"/>
              <a:buNone/>
            </a:pPr>
            <a:r>
              <a:rPr lang="en-GB" sz="1200">
                <a:solidFill>
                  <a:srgbClr val="000000"/>
                </a:solidFill>
                <a:latin typeface="Helvetica" charset="0"/>
                <a:cs typeface="Helvetica" charset="0"/>
              </a:rPr>
              <a:t>X-ray cavities + radio</a:t>
            </a:r>
          </a:p>
        </p:txBody>
      </p:sp>
      <p:sp>
        <p:nvSpPr>
          <p:cNvPr id="30" name="Rectangle 29"/>
          <p:cNvSpPr/>
          <p:nvPr/>
        </p:nvSpPr>
        <p:spPr bwMode="auto">
          <a:xfrm>
            <a:off x="2662238" y="1844675"/>
            <a:ext cx="252412" cy="277813"/>
          </a:xfrm>
          <a:prstGeom prst="rect">
            <a:avLst/>
          </a:prstGeom>
          <a:solidFill>
            <a:schemeClr val="accent1">
              <a:lumMod val="40000"/>
              <a:lumOff val="60000"/>
            </a:schemeClr>
          </a:solidFill>
          <a:ln w="9525" cap="flat" cmpd="sng" algn="ctr">
            <a:no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31" name="Text Box 5"/>
          <p:cNvSpPr txBox="1">
            <a:spLocks noChangeArrowheads="1"/>
          </p:cNvSpPr>
          <p:nvPr/>
        </p:nvSpPr>
        <p:spPr bwMode="auto">
          <a:xfrm>
            <a:off x="5141913" y="1412875"/>
            <a:ext cx="20558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0820" rIns="81639" bIns="40820"/>
          <a:lstStyle>
            <a:lvl1pPr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9pPr>
          </a:lstStyle>
          <a:p>
            <a:pPr eaLnBrk="1">
              <a:lnSpc>
                <a:spcPct val="102000"/>
              </a:lnSpc>
              <a:buClr>
                <a:srgbClr val="000000"/>
              </a:buClr>
              <a:buSzPct val="45000"/>
              <a:buFont typeface="Wingdings" charset="0"/>
              <a:buNone/>
            </a:pPr>
            <a:r>
              <a:rPr lang="en-GB" sz="1200">
                <a:solidFill>
                  <a:srgbClr val="000000"/>
                </a:solidFill>
                <a:latin typeface="Helvetica" charset="0"/>
                <a:cs typeface="Helvetica" charset="0"/>
              </a:rPr>
              <a:t>No X-ray cavities + no radio</a:t>
            </a:r>
          </a:p>
        </p:txBody>
      </p:sp>
      <p:sp>
        <p:nvSpPr>
          <p:cNvPr id="32" name="Text Box 6"/>
          <p:cNvSpPr txBox="1">
            <a:spLocks noChangeArrowheads="1"/>
          </p:cNvSpPr>
          <p:nvPr/>
        </p:nvSpPr>
        <p:spPr bwMode="auto">
          <a:xfrm>
            <a:off x="5141913" y="1601788"/>
            <a:ext cx="20558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0820" rIns="81639" bIns="40820"/>
          <a:lstStyle>
            <a:lvl1pPr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 pos="1312863"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 pos="1312863"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 pos="1312863"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 pos="1312863"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 pos="1312863" algn="l"/>
              </a:tabLst>
              <a:defRPr sz="2400">
                <a:solidFill>
                  <a:schemeClr val="tx1"/>
                </a:solidFill>
                <a:latin typeface="Arial" charset="0"/>
                <a:ea typeface="ヒラギノ角ゴ Pro W3" charset="0"/>
                <a:cs typeface="ヒラギノ角ゴ Pro W3" charset="0"/>
              </a:defRPr>
            </a:lvl9pPr>
          </a:lstStyle>
          <a:p>
            <a:pPr eaLnBrk="1">
              <a:lnSpc>
                <a:spcPct val="102000"/>
              </a:lnSpc>
              <a:buClr>
                <a:srgbClr val="000000"/>
              </a:buClr>
              <a:buSzPct val="45000"/>
              <a:buFont typeface="Wingdings" charset="0"/>
              <a:buNone/>
            </a:pPr>
            <a:r>
              <a:rPr lang="en-GB" sz="1200">
                <a:solidFill>
                  <a:srgbClr val="000000"/>
                </a:solidFill>
                <a:latin typeface="Helvetica" charset="0"/>
                <a:cs typeface="Helvetica" charset="0"/>
              </a:rPr>
              <a:t>No X-ray cavities + radio</a:t>
            </a:r>
          </a:p>
        </p:txBody>
      </p:sp>
      <p:sp>
        <p:nvSpPr>
          <p:cNvPr id="33" name="Rectangle 21"/>
          <p:cNvSpPr>
            <a:spLocks noChangeArrowheads="1"/>
          </p:cNvSpPr>
          <p:nvPr/>
        </p:nvSpPr>
        <p:spPr bwMode="auto">
          <a:xfrm>
            <a:off x="2662238" y="2122488"/>
            <a:ext cx="252412" cy="2170112"/>
          </a:xfrm>
          <a:prstGeom prst="rect">
            <a:avLst/>
          </a:prstGeom>
          <a:solidFill>
            <a:srgbClr val="000000"/>
          </a:solidFill>
          <a:ln w="9525">
            <a:solidFill>
              <a:srgbClr val="000000"/>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34" name="Rectangle 22"/>
          <p:cNvSpPr>
            <a:spLocks noChangeArrowheads="1"/>
          </p:cNvSpPr>
          <p:nvPr/>
        </p:nvSpPr>
        <p:spPr bwMode="auto">
          <a:xfrm>
            <a:off x="2914650" y="1820863"/>
            <a:ext cx="250825" cy="2471737"/>
          </a:xfrm>
          <a:prstGeom prst="rect">
            <a:avLst/>
          </a:prstGeom>
          <a:solidFill>
            <a:srgbClr val="000000"/>
          </a:solidFill>
          <a:ln w="9525">
            <a:solidFill>
              <a:srgbClr val="000000"/>
            </a:solidFill>
            <a:round/>
            <a:headEnd/>
            <a:tailEnd/>
          </a:ln>
        </p:spPr>
        <p:txBody>
          <a:bodyPr/>
          <a:lstStyle/>
          <a:p>
            <a:pPr defTabSz="914400" eaLnBrk="0" hangingPunct="0"/>
            <a:endParaRPr lang="fr-FR" sz="2400">
              <a:ea typeface="ＭＳ Ｐゴシック" charset="0"/>
              <a:cs typeface="ＭＳ Ｐゴシック" charset="0"/>
            </a:endParaRPr>
          </a:p>
        </p:txBody>
      </p:sp>
      <p:cxnSp>
        <p:nvCxnSpPr>
          <p:cNvPr id="35" name="Connecteur droit 20"/>
          <p:cNvCxnSpPr>
            <a:cxnSpLocks noChangeShapeType="1"/>
          </p:cNvCxnSpPr>
          <p:nvPr/>
        </p:nvCxnSpPr>
        <p:spPr bwMode="auto">
          <a:xfrm>
            <a:off x="3165475" y="1284288"/>
            <a:ext cx="0" cy="3008312"/>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cxnSp>
      <p:sp>
        <p:nvSpPr>
          <p:cNvPr id="36" name="TextBox 1"/>
          <p:cNvSpPr txBox="1">
            <a:spLocks noChangeArrowheads="1"/>
          </p:cNvSpPr>
          <p:nvPr/>
        </p:nvSpPr>
        <p:spPr bwMode="auto">
          <a:xfrm>
            <a:off x="2195513" y="981075"/>
            <a:ext cx="127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b="1" dirty="0">
                <a:solidFill>
                  <a:srgbClr val="FF0000"/>
                </a:solidFill>
              </a:rPr>
              <a:t>Cool Cores</a:t>
            </a:r>
          </a:p>
        </p:txBody>
      </p:sp>
      <p:sp>
        <p:nvSpPr>
          <p:cNvPr id="37" name="Rectangle 21"/>
          <p:cNvSpPr>
            <a:spLocks noChangeArrowheads="1"/>
          </p:cNvSpPr>
          <p:nvPr/>
        </p:nvSpPr>
        <p:spPr bwMode="auto">
          <a:xfrm>
            <a:off x="2409825" y="3195638"/>
            <a:ext cx="252413" cy="1096962"/>
          </a:xfrm>
          <a:prstGeom prst="rect">
            <a:avLst/>
          </a:prstGeom>
          <a:solidFill>
            <a:srgbClr val="000000"/>
          </a:solidFill>
          <a:ln w="9525">
            <a:solidFill>
              <a:srgbClr val="000000"/>
            </a:solidFill>
            <a:round/>
            <a:headEnd/>
            <a:tailEnd/>
          </a:ln>
        </p:spPr>
        <p:txBody>
          <a:bodyPr/>
          <a:lstStyle/>
          <a:p>
            <a:pPr defTabSz="914400" eaLnBrk="0" hangingPunct="0"/>
            <a:endParaRPr lang="fr-FR" sz="2400">
              <a:ea typeface="ＭＳ Ｐゴシック" charset="0"/>
              <a:cs typeface="ＭＳ Ｐゴシック"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6"/>
          <p:cNvSpPr>
            <a:spLocks noChangeArrowheads="1"/>
          </p:cNvSpPr>
          <p:nvPr/>
        </p:nvSpPr>
        <p:spPr bwMode="auto">
          <a:xfrm>
            <a:off x="4706938" y="990600"/>
            <a:ext cx="169862" cy="3230563"/>
          </a:xfrm>
          <a:prstGeom prst="rect">
            <a:avLst/>
          </a:prstGeom>
          <a:solidFill>
            <a:schemeClr val="tx1"/>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11" name="Rectangle 10"/>
          <p:cNvSpPr/>
          <p:nvPr/>
        </p:nvSpPr>
        <p:spPr bwMode="auto">
          <a:xfrm>
            <a:off x="8056409" y="2311834"/>
            <a:ext cx="988602" cy="94647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pic>
        <p:nvPicPr>
          <p:cNvPr id="2" name="Picture 1"/>
          <p:cNvPicPr>
            <a:picLocks noChangeAspect="1"/>
          </p:cNvPicPr>
          <p:nvPr/>
        </p:nvPicPr>
        <p:blipFill>
          <a:blip r:embed="rId3"/>
          <a:stretch>
            <a:fillRect/>
          </a:stretch>
        </p:blipFill>
        <p:spPr>
          <a:xfrm>
            <a:off x="1475656" y="610777"/>
            <a:ext cx="6408712" cy="4618424"/>
          </a:xfrm>
          <a:prstGeom prst="rect">
            <a:avLst/>
          </a:prstGeom>
        </p:spPr>
      </p:pic>
      <p:sp>
        <p:nvSpPr>
          <p:cNvPr id="10" name="ZoneTexte 14"/>
          <p:cNvSpPr txBox="1">
            <a:spLocks noChangeArrowheads="1"/>
          </p:cNvSpPr>
          <p:nvPr/>
        </p:nvSpPr>
        <p:spPr bwMode="auto">
          <a:xfrm>
            <a:off x="611560" y="4964975"/>
            <a:ext cx="8136904" cy="1200329"/>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pPr>
            <a:endParaRPr lang="en-GB" sz="1800" b="1" dirty="0">
              <a:solidFill>
                <a:srgbClr val="000000"/>
              </a:solidFill>
              <a:latin typeface="Helvetica" charset="0"/>
              <a:cs typeface="Helvetica" charset="0"/>
            </a:endParaRPr>
          </a:p>
          <a:p>
            <a:pPr defTabSz="914400" eaLnBrk="1" hangingPunct="1">
              <a:buClr>
                <a:srgbClr val="FF0000"/>
              </a:buClr>
            </a:pPr>
            <a:r>
              <a:rPr lang="en-GB" sz="1800" b="1" dirty="0">
                <a:solidFill>
                  <a:srgbClr val="000000"/>
                </a:solidFill>
                <a:latin typeface="Helvetica" charset="0"/>
                <a:cs typeface="Helvetica" charset="0"/>
              </a:rPr>
              <a:t>1</a:t>
            </a:r>
            <a:r>
              <a:rPr lang="en-GB" sz="1800" b="1" dirty="0" smtClean="0">
                <a:solidFill>
                  <a:srgbClr val="000000"/>
                </a:solidFill>
                <a:latin typeface="Helvetica" charset="0"/>
                <a:cs typeface="Helvetica" charset="0"/>
              </a:rPr>
              <a:t>) </a:t>
            </a:r>
            <a:r>
              <a:rPr lang="en-GB" sz="1800" b="1" dirty="0" smtClean="0">
                <a:solidFill>
                  <a:srgbClr val="000000"/>
                </a:solidFill>
                <a:latin typeface="Helvetica" charset="0"/>
                <a:cs typeface="Helvetica" charset="0"/>
              </a:rPr>
              <a:t>   </a:t>
            </a:r>
            <a:r>
              <a:rPr lang="en-GB" sz="1800" b="1" dirty="0" smtClean="0">
                <a:solidFill>
                  <a:schemeClr val="bg2"/>
                </a:solidFill>
                <a:latin typeface="Helvetica" charset="0"/>
                <a:cs typeface="Helvetica" charset="0"/>
              </a:rPr>
              <a:t>≥ </a:t>
            </a:r>
            <a:r>
              <a:rPr lang="en-GB" sz="1800" b="1" dirty="0" smtClean="0">
                <a:solidFill>
                  <a:schemeClr val="bg2"/>
                </a:solidFill>
                <a:latin typeface="Helvetica" charset="0"/>
                <a:cs typeface="Helvetica" charset="0"/>
              </a:rPr>
              <a:t>85 </a:t>
            </a:r>
            <a:r>
              <a:rPr lang="en-GB" sz="1800" b="1" dirty="0">
                <a:solidFill>
                  <a:schemeClr val="bg2"/>
                </a:solidFill>
                <a:latin typeface="Helvetica" charset="0"/>
                <a:cs typeface="Helvetica" charset="0"/>
              </a:rPr>
              <a:t>% of central </a:t>
            </a:r>
            <a:r>
              <a:rPr lang="en-GB" sz="1800" b="1" dirty="0" smtClean="0">
                <a:solidFill>
                  <a:schemeClr val="bg2"/>
                </a:solidFill>
                <a:latin typeface="Helvetica" charset="0"/>
                <a:cs typeface="Helvetica" charset="0"/>
              </a:rPr>
              <a:t>AGN </a:t>
            </a:r>
            <a:r>
              <a:rPr lang="en-GB" sz="1800" b="1" dirty="0">
                <a:solidFill>
                  <a:schemeClr val="bg2"/>
                </a:solidFill>
                <a:latin typeface="Helvetica" charset="0"/>
                <a:cs typeface="Helvetica" charset="0"/>
              </a:rPr>
              <a:t>in cool core clusters are </a:t>
            </a:r>
            <a:r>
              <a:rPr lang="en-CA" sz="1800" b="1" dirty="0" smtClean="0">
                <a:solidFill>
                  <a:schemeClr val="bg2"/>
                </a:solidFill>
                <a:latin typeface="Helvetica" charset="0"/>
                <a:cs typeface="Helvetica" charset="0"/>
              </a:rPr>
              <a:t>radio luminous </a:t>
            </a:r>
            <a:r>
              <a:rPr lang="en-CA" sz="1800" b="1" dirty="0" smtClean="0">
                <a:solidFill>
                  <a:schemeClr val="bg2"/>
                </a:solidFill>
                <a:latin typeface="Helvetica" charset="0"/>
                <a:cs typeface="Helvetica" charset="0"/>
              </a:rPr>
              <a:t>      </a:t>
            </a:r>
            <a:r>
              <a:rPr lang="en-CA" sz="1800" b="1" dirty="0" smtClean="0">
                <a:solidFill>
                  <a:srgbClr val="000000"/>
                </a:solidFill>
                <a:latin typeface="Helvetica" charset="0"/>
                <a:cs typeface="Helvetica" charset="0"/>
              </a:rPr>
              <a:t>(</a:t>
            </a:r>
            <a:r>
              <a:rPr lang="en-CA" sz="1800" b="1" dirty="0" smtClean="0">
                <a:solidFill>
                  <a:srgbClr val="000000"/>
                </a:solidFill>
                <a:latin typeface="Helvetica" charset="0"/>
                <a:cs typeface="Helvetica" charset="0"/>
              </a:rPr>
              <a:t>60% of these have a radio “</a:t>
            </a:r>
            <a:r>
              <a:rPr lang="en-CA" sz="1800" b="1" dirty="0" smtClean="0">
                <a:solidFill>
                  <a:srgbClr val="FF0000"/>
                </a:solidFill>
                <a:latin typeface="Helvetica" charset="0"/>
                <a:cs typeface="Helvetica" charset="0"/>
              </a:rPr>
              <a:t>core</a:t>
            </a:r>
            <a:r>
              <a:rPr lang="en-CA" sz="1800" b="1" dirty="0" smtClean="0">
                <a:solidFill>
                  <a:srgbClr val="000000"/>
                </a:solidFill>
                <a:latin typeface="Helvetica" charset="0"/>
                <a:cs typeface="Helvetica" charset="0"/>
              </a:rPr>
              <a:t>”, i.e. are actively accreting).</a:t>
            </a:r>
            <a:endParaRPr lang="en-GB" sz="1800" b="1" dirty="0">
              <a:solidFill>
                <a:srgbClr val="000000"/>
              </a:solidFill>
              <a:latin typeface="Helvetica" charset="0"/>
              <a:cs typeface="Helvetica" charset="0"/>
            </a:endParaRPr>
          </a:p>
          <a:p>
            <a:pPr defTabSz="914400" eaLnBrk="1" hangingPunct="1">
              <a:buClr>
                <a:srgbClr val="FF0000"/>
              </a:buClr>
            </a:pPr>
            <a:endParaRPr lang="en-GB" sz="1800" b="1" dirty="0">
              <a:solidFill>
                <a:schemeClr val="bg2"/>
              </a:solidFill>
              <a:latin typeface="Helvetica" charset="0"/>
              <a:cs typeface="Helvetica" charset="0"/>
            </a:endParaRPr>
          </a:p>
        </p:txBody>
      </p:sp>
      <p:sp>
        <p:nvSpPr>
          <p:cNvPr id="3" name="TextBox 2"/>
          <p:cNvSpPr txBox="1"/>
          <p:nvPr/>
        </p:nvSpPr>
        <p:spPr>
          <a:xfrm>
            <a:off x="2627784" y="980728"/>
            <a:ext cx="1791122" cy="338554"/>
          </a:xfrm>
          <a:prstGeom prst="rect">
            <a:avLst/>
          </a:prstGeom>
          <a:noFill/>
        </p:spPr>
        <p:txBody>
          <a:bodyPr wrap="square" rtlCol="0">
            <a:spAutoFit/>
          </a:bodyPr>
          <a:lstStyle/>
          <a:p>
            <a:r>
              <a:rPr lang="en-US" sz="1600" b="1" dirty="0" smtClean="0">
                <a:solidFill>
                  <a:srgbClr val="000000"/>
                </a:solidFill>
              </a:rPr>
              <a:t>RXJ0439.0+0520</a:t>
            </a:r>
            <a:endParaRPr lang="en-US" sz="1600" b="1" dirty="0">
              <a:solidFill>
                <a:srgbClr val="000000"/>
              </a:solidFill>
            </a:endParaRPr>
          </a:p>
        </p:txBody>
      </p:sp>
      <p:sp>
        <p:nvSpPr>
          <p:cNvPr id="12" name="TextBox 2"/>
          <p:cNvSpPr txBox="1">
            <a:spLocks noChangeArrowheads="1"/>
          </p:cNvSpPr>
          <p:nvPr/>
        </p:nvSpPr>
        <p:spPr bwMode="auto">
          <a:xfrm rot="16200000">
            <a:off x="144115" y="2297262"/>
            <a:ext cx="3590925" cy="3683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smtClean="0">
                <a:solidFill>
                  <a:srgbClr val="08101A"/>
                </a:solidFill>
              </a:rPr>
              <a:t>Radio Flux [</a:t>
            </a:r>
            <a:r>
              <a:rPr lang="en-US" sz="1800" b="1" dirty="0" err="1" smtClean="0">
                <a:solidFill>
                  <a:srgbClr val="08101A"/>
                </a:solidFill>
              </a:rPr>
              <a:t>mJy</a:t>
            </a:r>
            <a:r>
              <a:rPr lang="en-US" sz="1800" b="1" dirty="0" smtClean="0">
                <a:solidFill>
                  <a:srgbClr val="08101A"/>
                </a:solidFill>
              </a:rPr>
              <a:t>]</a:t>
            </a:r>
            <a:endParaRPr lang="en-US" sz="1800" b="1" dirty="0">
              <a:solidFill>
                <a:srgbClr val="08101A"/>
              </a:solidFill>
            </a:endParaRPr>
          </a:p>
        </p:txBody>
      </p:sp>
      <p:sp>
        <p:nvSpPr>
          <p:cNvPr id="13" name="ZoneTexte 9"/>
          <p:cNvSpPr txBox="1">
            <a:spLocks noChangeArrowheads="1"/>
          </p:cNvSpPr>
          <p:nvPr/>
        </p:nvSpPr>
        <p:spPr bwMode="auto">
          <a:xfrm>
            <a:off x="2490688" y="4437112"/>
            <a:ext cx="46736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400" b="1" dirty="0" smtClean="0">
                <a:solidFill>
                  <a:srgbClr val="08101A"/>
                </a:solidFill>
              </a:rPr>
              <a:t>Frequency [GHz]</a:t>
            </a:r>
            <a:endParaRPr lang="en-US" sz="1400" b="1" dirty="0">
              <a:solidFill>
                <a:srgbClr val="08101A"/>
              </a:solidFill>
            </a:endParaRPr>
          </a:p>
        </p:txBody>
      </p:sp>
      <p:sp>
        <p:nvSpPr>
          <p:cNvPr id="14"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sp>
        <p:nvSpPr>
          <p:cNvPr id="15" name="TextBox 14"/>
          <p:cNvSpPr txBox="1"/>
          <p:nvPr/>
        </p:nvSpPr>
        <p:spPr>
          <a:xfrm>
            <a:off x="5301158" y="3134221"/>
            <a:ext cx="1791122" cy="338554"/>
          </a:xfrm>
          <a:prstGeom prst="rect">
            <a:avLst/>
          </a:prstGeom>
          <a:noFill/>
        </p:spPr>
        <p:txBody>
          <a:bodyPr wrap="square" rtlCol="0">
            <a:spAutoFit/>
          </a:bodyPr>
          <a:lstStyle/>
          <a:p>
            <a:r>
              <a:rPr lang="en-US" sz="1600" b="1" dirty="0" smtClean="0">
                <a:solidFill>
                  <a:srgbClr val="FF0000"/>
                </a:solidFill>
              </a:rPr>
              <a:t>Core</a:t>
            </a:r>
            <a:endParaRPr lang="en-US" sz="1600" b="1" dirty="0">
              <a:solidFill>
                <a:srgbClr val="FF0000"/>
              </a:solidFill>
            </a:endParaRPr>
          </a:p>
        </p:txBody>
      </p:sp>
      <p:cxnSp>
        <p:nvCxnSpPr>
          <p:cNvPr id="5" name="Straight Arrow Connector 4"/>
          <p:cNvCxnSpPr/>
          <p:nvPr/>
        </p:nvCxnSpPr>
        <p:spPr bwMode="auto">
          <a:xfrm flipV="1">
            <a:off x="5580112" y="2846189"/>
            <a:ext cx="0" cy="360040"/>
          </a:xfrm>
          <a:prstGeom prst="straightConnector1">
            <a:avLst/>
          </a:prstGeom>
          <a:solidFill>
            <a:schemeClr val="accent1"/>
          </a:solidFill>
          <a:ln w="38100" cap="flat" cmpd="sng" algn="ctr">
            <a:solidFill>
              <a:srgbClr val="FF0918"/>
            </a:solidFill>
            <a:prstDash val="solid"/>
            <a:round/>
            <a:headEnd type="none" w="med" len="med"/>
            <a:tailEnd type="arrow"/>
          </a:ln>
          <a:effectLst/>
        </p:spPr>
      </p:cxnSp>
      <p:sp>
        <p:nvSpPr>
          <p:cNvPr id="18" name="TextBox 17"/>
          <p:cNvSpPr txBox="1"/>
          <p:nvPr/>
        </p:nvSpPr>
        <p:spPr>
          <a:xfrm>
            <a:off x="2852886" y="2636912"/>
            <a:ext cx="1791122" cy="584776"/>
          </a:xfrm>
          <a:prstGeom prst="rect">
            <a:avLst/>
          </a:prstGeom>
          <a:noFill/>
          <a:ln>
            <a:noFill/>
          </a:ln>
        </p:spPr>
        <p:txBody>
          <a:bodyPr wrap="square" rtlCol="0">
            <a:spAutoFit/>
          </a:bodyPr>
          <a:lstStyle/>
          <a:p>
            <a:r>
              <a:rPr lang="en-US" sz="1600" b="1" dirty="0" smtClean="0">
                <a:solidFill>
                  <a:srgbClr val="0000FF"/>
                </a:solidFill>
              </a:rPr>
              <a:t>Steep </a:t>
            </a:r>
          </a:p>
          <a:p>
            <a:r>
              <a:rPr lang="en-US" sz="1600" b="1" dirty="0" smtClean="0">
                <a:solidFill>
                  <a:srgbClr val="0000FF"/>
                </a:solidFill>
              </a:rPr>
              <a:t>Component</a:t>
            </a:r>
            <a:endParaRPr lang="en-US" sz="1600" b="1" dirty="0">
              <a:solidFill>
                <a:srgbClr val="0000FF"/>
              </a:solidFill>
            </a:endParaRPr>
          </a:p>
        </p:txBody>
      </p:sp>
      <p:cxnSp>
        <p:nvCxnSpPr>
          <p:cNvPr id="19" name="Straight Arrow Connector 18"/>
          <p:cNvCxnSpPr/>
          <p:nvPr/>
        </p:nvCxnSpPr>
        <p:spPr bwMode="auto">
          <a:xfrm flipV="1">
            <a:off x="3347864" y="2276872"/>
            <a:ext cx="216024" cy="360040"/>
          </a:xfrm>
          <a:prstGeom prst="straightConnector1">
            <a:avLst/>
          </a:prstGeom>
          <a:solidFill>
            <a:schemeClr val="accent1"/>
          </a:solidFill>
          <a:ln w="38100" cap="flat" cmpd="sng" algn="ctr">
            <a:solidFill>
              <a:srgbClr val="0000FF"/>
            </a:solidFill>
            <a:prstDash val="solid"/>
            <a:round/>
            <a:headEnd type="none" w="med" len="med"/>
            <a:tailEnd type="arrow"/>
          </a:ln>
          <a:effectLst/>
        </p:spPr>
      </p:cxnSp>
      <p:sp>
        <p:nvSpPr>
          <p:cNvPr id="21" name="Text Box 4"/>
          <p:cNvSpPr txBox="1">
            <a:spLocks noChangeArrowheads="1"/>
          </p:cNvSpPr>
          <p:nvPr/>
        </p:nvSpPr>
        <p:spPr bwMode="auto">
          <a:xfrm>
            <a:off x="5929362" y="6237312"/>
            <a:ext cx="42592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639" tIns="40820" rIns="81639" bIns="40820"/>
          <a:lstStyle>
            <a:lvl1pPr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9pPr>
          </a:lstStyle>
          <a:p>
            <a:pPr eaLnBrk="1">
              <a:lnSpc>
                <a:spcPct val="102000"/>
              </a:lnSpc>
              <a:buClr>
                <a:srgbClr val="000000"/>
              </a:buClr>
              <a:buSzPct val="45000"/>
              <a:buFont typeface="Wingdings" charset="0"/>
              <a:buNone/>
            </a:pPr>
            <a:r>
              <a:rPr lang="en-GB" sz="1400" dirty="0" smtClean="0">
                <a:solidFill>
                  <a:schemeClr val="bg2"/>
                </a:solidFill>
                <a:latin typeface="Helvetica" charset="0"/>
                <a:cs typeface="Helvetica" charset="0"/>
              </a:rPr>
              <a:t>Hogan+2014, submitted to MNRAS</a:t>
            </a:r>
            <a:endParaRPr lang="en-GB" sz="1400" dirty="0">
              <a:solidFill>
                <a:schemeClr val="bg2"/>
              </a:solidFill>
              <a:latin typeface="Helvetica" charset="0"/>
              <a:cs typeface="Helvetica" charset="0"/>
            </a:endParaRPr>
          </a:p>
        </p:txBody>
      </p:sp>
      <p:sp>
        <p:nvSpPr>
          <p:cNvPr id="16" name="TextBox 7"/>
          <p:cNvSpPr txBox="1">
            <a:spLocks noChangeArrowheads="1"/>
          </p:cNvSpPr>
          <p:nvPr/>
        </p:nvSpPr>
        <p:spPr bwMode="auto">
          <a:xfrm rot="2400000">
            <a:off x="6675438" y="1004888"/>
            <a:ext cx="2447925" cy="554037"/>
          </a:xfrm>
          <a:prstGeom prst="rect">
            <a:avLst/>
          </a:prstGeom>
          <a:solidFill>
            <a:schemeClr val="tx1"/>
          </a:solidFill>
          <a:ln w="38100">
            <a:solidFill>
              <a:srgbClr val="000000"/>
            </a:solidFill>
            <a:miter lim="800000"/>
            <a:headEnd/>
            <a:tailEnd/>
          </a:ln>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3000" dirty="0">
                <a:solidFill>
                  <a:srgbClr val="FF0000"/>
                </a:solidFill>
              </a:rPr>
              <a:t>Preliminary!</a:t>
            </a:r>
          </a:p>
        </p:txBody>
      </p:sp>
    </p:spTree>
    <p:extLst>
      <p:ext uri="{BB962C8B-B14F-4D97-AF65-F5344CB8AC3E}">
        <p14:creationId xmlns:p14="http://schemas.microsoft.com/office/powerpoint/2010/main" val="308846175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6"/>
          <p:cNvSpPr>
            <a:spLocks noChangeArrowheads="1"/>
          </p:cNvSpPr>
          <p:nvPr/>
        </p:nvSpPr>
        <p:spPr bwMode="auto">
          <a:xfrm>
            <a:off x="4706938" y="990600"/>
            <a:ext cx="169862" cy="3230563"/>
          </a:xfrm>
          <a:prstGeom prst="rect">
            <a:avLst/>
          </a:prstGeom>
          <a:solidFill>
            <a:schemeClr val="tx1"/>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40962" name="ZoneTexte 14"/>
          <p:cNvSpPr txBox="1">
            <a:spLocks noChangeArrowheads="1"/>
          </p:cNvSpPr>
          <p:nvPr/>
        </p:nvSpPr>
        <p:spPr bwMode="auto">
          <a:xfrm>
            <a:off x="899592" y="5097958"/>
            <a:ext cx="7632848" cy="923330"/>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pPr>
            <a:endParaRPr lang="en-GB" sz="1800" b="1" dirty="0">
              <a:solidFill>
                <a:srgbClr val="000000"/>
              </a:solidFill>
              <a:latin typeface="Helvetica" charset="0"/>
              <a:cs typeface="Helvetica" charset="0"/>
            </a:endParaRPr>
          </a:p>
          <a:p>
            <a:pPr defTabSz="914400" eaLnBrk="1" hangingPunct="1">
              <a:buClr>
                <a:srgbClr val="FF0000"/>
              </a:buClr>
            </a:pPr>
            <a:r>
              <a:rPr lang="en-GB" sz="1800" b="1" dirty="0">
                <a:solidFill>
                  <a:srgbClr val="000000"/>
                </a:solidFill>
                <a:latin typeface="Helvetica" charset="0"/>
                <a:cs typeface="Helvetica" charset="0"/>
              </a:rPr>
              <a:t>2</a:t>
            </a:r>
            <a:r>
              <a:rPr lang="en-GB" sz="1800" b="1" dirty="0" smtClean="0">
                <a:solidFill>
                  <a:srgbClr val="000000"/>
                </a:solidFill>
                <a:latin typeface="Helvetica" charset="0"/>
                <a:cs typeface="Helvetica" charset="0"/>
              </a:rPr>
              <a:t>) </a:t>
            </a:r>
            <a:r>
              <a:rPr lang="en-CA" sz="1800" b="1" dirty="0" smtClean="0">
                <a:solidFill>
                  <a:srgbClr val="000000"/>
                </a:solidFill>
                <a:latin typeface="Helvetica" charset="0"/>
                <a:cs typeface="Helvetica" charset="0"/>
              </a:rPr>
              <a:t>Radio luminosity </a:t>
            </a:r>
            <a:r>
              <a:rPr lang="en-CA" sz="1800" b="1" dirty="0" smtClean="0">
                <a:solidFill>
                  <a:srgbClr val="000000"/>
                </a:solidFill>
                <a:latin typeface="Helvetica" charset="0"/>
                <a:cs typeface="Helvetica" charset="0"/>
              </a:rPr>
              <a:t>of central AGN correlates </a:t>
            </a:r>
            <a:r>
              <a:rPr lang="en-CA" sz="1800" b="1" dirty="0" smtClean="0">
                <a:solidFill>
                  <a:srgbClr val="000000"/>
                </a:solidFill>
                <a:latin typeface="Helvetica" charset="0"/>
                <a:cs typeface="Helvetica" charset="0"/>
              </a:rPr>
              <a:t>with cavity power.</a:t>
            </a:r>
            <a:endParaRPr lang="en-GB" sz="1800" b="1" dirty="0">
              <a:solidFill>
                <a:srgbClr val="000000"/>
              </a:solidFill>
              <a:latin typeface="Helvetica" charset="0"/>
              <a:cs typeface="Helvetica" charset="0"/>
            </a:endParaRPr>
          </a:p>
          <a:p>
            <a:pPr defTabSz="914400" eaLnBrk="1" hangingPunct="1">
              <a:buClr>
                <a:srgbClr val="FF0000"/>
              </a:buClr>
            </a:pPr>
            <a:endParaRPr lang="en-GB" sz="1800" b="1" dirty="0">
              <a:solidFill>
                <a:schemeClr val="bg2"/>
              </a:solidFill>
              <a:latin typeface="Helvetica" charset="0"/>
              <a:cs typeface="Helvetica" charset="0"/>
            </a:endParaRPr>
          </a:p>
        </p:txBody>
      </p:sp>
      <p:sp>
        <p:nvSpPr>
          <p:cNvPr id="40965"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sp>
        <p:nvSpPr>
          <p:cNvPr id="11" name="Rectangle 10"/>
          <p:cNvSpPr/>
          <p:nvPr/>
        </p:nvSpPr>
        <p:spPr bwMode="auto">
          <a:xfrm>
            <a:off x="8056409" y="2311834"/>
            <a:ext cx="988602" cy="94647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pic>
        <p:nvPicPr>
          <p:cNvPr id="4" name="Picture 3"/>
          <p:cNvPicPr>
            <a:picLocks noChangeAspect="1"/>
          </p:cNvPicPr>
          <p:nvPr/>
        </p:nvPicPr>
        <p:blipFill>
          <a:blip r:embed="rId3"/>
          <a:stretch>
            <a:fillRect/>
          </a:stretch>
        </p:blipFill>
        <p:spPr>
          <a:xfrm>
            <a:off x="4502167" y="1289288"/>
            <a:ext cx="4571006" cy="3337560"/>
          </a:xfrm>
          <a:prstGeom prst="rect">
            <a:avLst/>
          </a:prstGeom>
        </p:spPr>
      </p:pic>
      <p:sp>
        <p:nvSpPr>
          <p:cNvPr id="12" name="Text Box 4"/>
          <p:cNvSpPr txBox="1">
            <a:spLocks noChangeArrowheads="1"/>
          </p:cNvSpPr>
          <p:nvPr/>
        </p:nvSpPr>
        <p:spPr bwMode="auto">
          <a:xfrm>
            <a:off x="5929362" y="6237312"/>
            <a:ext cx="42592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639" tIns="40820" rIns="81639" bIns="40820"/>
          <a:lstStyle>
            <a:lvl1pPr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9pPr>
          </a:lstStyle>
          <a:p>
            <a:pPr eaLnBrk="1">
              <a:lnSpc>
                <a:spcPct val="102000"/>
              </a:lnSpc>
              <a:buClr>
                <a:srgbClr val="000000"/>
              </a:buClr>
              <a:buSzPct val="45000"/>
              <a:buFont typeface="Wingdings" charset="0"/>
              <a:buNone/>
            </a:pPr>
            <a:r>
              <a:rPr lang="en-GB" sz="1400" dirty="0" smtClean="0">
                <a:solidFill>
                  <a:schemeClr val="bg2"/>
                </a:solidFill>
                <a:latin typeface="Helvetica" charset="0"/>
                <a:cs typeface="Helvetica" charset="0"/>
              </a:rPr>
              <a:t>Hogan+2014, submitted to MNRAS</a:t>
            </a:r>
            <a:endParaRPr lang="en-GB" sz="1400" dirty="0">
              <a:solidFill>
                <a:schemeClr val="bg2"/>
              </a:solidFill>
              <a:latin typeface="Helvetica" charset="0"/>
              <a:cs typeface="Helvetica" charset="0"/>
            </a:endParaRPr>
          </a:p>
        </p:txBody>
      </p:sp>
      <p:pic>
        <p:nvPicPr>
          <p:cNvPr id="5" name="Picture 4"/>
          <p:cNvPicPr>
            <a:picLocks noChangeAspect="1"/>
          </p:cNvPicPr>
          <p:nvPr/>
        </p:nvPicPr>
        <p:blipFill>
          <a:blip r:embed="rId4"/>
          <a:stretch>
            <a:fillRect/>
          </a:stretch>
        </p:blipFill>
        <p:spPr>
          <a:xfrm>
            <a:off x="251520" y="1412776"/>
            <a:ext cx="4801358" cy="3291840"/>
          </a:xfrm>
          <a:prstGeom prst="rect">
            <a:avLst/>
          </a:prstGeom>
        </p:spPr>
      </p:pic>
      <p:sp>
        <p:nvSpPr>
          <p:cNvPr id="17" name="ZoneTexte 9"/>
          <p:cNvSpPr txBox="1">
            <a:spLocks noChangeArrowheads="1"/>
          </p:cNvSpPr>
          <p:nvPr/>
        </p:nvSpPr>
        <p:spPr bwMode="auto">
          <a:xfrm>
            <a:off x="4876800" y="4365104"/>
            <a:ext cx="46736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400" b="1" dirty="0" smtClean="0">
                <a:solidFill>
                  <a:srgbClr val="08101A"/>
                </a:solidFill>
              </a:rPr>
              <a:t>P</a:t>
            </a:r>
            <a:r>
              <a:rPr lang="en-US" sz="1400" b="1" baseline="-25000" dirty="0" smtClean="0">
                <a:solidFill>
                  <a:srgbClr val="08101A"/>
                </a:solidFill>
              </a:rPr>
              <a:t>10 GHz core </a:t>
            </a:r>
            <a:r>
              <a:rPr lang="en-US" sz="1400" b="1" dirty="0" smtClean="0">
                <a:solidFill>
                  <a:srgbClr val="08101A"/>
                </a:solidFill>
              </a:rPr>
              <a:t>[W/Hz]</a:t>
            </a:r>
            <a:endParaRPr lang="en-US" sz="1400" b="1" dirty="0">
              <a:solidFill>
                <a:srgbClr val="08101A"/>
              </a:solidFill>
            </a:endParaRPr>
          </a:p>
        </p:txBody>
      </p:sp>
      <p:sp>
        <p:nvSpPr>
          <p:cNvPr id="18" name="TextBox 17"/>
          <p:cNvSpPr txBox="1"/>
          <p:nvPr/>
        </p:nvSpPr>
        <p:spPr>
          <a:xfrm>
            <a:off x="7236296" y="3492296"/>
            <a:ext cx="1512168" cy="584776"/>
          </a:xfrm>
          <a:prstGeom prst="rect">
            <a:avLst/>
          </a:prstGeom>
          <a:solidFill>
            <a:srgbClr val="FFFFFF"/>
          </a:solidFill>
        </p:spPr>
        <p:txBody>
          <a:bodyPr wrap="square" rtlCol="0">
            <a:spAutoFit/>
          </a:bodyPr>
          <a:lstStyle/>
          <a:p>
            <a:pPr algn="r"/>
            <a:r>
              <a:rPr lang="en-US" sz="1600" b="1" dirty="0" smtClean="0">
                <a:solidFill>
                  <a:srgbClr val="FF0000"/>
                </a:solidFill>
              </a:rPr>
              <a:t>Core</a:t>
            </a:r>
          </a:p>
          <a:p>
            <a:pPr algn="r"/>
            <a:r>
              <a:rPr lang="en-US" sz="1600" b="1" dirty="0" smtClean="0">
                <a:solidFill>
                  <a:srgbClr val="FF0000"/>
                </a:solidFill>
              </a:rPr>
              <a:t>Component</a:t>
            </a:r>
            <a:endParaRPr lang="en-US" sz="1600" b="1" dirty="0">
              <a:solidFill>
                <a:srgbClr val="FF0000"/>
              </a:solidFill>
            </a:endParaRPr>
          </a:p>
        </p:txBody>
      </p:sp>
      <p:pic>
        <p:nvPicPr>
          <p:cNvPr id="22" name="Picture 21"/>
          <p:cNvPicPr>
            <a:picLocks noChangeAspect="1"/>
          </p:cNvPicPr>
          <p:nvPr/>
        </p:nvPicPr>
        <p:blipFill>
          <a:blip r:embed="rId5"/>
          <a:stretch>
            <a:fillRect/>
          </a:stretch>
        </p:blipFill>
        <p:spPr>
          <a:xfrm>
            <a:off x="286512" y="1239597"/>
            <a:ext cx="4590288" cy="3351638"/>
          </a:xfrm>
          <a:prstGeom prst="rect">
            <a:avLst/>
          </a:prstGeom>
          <a:solidFill>
            <a:schemeClr val="tx1"/>
          </a:solidFill>
        </p:spPr>
      </p:pic>
      <p:sp>
        <p:nvSpPr>
          <p:cNvPr id="23" name="TextBox 22"/>
          <p:cNvSpPr txBox="1"/>
          <p:nvPr/>
        </p:nvSpPr>
        <p:spPr>
          <a:xfrm>
            <a:off x="3131840" y="3429000"/>
            <a:ext cx="1440160" cy="584776"/>
          </a:xfrm>
          <a:prstGeom prst="rect">
            <a:avLst/>
          </a:prstGeom>
          <a:solidFill>
            <a:srgbClr val="FFFFFF"/>
          </a:solidFill>
        </p:spPr>
        <p:txBody>
          <a:bodyPr wrap="square" rtlCol="0">
            <a:spAutoFit/>
          </a:bodyPr>
          <a:lstStyle/>
          <a:p>
            <a:pPr algn="r"/>
            <a:r>
              <a:rPr lang="en-US" sz="1600" b="1" dirty="0" smtClean="0">
                <a:solidFill>
                  <a:srgbClr val="0000FF"/>
                </a:solidFill>
              </a:rPr>
              <a:t>Steep Component</a:t>
            </a:r>
            <a:endParaRPr lang="en-US" sz="1600" b="1" dirty="0">
              <a:solidFill>
                <a:srgbClr val="0000FF"/>
              </a:solidFill>
            </a:endParaRPr>
          </a:p>
        </p:txBody>
      </p:sp>
      <p:sp>
        <p:nvSpPr>
          <p:cNvPr id="24" name="ZoneTexte 9"/>
          <p:cNvSpPr txBox="1">
            <a:spLocks noChangeArrowheads="1"/>
          </p:cNvSpPr>
          <p:nvPr/>
        </p:nvSpPr>
        <p:spPr bwMode="auto">
          <a:xfrm>
            <a:off x="539552" y="4365104"/>
            <a:ext cx="46736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400" b="1" dirty="0" smtClean="0">
                <a:solidFill>
                  <a:srgbClr val="08101A"/>
                </a:solidFill>
              </a:rPr>
              <a:t>P</a:t>
            </a:r>
            <a:r>
              <a:rPr lang="en-US" sz="1400" b="1" baseline="-25000" dirty="0" smtClean="0">
                <a:solidFill>
                  <a:srgbClr val="08101A"/>
                </a:solidFill>
              </a:rPr>
              <a:t>1 GHz steep component</a:t>
            </a:r>
            <a:r>
              <a:rPr lang="en-US" sz="1400" b="1" dirty="0" smtClean="0">
                <a:solidFill>
                  <a:srgbClr val="08101A"/>
                </a:solidFill>
              </a:rPr>
              <a:t> [W/Hz]</a:t>
            </a:r>
            <a:endParaRPr lang="en-US" sz="1400" b="1" dirty="0">
              <a:solidFill>
                <a:srgbClr val="08101A"/>
              </a:solidFill>
            </a:endParaRPr>
          </a:p>
        </p:txBody>
      </p:sp>
      <p:sp>
        <p:nvSpPr>
          <p:cNvPr id="25" name="TextBox 2"/>
          <p:cNvSpPr txBox="1">
            <a:spLocks noChangeArrowheads="1"/>
          </p:cNvSpPr>
          <p:nvPr/>
        </p:nvSpPr>
        <p:spPr bwMode="auto">
          <a:xfrm rot="16200000">
            <a:off x="-1287784" y="2673523"/>
            <a:ext cx="3590925" cy="3683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err="1">
                <a:solidFill>
                  <a:srgbClr val="08101A"/>
                </a:solidFill>
              </a:rPr>
              <a:t>P</a:t>
            </a:r>
            <a:r>
              <a:rPr lang="en-US" sz="1800" b="1" baseline="-25000" dirty="0" err="1">
                <a:solidFill>
                  <a:srgbClr val="08101A"/>
                </a:solidFill>
              </a:rPr>
              <a:t>cavities</a:t>
            </a:r>
            <a:r>
              <a:rPr lang="en-US" sz="1800" b="1" dirty="0">
                <a:solidFill>
                  <a:srgbClr val="08101A"/>
                </a:solidFill>
              </a:rPr>
              <a:t> [</a:t>
            </a:r>
            <a:r>
              <a:rPr lang="en-US" sz="1800" b="1" dirty="0" smtClean="0">
                <a:solidFill>
                  <a:srgbClr val="08101A"/>
                </a:solidFill>
              </a:rPr>
              <a:t>10</a:t>
            </a:r>
            <a:r>
              <a:rPr lang="en-US" sz="1800" b="1" baseline="30000" dirty="0" smtClean="0">
                <a:solidFill>
                  <a:srgbClr val="08101A"/>
                </a:solidFill>
              </a:rPr>
              <a:t>44 </a:t>
            </a:r>
            <a:r>
              <a:rPr lang="en-US" sz="1800" b="1" dirty="0">
                <a:solidFill>
                  <a:srgbClr val="08101A"/>
                </a:solidFill>
              </a:rPr>
              <a:t>erg/s]</a:t>
            </a:r>
          </a:p>
        </p:txBody>
      </p:sp>
      <p:sp>
        <p:nvSpPr>
          <p:cNvPr id="19" name="TextBox 7"/>
          <p:cNvSpPr txBox="1">
            <a:spLocks noChangeArrowheads="1"/>
          </p:cNvSpPr>
          <p:nvPr/>
        </p:nvSpPr>
        <p:spPr bwMode="auto">
          <a:xfrm rot="2400000">
            <a:off x="6675438" y="1004888"/>
            <a:ext cx="2447925" cy="554037"/>
          </a:xfrm>
          <a:prstGeom prst="rect">
            <a:avLst/>
          </a:prstGeom>
          <a:solidFill>
            <a:schemeClr val="tx1"/>
          </a:solidFill>
          <a:ln w="38100">
            <a:solidFill>
              <a:srgbClr val="000000"/>
            </a:solidFill>
            <a:miter lim="800000"/>
            <a:headEnd/>
            <a:tailEnd/>
          </a:ln>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3000" dirty="0">
                <a:solidFill>
                  <a:srgbClr val="FF0000"/>
                </a:solidFill>
              </a:rPr>
              <a:t>Preliminary!</a:t>
            </a:r>
          </a:p>
        </p:txBody>
      </p:sp>
      <p:sp>
        <p:nvSpPr>
          <p:cNvPr id="20" name="TextBox 2"/>
          <p:cNvSpPr txBox="1">
            <a:spLocks noChangeArrowheads="1"/>
          </p:cNvSpPr>
          <p:nvPr/>
        </p:nvSpPr>
        <p:spPr bwMode="auto">
          <a:xfrm rot="16200000">
            <a:off x="3049464" y="2673523"/>
            <a:ext cx="3590925" cy="3683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err="1">
                <a:solidFill>
                  <a:srgbClr val="08101A"/>
                </a:solidFill>
              </a:rPr>
              <a:t>P</a:t>
            </a:r>
            <a:r>
              <a:rPr lang="en-US" sz="1800" b="1" baseline="-25000" dirty="0" err="1">
                <a:solidFill>
                  <a:srgbClr val="08101A"/>
                </a:solidFill>
              </a:rPr>
              <a:t>cavities</a:t>
            </a:r>
            <a:r>
              <a:rPr lang="en-US" sz="1800" b="1" dirty="0">
                <a:solidFill>
                  <a:srgbClr val="08101A"/>
                </a:solidFill>
              </a:rPr>
              <a:t> [</a:t>
            </a:r>
            <a:r>
              <a:rPr lang="en-US" sz="1800" b="1" dirty="0" smtClean="0">
                <a:solidFill>
                  <a:srgbClr val="08101A"/>
                </a:solidFill>
              </a:rPr>
              <a:t>10</a:t>
            </a:r>
            <a:r>
              <a:rPr lang="en-US" sz="1800" b="1" baseline="30000" dirty="0" smtClean="0">
                <a:solidFill>
                  <a:srgbClr val="08101A"/>
                </a:solidFill>
              </a:rPr>
              <a:t>44 </a:t>
            </a:r>
            <a:r>
              <a:rPr lang="en-US" sz="1800" b="1" dirty="0">
                <a:solidFill>
                  <a:srgbClr val="08101A"/>
                </a:solidFill>
              </a:rPr>
              <a:t>erg/s]</a:t>
            </a:r>
          </a:p>
        </p:txBody>
      </p:sp>
    </p:spTree>
    <p:extLst>
      <p:ext uri="{BB962C8B-B14F-4D97-AF65-F5344CB8AC3E}">
        <p14:creationId xmlns:p14="http://schemas.microsoft.com/office/powerpoint/2010/main" val="305732179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8"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sp>
        <p:nvSpPr>
          <p:cNvPr id="4" name="Text Box 4"/>
          <p:cNvSpPr txBox="1">
            <a:spLocks noChangeArrowheads="1"/>
          </p:cNvSpPr>
          <p:nvPr/>
        </p:nvSpPr>
        <p:spPr bwMode="auto">
          <a:xfrm>
            <a:off x="5929362" y="6237312"/>
            <a:ext cx="42592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639" tIns="40820" rIns="81639" bIns="40820"/>
          <a:lstStyle>
            <a:lvl1pPr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9pPr>
          </a:lstStyle>
          <a:p>
            <a:pPr eaLnBrk="1">
              <a:lnSpc>
                <a:spcPct val="102000"/>
              </a:lnSpc>
              <a:buClr>
                <a:srgbClr val="000000"/>
              </a:buClr>
              <a:buSzPct val="45000"/>
              <a:buFont typeface="Wingdings" charset="0"/>
              <a:buNone/>
            </a:pPr>
            <a:r>
              <a:rPr lang="en-GB" sz="1400" dirty="0" smtClean="0">
                <a:solidFill>
                  <a:schemeClr val="bg2"/>
                </a:solidFill>
                <a:latin typeface="Helvetica" charset="0"/>
                <a:cs typeface="Helvetica" charset="0"/>
              </a:rPr>
              <a:t>Hlavacek-Larrondo et al. 2012a,2014</a:t>
            </a:r>
            <a:endParaRPr lang="en-GB" sz="1400" dirty="0">
              <a:solidFill>
                <a:schemeClr val="bg2"/>
              </a:solidFill>
              <a:latin typeface="Helvetica" charset="0"/>
              <a:cs typeface="Helvetica" charset="0"/>
            </a:endParaRPr>
          </a:p>
        </p:txBody>
      </p:sp>
      <p:pic>
        <p:nvPicPr>
          <p:cNvPr id="7" name="Picture 6" descr="PallSPT15_nospt_nomacs.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620688"/>
            <a:ext cx="6192688" cy="8014066"/>
          </a:xfrm>
          <a:prstGeom prst="rect">
            <a:avLst/>
          </a:prstGeom>
        </p:spPr>
      </p:pic>
      <p:pic>
        <p:nvPicPr>
          <p:cNvPr id="3" name="Picture 2" descr="PallSPT15_nosp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672" y="615466"/>
            <a:ext cx="6196723" cy="8019288"/>
          </a:xfrm>
          <a:prstGeom prst="rect">
            <a:avLst/>
          </a:prstGeom>
        </p:spPr>
      </p:pic>
      <p:sp>
        <p:nvSpPr>
          <p:cNvPr id="5" name="TextBox 4"/>
          <p:cNvSpPr txBox="1"/>
          <p:nvPr/>
        </p:nvSpPr>
        <p:spPr>
          <a:xfrm>
            <a:off x="3707904" y="4118883"/>
            <a:ext cx="3456384" cy="246221"/>
          </a:xfrm>
          <a:prstGeom prst="rect">
            <a:avLst/>
          </a:prstGeom>
          <a:noFill/>
        </p:spPr>
        <p:txBody>
          <a:bodyPr wrap="square" rtlCol="0">
            <a:spAutoFit/>
          </a:bodyPr>
          <a:lstStyle/>
          <a:p>
            <a:r>
              <a:rPr lang="en-US" sz="1000" b="1" dirty="0" smtClean="0">
                <a:solidFill>
                  <a:srgbClr val="0000FF"/>
                </a:solidFill>
              </a:rPr>
              <a:t>MACS: 0.3 &lt; z &lt; 0.6 (Hlavacek-L.+2012)</a:t>
            </a:r>
            <a:endParaRPr lang="en-US" sz="1000" b="1" dirty="0">
              <a:solidFill>
                <a:srgbClr val="0000FF"/>
              </a:solidFill>
            </a:endParaRPr>
          </a:p>
        </p:txBody>
      </p:sp>
      <p:pic>
        <p:nvPicPr>
          <p:cNvPr id="10" name="Picture 9" descr="PallSPT15.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5637" y="615466"/>
            <a:ext cx="6196723" cy="8019288"/>
          </a:xfrm>
          <a:prstGeom prst="rect">
            <a:avLst/>
          </a:prstGeom>
        </p:spPr>
      </p:pic>
      <p:sp>
        <p:nvSpPr>
          <p:cNvPr id="15" name="TextBox 14"/>
          <p:cNvSpPr txBox="1"/>
          <p:nvPr/>
        </p:nvSpPr>
        <p:spPr>
          <a:xfrm>
            <a:off x="3851920" y="3872662"/>
            <a:ext cx="3456384" cy="246221"/>
          </a:xfrm>
          <a:prstGeom prst="rect">
            <a:avLst/>
          </a:prstGeom>
          <a:noFill/>
        </p:spPr>
        <p:txBody>
          <a:bodyPr wrap="square" rtlCol="0">
            <a:spAutoFit/>
          </a:bodyPr>
          <a:lstStyle/>
          <a:p>
            <a:r>
              <a:rPr lang="en-US" sz="1000" b="1" dirty="0" smtClean="0">
                <a:solidFill>
                  <a:srgbClr val="008000"/>
                </a:solidFill>
              </a:rPr>
              <a:t>SPT: 0.3 &lt; z &lt; 1.2 (Hlavacek-L.+2014)</a:t>
            </a:r>
            <a:endParaRPr lang="en-US" sz="1000" b="1" dirty="0">
              <a:solidFill>
                <a:srgbClr val="008000"/>
              </a:solidFill>
            </a:endParaRPr>
          </a:p>
        </p:txBody>
      </p:sp>
      <p:sp>
        <p:nvSpPr>
          <p:cNvPr id="16" name="ZoneTexte 9"/>
          <p:cNvSpPr txBox="1">
            <a:spLocks noChangeArrowheads="1"/>
          </p:cNvSpPr>
          <p:nvPr/>
        </p:nvSpPr>
        <p:spPr bwMode="auto">
          <a:xfrm>
            <a:off x="2339752" y="4633193"/>
            <a:ext cx="46736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400" b="1" dirty="0" err="1">
                <a:solidFill>
                  <a:srgbClr val="08101A"/>
                </a:solidFill>
              </a:rPr>
              <a:t>L</a:t>
            </a:r>
            <a:r>
              <a:rPr lang="en-US" sz="1400" b="1" baseline="-25000" dirty="0" err="1">
                <a:solidFill>
                  <a:srgbClr val="08101A"/>
                </a:solidFill>
              </a:rPr>
              <a:t>cooling</a:t>
            </a:r>
            <a:r>
              <a:rPr lang="en-US" sz="1400" b="1" dirty="0">
                <a:solidFill>
                  <a:srgbClr val="08101A"/>
                </a:solidFill>
              </a:rPr>
              <a:t> [10</a:t>
            </a:r>
            <a:r>
              <a:rPr lang="en-US" sz="1400" b="1" baseline="30000" dirty="0">
                <a:solidFill>
                  <a:srgbClr val="08101A"/>
                </a:solidFill>
              </a:rPr>
              <a:t>42 </a:t>
            </a:r>
            <a:r>
              <a:rPr lang="en-US" sz="1400" b="1" dirty="0">
                <a:solidFill>
                  <a:srgbClr val="08101A"/>
                </a:solidFill>
              </a:rPr>
              <a:t>erg/s]</a:t>
            </a:r>
          </a:p>
        </p:txBody>
      </p:sp>
      <p:sp>
        <p:nvSpPr>
          <p:cNvPr id="17" name="TextBox 2"/>
          <p:cNvSpPr txBox="1">
            <a:spLocks noChangeArrowheads="1"/>
          </p:cNvSpPr>
          <p:nvPr/>
        </p:nvSpPr>
        <p:spPr bwMode="auto">
          <a:xfrm rot="16200000">
            <a:off x="704110" y="2373312"/>
            <a:ext cx="3590925" cy="3683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err="1">
                <a:solidFill>
                  <a:srgbClr val="08101A"/>
                </a:solidFill>
              </a:rPr>
              <a:t>P</a:t>
            </a:r>
            <a:r>
              <a:rPr lang="en-US" sz="1800" b="1" baseline="-25000" dirty="0" err="1">
                <a:solidFill>
                  <a:srgbClr val="08101A"/>
                </a:solidFill>
              </a:rPr>
              <a:t>cavities</a:t>
            </a:r>
            <a:r>
              <a:rPr lang="en-US" sz="1800" b="1" dirty="0">
                <a:solidFill>
                  <a:srgbClr val="08101A"/>
                </a:solidFill>
              </a:rPr>
              <a:t> [10</a:t>
            </a:r>
            <a:r>
              <a:rPr lang="en-US" sz="1800" b="1" baseline="30000" dirty="0">
                <a:solidFill>
                  <a:srgbClr val="08101A"/>
                </a:solidFill>
              </a:rPr>
              <a:t>42 </a:t>
            </a:r>
            <a:r>
              <a:rPr lang="en-US" sz="1800" b="1" dirty="0">
                <a:solidFill>
                  <a:srgbClr val="08101A"/>
                </a:solidFill>
              </a:rPr>
              <a:t>erg/s]</a:t>
            </a:r>
          </a:p>
        </p:txBody>
      </p:sp>
      <p:sp>
        <p:nvSpPr>
          <p:cNvPr id="18" name="ZoneTexte 14"/>
          <p:cNvSpPr txBox="1">
            <a:spLocks noChangeArrowheads="1"/>
          </p:cNvSpPr>
          <p:nvPr/>
        </p:nvSpPr>
        <p:spPr bwMode="auto">
          <a:xfrm>
            <a:off x="755576" y="4964975"/>
            <a:ext cx="7848871" cy="1200329"/>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pPr>
            <a:endParaRPr lang="en-GB" sz="1800" b="1" dirty="0">
              <a:solidFill>
                <a:schemeClr val="bg2"/>
              </a:solidFill>
              <a:latin typeface="Helvetica" charset="0"/>
              <a:cs typeface="Helvetica" charset="0"/>
            </a:endParaRPr>
          </a:p>
          <a:p>
            <a:pPr defTabSz="914400" eaLnBrk="1" hangingPunct="1">
              <a:buClr>
                <a:srgbClr val="FF0000"/>
              </a:buClr>
            </a:pPr>
            <a:r>
              <a:rPr lang="en-GB" sz="1800" b="1" dirty="0">
                <a:solidFill>
                  <a:schemeClr val="bg2"/>
                </a:solidFill>
                <a:latin typeface="Helvetica" charset="0"/>
                <a:cs typeface="Helvetica" charset="0"/>
              </a:rPr>
              <a:t>3</a:t>
            </a:r>
            <a:r>
              <a:rPr lang="en-GB" sz="1800" b="1" dirty="0" smtClean="0">
                <a:solidFill>
                  <a:schemeClr val="bg2"/>
                </a:solidFill>
                <a:latin typeface="Helvetica" charset="0"/>
                <a:cs typeface="Helvetica" charset="0"/>
              </a:rPr>
              <a:t>) </a:t>
            </a:r>
            <a:r>
              <a:rPr lang="en-US" sz="1800" b="1" dirty="0" smtClean="0">
                <a:solidFill>
                  <a:schemeClr val="bg2"/>
                </a:solidFill>
                <a:latin typeface="Helvetica" charset="0"/>
                <a:cs typeface="Helvetica" charset="0"/>
              </a:rPr>
              <a:t>Mechanical AGN feedback can prevent the hot gas from cooling for over </a:t>
            </a:r>
            <a:r>
              <a:rPr lang="en-US" sz="1800" b="1" dirty="0" smtClean="0">
                <a:solidFill>
                  <a:srgbClr val="FF0000"/>
                </a:solidFill>
                <a:latin typeface="Helvetica" charset="0"/>
                <a:cs typeface="Helvetica" charset="0"/>
              </a:rPr>
              <a:t>8 </a:t>
            </a:r>
            <a:r>
              <a:rPr lang="en-US" sz="1800" b="1" dirty="0" err="1" smtClean="0">
                <a:solidFill>
                  <a:srgbClr val="FF0000"/>
                </a:solidFill>
                <a:latin typeface="Helvetica" charset="0"/>
                <a:cs typeface="Helvetica" charset="0"/>
              </a:rPr>
              <a:t>Gyrs</a:t>
            </a:r>
            <a:r>
              <a:rPr lang="en-US" sz="1800" b="1" dirty="0" smtClean="0">
                <a:solidFill>
                  <a:schemeClr val="bg2"/>
                </a:solidFill>
                <a:latin typeface="Helvetica" charset="0"/>
                <a:cs typeface="Helvetica" charset="0"/>
              </a:rPr>
              <a:t>. </a:t>
            </a:r>
            <a:endParaRPr lang="en-GB" sz="1800" b="1" dirty="0" smtClean="0">
              <a:solidFill>
                <a:schemeClr val="bg2"/>
              </a:solidFill>
              <a:latin typeface="Helvetica" charset="0"/>
              <a:cs typeface="Helvetica" charset="0"/>
            </a:endParaRPr>
          </a:p>
          <a:p>
            <a:pPr defTabSz="914400" eaLnBrk="1" hangingPunct="1">
              <a:buClr>
                <a:srgbClr val="FF0000"/>
              </a:buClr>
            </a:pPr>
            <a:endParaRPr lang="en-GB" sz="1800" b="1" dirty="0">
              <a:solidFill>
                <a:schemeClr val="bg2"/>
              </a:solidFill>
              <a:latin typeface="Helvetica" charset="0"/>
              <a:cs typeface="Helvetica" charset="0"/>
            </a:endParaRPr>
          </a:p>
        </p:txBody>
      </p:sp>
      <p:sp>
        <p:nvSpPr>
          <p:cNvPr id="19" name="Rectangle 1"/>
          <p:cNvSpPr>
            <a:spLocks noChangeArrowheads="1"/>
          </p:cNvSpPr>
          <p:nvPr/>
        </p:nvSpPr>
        <p:spPr bwMode="auto">
          <a:xfrm>
            <a:off x="468313" y="5805488"/>
            <a:ext cx="878363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endParaRPr lang="fr-FR" dirty="0">
              <a:solidFill>
                <a:srgbClr val="000000"/>
              </a:solidFill>
            </a:endParaRPr>
          </a:p>
          <a:p>
            <a:r>
              <a:rPr lang="fr-FR" sz="1400" dirty="0" err="1">
                <a:solidFill>
                  <a:srgbClr val="000000"/>
                </a:solidFill>
              </a:rPr>
              <a:t>Birzan</a:t>
            </a:r>
            <a:r>
              <a:rPr lang="fr-FR" sz="1400" dirty="0">
                <a:solidFill>
                  <a:srgbClr val="000000"/>
                </a:solidFill>
              </a:rPr>
              <a:t> et al. 2004, </a:t>
            </a:r>
            <a:r>
              <a:rPr lang="fr-FR" sz="1400" dirty="0" err="1">
                <a:solidFill>
                  <a:srgbClr val="000000"/>
                </a:solidFill>
              </a:rPr>
              <a:t>Rafferty</a:t>
            </a:r>
            <a:r>
              <a:rPr lang="fr-FR" sz="1400" dirty="0">
                <a:solidFill>
                  <a:srgbClr val="000000"/>
                </a:solidFill>
              </a:rPr>
              <a:t> et al. 2006, Dunn &amp; Fabian 2006, 2008, Dunn et al. 2010, </a:t>
            </a:r>
            <a:r>
              <a:rPr lang="fr-FR" sz="1400" dirty="0" err="1">
                <a:solidFill>
                  <a:srgbClr val="000000"/>
                </a:solidFill>
              </a:rPr>
              <a:t>Birzan</a:t>
            </a:r>
            <a:r>
              <a:rPr lang="fr-FR" sz="1400" dirty="0">
                <a:solidFill>
                  <a:srgbClr val="000000"/>
                </a:solidFill>
              </a:rPr>
              <a:t> et al. 2008, </a:t>
            </a:r>
            <a:r>
              <a:rPr lang="fr-FR" sz="1400" dirty="0" err="1">
                <a:solidFill>
                  <a:srgbClr val="000000"/>
                </a:solidFill>
              </a:rPr>
              <a:t>Cavagnolo</a:t>
            </a:r>
            <a:r>
              <a:rPr lang="fr-FR" sz="1400" dirty="0">
                <a:solidFill>
                  <a:srgbClr val="000000"/>
                </a:solidFill>
              </a:rPr>
              <a:t> et al. 2010, Dong et al. 2010, Hlavacek-Larrondo et al. </a:t>
            </a:r>
            <a:r>
              <a:rPr lang="fr-FR" sz="1400" dirty="0" smtClean="0">
                <a:solidFill>
                  <a:srgbClr val="000000"/>
                </a:solidFill>
              </a:rPr>
              <a:t>2012a, </a:t>
            </a:r>
            <a:r>
              <a:rPr lang="fr-FR" sz="1400" dirty="0" err="1" smtClean="0">
                <a:solidFill>
                  <a:srgbClr val="000000"/>
                </a:solidFill>
              </a:rPr>
              <a:t>Panagoulia</a:t>
            </a:r>
            <a:r>
              <a:rPr lang="fr-FR" sz="1400" dirty="0" smtClean="0">
                <a:solidFill>
                  <a:srgbClr val="000000"/>
                </a:solidFill>
              </a:rPr>
              <a:t> et al. 2014. </a:t>
            </a:r>
            <a:endParaRPr lang="fr-FR" sz="1400" dirty="0">
              <a:solidFill>
                <a:srgbClr val="000000"/>
              </a:solidFill>
            </a:endParaRPr>
          </a:p>
        </p:txBody>
      </p:sp>
      <p:sp>
        <p:nvSpPr>
          <p:cNvPr id="20" name="ZoneTexte 14"/>
          <p:cNvSpPr txBox="1">
            <a:spLocks noChangeArrowheads="1"/>
          </p:cNvSpPr>
          <p:nvPr/>
        </p:nvSpPr>
        <p:spPr bwMode="auto">
          <a:xfrm>
            <a:off x="755576" y="4941888"/>
            <a:ext cx="7848871" cy="923330"/>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pPr>
            <a:endParaRPr lang="en-GB" sz="1800" b="1" dirty="0">
              <a:solidFill>
                <a:schemeClr val="bg2"/>
              </a:solidFill>
              <a:latin typeface="Helvetica" charset="0"/>
              <a:cs typeface="Helvetica" charset="0"/>
            </a:endParaRPr>
          </a:p>
          <a:p>
            <a:pPr defTabSz="914400" eaLnBrk="1" hangingPunct="1">
              <a:buClr>
                <a:srgbClr val="FF0000"/>
              </a:buClr>
            </a:pPr>
            <a:r>
              <a:rPr lang="en-GB" sz="1800" b="1" dirty="0">
                <a:solidFill>
                  <a:schemeClr val="bg2"/>
                </a:solidFill>
                <a:latin typeface="Helvetica" charset="0"/>
                <a:cs typeface="Helvetica" charset="0"/>
              </a:rPr>
              <a:t>3</a:t>
            </a:r>
            <a:r>
              <a:rPr lang="en-GB" sz="1800" b="1" dirty="0" smtClean="0">
                <a:solidFill>
                  <a:schemeClr val="bg2"/>
                </a:solidFill>
                <a:latin typeface="Helvetica" charset="0"/>
                <a:cs typeface="Helvetica" charset="0"/>
              </a:rPr>
              <a:t>) </a:t>
            </a:r>
            <a:r>
              <a:rPr lang="en-US" sz="1800" b="1" dirty="0" smtClean="0">
                <a:solidFill>
                  <a:schemeClr val="bg2"/>
                </a:solidFill>
                <a:latin typeface="Helvetica" charset="0"/>
                <a:cs typeface="Helvetica" charset="0"/>
              </a:rPr>
              <a:t>Mechanical AGN feedback can prevent the hot gas from cooling. </a:t>
            </a:r>
            <a:endParaRPr lang="en-GB" sz="1800" b="1" dirty="0" smtClean="0">
              <a:solidFill>
                <a:schemeClr val="bg2"/>
              </a:solidFill>
              <a:latin typeface="Helvetica" charset="0"/>
              <a:cs typeface="Helvetica" charset="0"/>
            </a:endParaRPr>
          </a:p>
          <a:p>
            <a:pPr defTabSz="914400" eaLnBrk="1" hangingPunct="1">
              <a:buClr>
                <a:srgbClr val="FF0000"/>
              </a:buClr>
            </a:pPr>
            <a:endParaRPr lang="en-GB" sz="1800" b="1" dirty="0">
              <a:solidFill>
                <a:schemeClr val="bg2"/>
              </a:solidFill>
              <a:latin typeface="Helvetica" charset="0"/>
              <a:cs typeface="Helvetica" charset="0"/>
            </a:endParaRPr>
          </a:p>
        </p:txBody>
      </p:sp>
    </p:spTree>
    <p:extLst>
      <p:ext uri="{BB962C8B-B14F-4D97-AF65-F5344CB8AC3E}">
        <p14:creationId xmlns:p14="http://schemas.microsoft.com/office/powerpoint/2010/main" val="264147063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p:bldP spid="18" grpId="0" animBg="1"/>
      <p:bldP spid="19" grpId="0"/>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ChangeArrowheads="1"/>
          </p:cNvSpPr>
          <p:nvPr/>
        </p:nvSpPr>
        <p:spPr bwMode="auto">
          <a:xfrm>
            <a:off x="251520" y="5869141"/>
            <a:ext cx="878363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endParaRPr lang="fr-FR" dirty="0" smtClean="0">
              <a:solidFill>
                <a:srgbClr val="000000"/>
              </a:solidFill>
            </a:endParaRPr>
          </a:p>
          <a:p>
            <a:r>
              <a:rPr lang="fr-FR" sz="1400" dirty="0" err="1" smtClean="0">
                <a:solidFill>
                  <a:srgbClr val="000000"/>
                </a:solidFill>
              </a:rPr>
              <a:t>Nulsen</a:t>
            </a:r>
            <a:r>
              <a:rPr lang="fr-FR" sz="1400" dirty="0" smtClean="0">
                <a:solidFill>
                  <a:srgbClr val="000000"/>
                </a:solidFill>
              </a:rPr>
              <a:t> et al. 2005, </a:t>
            </a:r>
            <a:r>
              <a:rPr lang="fr-FR" sz="1400" dirty="0" err="1" smtClean="0">
                <a:solidFill>
                  <a:srgbClr val="000000"/>
                </a:solidFill>
              </a:rPr>
              <a:t>Simionescu</a:t>
            </a:r>
            <a:r>
              <a:rPr lang="fr-FR" sz="1400" dirty="0" smtClean="0">
                <a:solidFill>
                  <a:srgbClr val="000000"/>
                </a:solidFill>
              </a:rPr>
              <a:t> et al. 2009, </a:t>
            </a:r>
            <a:r>
              <a:rPr lang="fr-FR" sz="1400" dirty="0" err="1" smtClean="0">
                <a:solidFill>
                  <a:srgbClr val="000000"/>
                </a:solidFill>
              </a:rPr>
              <a:t>McNamara</a:t>
            </a:r>
            <a:r>
              <a:rPr lang="fr-FR" sz="1400" dirty="0" smtClean="0">
                <a:solidFill>
                  <a:srgbClr val="000000"/>
                </a:solidFill>
              </a:rPr>
              <a:t> et al. 2005, </a:t>
            </a:r>
            <a:r>
              <a:rPr lang="fr-FR" sz="1400" dirty="0" err="1" smtClean="0">
                <a:solidFill>
                  <a:srgbClr val="000000"/>
                </a:solidFill>
              </a:rPr>
              <a:t>Gitti</a:t>
            </a:r>
            <a:r>
              <a:rPr lang="fr-FR" sz="1400" dirty="0" smtClean="0">
                <a:solidFill>
                  <a:srgbClr val="000000"/>
                </a:solidFill>
              </a:rPr>
              <a:t> et al. 2010, </a:t>
            </a:r>
            <a:r>
              <a:rPr lang="fr-FR" sz="1400" dirty="0" err="1" smtClean="0">
                <a:solidFill>
                  <a:srgbClr val="000000"/>
                </a:solidFill>
              </a:rPr>
              <a:t>Croston</a:t>
            </a:r>
            <a:r>
              <a:rPr lang="fr-FR" sz="1400" dirty="0" smtClean="0">
                <a:solidFill>
                  <a:srgbClr val="000000"/>
                </a:solidFill>
              </a:rPr>
              <a:t> et al. 2007, 2011, </a:t>
            </a:r>
            <a:r>
              <a:rPr lang="fr-FR" sz="1400" dirty="0" err="1" smtClean="0">
                <a:solidFill>
                  <a:srgbClr val="000000"/>
                </a:solidFill>
              </a:rPr>
              <a:t>Stawartz</a:t>
            </a:r>
            <a:r>
              <a:rPr lang="fr-FR" sz="1400" dirty="0" smtClean="0">
                <a:solidFill>
                  <a:srgbClr val="000000"/>
                </a:solidFill>
              </a:rPr>
              <a:t> et al. 2014, Randall et al. 2011, Forman et al. 2007, Kraft et al. 2007, Graham et al. 2008…</a:t>
            </a:r>
          </a:p>
        </p:txBody>
      </p:sp>
      <p:sp>
        <p:nvSpPr>
          <p:cNvPr id="38928"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pic>
        <p:nvPicPr>
          <p:cNvPr id="2" name="Picture 1"/>
          <p:cNvPicPr>
            <a:picLocks noChangeAspect="1"/>
          </p:cNvPicPr>
          <p:nvPr/>
        </p:nvPicPr>
        <p:blipFill>
          <a:blip r:embed="rId3"/>
          <a:stretch>
            <a:fillRect/>
          </a:stretch>
        </p:blipFill>
        <p:spPr>
          <a:xfrm>
            <a:off x="683568" y="1052736"/>
            <a:ext cx="3528392" cy="3528392"/>
          </a:xfrm>
          <a:prstGeom prst="rect">
            <a:avLst/>
          </a:prstGeom>
        </p:spPr>
      </p:pic>
      <p:sp>
        <p:nvSpPr>
          <p:cNvPr id="6" name="TextBox 5"/>
          <p:cNvSpPr txBox="1"/>
          <p:nvPr/>
        </p:nvSpPr>
        <p:spPr>
          <a:xfrm>
            <a:off x="696937" y="4190401"/>
            <a:ext cx="3158153" cy="307777"/>
          </a:xfrm>
          <a:prstGeom prst="rect">
            <a:avLst/>
          </a:prstGeom>
          <a:noFill/>
        </p:spPr>
        <p:txBody>
          <a:bodyPr wrap="square" rtlCol="0">
            <a:spAutoFit/>
          </a:bodyPr>
          <a:lstStyle/>
          <a:p>
            <a:r>
              <a:rPr lang="en-US" sz="1400" b="1" dirty="0" smtClean="0">
                <a:solidFill>
                  <a:srgbClr val="FFFFFF"/>
                </a:solidFill>
              </a:rPr>
              <a:t>Chandra X-ray image of NGC 5813</a:t>
            </a:r>
          </a:p>
        </p:txBody>
      </p:sp>
      <p:sp>
        <p:nvSpPr>
          <p:cNvPr id="7" name="TextBox 6"/>
          <p:cNvSpPr txBox="1"/>
          <p:nvPr/>
        </p:nvSpPr>
        <p:spPr>
          <a:xfrm>
            <a:off x="683568" y="1088565"/>
            <a:ext cx="2510081" cy="307777"/>
          </a:xfrm>
          <a:prstGeom prst="rect">
            <a:avLst/>
          </a:prstGeom>
          <a:noFill/>
        </p:spPr>
        <p:txBody>
          <a:bodyPr wrap="square" rtlCol="0">
            <a:spAutoFit/>
          </a:bodyPr>
          <a:lstStyle/>
          <a:p>
            <a:r>
              <a:rPr lang="en-US" sz="1400" b="1" dirty="0" smtClean="0"/>
              <a:t>Randall+2011</a:t>
            </a:r>
            <a:endParaRPr lang="en-US" sz="1400" b="1" dirty="0"/>
          </a:p>
        </p:txBody>
      </p:sp>
      <p:pic>
        <p:nvPicPr>
          <p:cNvPr id="8" name="Image 4" descr="Perseusshock.tiff"/>
          <p:cNvPicPr>
            <a:picLocks noChangeAspect="1"/>
          </p:cNvPicPr>
          <p:nvPr/>
        </p:nvPicPr>
        <p:blipFill>
          <a:blip r:embed="rId4"/>
          <a:stretch>
            <a:fillRect/>
          </a:stretch>
        </p:blipFill>
        <p:spPr>
          <a:xfrm>
            <a:off x="4329590" y="949158"/>
            <a:ext cx="2927685" cy="2927685"/>
          </a:xfrm>
          <a:prstGeom prst="rect">
            <a:avLst/>
          </a:prstGeom>
        </p:spPr>
      </p:pic>
      <p:sp>
        <p:nvSpPr>
          <p:cNvPr id="11" name="TextBox 10"/>
          <p:cNvSpPr txBox="1"/>
          <p:nvPr/>
        </p:nvSpPr>
        <p:spPr>
          <a:xfrm>
            <a:off x="4499992" y="1087076"/>
            <a:ext cx="2510081" cy="307777"/>
          </a:xfrm>
          <a:prstGeom prst="rect">
            <a:avLst/>
          </a:prstGeom>
          <a:noFill/>
        </p:spPr>
        <p:txBody>
          <a:bodyPr wrap="square" rtlCol="0">
            <a:spAutoFit/>
          </a:bodyPr>
          <a:lstStyle/>
          <a:p>
            <a:r>
              <a:rPr lang="en-US" sz="1400" b="1" dirty="0" smtClean="0"/>
              <a:t>Graham+2008</a:t>
            </a:r>
            <a:endParaRPr lang="en-US" sz="1400" b="1" dirty="0"/>
          </a:p>
        </p:txBody>
      </p:sp>
      <p:pic>
        <p:nvPicPr>
          <p:cNvPr id="16" name="Image 5" descr="tempperseusshock.tiff"/>
          <p:cNvPicPr>
            <a:picLocks noChangeAspect="1"/>
          </p:cNvPicPr>
          <p:nvPr/>
        </p:nvPicPr>
        <p:blipFill>
          <a:blip r:embed="rId5"/>
          <a:stretch>
            <a:fillRect/>
          </a:stretch>
        </p:blipFill>
        <p:spPr>
          <a:xfrm>
            <a:off x="6228184" y="1916832"/>
            <a:ext cx="2736304" cy="2736304"/>
          </a:xfrm>
          <a:prstGeom prst="rect">
            <a:avLst/>
          </a:prstGeom>
        </p:spPr>
      </p:pic>
      <p:sp>
        <p:nvSpPr>
          <p:cNvPr id="17" name="ZoneTexte 12"/>
          <p:cNvSpPr txBox="1">
            <a:spLocks noChangeArrowheads="1"/>
          </p:cNvSpPr>
          <p:nvPr/>
        </p:nvSpPr>
        <p:spPr bwMode="auto">
          <a:xfrm>
            <a:off x="6660232" y="4438273"/>
            <a:ext cx="2088232" cy="430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fr-FR" sz="1100" b="1" dirty="0" smtClean="0">
                <a:solidFill>
                  <a:srgbClr val="000000"/>
                </a:solidFill>
                <a:latin typeface="Arial" charset="0"/>
              </a:rPr>
              <a:t>10</a:t>
            </a:r>
            <a:r>
              <a:rPr lang="fr-FR" sz="1100" b="1" dirty="0">
                <a:solidFill>
                  <a:srgbClr val="000000"/>
                </a:solidFill>
                <a:latin typeface="Arial" charset="0"/>
              </a:rPr>
              <a:t>	</a:t>
            </a:r>
            <a:r>
              <a:rPr lang="fr-FR" sz="1100" b="1" dirty="0" smtClean="0">
                <a:solidFill>
                  <a:srgbClr val="000000"/>
                </a:solidFill>
                <a:latin typeface="Arial" charset="0"/>
              </a:rPr>
              <a:t>                         50	</a:t>
            </a:r>
            <a:r>
              <a:rPr lang="fr-FR" sz="1100" b="1" dirty="0">
                <a:solidFill>
                  <a:srgbClr val="000000"/>
                </a:solidFill>
                <a:latin typeface="Arial" charset="0"/>
              </a:rPr>
              <a:t> </a:t>
            </a:r>
            <a:r>
              <a:rPr lang="fr-FR" sz="1100" b="1" dirty="0" smtClean="0">
                <a:solidFill>
                  <a:srgbClr val="000000"/>
                </a:solidFill>
                <a:latin typeface="Arial" charset="0"/>
              </a:rPr>
              <a:t>       Radius (</a:t>
            </a:r>
            <a:r>
              <a:rPr lang="fr-FR" sz="1100" b="1" dirty="0" err="1" smtClean="0">
                <a:solidFill>
                  <a:srgbClr val="000000"/>
                </a:solidFill>
                <a:latin typeface="Arial" charset="0"/>
              </a:rPr>
              <a:t>kpc</a:t>
            </a:r>
            <a:r>
              <a:rPr lang="fr-FR" sz="1100" b="1" dirty="0" smtClean="0">
                <a:solidFill>
                  <a:srgbClr val="000000"/>
                </a:solidFill>
                <a:latin typeface="Arial" charset="0"/>
              </a:rPr>
              <a:t>)</a:t>
            </a:r>
            <a:endParaRPr lang="fr-FR" sz="1100" b="1" dirty="0">
              <a:solidFill>
                <a:srgbClr val="000000"/>
              </a:solidFill>
              <a:latin typeface="Arial" charset="0"/>
            </a:endParaRPr>
          </a:p>
        </p:txBody>
      </p:sp>
      <p:sp>
        <p:nvSpPr>
          <p:cNvPr id="18" name="ZoneTexte 14"/>
          <p:cNvSpPr txBox="1">
            <a:spLocks noChangeArrowheads="1"/>
          </p:cNvSpPr>
          <p:nvPr/>
        </p:nvSpPr>
        <p:spPr bwMode="auto">
          <a:xfrm>
            <a:off x="895684" y="4879975"/>
            <a:ext cx="7636755" cy="1200329"/>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buFontTx/>
              <a:buAutoNum type="arabicPeriod"/>
            </a:pPr>
            <a:endParaRPr lang="en-GB" sz="1800" b="1" dirty="0">
              <a:solidFill>
                <a:schemeClr val="bg2"/>
              </a:solidFill>
              <a:latin typeface="Helvetica" charset="0"/>
              <a:cs typeface="Helvetica" charset="0"/>
            </a:endParaRPr>
          </a:p>
          <a:p>
            <a:pPr defTabSz="914400" eaLnBrk="1" hangingPunct="1">
              <a:buClr>
                <a:srgbClr val="FF0000"/>
              </a:buClr>
            </a:pPr>
            <a:r>
              <a:rPr lang="en-GB" sz="1800" b="1" dirty="0" smtClean="0">
                <a:solidFill>
                  <a:schemeClr val="bg2"/>
                </a:solidFill>
                <a:latin typeface="Helvetica" charset="0"/>
                <a:cs typeface="Helvetica" charset="0"/>
              </a:rPr>
              <a:t>4) </a:t>
            </a:r>
            <a:r>
              <a:rPr lang="en-GB" sz="1800" b="1" dirty="0" smtClean="0">
                <a:solidFill>
                  <a:schemeClr val="bg2"/>
                </a:solidFill>
                <a:latin typeface="Helvetica" charset="0"/>
                <a:cs typeface="Helvetica" charset="0"/>
              </a:rPr>
              <a:t>Shock Fronts (Mach=1-2). </a:t>
            </a:r>
            <a:r>
              <a:rPr lang="en-GB" sz="1800" b="1" dirty="0" smtClean="0">
                <a:solidFill>
                  <a:schemeClr val="bg2"/>
                </a:solidFill>
                <a:latin typeface="Helvetica" charset="0"/>
                <a:cs typeface="Helvetica" charset="0"/>
              </a:rPr>
              <a:t>Power </a:t>
            </a:r>
            <a:r>
              <a:rPr lang="en-GB" sz="1800" b="1" dirty="0" smtClean="0">
                <a:solidFill>
                  <a:schemeClr val="bg2"/>
                </a:solidFill>
                <a:latin typeface="Helvetica" charset="0"/>
                <a:cs typeface="Helvetica" charset="0"/>
              </a:rPr>
              <a:t>(heating) ~ </a:t>
            </a:r>
            <a:r>
              <a:rPr lang="en-GB" sz="1800" b="1" dirty="0">
                <a:solidFill>
                  <a:schemeClr val="bg2"/>
                </a:solidFill>
                <a:latin typeface="Helvetica" charset="0"/>
                <a:cs typeface="Helvetica" charset="0"/>
              </a:rPr>
              <a:t>10</a:t>
            </a:r>
            <a:r>
              <a:rPr lang="en-GB" sz="1800" b="1" baseline="30000" dirty="0">
                <a:solidFill>
                  <a:schemeClr val="bg2"/>
                </a:solidFill>
                <a:latin typeface="Helvetica" charset="0"/>
                <a:cs typeface="Helvetica" charset="0"/>
              </a:rPr>
              <a:t>44-45 </a:t>
            </a:r>
            <a:r>
              <a:rPr lang="en-GB" sz="1800" b="1" dirty="0">
                <a:solidFill>
                  <a:schemeClr val="bg2"/>
                </a:solidFill>
                <a:latin typeface="Helvetica" charset="0"/>
                <a:cs typeface="Helvetica" charset="0"/>
              </a:rPr>
              <a:t>erg/s (same as X-ray cavities)</a:t>
            </a:r>
            <a:r>
              <a:rPr lang="en-GB" sz="1800" b="1" dirty="0" smtClean="0">
                <a:solidFill>
                  <a:schemeClr val="bg2"/>
                </a:solidFill>
                <a:latin typeface="Helvetica" charset="0"/>
                <a:cs typeface="Helvetica" charset="0"/>
              </a:rPr>
              <a:t>.</a:t>
            </a:r>
            <a:endParaRPr lang="en-GB" sz="1800" b="1" dirty="0">
              <a:solidFill>
                <a:schemeClr val="bg2"/>
              </a:solidFill>
              <a:latin typeface="Helvetica" charset="0"/>
              <a:cs typeface="Helvetica" charset="0"/>
            </a:endParaRPr>
          </a:p>
          <a:p>
            <a:pPr defTabSz="914400" eaLnBrk="1" hangingPunct="1">
              <a:buClr>
                <a:srgbClr val="FF0000"/>
              </a:buClr>
            </a:pPr>
            <a:endParaRPr lang="en-GB" sz="1800" b="1" dirty="0">
              <a:solidFill>
                <a:schemeClr val="bg2"/>
              </a:solidFill>
              <a:latin typeface="Helvetica" charset="0"/>
              <a:cs typeface="Helvetica" charset="0"/>
            </a:endParaRPr>
          </a:p>
        </p:txBody>
      </p:sp>
      <p:sp>
        <p:nvSpPr>
          <p:cNvPr id="19" name="TextBox 1"/>
          <p:cNvSpPr txBox="1">
            <a:spLocks noChangeArrowheads="1"/>
          </p:cNvSpPr>
          <p:nvPr/>
        </p:nvSpPr>
        <p:spPr bwMode="auto">
          <a:xfrm rot="16200000">
            <a:off x="5804353" y="2354918"/>
            <a:ext cx="1135695" cy="29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300" b="1" dirty="0" smtClean="0">
                <a:solidFill>
                  <a:srgbClr val="000000"/>
                </a:solidFill>
                <a:latin typeface="Arial" charset="0"/>
                <a:ea typeface="ヒラギノ角ゴ Pro W3" charset="0"/>
                <a:cs typeface="ヒラギノ角ゴ Pro W3" charset="0"/>
              </a:rPr>
              <a:t>N</a:t>
            </a:r>
            <a:r>
              <a:rPr lang="en-US" sz="1300" b="1" baseline="-25000" dirty="0" smtClean="0">
                <a:solidFill>
                  <a:srgbClr val="000000"/>
                </a:solidFill>
                <a:latin typeface="Arial" charset="0"/>
                <a:ea typeface="ヒラギノ角ゴ Pro W3" charset="0"/>
                <a:cs typeface="ヒラギノ角ゴ Pro W3" charset="0"/>
              </a:rPr>
              <a:t>e</a:t>
            </a:r>
            <a:r>
              <a:rPr lang="en-US" sz="1300" b="1" dirty="0" smtClean="0">
                <a:solidFill>
                  <a:srgbClr val="000000"/>
                </a:solidFill>
                <a:latin typeface="Arial" charset="0"/>
                <a:ea typeface="ヒラギノ角ゴ Pro W3" charset="0"/>
                <a:cs typeface="ヒラギノ角ゴ Pro W3" charset="0"/>
              </a:rPr>
              <a:t> (cm-3)</a:t>
            </a:r>
            <a:endParaRPr lang="en-US" sz="1300" b="1" baseline="30000" dirty="0">
              <a:solidFill>
                <a:srgbClr val="000000"/>
              </a:solidFill>
              <a:latin typeface="Arial" charset="0"/>
              <a:ea typeface="ヒラギノ角ゴ Pro W3" charset="0"/>
              <a:cs typeface="ヒラギノ角ゴ Pro W3" charset="0"/>
            </a:endParaRPr>
          </a:p>
        </p:txBody>
      </p:sp>
      <p:sp>
        <p:nvSpPr>
          <p:cNvPr id="20" name="TextBox 1"/>
          <p:cNvSpPr txBox="1">
            <a:spLocks noChangeArrowheads="1"/>
          </p:cNvSpPr>
          <p:nvPr/>
        </p:nvSpPr>
        <p:spPr bwMode="auto">
          <a:xfrm rot="16200000">
            <a:off x="5921968" y="3626837"/>
            <a:ext cx="1153366" cy="3231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500" b="1" dirty="0" smtClean="0">
                <a:solidFill>
                  <a:srgbClr val="000000"/>
                </a:solidFill>
                <a:latin typeface="Arial" charset="0"/>
                <a:ea typeface="ヒラギノ角ゴ Pro W3" charset="0"/>
                <a:cs typeface="ヒラギノ角ゴ Pro W3" charset="0"/>
              </a:rPr>
              <a:t>   T (</a:t>
            </a:r>
            <a:r>
              <a:rPr lang="en-US" sz="1500" b="1" dirty="0" err="1" smtClean="0">
                <a:solidFill>
                  <a:srgbClr val="000000"/>
                </a:solidFill>
                <a:latin typeface="Arial" charset="0"/>
                <a:ea typeface="ヒラギノ角ゴ Pro W3" charset="0"/>
                <a:cs typeface="ヒラギノ角ゴ Pro W3" charset="0"/>
              </a:rPr>
              <a:t>keV</a:t>
            </a:r>
            <a:r>
              <a:rPr lang="en-US" sz="1500" b="1" dirty="0" smtClean="0">
                <a:solidFill>
                  <a:srgbClr val="000000"/>
                </a:solidFill>
                <a:latin typeface="Arial" charset="0"/>
                <a:ea typeface="ヒラギノ角ゴ Pro W3" charset="0"/>
                <a:cs typeface="ヒラギノ角ゴ Pro W3" charset="0"/>
              </a:rPr>
              <a:t>)</a:t>
            </a:r>
            <a:endParaRPr lang="en-US" sz="1500" b="1" baseline="30000" dirty="0">
              <a:solidFill>
                <a:srgbClr val="000000"/>
              </a:solidFill>
              <a:latin typeface="Arial" charset="0"/>
              <a:ea typeface="ヒラギノ角ゴ Pro W3" charset="0"/>
              <a:cs typeface="ヒラギノ角ゴ Pro W3" charset="0"/>
            </a:endParaRPr>
          </a:p>
        </p:txBody>
      </p:sp>
    </p:spTree>
    <p:extLst>
      <p:ext uri="{BB962C8B-B14F-4D97-AF65-F5344CB8AC3E}">
        <p14:creationId xmlns:p14="http://schemas.microsoft.com/office/powerpoint/2010/main" val="98977724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ZoneTexte 14"/>
          <p:cNvSpPr txBox="1">
            <a:spLocks noChangeArrowheads="1"/>
          </p:cNvSpPr>
          <p:nvPr/>
        </p:nvSpPr>
        <p:spPr bwMode="auto">
          <a:xfrm>
            <a:off x="827584" y="4879975"/>
            <a:ext cx="7776863" cy="1200329"/>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buFontTx/>
              <a:buAutoNum type="arabicPeriod"/>
            </a:pPr>
            <a:endParaRPr lang="en-GB" sz="1800" b="1" dirty="0">
              <a:solidFill>
                <a:schemeClr val="bg2"/>
              </a:solidFill>
              <a:latin typeface="Helvetica" charset="0"/>
              <a:cs typeface="Helvetica" charset="0"/>
            </a:endParaRPr>
          </a:p>
          <a:p>
            <a:pPr defTabSz="914400" eaLnBrk="1" hangingPunct="1">
              <a:buClr>
                <a:srgbClr val="FF0000"/>
              </a:buClr>
            </a:pPr>
            <a:r>
              <a:rPr lang="en-GB" sz="1800" b="1" dirty="0">
                <a:solidFill>
                  <a:schemeClr val="bg2"/>
                </a:solidFill>
                <a:latin typeface="Helvetica" charset="0"/>
                <a:cs typeface="Helvetica" charset="0"/>
              </a:rPr>
              <a:t>5</a:t>
            </a:r>
            <a:r>
              <a:rPr lang="en-GB" sz="1800" b="1" dirty="0" smtClean="0">
                <a:solidFill>
                  <a:schemeClr val="bg2"/>
                </a:solidFill>
                <a:latin typeface="Helvetica" charset="0"/>
                <a:cs typeface="Helvetica" charset="0"/>
              </a:rPr>
              <a:t>) </a:t>
            </a:r>
            <a:r>
              <a:rPr lang="en-GB" sz="1800" b="1" dirty="0" smtClean="0">
                <a:solidFill>
                  <a:schemeClr val="bg2"/>
                </a:solidFill>
                <a:latin typeface="Helvetica" charset="0"/>
                <a:cs typeface="Helvetica" charset="0"/>
              </a:rPr>
              <a:t>Sound waves (B flat, but 57 octaves lower than middle C</a:t>
            </a:r>
            <a:r>
              <a:rPr lang="en-GB" sz="1800" b="1" dirty="0" smtClean="0">
                <a:solidFill>
                  <a:schemeClr val="bg2"/>
                </a:solidFill>
                <a:latin typeface="Helvetica" charset="0"/>
                <a:cs typeface="Helvetica" charset="0"/>
              </a:rPr>
              <a:t>)</a:t>
            </a:r>
            <a:r>
              <a:rPr lang="en-GB" sz="1800" b="1" dirty="0" smtClean="0">
                <a:solidFill>
                  <a:schemeClr val="bg2"/>
                </a:solidFill>
                <a:latin typeface="Helvetica" charset="0"/>
                <a:cs typeface="Helvetica" charset="0"/>
              </a:rPr>
              <a:t>. </a:t>
            </a:r>
            <a:r>
              <a:rPr lang="en-GB" sz="1800" b="1" dirty="0" smtClean="0">
                <a:solidFill>
                  <a:schemeClr val="bg2"/>
                </a:solidFill>
                <a:latin typeface="Helvetica" charset="0"/>
                <a:cs typeface="Helvetica" charset="0"/>
              </a:rPr>
              <a:t>Power </a:t>
            </a:r>
            <a:r>
              <a:rPr lang="en-GB" sz="1800" b="1" dirty="0" smtClean="0">
                <a:solidFill>
                  <a:schemeClr val="bg2"/>
                </a:solidFill>
                <a:latin typeface="Helvetica" charset="0"/>
                <a:cs typeface="Helvetica" charset="0"/>
              </a:rPr>
              <a:t>~ 10</a:t>
            </a:r>
            <a:r>
              <a:rPr lang="en-GB" sz="1800" b="1" baseline="30000" dirty="0" smtClean="0">
                <a:solidFill>
                  <a:schemeClr val="bg2"/>
                </a:solidFill>
                <a:latin typeface="Helvetica" charset="0"/>
                <a:cs typeface="Helvetica" charset="0"/>
              </a:rPr>
              <a:t>44-45 </a:t>
            </a:r>
            <a:r>
              <a:rPr lang="en-GB" sz="1800" b="1" dirty="0" smtClean="0">
                <a:solidFill>
                  <a:schemeClr val="bg2"/>
                </a:solidFill>
                <a:latin typeface="Helvetica" charset="0"/>
                <a:cs typeface="Helvetica" charset="0"/>
              </a:rPr>
              <a:t>erg/s (same as X-ray cavities)</a:t>
            </a:r>
            <a:r>
              <a:rPr lang="en-GB" sz="1800" b="1" dirty="0" smtClean="0">
                <a:solidFill>
                  <a:schemeClr val="bg2"/>
                </a:solidFill>
                <a:latin typeface="Helvetica" charset="0"/>
                <a:cs typeface="Helvetica" charset="0"/>
              </a:rPr>
              <a:t>.</a:t>
            </a:r>
          </a:p>
          <a:p>
            <a:pPr defTabSz="914400" eaLnBrk="1" hangingPunct="1">
              <a:buClr>
                <a:srgbClr val="FF0000"/>
              </a:buClr>
            </a:pPr>
            <a:endParaRPr lang="en-GB" sz="1800" b="1" dirty="0">
              <a:solidFill>
                <a:schemeClr val="bg2"/>
              </a:solidFill>
              <a:latin typeface="Helvetica" charset="0"/>
              <a:cs typeface="Helvetica" charset="0"/>
            </a:endParaRPr>
          </a:p>
        </p:txBody>
      </p:sp>
      <p:sp>
        <p:nvSpPr>
          <p:cNvPr id="38914" name="Rectangle 1"/>
          <p:cNvSpPr>
            <a:spLocks noChangeArrowheads="1"/>
          </p:cNvSpPr>
          <p:nvPr/>
        </p:nvSpPr>
        <p:spPr bwMode="auto">
          <a:xfrm>
            <a:off x="468313" y="5805488"/>
            <a:ext cx="878363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endParaRPr lang="fr-FR" dirty="0">
              <a:solidFill>
                <a:srgbClr val="000000"/>
              </a:solidFill>
            </a:endParaRPr>
          </a:p>
          <a:p>
            <a:r>
              <a:rPr lang="fr-FR" sz="1400" dirty="0" smtClean="0">
                <a:solidFill>
                  <a:srgbClr val="000000"/>
                </a:solidFill>
              </a:rPr>
              <a:t>Fabian et al. 2003, Sanders et al. 2008, </a:t>
            </a:r>
            <a:r>
              <a:rPr lang="fr-FR" sz="1400" dirty="0" err="1" smtClean="0">
                <a:solidFill>
                  <a:srgbClr val="000000"/>
                </a:solidFill>
              </a:rPr>
              <a:t>Blanton</a:t>
            </a:r>
            <a:r>
              <a:rPr lang="fr-FR" sz="1400" dirty="0" smtClean="0">
                <a:solidFill>
                  <a:srgbClr val="000000"/>
                </a:solidFill>
              </a:rPr>
              <a:t> et al. 2011, </a:t>
            </a:r>
            <a:r>
              <a:rPr lang="fr-FR" sz="1400" dirty="0" err="1" smtClean="0">
                <a:solidFill>
                  <a:srgbClr val="000000"/>
                </a:solidFill>
              </a:rPr>
              <a:t>Paggi</a:t>
            </a:r>
            <a:r>
              <a:rPr lang="fr-FR" sz="1400" dirty="0" smtClean="0">
                <a:solidFill>
                  <a:srgbClr val="000000"/>
                </a:solidFill>
              </a:rPr>
              <a:t> et al. 2014. </a:t>
            </a:r>
            <a:r>
              <a:rPr lang="fr-FR" sz="1400" dirty="0" err="1" smtClean="0">
                <a:solidFill>
                  <a:srgbClr val="000000"/>
                </a:solidFill>
              </a:rPr>
              <a:t>However</a:t>
            </a:r>
            <a:r>
              <a:rPr lang="fr-FR" sz="1400" dirty="0" smtClean="0">
                <a:solidFill>
                  <a:srgbClr val="000000"/>
                </a:solidFill>
              </a:rPr>
              <a:t>, </a:t>
            </a:r>
            <a:r>
              <a:rPr lang="fr-FR" sz="1400" dirty="0" err="1" smtClean="0">
                <a:solidFill>
                  <a:srgbClr val="000000"/>
                </a:solidFill>
              </a:rPr>
              <a:t>see</a:t>
            </a:r>
            <a:r>
              <a:rPr lang="fr-FR" sz="1400" dirty="0" smtClean="0">
                <a:solidFill>
                  <a:srgbClr val="000000"/>
                </a:solidFill>
              </a:rPr>
              <a:t> </a:t>
            </a:r>
            <a:r>
              <a:rPr lang="fr-FR" sz="1400" b="1" dirty="0" smtClean="0">
                <a:solidFill>
                  <a:srgbClr val="000000"/>
                </a:solidFill>
              </a:rPr>
              <a:t>Zhuravleva+</a:t>
            </a:r>
            <a:r>
              <a:rPr lang="fr-FR" sz="1400" b="1" dirty="0" smtClean="0">
                <a:solidFill>
                  <a:srgbClr val="000000"/>
                </a:solidFill>
              </a:rPr>
              <a:t>2014. </a:t>
            </a:r>
            <a:endParaRPr lang="fr-FR" sz="1400" dirty="0" smtClean="0">
              <a:solidFill>
                <a:srgbClr val="000000"/>
              </a:solidFill>
            </a:endParaRPr>
          </a:p>
        </p:txBody>
      </p:sp>
      <p:sp>
        <p:nvSpPr>
          <p:cNvPr id="38928"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pic>
        <p:nvPicPr>
          <p:cNvPr id="19" name="Picture 5" descr="shock_ripple_regions_c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388" y="1390650"/>
            <a:ext cx="4452937"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ese_sb_temp_col"/>
          <p:cNvPicPr>
            <a:picLocks noChangeAspect="1" noChangeArrowheads="1"/>
          </p:cNvPicPr>
          <p:nvPr/>
        </p:nvPicPr>
        <p:blipFill>
          <a:blip r:embed="rId4">
            <a:extLst>
              <a:ext uri="{28A0092B-C50C-407E-A947-70E740481C1C}">
                <a14:useLocalDpi xmlns:a14="http://schemas.microsoft.com/office/drawing/2010/main" val="0"/>
              </a:ext>
            </a:extLst>
          </a:blip>
          <a:srcRect b="53148"/>
          <a:stretch>
            <a:fillRect/>
          </a:stretch>
        </p:blipFill>
        <p:spPr bwMode="auto">
          <a:xfrm>
            <a:off x="5048250" y="1390650"/>
            <a:ext cx="3867150"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10"/>
          <p:cNvSpPr txBox="1">
            <a:spLocks noChangeArrowheads="1"/>
          </p:cNvSpPr>
          <p:nvPr/>
        </p:nvSpPr>
        <p:spPr bwMode="auto">
          <a:xfrm>
            <a:off x="365125" y="1006475"/>
            <a:ext cx="4765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rgbClr val="000000"/>
                </a:solidFill>
                <a:latin typeface="Helvetica" charset="0"/>
              </a:rPr>
              <a:t>Chandra </a:t>
            </a:r>
            <a:r>
              <a:rPr lang="fr-FR" sz="1600" b="1" dirty="0" smtClean="0">
                <a:solidFill>
                  <a:srgbClr val="000000"/>
                </a:solidFill>
                <a:latin typeface="Helvetica" charset="0"/>
              </a:rPr>
              <a:t>of </a:t>
            </a:r>
            <a:r>
              <a:rPr lang="fr-FR" sz="1600" b="1" dirty="0" err="1">
                <a:solidFill>
                  <a:srgbClr val="000000"/>
                </a:solidFill>
                <a:latin typeface="Helvetica" charset="0"/>
              </a:rPr>
              <a:t>Perseus</a:t>
            </a:r>
            <a:r>
              <a:rPr lang="fr-FR" sz="1600" b="1" dirty="0">
                <a:solidFill>
                  <a:srgbClr val="000000"/>
                </a:solidFill>
                <a:latin typeface="Helvetica" charset="0"/>
              </a:rPr>
              <a:t> </a:t>
            </a:r>
            <a:r>
              <a:rPr lang="fr-FR" sz="1600" b="1" dirty="0" smtClean="0">
                <a:solidFill>
                  <a:srgbClr val="000000"/>
                </a:solidFill>
                <a:latin typeface="Helvetica" charset="0"/>
              </a:rPr>
              <a:t>(</a:t>
            </a:r>
            <a:r>
              <a:rPr lang="fr-FR" sz="1600" b="1" dirty="0">
                <a:solidFill>
                  <a:srgbClr val="000000"/>
                </a:solidFill>
                <a:latin typeface="Helvetica" charset="0"/>
              </a:rPr>
              <a:t>10 </a:t>
            </a:r>
            <a:r>
              <a:rPr lang="fr-FR" sz="1600" b="1" dirty="0" err="1" smtClean="0">
                <a:solidFill>
                  <a:srgbClr val="000000"/>
                </a:solidFill>
                <a:latin typeface="Helvetica" charset="0"/>
              </a:rPr>
              <a:t>days</a:t>
            </a:r>
            <a:r>
              <a:rPr lang="fr-FR" sz="1600" b="1" dirty="0" smtClean="0">
                <a:solidFill>
                  <a:srgbClr val="000000"/>
                </a:solidFill>
                <a:latin typeface="Helvetica" charset="0"/>
              </a:rPr>
              <a:t>, 900ks)</a:t>
            </a:r>
            <a:endParaRPr lang="fr-FR" sz="1600" b="1" dirty="0">
              <a:solidFill>
                <a:srgbClr val="000000"/>
              </a:solidFill>
              <a:latin typeface="Helvetica" charset="0"/>
            </a:endParaRPr>
          </a:p>
        </p:txBody>
      </p:sp>
      <p:sp>
        <p:nvSpPr>
          <p:cNvPr id="22" name="ZoneTexte 12"/>
          <p:cNvSpPr txBox="1">
            <a:spLocks noChangeArrowheads="1"/>
          </p:cNvSpPr>
          <p:nvPr/>
        </p:nvSpPr>
        <p:spPr bwMode="auto">
          <a:xfrm>
            <a:off x="5048250" y="4285323"/>
            <a:ext cx="3868738" cy="5238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400" b="1" dirty="0">
                <a:solidFill>
                  <a:schemeClr val="bg2"/>
                </a:solidFill>
                <a:latin typeface="Arial" charset="0"/>
              </a:rPr>
              <a:t>	</a:t>
            </a:r>
            <a:r>
              <a:rPr lang="fr-FR" sz="1400" b="1" dirty="0" smtClean="0">
                <a:solidFill>
                  <a:schemeClr val="bg2"/>
                </a:solidFill>
                <a:latin typeface="Arial" charset="0"/>
              </a:rPr>
              <a:t>  </a:t>
            </a:r>
            <a:r>
              <a:rPr lang="fr-FR" sz="1400" b="1" dirty="0" smtClean="0">
                <a:solidFill>
                  <a:srgbClr val="000000"/>
                </a:solidFill>
                <a:latin typeface="Arial" charset="0"/>
              </a:rPr>
              <a:t>10</a:t>
            </a:r>
            <a:r>
              <a:rPr lang="fr-FR" sz="1400" b="1" dirty="0">
                <a:solidFill>
                  <a:srgbClr val="000000"/>
                </a:solidFill>
                <a:latin typeface="Arial" charset="0"/>
              </a:rPr>
              <a:t>				  </a:t>
            </a:r>
            <a:r>
              <a:rPr lang="fr-FR" sz="1400" b="1" dirty="0" smtClean="0">
                <a:solidFill>
                  <a:srgbClr val="000000"/>
                </a:solidFill>
                <a:latin typeface="Arial" charset="0"/>
              </a:rPr>
              <a:t>                 100 	</a:t>
            </a:r>
            <a:r>
              <a:rPr lang="fr-FR" sz="1400" b="1" dirty="0">
                <a:solidFill>
                  <a:srgbClr val="000000"/>
                </a:solidFill>
                <a:latin typeface="Arial" charset="0"/>
              </a:rPr>
              <a:t>		</a:t>
            </a:r>
            <a:r>
              <a:rPr lang="fr-FR" sz="1400" b="1" dirty="0" smtClean="0">
                <a:solidFill>
                  <a:srgbClr val="000000"/>
                </a:solidFill>
                <a:latin typeface="Arial" charset="0"/>
              </a:rPr>
              <a:t>Radius (</a:t>
            </a:r>
            <a:r>
              <a:rPr lang="fr-FR" sz="1400" b="1" dirty="0" err="1" smtClean="0">
                <a:solidFill>
                  <a:srgbClr val="000000"/>
                </a:solidFill>
                <a:latin typeface="Arial" charset="0"/>
              </a:rPr>
              <a:t>kpc</a:t>
            </a:r>
            <a:r>
              <a:rPr lang="fr-FR" sz="1400" b="1" dirty="0" smtClean="0">
                <a:solidFill>
                  <a:srgbClr val="000000"/>
                </a:solidFill>
                <a:latin typeface="Arial" charset="0"/>
              </a:rPr>
              <a:t>)</a:t>
            </a:r>
            <a:endParaRPr lang="fr-FR" sz="1400" b="1" dirty="0">
              <a:solidFill>
                <a:srgbClr val="000000"/>
              </a:solidFill>
              <a:latin typeface="Arial" charset="0"/>
            </a:endParaRPr>
          </a:p>
        </p:txBody>
      </p:sp>
      <p:sp>
        <p:nvSpPr>
          <p:cNvPr id="23" name="TextBox 1"/>
          <p:cNvSpPr txBox="1">
            <a:spLocks noChangeArrowheads="1"/>
          </p:cNvSpPr>
          <p:nvPr/>
        </p:nvSpPr>
        <p:spPr bwMode="auto">
          <a:xfrm rot="16200000">
            <a:off x="4301274" y="3051132"/>
            <a:ext cx="1728714" cy="3231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500" b="1" dirty="0" err="1" smtClean="0">
                <a:solidFill>
                  <a:srgbClr val="000000"/>
                </a:solidFill>
                <a:latin typeface="Arial" charset="0"/>
                <a:ea typeface="ヒラギノ角ゴ Pro W3" charset="0"/>
                <a:cs typeface="ヒラギノ角ゴ Pro W3" charset="0"/>
              </a:rPr>
              <a:t>Frac</a:t>
            </a:r>
            <a:r>
              <a:rPr lang="en-US" sz="1500" b="1" dirty="0" smtClean="0">
                <a:solidFill>
                  <a:srgbClr val="000000"/>
                </a:solidFill>
                <a:latin typeface="Arial" charset="0"/>
                <a:ea typeface="ヒラギノ角ゴ Pro W3" charset="0"/>
                <a:cs typeface="ヒラギノ角ゴ Pro W3" charset="0"/>
              </a:rPr>
              <a:t>. Diff.</a:t>
            </a:r>
            <a:endParaRPr lang="en-US" sz="1500" b="1" baseline="30000" dirty="0">
              <a:solidFill>
                <a:srgbClr val="000000"/>
              </a:solidFill>
              <a:latin typeface="Arial" charset="0"/>
              <a:ea typeface="ヒラギノ角ゴ Pro W3" charset="0"/>
              <a:cs typeface="ヒラギノ角ゴ Pro W3" charset="0"/>
            </a:endParaRPr>
          </a:p>
        </p:txBody>
      </p:sp>
      <p:sp>
        <p:nvSpPr>
          <p:cNvPr id="24" name="TextBox 1"/>
          <p:cNvSpPr txBox="1">
            <a:spLocks noChangeArrowheads="1"/>
          </p:cNvSpPr>
          <p:nvPr/>
        </p:nvSpPr>
        <p:spPr bwMode="auto">
          <a:xfrm rot="16200000">
            <a:off x="4278329" y="1706447"/>
            <a:ext cx="1774603" cy="3231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500" b="1" dirty="0" smtClean="0">
                <a:solidFill>
                  <a:srgbClr val="000000"/>
                </a:solidFill>
                <a:latin typeface="Arial" charset="0"/>
                <a:ea typeface="ヒラギノ角ゴ Pro W3" charset="0"/>
                <a:cs typeface="ヒラギノ角ゴ Pro W3" charset="0"/>
              </a:rPr>
              <a:t>Surf. Brightness</a:t>
            </a:r>
            <a:endParaRPr lang="en-US" sz="1500" b="1" baseline="30000" dirty="0">
              <a:solidFill>
                <a:srgbClr val="000000"/>
              </a:solidFill>
              <a:latin typeface="Arial" charset="0"/>
              <a:ea typeface="ヒラギノ角ゴ Pro W3" charset="0"/>
              <a:cs typeface="ヒラギノ角ゴ Pro W3" charset="0"/>
            </a:endParaRPr>
          </a:p>
        </p:txBody>
      </p:sp>
      <p:sp>
        <p:nvSpPr>
          <p:cNvPr id="11" name="ZoneTexte 10"/>
          <p:cNvSpPr txBox="1">
            <a:spLocks noChangeArrowheads="1"/>
          </p:cNvSpPr>
          <p:nvPr/>
        </p:nvSpPr>
        <p:spPr bwMode="auto">
          <a:xfrm>
            <a:off x="433388" y="4333791"/>
            <a:ext cx="4765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smtClean="0">
                <a:solidFill>
                  <a:srgbClr val="000000"/>
                </a:solidFill>
                <a:latin typeface="Helvetica" charset="0"/>
              </a:rPr>
              <a:t>Sanders &amp; Fabian 2007</a:t>
            </a:r>
            <a:endParaRPr lang="fr-FR" sz="1600" b="1" dirty="0">
              <a:solidFill>
                <a:srgbClr val="000000"/>
              </a:solidFill>
              <a:latin typeface="Helvetica" charset="0"/>
            </a:endParaRPr>
          </a:p>
        </p:txBody>
      </p:sp>
    </p:spTree>
    <p:extLst>
      <p:ext uri="{BB962C8B-B14F-4D97-AF65-F5344CB8AC3E}">
        <p14:creationId xmlns:p14="http://schemas.microsoft.com/office/powerpoint/2010/main" val="152531429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ZoneTexte 14"/>
          <p:cNvSpPr txBox="1">
            <a:spLocks noChangeArrowheads="1"/>
          </p:cNvSpPr>
          <p:nvPr/>
        </p:nvSpPr>
        <p:spPr bwMode="auto">
          <a:xfrm>
            <a:off x="539552" y="4879975"/>
            <a:ext cx="8208911" cy="1200329"/>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buFontTx/>
              <a:buAutoNum type="arabicPeriod"/>
            </a:pPr>
            <a:endParaRPr lang="en-GB" sz="1800" b="1" dirty="0">
              <a:solidFill>
                <a:schemeClr val="bg2"/>
              </a:solidFill>
              <a:latin typeface="Helvetica" charset="0"/>
              <a:cs typeface="Helvetica" charset="0"/>
            </a:endParaRPr>
          </a:p>
          <a:p>
            <a:pPr defTabSz="914400" eaLnBrk="1" hangingPunct="1">
              <a:buClr>
                <a:srgbClr val="FF0000"/>
              </a:buClr>
            </a:pPr>
            <a:r>
              <a:rPr lang="en-GB" sz="1800" b="1" dirty="0">
                <a:solidFill>
                  <a:schemeClr val="bg2"/>
                </a:solidFill>
                <a:latin typeface="Helvetica" charset="0"/>
                <a:cs typeface="Helvetica" charset="0"/>
              </a:rPr>
              <a:t>6</a:t>
            </a:r>
            <a:r>
              <a:rPr lang="en-GB" sz="1800" b="1" dirty="0" smtClean="0">
                <a:solidFill>
                  <a:schemeClr val="bg2"/>
                </a:solidFill>
                <a:latin typeface="Helvetica" charset="0"/>
                <a:cs typeface="Helvetica" charset="0"/>
              </a:rPr>
              <a:t>) Density fluctuations are proportional to velocity fluctuations. Turbulent heating (as measured from velocity fluctuations) can offset cooling.</a:t>
            </a:r>
          </a:p>
          <a:p>
            <a:pPr defTabSz="914400" eaLnBrk="1" hangingPunct="1">
              <a:buClr>
                <a:srgbClr val="FF0000"/>
              </a:buClr>
            </a:pPr>
            <a:r>
              <a:rPr lang="en-GB" sz="1800" b="1" dirty="0" smtClean="0">
                <a:solidFill>
                  <a:schemeClr val="bg2"/>
                </a:solidFill>
                <a:latin typeface="Helvetica" charset="0"/>
                <a:cs typeface="Helvetica" charset="0"/>
              </a:rPr>
              <a:t>   </a:t>
            </a:r>
          </a:p>
        </p:txBody>
      </p:sp>
      <p:sp>
        <p:nvSpPr>
          <p:cNvPr id="38914" name="Rectangle 1"/>
          <p:cNvSpPr>
            <a:spLocks noChangeArrowheads="1"/>
          </p:cNvSpPr>
          <p:nvPr/>
        </p:nvSpPr>
        <p:spPr bwMode="auto">
          <a:xfrm>
            <a:off x="468313" y="5941149"/>
            <a:ext cx="878363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endParaRPr lang="fr-FR" dirty="0">
              <a:solidFill>
                <a:srgbClr val="000000"/>
              </a:solidFill>
            </a:endParaRPr>
          </a:p>
          <a:p>
            <a:r>
              <a:rPr lang="fr-FR" sz="1400" dirty="0" smtClean="0">
                <a:solidFill>
                  <a:srgbClr val="000000"/>
                </a:solidFill>
              </a:rPr>
              <a:t>Fabian et al. 2003, Sanders et al. 2008, </a:t>
            </a:r>
            <a:r>
              <a:rPr lang="fr-FR" sz="1400" dirty="0" err="1" smtClean="0">
                <a:solidFill>
                  <a:srgbClr val="000000"/>
                </a:solidFill>
              </a:rPr>
              <a:t>Blanton</a:t>
            </a:r>
            <a:r>
              <a:rPr lang="fr-FR" sz="1400" dirty="0" smtClean="0">
                <a:solidFill>
                  <a:srgbClr val="000000"/>
                </a:solidFill>
              </a:rPr>
              <a:t> et al. 2011, </a:t>
            </a:r>
            <a:r>
              <a:rPr lang="fr-FR" sz="1400" dirty="0" err="1" smtClean="0">
                <a:solidFill>
                  <a:srgbClr val="000000"/>
                </a:solidFill>
              </a:rPr>
              <a:t>Paggi</a:t>
            </a:r>
            <a:r>
              <a:rPr lang="fr-FR" sz="1400" dirty="0" smtClean="0">
                <a:solidFill>
                  <a:srgbClr val="000000"/>
                </a:solidFill>
              </a:rPr>
              <a:t> et al. 2014. </a:t>
            </a:r>
            <a:r>
              <a:rPr lang="fr-FR" sz="1400" dirty="0" err="1" smtClean="0">
                <a:solidFill>
                  <a:srgbClr val="000000"/>
                </a:solidFill>
              </a:rPr>
              <a:t>However</a:t>
            </a:r>
            <a:r>
              <a:rPr lang="fr-FR" sz="1400" dirty="0" smtClean="0">
                <a:solidFill>
                  <a:srgbClr val="000000"/>
                </a:solidFill>
              </a:rPr>
              <a:t>, </a:t>
            </a:r>
            <a:r>
              <a:rPr lang="fr-FR" sz="1400" dirty="0" err="1" smtClean="0">
                <a:solidFill>
                  <a:srgbClr val="000000"/>
                </a:solidFill>
              </a:rPr>
              <a:t>see</a:t>
            </a:r>
            <a:r>
              <a:rPr lang="fr-FR" sz="1400" dirty="0" smtClean="0">
                <a:solidFill>
                  <a:srgbClr val="000000"/>
                </a:solidFill>
              </a:rPr>
              <a:t> </a:t>
            </a:r>
            <a:r>
              <a:rPr lang="fr-FR" sz="1400" b="1" dirty="0" smtClean="0">
                <a:solidFill>
                  <a:srgbClr val="000000"/>
                </a:solidFill>
              </a:rPr>
              <a:t>Zhuravleva+</a:t>
            </a:r>
            <a:r>
              <a:rPr lang="fr-FR" sz="1400" b="1" dirty="0" smtClean="0">
                <a:solidFill>
                  <a:srgbClr val="000000"/>
                </a:solidFill>
              </a:rPr>
              <a:t>2014. </a:t>
            </a:r>
            <a:r>
              <a:rPr lang="fr-FR" sz="1400" dirty="0" smtClean="0">
                <a:solidFill>
                  <a:srgbClr val="000000"/>
                </a:solidFill>
              </a:rPr>
              <a:t> </a:t>
            </a:r>
            <a:endParaRPr lang="fr-FR" sz="1400" dirty="0" smtClean="0">
              <a:solidFill>
                <a:srgbClr val="000000"/>
              </a:solidFill>
            </a:endParaRPr>
          </a:p>
        </p:txBody>
      </p:sp>
      <p:sp>
        <p:nvSpPr>
          <p:cNvPr id="38928"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sp>
        <p:nvSpPr>
          <p:cNvPr id="14" name="ZoneTexte 10"/>
          <p:cNvSpPr txBox="1">
            <a:spLocks noChangeArrowheads="1"/>
          </p:cNvSpPr>
          <p:nvPr/>
        </p:nvSpPr>
        <p:spPr bwMode="auto">
          <a:xfrm>
            <a:off x="365125" y="1002214"/>
            <a:ext cx="55750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rgbClr val="000000"/>
                </a:solidFill>
                <a:latin typeface="Helvetica" charset="0"/>
              </a:rPr>
              <a:t>Chandra </a:t>
            </a:r>
            <a:r>
              <a:rPr lang="fr-FR" sz="1600" b="1" dirty="0" smtClean="0">
                <a:solidFill>
                  <a:srgbClr val="000000"/>
                </a:solidFill>
                <a:latin typeface="Helvetica" charset="0"/>
              </a:rPr>
              <a:t>of </a:t>
            </a:r>
            <a:r>
              <a:rPr lang="fr-FR" sz="1600" b="1" dirty="0" err="1">
                <a:solidFill>
                  <a:srgbClr val="000000"/>
                </a:solidFill>
                <a:latin typeface="Helvetica" charset="0"/>
              </a:rPr>
              <a:t>Perseus</a:t>
            </a:r>
            <a:r>
              <a:rPr lang="fr-FR" sz="1600" b="1" dirty="0">
                <a:solidFill>
                  <a:srgbClr val="000000"/>
                </a:solidFill>
                <a:latin typeface="Helvetica" charset="0"/>
              </a:rPr>
              <a:t> </a:t>
            </a:r>
            <a:r>
              <a:rPr lang="fr-FR" sz="1600" b="1" dirty="0" smtClean="0">
                <a:solidFill>
                  <a:srgbClr val="000000"/>
                </a:solidFill>
                <a:latin typeface="Helvetica" charset="0"/>
              </a:rPr>
              <a:t>(1.4Ms) and M87/</a:t>
            </a:r>
            <a:r>
              <a:rPr lang="fr-FR" sz="1600" b="1" dirty="0" err="1" smtClean="0">
                <a:solidFill>
                  <a:srgbClr val="000000"/>
                </a:solidFill>
                <a:latin typeface="Helvetica" charset="0"/>
              </a:rPr>
              <a:t>Virgo</a:t>
            </a:r>
            <a:r>
              <a:rPr lang="fr-FR" sz="1600" b="1" dirty="0" smtClean="0">
                <a:solidFill>
                  <a:srgbClr val="000000"/>
                </a:solidFill>
                <a:latin typeface="Helvetica" charset="0"/>
              </a:rPr>
              <a:t> (600ks)</a:t>
            </a:r>
            <a:endParaRPr lang="fr-FR" sz="1600" b="1" dirty="0">
              <a:solidFill>
                <a:srgbClr val="000000"/>
              </a:solidFill>
              <a:latin typeface="Helvetica" charset="0"/>
            </a:endParaRPr>
          </a:p>
        </p:txBody>
      </p:sp>
      <p:sp>
        <p:nvSpPr>
          <p:cNvPr id="15" name="ZoneTexte 10"/>
          <p:cNvSpPr txBox="1">
            <a:spLocks noChangeArrowheads="1"/>
          </p:cNvSpPr>
          <p:nvPr/>
        </p:nvSpPr>
        <p:spPr bwMode="auto">
          <a:xfrm rot="5400000">
            <a:off x="3967377" y="3770353"/>
            <a:ext cx="4765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err="1" smtClean="0">
                <a:solidFill>
                  <a:srgbClr val="000000"/>
                </a:solidFill>
                <a:latin typeface="Helvetica" charset="0"/>
              </a:rPr>
              <a:t>Zhuravleva</a:t>
            </a:r>
            <a:r>
              <a:rPr lang="fr-FR" sz="1600" b="1" dirty="0" smtClean="0">
                <a:solidFill>
                  <a:srgbClr val="000000"/>
                </a:solidFill>
                <a:latin typeface="Helvetica" charset="0"/>
              </a:rPr>
              <a:t> et al. 2014, Nature</a:t>
            </a:r>
            <a:endParaRPr lang="fr-FR" sz="1600" b="1" dirty="0">
              <a:solidFill>
                <a:srgbClr val="000000"/>
              </a:solidFill>
              <a:latin typeface="Helvetica" charset="0"/>
            </a:endParaRPr>
          </a:p>
        </p:txBody>
      </p:sp>
      <p:pic>
        <p:nvPicPr>
          <p:cNvPr id="4" name="Picture 3" descr="Untitled.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2415" y="1338659"/>
            <a:ext cx="3557800" cy="3333686"/>
          </a:xfrm>
          <a:prstGeom prst="rect">
            <a:avLst/>
          </a:prstGeom>
        </p:spPr>
      </p:pic>
      <p:sp>
        <p:nvSpPr>
          <p:cNvPr id="17" name="ZoneTexte 12"/>
          <p:cNvSpPr txBox="1">
            <a:spLocks noChangeArrowheads="1"/>
          </p:cNvSpPr>
          <p:nvPr/>
        </p:nvSpPr>
        <p:spPr bwMode="auto">
          <a:xfrm>
            <a:off x="3290762" y="4489376"/>
            <a:ext cx="2890176" cy="2769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b="1" dirty="0" smtClean="0">
                <a:solidFill>
                  <a:srgbClr val="000000"/>
                </a:solidFill>
                <a:latin typeface="Arial" charset="0"/>
              </a:rPr>
              <a:t>Radiative </a:t>
            </a:r>
            <a:r>
              <a:rPr lang="fr-FR" sz="1200" b="1" dirty="0" err="1" smtClean="0">
                <a:solidFill>
                  <a:srgbClr val="000000"/>
                </a:solidFill>
                <a:latin typeface="Arial" charset="0"/>
              </a:rPr>
              <a:t>cooling</a:t>
            </a:r>
            <a:r>
              <a:rPr lang="fr-FR" sz="1200" b="1" dirty="0" smtClean="0">
                <a:solidFill>
                  <a:srgbClr val="000000"/>
                </a:solidFill>
                <a:latin typeface="Arial" charset="0"/>
              </a:rPr>
              <a:t> rate (erg cm-3 s-1)</a:t>
            </a:r>
            <a:endParaRPr lang="fr-FR" sz="1200" b="1" dirty="0">
              <a:solidFill>
                <a:srgbClr val="000000"/>
              </a:solidFill>
              <a:latin typeface="Arial" charset="0"/>
            </a:endParaRPr>
          </a:p>
        </p:txBody>
      </p:sp>
      <p:sp>
        <p:nvSpPr>
          <p:cNvPr id="25" name="ZoneTexte 12"/>
          <p:cNvSpPr txBox="1">
            <a:spLocks noChangeArrowheads="1"/>
          </p:cNvSpPr>
          <p:nvPr/>
        </p:nvSpPr>
        <p:spPr bwMode="auto">
          <a:xfrm rot="16200000">
            <a:off x="1457236" y="2742225"/>
            <a:ext cx="2906131" cy="2770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b="1" dirty="0" smtClean="0">
                <a:solidFill>
                  <a:srgbClr val="000000"/>
                </a:solidFill>
                <a:latin typeface="Arial" charset="0"/>
              </a:rPr>
              <a:t>Turbulent </a:t>
            </a:r>
            <a:r>
              <a:rPr lang="fr-FR" sz="1200" b="1" dirty="0" err="1" smtClean="0">
                <a:solidFill>
                  <a:srgbClr val="000000"/>
                </a:solidFill>
                <a:latin typeface="Arial" charset="0"/>
              </a:rPr>
              <a:t>heating</a:t>
            </a:r>
            <a:r>
              <a:rPr lang="fr-FR" sz="1200" b="1" dirty="0" smtClean="0">
                <a:solidFill>
                  <a:srgbClr val="000000"/>
                </a:solidFill>
                <a:latin typeface="Arial" charset="0"/>
              </a:rPr>
              <a:t> rate (erg cm-3 s-1)</a:t>
            </a:r>
            <a:endParaRPr lang="fr-FR" sz="1200" b="1" dirty="0">
              <a:solidFill>
                <a:srgbClr val="000000"/>
              </a:solidFill>
              <a:latin typeface="Arial" charset="0"/>
            </a:endParaRPr>
          </a:p>
        </p:txBody>
      </p:sp>
    </p:spTree>
    <p:extLst>
      <p:ext uri="{BB962C8B-B14F-4D97-AF65-F5344CB8AC3E}">
        <p14:creationId xmlns:p14="http://schemas.microsoft.com/office/powerpoint/2010/main" val="864462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6"/>
          <p:cNvSpPr>
            <a:spLocks noChangeArrowheads="1"/>
          </p:cNvSpPr>
          <p:nvPr/>
        </p:nvSpPr>
        <p:spPr bwMode="auto">
          <a:xfrm>
            <a:off x="4706938" y="990600"/>
            <a:ext cx="169862" cy="3230563"/>
          </a:xfrm>
          <a:prstGeom prst="rect">
            <a:avLst/>
          </a:prstGeom>
          <a:solidFill>
            <a:schemeClr val="tx1"/>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43010" name="ZoneTexte 14"/>
          <p:cNvSpPr txBox="1">
            <a:spLocks noChangeArrowheads="1"/>
          </p:cNvSpPr>
          <p:nvPr/>
        </p:nvSpPr>
        <p:spPr bwMode="auto">
          <a:xfrm>
            <a:off x="1109663" y="5026025"/>
            <a:ext cx="7272337" cy="923925"/>
          </a:xfrm>
          <a:prstGeom prst="rect">
            <a:avLst/>
          </a:prstGeom>
          <a:solidFill>
            <a:schemeClr val="tx1"/>
          </a:solidFill>
          <a:ln w="38100">
            <a:solidFill>
              <a:schemeClr val="bg2"/>
            </a:solidFill>
            <a:miter lim="800000"/>
            <a:headEnd/>
            <a:tailEnd/>
          </a:ln>
        </p:spPr>
        <p:txBody>
          <a:bodyPr>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pPr>
            <a:endParaRPr lang="en-GB" sz="1800" b="1" dirty="0">
              <a:solidFill>
                <a:schemeClr val="bg2"/>
              </a:solidFill>
              <a:latin typeface="Helvetica" charset="0"/>
              <a:cs typeface="Helvetica" charset="0"/>
            </a:endParaRPr>
          </a:p>
          <a:p>
            <a:pPr defTabSz="914400" eaLnBrk="1" hangingPunct="1">
              <a:buClr>
                <a:srgbClr val="FF0000"/>
              </a:buClr>
            </a:pPr>
            <a:r>
              <a:rPr lang="en-GB" sz="1800" b="1" dirty="0">
                <a:solidFill>
                  <a:schemeClr val="bg2"/>
                </a:solidFill>
                <a:latin typeface="Helvetica" charset="0"/>
                <a:cs typeface="Helvetica" charset="0"/>
              </a:rPr>
              <a:t>7</a:t>
            </a:r>
            <a:r>
              <a:rPr lang="en-GB" sz="1800" b="1" dirty="0" smtClean="0">
                <a:solidFill>
                  <a:schemeClr val="bg2"/>
                </a:solidFill>
                <a:latin typeface="Helvetica" charset="0"/>
                <a:cs typeface="Helvetica" charset="0"/>
              </a:rPr>
              <a:t>) </a:t>
            </a:r>
            <a:r>
              <a:rPr lang="en-US" sz="1800" b="1" dirty="0" smtClean="0">
                <a:solidFill>
                  <a:schemeClr val="bg2"/>
                </a:solidFill>
                <a:latin typeface="Helvetica" charset="0"/>
                <a:cs typeface="Helvetica" charset="0"/>
              </a:rPr>
              <a:t>AGN </a:t>
            </a:r>
            <a:r>
              <a:rPr lang="en-US" sz="1800" b="1" dirty="0">
                <a:solidFill>
                  <a:schemeClr val="bg2"/>
                </a:solidFill>
                <a:latin typeface="Helvetica" charset="0"/>
                <a:cs typeface="Helvetica" charset="0"/>
              </a:rPr>
              <a:t>feedback </a:t>
            </a:r>
            <a:r>
              <a:rPr lang="en-US" sz="1800" b="1" dirty="0" smtClean="0">
                <a:solidFill>
                  <a:schemeClr val="bg2"/>
                </a:solidFill>
                <a:latin typeface="Helvetica" charset="0"/>
                <a:cs typeface="Helvetica" charset="0"/>
              </a:rPr>
              <a:t>drives metals out </a:t>
            </a:r>
            <a:r>
              <a:rPr lang="en-US" sz="1800" b="1" dirty="0">
                <a:solidFill>
                  <a:schemeClr val="bg2"/>
                </a:solidFill>
                <a:latin typeface="Helvetica" charset="0"/>
                <a:cs typeface="Helvetica" charset="0"/>
              </a:rPr>
              <a:t>of the </a:t>
            </a:r>
            <a:r>
              <a:rPr lang="en-US" sz="1800" b="1" dirty="0" smtClean="0">
                <a:solidFill>
                  <a:schemeClr val="bg2"/>
                </a:solidFill>
                <a:latin typeface="Helvetica" charset="0"/>
                <a:cs typeface="Helvetica" charset="0"/>
              </a:rPr>
              <a:t>central galaxy. </a:t>
            </a:r>
            <a:endParaRPr lang="en-GB" sz="1800" b="1" dirty="0">
              <a:solidFill>
                <a:schemeClr val="bg2"/>
              </a:solidFill>
              <a:latin typeface="Helvetica" charset="0"/>
              <a:cs typeface="Helvetica" charset="0"/>
            </a:endParaRPr>
          </a:p>
          <a:p>
            <a:pPr defTabSz="914400" eaLnBrk="1" hangingPunct="1">
              <a:buClr>
                <a:srgbClr val="FF0000"/>
              </a:buClr>
            </a:pPr>
            <a:endParaRPr lang="en-GB" sz="1800" b="1" dirty="0">
              <a:solidFill>
                <a:schemeClr val="bg2"/>
              </a:solidFill>
              <a:latin typeface="Helvetica" charset="0"/>
              <a:cs typeface="Helvetica" charset="0"/>
            </a:endParaRPr>
          </a:p>
        </p:txBody>
      </p:sp>
      <p:sp>
        <p:nvSpPr>
          <p:cNvPr id="43011" name="Rectangle 1"/>
          <p:cNvSpPr>
            <a:spLocks noChangeArrowheads="1"/>
          </p:cNvSpPr>
          <p:nvPr/>
        </p:nvSpPr>
        <p:spPr bwMode="auto">
          <a:xfrm>
            <a:off x="900113" y="5868988"/>
            <a:ext cx="8424862"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endParaRPr lang="fr-FR" dirty="0">
              <a:solidFill>
                <a:srgbClr val="000000"/>
              </a:solidFill>
            </a:endParaRPr>
          </a:p>
          <a:p>
            <a:r>
              <a:rPr lang="fr-FR" sz="1400" dirty="0" err="1">
                <a:solidFill>
                  <a:srgbClr val="000000"/>
                </a:solidFill>
              </a:rPr>
              <a:t>Kirkpatrick</a:t>
            </a:r>
            <a:r>
              <a:rPr lang="fr-FR" sz="1400" dirty="0">
                <a:solidFill>
                  <a:srgbClr val="000000"/>
                </a:solidFill>
              </a:rPr>
              <a:t> et al. 2009, 2011; </a:t>
            </a:r>
            <a:r>
              <a:rPr lang="fr-FR" sz="1400" dirty="0" err="1">
                <a:solidFill>
                  <a:srgbClr val="000000"/>
                </a:solidFill>
              </a:rPr>
              <a:t>McNamara</a:t>
            </a:r>
            <a:r>
              <a:rPr lang="fr-FR" sz="1400" dirty="0">
                <a:solidFill>
                  <a:srgbClr val="000000"/>
                </a:solidFill>
              </a:rPr>
              <a:t> et al. 2009, </a:t>
            </a:r>
            <a:r>
              <a:rPr lang="fr-FR" sz="1400" dirty="0" smtClean="0">
                <a:solidFill>
                  <a:srgbClr val="000000"/>
                </a:solidFill>
              </a:rPr>
              <a:t>2012; </a:t>
            </a:r>
            <a:r>
              <a:rPr lang="fr-FR" sz="1400" dirty="0">
                <a:solidFill>
                  <a:srgbClr val="000000"/>
                </a:solidFill>
              </a:rPr>
              <a:t>Hlavacek-Larrondo et al. </a:t>
            </a:r>
            <a:r>
              <a:rPr lang="fr-FR" sz="1400" dirty="0" smtClean="0">
                <a:solidFill>
                  <a:srgbClr val="000000"/>
                </a:solidFill>
              </a:rPr>
              <a:t>2011,</a:t>
            </a:r>
          </a:p>
          <a:p>
            <a:r>
              <a:rPr lang="fr-FR" sz="1400" dirty="0" err="1" smtClean="0">
                <a:solidFill>
                  <a:srgbClr val="000000"/>
                </a:solidFill>
              </a:rPr>
              <a:t>See</a:t>
            </a:r>
            <a:r>
              <a:rPr lang="fr-FR" sz="1400" dirty="0" smtClean="0">
                <a:solidFill>
                  <a:srgbClr val="000000"/>
                </a:solidFill>
              </a:rPr>
              <a:t> </a:t>
            </a:r>
            <a:r>
              <a:rPr lang="fr-FR" sz="1400" dirty="0" err="1" smtClean="0">
                <a:solidFill>
                  <a:srgbClr val="000000"/>
                </a:solidFill>
              </a:rPr>
              <a:t>also</a:t>
            </a:r>
            <a:r>
              <a:rPr lang="fr-FR" sz="1400" dirty="0" smtClean="0">
                <a:solidFill>
                  <a:srgbClr val="000000"/>
                </a:solidFill>
              </a:rPr>
              <a:t> new ALMA </a:t>
            </a:r>
            <a:r>
              <a:rPr lang="fr-FR" sz="1400" dirty="0" err="1" smtClean="0">
                <a:solidFill>
                  <a:srgbClr val="000000"/>
                </a:solidFill>
              </a:rPr>
              <a:t>results</a:t>
            </a:r>
            <a:r>
              <a:rPr lang="fr-FR" sz="1400" dirty="0" smtClean="0">
                <a:solidFill>
                  <a:srgbClr val="000000"/>
                </a:solidFill>
              </a:rPr>
              <a:t> (</a:t>
            </a:r>
            <a:r>
              <a:rPr lang="fr-FR" sz="1400" dirty="0" err="1" smtClean="0">
                <a:solidFill>
                  <a:srgbClr val="000000"/>
                </a:solidFill>
              </a:rPr>
              <a:t>McNamara</a:t>
            </a:r>
            <a:r>
              <a:rPr lang="fr-FR" sz="1400" dirty="0">
                <a:solidFill>
                  <a:srgbClr val="000000"/>
                </a:solidFill>
              </a:rPr>
              <a:t> </a:t>
            </a:r>
            <a:r>
              <a:rPr lang="fr-FR" sz="1400" dirty="0" smtClean="0">
                <a:solidFill>
                  <a:srgbClr val="000000"/>
                </a:solidFill>
              </a:rPr>
              <a:t>et al. 2014, Russell et al. 2014). </a:t>
            </a:r>
          </a:p>
        </p:txBody>
      </p:sp>
      <p:sp>
        <p:nvSpPr>
          <p:cNvPr id="2" name="Picture 1"/>
          <p:cNvSpPr>
            <a:spLocks noChangeAspect="1"/>
          </p:cNvSpPr>
          <p:nvPr/>
        </p:nvSpPr>
        <p:spPr bwMode="auto">
          <a:xfrm>
            <a:off x="1258888" y="1628775"/>
            <a:ext cx="6840537"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3013" name="Rectangle 2"/>
          <p:cNvSpPr>
            <a:spLocks noChangeArrowheads="1"/>
          </p:cNvSpPr>
          <p:nvPr/>
        </p:nvSpPr>
        <p:spPr bwMode="auto">
          <a:xfrm>
            <a:off x="4067175" y="1387475"/>
            <a:ext cx="360363" cy="3470275"/>
          </a:xfrm>
          <a:prstGeom prst="rect">
            <a:avLst/>
          </a:prstGeom>
          <a:solidFill>
            <a:srgbClr val="FFFFFF"/>
          </a:solidFill>
          <a:ln w="9525">
            <a:solidFill>
              <a:schemeClr val="tx1"/>
            </a:solidFill>
            <a:round/>
            <a:headEnd/>
            <a:tailEnd/>
          </a:ln>
        </p:spPr>
        <p:txBody>
          <a:bodyPr/>
          <a:lstStyle/>
          <a:p>
            <a:pPr defTabSz="914400" eaLnBrk="0" hangingPunct="0"/>
            <a:endParaRPr lang="en-US" sz="2400">
              <a:ea typeface="ＭＳ Ｐゴシック" charset="0"/>
              <a:cs typeface="ＭＳ Ｐゴシック" charset="0"/>
            </a:endParaRPr>
          </a:p>
        </p:txBody>
      </p:sp>
      <p:sp>
        <p:nvSpPr>
          <p:cNvPr id="14" name="Picture 13"/>
          <p:cNvSpPr>
            <a:spLocks noChangeAspect="1"/>
          </p:cNvSpPr>
          <p:nvPr/>
        </p:nvSpPr>
        <p:spPr bwMode="auto">
          <a:xfrm>
            <a:off x="1260475" y="1700213"/>
            <a:ext cx="6840538"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3015" name="TextBox 2"/>
          <p:cNvSpPr txBox="1">
            <a:spLocks noChangeArrowheads="1"/>
          </p:cNvSpPr>
          <p:nvPr/>
        </p:nvSpPr>
        <p:spPr bwMode="auto">
          <a:xfrm>
            <a:off x="179388" y="1196975"/>
            <a:ext cx="4248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a:solidFill>
                  <a:srgbClr val="000000"/>
                </a:solidFill>
              </a:rPr>
              <a:t>MS0735.6+7421: McNamara et al. 2009, 2012</a:t>
            </a:r>
          </a:p>
        </p:txBody>
      </p:sp>
      <p:sp>
        <p:nvSpPr>
          <p:cNvPr id="43016"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0475" y="1700213"/>
            <a:ext cx="6840538"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ZoneTexte 14"/>
          <p:cNvSpPr txBox="1">
            <a:spLocks noChangeArrowheads="1"/>
          </p:cNvSpPr>
          <p:nvPr/>
        </p:nvSpPr>
        <p:spPr bwMode="auto">
          <a:xfrm>
            <a:off x="1076325" y="4879975"/>
            <a:ext cx="7345363" cy="923330"/>
          </a:xfrm>
          <a:prstGeom prst="rect">
            <a:avLst/>
          </a:prstGeom>
          <a:solidFill>
            <a:schemeClr val="tx1"/>
          </a:solidFill>
          <a:ln w="38100">
            <a:solidFill>
              <a:schemeClr val="bg2"/>
            </a:solidFill>
            <a:miter lim="800000"/>
            <a:headEnd/>
            <a:tailEnd/>
          </a:ln>
        </p:spPr>
        <p:txBody>
          <a:bodyPr>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buFontTx/>
              <a:buAutoNum type="arabicPeriod"/>
            </a:pPr>
            <a:endParaRPr lang="en-GB" sz="1800" b="1" dirty="0">
              <a:solidFill>
                <a:srgbClr val="000000"/>
              </a:solidFill>
              <a:latin typeface="Helvetica" charset="0"/>
              <a:cs typeface="Helvetica" charset="0"/>
            </a:endParaRPr>
          </a:p>
          <a:p>
            <a:pPr defTabSz="914400" eaLnBrk="1" hangingPunct="1">
              <a:buClr>
                <a:srgbClr val="FF0000"/>
              </a:buClr>
            </a:pPr>
            <a:r>
              <a:rPr lang="en-GB" sz="1800" b="1" dirty="0">
                <a:solidFill>
                  <a:srgbClr val="000000"/>
                </a:solidFill>
                <a:latin typeface="Helvetica" charset="0"/>
                <a:cs typeface="Helvetica" charset="0"/>
              </a:rPr>
              <a:t>8</a:t>
            </a:r>
            <a:r>
              <a:rPr lang="en-GB" sz="1800" b="1" dirty="0" smtClean="0">
                <a:solidFill>
                  <a:srgbClr val="000000"/>
                </a:solidFill>
                <a:latin typeface="Helvetica" charset="0"/>
                <a:cs typeface="Helvetica" charset="0"/>
              </a:rPr>
              <a:t>) </a:t>
            </a:r>
            <a:r>
              <a:rPr lang="en-GB" sz="1800" b="1" dirty="0" smtClean="0">
                <a:solidFill>
                  <a:srgbClr val="000000"/>
                </a:solidFill>
                <a:latin typeface="Helvetica" charset="0"/>
                <a:cs typeface="Helvetica" charset="0"/>
              </a:rPr>
              <a:t>Spin-powered central </a:t>
            </a:r>
            <a:r>
              <a:rPr lang="en-GB" sz="1800" b="1" dirty="0" smtClean="0">
                <a:solidFill>
                  <a:srgbClr val="000000"/>
                </a:solidFill>
                <a:latin typeface="Helvetica" charset="0"/>
                <a:cs typeface="Helvetica" charset="0"/>
              </a:rPr>
              <a:t>AGN </a:t>
            </a:r>
            <a:r>
              <a:rPr lang="en-GB" sz="1800" b="1" dirty="0" smtClean="0">
                <a:solidFill>
                  <a:srgbClr val="000000"/>
                </a:solidFill>
                <a:latin typeface="Helvetica" charset="0"/>
                <a:cs typeface="Helvetica" charset="0"/>
              </a:rPr>
              <a:t>in cool core clusters? </a:t>
            </a:r>
            <a:endParaRPr lang="en-GB" sz="1800" b="1" dirty="0">
              <a:solidFill>
                <a:srgbClr val="000000"/>
              </a:solidFill>
              <a:latin typeface="Helvetica" charset="0"/>
              <a:cs typeface="Helvetica" charset="0"/>
            </a:endParaRPr>
          </a:p>
          <a:p>
            <a:pPr defTabSz="914400" eaLnBrk="1" hangingPunct="1">
              <a:buClr>
                <a:srgbClr val="FF0000"/>
              </a:buClr>
            </a:pPr>
            <a:endParaRPr lang="en-GB" sz="1800" dirty="0">
              <a:solidFill>
                <a:schemeClr val="bg2"/>
              </a:solidFill>
              <a:latin typeface="Helvetica" charset="0"/>
              <a:cs typeface="Helvetica" charset="0"/>
            </a:endParaRPr>
          </a:p>
        </p:txBody>
      </p:sp>
      <p:sp>
        <p:nvSpPr>
          <p:cNvPr id="38914" name="Rectangle 1"/>
          <p:cNvSpPr>
            <a:spLocks noChangeArrowheads="1"/>
          </p:cNvSpPr>
          <p:nvPr/>
        </p:nvSpPr>
        <p:spPr bwMode="auto">
          <a:xfrm>
            <a:off x="468313" y="5805488"/>
            <a:ext cx="878363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endParaRPr lang="fr-FR" dirty="0">
              <a:solidFill>
                <a:srgbClr val="000000"/>
              </a:solidFill>
            </a:endParaRPr>
          </a:p>
          <a:p>
            <a:r>
              <a:rPr lang="fr-FR" sz="1400" dirty="0" smtClean="0">
                <a:solidFill>
                  <a:srgbClr val="000000"/>
                </a:solidFill>
              </a:rPr>
              <a:t>Reynolds et al. 2014, </a:t>
            </a:r>
            <a:r>
              <a:rPr lang="fr-FR" sz="1400" dirty="0" err="1" smtClean="0">
                <a:solidFill>
                  <a:srgbClr val="000000"/>
                </a:solidFill>
              </a:rPr>
              <a:t>McNamara</a:t>
            </a:r>
            <a:r>
              <a:rPr lang="fr-FR" sz="1400" dirty="0" smtClean="0">
                <a:solidFill>
                  <a:srgbClr val="000000"/>
                </a:solidFill>
              </a:rPr>
              <a:t> et al. 2009, 2011, Hlavacek-Larrondo &amp; Fabian 2011</a:t>
            </a:r>
            <a:endParaRPr lang="fr-FR" sz="1400" b="1" dirty="0">
              <a:solidFill>
                <a:srgbClr val="FF0000"/>
              </a:solidFill>
            </a:endParaRPr>
          </a:p>
        </p:txBody>
      </p:sp>
      <p:sp>
        <p:nvSpPr>
          <p:cNvPr id="38928"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pic>
        <p:nvPicPr>
          <p:cNvPr id="2" name="Picture 1"/>
          <p:cNvPicPr>
            <a:picLocks noChangeAspect="1"/>
          </p:cNvPicPr>
          <p:nvPr/>
        </p:nvPicPr>
        <p:blipFill>
          <a:blip r:embed="rId3"/>
          <a:stretch>
            <a:fillRect/>
          </a:stretch>
        </p:blipFill>
        <p:spPr>
          <a:xfrm>
            <a:off x="415078" y="1412776"/>
            <a:ext cx="5237042" cy="3249652"/>
          </a:xfrm>
          <a:prstGeom prst="rect">
            <a:avLst/>
          </a:prstGeom>
        </p:spPr>
      </p:pic>
      <p:sp>
        <p:nvSpPr>
          <p:cNvPr id="6" name="TextBox 11"/>
          <p:cNvSpPr txBox="1">
            <a:spLocks noChangeArrowheads="1"/>
          </p:cNvSpPr>
          <p:nvPr/>
        </p:nvSpPr>
        <p:spPr bwMode="auto">
          <a:xfrm rot="16200000">
            <a:off x="-1569542" y="2616051"/>
            <a:ext cx="4394200"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2000" b="1" dirty="0" smtClean="0">
                <a:solidFill>
                  <a:srgbClr val="000000"/>
                </a:solidFill>
              </a:rPr>
              <a:t>Spin Parameter (a)</a:t>
            </a:r>
            <a:endParaRPr lang="en-US" sz="2000" b="1" dirty="0">
              <a:solidFill>
                <a:srgbClr val="000000"/>
              </a:solidFill>
            </a:endParaRPr>
          </a:p>
        </p:txBody>
      </p:sp>
      <p:sp>
        <p:nvSpPr>
          <p:cNvPr id="7" name="TextBox 13"/>
          <p:cNvSpPr txBox="1">
            <a:spLocks noChangeArrowheads="1"/>
          </p:cNvSpPr>
          <p:nvPr/>
        </p:nvSpPr>
        <p:spPr bwMode="auto">
          <a:xfrm>
            <a:off x="2339603" y="4355812"/>
            <a:ext cx="1584325"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smtClean="0">
                <a:solidFill>
                  <a:srgbClr val="000000"/>
                </a:solidFill>
              </a:rPr>
              <a:t>M</a:t>
            </a:r>
            <a:r>
              <a:rPr lang="en-US" sz="1800" b="1" baseline="-25000" dirty="0" smtClean="0">
                <a:solidFill>
                  <a:srgbClr val="000000"/>
                </a:solidFill>
              </a:rPr>
              <a:t>BH</a:t>
            </a:r>
            <a:r>
              <a:rPr lang="en-US" sz="1800" b="1" dirty="0" smtClean="0">
                <a:solidFill>
                  <a:srgbClr val="000000"/>
                </a:solidFill>
              </a:rPr>
              <a:t> (10</a:t>
            </a:r>
            <a:r>
              <a:rPr lang="en-US" sz="1800" b="1" baseline="30000" dirty="0" smtClean="0">
                <a:solidFill>
                  <a:srgbClr val="000000"/>
                </a:solidFill>
              </a:rPr>
              <a:t>6 </a:t>
            </a:r>
            <a:r>
              <a:rPr lang="en-US" sz="1800" b="1" dirty="0" smtClean="0">
                <a:solidFill>
                  <a:srgbClr val="000000"/>
                </a:solidFill>
              </a:rPr>
              <a:t>M</a:t>
            </a:r>
            <a:r>
              <a:rPr lang="en-US" sz="1800" b="1" baseline="-25000" dirty="0" smtClean="0">
                <a:solidFill>
                  <a:srgbClr val="000000"/>
                </a:solidFill>
                <a:latin typeface="Wingdings"/>
                <a:ea typeface="Wingdings"/>
                <a:cs typeface="Wingdings"/>
                <a:sym typeface="Wingdings"/>
              </a:rPr>
              <a:t></a:t>
            </a:r>
            <a:r>
              <a:rPr lang="en-US" sz="1800" b="1" dirty="0" smtClean="0">
                <a:solidFill>
                  <a:srgbClr val="000000"/>
                </a:solidFill>
              </a:rPr>
              <a:t>)</a:t>
            </a:r>
            <a:endParaRPr lang="en-US" sz="1800" b="1" dirty="0">
              <a:solidFill>
                <a:srgbClr val="000000"/>
              </a:solidFill>
            </a:endParaRPr>
          </a:p>
        </p:txBody>
      </p:sp>
      <p:pic>
        <p:nvPicPr>
          <p:cNvPr id="8" name="Picture 7"/>
          <p:cNvPicPr>
            <a:picLocks noChangeAspect="1"/>
          </p:cNvPicPr>
          <p:nvPr/>
        </p:nvPicPr>
        <p:blipFill>
          <a:blip r:embed="rId4"/>
          <a:stretch>
            <a:fillRect/>
          </a:stretch>
        </p:blipFill>
        <p:spPr>
          <a:xfrm>
            <a:off x="5364088" y="1268760"/>
            <a:ext cx="3525459" cy="3174376"/>
          </a:xfrm>
          <a:prstGeom prst="rect">
            <a:avLst/>
          </a:prstGeom>
        </p:spPr>
      </p:pic>
      <p:sp>
        <p:nvSpPr>
          <p:cNvPr id="9" name="TextBox 8"/>
          <p:cNvSpPr txBox="1"/>
          <p:nvPr/>
        </p:nvSpPr>
        <p:spPr>
          <a:xfrm>
            <a:off x="5796136" y="3841303"/>
            <a:ext cx="3158153" cy="307777"/>
          </a:xfrm>
          <a:prstGeom prst="rect">
            <a:avLst/>
          </a:prstGeom>
          <a:noFill/>
        </p:spPr>
        <p:txBody>
          <a:bodyPr wrap="square" rtlCol="0">
            <a:spAutoFit/>
          </a:bodyPr>
          <a:lstStyle/>
          <a:p>
            <a:pPr algn="ctr"/>
            <a:r>
              <a:rPr lang="en-US" sz="1400" b="1" dirty="0" smtClean="0">
                <a:solidFill>
                  <a:srgbClr val="000000"/>
                </a:solidFill>
              </a:rPr>
              <a:t>Chandra X-ray image of H1821</a:t>
            </a:r>
          </a:p>
        </p:txBody>
      </p:sp>
      <p:sp>
        <p:nvSpPr>
          <p:cNvPr id="10" name="TextBox 9"/>
          <p:cNvSpPr txBox="1"/>
          <p:nvPr/>
        </p:nvSpPr>
        <p:spPr>
          <a:xfrm>
            <a:off x="6166375" y="1033572"/>
            <a:ext cx="2510081" cy="523220"/>
          </a:xfrm>
          <a:prstGeom prst="rect">
            <a:avLst/>
          </a:prstGeom>
          <a:noFill/>
        </p:spPr>
        <p:txBody>
          <a:bodyPr wrap="square" rtlCol="0">
            <a:spAutoFit/>
          </a:bodyPr>
          <a:lstStyle/>
          <a:p>
            <a:pPr algn="r"/>
            <a:r>
              <a:rPr lang="en-US" sz="1400" b="1" dirty="0" smtClean="0">
                <a:solidFill>
                  <a:srgbClr val="000000"/>
                </a:solidFill>
              </a:rPr>
              <a:t>Reynolds et al. 2014 </a:t>
            </a:r>
          </a:p>
          <a:p>
            <a:pPr algn="r"/>
            <a:r>
              <a:rPr lang="en-US" sz="1400" b="1" dirty="0" smtClean="0">
                <a:solidFill>
                  <a:srgbClr val="000000"/>
                </a:solidFill>
              </a:rPr>
              <a:t>(Chandra + 400ks </a:t>
            </a:r>
            <a:r>
              <a:rPr lang="en-US" sz="1400" b="1" dirty="0" err="1" smtClean="0">
                <a:solidFill>
                  <a:srgbClr val="000000"/>
                </a:solidFill>
              </a:rPr>
              <a:t>Suzaku</a:t>
            </a:r>
            <a:r>
              <a:rPr lang="en-US" sz="1400" b="1" dirty="0" smtClean="0">
                <a:solidFill>
                  <a:srgbClr val="000000"/>
                </a:solidFill>
              </a:rPr>
              <a:t>)</a:t>
            </a:r>
            <a:endParaRPr lang="en-US" sz="1400" b="1" dirty="0">
              <a:solidFill>
                <a:srgbClr val="000000"/>
              </a:solidFill>
            </a:endParaRPr>
          </a:p>
        </p:txBody>
      </p:sp>
      <p:sp>
        <p:nvSpPr>
          <p:cNvPr id="3" name="Rectangle 2"/>
          <p:cNvSpPr/>
          <p:nvPr/>
        </p:nvSpPr>
        <p:spPr bwMode="auto">
          <a:xfrm>
            <a:off x="5292080" y="1556792"/>
            <a:ext cx="1224136" cy="2569464"/>
          </a:xfrm>
          <a:prstGeom prst="rect">
            <a:avLst/>
          </a:prstGeom>
          <a:solidFill>
            <a:srgbClr val="FFFFFF"/>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cxnSp>
        <p:nvCxnSpPr>
          <p:cNvPr id="11" name="Straight Connector 10"/>
          <p:cNvCxnSpPr/>
          <p:nvPr/>
        </p:nvCxnSpPr>
        <p:spPr bwMode="auto">
          <a:xfrm flipV="1">
            <a:off x="6012160" y="1556792"/>
            <a:ext cx="0" cy="1368152"/>
          </a:xfrm>
          <a:prstGeom prst="line">
            <a:avLst/>
          </a:prstGeom>
          <a:solidFill>
            <a:schemeClr val="accent1"/>
          </a:solidFill>
          <a:ln w="28575" cap="flat" cmpd="sng" algn="ctr">
            <a:solidFill>
              <a:srgbClr val="000000"/>
            </a:solidFill>
            <a:prstDash val="solid"/>
            <a:round/>
            <a:headEnd type="none" w="med" len="med"/>
            <a:tailEnd type="none" w="med" len="med"/>
          </a:ln>
          <a:effectLst/>
        </p:spPr>
      </p:cxnSp>
      <p:cxnSp>
        <p:nvCxnSpPr>
          <p:cNvPr id="15" name="Straight Connector 14"/>
          <p:cNvCxnSpPr/>
          <p:nvPr/>
        </p:nvCxnSpPr>
        <p:spPr bwMode="auto">
          <a:xfrm>
            <a:off x="5724128" y="3068960"/>
            <a:ext cx="576064" cy="0"/>
          </a:xfrm>
          <a:prstGeom prst="line">
            <a:avLst/>
          </a:prstGeom>
          <a:solidFill>
            <a:schemeClr val="accent1"/>
          </a:solidFill>
          <a:ln w="28575" cap="flat" cmpd="sng" algn="ctr">
            <a:solidFill>
              <a:srgbClr val="000000"/>
            </a:solidFill>
            <a:prstDash val="solid"/>
            <a:round/>
            <a:headEnd type="none" w="med" len="med"/>
            <a:tailEnd type="none" w="med" len="med"/>
          </a:ln>
          <a:effectLst/>
        </p:spPr>
      </p:cxnSp>
      <p:sp>
        <p:nvSpPr>
          <p:cNvPr id="17" name="Diamond 16"/>
          <p:cNvSpPr/>
          <p:nvPr/>
        </p:nvSpPr>
        <p:spPr bwMode="auto">
          <a:xfrm>
            <a:off x="5868144" y="2924944"/>
            <a:ext cx="288032" cy="288032"/>
          </a:xfrm>
          <a:prstGeom prst="diamond">
            <a:avLst/>
          </a:prstGeom>
          <a:solidFill>
            <a:schemeClr val="accent1"/>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366644496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3"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Box 7"/>
          <p:cNvSpPr txBox="1">
            <a:spLocks noChangeArrowheads="1"/>
          </p:cNvSpPr>
          <p:nvPr/>
        </p:nvSpPr>
        <p:spPr bwMode="auto">
          <a:xfrm>
            <a:off x="323528" y="1484784"/>
            <a:ext cx="858837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eaLnBrk="1" hangingPunct="1">
              <a:buClr>
                <a:srgbClr val="FF6600"/>
              </a:buClr>
              <a:buFont typeface="Arial" charset="0"/>
              <a:buChar char="•"/>
              <a:defRPr/>
            </a:pPr>
            <a:endParaRPr lang="en-US" sz="1600" dirty="0" smtClean="0">
              <a:solidFill>
                <a:srgbClr val="08101A"/>
              </a:solidFill>
            </a:endParaRPr>
          </a:p>
          <a:p>
            <a:pPr marL="0" indent="0" eaLnBrk="1" hangingPunct="1">
              <a:buClr>
                <a:srgbClr val="FF6600"/>
              </a:buClr>
              <a:defRPr/>
            </a:pPr>
            <a:endParaRPr lang="en-US" sz="1600" dirty="0" smtClean="0">
              <a:solidFill>
                <a:srgbClr val="08101A"/>
              </a:solidFill>
            </a:endParaRPr>
          </a:p>
        </p:txBody>
      </p:sp>
      <p:sp>
        <p:nvSpPr>
          <p:cNvPr id="98307" name="TextBox 1"/>
          <p:cNvSpPr txBox="1">
            <a:spLocks noChangeArrowheads="1"/>
          </p:cNvSpPr>
          <p:nvPr/>
        </p:nvSpPr>
        <p:spPr bwMode="auto">
          <a:xfrm>
            <a:off x="4139952" y="115888"/>
            <a:ext cx="4392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dirty="0">
                <a:solidFill>
                  <a:schemeClr val="bg2"/>
                </a:solidFill>
              </a:rPr>
              <a:t>Julie Hlavacek-Larrondo, </a:t>
            </a:r>
            <a:r>
              <a:rPr lang="en-US" sz="1400" dirty="0" err="1">
                <a:solidFill>
                  <a:schemeClr val="bg2"/>
                </a:solidFill>
              </a:rPr>
              <a:t>juliehl</a:t>
            </a:r>
            <a:r>
              <a:rPr lang="en-US" sz="1400" dirty="0" err="1" smtClean="0">
                <a:solidFill>
                  <a:schemeClr val="bg2"/>
                </a:solidFill>
              </a:rPr>
              <a:t>@astro.umontreal.ca</a:t>
            </a:r>
            <a:endParaRPr lang="en-US" sz="1400" dirty="0">
              <a:solidFill>
                <a:schemeClr val="bg2"/>
              </a:solidFill>
            </a:endParaRPr>
          </a:p>
        </p:txBody>
      </p:sp>
      <p:pic>
        <p:nvPicPr>
          <p:cNvPr id="9830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949" y="141833"/>
            <a:ext cx="108267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10" name="Picture 1" descr="ms0735_opt.tiff"/>
          <p:cNvSpPr>
            <a:spLocks noChangeAspect="1"/>
          </p:cNvSpPr>
          <p:nvPr/>
        </p:nvSpPr>
        <p:spPr bwMode="auto">
          <a:xfrm>
            <a:off x="555625" y="2520950"/>
            <a:ext cx="2062163"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8311" name="Picture 1" descr="ms0735_opt.tiff"/>
          <p:cNvSpPr>
            <a:spLocks noChangeAspect="1"/>
          </p:cNvSpPr>
          <p:nvPr/>
        </p:nvSpPr>
        <p:spPr bwMode="auto">
          <a:xfrm>
            <a:off x="6665913" y="2520950"/>
            <a:ext cx="2062162"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5" name="ZoneTexte 10"/>
          <p:cNvSpPr txBox="1">
            <a:spLocks noChangeArrowheads="1"/>
          </p:cNvSpPr>
          <p:nvPr/>
        </p:nvSpPr>
        <p:spPr bwMode="auto">
          <a:xfrm>
            <a:off x="0" y="33338"/>
            <a:ext cx="914400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endParaRPr lang="fr-FR" sz="1000" b="1" dirty="0" smtClean="0">
              <a:solidFill>
                <a:srgbClr val="000000"/>
              </a:solidFill>
              <a:ea typeface="ＭＳ Ｐゴシック" charset="0"/>
              <a:cs typeface="ＭＳ Ｐゴシック" charset="0"/>
            </a:endParaRPr>
          </a:p>
          <a:p>
            <a:pPr algn="ctr" eaLnBrk="1" hangingPunct="1"/>
            <a:r>
              <a:rPr lang="fr-FR" sz="3500" b="1" dirty="0" smtClean="0">
                <a:solidFill>
                  <a:srgbClr val="000000"/>
                </a:solidFill>
                <a:ea typeface="ＭＳ Ｐゴシック" charset="0"/>
                <a:cs typeface="ＭＳ Ｐゴシック" charset="0"/>
              </a:rPr>
              <a:t>Future: The </a:t>
            </a:r>
            <a:r>
              <a:rPr lang="fr-FR" sz="3500" b="1" dirty="0" err="1" smtClean="0">
                <a:solidFill>
                  <a:srgbClr val="000000"/>
                </a:solidFill>
                <a:ea typeface="ＭＳ Ｐゴシック" charset="0"/>
                <a:cs typeface="ＭＳ Ｐゴシック" charset="0"/>
              </a:rPr>
              <a:t>next</a:t>
            </a:r>
            <a:r>
              <a:rPr lang="fr-FR" sz="3500" b="1" dirty="0" smtClean="0">
                <a:solidFill>
                  <a:srgbClr val="000000"/>
                </a:solidFill>
                <a:ea typeface="ＭＳ Ｐゴシック" charset="0"/>
                <a:cs typeface="ＭＳ Ｐゴシック" charset="0"/>
              </a:rPr>
              <a:t> 15 </a:t>
            </a:r>
            <a:r>
              <a:rPr lang="fr-FR" sz="3500" b="1" dirty="0" err="1" smtClean="0">
                <a:solidFill>
                  <a:srgbClr val="000000"/>
                </a:solidFill>
                <a:ea typeface="ＭＳ Ｐゴシック" charset="0"/>
                <a:cs typeface="ＭＳ Ｐゴシック" charset="0"/>
              </a:rPr>
              <a:t>years</a:t>
            </a:r>
            <a:endParaRPr lang="fr-FR" sz="3500" b="1" dirty="0">
              <a:solidFill>
                <a:srgbClr val="000000"/>
              </a:solidFill>
              <a:ea typeface="ＭＳ Ｐゴシック" charset="0"/>
              <a:cs typeface="ＭＳ Ｐゴシック" charset="0"/>
            </a:endParaRPr>
          </a:p>
        </p:txBody>
      </p:sp>
      <p:pic>
        <p:nvPicPr>
          <p:cNvPr id="8" name="Picture 7"/>
          <p:cNvPicPr>
            <a:picLocks noChangeAspect="1"/>
          </p:cNvPicPr>
          <p:nvPr/>
        </p:nvPicPr>
        <p:blipFill>
          <a:blip r:embed="rId3"/>
          <a:stretch>
            <a:fillRect/>
          </a:stretch>
        </p:blipFill>
        <p:spPr>
          <a:xfrm>
            <a:off x="804927" y="1844825"/>
            <a:ext cx="2326913" cy="1680548"/>
          </a:xfrm>
          <a:prstGeom prst="rect">
            <a:avLst/>
          </a:prstGeom>
        </p:spPr>
      </p:pic>
      <p:sp>
        <p:nvSpPr>
          <p:cNvPr id="9" name="TextBox 13"/>
          <p:cNvSpPr txBox="1">
            <a:spLocks noChangeArrowheads="1"/>
          </p:cNvSpPr>
          <p:nvPr/>
        </p:nvSpPr>
        <p:spPr bwMode="auto">
          <a:xfrm>
            <a:off x="971600" y="1412776"/>
            <a:ext cx="1944216"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smtClean="0">
                <a:solidFill>
                  <a:srgbClr val="000000"/>
                </a:solidFill>
              </a:rPr>
              <a:t>Serendipitous?</a:t>
            </a:r>
            <a:endParaRPr lang="en-US" sz="1800" b="1" dirty="0">
              <a:solidFill>
                <a:srgbClr val="000000"/>
              </a:solidFill>
            </a:endParaRPr>
          </a:p>
        </p:txBody>
      </p:sp>
      <p:sp>
        <p:nvSpPr>
          <p:cNvPr id="10" name="TextBox 13"/>
          <p:cNvSpPr txBox="1">
            <a:spLocks noChangeArrowheads="1"/>
          </p:cNvSpPr>
          <p:nvPr/>
        </p:nvSpPr>
        <p:spPr bwMode="auto">
          <a:xfrm>
            <a:off x="2915816" y="5013176"/>
            <a:ext cx="2952328"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err="1" smtClean="0">
                <a:solidFill>
                  <a:srgbClr val="000000"/>
                </a:solidFill>
              </a:rPr>
              <a:t>Ultradeep</a:t>
            </a:r>
            <a:r>
              <a:rPr lang="en-US" sz="1800" b="1" dirty="0" smtClean="0">
                <a:solidFill>
                  <a:srgbClr val="000000"/>
                </a:solidFill>
              </a:rPr>
              <a:t> observations?</a:t>
            </a:r>
            <a:endParaRPr lang="en-US" sz="1800" b="1" dirty="0">
              <a:solidFill>
                <a:srgbClr val="000000"/>
              </a:solidFill>
            </a:endParaRPr>
          </a:p>
        </p:txBody>
      </p:sp>
      <p:sp>
        <p:nvSpPr>
          <p:cNvPr id="11" name="ZoneTexte 14"/>
          <p:cNvSpPr txBox="1">
            <a:spLocks noChangeArrowheads="1"/>
          </p:cNvSpPr>
          <p:nvPr/>
        </p:nvSpPr>
        <p:spPr bwMode="auto">
          <a:xfrm>
            <a:off x="323528" y="3654647"/>
            <a:ext cx="3296471" cy="1077218"/>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0" indent="0" defTabSz="914400" eaLnBrk="1" hangingPunct="1">
              <a:buClr>
                <a:srgbClr val="FF0000"/>
              </a:buClr>
            </a:pPr>
            <a:r>
              <a:rPr lang="en-GB" sz="1600" dirty="0" smtClean="0">
                <a:solidFill>
                  <a:srgbClr val="000000"/>
                </a:solidFill>
                <a:latin typeface="Helvetica" charset="0"/>
                <a:cs typeface="Helvetica" charset="0"/>
                <a:sym typeface="Wingdings"/>
              </a:rPr>
              <a:t> Several cluster surveys now online (or coming online): SPT (e.g. </a:t>
            </a:r>
            <a:r>
              <a:rPr lang="en-GB" sz="1600" dirty="0" smtClean="0">
                <a:solidFill>
                  <a:srgbClr val="FF0918"/>
                </a:solidFill>
                <a:latin typeface="Helvetica" charset="0"/>
                <a:cs typeface="Helvetica" charset="0"/>
                <a:sym typeface="Wingdings"/>
              </a:rPr>
              <a:t>Phoenix</a:t>
            </a:r>
            <a:r>
              <a:rPr lang="en-GB" sz="1600" dirty="0" smtClean="0">
                <a:solidFill>
                  <a:srgbClr val="000000"/>
                </a:solidFill>
                <a:latin typeface="Helvetica" charset="0"/>
                <a:cs typeface="Helvetica" charset="0"/>
                <a:sym typeface="Wingdings"/>
              </a:rPr>
              <a:t>, see McDonald+2012), Planck, </a:t>
            </a:r>
            <a:r>
              <a:rPr lang="en-GB" sz="1600" dirty="0" err="1" smtClean="0">
                <a:solidFill>
                  <a:srgbClr val="000000"/>
                </a:solidFill>
                <a:latin typeface="Helvetica" charset="0"/>
                <a:cs typeface="Helvetica" charset="0"/>
                <a:sym typeface="Wingdings"/>
              </a:rPr>
              <a:t>eRosita</a:t>
            </a:r>
            <a:r>
              <a:rPr lang="en-GB" sz="1600" dirty="0" smtClean="0">
                <a:solidFill>
                  <a:srgbClr val="000000"/>
                </a:solidFill>
                <a:latin typeface="Helvetica" charset="0"/>
                <a:cs typeface="Helvetica" charset="0"/>
                <a:sym typeface="Wingdings"/>
              </a:rPr>
              <a:t>, etc.</a:t>
            </a:r>
            <a:endParaRPr lang="en-GB" sz="1600" dirty="0">
              <a:solidFill>
                <a:schemeClr val="bg2"/>
              </a:solidFill>
              <a:latin typeface="Helvetica" charset="0"/>
              <a:cs typeface="Helvetica" charset="0"/>
            </a:endParaRPr>
          </a:p>
        </p:txBody>
      </p:sp>
      <p:sp>
        <p:nvSpPr>
          <p:cNvPr id="12" name="ZoneTexte 14"/>
          <p:cNvSpPr txBox="1">
            <a:spLocks noChangeArrowheads="1"/>
          </p:cNvSpPr>
          <p:nvPr/>
        </p:nvSpPr>
        <p:spPr bwMode="auto">
          <a:xfrm>
            <a:off x="3897191" y="5583035"/>
            <a:ext cx="4987975" cy="1077218"/>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0" indent="0" defTabSz="914400" eaLnBrk="1" hangingPunct="1">
              <a:buClr>
                <a:srgbClr val="FF0000"/>
              </a:buClr>
            </a:pPr>
            <a:r>
              <a:rPr lang="en-GB" sz="1600" dirty="0" smtClean="0">
                <a:solidFill>
                  <a:srgbClr val="000000"/>
                </a:solidFill>
                <a:latin typeface="Helvetica" charset="0"/>
                <a:cs typeface="Helvetica" charset="0"/>
                <a:sym typeface="Wingdings"/>
              </a:rPr>
              <a:t> Many discoveries *only* possible with deep *Chandra* observations: electron-ion equilibrium (shocks), ICM transport processes (cold fronts), metal transport (by AGN), </a:t>
            </a:r>
            <a:r>
              <a:rPr lang="en-GB" sz="1600" dirty="0" smtClean="0">
                <a:solidFill>
                  <a:srgbClr val="FF0000"/>
                </a:solidFill>
                <a:latin typeface="Helvetica" charset="0"/>
                <a:cs typeface="Helvetica" charset="0"/>
                <a:sym typeface="Wingdings"/>
              </a:rPr>
              <a:t>ripples</a:t>
            </a:r>
            <a:r>
              <a:rPr lang="en-GB" sz="1600" dirty="0" smtClean="0">
                <a:solidFill>
                  <a:srgbClr val="000000"/>
                </a:solidFill>
                <a:latin typeface="Helvetica" charset="0"/>
                <a:cs typeface="Helvetica" charset="0"/>
                <a:sym typeface="Wingdings"/>
              </a:rPr>
              <a:t> (sound waves).</a:t>
            </a:r>
            <a:endParaRPr lang="en-GB" sz="1600" dirty="0">
              <a:solidFill>
                <a:srgbClr val="000000"/>
              </a:solidFill>
              <a:latin typeface="Helvetica" charset="0"/>
              <a:cs typeface="Helvetica" charset="0"/>
            </a:endParaRPr>
          </a:p>
        </p:txBody>
      </p:sp>
      <p:sp>
        <p:nvSpPr>
          <p:cNvPr id="13" name="TextBox 6"/>
          <p:cNvSpPr txBox="1">
            <a:spLocks noChangeArrowheads="1"/>
          </p:cNvSpPr>
          <p:nvPr/>
        </p:nvSpPr>
        <p:spPr bwMode="auto">
          <a:xfrm>
            <a:off x="755576" y="1757134"/>
            <a:ext cx="839946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1" dirty="0">
                <a:solidFill>
                  <a:srgbClr val="FFFFFF"/>
                </a:solidFill>
              </a:rPr>
              <a:t>Bullet </a:t>
            </a:r>
            <a:r>
              <a:rPr lang="en-US" sz="1600" b="1" dirty="0" smtClean="0">
                <a:solidFill>
                  <a:srgbClr val="FFFFFF"/>
                </a:solidFill>
              </a:rPr>
              <a:t>cluster</a:t>
            </a:r>
            <a:r>
              <a:rPr lang="en-US" sz="1600" b="1" dirty="0">
                <a:solidFill>
                  <a:srgbClr val="FFFFFF"/>
                </a:solidFill>
              </a:rPr>
              <a:t> </a:t>
            </a:r>
          </a:p>
          <a:p>
            <a:pPr eaLnBrk="1" hangingPunct="1"/>
            <a:endParaRPr lang="en-US" sz="1600" b="1" dirty="0" smtClean="0">
              <a:solidFill>
                <a:srgbClr val="FFFFFF"/>
              </a:solidFill>
            </a:endParaRPr>
          </a:p>
          <a:p>
            <a:pPr eaLnBrk="1" hangingPunct="1"/>
            <a:endParaRPr lang="en-US" sz="1600" b="1" dirty="0" smtClean="0">
              <a:solidFill>
                <a:srgbClr val="FFFFFF"/>
              </a:solidFill>
            </a:endParaRPr>
          </a:p>
          <a:p>
            <a:pPr eaLnBrk="1" hangingPunct="1"/>
            <a:endParaRPr lang="en-US" sz="1600" b="1" dirty="0">
              <a:solidFill>
                <a:srgbClr val="FFFFFF"/>
              </a:solidFill>
            </a:endParaRPr>
          </a:p>
          <a:p>
            <a:pPr eaLnBrk="1" hangingPunct="1"/>
            <a:endParaRPr lang="en-US" sz="1600" b="1" dirty="0">
              <a:solidFill>
                <a:srgbClr val="FFFFFF"/>
              </a:solidFill>
            </a:endParaRPr>
          </a:p>
          <a:p>
            <a:pPr eaLnBrk="1" hangingPunct="1"/>
            <a:endParaRPr lang="en-US" sz="1600" b="1" dirty="0" smtClean="0">
              <a:solidFill>
                <a:srgbClr val="FFFFFF"/>
              </a:solidFill>
            </a:endParaRPr>
          </a:p>
          <a:p>
            <a:pPr eaLnBrk="1" hangingPunct="1"/>
            <a:r>
              <a:rPr lang="en-US" sz="1600" b="1" dirty="0" err="1" smtClean="0">
                <a:solidFill>
                  <a:srgbClr val="FFFFFF"/>
                </a:solidFill>
              </a:rPr>
              <a:t>Markevitch</a:t>
            </a:r>
            <a:r>
              <a:rPr lang="en-US" sz="1600" b="1" dirty="0" smtClean="0">
                <a:solidFill>
                  <a:srgbClr val="FFFFFF"/>
                </a:solidFill>
              </a:rPr>
              <a:t>+</a:t>
            </a:r>
            <a:endParaRPr lang="en-US" sz="1600" b="1" dirty="0">
              <a:solidFill>
                <a:srgbClr val="FFFFFF"/>
              </a:solidFill>
            </a:endParaRPr>
          </a:p>
        </p:txBody>
      </p:sp>
      <p:sp>
        <p:nvSpPr>
          <p:cNvPr id="2" name="TextBox 1"/>
          <p:cNvSpPr txBox="1"/>
          <p:nvPr/>
        </p:nvSpPr>
        <p:spPr>
          <a:xfrm>
            <a:off x="278850" y="5517232"/>
            <a:ext cx="3317727" cy="1138773"/>
          </a:xfrm>
          <a:prstGeom prst="rect">
            <a:avLst/>
          </a:prstGeom>
          <a:noFill/>
          <a:ln w="38100" cmpd="sng">
            <a:solidFill>
              <a:srgbClr val="000000"/>
            </a:solidFill>
          </a:ln>
        </p:spPr>
        <p:txBody>
          <a:bodyPr wrap="square" rtlCol="0">
            <a:spAutoFit/>
          </a:bodyPr>
          <a:lstStyle/>
          <a:p>
            <a:pPr algn="ctr"/>
            <a:r>
              <a:rPr lang="en-US" b="1" dirty="0" smtClean="0">
                <a:solidFill>
                  <a:srgbClr val="000000"/>
                </a:solidFill>
              </a:rPr>
              <a:t>A1795</a:t>
            </a:r>
            <a:r>
              <a:rPr lang="en-US" b="1" dirty="0" smtClean="0">
                <a:solidFill>
                  <a:srgbClr val="000000"/>
                </a:solidFill>
              </a:rPr>
              <a:t>?</a:t>
            </a:r>
          </a:p>
          <a:p>
            <a:pPr algn="ctr"/>
            <a:r>
              <a:rPr lang="en-US" b="1" dirty="0" smtClean="0">
                <a:solidFill>
                  <a:srgbClr val="000000"/>
                </a:solidFill>
              </a:rPr>
              <a:t>(PI </a:t>
            </a:r>
            <a:r>
              <a:rPr lang="en-US" b="1" dirty="0" err="1" smtClean="0">
                <a:solidFill>
                  <a:srgbClr val="000000"/>
                </a:solidFill>
              </a:rPr>
              <a:t>Vikhlinin</a:t>
            </a:r>
            <a:r>
              <a:rPr lang="en-US" b="1" dirty="0" smtClean="0">
                <a:solidFill>
                  <a:srgbClr val="000000"/>
                </a:solidFill>
              </a:rPr>
              <a:t>, 2Ms)</a:t>
            </a:r>
          </a:p>
          <a:p>
            <a:pPr algn="ctr"/>
            <a:endParaRPr lang="en-US" b="1" dirty="0">
              <a:solidFill>
                <a:srgbClr val="000000"/>
              </a:solidFill>
            </a:endParaRPr>
          </a:p>
          <a:p>
            <a:pPr algn="ctr"/>
            <a:r>
              <a:rPr lang="en-US" sz="1400" b="1" dirty="0" smtClean="0">
                <a:solidFill>
                  <a:srgbClr val="000000"/>
                </a:solidFill>
              </a:rPr>
              <a:t>see also Vikhlinin+2014 (in prep)</a:t>
            </a:r>
          </a:p>
        </p:txBody>
      </p:sp>
      <p:pic>
        <p:nvPicPr>
          <p:cNvPr id="18" name="Picture 17"/>
          <p:cNvPicPr>
            <a:picLocks noChangeAspect="1"/>
          </p:cNvPicPr>
          <p:nvPr/>
        </p:nvPicPr>
        <p:blipFill>
          <a:blip r:embed="rId4"/>
          <a:stretch>
            <a:fillRect/>
          </a:stretch>
        </p:blipFill>
        <p:spPr>
          <a:xfrm>
            <a:off x="5004048" y="1583667"/>
            <a:ext cx="3024336" cy="2723157"/>
          </a:xfrm>
          <a:prstGeom prst="rect">
            <a:avLst/>
          </a:prstGeom>
        </p:spPr>
      </p:pic>
      <p:sp>
        <p:nvSpPr>
          <p:cNvPr id="19" name="TextBox 18"/>
          <p:cNvSpPr txBox="1"/>
          <p:nvPr/>
        </p:nvSpPr>
        <p:spPr>
          <a:xfrm>
            <a:off x="5436096" y="1772816"/>
            <a:ext cx="3158153" cy="307777"/>
          </a:xfrm>
          <a:prstGeom prst="rect">
            <a:avLst/>
          </a:prstGeom>
          <a:noFill/>
        </p:spPr>
        <p:txBody>
          <a:bodyPr wrap="square" rtlCol="0">
            <a:spAutoFit/>
          </a:bodyPr>
          <a:lstStyle/>
          <a:p>
            <a:pPr algn="ctr"/>
            <a:r>
              <a:rPr lang="en-US" sz="1400" b="1" dirty="0" smtClean="0">
                <a:solidFill>
                  <a:srgbClr val="000000"/>
                </a:solidFill>
              </a:rPr>
              <a:t>H1821, Chandra + 400ks </a:t>
            </a:r>
            <a:r>
              <a:rPr lang="en-US" sz="1400" b="1" dirty="0" err="1" smtClean="0">
                <a:solidFill>
                  <a:srgbClr val="000000"/>
                </a:solidFill>
              </a:rPr>
              <a:t>Suzaku</a:t>
            </a:r>
            <a:endParaRPr lang="en-US" sz="1400" b="1" dirty="0" smtClean="0">
              <a:solidFill>
                <a:srgbClr val="000000"/>
              </a:solidFill>
            </a:endParaRPr>
          </a:p>
        </p:txBody>
      </p:sp>
      <p:sp>
        <p:nvSpPr>
          <p:cNvPr id="20" name="TextBox 19"/>
          <p:cNvSpPr txBox="1"/>
          <p:nvPr/>
        </p:nvSpPr>
        <p:spPr>
          <a:xfrm>
            <a:off x="5590311" y="3697287"/>
            <a:ext cx="2510081" cy="307777"/>
          </a:xfrm>
          <a:prstGeom prst="rect">
            <a:avLst/>
          </a:prstGeom>
          <a:noFill/>
        </p:spPr>
        <p:txBody>
          <a:bodyPr wrap="square" rtlCol="0">
            <a:spAutoFit/>
          </a:bodyPr>
          <a:lstStyle/>
          <a:p>
            <a:r>
              <a:rPr lang="en-US" sz="1400" b="1" dirty="0" smtClean="0">
                <a:solidFill>
                  <a:srgbClr val="000000"/>
                </a:solidFill>
              </a:rPr>
              <a:t>Reynolds+2014 </a:t>
            </a:r>
          </a:p>
        </p:txBody>
      </p:sp>
      <p:sp>
        <p:nvSpPr>
          <p:cNvPr id="21" name="TextBox 13"/>
          <p:cNvSpPr txBox="1">
            <a:spLocks noChangeArrowheads="1"/>
          </p:cNvSpPr>
          <p:nvPr/>
        </p:nvSpPr>
        <p:spPr bwMode="auto">
          <a:xfrm>
            <a:off x="5211545" y="1408650"/>
            <a:ext cx="2952328"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smtClean="0">
                <a:solidFill>
                  <a:srgbClr val="000000"/>
                </a:solidFill>
              </a:rPr>
              <a:t>Joint observations?</a:t>
            </a:r>
            <a:endParaRPr lang="en-US" sz="1800" b="1" dirty="0">
              <a:solidFill>
                <a:srgbClr val="000000"/>
              </a:solidFill>
            </a:endParaRPr>
          </a:p>
        </p:txBody>
      </p:sp>
      <p:sp>
        <p:nvSpPr>
          <p:cNvPr id="22" name="ZoneTexte 14"/>
          <p:cNvSpPr txBox="1">
            <a:spLocks noChangeArrowheads="1"/>
          </p:cNvSpPr>
          <p:nvPr/>
        </p:nvSpPr>
        <p:spPr bwMode="auto">
          <a:xfrm>
            <a:off x="3897191" y="4147212"/>
            <a:ext cx="4987975" cy="584776"/>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0" indent="0" defTabSz="914400" eaLnBrk="1" hangingPunct="1">
              <a:buClr>
                <a:srgbClr val="FF0000"/>
              </a:buClr>
            </a:pPr>
            <a:r>
              <a:rPr lang="en-GB" sz="1600" dirty="0" smtClean="0">
                <a:solidFill>
                  <a:srgbClr val="000000"/>
                </a:solidFill>
                <a:latin typeface="Helvetica" charset="0"/>
                <a:cs typeface="Helvetica" charset="0"/>
                <a:sym typeface="Wingdings"/>
              </a:rPr>
              <a:t> </a:t>
            </a:r>
            <a:r>
              <a:rPr lang="en-GB" sz="1600" dirty="0" err="1" smtClean="0">
                <a:solidFill>
                  <a:srgbClr val="000000"/>
                </a:solidFill>
                <a:latin typeface="Helvetica" charset="0"/>
                <a:cs typeface="Helvetica" charset="0"/>
                <a:sym typeface="Wingdings"/>
              </a:rPr>
              <a:t>NuSTAR</a:t>
            </a:r>
            <a:r>
              <a:rPr lang="en-GB" sz="1600" dirty="0" smtClean="0">
                <a:solidFill>
                  <a:srgbClr val="000000"/>
                </a:solidFill>
                <a:latin typeface="Helvetica" charset="0"/>
                <a:cs typeface="Helvetica" charset="0"/>
                <a:sym typeface="Wingdings"/>
              </a:rPr>
              <a:t> (2012), </a:t>
            </a:r>
            <a:r>
              <a:rPr lang="en-GB" sz="1600" dirty="0" err="1" smtClean="0">
                <a:solidFill>
                  <a:srgbClr val="000000"/>
                </a:solidFill>
                <a:latin typeface="Helvetica" charset="0"/>
                <a:cs typeface="Helvetica" charset="0"/>
                <a:sym typeface="Wingdings"/>
              </a:rPr>
              <a:t>Astro</a:t>
            </a:r>
            <a:r>
              <a:rPr lang="en-GB" sz="1600" dirty="0" smtClean="0">
                <a:solidFill>
                  <a:srgbClr val="000000"/>
                </a:solidFill>
                <a:latin typeface="Helvetica" charset="0"/>
                <a:cs typeface="Helvetica" charset="0"/>
                <a:sym typeface="Wingdings"/>
              </a:rPr>
              <a:t>-H (2015/2016), </a:t>
            </a:r>
            <a:r>
              <a:rPr lang="en-GB" sz="1600" dirty="0" err="1" smtClean="0">
                <a:solidFill>
                  <a:srgbClr val="000000"/>
                </a:solidFill>
                <a:latin typeface="Helvetica" charset="0"/>
                <a:cs typeface="Helvetica" charset="0"/>
                <a:sym typeface="Wingdings"/>
              </a:rPr>
              <a:t>eROSITA</a:t>
            </a:r>
            <a:r>
              <a:rPr lang="en-GB" sz="1600" dirty="0">
                <a:solidFill>
                  <a:srgbClr val="000000"/>
                </a:solidFill>
                <a:latin typeface="Helvetica" charset="0"/>
                <a:cs typeface="Helvetica" charset="0"/>
                <a:sym typeface="Wingdings"/>
              </a:rPr>
              <a:t> </a:t>
            </a:r>
            <a:r>
              <a:rPr lang="en-GB" sz="1600" dirty="0" smtClean="0">
                <a:solidFill>
                  <a:srgbClr val="000000"/>
                </a:solidFill>
                <a:latin typeface="Helvetica" charset="0"/>
                <a:cs typeface="Helvetica" charset="0"/>
                <a:sym typeface="Wingdings"/>
              </a:rPr>
              <a:t>(2016), Athena+ (2020s), </a:t>
            </a:r>
            <a:r>
              <a:rPr lang="en-GB" sz="1600" dirty="0" smtClean="0">
                <a:solidFill>
                  <a:srgbClr val="FF0918"/>
                </a:solidFill>
                <a:latin typeface="Helvetica" charset="0"/>
                <a:cs typeface="Helvetica" charset="0"/>
                <a:sym typeface="Wingdings"/>
              </a:rPr>
              <a:t>SMART-X </a:t>
            </a:r>
            <a:r>
              <a:rPr lang="en-GB" sz="1600" dirty="0" smtClean="0">
                <a:solidFill>
                  <a:srgbClr val="000000"/>
                </a:solidFill>
                <a:latin typeface="Helvetica" charset="0"/>
                <a:cs typeface="Helvetica" charset="0"/>
                <a:sym typeface="Wingdings"/>
              </a:rPr>
              <a:t>(?)</a:t>
            </a:r>
            <a:endParaRPr lang="en-GB" sz="1600" dirty="0">
              <a:solidFill>
                <a:srgbClr val="000000"/>
              </a:solidFill>
              <a:latin typeface="Helvetica" charset="0"/>
              <a:cs typeface="Helvetica" charset="0"/>
            </a:endParaRPr>
          </a:p>
        </p:txBody>
      </p:sp>
    </p:spTree>
    <p:extLst>
      <p:ext uri="{BB962C8B-B14F-4D97-AF65-F5344CB8AC3E}">
        <p14:creationId xmlns:p14="http://schemas.microsoft.com/office/powerpoint/2010/main" val="23614341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20"/>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8"/>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1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2"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2" grpId="0" animBg="1"/>
      <p:bldP spid="19" grpId="0"/>
      <p:bldP spid="19" grpId="1"/>
      <p:bldP spid="19" grpId="2"/>
      <p:bldP spid="20" grpId="0"/>
      <p:bldP spid="20" grpId="1"/>
      <p:bldP spid="20" grpId="2"/>
      <p:bldP spid="21" grpId="0" animBg="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a:defRPr/>
            </a:pPr>
            <a:endParaRPr lang="en-US"/>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Clusters of </a:t>
            </a:r>
            <a:r>
              <a:rPr lang="fr-FR" sz="3500" b="1" dirty="0" smtClean="0">
                <a:solidFill>
                  <a:srgbClr val="000000"/>
                </a:solidFill>
                <a:ea typeface="ＭＳ Ｐゴシック" charset="0"/>
                <a:cs typeface="ＭＳ Ｐゴシック" charset="0"/>
              </a:rPr>
              <a:t>Galaxies: </a:t>
            </a:r>
            <a:r>
              <a:rPr lang="fr-FR" sz="3500" b="1" dirty="0" err="1" smtClean="0">
                <a:solidFill>
                  <a:srgbClr val="000000"/>
                </a:solidFill>
                <a:ea typeface="ＭＳ Ｐゴシック" charset="0"/>
                <a:cs typeface="ＭＳ Ｐゴシック" charset="0"/>
              </a:rPr>
              <a:t>Mergers</a:t>
            </a:r>
            <a:r>
              <a:rPr lang="fr-FR" sz="3500" b="1" dirty="0" smtClean="0">
                <a:solidFill>
                  <a:srgbClr val="000000"/>
                </a:solidFill>
                <a:ea typeface="ＭＳ Ｐゴシック" charset="0"/>
                <a:cs typeface="ＭＳ Ｐゴシック" charset="0"/>
              </a:rPr>
              <a:t> (</a:t>
            </a:r>
            <a:r>
              <a:rPr lang="fr-FR" sz="3500" b="1" dirty="0" err="1" smtClean="0">
                <a:solidFill>
                  <a:srgbClr val="000000"/>
                </a:solidFill>
                <a:ea typeface="ＭＳ Ｐゴシック" charset="0"/>
                <a:cs typeface="ＭＳ Ｐゴシック" charset="0"/>
              </a:rPr>
              <a:t>minor</a:t>
            </a:r>
            <a:r>
              <a:rPr lang="fr-FR" sz="3500" b="1" dirty="0" smtClean="0">
                <a:solidFill>
                  <a:srgbClr val="000000"/>
                </a:solidFill>
                <a:ea typeface="ＭＳ Ｐゴシック" charset="0"/>
                <a:cs typeface="ＭＳ Ｐゴシック" charset="0"/>
              </a:rPr>
              <a:t>)</a:t>
            </a:r>
            <a:endParaRPr lang="fr-FR" sz="3500" b="1" dirty="0">
              <a:solidFill>
                <a:srgbClr val="000000"/>
              </a:solidFill>
              <a:ea typeface="ＭＳ Ｐゴシック" charset="0"/>
              <a:cs typeface="ＭＳ Ｐゴシック" charset="0"/>
            </a:endParaRPr>
          </a:p>
        </p:txBody>
      </p:sp>
      <p:sp>
        <p:nvSpPr>
          <p:cNvPr id="4" name="Espace réservé du texte 3"/>
          <p:cNvSpPr txBox="1">
            <a:spLocks/>
          </p:cNvSpPr>
          <p:nvPr/>
        </p:nvSpPr>
        <p:spPr bwMode="auto">
          <a:xfrm>
            <a:off x="4572000" y="1339269"/>
            <a:ext cx="4464496" cy="52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292608" tIns="274320" rIns="274320" bIns="274320"/>
          <a:lstStyle>
            <a:lvl1pPr eaLnBrk="0" hangingPunct="0">
              <a:defRPr sz="2400">
                <a:solidFill>
                  <a:schemeClr val="tx1"/>
                </a:solidFill>
                <a:latin typeface="Arial" charset="0"/>
                <a:ea typeface="ヒラギノ角ゴ Pro W3" charset="0"/>
                <a:cs typeface="ヒラギノ角ゴ Pro W3" charset="0"/>
              </a:defRPr>
            </a:lvl1pPr>
            <a:lvl2pPr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lnSpc>
                <a:spcPct val="110000"/>
              </a:lnSpc>
              <a:spcBef>
                <a:spcPts val="1400"/>
              </a:spcBef>
              <a:buClr>
                <a:srgbClr val="FF6600"/>
              </a:buClr>
              <a:buSzPct val="120000"/>
              <a:buFont typeface="Arial" charset="0"/>
              <a:buChar char="•"/>
              <a:defRPr/>
            </a:pPr>
            <a:r>
              <a:rPr lang="en-GB" sz="1800" b="1" dirty="0" smtClean="0">
                <a:solidFill>
                  <a:schemeClr val="bg2"/>
                </a:solidFill>
                <a:latin typeface="Helvetica" charset="0"/>
                <a:cs typeface="Helvetica" charset="0"/>
              </a:rPr>
              <a:t> ICM transport properties:</a:t>
            </a:r>
          </a:p>
          <a:p>
            <a:pPr marL="285750" indent="-285750" defTabSz="914400" eaLnBrk="1" hangingPunct="1">
              <a:lnSpc>
                <a:spcPct val="110000"/>
              </a:lnSpc>
              <a:spcBef>
                <a:spcPts val="1400"/>
              </a:spcBef>
              <a:buClr>
                <a:srgbClr val="FF6600"/>
              </a:buClr>
              <a:buSzPct val="120000"/>
              <a:buFont typeface="Wingdings" charset="0"/>
              <a:buChar char="à"/>
              <a:defRPr/>
            </a:pPr>
            <a:r>
              <a:rPr lang="en-GB" sz="1800" b="1" dirty="0">
                <a:solidFill>
                  <a:schemeClr val="bg2"/>
                </a:solidFill>
                <a:latin typeface="Helvetica" charset="0"/>
                <a:cs typeface="Helvetica" charset="0"/>
                <a:sym typeface="Wingdings"/>
              </a:rPr>
              <a:t>L</a:t>
            </a:r>
            <a:r>
              <a:rPr lang="en-GB" sz="1800" b="1" dirty="0" smtClean="0">
                <a:solidFill>
                  <a:schemeClr val="bg2"/>
                </a:solidFill>
                <a:latin typeface="Helvetica" charset="0"/>
                <a:cs typeface="Helvetica" charset="0"/>
                <a:sym typeface="Wingdings"/>
              </a:rPr>
              <a:t>ow-viscosity = turbulent </a:t>
            </a:r>
            <a:r>
              <a:rPr lang="en-GB" sz="1800" b="1" dirty="0" smtClean="0">
                <a:solidFill>
                  <a:schemeClr val="bg2"/>
                </a:solidFill>
                <a:latin typeface="Helvetica" charset="0"/>
                <a:cs typeface="Helvetica" charset="0"/>
                <a:sym typeface="Wingdings"/>
              </a:rPr>
              <a:t>mixing, smaller </a:t>
            </a:r>
            <a:r>
              <a:rPr lang="en-GB" sz="1800" b="1" dirty="0">
                <a:solidFill>
                  <a:schemeClr val="bg2"/>
                </a:solidFill>
                <a:latin typeface="Helvetica" charset="0"/>
                <a:cs typeface="Helvetica" charset="0"/>
                <a:sym typeface="Wingdings"/>
              </a:rPr>
              <a:t>faint </a:t>
            </a:r>
            <a:r>
              <a:rPr lang="en-GB" sz="1800" b="1" dirty="0" smtClean="0">
                <a:solidFill>
                  <a:schemeClr val="bg2"/>
                </a:solidFill>
                <a:latin typeface="Helvetica" charset="0"/>
                <a:cs typeface="Helvetica" charset="0"/>
                <a:sym typeface="Wingdings"/>
              </a:rPr>
              <a:t>wake.</a:t>
            </a:r>
            <a:endParaRPr lang="en-GB" sz="1800" b="1" dirty="0">
              <a:solidFill>
                <a:schemeClr val="bg2"/>
              </a:solidFill>
              <a:latin typeface="Helvetica" charset="0"/>
              <a:cs typeface="Helvetica" charset="0"/>
              <a:sym typeface="Wingdings"/>
            </a:endParaRPr>
          </a:p>
          <a:p>
            <a:pPr marL="285750" indent="-285750" defTabSz="914400" eaLnBrk="1" hangingPunct="1">
              <a:lnSpc>
                <a:spcPct val="110000"/>
              </a:lnSpc>
              <a:spcBef>
                <a:spcPts val="1400"/>
              </a:spcBef>
              <a:buClr>
                <a:srgbClr val="FF6600"/>
              </a:buClr>
              <a:buSzPct val="120000"/>
              <a:buFont typeface="Wingdings" charset="0"/>
              <a:buChar char="à"/>
              <a:defRPr/>
            </a:pPr>
            <a:r>
              <a:rPr lang="en-GB" sz="1800" b="1" dirty="0">
                <a:solidFill>
                  <a:schemeClr val="bg2"/>
                </a:solidFill>
                <a:latin typeface="Helvetica" charset="0"/>
                <a:cs typeface="Helvetica" charset="0"/>
                <a:sym typeface="Wingdings"/>
              </a:rPr>
              <a:t>High-viscosity = supresses </a:t>
            </a:r>
            <a:r>
              <a:rPr lang="en-GB" sz="1800" b="1" dirty="0" smtClean="0">
                <a:solidFill>
                  <a:schemeClr val="bg2"/>
                </a:solidFill>
                <a:latin typeface="Helvetica" charset="0"/>
                <a:cs typeface="Helvetica" charset="0"/>
                <a:sym typeface="Wingdings"/>
              </a:rPr>
              <a:t>mixing, long </a:t>
            </a:r>
            <a:r>
              <a:rPr lang="en-GB" sz="1800" b="1" dirty="0">
                <a:solidFill>
                  <a:schemeClr val="bg2"/>
                </a:solidFill>
                <a:latin typeface="Helvetica" charset="0"/>
                <a:cs typeface="Helvetica" charset="0"/>
                <a:sym typeface="Wingdings"/>
              </a:rPr>
              <a:t>bright </a:t>
            </a:r>
            <a:r>
              <a:rPr lang="en-GB" sz="1800" b="1" dirty="0" smtClean="0">
                <a:solidFill>
                  <a:schemeClr val="bg2"/>
                </a:solidFill>
                <a:latin typeface="Helvetica" charset="0"/>
                <a:cs typeface="Helvetica" charset="0"/>
                <a:sym typeface="Wingdings"/>
              </a:rPr>
              <a:t>wake. </a:t>
            </a:r>
          </a:p>
          <a:p>
            <a:pPr defTabSz="914400" eaLnBrk="1" hangingPunct="1">
              <a:lnSpc>
                <a:spcPct val="110000"/>
              </a:lnSpc>
              <a:spcBef>
                <a:spcPts val="1400"/>
              </a:spcBef>
              <a:buClr>
                <a:srgbClr val="FF6600"/>
              </a:buClr>
              <a:buSzPct val="120000"/>
              <a:defRPr/>
            </a:pPr>
            <a:endParaRPr lang="en-GB" sz="1800" b="1" dirty="0" smtClean="0">
              <a:solidFill>
                <a:schemeClr val="bg2"/>
              </a:solidFill>
              <a:latin typeface="Helvetica" charset="0"/>
              <a:cs typeface="Helvetica" charset="0"/>
            </a:endParaRPr>
          </a:p>
          <a:p>
            <a:pPr defTabSz="914400" eaLnBrk="1" hangingPunct="1">
              <a:lnSpc>
                <a:spcPct val="110000"/>
              </a:lnSpc>
              <a:spcBef>
                <a:spcPts val="1400"/>
              </a:spcBef>
              <a:buClr>
                <a:srgbClr val="FF6600"/>
              </a:buClr>
              <a:buSzPct val="120000"/>
              <a:buFont typeface="Arial" charset="0"/>
              <a:buChar char="•"/>
              <a:defRPr/>
            </a:pPr>
            <a:r>
              <a:rPr lang="en-GB" sz="1800" b="1" dirty="0" smtClean="0">
                <a:solidFill>
                  <a:schemeClr val="bg2"/>
                </a:solidFill>
                <a:latin typeface="Helvetica" charset="0"/>
                <a:cs typeface="Helvetica" charset="0"/>
              </a:rPr>
              <a:t> </a:t>
            </a:r>
            <a:r>
              <a:rPr lang="en-GB" sz="1800" b="1" dirty="0" smtClean="0">
                <a:solidFill>
                  <a:schemeClr val="bg2"/>
                </a:solidFill>
                <a:latin typeface="Helvetica" charset="0"/>
                <a:cs typeface="Helvetica" charset="0"/>
                <a:sym typeface="Wingdings"/>
              </a:rPr>
              <a:t>Tailored simulations </a:t>
            </a:r>
            <a:r>
              <a:rPr lang="en-GB" sz="1800" b="1" dirty="0" err="1" smtClean="0">
                <a:solidFill>
                  <a:schemeClr val="bg2"/>
                </a:solidFill>
                <a:latin typeface="Helvetica" charset="0"/>
                <a:cs typeface="Helvetica" charset="0"/>
                <a:sym typeface="Wingdings"/>
              </a:rPr>
              <a:t>vs</a:t>
            </a:r>
            <a:r>
              <a:rPr lang="en-GB" sz="1800" b="1" dirty="0" smtClean="0">
                <a:solidFill>
                  <a:schemeClr val="bg2"/>
                </a:solidFill>
                <a:latin typeface="Helvetica" charset="0"/>
                <a:cs typeface="Helvetica" charset="0"/>
                <a:sym typeface="Wingdings"/>
              </a:rPr>
              <a:t> observations: </a:t>
            </a:r>
            <a:endParaRPr lang="en-GB" sz="1800" b="1" dirty="0" smtClean="0">
              <a:solidFill>
                <a:schemeClr val="bg2"/>
              </a:solidFill>
              <a:latin typeface="Helvetica" charset="0"/>
              <a:cs typeface="Helvetica" charset="0"/>
              <a:sym typeface="Wingdings"/>
            </a:endParaRPr>
          </a:p>
          <a:p>
            <a:pPr defTabSz="914400" eaLnBrk="1" hangingPunct="1">
              <a:lnSpc>
                <a:spcPct val="110000"/>
              </a:lnSpc>
              <a:spcBef>
                <a:spcPts val="1400"/>
              </a:spcBef>
              <a:buClr>
                <a:srgbClr val="FF6600"/>
              </a:buClr>
              <a:buSzPct val="120000"/>
              <a:defRPr/>
            </a:pPr>
            <a:r>
              <a:rPr lang="en-GB" sz="1800" b="1" dirty="0" smtClean="0">
                <a:solidFill>
                  <a:srgbClr val="FF0000"/>
                </a:solidFill>
                <a:latin typeface="Helvetica" charset="0"/>
                <a:cs typeface="Helvetica" charset="0"/>
                <a:sym typeface="Wingdings"/>
              </a:rPr>
              <a:t> </a:t>
            </a:r>
            <a:r>
              <a:rPr lang="en-GB" sz="1800" b="1" dirty="0" smtClean="0">
                <a:solidFill>
                  <a:srgbClr val="FF0000"/>
                </a:solidFill>
                <a:latin typeface="Helvetica" charset="0"/>
                <a:cs typeface="Helvetica" charset="0"/>
                <a:sym typeface="Wingdings"/>
              </a:rPr>
              <a:t>ICM </a:t>
            </a:r>
            <a:r>
              <a:rPr lang="en-GB" sz="1800" b="1" dirty="0" smtClean="0">
                <a:solidFill>
                  <a:srgbClr val="FF0000"/>
                </a:solidFill>
                <a:latin typeface="Helvetica" charset="0"/>
                <a:cs typeface="Helvetica" charset="0"/>
                <a:sym typeface="Wingdings"/>
              </a:rPr>
              <a:t>is turbulent </a:t>
            </a:r>
            <a:r>
              <a:rPr lang="en-GB" sz="1800" b="1" dirty="0" smtClean="0">
                <a:solidFill>
                  <a:schemeClr val="bg2"/>
                </a:solidFill>
                <a:latin typeface="Helvetica" charset="0"/>
                <a:cs typeface="Helvetica" charset="0"/>
                <a:sym typeface="Wingdings"/>
              </a:rPr>
              <a:t>(low viscosity, see Roediger+2014a,b). </a:t>
            </a:r>
          </a:p>
        </p:txBody>
      </p:sp>
      <p:sp>
        <p:nvSpPr>
          <p:cNvPr id="5" name="Rectangle 13"/>
          <p:cNvSpPr>
            <a:spLocks noChangeArrowheads="1"/>
          </p:cNvSpPr>
          <p:nvPr/>
        </p:nvSpPr>
        <p:spPr bwMode="auto">
          <a:xfrm>
            <a:off x="1187624" y="764704"/>
            <a:ext cx="698477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fr-FR" sz="2200" b="1" dirty="0" err="1" smtClean="0">
                <a:solidFill>
                  <a:srgbClr val="FF0000"/>
                </a:solidFill>
              </a:rPr>
              <a:t>Gas-stripped</a:t>
            </a:r>
            <a:r>
              <a:rPr lang="fr-FR" sz="2200" b="1" dirty="0" smtClean="0">
                <a:solidFill>
                  <a:srgbClr val="FF0000"/>
                </a:solidFill>
              </a:rPr>
              <a:t> Cluster </a:t>
            </a:r>
            <a:r>
              <a:rPr lang="fr-FR" sz="2200" b="1" dirty="0" err="1" smtClean="0">
                <a:solidFill>
                  <a:srgbClr val="FF0000"/>
                </a:solidFill>
              </a:rPr>
              <a:t>Ellipticals</a:t>
            </a:r>
            <a:endParaRPr lang="fr-FR" sz="2200" b="1" dirty="0">
              <a:solidFill>
                <a:srgbClr val="FF0000"/>
              </a:solidFill>
            </a:endParaRPr>
          </a:p>
        </p:txBody>
      </p:sp>
      <p:pic>
        <p:nvPicPr>
          <p:cNvPr id="6" name="Picture 5"/>
          <p:cNvPicPr>
            <a:picLocks noChangeAspect="1"/>
          </p:cNvPicPr>
          <p:nvPr/>
        </p:nvPicPr>
        <p:blipFill>
          <a:blip r:embed="rId3"/>
          <a:stretch>
            <a:fillRect/>
          </a:stretch>
        </p:blipFill>
        <p:spPr>
          <a:xfrm>
            <a:off x="1259632" y="1277029"/>
            <a:ext cx="2405459" cy="3020388"/>
          </a:xfrm>
          <a:prstGeom prst="rect">
            <a:avLst/>
          </a:prstGeom>
        </p:spPr>
      </p:pic>
      <p:sp>
        <p:nvSpPr>
          <p:cNvPr id="7" name="TextBox 6"/>
          <p:cNvSpPr txBox="1"/>
          <p:nvPr/>
        </p:nvSpPr>
        <p:spPr>
          <a:xfrm>
            <a:off x="1259632" y="3543399"/>
            <a:ext cx="2328718" cy="461665"/>
          </a:xfrm>
          <a:prstGeom prst="rect">
            <a:avLst/>
          </a:prstGeom>
          <a:noFill/>
        </p:spPr>
        <p:txBody>
          <a:bodyPr wrap="square" rtlCol="0">
            <a:spAutoFit/>
          </a:bodyPr>
          <a:lstStyle/>
          <a:p>
            <a:r>
              <a:rPr lang="en-US" sz="1200" b="1" dirty="0" smtClean="0">
                <a:solidFill>
                  <a:srgbClr val="000000"/>
                </a:solidFill>
              </a:rPr>
              <a:t>Chandra X-ray image of M89 (Virgo, Roediger+2014)</a:t>
            </a:r>
            <a:endParaRPr lang="en-US" sz="1200" b="1" dirty="0">
              <a:solidFill>
                <a:srgbClr val="000000"/>
              </a:solidFill>
            </a:endParaRPr>
          </a:p>
        </p:txBody>
      </p:sp>
      <p:pic>
        <p:nvPicPr>
          <p:cNvPr id="11" name="Picture 10"/>
          <p:cNvPicPr>
            <a:picLocks noChangeAspect="1"/>
          </p:cNvPicPr>
          <p:nvPr/>
        </p:nvPicPr>
        <p:blipFill>
          <a:blip r:embed="rId4"/>
          <a:stretch>
            <a:fillRect/>
          </a:stretch>
        </p:blipFill>
        <p:spPr>
          <a:xfrm>
            <a:off x="323528" y="4297417"/>
            <a:ext cx="4038600" cy="2362200"/>
          </a:xfrm>
          <a:prstGeom prst="rect">
            <a:avLst/>
          </a:prstGeom>
        </p:spPr>
      </p:pic>
      <p:sp>
        <p:nvSpPr>
          <p:cNvPr id="12" name="TextBox 11"/>
          <p:cNvSpPr txBox="1"/>
          <p:nvPr/>
        </p:nvSpPr>
        <p:spPr>
          <a:xfrm>
            <a:off x="323528" y="6320269"/>
            <a:ext cx="4038600" cy="276999"/>
          </a:xfrm>
          <a:prstGeom prst="rect">
            <a:avLst/>
          </a:prstGeom>
          <a:noFill/>
        </p:spPr>
        <p:txBody>
          <a:bodyPr wrap="square" rtlCol="0">
            <a:spAutoFit/>
          </a:bodyPr>
          <a:lstStyle/>
          <a:p>
            <a:r>
              <a:rPr lang="en-US" sz="1200" b="1" dirty="0" smtClean="0"/>
              <a:t>Chandra X-ray image of M86 (Virgo, Randall+2008)</a:t>
            </a:r>
            <a:endParaRPr lang="en-US" sz="1200" b="1" dirty="0">
              <a:solidFill>
                <a:srgbClr val="000000"/>
              </a:solidFill>
            </a:endParaRPr>
          </a:p>
        </p:txBody>
      </p:sp>
    </p:spTree>
    <p:extLst>
      <p:ext uri="{BB962C8B-B14F-4D97-AF65-F5344CB8AC3E}">
        <p14:creationId xmlns:p14="http://schemas.microsoft.com/office/powerpoint/2010/main" val="135629305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2" descr="Evolution_SC2013_a.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5416" y="836216"/>
            <a:ext cx="4320976" cy="432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Box 11"/>
          <p:cNvSpPr txBox="1">
            <a:spLocks noChangeArrowheads="1"/>
          </p:cNvSpPr>
          <p:nvPr/>
        </p:nvSpPr>
        <p:spPr bwMode="auto">
          <a:xfrm rot="-5400000">
            <a:off x="-1385515" y="2434045"/>
            <a:ext cx="4394200"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2000" b="1" dirty="0">
                <a:solidFill>
                  <a:srgbClr val="000000"/>
                </a:solidFill>
              </a:rPr>
              <a:t>Log </a:t>
            </a:r>
            <a:r>
              <a:rPr lang="en-US" sz="2000" b="1" dirty="0" err="1">
                <a:solidFill>
                  <a:srgbClr val="000000"/>
                </a:solidFill>
              </a:rPr>
              <a:t>L</a:t>
            </a:r>
            <a:r>
              <a:rPr lang="en-US" sz="2000" b="1" baseline="-25000" dirty="0" err="1">
                <a:solidFill>
                  <a:srgbClr val="000000"/>
                </a:solidFill>
              </a:rPr>
              <a:t>nucleus</a:t>
            </a:r>
            <a:r>
              <a:rPr lang="en-US" sz="2000" b="1" dirty="0">
                <a:solidFill>
                  <a:srgbClr val="000000"/>
                </a:solidFill>
              </a:rPr>
              <a:t>(2-10 </a:t>
            </a:r>
            <a:r>
              <a:rPr lang="en-US" sz="2000" b="1" dirty="0" err="1">
                <a:solidFill>
                  <a:srgbClr val="000000"/>
                </a:solidFill>
              </a:rPr>
              <a:t>keV</a:t>
            </a:r>
            <a:r>
              <a:rPr lang="en-US" sz="2000" b="1" dirty="0">
                <a:solidFill>
                  <a:srgbClr val="000000"/>
                </a:solidFill>
              </a:rPr>
              <a:t>)</a:t>
            </a:r>
          </a:p>
        </p:txBody>
      </p:sp>
      <p:sp>
        <p:nvSpPr>
          <p:cNvPr id="63492" name="TextBox 13"/>
          <p:cNvSpPr txBox="1">
            <a:spLocks noChangeArrowheads="1"/>
          </p:cNvSpPr>
          <p:nvPr/>
        </p:nvSpPr>
        <p:spPr bwMode="auto">
          <a:xfrm>
            <a:off x="1907555" y="4859868"/>
            <a:ext cx="1584325"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a:solidFill>
                  <a:srgbClr val="000000"/>
                </a:solidFill>
              </a:rPr>
              <a:t>1 + z</a:t>
            </a:r>
          </a:p>
        </p:txBody>
      </p:sp>
      <p:sp>
        <p:nvSpPr>
          <p:cNvPr id="63493" name="Rectangle 24"/>
          <p:cNvSpPr>
            <a:spLocks noChangeArrowheads="1"/>
          </p:cNvSpPr>
          <p:nvPr/>
        </p:nvSpPr>
        <p:spPr bwMode="auto">
          <a:xfrm>
            <a:off x="5076825" y="1698625"/>
            <a:ext cx="301625" cy="4538663"/>
          </a:xfrm>
          <a:prstGeom prst="rect">
            <a:avLst/>
          </a:prstGeom>
          <a:solidFill>
            <a:srgbClr val="FFFFFF"/>
          </a:solidFill>
          <a:ln w="9525">
            <a:solidFill>
              <a:schemeClr val="tx1"/>
            </a:solidFill>
            <a:round/>
            <a:headEnd/>
            <a:tailEnd/>
          </a:ln>
        </p:spPr>
        <p:txBody>
          <a:bodyPr/>
          <a:lstStyle/>
          <a:p>
            <a:pPr defTabSz="914400" eaLnBrk="0" hangingPunct="0"/>
            <a:endParaRPr lang="en-US" sz="2400">
              <a:ea typeface="ＭＳ Ｐゴシック" charset="0"/>
              <a:cs typeface="ＭＳ Ｐゴシック" charset="0"/>
            </a:endParaRPr>
          </a:p>
        </p:txBody>
      </p:sp>
      <p:cxnSp>
        <p:nvCxnSpPr>
          <p:cNvPr id="12" name="Straight Arrow Connector 8"/>
          <p:cNvCxnSpPr>
            <a:cxnSpLocks noChangeShapeType="1"/>
          </p:cNvCxnSpPr>
          <p:nvPr/>
        </p:nvCxnSpPr>
        <p:spPr bwMode="auto">
          <a:xfrm flipH="1">
            <a:off x="1475656" y="1692772"/>
            <a:ext cx="2736304" cy="2600324"/>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63498" name="Picture 1" descr="rosat_smal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1038334"/>
            <a:ext cx="2952328" cy="354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9" name="TextBox 1"/>
          <p:cNvSpPr txBox="1">
            <a:spLocks noChangeArrowheads="1"/>
          </p:cNvSpPr>
          <p:nvPr/>
        </p:nvSpPr>
        <p:spPr bwMode="auto">
          <a:xfrm>
            <a:off x="6588745" y="1119111"/>
            <a:ext cx="18002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eaLnBrk="1" hangingPunct="1"/>
            <a:r>
              <a:rPr lang="en-US" sz="1800" dirty="0" err="1"/>
              <a:t>Rosat</a:t>
            </a:r>
            <a:r>
              <a:rPr lang="en-US" sz="1800" dirty="0"/>
              <a:t> X-ray telescope (1990-1999)</a:t>
            </a:r>
          </a:p>
        </p:txBody>
      </p:sp>
      <p:sp>
        <p:nvSpPr>
          <p:cNvPr id="16"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AGN feedback in clusters of galaxies</a:t>
            </a:r>
          </a:p>
        </p:txBody>
      </p:sp>
      <p:sp>
        <p:nvSpPr>
          <p:cNvPr id="17" name="ZoneTexte 10"/>
          <p:cNvSpPr txBox="1">
            <a:spLocks noChangeArrowheads="1"/>
          </p:cNvSpPr>
          <p:nvPr/>
        </p:nvSpPr>
        <p:spPr bwMode="auto">
          <a:xfrm>
            <a:off x="5690815" y="3970082"/>
            <a:ext cx="2841625" cy="584776"/>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285750" indent="-28575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0" indent="0" eaLnBrk="1" hangingPunct="1">
              <a:buClr>
                <a:srgbClr val="FF0000"/>
              </a:buClr>
            </a:pPr>
            <a:r>
              <a:rPr lang="fr-FR" altLang="ja-JP" sz="1500" b="1" dirty="0" smtClean="0">
                <a:cs typeface="Arial" charset="0"/>
                <a:sym typeface="Wingdings"/>
              </a:rPr>
              <a:t> </a:t>
            </a:r>
            <a:r>
              <a:rPr lang="fr-FR" altLang="ja-JP" sz="1500" b="1" dirty="0" smtClean="0">
                <a:cs typeface="Arial" charset="0"/>
                <a:sym typeface="Wingdings" charset="0"/>
              </a:rPr>
              <a:t>z </a:t>
            </a:r>
            <a:r>
              <a:rPr lang="fr-FR" altLang="ja-JP" sz="1500" b="1" dirty="0">
                <a:cs typeface="Arial" charset="0"/>
              </a:rPr>
              <a:t>≈ </a:t>
            </a:r>
            <a:r>
              <a:rPr lang="fr-FR" altLang="ja-JP" sz="1500" b="1" dirty="0">
                <a:cs typeface="Arial" charset="0"/>
                <a:sym typeface="Wingdings" charset="0"/>
              </a:rPr>
              <a:t>1 « cool </a:t>
            </a:r>
            <a:r>
              <a:rPr lang="fr-FR" altLang="ja-JP" sz="1500" b="1" dirty="0" err="1" smtClean="0">
                <a:cs typeface="Arial" charset="0"/>
                <a:sym typeface="Wingdings" charset="0"/>
              </a:rPr>
              <a:t>core</a:t>
            </a:r>
            <a:r>
              <a:rPr lang="fr-FR" altLang="ja-JP" sz="1500" b="1" dirty="0">
                <a:cs typeface="Arial" charset="0"/>
                <a:sym typeface="Wingdings" charset="0"/>
              </a:rPr>
              <a:t> </a:t>
            </a:r>
            <a:r>
              <a:rPr lang="fr-FR" altLang="ja-JP" sz="1500" b="1" dirty="0" smtClean="0">
                <a:cs typeface="Arial" charset="0"/>
                <a:sym typeface="Wingdings" charset="0"/>
              </a:rPr>
              <a:t>» clusters </a:t>
            </a:r>
            <a:r>
              <a:rPr lang="fr-FR" altLang="ja-JP" sz="1500" b="1" dirty="0" err="1">
                <a:cs typeface="Arial" charset="0"/>
                <a:sym typeface="Wingdings" charset="0"/>
              </a:rPr>
              <a:t>missed</a:t>
            </a:r>
            <a:r>
              <a:rPr lang="fr-FR" altLang="ja-JP" sz="1500" b="1" dirty="0">
                <a:cs typeface="Arial" charset="0"/>
                <a:sym typeface="Wingdings" charset="0"/>
              </a:rPr>
              <a:t> in </a:t>
            </a:r>
            <a:r>
              <a:rPr lang="fr-FR" altLang="ja-JP" sz="1500" b="1" dirty="0" smtClean="0">
                <a:cs typeface="Arial" charset="0"/>
                <a:sym typeface="Wingdings" charset="0"/>
              </a:rPr>
              <a:t>ROSAT </a:t>
            </a:r>
            <a:r>
              <a:rPr lang="fr-FR" altLang="ja-JP" sz="1500" b="1" dirty="0" err="1" smtClean="0">
                <a:cs typeface="Arial" charset="0"/>
                <a:sym typeface="Wingdings" charset="0"/>
              </a:rPr>
              <a:t>surveys</a:t>
            </a:r>
            <a:r>
              <a:rPr lang="fr-FR" altLang="ja-JP" sz="1500" b="1" dirty="0" smtClean="0">
                <a:cs typeface="Arial" charset="0"/>
                <a:sym typeface="Wingdings" charset="0"/>
              </a:rPr>
              <a:t>.</a:t>
            </a:r>
            <a:r>
              <a:rPr lang="fr-FR" altLang="ja-JP" sz="1700" b="1" dirty="0" smtClean="0">
                <a:solidFill>
                  <a:schemeClr val="bg2"/>
                </a:solidFill>
                <a:cs typeface="Arial" charset="0"/>
                <a:sym typeface="Wingdings" charset="0"/>
              </a:rPr>
              <a:t>.</a:t>
            </a:r>
            <a:endParaRPr lang="fr-FR" altLang="ja-JP" sz="1700" b="1" dirty="0">
              <a:solidFill>
                <a:schemeClr val="bg2"/>
              </a:solidFill>
              <a:cs typeface="Arial" charset="0"/>
              <a:sym typeface="Wingdings" charset="0"/>
            </a:endParaRPr>
          </a:p>
        </p:txBody>
      </p:sp>
      <p:sp>
        <p:nvSpPr>
          <p:cNvPr id="13" name="Text Box 4"/>
          <p:cNvSpPr txBox="1">
            <a:spLocks noChangeArrowheads="1"/>
          </p:cNvSpPr>
          <p:nvPr/>
        </p:nvSpPr>
        <p:spPr bwMode="auto">
          <a:xfrm>
            <a:off x="5929362" y="6237312"/>
            <a:ext cx="42592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639" tIns="40820" rIns="81639" bIns="40820"/>
          <a:lstStyle>
            <a:lvl1pPr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1pPr>
            <a:lvl2pPr marL="742950" indent="-28575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2pPr>
            <a:lvl3pPr marL="11430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3pPr>
            <a:lvl4pPr marL="16002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4pPr>
            <a:lvl5pPr marL="2057400" indent="-228600" defTabSz="407988" eaLnBrk="0" hangingPunct="0">
              <a:tabLst>
                <a:tab pos="657225" algn="l"/>
                <a:tab pos="1312863" algn="l"/>
                <a:tab pos="1970088" algn="l"/>
              </a:tabLst>
              <a:defRPr sz="2400">
                <a:solidFill>
                  <a:schemeClr val="tx1"/>
                </a:solidFill>
                <a:latin typeface="Arial" charset="0"/>
                <a:ea typeface="ヒラギノ角ゴ Pro W3" charset="0"/>
                <a:cs typeface="ヒラギノ角ゴ Pro W3" charset="0"/>
              </a:defRPr>
            </a:lvl5pPr>
            <a:lvl6pPr marL="25146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6pPr>
            <a:lvl7pPr marL="29718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7pPr>
            <a:lvl8pPr marL="34290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8pPr>
            <a:lvl9pPr marL="3886200" indent="-228600" defTabSz="407988" eaLnBrk="0" fontAlgn="base" hangingPunct="0">
              <a:spcBef>
                <a:spcPct val="0"/>
              </a:spcBef>
              <a:spcAft>
                <a:spcPct val="0"/>
              </a:spcAft>
              <a:tabLst>
                <a:tab pos="657225" algn="l"/>
                <a:tab pos="1312863" algn="l"/>
                <a:tab pos="1970088" algn="l"/>
              </a:tabLst>
              <a:defRPr sz="2400">
                <a:solidFill>
                  <a:schemeClr val="tx1"/>
                </a:solidFill>
                <a:latin typeface="Arial" charset="0"/>
                <a:ea typeface="ヒラギノ角ゴ Pro W3" charset="0"/>
                <a:cs typeface="ヒラギノ角ゴ Pro W3" charset="0"/>
              </a:defRPr>
            </a:lvl9pPr>
          </a:lstStyle>
          <a:p>
            <a:pPr eaLnBrk="1">
              <a:lnSpc>
                <a:spcPct val="102000"/>
              </a:lnSpc>
              <a:buClr>
                <a:srgbClr val="000000"/>
              </a:buClr>
              <a:buSzPct val="45000"/>
              <a:buFont typeface="Wingdings" charset="0"/>
              <a:buNone/>
            </a:pPr>
            <a:r>
              <a:rPr lang="en-GB" sz="1400" dirty="0" smtClean="0">
                <a:solidFill>
                  <a:schemeClr val="bg2"/>
                </a:solidFill>
                <a:latin typeface="Helvetica" charset="0"/>
                <a:cs typeface="Helvetica" charset="0"/>
              </a:rPr>
              <a:t>Hlavacek-Larrondo et al. 2013b</a:t>
            </a:r>
            <a:endParaRPr lang="en-GB" sz="1400" dirty="0">
              <a:solidFill>
                <a:schemeClr val="bg2"/>
              </a:solidFill>
              <a:latin typeface="Helvetica" charset="0"/>
              <a:cs typeface="Helvetica" charset="0"/>
            </a:endParaRPr>
          </a:p>
        </p:txBody>
      </p:sp>
      <p:sp>
        <p:nvSpPr>
          <p:cNvPr id="18" name="ZoneTexte 14"/>
          <p:cNvSpPr txBox="1">
            <a:spLocks noChangeArrowheads="1"/>
          </p:cNvSpPr>
          <p:nvPr/>
        </p:nvSpPr>
        <p:spPr bwMode="auto">
          <a:xfrm>
            <a:off x="467544" y="5169966"/>
            <a:ext cx="8435824" cy="923330"/>
          </a:xfrm>
          <a:prstGeom prst="rect">
            <a:avLst/>
          </a:prstGeom>
          <a:solidFill>
            <a:schemeClr val="tx1"/>
          </a:solidFill>
          <a:ln w="38100">
            <a:solidFill>
              <a:schemeClr val="bg2"/>
            </a:solidFill>
            <a:miter lim="800000"/>
            <a:headEnd/>
            <a:tailEnd/>
          </a:ln>
        </p:spPr>
        <p:txBody>
          <a:bodyPr wrap="square">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buFontTx/>
              <a:buAutoNum type="arabicPeriod"/>
            </a:pPr>
            <a:endParaRPr lang="en-GB" sz="1800" b="1" dirty="0">
              <a:solidFill>
                <a:schemeClr val="bg2"/>
              </a:solidFill>
              <a:latin typeface="Helvetica" charset="0"/>
              <a:cs typeface="Helvetica" charset="0"/>
            </a:endParaRPr>
          </a:p>
          <a:p>
            <a:pPr defTabSz="914400" eaLnBrk="1" hangingPunct="1">
              <a:buClr>
                <a:srgbClr val="FF0000"/>
              </a:buClr>
            </a:pPr>
            <a:r>
              <a:rPr lang="en-GB" sz="1800" b="1" dirty="0" smtClean="0">
                <a:solidFill>
                  <a:schemeClr val="bg2"/>
                </a:solidFill>
                <a:latin typeface="Helvetica" charset="0"/>
                <a:cs typeface="Helvetica" charset="0"/>
              </a:rPr>
              <a:t>8) Significant evolution of </a:t>
            </a:r>
            <a:r>
              <a:rPr lang="en-GB" sz="1800" b="1" dirty="0" err="1" smtClean="0">
                <a:solidFill>
                  <a:srgbClr val="FF0000"/>
                </a:solidFill>
                <a:latin typeface="Helvetica" charset="0"/>
                <a:cs typeface="Helvetica" charset="0"/>
              </a:rPr>
              <a:t>radiative</a:t>
            </a:r>
            <a:r>
              <a:rPr lang="en-GB" sz="1800" b="1" dirty="0" smtClean="0">
                <a:solidFill>
                  <a:srgbClr val="FF0000"/>
                </a:solidFill>
                <a:latin typeface="Helvetica" charset="0"/>
                <a:cs typeface="Helvetica" charset="0"/>
              </a:rPr>
              <a:t> </a:t>
            </a:r>
            <a:r>
              <a:rPr lang="en-GB" sz="1800" b="1" dirty="0" smtClean="0">
                <a:solidFill>
                  <a:schemeClr val="bg2"/>
                </a:solidFill>
                <a:latin typeface="Helvetica" charset="0"/>
                <a:cs typeface="Helvetica" charset="0"/>
              </a:rPr>
              <a:t>AGN feedback (i.e. nuclear luminosity)?</a:t>
            </a:r>
            <a:endParaRPr lang="en-GB" sz="1800" b="1" dirty="0">
              <a:solidFill>
                <a:srgbClr val="FF0000"/>
              </a:solidFill>
              <a:latin typeface="Helvetica" charset="0"/>
              <a:cs typeface="Helvetica" charset="0"/>
            </a:endParaRPr>
          </a:p>
          <a:p>
            <a:pPr defTabSz="914400" eaLnBrk="1" hangingPunct="1">
              <a:buClr>
                <a:srgbClr val="FF0000"/>
              </a:buClr>
            </a:pPr>
            <a:endParaRPr lang="en-GB" sz="1800" dirty="0">
              <a:solidFill>
                <a:schemeClr val="bg2"/>
              </a:solidFill>
              <a:latin typeface="Helvetica" charset="0"/>
              <a:cs typeface="Helvetica"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Box 3"/>
          <p:cNvSpPr txBox="1">
            <a:spLocks noChangeArrowheads="1"/>
          </p:cNvSpPr>
          <p:nvPr/>
        </p:nvSpPr>
        <p:spPr bwMode="auto">
          <a:xfrm>
            <a:off x="284163" y="6308725"/>
            <a:ext cx="8680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200" b="1" i="1">
                <a:solidFill>
                  <a:srgbClr val="0000FF"/>
                </a:solidFill>
              </a:rPr>
              <a:t>				</a:t>
            </a:r>
            <a:endParaRPr lang="en-US" sz="1200"/>
          </a:p>
        </p:txBody>
      </p:sp>
      <p:sp>
        <p:nvSpPr>
          <p:cNvPr id="75778" name="Picture 1" descr="ms0735_opt.tiff"/>
          <p:cNvSpPr>
            <a:spLocks noChangeAspect="1"/>
          </p:cNvSpPr>
          <p:nvPr/>
        </p:nvSpPr>
        <p:spPr bwMode="auto">
          <a:xfrm>
            <a:off x="333375" y="1176338"/>
            <a:ext cx="2500313"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 name="Larme 8"/>
          <p:cNvSpPr/>
          <p:nvPr/>
        </p:nvSpPr>
        <p:spPr bwMode="auto">
          <a:xfrm rot="8400000">
            <a:off x="1347788" y="1438275"/>
            <a:ext cx="741362" cy="798513"/>
          </a:xfrm>
          <a:prstGeom prst="teardrop">
            <a:avLst/>
          </a:prstGeom>
          <a:noFill/>
          <a:ln w="28575" cap="flat" cmpd="sng" algn="ctr">
            <a:solidFill>
              <a:schemeClr val="tx1"/>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25" name="Larme 8"/>
          <p:cNvSpPr/>
          <p:nvPr/>
        </p:nvSpPr>
        <p:spPr bwMode="auto">
          <a:xfrm rot="19200000">
            <a:off x="1163638" y="2725738"/>
            <a:ext cx="782637" cy="838200"/>
          </a:xfrm>
          <a:prstGeom prst="teardrop">
            <a:avLst/>
          </a:prstGeom>
          <a:noFill/>
          <a:ln w="19050" cap="flat" cmpd="sng" algn="ctr">
            <a:solidFill>
              <a:srgbClr val="FFFFFF"/>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75781" name="ZoneTexte 10"/>
          <p:cNvSpPr txBox="1">
            <a:spLocks noChangeArrowheads="1"/>
          </p:cNvSpPr>
          <p:nvPr/>
        </p:nvSpPr>
        <p:spPr bwMode="auto">
          <a:xfrm>
            <a:off x="539750" y="788988"/>
            <a:ext cx="224155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2500" b="1">
              <a:solidFill>
                <a:srgbClr val="000090"/>
              </a:solidFill>
              <a:ea typeface="ＭＳ Ｐゴシック" charset="0"/>
              <a:cs typeface="ＭＳ Ｐゴシック" charset="0"/>
            </a:endParaRPr>
          </a:p>
          <a:p>
            <a:pPr algn="ctr" eaLnBrk="1" hangingPunct="1"/>
            <a:r>
              <a:rPr lang="fr-FR" sz="1400" b="1">
                <a:solidFill>
                  <a:srgbClr val="FFFFFF"/>
                </a:solidFill>
                <a:ea typeface="ＭＳ Ｐゴシック" charset="0"/>
                <a:cs typeface="ＭＳ Ｐゴシック" charset="0"/>
                <a:sym typeface="Wingdings" charset="0"/>
              </a:rPr>
              <a:t>Redshift = 0.0</a:t>
            </a:r>
            <a:endParaRPr lang="fr-FR" sz="1400" b="1">
              <a:solidFill>
                <a:srgbClr val="FFFFFF"/>
              </a:solidFill>
              <a:ea typeface="ＭＳ Ｐゴシック" charset="0"/>
              <a:cs typeface="ＭＳ Ｐゴシック" charset="0"/>
            </a:endParaRPr>
          </a:p>
        </p:txBody>
      </p:sp>
      <p:sp>
        <p:nvSpPr>
          <p:cNvPr id="75782" name="Picture 1" descr="ms0735_opt.tiff"/>
          <p:cNvSpPr>
            <a:spLocks noChangeAspect="1"/>
          </p:cNvSpPr>
          <p:nvPr/>
        </p:nvSpPr>
        <p:spPr bwMode="auto">
          <a:xfrm>
            <a:off x="6443663" y="1176338"/>
            <a:ext cx="2500312"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9" name="Larme 8"/>
          <p:cNvSpPr/>
          <p:nvPr/>
        </p:nvSpPr>
        <p:spPr bwMode="auto">
          <a:xfrm rot="8400000">
            <a:off x="7459663" y="1438275"/>
            <a:ext cx="741362" cy="798513"/>
          </a:xfrm>
          <a:prstGeom prst="teardrop">
            <a:avLst/>
          </a:prstGeom>
          <a:noFill/>
          <a:ln w="28575" cap="flat" cmpd="sng" algn="ctr">
            <a:solidFill>
              <a:schemeClr val="tx1"/>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30" name="Larme 8"/>
          <p:cNvSpPr/>
          <p:nvPr/>
        </p:nvSpPr>
        <p:spPr bwMode="auto">
          <a:xfrm rot="19200000">
            <a:off x="7273925" y="2725738"/>
            <a:ext cx="782638" cy="838200"/>
          </a:xfrm>
          <a:prstGeom prst="teardrop">
            <a:avLst/>
          </a:prstGeom>
          <a:noFill/>
          <a:ln w="19050" cap="flat" cmpd="sng" algn="ctr">
            <a:solidFill>
              <a:srgbClr val="FFFFFF"/>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75785" name="Picture 1" descr="ms0735_opt.tiff"/>
          <p:cNvSpPr>
            <a:spLocks noChangeAspect="1"/>
          </p:cNvSpPr>
          <p:nvPr/>
        </p:nvSpPr>
        <p:spPr bwMode="auto">
          <a:xfrm>
            <a:off x="333375" y="1176338"/>
            <a:ext cx="2500313"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7" name="Larme 8"/>
          <p:cNvSpPr/>
          <p:nvPr/>
        </p:nvSpPr>
        <p:spPr bwMode="auto">
          <a:xfrm rot="8400000">
            <a:off x="1347788" y="1438275"/>
            <a:ext cx="741362" cy="798513"/>
          </a:xfrm>
          <a:prstGeom prst="teardrop">
            <a:avLst/>
          </a:prstGeom>
          <a:noFill/>
          <a:ln w="28575" cap="flat" cmpd="sng" algn="ctr">
            <a:solidFill>
              <a:schemeClr val="tx1"/>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38" name="Larme 8"/>
          <p:cNvSpPr/>
          <p:nvPr/>
        </p:nvSpPr>
        <p:spPr bwMode="auto">
          <a:xfrm rot="19200000">
            <a:off x="1163638" y="2725738"/>
            <a:ext cx="782637" cy="838200"/>
          </a:xfrm>
          <a:prstGeom prst="teardrop">
            <a:avLst/>
          </a:prstGeom>
          <a:noFill/>
          <a:ln w="19050" cap="flat" cmpd="sng" algn="ctr">
            <a:solidFill>
              <a:srgbClr val="FFFFFF"/>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75788" name="ZoneTexte 10"/>
          <p:cNvSpPr txBox="1">
            <a:spLocks noChangeArrowheads="1"/>
          </p:cNvSpPr>
          <p:nvPr/>
        </p:nvSpPr>
        <p:spPr bwMode="auto">
          <a:xfrm>
            <a:off x="539750" y="788988"/>
            <a:ext cx="224155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2500" b="1">
              <a:solidFill>
                <a:srgbClr val="000090"/>
              </a:solidFill>
              <a:ea typeface="ＭＳ Ｐゴシック" charset="0"/>
              <a:cs typeface="ＭＳ Ｐゴシック" charset="0"/>
            </a:endParaRPr>
          </a:p>
          <a:p>
            <a:pPr algn="ctr" eaLnBrk="1" hangingPunct="1"/>
            <a:r>
              <a:rPr lang="fr-FR" sz="1400" b="1">
                <a:solidFill>
                  <a:srgbClr val="FFFFFF"/>
                </a:solidFill>
                <a:ea typeface="ＭＳ Ｐゴシック" charset="0"/>
                <a:cs typeface="ＭＳ Ｐゴシック" charset="0"/>
                <a:sym typeface="Wingdings" charset="0"/>
              </a:rPr>
              <a:t>Redshift = 0.0</a:t>
            </a:r>
            <a:endParaRPr lang="fr-FR" sz="1400" b="1">
              <a:solidFill>
                <a:srgbClr val="FFFFFF"/>
              </a:solidFill>
              <a:ea typeface="ＭＳ Ｐゴシック" charset="0"/>
              <a:cs typeface="ＭＳ Ｐゴシック" charset="0"/>
            </a:endParaRPr>
          </a:p>
        </p:txBody>
      </p:sp>
      <p:sp>
        <p:nvSpPr>
          <p:cNvPr id="75789" name="Picture 1" descr="ms0735_opt.tiff"/>
          <p:cNvSpPr>
            <a:spLocks noChangeAspect="1"/>
          </p:cNvSpPr>
          <p:nvPr/>
        </p:nvSpPr>
        <p:spPr bwMode="auto">
          <a:xfrm>
            <a:off x="6443663" y="1176338"/>
            <a:ext cx="2500312"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1" name="Larme 8"/>
          <p:cNvSpPr/>
          <p:nvPr/>
        </p:nvSpPr>
        <p:spPr bwMode="auto">
          <a:xfrm rot="8400000">
            <a:off x="7459663" y="1438275"/>
            <a:ext cx="741362" cy="798513"/>
          </a:xfrm>
          <a:prstGeom prst="teardrop">
            <a:avLst/>
          </a:prstGeom>
          <a:noFill/>
          <a:ln w="28575" cap="flat" cmpd="sng" algn="ctr">
            <a:solidFill>
              <a:schemeClr val="tx1"/>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42" name="Larme 8"/>
          <p:cNvSpPr/>
          <p:nvPr/>
        </p:nvSpPr>
        <p:spPr bwMode="auto">
          <a:xfrm rot="19200000">
            <a:off x="7273925" y="2725738"/>
            <a:ext cx="782638" cy="838200"/>
          </a:xfrm>
          <a:prstGeom prst="teardrop">
            <a:avLst/>
          </a:prstGeom>
          <a:noFill/>
          <a:ln w="19050" cap="flat" cmpd="sng" algn="ctr">
            <a:solidFill>
              <a:srgbClr val="FFFFFF"/>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75792" name="Picture 1" descr="ms0735_opt.tiff"/>
          <p:cNvSpPr>
            <a:spLocks noChangeAspect="1"/>
          </p:cNvSpPr>
          <p:nvPr/>
        </p:nvSpPr>
        <p:spPr bwMode="auto">
          <a:xfrm>
            <a:off x="333375" y="1079500"/>
            <a:ext cx="2500313"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5793" name="Picture 1" descr="ms0735_opt.tiff"/>
          <p:cNvSpPr>
            <a:spLocks noChangeAspect="1"/>
          </p:cNvSpPr>
          <p:nvPr/>
        </p:nvSpPr>
        <p:spPr bwMode="auto">
          <a:xfrm>
            <a:off x="6443663" y="1079500"/>
            <a:ext cx="2500312"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5794" name="ZoneTexte 9"/>
          <p:cNvSpPr txBox="1">
            <a:spLocks noChangeArrowheads="1"/>
          </p:cNvSpPr>
          <p:nvPr/>
        </p:nvSpPr>
        <p:spPr bwMode="auto">
          <a:xfrm>
            <a:off x="0" y="-330200"/>
            <a:ext cx="91440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2800" b="1" dirty="0">
                <a:solidFill>
                  <a:srgbClr val="000000"/>
                </a:solidFill>
                <a:ea typeface="ＭＳ Ｐゴシック" charset="0"/>
                <a:cs typeface="ＭＳ Ｐゴシック" charset="0"/>
              </a:rPr>
              <a:t>Evolution of AGN feedback in clusters of galaxies</a:t>
            </a:r>
          </a:p>
        </p:txBody>
      </p:sp>
      <p:sp>
        <p:nvSpPr>
          <p:cNvPr id="32" name="Rectangle 2"/>
          <p:cNvSpPr>
            <a:spLocks noChangeArrowheads="1"/>
          </p:cNvSpPr>
          <p:nvPr/>
        </p:nvSpPr>
        <p:spPr bwMode="auto">
          <a:xfrm>
            <a:off x="323850" y="3897313"/>
            <a:ext cx="8640763" cy="2308324"/>
          </a:xfrm>
          <a:prstGeom prst="rect">
            <a:avLst/>
          </a:prstGeom>
          <a:noFill/>
          <a:ln w="28575" cmpd="sng">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endParaRPr lang="en-US" sz="1600" b="1" dirty="0">
              <a:solidFill>
                <a:schemeClr val="bg2"/>
              </a:solidFill>
            </a:endParaRPr>
          </a:p>
          <a:p>
            <a:pPr marL="342900" indent="-342900">
              <a:buFontTx/>
              <a:buAutoNum type="arabicParenR"/>
              <a:defRPr/>
            </a:pPr>
            <a:r>
              <a:rPr lang="en-US" sz="1600" b="1" dirty="0">
                <a:solidFill>
                  <a:schemeClr val="bg2"/>
                </a:solidFill>
              </a:rPr>
              <a:t>MACS + </a:t>
            </a:r>
            <a:r>
              <a:rPr lang="en-US" sz="1600" b="1" dirty="0">
                <a:solidFill>
                  <a:srgbClr val="FF0000"/>
                </a:solidFill>
              </a:rPr>
              <a:t>SPT</a:t>
            </a:r>
            <a:r>
              <a:rPr lang="en-US" sz="1600" b="1" dirty="0">
                <a:solidFill>
                  <a:schemeClr val="bg2"/>
                </a:solidFill>
              </a:rPr>
              <a:t>: First systematic study of X-ray cavities at z &gt; 0.3:</a:t>
            </a:r>
          </a:p>
          <a:p>
            <a:pPr>
              <a:defRPr/>
            </a:pPr>
            <a:r>
              <a:rPr lang="en-US" sz="1600" dirty="0">
                <a:solidFill>
                  <a:schemeClr val="bg2"/>
                </a:solidFill>
                <a:sym typeface="Wingdings"/>
              </a:rPr>
              <a:t>	 </a:t>
            </a:r>
            <a:r>
              <a:rPr lang="en-US" sz="1600" dirty="0">
                <a:solidFill>
                  <a:schemeClr val="bg2"/>
                </a:solidFill>
              </a:rPr>
              <a:t>No </a:t>
            </a:r>
            <a:r>
              <a:rPr lang="en-US" sz="1600" dirty="0" smtClean="0">
                <a:solidFill>
                  <a:schemeClr val="bg2"/>
                </a:solidFill>
              </a:rPr>
              <a:t>evolution </a:t>
            </a:r>
            <a:r>
              <a:rPr lang="en-US" sz="1600" dirty="0">
                <a:solidFill>
                  <a:schemeClr val="bg2"/>
                </a:solidFill>
              </a:rPr>
              <a:t>in mechanical AGN feedback in </a:t>
            </a:r>
            <a:r>
              <a:rPr lang="en-US" sz="1600" dirty="0" smtClean="0">
                <a:solidFill>
                  <a:schemeClr val="bg2"/>
                </a:solidFill>
              </a:rPr>
              <a:t>central cluster galaxies (</a:t>
            </a:r>
            <a:r>
              <a:rPr lang="en-US" sz="1600" dirty="0">
                <a:solidFill>
                  <a:schemeClr val="bg2"/>
                </a:solidFill>
              </a:rPr>
              <a:t>z = 0.0 – </a:t>
            </a:r>
            <a:r>
              <a:rPr lang="en-US" sz="1600" b="1" dirty="0">
                <a:solidFill>
                  <a:srgbClr val="FF0000"/>
                </a:solidFill>
              </a:rPr>
              <a:t>1.0</a:t>
            </a:r>
            <a:r>
              <a:rPr lang="en-US" sz="1600" dirty="0" smtClean="0">
                <a:solidFill>
                  <a:schemeClr val="bg2"/>
                </a:solidFill>
              </a:rPr>
              <a:t>)</a:t>
            </a:r>
            <a:endParaRPr lang="en-US" sz="1600" dirty="0">
              <a:solidFill>
                <a:schemeClr val="bg2"/>
              </a:solidFill>
            </a:endParaRPr>
          </a:p>
          <a:p>
            <a:pPr>
              <a:defRPr/>
            </a:pPr>
            <a:endParaRPr lang="en-US" sz="1600" dirty="0">
              <a:solidFill>
                <a:schemeClr val="bg2"/>
              </a:solidFill>
            </a:endParaRPr>
          </a:p>
          <a:p>
            <a:pPr>
              <a:defRPr/>
            </a:pPr>
            <a:r>
              <a:rPr lang="en-US" sz="1600" b="1" dirty="0" smtClean="0">
                <a:solidFill>
                  <a:schemeClr val="bg2"/>
                </a:solidFill>
              </a:rPr>
              <a:t>2</a:t>
            </a:r>
            <a:r>
              <a:rPr lang="en-US" sz="1600" b="1" dirty="0">
                <a:solidFill>
                  <a:schemeClr val="bg2"/>
                </a:solidFill>
              </a:rPr>
              <a:t>)  MACS: </a:t>
            </a:r>
            <a:r>
              <a:rPr lang="en-US" sz="1600" b="1" dirty="0" smtClean="0">
                <a:solidFill>
                  <a:schemeClr val="bg2"/>
                </a:solidFill>
              </a:rPr>
              <a:t>Nuclear X</a:t>
            </a:r>
            <a:r>
              <a:rPr lang="en-US" sz="1600" b="1" dirty="0">
                <a:solidFill>
                  <a:schemeClr val="bg2"/>
                </a:solidFill>
              </a:rPr>
              <a:t>-ray luminosities </a:t>
            </a:r>
            <a:r>
              <a:rPr lang="en-US" sz="1600" b="1" dirty="0" smtClean="0">
                <a:solidFill>
                  <a:schemeClr val="bg2"/>
                </a:solidFill>
              </a:rPr>
              <a:t>of central galaxies are </a:t>
            </a:r>
            <a:r>
              <a:rPr lang="en-US" sz="1600" b="1" dirty="0">
                <a:solidFill>
                  <a:schemeClr val="bg2"/>
                </a:solidFill>
              </a:rPr>
              <a:t>rapidly evolving:</a:t>
            </a:r>
          </a:p>
          <a:p>
            <a:pPr>
              <a:defRPr/>
            </a:pPr>
            <a:r>
              <a:rPr lang="fr-FR" sz="1600" dirty="0">
                <a:solidFill>
                  <a:schemeClr val="bg2"/>
                </a:solidFill>
              </a:rPr>
              <a:t>	</a:t>
            </a:r>
            <a:r>
              <a:rPr lang="fr-FR" sz="1600" dirty="0">
                <a:solidFill>
                  <a:schemeClr val="bg2"/>
                </a:solidFill>
                <a:sym typeface="Wingdings"/>
              </a:rPr>
              <a:t></a:t>
            </a:r>
            <a:r>
              <a:rPr lang="en-GB" sz="1600" dirty="0">
                <a:solidFill>
                  <a:schemeClr val="bg2"/>
                </a:solidFill>
                <a:latin typeface="Helvetica" charset="0"/>
                <a:cs typeface="Helvetica" charset="0"/>
                <a:sym typeface="Wingdings"/>
              </a:rPr>
              <a:t> Most will host a quasar by z=1 (i.e. outshine the host cluster).</a:t>
            </a:r>
          </a:p>
          <a:p>
            <a:pPr marL="0" lvl="1">
              <a:defRPr/>
            </a:pPr>
            <a:endParaRPr lang="en-GB" sz="1600" dirty="0">
              <a:solidFill>
                <a:schemeClr val="bg2"/>
              </a:solidFill>
              <a:latin typeface="Helvetica" charset="0"/>
              <a:cs typeface="Helvetica" charset="0"/>
              <a:sym typeface="Wingdings"/>
            </a:endParaRPr>
          </a:p>
          <a:p>
            <a:pPr marL="342900" lvl="1" indent="-342900">
              <a:buFontTx/>
              <a:buAutoNum type="arabicParenR" startAt="3"/>
              <a:defRPr/>
            </a:pPr>
            <a:r>
              <a:rPr lang="en-GB" sz="1600" b="1" dirty="0">
                <a:solidFill>
                  <a:schemeClr val="bg2"/>
                </a:solidFill>
                <a:latin typeface="Helvetica" charset="0"/>
                <a:cs typeface="Helvetica" charset="0"/>
                <a:sym typeface="Wingdings"/>
              </a:rPr>
              <a:t>Future (</a:t>
            </a:r>
            <a:r>
              <a:rPr lang="en-GB" sz="1600" b="1" dirty="0">
                <a:solidFill>
                  <a:srgbClr val="FF0000"/>
                </a:solidFill>
                <a:latin typeface="Helvetica" charset="0"/>
                <a:cs typeface="Helvetica" charset="0"/>
                <a:sym typeface="Wingdings"/>
              </a:rPr>
              <a:t>in preparation</a:t>
            </a:r>
            <a:r>
              <a:rPr lang="en-GB" sz="1600" b="1" dirty="0">
                <a:solidFill>
                  <a:schemeClr val="bg2"/>
                </a:solidFill>
                <a:latin typeface="Helvetica" charset="0"/>
                <a:cs typeface="Helvetica" charset="0"/>
                <a:sym typeface="Wingdings"/>
              </a:rPr>
              <a:t>): </a:t>
            </a:r>
          </a:p>
          <a:p>
            <a:pPr marL="0" lvl="1">
              <a:defRPr/>
            </a:pPr>
            <a:r>
              <a:rPr lang="en-GB" sz="1600" dirty="0">
                <a:solidFill>
                  <a:schemeClr val="bg2"/>
                </a:solidFill>
                <a:latin typeface="Helvetica" charset="0"/>
                <a:cs typeface="Helvetica" charset="0"/>
                <a:sym typeface="Wingdings"/>
              </a:rPr>
              <a:t>	 South Pole Telescope (SPT), Planck – many new high redshift clusters discovered.</a:t>
            </a:r>
            <a:endParaRPr lang="fr-FR" dirty="0">
              <a:solidFill>
                <a:schemeClr val="bg2"/>
              </a:solidFill>
            </a:endParaRPr>
          </a:p>
        </p:txBody>
      </p:sp>
      <p:pic>
        <p:nvPicPr>
          <p:cNvPr id="75796" name="Picture 1" descr="ms0735_opt.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062038"/>
            <a:ext cx="2500313"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97" name="Picture 1" descr="ms0735_opt.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29375" y="1063625"/>
            <a:ext cx="2500313"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8" name="ZoneTexte 10"/>
          <p:cNvSpPr txBox="1">
            <a:spLocks noChangeArrowheads="1"/>
          </p:cNvSpPr>
          <p:nvPr/>
        </p:nvSpPr>
        <p:spPr bwMode="auto">
          <a:xfrm>
            <a:off x="2465388" y="1576388"/>
            <a:ext cx="41846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2000" b="1">
              <a:solidFill>
                <a:srgbClr val="000000"/>
              </a:solidFill>
              <a:ea typeface="ＭＳ Ｐゴシック" charset="0"/>
              <a:cs typeface="ＭＳ Ｐゴシック" charset="0"/>
              <a:sym typeface="Wingdings" charset="0"/>
            </a:endParaRPr>
          </a:p>
          <a:p>
            <a:pPr algn="ctr" eaLnBrk="1" hangingPunct="1"/>
            <a:r>
              <a:rPr lang="fr-FR" sz="2000" b="1">
                <a:solidFill>
                  <a:srgbClr val="000000"/>
                </a:solidFill>
                <a:ea typeface="ＭＳ Ｐゴシック" charset="0"/>
                <a:cs typeface="ＭＳ Ｐゴシック" charset="0"/>
                <a:sym typeface="Wingdings" charset="0"/>
              </a:rPr>
              <a:t> </a:t>
            </a:r>
            <a:r>
              <a:rPr lang="fr-FR" sz="2000" b="1">
                <a:solidFill>
                  <a:srgbClr val="FF0000"/>
                </a:solidFill>
                <a:ea typeface="ＭＳ Ｐゴシック" charset="0"/>
                <a:cs typeface="ＭＳ Ｐゴシック" charset="0"/>
                <a:sym typeface="Wingdings" charset="0"/>
              </a:rPr>
              <a:t>8 Gyrs</a:t>
            </a:r>
            <a:endParaRPr lang="fr-FR" sz="2000" b="1">
              <a:solidFill>
                <a:srgbClr val="FF0000"/>
              </a:solidFill>
              <a:ea typeface="ＭＳ Ｐゴシック" charset="0"/>
              <a:cs typeface="ＭＳ Ｐゴシック" charset="0"/>
            </a:endParaRPr>
          </a:p>
        </p:txBody>
      </p:sp>
      <p:cxnSp>
        <p:nvCxnSpPr>
          <p:cNvPr id="75799" name="Straight Arrow Connector 45"/>
          <p:cNvCxnSpPr>
            <a:cxnSpLocks noChangeShapeType="1"/>
          </p:cNvCxnSpPr>
          <p:nvPr/>
        </p:nvCxnSpPr>
        <p:spPr bwMode="auto">
          <a:xfrm flipV="1">
            <a:off x="3059113" y="2312988"/>
            <a:ext cx="3087687" cy="17462"/>
          </a:xfrm>
          <a:prstGeom prst="straightConnector1">
            <a:avLst/>
          </a:prstGeom>
          <a:noFill/>
          <a:ln w="38100">
            <a:solidFill>
              <a:srgbClr val="FF1564"/>
            </a:solidFill>
            <a:round/>
            <a:headEnd/>
            <a:tailEnd type="arrow" w="med" len="med"/>
          </a:ln>
          <a:extLst>
            <a:ext uri="{909E8E84-426E-40dd-AFC4-6F175D3DCCD1}">
              <a14:hiddenFill xmlns:a14="http://schemas.microsoft.com/office/drawing/2010/main">
                <a:noFill/>
              </a14:hiddenFill>
            </a:ext>
          </a:extLst>
        </p:spPr>
      </p:cxnSp>
      <p:sp>
        <p:nvSpPr>
          <p:cNvPr id="44" name="Larme 8"/>
          <p:cNvSpPr/>
          <p:nvPr/>
        </p:nvSpPr>
        <p:spPr bwMode="auto">
          <a:xfrm rot="8400000">
            <a:off x="1347788" y="1341438"/>
            <a:ext cx="741362" cy="798512"/>
          </a:xfrm>
          <a:prstGeom prst="teardrop">
            <a:avLst/>
          </a:prstGeom>
          <a:solidFill>
            <a:schemeClr val="tx1">
              <a:lumMod val="75000"/>
              <a:alpha val="50000"/>
            </a:schemeClr>
          </a:solidFill>
          <a:ln w="28575" cap="flat" cmpd="sng" algn="ctr">
            <a:solidFill>
              <a:schemeClr val="tx1"/>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45" name="Larme 8"/>
          <p:cNvSpPr/>
          <p:nvPr/>
        </p:nvSpPr>
        <p:spPr bwMode="auto">
          <a:xfrm rot="19200000">
            <a:off x="1163638" y="2628900"/>
            <a:ext cx="782637" cy="838200"/>
          </a:xfrm>
          <a:prstGeom prst="teardrop">
            <a:avLst/>
          </a:prstGeom>
          <a:solidFill>
            <a:srgbClr val="BFBFBF">
              <a:alpha val="50000"/>
            </a:srgbClr>
          </a:solidFill>
          <a:ln w="19050" cap="flat" cmpd="sng" algn="ctr">
            <a:solidFill>
              <a:srgbClr val="FFFFFF"/>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75802" name="ZoneTexte 10"/>
          <p:cNvSpPr txBox="1">
            <a:spLocks noChangeArrowheads="1"/>
          </p:cNvSpPr>
          <p:nvPr/>
        </p:nvSpPr>
        <p:spPr bwMode="auto">
          <a:xfrm>
            <a:off x="539750" y="692150"/>
            <a:ext cx="224155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2500" b="1">
              <a:solidFill>
                <a:srgbClr val="000090"/>
              </a:solidFill>
              <a:ea typeface="ＭＳ Ｐゴシック" charset="0"/>
              <a:cs typeface="ＭＳ Ｐゴシック" charset="0"/>
            </a:endParaRPr>
          </a:p>
          <a:p>
            <a:pPr algn="ctr" eaLnBrk="1" hangingPunct="1"/>
            <a:r>
              <a:rPr lang="fr-FR" sz="1400" b="1">
                <a:solidFill>
                  <a:srgbClr val="FFFFFF"/>
                </a:solidFill>
                <a:ea typeface="ＭＳ Ｐゴシック" charset="0"/>
                <a:cs typeface="ＭＳ Ｐゴシック" charset="0"/>
                <a:sym typeface="Wingdings" charset="0"/>
              </a:rPr>
              <a:t>Redshift = 0.0</a:t>
            </a:r>
            <a:endParaRPr lang="fr-FR" sz="1400" b="1">
              <a:solidFill>
                <a:srgbClr val="FFFFFF"/>
              </a:solidFill>
              <a:ea typeface="ＭＳ Ｐゴシック" charset="0"/>
              <a:cs typeface="ＭＳ Ｐゴシック" charset="0"/>
            </a:endParaRPr>
          </a:p>
        </p:txBody>
      </p:sp>
      <p:sp>
        <p:nvSpPr>
          <p:cNvPr id="47" name="Larme 8"/>
          <p:cNvSpPr/>
          <p:nvPr/>
        </p:nvSpPr>
        <p:spPr bwMode="auto">
          <a:xfrm rot="8400000">
            <a:off x="7459663" y="1341438"/>
            <a:ext cx="741362" cy="798512"/>
          </a:xfrm>
          <a:prstGeom prst="teardrop">
            <a:avLst/>
          </a:prstGeom>
          <a:solidFill>
            <a:srgbClr val="BFBFBF">
              <a:alpha val="50000"/>
            </a:srgbClr>
          </a:solidFill>
          <a:ln w="28575" cap="flat" cmpd="sng" algn="ctr">
            <a:solidFill>
              <a:schemeClr val="tx1"/>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48" name="Larme 8"/>
          <p:cNvSpPr/>
          <p:nvPr/>
        </p:nvSpPr>
        <p:spPr bwMode="auto">
          <a:xfrm rot="19200000">
            <a:off x="7273925" y="2628900"/>
            <a:ext cx="782638" cy="838200"/>
          </a:xfrm>
          <a:prstGeom prst="teardrop">
            <a:avLst/>
          </a:prstGeom>
          <a:solidFill>
            <a:srgbClr val="BFBFBF">
              <a:alpha val="50000"/>
            </a:srgbClr>
          </a:solidFill>
          <a:ln w="19050" cap="flat" cmpd="sng" algn="ctr">
            <a:solidFill>
              <a:srgbClr val="FFFFFF"/>
            </a:solidFill>
            <a:prstDash val="solid"/>
            <a:round/>
            <a:headEnd type="none" w="med" len="med"/>
            <a:tailEnd type="none" w="med" len="med"/>
          </a:ln>
          <a:effectLst/>
        </p:spPr>
        <p:txBody>
          <a:bodyPr/>
          <a:lstStyle/>
          <a:p>
            <a:pPr defTabSz="914400" eaLnBrk="0" hangingPunct="0">
              <a:defRPr/>
            </a:pPr>
            <a:endParaRPr lang="fr-FR" sz="2400">
              <a:latin typeface="Arial" pitchFamily="-112" charset="0"/>
              <a:ea typeface="ＭＳ Ｐゴシック" pitchFamily="-112" charset="-128"/>
              <a:cs typeface="ＭＳ Ｐゴシック" pitchFamily="-112" charset="-128"/>
            </a:endParaRPr>
          </a:p>
        </p:txBody>
      </p:sp>
      <p:sp>
        <p:nvSpPr>
          <p:cNvPr id="75805" name="ZoneTexte 10"/>
          <p:cNvSpPr txBox="1">
            <a:spLocks noChangeArrowheads="1"/>
          </p:cNvSpPr>
          <p:nvPr/>
        </p:nvSpPr>
        <p:spPr bwMode="auto">
          <a:xfrm>
            <a:off x="5786438" y="731838"/>
            <a:ext cx="22415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2500" b="1">
              <a:solidFill>
                <a:srgbClr val="000090"/>
              </a:solidFill>
              <a:ea typeface="ＭＳ Ｐゴシック" charset="0"/>
              <a:cs typeface="ＭＳ Ｐゴシック" charset="0"/>
            </a:endParaRPr>
          </a:p>
          <a:p>
            <a:pPr algn="ctr" eaLnBrk="1" hangingPunct="1"/>
            <a:r>
              <a:rPr lang="fr-FR" sz="1400" b="1">
                <a:solidFill>
                  <a:srgbClr val="FF0000"/>
                </a:solidFill>
                <a:ea typeface="ＭＳ Ｐゴシック" charset="0"/>
                <a:cs typeface="ＭＳ Ｐゴシック" charset="0"/>
                <a:sym typeface="Wingdings" charset="0"/>
              </a:rPr>
              <a:t>z = 1.0</a:t>
            </a:r>
            <a:endParaRPr lang="fr-FR" sz="1400" b="1">
              <a:solidFill>
                <a:srgbClr val="FF0000"/>
              </a:solidFill>
              <a:ea typeface="ＭＳ Ｐゴシック" charset="0"/>
              <a:cs typeface="ＭＳ Ｐゴシック" charset="0"/>
            </a:endParaRPr>
          </a:p>
        </p:txBody>
      </p:sp>
      <p:sp>
        <p:nvSpPr>
          <p:cNvPr id="75806" name="Sun 8"/>
          <p:cNvSpPr>
            <a:spLocks noChangeArrowheads="1"/>
          </p:cNvSpPr>
          <p:nvPr/>
        </p:nvSpPr>
        <p:spPr bwMode="auto">
          <a:xfrm>
            <a:off x="7361238" y="1968500"/>
            <a:ext cx="792162" cy="720725"/>
          </a:xfrm>
          <a:prstGeom prst="sun">
            <a:avLst>
              <a:gd name="adj" fmla="val 25000"/>
            </a:avLst>
          </a:prstGeom>
          <a:solidFill>
            <a:srgbClr val="FFBC10"/>
          </a:solidFill>
          <a:ln w="9525">
            <a:solidFill>
              <a:schemeClr val="tx1"/>
            </a:solidFill>
            <a:round/>
            <a:headEnd/>
            <a:tailEnd/>
          </a:ln>
        </p:spPr>
        <p:txBody>
          <a:bodyPr/>
          <a:lstStyle/>
          <a:p>
            <a:pPr defTabSz="914400" eaLnBrk="0" hangingPunct="0"/>
            <a:endParaRPr lang="en-US" sz="2400">
              <a:ea typeface="ＭＳ Ｐゴシック" charset="0"/>
              <a:cs typeface="ＭＳ Ｐゴシック" charset="0"/>
            </a:endParaRPr>
          </a:p>
        </p:txBody>
      </p:sp>
      <p:sp>
        <p:nvSpPr>
          <p:cNvPr id="75807" name="TextBox 32"/>
          <p:cNvSpPr txBox="1">
            <a:spLocks noChangeArrowheads="1"/>
          </p:cNvSpPr>
          <p:nvPr/>
        </p:nvSpPr>
        <p:spPr bwMode="auto">
          <a:xfrm rot="2400000">
            <a:off x="6675438" y="1004888"/>
            <a:ext cx="2447925" cy="554037"/>
          </a:xfrm>
          <a:prstGeom prst="rect">
            <a:avLst/>
          </a:prstGeom>
          <a:solidFill>
            <a:schemeClr val="tx1"/>
          </a:solidFill>
          <a:ln w="38100">
            <a:solidFill>
              <a:srgbClr val="000000"/>
            </a:solidFill>
            <a:miter lim="800000"/>
            <a:headEnd/>
            <a:tailEnd/>
          </a:ln>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3000">
                <a:solidFill>
                  <a:srgbClr val="FF0000"/>
                </a:solidFill>
              </a:rPr>
              <a:t>Preliminary!</a:t>
            </a:r>
          </a:p>
        </p:txBody>
      </p:sp>
      <p:sp>
        <p:nvSpPr>
          <p:cNvPr id="34" name="TextBox 21"/>
          <p:cNvSpPr txBox="1">
            <a:spLocks noChangeArrowheads="1"/>
          </p:cNvSpPr>
          <p:nvPr/>
        </p:nvSpPr>
        <p:spPr bwMode="auto">
          <a:xfrm>
            <a:off x="323850" y="6453188"/>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dirty="0">
                <a:solidFill>
                  <a:srgbClr val="000000"/>
                </a:solidFill>
              </a:rPr>
              <a:t>Hlavacek-Larrondo et al. </a:t>
            </a:r>
            <a:r>
              <a:rPr lang="en-US" sz="1400" i="1" dirty="0" smtClean="0">
                <a:solidFill>
                  <a:srgbClr val="000000"/>
                </a:solidFill>
              </a:rPr>
              <a:t>2014, </a:t>
            </a:r>
            <a:r>
              <a:rPr lang="en-US" sz="1400" i="1" dirty="0">
                <a:solidFill>
                  <a:srgbClr val="000000"/>
                </a:solidFill>
              </a:rPr>
              <a:t>in prep </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27416" y="6262513"/>
            <a:ext cx="10810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6"/>
          <p:cNvSpPr txBox="1">
            <a:spLocks noChangeArrowheads="1"/>
          </p:cNvSpPr>
          <p:nvPr/>
        </p:nvSpPr>
        <p:spPr bwMode="auto">
          <a:xfrm>
            <a:off x="52137" y="6364789"/>
            <a:ext cx="8399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i="1" dirty="0" smtClean="0">
                <a:solidFill>
                  <a:srgbClr val="FFFFFF"/>
                </a:solidFill>
              </a:rPr>
              <a:t>Collage of all press/image releases on clusters and massive black holes. </a:t>
            </a:r>
            <a:endParaRPr lang="en-US" sz="2000" i="1" dirty="0">
              <a:solidFill>
                <a:srgbClr val="FFFFFF"/>
              </a:solidFill>
            </a:endParaRPr>
          </a:p>
        </p:txBody>
      </p:sp>
      <p:pic>
        <p:nvPicPr>
          <p:cNvPr id="17" name="Picture 16"/>
          <p:cNvPicPr>
            <a:picLocks noChangeAspect="1"/>
          </p:cNvPicPr>
          <p:nvPr/>
        </p:nvPicPr>
        <p:blipFill rotWithShape="1">
          <a:blip r:embed="rId4"/>
          <a:srcRect b="46375"/>
          <a:stretch/>
        </p:blipFill>
        <p:spPr>
          <a:xfrm>
            <a:off x="4644008" y="1838298"/>
            <a:ext cx="5236379" cy="3391764"/>
          </a:xfrm>
          <a:prstGeom prst="rect">
            <a:avLst/>
          </a:prstGeom>
        </p:spPr>
      </p:pic>
      <p:pic>
        <p:nvPicPr>
          <p:cNvPr id="18" name="Picture 17"/>
          <p:cNvPicPr>
            <a:picLocks noChangeAspect="1"/>
          </p:cNvPicPr>
          <p:nvPr/>
        </p:nvPicPr>
        <p:blipFill rotWithShape="1">
          <a:blip r:embed="rId4"/>
          <a:srcRect l="-2022" t="52849" r="5547"/>
          <a:stretch/>
        </p:blipFill>
        <p:spPr>
          <a:xfrm>
            <a:off x="-540567" y="2172034"/>
            <a:ext cx="5544616" cy="3273190"/>
          </a:xfrm>
          <a:prstGeom prst="rect">
            <a:avLst/>
          </a:prstGeom>
        </p:spPr>
      </p:pic>
      <p:sp>
        <p:nvSpPr>
          <p:cNvPr id="19" name="ZoneTexte 9"/>
          <p:cNvSpPr txBox="1">
            <a:spLocks noChangeArrowheads="1"/>
          </p:cNvSpPr>
          <p:nvPr/>
        </p:nvSpPr>
        <p:spPr bwMode="auto">
          <a:xfrm>
            <a:off x="0" y="167560"/>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4000" b="1" dirty="0" err="1" smtClean="0">
                <a:ea typeface="ＭＳ Ｐゴシック" charset="0"/>
                <a:cs typeface="ＭＳ Ｐゴシック" charset="0"/>
              </a:rPr>
              <a:t>Physics</a:t>
            </a:r>
            <a:r>
              <a:rPr lang="fr-FR" sz="4000" b="1" dirty="0" smtClean="0">
                <a:ea typeface="ＭＳ Ｐゴシック" charset="0"/>
                <a:cs typeface="ＭＳ Ｐゴシック" charset="0"/>
              </a:rPr>
              <a:t> of Clusters </a:t>
            </a:r>
          </a:p>
          <a:p>
            <a:pPr algn="ctr" eaLnBrk="1" hangingPunct="1"/>
            <a:r>
              <a:rPr lang="fr-FR" sz="4000" b="1" dirty="0" smtClean="0">
                <a:ea typeface="ＭＳ Ｐゴシック" charset="0"/>
                <a:cs typeface="ＭＳ Ｐゴシック" charset="0"/>
              </a:rPr>
              <a:t>and </a:t>
            </a:r>
          </a:p>
          <a:p>
            <a:pPr algn="ctr" eaLnBrk="1" hangingPunct="1"/>
            <a:r>
              <a:rPr lang="fr-FR" sz="4000" b="1" dirty="0" smtClean="0">
                <a:ea typeface="ＭＳ Ｐゴシック" charset="0"/>
                <a:cs typeface="ＭＳ Ｐゴシック" charset="0"/>
              </a:rPr>
              <a:t>AGN Feedback</a:t>
            </a:r>
            <a:endParaRPr lang="fr-FR" sz="4000" b="1" i="1" dirty="0">
              <a:ea typeface="ＭＳ Ｐゴシック" charset="0"/>
              <a:cs typeface="ＭＳ Ｐゴシック" charset="0"/>
            </a:endParaRPr>
          </a:p>
        </p:txBody>
      </p:sp>
      <p:sp>
        <p:nvSpPr>
          <p:cNvPr id="20" name="ZoneTexte 9"/>
          <p:cNvSpPr txBox="1">
            <a:spLocks noChangeArrowheads="1"/>
          </p:cNvSpPr>
          <p:nvPr/>
        </p:nvSpPr>
        <p:spPr bwMode="auto">
          <a:xfrm>
            <a:off x="-10259" y="5314563"/>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2200" b="1" dirty="0">
                <a:solidFill>
                  <a:srgbClr val="FFFFFF"/>
                </a:solidFill>
                <a:ea typeface="ＭＳ Ｐゴシック" charset="0"/>
                <a:cs typeface="ＭＳ Ｐゴシック" charset="0"/>
              </a:rPr>
              <a:t>Julie Hlavacek-Larrondo</a:t>
            </a:r>
          </a:p>
          <a:p>
            <a:pPr algn="ctr" eaLnBrk="1" hangingPunct="1"/>
            <a:r>
              <a:rPr lang="fr-FR" sz="1800" b="1" dirty="0" smtClean="0">
                <a:solidFill>
                  <a:srgbClr val="FFFFFF"/>
                </a:solidFill>
                <a:ea typeface="ＭＳ Ｐゴシック" charset="0"/>
                <a:cs typeface="ＭＳ Ｐゴシック" charset="0"/>
              </a:rPr>
              <a:t>Assistant </a:t>
            </a:r>
            <a:r>
              <a:rPr lang="fr-FR" sz="1800" b="1" dirty="0" err="1" smtClean="0">
                <a:solidFill>
                  <a:srgbClr val="FFFFFF"/>
                </a:solidFill>
                <a:ea typeface="ＭＳ Ｐゴシック" charset="0"/>
                <a:cs typeface="ＭＳ Ｐゴシック" charset="0"/>
              </a:rPr>
              <a:t>Professor</a:t>
            </a:r>
            <a:r>
              <a:rPr lang="fr-FR" sz="1800" b="1" dirty="0" smtClean="0">
                <a:solidFill>
                  <a:srgbClr val="FFFFFF"/>
                </a:solidFill>
                <a:ea typeface="ＭＳ Ｐゴシック" charset="0"/>
                <a:cs typeface="ＭＳ Ｐゴシック" charset="0"/>
              </a:rPr>
              <a:t>,</a:t>
            </a:r>
          </a:p>
          <a:p>
            <a:pPr algn="ctr" eaLnBrk="1" hangingPunct="1"/>
            <a:r>
              <a:rPr lang="fr-FR" sz="1800" b="1" dirty="0" smtClean="0">
                <a:solidFill>
                  <a:srgbClr val="FFFFFF"/>
                </a:solidFill>
                <a:ea typeface="ＭＳ Ｐゴシック" charset="0"/>
                <a:cs typeface="ＭＳ Ｐゴシック" charset="0"/>
              </a:rPr>
              <a:t>Université </a:t>
            </a:r>
            <a:r>
              <a:rPr lang="fr-FR" sz="1800" b="1" dirty="0">
                <a:solidFill>
                  <a:srgbClr val="FFFFFF"/>
                </a:solidFill>
                <a:ea typeface="ＭＳ Ｐゴシック" charset="0"/>
                <a:cs typeface="ＭＳ Ｐゴシック" charset="0"/>
              </a:rPr>
              <a:t>de Montréal</a:t>
            </a:r>
          </a:p>
          <a:p>
            <a:pPr algn="ctr" eaLnBrk="1" hangingPunct="1"/>
            <a:endParaRPr lang="fr-FR" sz="1000" b="1" dirty="0">
              <a:solidFill>
                <a:srgbClr val="000090"/>
              </a:solidFill>
              <a:ea typeface="ＭＳ Ｐゴシック" charset="0"/>
              <a:cs typeface="ＭＳ Ｐゴシック" charset="0"/>
            </a:endParaRPr>
          </a:p>
        </p:txBody>
      </p:sp>
    </p:spTree>
    <p:extLst>
      <p:ext uri="{BB962C8B-B14F-4D97-AF65-F5344CB8AC3E}">
        <p14:creationId xmlns:p14="http://schemas.microsoft.com/office/powerpoint/2010/main" val="192642060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500" b="1" dirty="0">
                <a:solidFill>
                  <a:srgbClr val="000000"/>
                </a:solidFill>
                <a:ea typeface="ＭＳ Ｐゴシック" charset="0"/>
                <a:cs typeface="ＭＳ Ｐゴシック" charset="0"/>
              </a:rPr>
              <a:t>Clusters of </a:t>
            </a:r>
            <a:r>
              <a:rPr lang="fr-FR" sz="3500" b="1" dirty="0" smtClean="0">
                <a:solidFill>
                  <a:srgbClr val="000000"/>
                </a:solidFill>
                <a:ea typeface="ＭＳ Ｐゴシック" charset="0"/>
                <a:cs typeface="ＭＳ Ｐゴシック" charset="0"/>
              </a:rPr>
              <a:t>Galaxies: </a:t>
            </a:r>
            <a:r>
              <a:rPr lang="fr-FR" sz="3500" b="1" dirty="0" err="1">
                <a:solidFill>
                  <a:srgbClr val="000000"/>
                </a:solidFill>
                <a:ea typeface="ＭＳ Ｐゴシック" charset="0"/>
                <a:cs typeface="ＭＳ Ｐゴシック" charset="0"/>
              </a:rPr>
              <a:t>M</a:t>
            </a:r>
            <a:r>
              <a:rPr lang="fr-FR" sz="3500" b="1" dirty="0" err="1" smtClean="0">
                <a:solidFill>
                  <a:srgbClr val="000000"/>
                </a:solidFill>
                <a:ea typeface="ＭＳ Ｐゴシック" charset="0"/>
                <a:cs typeface="ＭＳ Ｐゴシック" charset="0"/>
              </a:rPr>
              <a:t>ergers</a:t>
            </a:r>
            <a:endParaRPr lang="fr-FR" sz="3500" b="1" dirty="0">
              <a:solidFill>
                <a:srgbClr val="000000"/>
              </a:solidFill>
              <a:ea typeface="ＭＳ Ｐゴシック" charset="0"/>
              <a:cs typeface="ＭＳ Ｐゴシック" charset="0"/>
            </a:endParaRPr>
          </a:p>
        </p:txBody>
      </p:sp>
      <p:sp>
        <p:nvSpPr>
          <p:cNvPr id="3" name="Rectangle 13"/>
          <p:cNvSpPr>
            <a:spLocks noChangeArrowheads="1"/>
          </p:cNvSpPr>
          <p:nvPr/>
        </p:nvSpPr>
        <p:spPr bwMode="auto">
          <a:xfrm>
            <a:off x="1187624" y="818237"/>
            <a:ext cx="683135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fr-FR" sz="2200" b="1" dirty="0" smtClean="0">
                <a:solidFill>
                  <a:srgbClr val="FF0000"/>
                </a:solidFill>
              </a:rPr>
              <a:t>Radio Emission in </a:t>
            </a:r>
            <a:r>
              <a:rPr lang="fr-FR" sz="2200" b="1" dirty="0" err="1" smtClean="0">
                <a:solidFill>
                  <a:srgbClr val="FF0000"/>
                </a:solidFill>
              </a:rPr>
              <a:t>Merging</a:t>
            </a:r>
            <a:r>
              <a:rPr lang="fr-FR" sz="2200" b="1" dirty="0" smtClean="0">
                <a:solidFill>
                  <a:srgbClr val="FF0000"/>
                </a:solidFill>
              </a:rPr>
              <a:t> Clusters</a:t>
            </a:r>
            <a:endParaRPr lang="fr-FR" sz="2200" b="1" dirty="0">
              <a:solidFill>
                <a:srgbClr val="FF0000"/>
              </a:solidFill>
            </a:endParaRPr>
          </a:p>
        </p:txBody>
      </p:sp>
      <p:sp>
        <p:nvSpPr>
          <p:cNvPr id="4" name="Rectangle 13"/>
          <p:cNvSpPr>
            <a:spLocks noChangeArrowheads="1"/>
          </p:cNvSpPr>
          <p:nvPr/>
        </p:nvSpPr>
        <p:spPr bwMode="auto">
          <a:xfrm>
            <a:off x="1125017" y="1401524"/>
            <a:ext cx="683135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fr-FR" sz="2200" b="1" dirty="0" smtClean="0">
                <a:solidFill>
                  <a:srgbClr val="000000"/>
                </a:solidFill>
              </a:rPr>
              <a:t>Radio Halos	            		      Radio </a:t>
            </a:r>
            <a:r>
              <a:rPr lang="fr-FR" sz="2200" b="1" dirty="0" err="1" smtClean="0">
                <a:solidFill>
                  <a:srgbClr val="000000"/>
                </a:solidFill>
              </a:rPr>
              <a:t>Relics</a:t>
            </a:r>
            <a:endParaRPr lang="fr-FR" sz="2200" b="1" dirty="0">
              <a:solidFill>
                <a:srgbClr val="000000"/>
              </a:solidFill>
            </a:endParaRPr>
          </a:p>
        </p:txBody>
      </p:sp>
      <p:sp>
        <p:nvSpPr>
          <p:cNvPr id="5" name="Rectangle 13"/>
          <p:cNvSpPr>
            <a:spLocks noChangeArrowheads="1"/>
          </p:cNvSpPr>
          <p:nvPr/>
        </p:nvSpPr>
        <p:spPr bwMode="auto">
          <a:xfrm>
            <a:off x="539552" y="2481858"/>
            <a:ext cx="3888431"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fr-FR" sz="1600" b="1" dirty="0" smtClean="0">
              <a:solidFill>
                <a:srgbClr val="000000"/>
              </a:solidFill>
            </a:endParaRPr>
          </a:p>
          <a:p>
            <a:endParaRPr lang="fr-FR" sz="1600" b="1" dirty="0">
              <a:solidFill>
                <a:srgbClr val="000000"/>
              </a:solidFill>
            </a:endParaRPr>
          </a:p>
          <a:p>
            <a:endParaRPr lang="fr-FR" sz="1600" b="1" dirty="0" smtClean="0">
              <a:solidFill>
                <a:srgbClr val="000000"/>
              </a:solidFill>
            </a:endParaRPr>
          </a:p>
          <a:p>
            <a:endParaRPr lang="fr-FR" sz="1600" b="1" dirty="0">
              <a:solidFill>
                <a:srgbClr val="000000"/>
              </a:solidFill>
            </a:endParaRPr>
          </a:p>
          <a:p>
            <a:endParaRPr lang="fr-FR" sz="1600" b="1" dirty="0" smtClean="0">
              <a:solidFill>
                <a:srgbClr val="000000"/>
              </a:solidFill>
            </a:endParaRPr>
          </a:p>
          <a:p>
            <a:endParaRPr lang="fr-FR" sz="1600" b="1" dirty="0">
              <a:solidFill>
                <a:srgbClr val="000000"/>
              </a:solidFill>
            </a:endParaRPr>
          </a:p>
          <a:p>
            <a:endParaRPr lang="fr-FR" sz="1600" b="1" dirty="0" smtClean="0">
              <a:solidFill>
                <a:srgbClr val="000000"/>
              </a:solidFill>
            </a:endParaRPr>
          </a:p>
          <a:p>
            <a:pPr>
              <a:buClr>
                <a:srgbClr val="FF0E48"/>
              </a:buClr>
            </a:pPr>
            <a:endParaRPr lang="fr-FR" sz="1600" b="1" dirty="0" smtClean="0">
              <a:solidFill>
                <a:srgbClr val="000000"/>
              </a:solidFill>
            </a:endParaRPr>
          </a:p>
          <a:p>
            <a:pPr marL="285750" indent="-285750">
              <a:buClr>
                <a:srgbClr val="FF0E48"/>
              </a:buClr>
              <a:buFont typeface="Arial"/>
              <a:buChar char="•"/>
            </a:pPr>
            <a:r>
              <a:rPr lang="fr-FR" sz="1600" b="1" dirty="0" err="1" smtClean="0">
                <a:solidFill>
                  <a:srgbClr val="000000"/>
                </a:solidFill>
              </a:rPr>
              <a:t>Properties</a:t>
            </a:r>
            <a:r>
              <a:rPr lang="fr-FR" sz="1600" b="1" dirty="0" smtClean="0">
                <a:solidFill>
                  <a:srgbClr val="000000"/>
                </a:solidFill>
              </a:rPr>
              <a:t>: </a:t>
            </a:r>
            <a:r>
              <a:rPr lang="fr-FR" sz="1600" dirty="0" smtClean="0">
                <a:solidFill>
                  <a:srgbClr val="000000"/>
                </a:solidFill>
              </a:rPr>
              <a:t>Diffuse (~</a:t>
            </a:r>
            <a:r>
              <a:rPr lang="fr-FR" sz="1600" dirty="0" err="1" smtClean="0">
                <a:solidFill>
                  <a:srgbClr val="000000"/>
                </a:solidFill>
              </a:rPr>
              <a:t>Mpc</a:t>
            </a:r>
            <a:r>
              <a:rPr lang="fr-FR" sz="1600" dirty="0" smtClean="0">
                <a:solidFill>
                  <a:srgbClr val="000000"/>
                </a:solidFill>
              </a:rPr>
              <a:t>), </a:t>
            </a:r>
            <a:r>
              <a:rPr lang="fr-FR" sz="1600" dirty="0" err="1" smtClean="0">
                <a:solidFill>
                  <a:srgbClr val="000000"/>
                </a:solidFill>
              </a:rPr>
              <a:t>Unpolarized</a:t>
            </a:r>
            <a:r>
              <a:rPr lang="fr-FR" sz="1600" dirty="0" smtClean="0">
                <a:solidFill>
                  <a:srgbClr val="000000"/>
                </a:solidFill>
              </a:rPr>
              <a:t>, </a:t>
            </a:r>
            <a:r>
              <a:rPr lang="fr-FR" sz="1600" dirty="0" err="1" smtClean="0">
                <a:solidFill>
                  <a:srgbClr val="000000"/>
                </a:solidFill>
              </a:rPr>
              <a:t>Found</a:t>
            </a:r>
            <a:r>
              <a:rPr lang="fr-FR" sz="1600" dirty="0" smtClean="0">
                <a:solidFill>
                  <a:srgbClr val="000000"/>
                </a:solidFill>
              </a:rPr>
              <a:t> in </a:t>
            </a:r>
            <a:r>
              <a:rPr lang="fr-FR" sz="1600" dirty="0" err="1" smtClean="0">
                <a:solidFill>
                  <a:srgbClr val="000000"/>
                </a:solidFill>
              </a:rPr>
              <a:t>merging</a:t>
            </a:r>
            <a:r>
              <a:rPr lang="fr-FR" sz="1600" dirty="0" smtClean="0">
                <a:solidFill>
                  <a:srgbClr val="000000"/>
                </a:solidFill>
              </a:rPr>
              <a:t> clusters.</a:t>
            </a:r>
          </a:p>
          <a:p>
            <a:pPr marL="342900" indent="-342900">
              <a:buClr>
                <a:srgbClr val="FF0E48"/>
              </a:buClr>
              <a:buFont typeface="Arial"/>
              <a:buChar char="•"/>
            </a:pPr>
            <a:endParaRPr lang="fr-FR" sz="1600" b="1" dirty="0">
              <a:solidFill>
                <a:srgbClr val="000000"/>
              </a:solidFill>
            </a:endParaRPr>
          </a:p>
          <a:p>
            <a:pPr marL="285750" indent="-285750">
              <a:buClr>
                <a:srgbClr val="FF0E48"/>
              </a:buClr>
              <a:buFont typeface="Arial"/>
              <a:buChar char="•"/>
            </a:pPr>
            <a:r>
              <a:rPr lang="fr-FR" sz="1600" b="1" dirty="0" err="1" smtClean="0">
                <a:solidFill>
                  <a:srgbClr val="000000"/>
                </a:solidFill>
              </a:rPr>
              <a:t>Explanation</a:t>
            </a:r>
            <a:r>
              <a:rPr lang="fr-FR" sz="1600" b="1" dirty="0" smtClean="0">
                <a:solidFill>
                  <a:srgbClr val="000000"/>
                </a:solidFill>
              </a:rPr>
              <a:t>: </a:t>
            </a:r>
            <a:r>
              <a:rPr lang="fr-FR" sz="1600" dirty="0" err="1" smtClean="0">
                <a:solidFill>
                  <a:srgbClr val="000000"/>
                </a:solidFill>
              </a:rPr>
              <a:t>re-accelerated</a:t>
            </a:r>
            <a:r>
              <a:rPr lang="fr-FR" sz="1600" dirty="0" smtClean="0">
                <a:solidFill>
                  <a:srgbClr val="000000"/>
                </a:solidFill>
              </a:rPr>
              <a:t> </a:t>
            </a:r>
            <a:r>
              <a:rPr lang="fr-FR" sz="1600" dirty="0" err="1" smtClean="0">
                <a:solidFill>
                  <a:srgbClr val="000000"/>
                </a:solidFill>
              </a:rPr>
              <a:t>electrons</a:t>
            </a:r>
            <a:r>
              <a:rPr lang="fr-FR" sz="1600" dirty="0" smtClean="0">
                <a:solidFill>
                  <a:srgbClr val="000000"/>
                </a:solidFill>
              </a:rPr>
              <a:t> (turbulence </a:t>
            </a:r>
            <a:r>
              <a:rPr lang="fr-FR" sz="1600" dirty="0" err="1" smtClean="0">
                <a:solidFill>
                  <a:srgbClr val="000000"/>
                </a:solidFill>
              </a:rPr>
              <a:t>from</a:t>
            </a:r>
            <a:r>
              <a:rPr lang="fr-FR" sz="1600" dirty="0" smtClean="0">
                <a:solidFill>
                  <a:srgbClr val="000000"/>
                </a:solidFill>
              </a:rPr>
              <a:t> </a:t>
            </a:r>
            <a:r>
              <a:rPr lang="fr-FR" sz="1600" dirty="0" err="1" smtClean="0">
                <a:solidFill>
                  <a:srgbClr val="000000"/>
                </a:solidFill>
              </a:rPr>
              <a:t>mergers</a:t>
            </a:r>
            <a:r>
              <a:rPr lang="fr-FR" sz="1600" dirty="0" smtClean="0">
                <a:solidFill>
                  <a:srgbClr val="000000"/>
                </a:solidFill>
              </a:rPr>
              <a:t>) or, </a:t>
            </a:r>
            <a:r>
              <a:rPr lang="fr-FR" sz="1600" dirty="0" err="1" smtClean="0">
                <a:solidFill>
                  <a:srgbClr val="000000"/>
                </a:solidFill>
              </a:rPr>
              <a:t>secondary</a:t>
            </a:r>
            <a:r>
              <a:rPr lang="fr-FR" sz="1600" dirty="0" smtClean="0">
                <a:solidFill>
                  <a:srgbClr val="000000"/>
                </a:solidFill>
              </a:rPr>
              <a:t> </a:t>
            </a:r>
            <a:r>
              <a:rPr lang="fr-FR" sz="1600" dirty="0" err="1" smtClean="0">
                <a:solidFill>
                  <a:srgbClr val="000000"/>
                </a:solidFill>
              </a:rPr>
              <a:t>electrons</a:t>
            </a:r>
            <a:r>
              <a:rPr lang="fr-FR" sz="1600" dirty="0" smtClean="0">
                <a:solidFill>
                  <a:srgbClr val="000000"/>
                </a:solidFill>
              </a:rPr>
              <a:t> (proton-proton collisions).</a:t>
            </a:r>
          </a:p>
        </p:txBody>
      </p:sp>
      <p:sp>
        <p:nvSpPr>
          <p:cNvPr id="6" name="Rectangle 13"/>
          <p:cNvSpPr>
            <a:spLocks noChangeArrowheads="1"/>
          </p:cNvSpPr>
          <p:nvPr/>
        </p:nvSpPr>
        <p:spPr bwMode="auto">
          <a:xfrm>
            <a:off x="4793828" y="3652570"/>
            <a:ext cx="3888431" cy="2800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fr-FR" sz="1600" b="1" dirty="0" smtClean="0">
              <a:solidFill>
                <a:srgbClr val="000000"/>
              </a:solidFill>
            </a:endParaRPr>
          </a:p>
          <a:p>
            <a:endParaRPr lang="fr-FR" sz="1600" b="1" dirty="0">
              <a:solidFill>
                <a:srgbClr val="000000"/>
              </a:solidFill>
            </a:endParaRPr>
          </a:p>
          <a:p>
            <a:pPr>
              <a:buClr>
                <a:srgbClr val="FF0E48"/>
              </a:buClr>
            </a:pPr>
            <a:endParaRPr lang="fr-FR" sz="1600" b="1" dirty="0">
              <a:solidFill>
                <a:srgbClr val="000000"/>
              </a:solidFill>
            </a:endParaRPr>
          </a:p>
          <a:p>
            <a:pPr marL="285750" indent="-285750">
              <a:buClr>
                <a:srgbClr val="FF0E48"/>
              </a:buClr>
              <a:buFont typeface="Arial"/>
              <a:buChar char="•"/>
            </a:pPr>
            <a:r>
              <a:rPr lang="fr-FR" sz="1600" b="1" dirty="0" err="1" smtClean="0">
                <a:solidFill>
                  <a:srgbClr val="000000"/>
                </a:solidFill>
              </a:rPr>
              <a:t>Properties</a:t>
            </a:r>
            <a:r>
              <a:rPr lang="fr-FR" sz="1600" b="1" dirty="0" smtClean="0">
                <a:solidFill>
                  <a:srgbClr val="000000"/>
                </a:solidFill>
              </a:rPr>
              <a:t>: </a:t>
            </a:r>
            <a:r>
              <a:rPr lang="fr-FR" sz="1600" dirty="0" err="1" smtClean="0">
                <a:solidFill>
                  <a:srgbClr val="000000"/>
                </a:solidFill>
              </a:rPr>
              <a:t>Elongated</a:t>
            </a:r>
            <a:r>
              <a:rPr lang="fr-FR" sz="1600" dirty="0" smtClean="0">
                <a:solidFill>
                  <a:srgbClr val="000000"/>
                </a:solidFill>
              </a:rPr>
              <a:t> (~</a:t>
            </a:r>
            <a:r>
              <a:rPr lang="fr-FR" sz="1600" dirty="0" err="1" smtClean="0">
                <a:solidFill>
                  <a:srgbClr val="000000"/>
                </a:solidFill>
              </a:rPr>
              <a:t>Mpc</a:t>
            </a:r>
            <a:r>
              <a:rPr lang="fr-FR" sz="1600" dirty="0" smtClean="0">
                <a:solidFill>
                  <a:srgbClr val="000000"/>
                </a:solidFill>
              </a:rPr>
              <a:t>), </a:t>
            </a:r>
            <a:r>
              <a:rPr lang="fr-FR" sz="1600" dirty="0" err="1" smtClean="0">
                <a:solidFill>
                  <a:srgbClr val="000000"/>
                </a:solidFill>
              </a:rPr>
              <a:t>Often</a:t>
            </a:r>
            <a:r>
              <a:rPr lang="fr-FR" sz="1600" dirty="0" smtClean="0">
                <a:solidFill>
                  <a:srgbClr val="000000"/>
                </a:solidFill>
              </a:rPr>
              <a:t> </a:t>
            </a:r>
            <a:r>
              <a:rPr lang="fr-FR" sz="1600" dirty="0" err="1" smtClean="0">
                <a:solidFill>
                  <a:srgbClr val="000000"/>
                </a:solidFill>
              </a:rPr>
              <a:t>polarized</a:t>
            </a:r>
            <a:r>
              <a:rPr lang="fr-FR" sz="1600" dirty="0" smtClean="0">
                <a:solidFill>
                  <a:srgbClr val="000000"/>
                </a:solidFill>
              </a:rPr>
              <a:t>, </a:t>
            </a:r>
            <a:r>
              <a:rPr lang="fr-FR" sz="1600" dirty="0" err="1" smtClean="0">
                <a:solidFill>
                  <a:srgbClr val="000000"/>
                </a:solidFill>
              </a:rPr>
              <a:t>Found</a:t>
            </a:r>
            <a:r>
              <a:rPr lang="fr-FR" sz="1600" dirty="0" smtClean="0">
                <a:solidFill>
                  <a:srgbClr val="000000"/>
                </a:solidFill>
              </a:rPr>
              <a:t> in </a:t>
            </a:r>
            <a:r>
              <a:rPr lang="fr-FR" sz="1600" dirty="0" err="1" smtClean="0">
                <a:solidFill>
                  <a:srgbClr val="000000"/>
                </a:solidFill>
              </a:rPr>
              <a:t>merging</a:t>
            </a:r>
            <a:r>
              <a:rPr lang="fr-FR" sz="1600" dirty="0" smtClean="0">
                <a:solidFill>
                  <a:srgbClr val="000000"/>
                </a:solidFill>
              </a:rPr>
              <a:t> clusters.</a:t>
            </a:r>
            <a:endParaRPr lang="fr-FR" sz="1600" dirty="0">
              <a:solidFill>
                <a:srgbClr val="000000"/>
              </a:solidFill>
            </a:endParaRPr>
          </a:p>
          <a:p>
            <a:pPr marL="285750" indent="-285750">
              <a:buClr>
                <a:srgbClr val="FF0E48"/>
              </a:buClr>
              <a:buFont typeface="Arial"/>
              <a:buChar char="•"/>
            </a:pPr>
            <a:endParaRPr lang="fr-FR" sz="1600" b="1" dirty="0" smtClean="0">
              <a:solidFill>
                <a:srgbClr val="000000"/>
              </a:solidFill>
            </a:endParaRPr>
          </a:p>
          <a:p>
            <a:pPr marL="285750" indent="-285750">
              <a:buClr>
                <a:srgbClr val="FF0E48"/>
              </a:buClr>
              <a:buFont typeface="Arial"/>
              <a:buChar char="•"/>
            </a:pPr>
            <a:endParaRPr lang="fr-FR" sz="1600" b="1" dirty="0">
              <a:solidFill>
                <a:srgbClr val="000000"/>
              </a:solidFill>
            </a:endParaRPr>
          </a:p>
          <a:p>
            <a:pPr marL="285750" indent="-285750">
              <a:buClr>
                <a:srgbClr val="FF0E48"/>
              </a:buClr>
              <a:buFont typeface="Arial"/>
              <a:buChar char="•"/>
            </a:pPr>
            <a:r>
              <a:rPr lang="fr-FR" sz="1600" b="1" dirty="0" smtClean="0">
                <a:solidFill>
                  <a:srgbClr val="000000"/>
                </a:solidFill>
              </a:rPr>
              <a:t>Classes: </a:t>
            </a:r>
            <a:r>
              <a:rPr lang="fr-FR" sz="1600" dirty="0" err="1" smtClean="0">
                <a:solidFill>
                  <a:srgbClr val="000000"/>
                </a:solidFill>
              </a:rPr>
              <a:t>Gischt</a:t>
            </a:r>
            <a:r>
              <a:rPr lang="fr-FR" sz="1600" dirty="0" smtClean="0">
                <a:solidFill>
                  <a:srgbClr val="000000"/>
                </a:solidFill>
              </a:rPr>
              <a:t> (</a:t>
            </a:r>
            <a:r>
              <a:rPr lang="fr-FR" sz="1600" dirty="0" err="1" smtClean="0">
                <a:solidFill>
                  <a:srgbClr val="000000"/>
                </a:solidFill>
              </a:rPr>
              <a:t>shock</a:t>
            </a:r>
            <a:r>
              <a:rPr lang="fr-FR" sz="1600" dirty="0" smtClean="0">
                <a:solidFill>
                  <a:srgbClr val="000000"/>
                </a:solidFill>
              </a:rPr>
              <a:t> </a:t>
            </a:r>
            <a:r>
              <a:rPr lang="fr-FR" sz="1600" dirty="0" err="1" smtClean="0">
                <a:solidFill>
                  <a:srgbClr val="000000"/>
                </a:solidFill>
              </a:rPr>
              <a:t>wave</a:t>
            </a:r>
            <a:r>
              <a:rPr lang="fr-FR" sz="1600" dirty="0" smtClean="0">
                <a:solidFill>
                  <a:srgbClr val="000000"/>
                </a:solidFill>
              </a:rPr>
              <a:t>), AGN </a:t>
            </a:r>
            <a:r>
              <a:rPr lang="fr-FR" sz="1600" dirty="0" err="1">
                <a:solidFill>
                  <a:srgbClr val="000000"/>
                </a:solidFill>
              </a:rPr>
              <a:t>relics</a:t>
            </a:r>
            <a:r>
              <a:rPr lang="fr-FR" sz="1600" dirty="0">
                <a:solidFill>
                  <a:srgbClr val="000000"/>
                </a:solidFill>
              </a:rPr>
              <a:t> (</a:t>
            </a:r>
            <a:r>
              <a:rPr lang="fr-FR" sz="1600" dirty="0" err="1">
                <a:solidFill>
                  <a:srgbClr val="000000"/>
                </a:solidFill>
              </a:rPr>
              <a:t>old</a:t>
            </a:r>
            <a:r>
              <a:rPr lang="fr-FR" sz="1600" dirty="0">
                <a:solidFill>
                  <a:srgbClr val="000000"/>
                </a:solidFill>
              </a:rPr>
              <a:t> </a:t>
            </a:r>
            <a:r>
              <a:rPr lang="fr-FR" sz="1600" dirty="0" err="1">
                <a:solidFill>
                  <a:srgbClr val="000000"/>
                </a:solidFill>
              </a:rPr>
              <a:t>outbursts</a:t>
            </a:r>
            <a:r>
              <a:rPr lang="fr-FR" sz="1600" dirty="0" smtClean="0">
                <a:solidFill>
                  <a:srgbClr val="000000"/>
                </a:solidFill>
              </a:rPr>
              <a:t>), Radio </a:t>
            </a:r>
            <a:r>
              <a:rPr lang="fr-FR" sz="1600" dirty="0" err="1">
                <a:solidFill>
                  <a:srgbClr val="000000"/>
                </a:solidFill>
              </a:rPr>
              <a:t>phoenices</a:t>
            </a:r>
            <a:r>
              <a:rPr lang="fr-FR" sz="1600" dirty="0">
                <a:solidFill>
                  <a:srgbClr val="000000"/>
                </a:solidFill>
              </a:rPr>
              <a:t> (AGN </a:t>
            </a:r>
            <a:r>
              <a:rPr lang="fr-FR" sz="1600" dirty="0" err="1">
                <a:solidFill>
                  <a:srgbClr val="000000"/>
                </a:solidFill>
              </a:rPr>
              <a:t>relics</a:t>
            </a:r>
            <a:r>
              <a:rPr lang="fr-FR" sz="1600" dirty="0">
                <a:solidFill>
                  <a:srgbClr val="000000"/>
                </a:solidFill>
              </a:rPr>
              <a:t>, </a:t>
            </a:r>
            <a:r>
              <a:rPr lang="fr-FR" sz="1600" dirty="0" err="1">
                <a:solidFill>
                  <a:srgbClr val="000000"/>
                </a:solidFill>
              </a:rPr>
              <a:t>compressed</a:t>
            </a:r>
            <a:r>
              <a:rPr lang="fr-FR" sz="1600" dirty="0">
                <a:solidFill>
                  <a:srgbClr val="000000"/>
                </a:solidFill>
              </a:rPr>
              <a:t> by </a:t>
            </a:r>
            <a:r>
              <a:rPr lang="fr-FR" sz="1600" dirty="0" err="1">
                <a:solidFill>
                  <a:srgbClr val="000000"/>
                </a:solidFill>
              </a:rPr>
              <a:t>shock</a:t>
            </a:r>
            <a:r>
              <a:rPr lang="fr-FR" sz="1600" dirty="0">
                <a:solidFill>
                  <a:srgbClr val="000000"/>
                </a:solidFill>
              </a:rPr>
              <a:t> </a:t>
            </a:r>
            <a:r>
              <a:rPr lang="fr-FR" sz="1600" dirty="0" err="1">
                <a:solidFill>
                  <a:srgbClr val="000000"/>
                </a:solidFill>
              </a:rPr>
              <a:t>wave</a:t>
            </a:r>
            <a:r>
              <a:rPr lang="fr-FR" sz="1600" dirty="0" smtClean="0">
                <a:solidFill>
                  <a:srgbClr val="000000"/>
                </a:solidFill>
              </a:rPr>
              <a:t>).</a:t>
            </a:r>
            <a:endParaRPr lang="fr-FR" sz="1600" b="1" dirty="0" smtClean="0">
              <a:solidFill>
                <a:srgbClr val="000000"/>
              </a:solidFill>
            </a:endParaRPr>
          </a:p>
        </p:txBody>
      </p:sp>
      <p:pic>
        <p:nvPicPr>
          <p:cNvPr id="12" name="Picture 11"/>
          <p:cNvPicPr>
            <a:picLocks noChangeAspect="1"/>
          </p:cNvPicPr>
          <p:nvPr/>
        </p:nvPicPr>
        <p:blipFill>
          <a:blip r:embed="rId2"/>
          <a:stretch>
            <a:fillRect/>
          </a:stretch>
        </p:blipFill>
        <p:spPr>
          <a:xfrm>
            <a:off x="5563740" y="1844824"/>
            <a:ext cx="2474640" cy="2427402"/>
          </a:xfrm>
          <a:prstGeom prst="rect">
            <a:avLst/>
          </a:prstGeom>
        </p:spPr>
      </p:pic>
      <p:sp>
        <p:nvSpPr>
          <p:cNvPr id="13" name="TextBox 2"/>
          <p:cNvSpPr txBox="1">
            <a:spLocks noChangeArrowheads="1"/>
          </p:cNvSpPr>
          <p:nvPr/>
        </p:nvSpPr>
        <p:spPr bwMode="auto">
          <a:xfrm>
            <a:off x="7794252" y="1844824"/>
            <a:ext cx="954212" cy="738664"/>
          </a:xfrm>
          <a:prstGeom prst="rect">
            <a:avLst/>
          </a:prstGeom>
          <a:solidFill>
            <a:srgbClr val="FF0918"/>
          </a:solidFill>
          <a:ln w="28575" cmpd="sng">
            <a:solidFill>
              <a:srgbClr val="000000"/>
            </a:solidFill>
          </a:ln>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400" b="1" dirty="0" smtClean="0">
                <a:latin typeface="Arial" charset="0"/>
                <a:ea typeface="ヒラギノ角ゴ Pro W3" charset="0"/>
                <a:cs typeface="ヒラギノ角ゴ Pro W3" charset="0"/>
              </a:rPr>
              <a:t>RADIO (GMRT 610MHZ)</a:t>
            </a:r>
            <a:endParaRPr lang="en-US" sz="1400" b="1" dirty="0">
              <a:latin typeface="Arial" charset="0"/>
              <a:ea typeface="ヒラギノ角ゴ Pro W3" charset="0"/>
              <a:cs typeface="ヒラギノ角ゴ Pro W3" charset="0"/>
            </a:endParaRPr>
          </a:p>
        </p:txBody>
      </p:sp>
      <p:sp>
        <p:nvSpPr>
          <p:cNvPr id="15" name="TextBox 14"/>
          <p:cNvSpPr txBox="1"/>
          <p:nvPr/>
        </p:nvSpPr>
        <p:spPr>
          <a:xfrm>
            <a:off x="5508104" y="3944089"/>
            <a:ext cx="2664296" cy="276999"/>
          </a:xfrm>
          <a:prstGeom prst="rect">
            <a:avLst/>
          </a:prstGeom>
          <a:noFill/>
        </p:spPr>
        <p:txBody>
          <a:bodyPr wrap="square" rtlCol="0">
            <a:spAutoFit/>
          </a:bodyPr>
          <a:lstStyle/>
          <a:p>
            <a:r>
              <a:rPr lang="en-US" sz="1200" b="1" dirty="0" smtClean="0"/>
              <a:t>C2248 toothbrush, Ogrean+2013</a:t>
            </a:r>
            <a:endParaRPr lang="en-US" sz="1200" b="1" dirty="0"/>
          </a:p>
        </p:txBody>
      </p:sp>
      <p:pic>
        <p:nvPicPr>
          <p:cNvPr id="17" name="Picture 16"/>
          <p:cNvPicPr>
            <a:picLocks noChangeAspect="1"/>
          </p:cNvPicPr>
          <p:nvPr/>
        </p:nvPicPr>
        <p:blipFill>
          <a:blip r:embed="rId3"/>
          <a:stretch>
            <a:fillRect/>
          </a:stretch>
        </p:blipFill>
        <p:spPr>
          <a:xfrm>
            <a:off x="611560" y="1844824"/>
            <a:ext cx="3888433" cy="2594595"/>
          </a:xfrm>
          <a:prstGeom prst="rect">
            <a:avLst/>
          </a:prstGeom>
        </p:spPr>
      </p:pic>
      <p:sp>
        <p:nvSpPr>
          <p:cNvPr id="18" name="TextBox 17"/>
          <p:cNvSpPr txBox="1"/>
          <p:nvPr/>
        </p:nvSpPr>
        <p:spPr>
          <a:xfrm>
            <a:off x="971599" y="3944089"/>
            <a:ext cx="3528393" cy="307777"/>
          </a:xfrm>
          <a:prstGeom prst="rect">
            <a:avLst/>
          </a:prstGeom>
          <a:noFill/>
        </p:spPr>
        <p:txBody>
          <a:bodyPr wrap="square" rtlCol="0">
            <a:spAutoFit/>
          </a:bodyPr>
          <a:lstStyle/>
          <a:p>
            <a:r>
              <a:rPr lang="en-US" sz="1400" b="1" dirty="0" smtClean="0"/>
              <a:t>Coma cluster, Brown+2010</a:t>
            </a:r>
            <a:endParaRPr lang="en-US" sz="1400" b="1" dirty="0"/>
          </a:p>
        </p:txBody>
      </p:sp>
      <p:sp>
        <p:nvSpPr>
          <p:cNvPr id="20" name="TextBox 2"/>
          <p:cNvSpPr txBox="1">
            <a:spLocks noChangeArrowheads="1"/>
          </p:cNvSpPr>
          <p:nvPr/>
        </p:nvSpPr>
        <p:spPr bwMode="auto">
          <a:xfrm>
            <a:off x="165721" y="1844824"/>
            <a:ext cx="1008112" cy="954107"/>
          </a:xfrm>
          <a:prstGeom prst="rect">
            <a:avLst/>
          </a:prstGeom>
          <a:solidFill>
            <a:srgbClr val="FFFFFF"/>
          </a:solidFill>
          <a:ln w="38100" cmpd="sng">
            <a:solidFill>
              <a:srgbClr val="000000"/>
            </a:solidFill>
          </a:ln>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400" b="1" dirty="0" smtClean="0">
                <a:solidFill>
                  <a:srgbClr val="000000"/>
                </a:solidFill>
                <a:latin typeface="Arial" charset="0"/>
                <a:ea typeface="ヒラギノ角ゴ Pro W3" charset="0"/>
                <a:cs typeface="ヒラギノ角ゴ Pro W3" charset="0"/>
              </a:rPr>
              <a:t>RADIO contours (350 </a:t>
            </a:r>
            <a:r>
              <a:rPr lang="en-US" sz="1400" b="1" dirty="0" err="1" smtClean="0">
                <a:solidFill>
                  <a:srgbClr val="000000"/>
                </a:solidFill>
                <a:latin typeface="Arial" charset="0"/>
                <a:ea typeface="ヒラギノ角ゴ Pro W3" charset="0"/>
                <a:cs typeface="ヒラギノ角ゴ Pro W3" charset="0"/>
              </a:rPr>
              <a:t>Mhz</a:t>
            </a:r>
            <a:r>
              <a:rPr lang="en-US" sz="1400" b="1" dirty="0" smtClean="0">
                <a:solidFill>
                  <a:srgbClr val="000000"/>
                </a:solidFill>
                <a:latin typeface="Arial" charset="0"/>
                <a:ea typeface="ヒラギノ角ゴ Pro W3" charset="0"/>
                <a:cs typeface="ヒラギノ角ゴ Pro W3" charset="0"/>
              </a:rPr>
              <a:t> WSRT)</a:t>
            </a:r>
            <a:endParaRPr lang="en-US" sz="1400" b="1" dirty="0">
              <a:solidFill>
                <a:srgbClr val="000000"/>
              </a:solidFill>
              <a:latin typeface="Arial" charset="0"/>
              <a:ea typeface="ヒラギノ角ゴ Pro W3" charset="0"/>
              <a:cs typeface="ヒラギノ角ゴ Pro W3" charset="0"/>
            </a:endParaRPr>
          </a:p>
        </p:txBody>
      </p:sp>
    </p:spTree>
    <p:extLst>
      <p:ext uri="{BB962C8B-B14F-4D97-AF65-F5344CB8AC3E}">
        <p14:creationId xmlns:p14="http://schemas.microsoft.com/office/powerpoint/2010/main" val="35960502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Image 7" descr="LinkXRB_SMB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73238"/>
            <a:ext cx="3092450" cy="4040187"/>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56" name="ZoneTexte 7"/>
          <p:cNvSpPr txBox="1">
            <a:spLocks noChangeArrowheads="1"/>
          </p:cNvSpPr>
          <p:nvPr/>
        </p:nvSpPr>
        <p:spPr bwMode="auto">
          <a:xfrm>
            <a:off x="1828800" y="969963"/>
            <a:ext cx="5819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2000" b="1">
                <a:solidFill>
                  <a:schemeClr val="bg2"/>
                </a:solidFill>
                <a:latin typeface="Helvetica" charset="0"/>
                <a:ea typeface="ＭＳ Ｐゴシック" charset="0"/>
                <a:cs typeface="ＭＳ Ｐゴシック" charset="0"/>
              </a:rPr>
              <a:t>logM</a:t>
            </a:r>
            <a:r>
              <a:rPr lang="fr-FR" sz="2000" b="1" baseline="-25000">
                <a:solidFill>
                  <a:schemeClr val="bg2"/>
                </a:solidFill>
                <a:latin typeface="Helvetica" charset="0"/>
                <a:ea typeface="ＭＳ Ｐゴシック" charset="0"/>
                <a:cs typeface="ＭＳ Ｐゴシック" charset="0"/>
              </a:rPr>
              <a:t>BH</a:t>
            </a:r>
            <a:r>
              <a:rPr lang="fr-FR" sz="2000" b="1">
                <a:solidFill>
                  <a:schemeClr val="bg2"/>
                </a:solidFill>
                <a:latin typeface="Helvetica" charset="0"/>
                <a:ea typeface="ＭＳ Ｐゴシック" charset="0"/>
                <a:cs typeface="ＭＳ Ｐゴシック" charset="0"/>
              </a:rPr>
              <a:t> = a*logL</a:t>
            </a:r>
            <a:r>
              <a:rPr lang="fr-FR" sz="2000" b="1" baseline="-25000">
                <a:solidFill>
                  <a:schemeClr val="bg2"/>
                </a:solidFill>
                <a:latin typeface="Helvetica" charset="0"/>
                <a:ea typeface="ＭＳ Ｐゴシック" charset="0"/>
                <a:cs typeface="ＭＳ Ｐゴシック" charset="0"/>
              </a:rPr>
              <a:t>X-ray</a:t>
            </a:r>
            <a:r>
              <a:rPr lang="fr-FR" sz="2000" b="1">
                <a:solidFill>
                  <a:schemeClr val="bg2"/>
                </a:solidFill>
                <a:latin typeface="Helvetica" charset="0"/>
                <a:ea typeface="ＭＳ Ｐゴシック" charset="0"/>
                <a:cs typeface="ＭＳ Ｐゴシック" charset="0"/>
              </a:rPr>
              <a:t> + b*logL</a:t>
            </a:r>
            <a:r>
              <a:rPr lang="fr-FR" sz="2000" b="1" baseline="-25000">
                <a:solidFill>
                  <a:schemeClr val="bg2"/>
                </a:solidFill>
                <a:latin typeface="Helvetica" charset="0"/>
                <a:ea typeface="ＭＳ Ｐゴシック" charset="0"/>
                <a:cs typeface="ＭＳ Ｐゴシック" charset="0"/>
              </a:rPr>
              <a:t>radio</a:t>
            </a:r>
            <a:r>
              <a:rPr lang="fr-FR" sz="2000" b="1">
                <a:solidFill>
                  <a:schemeClr val="bg2"/>
                </a:solidFill>
                <a:latin typeface="Helvetica" charset="0"/>
                <a:ea typeface="ＭＳ Ｐゴシック" charset="0"/>
                <a:cs typeface="ＭＳ Ｐゴシック" charset="0"/>
              </a:rPr>
              <a:t> + c</a:t>
            </a:r>
            <a:endParaRPr lang="fr-FR" sz="2000" b="1">
              <a:solidFill>
                <a:srgbClr val="08101A"/>
              </a:solidFill>
              <a:latin typeface="Helvetica" charset="0"/>
              <a:cs typeface="Helvetica" charset="0"/>
            </a:endParaRPr>
          </a:p>
        </p:txBody>
      </p:sp>
      <p:sp>
        <p:nvSpPr>
          <p:cNvPr id="10" name="ZoneTexte 9"/>
          <p:cNvSpPr txBox="1">
            <a:spLocks noChangeArrowheads="1"/>
          </p:cNvSpPr>
          <p:nvPr/>
        </p:nvSpPr>
        <p:spPr bwMode="auto">
          <a:xfrm>
            <a:off x="4343400" y="1916113"/>
            <a:ext cx="44196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SzPct val="120000"/>
            </a:pPr>
            <a:endParaRPr lang="fr-FR" sz="1800">
              <a:solidFill>
                <a:schemeClr val="bg2"/>
              </a:solidFill>
              <a:latin typeface="Helvetica" charset="0"/>
              <a:ea typeface="ＭＳ Ｐゴシック" charset="0"/>
              <a:cs typeface="ＭＳ Ｐゴシック" charset="0"/>
            </a:endParaRPr>
          </a:p>
          <a:p>
            <a:pPr eaLnBrk="1" hangingPunct="1">
              <a:buSzPct val="120000"/>
              <a:buFont typeface="Wingdings" charset="0"/>
              <a:buChar char="à"/>
            </a:pPr>
            <a:r>
              <a:rPr lang="fr-FR" sz="1800">
                <a:solidFill>
                  <a:schemeClr val="bg2"/>
                </a:solidFill>
                <a:latin typeface="Helvetica" charset="0"/>
                <a:ea typeface="ＭＳ Ｐゴシック" charset="0"/>
                <a:cs typeface="ＭＳ Ｐゴシック" charset="0"/>
              </a:rPr>
              <a:t> All radiatively-</a:t>
            </a:r>
            <a:r>
              <a:rPr lang="fr-FR" sz="1800" i="1">
                <a:solidFill>
                  <a:schemeClr val="bg2"/>
                </a:solidFill>
                <a:latin typeface="Helvetica" charset="0"/>
                <a:ea typeface="ＭＳ Ｐゴシック" charset="0"/>
                <a:cs typeface="ＭＳ Ｐゴシック" charset="0"/>
              </a:rPr>
              <a:t>in</a:t>
            </a:r>
            <a:r>
              <a:rPr lang="fr-FR" sz="1800">
                <a:solidFill>
                  <a:schemeClr val="bg2"/>
                </a:solidFill>
                <a:latin typeface="Helvetica" charset="0"/>
                <a:ea typeface="ＭＳ Ｐゴシック" charset="0"/>
                <a:cs typeface="ＭＳ Ｐゴシック" charset="0"/>
              </a:rPr>
              <a:t>efficient black holes 	follow the plane: </a:t>
            </a:r>
          </a:p>
          <a:p>
            <a:pPr eaLnBrk="1" hangingPunct="1">
              <a:buSzPct val="120000"/>
            </a:pPr>
            <a:r>
              <a:rPr lang="fr-FR" sz="1800">
                <a:solidFill>
                  <a:schemeClr val="bg2"/>
                </a:solidFill>
                <a:latin typeface="Helvetica" charset="0"/>
                <a:ea typeface="ＭＳ Ｐゴシック" charset="0"/>
                <a:cs typeface="ＭＳ Ｐゴシック" charset="0"/>
              </a:rPr>
              <a:t>		3M</a:t>
            </a:r>
            <a:r>
              <a:rPr lang="fr-FR" sz="1800" baseline="-25000">
                <a:solidFill>
                  <a:schemeClr val="bg2"/>
                </a:solidFill>
                <a:latin typeface="Wingdings" charset="0"/>
                <a:cs typeface="Wingdings" charset="0"/>
                <a:sym typeface="Wingdings" charset="0"/>
              </a:rPr>
              <a:t></a:t>
            </a:r>
            <a:r>
              <a:rPr lang="fr-FR" sz="1800">
                <a:solidFill>
                  <a:schemeClr val="bg2"/>
                </a:solidFill>
                <a:latin typeface="Helvetica" charset="0"/>
                <a:ea typeface="ＭＳ Ｐゴシック" charset="0"/>
                <a:cs typeface="ＭＳ Ｐゴシック" charset="0"/>
              </a:rPr>
              <a:t> - 10</a:t>
            </a:r>
            <a:r>
              <a:rPr lang="fr-FR" sz="1800" baseline="30000">
                <a:solidFill>
                  <a:schemeClr val="bg2"/>
                </a:solidFill>
                <a:latin typeface="Helvetica" charset="0"/>
                <a:ea typeface="ＭＳ Ｐゴシック" charset="0"/>
                <a:cs typeface="ＭＳ Ｐゴシック" charset="0"/>
              </a:rPr>
              <a:t>10</a:t>
            </a:r>
            <a:r>
              <a:rPr lang="fr-FR" sz="1800">
                <a:solidFill>
                  <a:schemeClr val="bg2"/>
                </a:solidFill>
                <a:latin typeface="Helvetica" charset="0"/>
                <a:ea typeface="ＭＳ Ｐゴシック" charset="0"/>
                <a:cs typeface="ＭＳ Ｐゴシック" charset="0"/>
              </a:rPr>
              <a:t>M</a:t>
            </a:r>
            <a:r>
              <a:rPr lang="fr-FR" sz="1800" baseline="-25000">
                <a:solidFill>
                  <a:schemeClr val="bg2"/>
                </a:solidFill>
                <a:latin typeface="Wingdings" charset="0"/>
                <a:cs typeface="Wingdings" charset="0"/>
                <a:sym typeface="Wingdings" charset="0"/>
              </a:rPr>
              <a:t></a:t>
            </a:r>
            <a:endParaRPr lang="fr-FR" sz="1800">
              <a:solidFill>
                <a:schemeClr val="bg2"/>
              </a:solidFill>
              <a:latin typeface="Helvetica" charset="0"/>
              <a:ea typeface="ＭＳ Ｐゴシック" charset="0"/>
              <a:cs typeface="ＭＳ Ｐゴシック" charset="0"/>
            </a:endParaRPr>
          </a:p>
          <a:p>
            <a:pPr eaLnBrk="1" hangingPunct="1">
              <a:buSzPct val="120000"/>
              <a:buFont typeface="Arial" charset="0"/>
              <a:buChar char="•"/>
            </a:pPr>
            <a:endParaRPr lang="fr-FR" sz="1800">
              <a:solidFill>
                <a:schemeClr val="bg2"/>
              </a:solidFill>
              <a:latin typeface="Helvetica" charset="0"/>
              <a:ea typeface="ＭＳ Ｐゴシック" charset="0"/>
              <a:cs typeface="ＭＳ Ｐゴシック" charset="0"/>
            </a:endParaRPr>
          </a:p>
          <a:p>
            <a:pPr eaLnBrk="1" hangingPunct="1">
              <a:buSzPct val="120000"/>
            </a:pPr>
            <a:r>
              <a:rPr lang="fr-FR" sz="1800">
                <a:solidFill>
                  <a:schemeClr val="bg2"/>
                </a:solidFill>
                <a:latin typeface="Helvetica" charset="0"/>
                <a:ea typeface="ＭＳ Ｐゴシック" charset="0"/>
                <a:cs typeface="ＭＳ Ｐゴシック" charset="0"/>
                <a:sym typeface="Wingdings" charset="0"/>
              </a:rPr>
              <a:t></a:t>
            </a:r>
            <a:r>
              <a:rPr lang="fr-FR" sz="1800">
                <a:solidFill>
                  <a:schemeClr val="bg2"/>
                </a:solidFill>
                <a:latin typeface="Helvetica" charset="0"/>
                <a:ea typeface="ＭＳ Ｐゴシック" charset="0"/>
                <a:cs typeface="ＭＳ Ｐゴシック" charset="0"/>
              </a:rPr>
              <a:t> Theoretically derived by Heinz &amp; 	Sunyaev 2003 (if black holes are 	scale invariant).</a:t>
            </a:r>
          </a:p>
          <a:p>
            <a:pPr eaLnBrk="1" hangingPunct="1">
              <a:buSzPct val="120000"/>
              <a:buFont typeface="Arial" charset="0"/>
              <a:buChar char="•"/>
            </a:pPr>
            <a:endParaRPr lang="fr-FR" sz="1800">
              <a:solidFill>
                <a:schemeClr val="bg2"/>
              </a:solidFill>
              <a:latin typeface="Helvetica" charset="0"/>
              <a:ea typeface="ＭＳ Ｐゴシック" charset="0"/>
              <a:cs typeface="ＭＳ Ｐゴシック" charset="0"/>
            </a:endParaRPr>
          </a:p>
          <a:p>
            <a:pPr eaLnBrk="1" hangingPunct="1">
              <a:buSzPct val="120000"/>
            </a:pPr>
            <a:r>
              <a:rPr lang="fr-FR" sz="1800">
                <a:solidFill>
                  <a:schemeClr val="bg2"/>
                </a:solidFill>
                <a:latin typeface="Helvetica" charset="0"/>
                <a:ea typeface="ＭＳ Ｐゴシック" charset="0"/>
                <a:cs typeface="ＭＳ Ｐゴシック" charset="0"/>
                <a:sym typeface="Wingdings" charset="0"/>
              </a:rPr>
              <a:t> </a:t>
            </a:r>
            <a:r>
              <a:rPr lang="fr-FR" sz="1800">
                <a:solidFill>
                  <a:schemeClr val="bg2"/>
                </a:solidFill>
                <a:latin typeface="Helvetica" charset="0"/>
                <a:ea typeface="ＭＳ Ｐゴシック" charset="0"/>
                <a:cs typeface="ＭＳ Ｐゴシック" charset="0"/>
              </a:rPr>
              <a:t>Neutron stars also follow a similar 	plane (different coefficients). </a:t>
            </a:r>
          </a:p>
          <a:p>
            <a:pPr eaLnBrk="1" hangingPunct="1">
              <a:buSzPct val="120000"/>
            </a:pPr>
            <a:endParaRPr lang="fr-FR" sz="1800">
              <a:solidFill>
                <a:schemeClr val="bg2"/>
              </a:solidFill>
              <a:latin typeface="Helvetica" charset="0"/>
              <a:ea typeface="ＭＳ Ｐゴシック" charset="0"/>
              <a:cs typeface="ＭＳ Ｐゴシック" charset="0"/>
            </a:endParaRPr>
          </a:p>
        </p:txBody>
      </p:sp>
      <p:sp>
        <p:nvSpPr>
          <p:cNvPr id="88068" name="TextBox 1"/>
          <p:cNvSpPr txBox="1">
            <a:spLocks noChangeArrowheads="1"/>
          </p:cNvSpPr>
          <p:nvPr/>
        </p:nvSpPr>
        <p:spPr bwMode="auto">
          <a:xfrm>
            <a:off x="576263" y="6092825"/>
            <a:ext cx="8964612"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400">
                <a:solidFill>
                  <a:schemeClr val="bg2"/>
                </a:solidFill>
                <a:latin typeface="Helvetica" charset="0"/>
                <a:ea typeface="ＭＳ Ｐゴシック" charset="0"/>
                <a:cs typeface="ＭＳ Ｐゴシック" charset="0"/>
              </a:rPr>
              <a:t>Merloni et al. 2003, Falcke et al. 2004, Kording et al. 2006, Gultekin et al. 2009, Plotkin et al. 2012, </a:t>
            </a:r>
          </a:p>
          <a:p>
            <a:pPr eaLnBrk="1" hangingPunct="1"/>
            <a:r>
              <a:rPr lang="fr-FR" sz="1400">
                <a:solidFill>
                  <a:schemeClr val="bg2"/>
                </a:solidFill>
                <a:latin typeface="Helvetica" charset="0"/>
                <a:ea typeface="ＭＳ Ｐゴシック" charset="0"/>
                <a:cs typeface="ＭＳ Ｐゴシック" charset="0"/>
              </a:rPr>
              <a:t>Hlavacek-Larrondo et al. 2012b.  </a:t>
            </a:r>
            <a:endParaRPr lang="fr-FR" sz="1400">
              <a:solidFill>
                <a:schemeClr val="bg2"/>
              </a:solidFill>
              <a:ea typeface="ＭＳ Ｐゴシック" charset="0"/>
              <a:cs typeface="ＭＳ Ｐゴシック" charset="0"/>
            </a:endParaRPr>
          </a:p>
          <a:p>
            <a:pPr eaLnBrk="1" hangingPunct="1"/>
            <a:endParaRPr lang="en-US" sz="1800"/>
          </a:p>
        </p:txBody>
      </p:sp>
      <p:sp>
        <p:nvSpPr>
          <p:cNvPr id="88069" name="ZoneTexte 9"/>
          <p:cNvSpPr txBox="1">
            <a:spLocks noChangeArrowheads="1"/>
          </p:cNvSpPr>
          <p:nvPr/>
        </p:nvSpPr>
        <p:spPr bwMode="auto">
          <a:xfrm>
            <a:off x="35496" y="-171450"/>
            <a:ext cx="91440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300" b="1" dirty="0" err="1">
                <a:solidFill>
                  <a:srgbClr val="000000"/>
                </a:solidFill>
                <a:ea typeface="ＭＳ Ｐゴシック" charset="0"/>
                <a:cs typeface="ＭＳ Ｐゴシック" charset="0"/>
              </a:rPr>
              <a:t>Fundamental</a:t>
            </a:r>
            <a:r>
              <a:rPr lang="fr-FR" sz="3300" b="1" dirty="0">
                <a:solidFill>
                  <a:srgbClr val="000000"/>
                </a:solidFill>
                <a:ea typeface="ＭＳ Ｐゴシック" charset="0"/>
                <a:cs typeface="ＭＳ Ｐゴシック" charset="0"/>
              </a:rPr>
              <a:t> Plane of Black </a:t>
            </a:r>
            <a:r>
              <a:rPr lang="fr-FR" sz="3300" b="1" dirty="0" err="1">
                <a:solidFill>
                  <a:srgbClr val="000000"/>
                </a:solidFill>
                <a:ea typeface="ＭＳ Ｐゴシック" charset="0"/>
                <a:cs typeface="ＭＳ Ｐゴシック" charset="0"/>
              </a:rPr>
              <a:t>Hole</a:t>
            </a:r>
            <a:r>
              <a:rPr lang="fr-FR" sz="3300" b="1" dirty="0">
                <a:solidFill>
                  <a:srgbClr val="000000"/>
                </a:solidFill>
                <a:ea typeface="ＭＳ Ｐゴシック" charset="0"/>
                <a:cs typeface="ＭＳ Ｐゴシック" charset="0"/>
              </a:rPr>
              <a:t> </a:t>
            </a:r>
            <a:r>
              <a:rPr lang="fr-FR" sz="3300" b="1" dirty="0" err="1">
                <a:solidFill>
                  <a:srgbClr val="000000"/>
                </a:solidFill>
                <a:ea typeface="ＭＳ Ｐゴシック" charset="0"/>
                <a:cs typeface="ＭＳ Ｐゴシック" charset="0"/>
              </a:rPr>
              <a:t>Activity</a:t>
            </a:r>
            <a:endParaRPr lang="fr-FR" sz="3300" b="1"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8240382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42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5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Image 8" descr="macs_lx_z.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098550"/>
            <a:ext cx="4673600" cy="333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6" name="ZoneTexte 9"/>
          <p:cNvSpPr txBox="1">
            <a:spLocks noChangeArrowheads="1"/>
          </p:cNvSpPr>
          <p:nvPr/>
        </p:nvSpPr>
        <p:spPr bwMode="auto">
          <a:xfrm>
            <a:off x="2362200" y="4241800"/>
            <a:ext cx="4673600" cy="3397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1600" b="1">
                <a:solidFill>
                  <a:schemeClr val="bg2"/>
                </a:solidFill>
              </a:rPr>
              <a:t>Redshift</a:t>
            </a:r>
          </a:p>
        </p:txBody>
      </p:sp>
      <p:sp>
        <p:nvSpPr>
          <p:cNvPr id="47107" name="ZoneTexte 10"/>
          <p:cNvSpPr txBox="1">
            <a:spLocks noChangeArrowheads="1"/>
          </p:cNvSpPr>
          <p:nvPr/>
        </p:nvSpPr>
        <p:spPr bwMode="auto">
          <a:xfrm rot="-5400000">
            <a:off x="342900" y="2636838"/>
            <a:ext cx="3951287" cy="3698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1800" b="1">
                <a:solidFill>
                  <a:schemeClr val="bg2"/>
                </a:solidFill>
              </a:rPr>
              <a:t>     L</a:t>
            </a:r>
            <a:r>
              <a:rPr lang="fr-FR" sz="1800" b="1" baseline="-25000">
                <a:solidFill>
                  <a:schemeClr val="bg2"/>
                </a:solidFill>
              </a:rPr>
              <a:t>X-ray, cluster</a:t>
            </a:r>
            <a:r>
              <a:rPr lang="fr-FR" sz="1800" b="1">
                <a:solidFill>
                  <a:schemeClr val="bg2"/>
                </a:solidFill>
              </a:rPr>
              <a:t> (10</a:t>
            </a:r>
            <a:r>
              <a:rPr lang="fr-FR" sz="1800" b="1" baseline="30000">
                <a:solidFill>
                  <a:schemeClr val="bg2"/>
                </a:solidFill>
              </a:rPr>
              <a:t>44</a:t>
            </a:r>
            <a:r>
              <a:rPr lang="fr-FR" sz="1800" b="1">
                <a:solidFill>
                  <a:schemeClr val="bg2"/>
                </a:solidFill>
              </a:rPr>
              <a:t> erg/s)</a:t>
            </a:r>
          </a:p>
        </p:txBody>
      </p:sp>
      <p:sp>
        <p:nvSpPr>
          <p:cNvPr id="47108" name="ZoneTexte 11"/>
          <p:cNvSpPr txBox="1">
            <a:spLocks noChangeArrowheads="1"/>
          </p:cNvSpPr>
          <p:nvPr/>
        </p:nvSpPr>
        <p:spPr bwMode="auto">
          <a:xfrm rot="-5400000">
            <a:off x="6096001" y="2046287"/>
            <a:ext cx="1878012"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eaLnBrk="1" hangingPunct="1"/>
            <a:r>
              <a:rPr lang="fr-FR" sz="1500" i="1">
                <a:solidFill>
                  <a:srgbClr val="08101A"/>
                </a:solidFill>
                <a:latin typeface="Helvetica" charset="0"/>
                <a:cs typeface="Helvetica" charset="0"/>
              </a:rPr>
              <a:t>Ebeling et al. 2010</a:t>
            </a:r>
          </a:p>
        </p:txBody>
      </p:sp>
      <p:sp>
        <p:nvSpPr>
          <p:cNvPr id="47109" name="ZoneTexte 9"/>
          <p:cNvSpPr txBox="1">
            <a:spLocks noChangeArrowheads="1"/>
          </p:cNvSpPr>
          <p:nvPr/>
        </p:nvSpPr>
        <p:spPr bwMode="auto">
          <a:xfrm>
            <a:off x="1908175" y="960438"/>
            <a:ext cx="5127625"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400">
                <a:solidFill>
                  <a:schemeClr val="bg2"/>
                </a:solidFill>
              </a:rPr>
              <a:t>Time in the past :    		 3Gyrs         5Gyrs           6Gyrs     </a:t>
            </a:r>
          </a:p>
        </p:txBody>
      </p:sp>
      <p:sp>
        <p:nvSpPr>
          <p:cNvPr id="47110" name="TextBox 10"/>
          <p:cNvSpPr txBox="1">
            <a:spLocks noChangeArrowheads="1"/>
          </p:cNvSpPr>
          <p:nvPr/>
        </p:nvSpPr>
        <p:spPr bwMode="auto">
          <a:xfrm>
            <a:off x="271463" y="4941888"/>
            <a:ext cx="8764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Font typeface="Wingdings" charset="0"/>
              <a:buChar char="à"/>
            </a:pPr>
            <a:endParaRPr lang="en-US" sz="1800"/>
          </a:p>
        </p:txBody>
      </p:sp>
      <p:sp>
        <p:nvSpPr>
          <p:cNvPr id="47111" name="ZoneTexte 9"/>
          <p:cNvSpPr txBox="1">
            <a:spLocks noChangeArrowheads="1"/>
          </p:cNvSpPr>
          <p:nvPr/>
        </p:nvSpPr>
        <p:spPr bwMode="auto">
          <a:xfrm>
            <a:off x="0" y="-330200"/>
            <a:ext cx="91440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300" b="1">
                <a:solidFill>
                  <a:srgbClr val="000000"/>
                </a:solidFill>
                <a:ea typeface="ＭＳ Ｐゴシック" charset="0"/>
                <a:cs typeface="ＭＳ Ｐゴシック" charset="0"/>
              </a:rPr>
              <a:t>AGN feedback in </a:t>
            </a:r>
            <a:r>
              <a:rPr lang="fr-FR" sz="3300" b="1">
                <a:solidFill>
                  <a:srgbClr val="FF0000"/>
                </a:solidFill>
                <a:ea typeface="ＭＳ Ｐゴシック" charset="0"/>
                <a:cs typeface="ＭＳ Ｐゴシック" charset="0"/>
              </a:rPr>
              <a:t>z &gt; 0.3 </a:t>
            </a:r>
            <a:r>
              <a:rPr lang="fr-FR" sz="3300" b="1">
                <a:solidFill>
                  <a:srgbClr val="000000"/>
                </a:solidFill>
                <a:ea typeface="ＭＳ Ｐゴシック" charset="0"/>
                <a:cs typeface="ＭＳ Ｐゴシック" charset="0"/>
              </a:rPr>
              <a:t>clusters of galaxies</a:t>
            </a:r>
          </a:p>
        </p:txBody>
      </p:sp>
      <p:sp>
        <p:nvSpPr>
          <p:cNvPr id="12" name="Rectangle 2"/>
          <p:cNvSpPr>
            <a:spLocks noChangeArrowheads="1"/>
          </p:cNvSpPr>
          <p:nvPr/>
        </p:nvSpPr>
        <p:spPr bwMode="auto">
          <a:xfrm>
            <a:off x="452438" y="4724400"/>
            <a:ext cx="8512175" cy="253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fr-FR" b="1" dirty="0">
                <a:solidFill>
                  <a:schemeClr val="bg2"/>
                </a:solidFill>
              </a:rPr>
              <a:t>Massive Cluster Survey (MACS)</a:t>
            </a:r>
          </a:p>
          <a:p>
            <a:pPr>
              <a:defRPr/>
            </a:pPr>
            <a:endParaRPr lang="fr-FR" b="1" dirty="0">
              <a:solidFill>
                <a:schemeClr val="bg2"/>
              </a:solidFill>
            </a:endParaRPr>
          </a:p>
          <a:p>
            <a:pPr marL="285750" indent="-285750">
              <a:buFont typeface="Wingdings" charset="0"/>
              <a:buChar char="à"/>
              <a:defRPr/>
            </a:pPr>
            <a:r>
              <a:rPr lang="fr-FR" sz="1700" dirty="0">
                <a:solidFill>
                  <a:schemeClr val="bg2"/>
                </a:solidFill>
              </a:rPr>
              <a:t>124+ </a:t>
            </a:r>
            <a:r>
              <a:rPr lang="fr-FR" sz="1700" dirty="0" err="1">
                <a:solidFill>
                  <a:schemeClr val="bg2"/>
                </a:solidFill>
              </a:rPr>
              <a:t>spectroscopically</a:t>
            </a:r>
            <a:r>
              <a:rPr lang="fr-FR" sz="1700" dirty="0">
                <a:solidFill>
                  <a:schemeClr val="bg2"/>
                </a:solidFill>
              </a:rPr>
              <a:t> </a:t>
            </a:r>
            <a:r>
              <a:rPr lang="fr-FR" sz="1700" dirty="0" err="1">
                <a:solidFill>
                  <a:schemeClr val="bg2"/>
                </a:solidFill>
              </a:rPr>
              <a:t>confirmed</a:t>
            </a:r>
            <a:r>
              <a:rPr lang="fr-FR" sz="1700" dirty="0">
                <a:solidFill>
                  <a:schemeClr val="bg2"/>
                </a:solidFill>
              </a:rPr>
              <a:t> massive/</a:t>
            </a:r>
            <a:r>
              <a:rPr lang="fr-FR" sz="1700" dirty="0" err="1">
                <a:solidFill>
                  <a:schemeClr val="bg2"/>
                </a:solidFill>
              </a:rPr>
              <a:t>luminous</a:t>
            </a:r>
            <a:r>
              <a:rPr lang="fr-FR" sz="1700" dirty="0">
                <a:solidFill>
                  <a:schemeClr val="bg2"/>
                </a:solidFill>
              </a:rPr>
              <a:t> clusters </a:t>
            </a:r>
            <a:r>
              <a:rPr lang="fr-FR" sz="1700" dirty="0" err="1">
                <a:solidFill>
                  <a:schemeClr val="bg2"/>
                </a:solidFill>
              </a:rPr>
              <a:t>at</a:t>
            </a:r>
            <a:r>
              <a:rPr lang="fr-FR" sz="1700" dirty="0">
                <a:solidFill>
                  <a:schemeClr val="bg2"/>
                </a:solidFill>
              </a:rPr>
              <a:t> 0.3 &lt; z &lt; 0.7</a:t>
            </a:r>
          </a:p>
          <a:p>
            <a:pPr>
              <a:defRPr/>
            </a:pPr>
            <a:endParaRPr lang="fr-FR" sz="1700" dirty="0">
              <a:solidFill>
                <a:schemeClr val="bg2"/>
              </a:solidFill>
            </a:endParaRPr>
          </a:p>
          <a:p>
            <a:pPr marL="285750" indent="-285750">
              <a:buFont typeface="Wingdings" charset="0"/>
              <a:buChar char="à"/>
              <a:defRPr/>
            </a:pPr>
            <a:r>
              <a:rPr lang="fr-FR" sz="1700" b="1" dirty="0">
                <a:solidFill>
                  <a:schemeClr val="bg2"/>
                </a:solidFill>
              </a:rPr>
              <a:t>83 clusters </a:t>
            </a:r>
            <a:r>
              <a:rPr lang="fr-FR" sz="1700" dirty="0">
                <a:solidFill>
                  <a:schemeClr val="bg2"/>
                </a:solidFill>
              </a:rPr>
              <a:t>have Chandra X-ray observations.</a:t>
            </a:r>
          </a:p>
          <a:p>
            <a:pPr>
              <a:defRPr/>
            </a:pPr>
            <a:endParaRPr lang="fr-FR" dirty="0">
              <a:solidFill>
                <a:schemeClr val="bg2"/>
              </a:solidFill>
            </a:endParaRPr>
          </a:p>
          <a:p>
            <a:pPr>
              <a:defRPr/>
            </a:pPr>
            <a:endParaRPr lang="fr-FR" dirty="0">
              <a:solidFill>
                <a:schemeClr val="bg2"/>
              </a:solidFill>
            </a:endParaRPr>
          </a:p>
          <a:p>
            <a:pPr>
              <a:defRPr/>
            </a:pPr>
            <a:endParaRPr lang="fr-FR" b="1" dirty="0">
              <a:solidFill>
                <a:schemeClr val="bg2"/>
              </a:solidFill>
            </a:endParaRPr>
          </a:p>
          <a:p>
            <a:pPr>
              <a:defRPr/>
            </a:pPr>
            <a:endParaRPr lang="fr-FR" dirty="0"/>
          </a:p>
        </p:txBody>
      </p:sp>
      <p:sp>
        <p:nvSpPr>
          <p:cNvPr id="47113" name="TextBox 21"/>
          <p:cNvSpPr txBox="1">
            <a:spLocks noChangeArrowheads="1"/>
          </p:cNvSpPr>
          <p:nvPr/>
        </p:nvSpPr>
        <p:spPr bwMode="auto">
          <a:xfrm>
            <a:off x="6156176" y="6290156"/>
            <a:ext cx="9972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dirty="0">
                <a:solidFill>
                  <a:srgbClr val="000000"/>
                </a:solidFill>
              </a:rPr>
              <a:t>Hlavacek-Larrondo et al. </a:t>
            </a:r>
            <a:r>
              <a:rPr lang="en-US" sz="1400" i="1" dirty="0" smtClean="0">
                <a:solidFill>
                  <a:srgbClr val="000000"/>
                </a:solidFill>
              </a:rPr>
              <a:t>2012a</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1" y="0"/>
            <a:ext cx="9495693" cy="6858000"/>
          </a:xfrm>
          <a:prstGeom prst="rect">
            <a:avLst/>
          </a:prstGeom>
        </p:spPr>
      </p:pic>
      <p:pic>
        <p:nvPicPr>
          <p:cNvPr id="15" name="Picture 14"/>
          <p:cNvPicPr>
            <a:picLocks noChangeAspect="1"/>
          </p:cNvPicPr>
          <p:nvPr/>
        </p:nvPicPr>
        <p:blipFill>
          <a:blip r:embed="rId4"/>
          <a:stretch>
            <a:fillRect/>
          </a:stretch>
        </p:blipFill>
        <p:spPr>
          <a:xfrm>
            <a:off x="-2" y="0"/>
            <a:ext cx="9495693" cy="6858000"/>
          </a:xfrm>
          <a:prstGeom prst="rect">
            <a:avLst/>
          </a:prstGeom>
        </p:spPr>
      </p:pic>
      <p:pic>
        <p:nvPicPr>
          <p:cNvPr id="16" name="Picture 15"/>
          <p:cNvPicPr>
            <a:picLocks noChangeAspect="1"/>
          </p:cNvPicPr>
          <p:nvPr/>
        </p:nvPicPr>
        <p:blipFill>
          <a:blip r:embed="rId5"/>
          <a:stretch>
            <a:fillRect/>
          </a:stretch>
        </p:blipFill>
        <p:spPr>
          <a:xfrm>
            <a:off x="11905" y="-9128"/>
            <a:ext cx="9495691" cy="6857999"/>
          </a:xfrm>
          <a:prstGeom prst="rect">
            <a:avLst/>
          </a:prstGeom>
        </p:spPr>
      </p:pic>
      <p:sp>
        <p:nvSpPr>
          <p:cNvPr id="17" name="TextBox 6"/>
          <p:cNvSpPr txBox="1">
            <a:spLocks noChangeArrowheads="1"/>
          </p:cNvSpPr>
          <p:nvPr/>
        </p:nvSpPr>
        <p:spPr bwMode="auto">
          <a:xfrm>
            <a:off x="25400" y="68263"/>
            <a:ext cx="8399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b="1" dirty="0">
                <a:solidFill>
                  <a:srgbClr val="FFFFFF"/>
                </a:solidFill>
              </a:rPr>
              <a:t>Bullet cluster. Credit: X-ray: </a:t>
            </a:r>
            <a:r>
              <a:rPr lang="en-US" sz="2000" b="1" dirty="0" err="1">
                <a:solidFill>
                  <a:srgbClr val="FFFFFF"/>
                </a:solidFill>
              </a:rPr>
              <a:t>Markevitch</a:t>
            </a:r>
            <a:r>
              <a:rPr lang="en-US" sz="2000" b="1" dirty="0">
                <a:solidFill>
                  <a:srgbClr val="FFFFFF"/>
                </a:solidFill>
              </a:rPr>
              <a:t> ; Optical: </a:t>
            </a:r>
            <a:r>
              <a:rPr lang="en-US" sz="2000" b="1" dirty="0" err="1">
                <a:solidFill>
                  <a:srgbClr val="FFFFFF"/>
                </a:solidFill>
              </a:rPr>
              <a:t>Clowe</a:t>
            </a:r>
            <a:r>
              <a:rPr lang="en-US" sz="2000" b="1" dirty="0">
                <a:solidFill>
                  <a:srgbClr val="FFFFFF"/>
                </a:solidFill>
              </a:rPr>
              <a:t>.</a:t>
            </a:r>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995863" y="4200525"/>
            <a:ext cx="3429000" cy="2374900"/>
          </a:xfrm>
          <a:prstGeom prst="rect">
            <a:avLst/>
          </a:prstGeom>
          <a:noFill/>
          <a:ln w="38100">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9" name="TextBox 18"/>
          <p:cNvSpPr txBox="1">
            <a:spLocks noChangeArrowheads="1"/>
          </p:cNvSpPr>
          <p:nvPr/>
        </p:nvSpPr>
        <p:spPr bwMode="auto">
          <a:xfrm>
            <a:off x="4945063" y="6226175"/>
            <a:ext cx="35226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solidFill>
                  <a:srgbClr val="FFFFFF"/>
                </a:solidFill>
              </a:rPr>
              <a:t>Bullet. Credit: A. </a:t>
            </a:r>
            <a:r>
              <a:rPr lang="en-US" sz="1800" b="1" dirty="0" err="1">
                <a:solidFill>
                  <a:srgbClr val="FFFFFF"/>
                </a:solidFill>
              </a:rPr>
              <a:t>Davidhazy</a:t>
            </a:r>
            <a:r>
              <a:rPr lang="en-US" sz="1800" b="1" dirty="0">
                <a:solidFill>
                  <a:srgbClr val="FFFFFF"/>
                </a:solidFill>
              </a:rPr>
              <a:t> RIT.</a:t>
            </a:r>
          </a:p>
        </p:txBody>
      </p:sp>
      <p:cxnSp>
        <p:nvCxnSpPr>
          <p:cNvPr id="20" name="Connecteur droit avec flèche 7"/>
          <p:cNvCxnSpPr>
            <a:cxnSpLocks noChangeShapeType="1"/>
          </p:cNvCxnSpPr>
          <p:nvPr/>
        </p:nvCxnSpPr>
        <p:spPr bwMode="auto">
          <a:xfrm>
            <a:off x="396875" y="6323013"/>
            <a:ext cx="593725" cy="0"/>
          </a:xfrm>
          <a:prstGeom prst="straightConnector1">
            <a:avLst/>
          </a:prstGeom>
          <a:noFill/>
          <a:ln w="38100">
            <a:solidFill>
              <a:srgbClr val="FFFFFF"/>
            </a:solidFill>
            <a:round/>
            <a:headEnd type="arrow" w="med" len="med"/>
            <a:tailEnd type="arrow" w="med" len="med"/>
          </a:ln>
          <a:extLst>
            <a:ext uri="{909E8E84-426E-40dd-AFC4-6F175D3DCCD1}">
              <a14:hiddenFill xmlns:a14="http://schemas.microsoft.com/office/drawing/2010/main">
                <a:noFill/>
              </a14:hiddenFill>
            </a:ext>
          </a:extLst>
        </p:spPr>
      </p:cxnSp>
      <p:sp>
        <p:nvSpPr>
          <p:cNvPr id="21" name="ZoneTexte 4"/>
          <p:cNvSpPr txBox="1">
            <a:spLocks noChangeArrowheads="1"/>
          </p:cNvSpPr>
          <p:nvPr/>
        </p:nvSpPr>
        <p:spPr bwMode="auto">
          <a:xfrm>
            <a:off x="103188" y="6329363"/>
            <a:ext cx="23860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800" b="1">
                <a:solidFill>
                  <a:srgbClr val="FFFFFF"/>
                </a:solidFill>
                <a:latin typeface="Arial" charset="0"/>
              </a:rPr>
              <a:t>50,000 light years</a:t>
            </a:r>
          </a:p>
        </p:txBody>
      </p:sp>
      <p:pic>
        <p:nvPicPr>
          <p:cNvPr id="22"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65125" y="5459413"/>
            <a:ext cx="685800" cy="6858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24" name="Rectangle 23"/>
          <p:cNvSpPr/>
          <p:nvPr/>
        </p:nvSpPr>
        <p:spPr bwMode="auto">
          <a:xfrm>
            <a:off x="7740352" y="186899"/>
            <a:ext cx="1296144" cy="792088"/>
          </a:xfrm>
          <a:prstGeom prst="rect">
            <a:avLst/>
          </a:prstGeom>
          <a:solidFill>
            <a:srgbClr val="FF548E"/>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sp>
        <p:nvSpPr>
          <p:cNvPr id="25" name="TextBox 24"/>
          <p:cNvSpPr txBox="1"/>
          <p:nvPr/>
        </p:nvSpPr>
        <p:spPr>
          <a:xfrm>
            <a:off x="7740352" y="260648"/>
            <a:ext cx="1224136" cy="584776"/>
          </a:xfrm>
          <a:prstGeom prst="rect">
            <a:avLst/>
          </a:prstGeom>
          <a:noFill/>
        </p:spPr>
        <p:txBody>
          <a:bodyPr wrap="square" rtlCol="0">
            <a:spAutoFit/>
          </a:bodyPr>
          <a:lstStyle/>
          <a:p>
            <a:pPr algn="ctr"/>
            <a:r>
              <a:rPr lang="en-US" sz="1600" b="1" dirty="0" smtClean="0">
                <a:solidFill>
                  <a:srgbClr val="FFFFFF"/>
                </a:solidFill>
              </a:rPr>
              <a:t>Chandra </a:t>
            </a:r>
          </a:p>
          <a:p>
            <a:pPr algn="ctr"/>
            <a:r>
              <a:rPr lang="en-US" sz="1600" b="1" dirty="0" smtClean="0">
                <a:solidFill>
                  <a:srgbClr val="FFFFFF"/>
                </a:solidFill>
              </a:rPr>
              <a:t>(X-ray)</a:t>
            </a:r>
            <a:endParaRPr lang="en-US" sz="1600" b="1" dirty="0">
              <a:solidFill>
                <a:srgbClr val="FFFFFF"/>
              </a:solidFill>
            </a:endParaRPr>
          </a:p>
        </p:txBody>
      </p:sp>
      <p:sp>
        <p:nvSpPr>
          <p:cNvPr id="26" name="Rectangle 25"/>
          <p:cNvSpPr/>
          <p:nvPr/>
        </p:nvSpPr>
        <p:spPr bwMode="auto">
          <a:xfrm>
            <a:off x="7740352" y="1131387"/>
            <a:ext cx="1296144" cy="792088"/>
          </a:xfrm>
          <a:prstGeom prst="rect">
            <a:avLst/>
          </a:prstGeom>
          <a:solidFill>
            <a:srgbClr val="0000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endParaRPr>
          </a:p>
        </p:txBody>
      </p:sp>
      <p:sp>
        <p:nvSpPr>
          <p:cNvPr id="27" name="TextBox 26"/>
          <p:cNvSpPr txBox="1"/>
          <p:nvPr/>
        </p:nvSpPr>
        <p:spPr>
          <a:xfrm>
            <a:off x="7740352" y="1260048"/>
            <a:ext cx="1331640" cy="584776"/>
          </a:xfrm>
          <a:prstGeom prst="rect">
            <a:avLst/>
          </a:prstGeom>
          <a:noFill/>
        </p:spPr>
        <p:txBody>
          <a:bodyPr wrap="square" rtlCol="0">
            <a:spAutoFit/>
          </a:bodyPr>
          <a:lstStyle/>
          <a:p>
            <a:pPr algn="ctr"/>
            <a:r>
              <a:rPr lang="en-US" sz="1600" b="1" dirty="0" smtClean="0">
                <a:solidFill>
                  <a:srgbClr val="FFFFFF"/>
                </a:solidFill>
              </a:rPr>
              <a:t>Dark Matter (lensing)</a:t>
            </a:r>
            <a:endParaRPr lang="en-US" sz="1600" b="1" dirty="0">
              <a:solidFill>
                <a:srgbClr val="FFFFFF"/>
              </a:solidFill>
            </a:endParaRPr>
          </a:p>
        </p:txBody>
      </p:sp>
    </p:spTree>
    <p:extLst>
      <p:ext uri="{BB962C8B-B14F-4D97-AF65-F5344CB8AC3E}">
        <p14:creationId xmlns:p14="http://schemas.microsoft.com/office/powerpoint/2010/main" val="29095694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animBg="1"/>
      <p:bldP spid="25" grpId="0"/>
      <p:bldP spid="26" grpId="0" animBg="1"/>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19" descr="Test.pn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467544" y="817562"/>
            <a:ext cx="8129016" cy="5861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8"/>
          <p:cNvSpPr txBox="1">
            <a:spLocks noChangeArrowheads="1"/>
          </p:cNvSpPr>
          <p:nvPr/>
        </p:nvSpPr>
        <p:spPr bwMode="auto">
          <a:xfrm>
            <a:off x="3581400" y="6197302"/>
            <a:ext cx="4471988"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2000" dirty="0">
                <a:solidFill>
                  <a:schemeClr val="bg2"/>
                </a:solidFill>
                <a:latin typeface="Helvetica" charset="0"/>
                <a:ea typeface="ＭＳ Ｐゴシック" charset="0"/>
                <a:cs typeface="ＭＳ Ｐゴシック" charset="0"/>
                <a:sym typeface="Wingdings" charset="0"/>
              </a:rPr>
              <a:t>log L</a:t>
            </a:r>
            <a:r>
              <a:rPr lang="fr-FR" sz="2000" baseline="-25000" dirty="0">
                <a:solidFill>
                  <a:schemeClr val="bg2"/>
                </a:solidFill>
                <a:latin typeface="Helvetica" charset="0"/>
                <a:ea typeface="ＭＳ Ｐゴシック" charset="0"/>
                <a:cs typeface="ＭＳ Ｐゴシック" charset="0"/>
                <a:sym typeface="Wingdings" charset="0"/>
              </a:rPr>
              <a:t>X-ray</a:t>
            </a:r>
            <a:r>
              <a:rPr lang="fr-FR" sz="2000" dirty="0">
                <a:solidFill>
                  <a:schemeClr val="bg2"/>
                </a:solidFill>
                <a:latin typeface="Helvetica" charset="0"/>
                <a:ea typeface="ＭＳ Ｐゴシック" charset="0"/>
                <a:cs typeface="ＭＳ Ｐゴシック" charset="0"/>
                <a:sym typeface="Wingdings" charset="0"/>
              </a:rPr>
              <a:t> + 0.88log M</a:t>
            </a:r>
            <a:r>
              <a:rPr lang="fr-FR" sz="2000" baseline="-25000" dirty="0">
                <a:solidFill>
                  <a:schemeClr val="bg2"/>
                </a:solidFill>
                <a:latin typeface="Helvetica" charset="0"/>
                <a:ea typeface="ＭＳ Ｐゴシック" charset="0"/>
                <a:cs typeface="ＭＳ Ｐゴシック" charset="0"/>
                <a:sym typeface="Wingdings" charset="0"/>
              </a:rPr>
              <a:t>BH</a:t>
            </a:r>
            <a:endParaRPr lang="fr-FR" sz="2000" baseline="-25000" dirty="0">
              <a:solidFill>
                <a:schemeClr val="bg2"/>
              </a:solidFill>
              <a:latin typeface="Helvetica" charset="0"/>
              <a:ea typeface="ＭＳ Ｐゴシック" charset="0"/>
              <a:cs typeface="ＭＳ Ｐゴシック" charset="0"/>
            </a:endParaRPr>
          </a:p>
        </p:txBody>
      </p:sp>
      <p:sp>
        <p:nvSpPr>
          <p:cNvPr id="23" name="ZoneTexte 8"/>
          <p:cNvSpPr txBox="1">
            <a:spLocks noChangeArrowheads="1"/>
          </p:cNvSpPr>
          <p:nvPr/>
        </p:nvSpPr>
        <p:spPr bwMode="auto">
          <a:xfrm rot="-5400000">
            <a:off x="-259557" y="3367882"/>
            <a:ext cx="3014663"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2000">
                <a:solidFill>
                  <a:schemeClr val="bg2"/>
                </a:solidFill>
                <a:latin typeface="Helvetica" charset="0"/>
                <a:ea typeface="ＭＳ Ｐゴシック" charset="0"/>
                <a:cs typeface="ＭＳ Ｐゴシック" charset="0"/>
                <a:sym typeface="Wingdings" charset="0"/>
              </a:rPr>
              <a:t>   log L</a:t>
            </a:r>
            <a:r>
              <a:rPr lang="fr-FR" sz="2000" baseline="-25000">
                <a:solidFill>
                  <a:schemeClr val="bg2"/>
                </a:solidFill>
                <a:latin typeface="Helvetica" charset="0"/>
                <a:ea typeface="ＭＳ Ｐゴシック" charset="0"/>
                <a:cs typeface="ＭＳ Ｐゴシック" charset="0"/>
                <a:sym typeface="Wingdings" charset="0"/>
              </a:rPr>
              <a:t>radio, 5 GHz</a:t>
            </a:r>
            <a:r>
              <a:rPr lang="fr-FR" sz="2000">
                <a:solidFill>
                  <a:schemeClr val="bg2"/>
                </a:solidFill>
                <a:latin typeface="Helvetica" charset="0"/>
                <a:ea typeface="ＭＳ Ｐゴシック" charset="0"/>
                <a:cs typeface="ＭＳ Ｐゴシック" charset="0"/>
                <a:sym typeface="Wingdings" charset="0"/>
              </a:rPr>
              <a:t> (erg/s)</a:t>
            </a:r>
            <a:endParaRPr lang="fr-FR" sz="2000" baseline="-25000">
              <a:solidFill>
                <a:schemeClr val="bg2"/>
              </a:solidFill>
              <a:latin typeface="Helvetica" charset="0"/>
              <a:ea typeface="ＭＳ Ｐゴシック" charset="0"/>
              <a:cs typeface="ＭＳ Ｐゴシック" charset="0"/>
            </a:endParaRPr>
          </a:p>
        </p:txBody>
      </p:sp>
      <p:sp>
        <p:nvSpPr>
          <p:cNvPr id="90116" name="ZoneTexte 9"/>
          <p:cNvSpPr txBox="1">
            <a:spLocks noChangeArrowheads="1"/>
          </p:cNvSpPr>
          <p:nvPr/>
        </p:nvSpPr>
        <p:spPr bwMode="auto">
          <a:xfrm>
            <a:off x="35496" y="-171450"/>
            <a:ext cx="91440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300" b="1" dirty="0" err="1">
                <a:solidFill>
                  <a:srgbClr val="000000"/>
                </a:solidFill>
                <a:ea typeface="ＭＳ Ｐゴシック" charset="0"/>
                <a:cs typeface="ＭＳ Ｐゴシック" charset="0"/>
              </a:rPr>
              <a:t>Fundamental</a:t>
            </a:r>
            <a:r>
              <a:rPr lang="fr-FR" sz="3300" b="1" dirty="0">
                <a:solidFill>
                  <a:srgbClr val="000000"/>
                </a:solidFill>
                <a:ea typeface="ＭＳ Ｐゴシック" charset="0"/>
                <a:cs typeface="ＭＳ Ｐゴシック" charset="0"/>
              </a:rPr>
              <a:t> Plane of Black </a:t>
            </a:r>
            <a:r>
              <a:rPr lang="fr-FR" sz="3300" b="1" dirty="0" err="1">
                <a:solidFill>
                  <a:srgbClr val="000000"/>
                </a:solidFill>
                <a:ea typeface="ＭＳ Ｐゴシック" charset="0"/>
                <a:cs typeface="ＭＳ Ｐゴシック" charset="0"/>
              </a:rPr>
              <a:t>Hole</a:t>
            </a:r>
            <a:r>
              <a:rPr lang="fr-FR" sz="3300" b="1" dirty="0">
                <a:solidFill>
                  <a:srgbClr val="000000"/>
                </a:solidFill>
                <a:ea typeface="ＭＳ Ｐゴシック" charset="0"/>
                <a:cs typeface="ＭＳ Ｐゴシック" charset="0"/>
              </a:rPr>
              <a:t> </a:t>
            </a:r>
            <a:r>
              <a:rPr lang="fr-FR" sz="3300" b="1" dirty="0" err="1">
                <a:solidFill>
                  <a:srgbClr val="000000"/>
                </a:solidFill>
                <a:ea typeface="ＭＳ Ｐゴシック" charset="0"/>
                <a:cs typeface="ＭＳ Ｐゴシック" charset="0"/>
              </a:rPr>
              <a:t>Activity</a:t>
            </a:r>
            <a:endParaRPr lang="fr-FR" sz="3300" b="1" dirty="0">
              <a:solidFill>
                <a:srgbClr val="000000"/>
              </a:solidFill>
              <a:ea typeface="ＭＳ Ｐゴシック" charset="0"/>
              <a:cs typeface="ＭＳ Ｐゴシック" charset="0"/>
            </a:endParaRPr>
          </a:p>
        </p:txBody>
      </p:sp>
      <p:sp>
        <p:nvSpPr>
          <p:cNvPr id="90117" name="TextBox 21"/>
          <p:cNvSpPr txBox="1">
            <a:spLocks noChangeArrowheads="1"/>
          </p:cNvSpPr>
          <p:nvPr/>
        </p:nvSpPr>
        <p:spPr bwMode="auto">
          <a:xfrm>
            <a:off x="1979613" y="1339850"/>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a:solidFill>
                  <a:srgbClr val="000000"/>
                </a:solidFill>
              </a:rPr>
              <a:t>Plotkin et al. 2012</a:t>
            </a:r>
          </a:p>
        </p:txBody>
      </p:sp>
      <p:pic>
        <p:nvPicPr>
          <p:cNvPr id="7" name="Picture 19" descr="Test.pn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479425" y="815975"/>
            <a:ext cx="8129016" cy="5861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21"/>
          <p:cNvSpPr txBox="1">
            <a:spLocks noChangeArrowheads="1"/>
          </p:cNvSpPr>
          <p:nvPr/>
        </p:nvSpPr>
        <p:spPr bwMode="auto">
          <a:xfrm>
            <a:off x="2132013" y="1492250"/>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a:solidFill>
                  <a:srgbClr val="000000"/>
                </a:solidFill>
              </a:rPr>
              <a:t>Plotkin et al. 2012</a:t>
            </a:r>
          </a:p>
        </p:txBody>
      </p:sp>
      <p:sp>
        <p:nvSpPr>
          <p:cNvPr id="12" name="ZoneTexte 8"/>
          <p:cNvSpPr txBox="1">
            <a:spLocks noChangeArrowheads="1"/>
          </p:cNvSpPr>
          <p:nvPr/>
        </p:nvSpPr>
        <p:spPr bwMode="auto">
          <a:xfrm rot="16200000">
            <a:off x="-259557" y="3367882"/>
            <a:ext cx="3014663"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2000" dirty="0">
                <a:solidFill>
                  <a:schemeClr val="bg2"/>
                </a:solidFill>
                <a:latin typeface="Helvetica" charset="0"/>
                <a:ea typeface="ＭＳ Ｐゴシック" charset="0"/>
                <a:cs typeface="ＭＳ Ｐゴシック" charset="0"/>
                <a:sym typeface="Wingdings" charset="0"/>
              </a:rPr>
              <a:t>   log </a:t>
            </a:r>
            <a:r>
              <a:rPr lang="fr-FR" sz="2000" dirty="0" err="1">
                <a:solidFill>
                  <a:schemeClr val="bg2"/>
                </a:solidFill>
                <a:latin typeface="Helvetica" charset="0"/>
                <a:ea typeface="ＭＳ Ｐゴシック" charset="0"/>
                <a:cs typeface="ＭＳ Ｐゴシック" charset="0"/>
                <a:sym typeface="Wingdings" charset="0"/>
              </a:rPr>
              <a:t>L</a:t>
            </a:r>
            <a:r>
              <a:rPr lang="fr-FR" sz="2000" baseline="-25000" dirty="0" err="1">
                <a:solidFill>
                  <a:schemeClr val="bg2"/>
                </a:solidFill>
                <a:latin typeface="Helvetica" charset="0"/>
                <a:ea typeface="ＭＳ Ｐゴシック" charset="0"/>
                <a:cs typeface="ＭＳ Ｐゴシック" charset="0"/>
                <a:sym typeface="Wingdings" charset="0"/>
              </a:rPr>
              <a:t>radio</a:t>
            </a:r>
            <a:r>
              <a:rPr lang="fr-FR" sz="2000" baseline="-25000" dirty="0">
                <a:solidFill>
                  <a:schemeClr val="bg2"/>
                </a:solidFill>
                <a:latin typeface="Helvetica" charset="0"/>
                <a:ea typeface="ＭＳ Ｐゴシック" charset="0"/>
                <a:cs typeface="ＭＳ Ｐゴシック" charset="0"/>
                <a:sym typeface="Wingdings" charset="0"/>
              </a:rPr>
              <a:t>, 5 GHz</a:t>
            </a:r>
            <a:r>
              <a:rPr lang="fr-FR" sz="2000" dirty="0">
                <a:solidFill>
                  <a:schemeClr val="bg2"/>
                </a:solidFill>
                <a:latin typeface="Helvetica" charset="0"/>
                <a:ea typeface="ＭＳ Ｐゴシック" charset="0"/>
                <a:cs typeface="ＭＳ Ｐゴシック" charset="0"/>
                <a:sym typeface="Wingdings" charset="0"/>
              </a:rPr>
              <a:t> (erg/s)</a:t>
            </a:r>
            <a:endParaRPr lang="fr-FR" sz="2000" baseline="-25000" dirty="0">
              <a:solidFill>
                <a:schemeClr val="bg2"/>
              </a:solidFill>
              <a:latin typeface="Helvetica" charset="0"/>
              <a:ea typeface="ＭＳ Ｐゴシック" charset="0"/>
              <a:cs typeface="ＭＳ Ｐゴシック" charset="0"/>
            </a:endParaRPr>
          </a:p>
        </p:txBody>
      </p:sp>
      <p:sp>
        <p:nvSpPr>
          <p:cNvPr id="13" name="ZoneTexte 8"/>
          <p:cNvSpPr txBox="1">
            <a:spLocks noChangeArrowheads="1"/>
          </p:cNvSpPr>
          <p:nvPr/>
        </p:nvSpPr>
        <p:spPr bwMode="auto">
          <a:xfrm>
            <a:off x="3581400" y="6197302"/>
            <a:ext cx="4471988"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2000" dirty="0">
                <a:solidFill>
                  <a:schemeClr val="bg2"/>
                </a:solidFill>
                <a:latin typeface="Helvetica" charset="0"/>
                <a:ea typeface="ＭＳ Ｐゴシック" charset="0"/>
                <a:cs typeface="ＭＳ Ｐゴシック" charset="0"/>
                <a:sym typeface="Wingdings" charset="0"/>
              </a:rPr>
              <a:t>log L</a:t>
            </a:r>
            <a:r>
              <a:rPr lang="fr-FR" sz="2000" baseline="-25000" dirty="0">
                <a:solidFill>
                  <a:schemeClr val="bg2"/>
                </a:solidFill>
                <a:latin typeface="Helvetica" charset="0"/>
                <a:ea typeface="ＭＳ Ｐゴシック" charset="0"/>
                <a:cs typeface="ＭＳ Ｐゴシック" charset="0"/>
                <a:sym typeface="Wingdings" charset="0"/>
              </a:rPr>
              <a:t>X-ray</a:t>
            </a:r>
            <a:r>
              <a:rPr lang="fr-FR" sz="2000" dirty="0">
                <a:solidFill>
                  <a:schemeClr val="bg2"/>
                </a:solidFill>
                <a:latin typeface="Helvetica" charset="0"/>
                <a:ea typeface="ＭＳ Ｐゴシック" charset="0"/>
                <a:cs typeface="ＭＳ Ｐゴシック" charset="0"/>
                <a:sym typeface="Wingdings" charset="0"/>
              </a:rPr>
              <a:t> + 0.88log M</a:t>
            </a:r>
            <a:r>
              <a:rPr lang="fr-FR" sz="2000" baseline="-25000" dirty="0">
                <a:solidFill>
                  <a:schemeClr val="bg2"/>
                </a:solidFill>
                <a:latin typeface="Helvetica" charset="0"/>
                <a:ea typeface="ＭＳ Ｐゴシック" charset="0"/>
                <a:cs typeface="ＭＳ Ｐゴシック" charset="0"/>
                <a:sym typeface="Wingdings" charset="0"/>
              </a:rPr>
              <a:t>BH</a:t>
            </a:r>
            <a:endParaRPr lang="fr-FR" sz="2000" baseline="-25000" dirty="0">
              <a:solidFill>
                <a:schemeClr val="bg2"/>
              </a:solidFill>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21479634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extBox 12"/>
          <p:cNvSpPr txBox="1">
            <a:spLocks noChangeArrowheads="1"/>
          </p:cNvSpPr>
          <p:nvPr/>
        </p:nvSpPr>
        <p:spPr bwMode="auto">
          <a:xfrm>
            <a:off x="2843213" y="5075238"/>
            <a:ext cx="2611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GB" sz="1800">
                <a:solidFill>
                  <a:srgbClr val="000000"/>
                </a:solidFill>
              </a:rPr>
              <a:t>Plotkin et al. 2012</a:t>
            </a:r>
            <a:endParaRPr lang="en-US" sz="1800">
              <a:solidFill>
                <a:srgbClr val="000000"/>
              </a:solidFill>
            </a:endParaRPr>
          </a:p>
        </p:txBody>
      </p:sp>
      <p:pic>
        <p:nvPicPr>
          <p:cNvPr id="92162" name="Picture 1" descr="Fundamental_plane_revised_PMK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9425" y="815975"/>
            <a:ext cx="8124825" cy="585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3" name="Image 7" descr="Lab1.tif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5800" y="1400175"/>
            <a:ext cx="21590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Image 9" descr="lab3.tif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2260600"/>
            <a:ext cx="1346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5" name="Image 12" descr="lab6.tif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51050" y="1844675"/>
            <a:ext cx="12954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8" name="TextBox 7"/>
          <p:cNvSpPr txBox="1">
            <a:spLocks noChangeArrowheads="1"/>
          </p:cNvSpPr>
          <p:nvPr/>
        </p:nvSpPr>
        <p:spPr bwMode="auto">
          <a:xfrm>
            <a:off x="2411413" y="1557338"/>
            <a:ext cx="3960812" cy="2762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200" b="1">
                <a:solidFill>
                  <a:schemeClr val="bg2"/>
                </a:solidFill>
                <a:cs typeface="Arial" charset="0"/>
              </a:rPr>
              <a:t>Black holes at the centre of clusters (M</a:t>
            </a:r>
            <a:r>
              <a:rPr lang="fr-FR" sz="1200" b="1" baseline="-25000">
                <a:solidFill>
                  <a:schemeClr val="bg2"/>
                </a:solidFill>
                <a:cs typeface="Arial" charset="0"/>
              </a:rPr>
              <a:t>BH</a:t>
            </a:r>
            <a:r>
              <a:rPr lang="fr-FR" sz="1200" b="1">
                <a:solidFill>
                  <a:schemeClr val="bg2"/>
                </a:solidFill>
                <a:cs typeface="Arial" charset="0"/>
              </a:rPr>
              <a:t> – σ)</a:t>
            </a:r>
            <a:endParaRPr lang="en-US" sz="1200"/>
          </a:p>
        </p:txBody>
      </p:sp>
      <p:sp>
        <p:nvSpPr>
          <p:cNvPr id="92169" name="TextBox 7"/>
          <p:cNvSpPr txBox="1">
            <a:spLocks noChangeArrowheads="1"/>
          </p:cNvSpPr>
          <p:nvPr/>
        </p:nvSpPr>
        <p:spPr bwMode="auto">
          <a:xfrm>
            <a:off x="2411413" y="1320800"/>
            <a:ext cx="3960812" cy="2762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200" b="1">
                <a:solidFill>
                  <a:schemeClr val="bg2"/>
                </a:solidFill>
                <a:cs typeface="Arial" charset="0"/>
              </a:rPr>
              <a:t>Black holes at the centre of clusters (M</a:t>
            </a:r>
            <a:r>
              <a:rPr lang="fr-FR" sz="1200" b="1" baseline="-25000">
                <a:solidFill>
                  <a:schemeClr val="bg2"/>
                </a:solidFill>
                <a:cs typeface="Arial" charset="0"/>
              </a:rPr>
              <a:t>BH</a:t>
            </a:r>
            <a:r>
              <a:rPr lang="fr-FR" sz="1200" b="1">
                <a:solidFill>
                  <a:schemeClr val="bg2"/>
                </a:solidFill>
                <a:cs typeface="Arial" charset="0"/>
              </a:rPr>
              <a:t> – K-band)</a:t>
            </a:r>
            <a:endParaRPr lang="en-US" sz="1200"/>
          </a:p>
        </p:txBody>
      </p:sp>
      <p:sp>
        <p:nvSpPr>
          <p:cNvPr id="92170" name="Rectangle 1"/>
          <p:cNvSpPr>
            <a:spLocks noChangeArrowheads="1"/>
          </p:cNvSpPr>
          <p:nvPr/>
        </p:nvSpPr>
        <p:spPr bwMode="auto">
          <a:xfrm>
            <a:off x="3276600" y="1844675"/>
            <a:ext cx="766763" cy="209550"/>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hangingPunct="0"/>
            <a:endParaRPr lang="en-US" sz="2400">
              <a:ea typeface="ＭＳ Ｐゴシック" charset="0"/>
              <a:cs typeface="ＭＳ Ｐゴシック" charset="0"/>
            </a:endParaRPr>
          </a:p>
        </p:txBody>
      </p:sp>
      <p:sp>
        <p:nvSpPr>
          <p:cNvPr id="92171" name="ZoneTexte 9"/>
          <p:cNvSpPr txBox="1">
            <a:spLocks noChangeArrowheads="1"/>
          </p:cNvSpPr>
          <p:nvPr/>
        </p:nvSpPr>
        <p:spPr bwMode="auto">
          <a:xfrm>
            <a:off x="35496" y="-171400"/>
            <a:ext cx="91440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300" b="1" dirty="0" err="1">
                <a:solidFill>
                  <a:srgbClr val="000000"/>
                </a:solidFill>
                <a:ea typeface="ＭＳ Ｐゴシック" charset="0"/>
                <a:cs typeface="ＭＳ Ｐゴシック" charset="0"/>
              </a:rPr>
              <a:t>Fundamental</a:t>
            </a:r>
            <a:r>
              <a:rPr lang="fr-FR" sz="3300" b="1" dirty="0">
                <a:solidFill>
                  <a:srgbClr val="000000"/>
                </a:solidFill>
                <a:ea typeface="ＭＳ Ｐゴシック" charset="0"/>
                <a:cs typeface="ＭＳ Ｐゴシック" charset="0"/>
              </a:rPr>
              <a:t> Plane of Black </a:t>
            </a:r>
            <a:r>
              <a:rPr lang="fr-FR" sz="3300" b="1" dirty="0" err="1">
                <a:solidFill>
                  <a:srgbClr val="000000"/>
                </a:solidFill>
                <a:ea typeface="ＭＳ Ｐゴシック" charset="0"/>
                <a:cs typeface="ＭＳ Ｐゴシック" charset="0"/>
              </a:rPr>
              <a:t>Hole</a:t>
            </a:r>
            <a:r>
              <a:rPr lang="fr-FR" sz="3300" b="1" dirty="0">
                <a:solidFill>
                  <a:srgbClr val="000000"/>
                </a:solidFill>
                <a:ea typeface="ＭＳ Ｐゴシック" charset="0"/>
                <a:cs typeface="ＭＳ Ｐゴシック" charset="0"/>
              </a:rPr>
              <a:t> </a:t>
            </a:r>
            <a:r>
              <a:rPr lang="fr-FR" sz="3300" b="1" dirty="0" err="1">
                <a:solidFill>
                  <a:srgbClr val="000000"/>
                </a:solidFill>
                <a:ea typeface="ＭＳ Ｐゴシック" charset="0"/>
                <a:cs typeface="ＭＳ Ｐゴシック" charset="0"/>
              </a:rPr>
              <a:t>Activity</a:t>
            </a:r>
            <a:endParaRPr lang="fr-FR" sz="3300" b="1" dirty="0">
              <a:solidFill>
                <a:srgbClr val="000000"/>
              </a:solidFill>
              <a:ea typeface="ＭＳ Ｐゴシック" charset="0"/>
              <a:cs typeface="ＭＳ Ｐゴシック" charset="0"/>
            </a:endParaRPr>
          </a:p>
        </p:txBody>
      </p:sp>
      <p:sp>
        <p:nvSpPr>
          <p:cNvPr id="19" name="ZoneTexte 8"/>
          <p:cNvSpPr txBox="1">
            <a:spLocks noChangeArrowheads="1"/>
          </p:cNvSpPr>
          <p:nvPr/>
        </p:nvSpPr>
        <p:spPr bwMode="auto">
          <a:xfrm rot="16200000">
            <a:off x="-259557" y="3367882"/>
            <a:ext cx="3014663"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2000" dirty="0">
                <a:solidFill>
                  <a:schemeClr val="bg2"/>
                </a:solidFill>
                <a:latin typeface="Helvetica" charset="0"/>
                <a:ea typeface="ＭＳ Ｐゴシック" charset="0"/>
                <a:cs typeface="ＭＳ Ｐゴシック" charset="0"/>
                <a:sym typeface="Wingdings" charset="0"/>
              </a:rPr>
              <a:t>   log </a:t>
            </a:r>
            <a:r>
              <a:rPr lang="fr-FR" sz="2000" dirty="0" err="1">
                <a:solidFill>
                  <a:schemeClr val="bg2"/>
                </a:solidFill>
                <a:latin typeface="Helvetica" charset="0"/>
                <a:ea typeface="ＭＳ Ｐゴシック" charset="0"/>
                <a:cs typeface="ＭＳ Ｐゴシック" charset="0"/>
                <a:sym typeface="Wingdings" charset="0"/>
              </a:rPr>
              <a:t>L</a:t>
            </a:r>
            <a:r>
              <a:rPr lang="fr-FR" sz="2000" baseline="-25000" dirty="0" err="1">
                <a:solidFill>
                  <a:schemeClr val="bg2"/>
                </a:solidFill>
                <a:latin typeface="Helvetica" charset="0"/>
                <a:ea typeface="ＭＳ Ｐゴシック" charset="0"/>
                <a:cs typeface="ＭＳ Ｐゴシック" charset="0"/>
                <a:sym typeface="Wingdings" charset="0"/>
              </a:rPr>
              <a:t>radio</a:t>
            </a:r>
            <a:r>
              <a:rPr lang="fr-FR" sz="2000" baseline="-25000" dirty="0">
                <a:solidFill>
                  <a:schemeClr val="bg2"/>
                </a:solidFill>
                <a:latin typeface="Helvetica" charset="0"/>
                <a:ea typeface="ＭＳ Ｐゴシック" charset="0"/>
                <a:cs typeface="ＭＳ Ｐゴシック" charset="0"/>
                <a:sym typeface="Wingdings" charset="0"/>
              </a:rPr>
              <a:t>, 5 GHz</a:t>
            </a:r>
            <a:r>
              <a:rPr lang="fr-FR" sz="2000" dirty="0">
                <a:solidFill>
                  <a:schemeClr val="bg2"/>
                </a:solidFill>
                <a:latin typeface="Helvetica" charset="0"/>
                <a:ea typeface="ＭＳ Ｐゴシック" charset="0"/>
                <a:cs typeface="ＭＳ Ｐゴシック" charset="0"/>
                <a:sym typeface="Wingdings" charset="0"/>
              </a:rPr>
              <a:t> (erg/s)</a:t>
            </a:r>
            <a:endParaRPr lang="fr-FR" sz="2000" baseline="-25000" dirty="0">
              <a:solidFill>
                <a:schemeClr val="bg2"/>
              </a:solidFill>
              <a:latin typeface="Helvetica" charset="0"/>
              <a:ea typeface="ＭＳ Ｐゴシック" charset="0"/>
              <a:cs typeface="ＭＳ Ｐゴシック" charset="0"/>
            </a:endParaRPr>
          </a:p>
        </p:txBody>
      </p:sp>
      <p:sp>
        <p:nvSpPr>
          <p:cNvPr id="20" name="ZoneTexte 8"/>
          <p:cNvSpPr txBox="1">
            <a:spLocks noChangeArrowheads="1"/>
          </p:cNvSpPr>
          <p:nvPr/>
        </p:nvSpPr>
        <p:spPr bwMode="auto">
          <a:xfrm>
            <a:off x="3581400" y="6197302"/>
            <a:ext cx="4471988"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2000" dirty="0">
                <a:solidFill>
                  <a:schemeClr val="bg2"/>
                </a:solidFill>
                <a:latin typeface="Helvetica" charset="0"/>
                <a:ea typeface="ＭＳ Ｐゴシック" charset="0"/>
                <a:cs typeface="ＭＳ Ｐゴシック" charset="0"/>
                <a:sym typeface="Wingdings" charset="0"/>
              </a:rPr>
              <a:t>log L</a:t>
            </a:r>
            <a:r>
              <a:rPr lang="fr-FR" sz="2000" baseline="-25000" dirty="0">
                <a:solidFill>
                  <a:schemeClr val="bg2"/>
                </a:solidFill>
                <a:latin typeface="Helvetica" charset="0"/>
                <a:ea typeface="ＭＳ Ｐゴシック" charset="0"/>
                <a:cs typeface="ＭＳ Ｐゴシック" charset="0"/>
                <a:sym typeface="Wingdings" charset="0"/>
              </a:rPr>
              <a:t>X-ray</a:t>
            </a:r>
            <a:r>
              <a:rPr lang="fr-FR" sz="2000" dirty="0">
                <a:solidFill>
                  <a:schemeClr val="bg2"/>
                </a:solidFill>
                <a:latin typeface="Helvetica" charset="0"/>
                <a:ea typeface="ＭＳ Ｐゴシック" charset="0"/>
                <a:cs typeface="ＭＳ Ｐゴシック" charset="0"/>
                <a:sym typeface="Wingdings" charset="0"/>
              </a:rPr>
              <a:t> + 0.88log M</a:t>
            </a:r>
            <a:r>
              <a:rPr lang="fr-FR" sz="2000" baseline="-25000" dirty="0">
                <a:solidFill>
                  <a:schemeClr val="bg2"/>
                </a:solidFill>
                <a:latin typeface="Helvetica" charset="0"/>
                <a:ea typeface="ＭＳ Ｐゴシック" charset="0"/>
                <a:cs typeface="ＭＳ Ｐゴシック" charset="0"/>
                <a:sym typeface="Wingdings" charset="0"/>
              </a:rPr>
              <a:t>BH</a:t>
            </a:r>
            <a:endParaRPr lang="fr-FR" sz="2000" baseline="-25000" dirty="0">
              <a:solidFill>
                <a:schemeClr val="bg2"/>
              </a:solidFill>
              <a:latin typeface="Helvetica" charset="0"/>
              <a:ea typeface="ＭＳ Ｐゴシック" charset="0"/>
              <a:cs typeface="ＭＳ Ｐゴシック" charset="0"/>
            </a:endParaRPr>
          </a:p>
        </p:txBody>
      </p:sp>
      <p:sp>
        <p:nvSpPr>
          <p:cNvPr id="21" name="TextBox 21"/>
          <p:cNvSpPr txBox="1">
            <a:spLocks noChangeArrowheads="1"/>
          </p:cNvSpPr>
          <p:nvPr/>
        </p:nvSpPr>
        <p:spPr bwMode="auto">
          <a:xfrm>
            <a:off x="6408637" y="6443364"/>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dirty="0">
                <a:solidFill>
                  <a:srgbClr val="000000"/>
                </a:solidFill>
              </a:rPr>
              <a:t>Hlavacek-Larrondo et al. 2012b</a:t>
            </a:r>
          </a:p>
        </p:txBody>
      </p:sp>
    </p:spTree>
    <p:extLst>
      <p:ext uri="{BB962C8B-B14F-4D97-AF65-F5344CB8AC3E}">
        <p14:creationId xmlns:p14="http://schemas.microsoft.com/office/powerpoint/2010/main" val="9566753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ZoneTexte 19"/>
          <p:cNvSpPr txBox="1">
            <a:spLocks noChangeArrowheads="1"/>
          </p:cNvSpPr>
          <p:nvPr/>
        </p:nvSpPr>
        <p:spPr bwMode="auto">
          <a:xfrm>
            <a:off x="107950" y="6419850"/>
            <a:ext cx="8801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600" b="1" dirty="0" smtClean="0">
                <a:solidFill>
                  <a:srgbClr val="08101A"/>
                </a:solidFill>
              </a:rPr>
              <a:t>McConnell &amp; Ma 2013, McConnell et al. 2012</a:t>
            </a:r>
            <a:endParaRPr lang="fr-FR" sz="1600" b="1" dirty="0">
              <a:solidFill>
                <a:srgbClr val="08101A"/>
              </a:solidFill>
            </a:endParaRPr>
          </a:p>
        </p:txBody>
      </p:sp>
      <p:pic>
        <p:nvPicPr>
          <p:cNvPr id="94210" name="Picture 1" descr="McConnell_relation.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6713" y="1196975"/>
            <a:ext cx="58039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1" name="ZoneTexte 3"/>
          <p:cNvSpPr txBox="1">
            <a:spLocks noChangeArrowheads="1"/>
          </p:cNvSpPr>
          <p:nvPr/>
        </p:nvSpPr>
        <p:spPr bwMode="auto">
          <a:xfrm>
            <a:off x="2555875" y="6043613"/>
            <a:ext cx="5903913" cy="33813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600" b="1">
                <a:solidFill>
                  <a:srgbClr val="08101A"/>
                </a:solidFill>
              </a:rPr>
              <a:t>σ_stars (km/s) ≈ Mass / luminosity of the bulge</a:t>
            </a:r>
          </a:p>
        </p:txBody>
      </p:sp>
      <p:sp>
        <p:nvSpPr>
          <p:cNvPr id="94212" name="ZoneTexte 4"/>
          <p:cNvSpPr txBox="1">
            <a:spLocks noChangeArrowheads="1"/>
          </p:cNvSpPr>
          <p:nvPr/>
        </p:nvSpPr>
        <p:spPr bwMode="auto">
          <a:xfrm rot="-5400000">
            <a:off x="1367632" y="3434556"/>
            <a:ext cx="1143000" cy="369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solidFill>
                  <a:srgbClr val="08101A"/>
                </a:solidFill>
              </a:rPr>
              <a:t>M</a:t>
            </a:r>
            <a:r>
              <a:rPr lang="fr-FR" sz="1800" b="1" baseline="-25000">
                <a:solidFill>
                  <a:srgbClr val="08101A"/>
                </a:solidFill>
              </a:rPr>
              <a:t>BH</a:t>
            </a:r>
            <a:r>
              <a:rPr lang="fr-FR" sz="1800" b="1">
                <a:solidFill>
                  <a:srgbClr val="08101A"/>
                </a:solidFill>
              </a:rPr>
              <a:t> (M</a:t>
            </a:r>
            <a:r>
              <a:rPr lang="fr-FR" sz="1800" b="1" baseline="-25000">
                <a:solidFill>
                  <a:srgbClr val="08101A"/>
                </a:solidFill>
                <a:latin typeface="Wingdings" charset="0"/>
              </a:rPr>
              <a:t></a:t>
            </a:r>
            <a:r>
              <a:rPr lang="fr-FR" sz="1800" b="1">
                <a:solidFill>
                  <a:srgbClr val="08101A"/>
                </a:solidFill>
              </a:rPr>
              <a:t>)</a:t>
            </a:r>
          </a:p>
        </p:txBody>
      </p:sp>
      <p:sp>
        <p:nvSpPr>
          <p:cNvPr id="70663" name="Rectangle 6"/>
          <p:cNvSpPr>
            <a:spLocks noChangeArrowheads="1"/>
          </p:cNvSpPr>
          <p:nvPr/>
        </p:nvSpPr>
        <p:spPr bwMode="auto">
          <a:xfrm>
            <a:off x="6423025" y="1676400"/>
            <a:ext cx="152400" cy="152400"/>
          </a:xfrm>
          <a:prstGeom prst="rect">
            <a:avLst/>
          </a:prstGeom>
          <a:solidFill>
            <a:schemeClr val="bg2">
              <a:alpha val="67058"/>
            </a:schemeClr>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70664" name="Rectangle 7"/>
          <p:cNvSpPr>
            <a:spLocks noChangeArrowheads="1"/>
          </p:cNvSpPr>
          <p:nvPr/>
        </p:nvSpPr>
        <p:spPr bwMode="auto">
          <a:xfrm>
            <a:off x="5870575" y="1981200"/>
            <a:ext cx="152400" cy="152400"/>
          </a:xfrm>
          <a:prstGeom prst="rect">
            <a:avLst/>
          </a:prstGeom>
          <a:solidFill>
            <a:schemeClr val="bg2">
              <a:alpha val="67058"/>
            </a:schemeClr>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70665" name="Rectangle 9"/>
          <p:cNvSpPr>
            <a:spLocks noChangeArrowheads="1"/>
          </p:cNvSpPr>
          <p:nvPr/>
        </p:nvSpPr>
        <p:spPr bwMode="auto">
          <a:xfrm>
            <a:off x="6291263" y="2197100"/>
            <a:ext cx="152400" cy="152400"/>
          </a:xfrm>
          <a:prstGeom prst="rect">
            <a:avLst/>
          </a:prstGeom>
          <a:solidFill>
            <a:schemeClr val="bg2">
              <a:alpha val="67058"/>
            </a:schemeClr>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70666" name="Rectangle 10"/>
          <p:cNvSpPr>
            <a:spLocks noChangeArrowheads="1"/>
          </p:cNvSpPr>
          <p:nvPr/>
        </p:nvSpPr>
        <p:spPr bwMode="auto">
          <a:xfrm>
            <a:off x="6003925" y="2362200"/>
            <a:ext cx="152400" cy="152400"/>
          </a:xfrm>
          <a:prstGeom prst="rect">
            <a:avLst/>
          </a:prstGeom>
          <a:solidFill>
            <a:schemeClr val="bg2">
              <a:alpha val="67058"/>
            </a:schemeClr>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70667" name="Rectangle 11"/>
          <p:cNvSpPr>
            <a:spLocks noChangeArrowheads="1"/>
          </p:cNvSpPr>
          <p:nvPr/>
        </p:nvSpPr>
        <p:spPr bwMode="auto">
          <a:xfrm>
            <a:off x="6270625" y="2819400"/>
            <a:ext cx="152400" cy="152400"/>
          </a:xfrm>
          <a:prstGeom prst="rect">
            <a:avLst/>
          </a:prstGeom>
          <a:solidFill>
            <a:schemeClr val="bg2">
              <a:alpha val="67058"/>
            </a:schemeClr>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70668" name="Rectangle 12"/>
          <p:cNvSpPr>
            <a:spLocks noChangeArrowheads="1"/>
          </p:cNvSpPr>
          <p:nvPr/>
        </p:nvSpPr>
        <p:spPr bwMode="auto">
          <a:xfrm>
            <a:off x="6227763" y="2413000"/>
            <a:ext cx="152400" cy="152400"/>
          </a:xfrm>
          <a:prstGeom prst="rect">
            <a:avLst/>
          </a:prstGeom>
          <a:solidFill>
            <a:schemeClr val="bg2">
              <a:alpha val="67058"/>
            </a:schemeClr>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70669" name="TextBox 20"/>
          <p:cNvSpPr txBox="1">
            <a:spLocks noChangeArrowheads="1"/>
          </p:cNvSpPr>
          <p:nvPr/>
        </p:nvSpPr>
        <p:spPr bwMode="auto">
          <a:xfrm>
            <a:off x="5436096" y="4941888"/>
            <a:ext cx="3599383" cy="738664"/>
          </a:xfrm>
          <a:prstGeom prst="rect">
            <a:avLst/>
          </a:prstGeom>
          <a:solidFill>
            <a:schemeClr val="tx1"/>
          </a:solidFill>
          <a:ln w="19050">
            <a:solidFill>
              <a:srgbClr val="000000"/>
            </a:solidFill>
            <a:miter lim="800000"/>
            <a:headEnd/>
            <a:tailEnd/>
          </a:ln>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GB" sz="2200" b="1" dirty="0">
                <a:solidFill>
                  <a:srgbClr val="000000"/>
                </a:solidFill>
              </a:rPr>
              <a:t>      </a:t>
            </a:r>
            <a:r>
              <a:rPr lang="en-GB" sz="2000" b="1" dirty="0">
                <a:solidFill>
                  <a:srgbClr val="000000"/>
                </a:solidFill>
              </a:rPr>
              <a:t>Black holes at the centre of </a:t>
            </a:r>
            <a:r>
              <a:rPr lang="en-GB" sz="2000" b="1" dirty="0" smtClean="0">
                <a:solidFill>
                  <a:srgbClr val="000000"/>
                </a:solidFill>
              </a:rPr>
              <a:t>clusters (in BCGs)</a:t>
            </a:r>
            <a:endParaRPr lang="en-US" sz="2000" b="1" dirty="0">
              <a:solidFill>
                <a:srgbClr val="000000"/>
              </a:solidFill>
            </a:endParaRPr>
          </a:p>
        </p:txBody>
      </p:sp>
      <p:sp>
        <p:nvSpPr>
          <p:cNvPr id="70670" name="Rectangle 6"/>
          <p:cNvSpPr>
            <a:spLocks noChangeArrowheads="1"/>
          </p:cNvSpPr>
          <p:nvPr/>
        </p:nvSpPr>
        <p:spPr bwMode="auto">
          <a:xfrm flipH="1" flipV="1">
            <a:off x="5508104" y="4992216"/>
            <a:ext cx="373063" cy="381000"/>
          </a:xfrm>
          <a:prstGeom prst="rect">
            <a:avLst/>
          </a:prstGeom>
          <a:solidFill>
            <a:schemeClr val="bg2">
              <a:alpha val="67058"/>
            </a:schemeClr>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cxnSp>
        <p:nvCxnSpPr>
          <p:cNvPr id="70671" name="Straight Arrow Connector 2"/>
          <p:cNvCxnSpPr>
            <a:cxnSpLocks noChangeShapeType="1"/>
          </p:cNvCxnSpPr>
          <p:nvPr/>
        </p:nvCxnSpPr>
        <p:spPr bwMode="auto">
          <a:xfrm flipV="1">
            <a:off x="6145213" y="1341438"/>
            <a:ext cx="0" cy="1811337"/>
          </a:xfrm>
          <a:prstGeom prst="straightConnector1">
            <a:avLst/>
          </a:prstGeom>
          <a:noFill/>
          <a:ln w="76200">
            <a:solidFill>
              <a:srgbClr val="0000FF"/>
            </a:solidFill>
            <a:round/>
            <a:headEnd/>
            <a:tailEnd type="arrow" w="med" len="med"/>
          </a:ln>
          <a:extLst>
            <a:ext uri="{909E8E84-426E-40dd-AFC4-6F175D3DCCD1}">
              <a14:hiddenFill xmlns:a14="http://schemas.microsoft.com/office/drawing/2010/main">
                <a:noFill/>
              </a14:hiddenFill>
            </a:ext>
          </a:extLst>
        </p:spPr>
      </p:cxnSp>
      <p:sp>
        <p:nvSpPr>
          <p:cNvPr id="70672" name="Rectangle 11"/>
          <p:cNvSpPr>
            <a:spLocks noChangeArrowheads="1"/>
          </p:cNvSpPr>
          <p:nvPr/>
        </p:nvSpPr>
        <p:spPr bwMode="auto">
          <a:xfrm>
            <a:off x="6080125" y="3213100"/>
            <a:ext cx="152400" cy="152400"/>
          </a:xfrm>
          <a:prstGeom prst="rect">
            <a:avLst/>
          </a:prstGeom>
          <a:solidFill>
            <a:schemeClr val="bg2">
              <a:alpha val="67058"/>
            </a:schemeClr>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70673" name="Rectangle 11"/>
          <p:cNvSpPr>
            <a:spLocks noChangeArrowheads="1"/>
          </p:cNvSpPr>
          <p:nvPr/>
        </p:nvSpPr>
        <p:spPr bwMode="auto">
          <a:xfrm>
            <a:off x="5718175" y="2819400"/>
            <a:ext cx="152400" cy="152400"/>
          </a:xfrm>
          <a:prstGeom prst="rect">
            <a:avLst/>
          </a:prstGeom>
          <a:solidFill>
            <a:schemeClr val="bg2">
              <a:alpha val="67058"/>
            </a:schemeClr>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94224" name="ZoneTexte 9"/>
          <p:cNvSpPr txBox="1">
            <a:spLocks noChangeArrowheads="1"/>
          </p:cNvSpPr>
          <p:nvPr/>
        </p:nvSpPr>
        <p:spPr bwMode="auto">
          <a:xfrm>
            <a:off x="35496" y="-171450"/>
            <a:ext cx="91440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solidFill>
                <a:srgbClr val="000090"/>
              </a:solidFill>
              <a:ea typeface="ＭＳ Ｐゴシック" charset="0"/>
              <a:cs typeface="ＭＳ Ｐゴシック" charset="0"/>
            </a:endParaRPr>
          </a:p>
          <a:p>
            <a:pPr algn="ctr" eaLnBrk="1" hangingPunct="1"/>
            <a:r>
              <a:rPr lang="fr-FR" sz="3300" b="1" dirty="0" err="1">
                <a:solidFill>
                  <a:srgbClr val="000000"/>
                </a:solidFill>
                <a:ea typeface="ＭＳ Ｐゴシック" charset="0"/>
                <a:cs typeface="ＭＳ Ｐゴシック" charset="0"/>
              </a:rPr>
              <a:t>Fundamental</a:t>
            </a:r>
            <a:r>
              <a:rPr lang="fr-FR" sz="3300" b="1" dirty="0">
                <a:solidFill>
                  <a:srgbClr val="000000"/>
                </a:solidFill>
                <a:ea typeface="ＭＳ Ｐゴシック" charset="0"/>
                <a:cs typeface="ＭＳ Ｐゴシック" charset="0"/>
              </a:rPr>
              <a:t> Plane of Black </a:t>
            </a:r>
            <a:r>
              <a:rPr lang="fr-FR" sz="3300" b="1" dirty="0" err="1">
                <a:solidFill>
                  <a:srgbClr val="000000"/>
                </a:solidFill>
                <a:ea typeface="ＭＳ Ｐゴシック" charset="0"/>
                <a:cs typeface="ＭＳ Ｐゴシック" charset="0"/>
              </a:rPr>
              <a:t>Hole</a:t>
            </a:r>
            <a:r>
              <a:rPr lang="fr-FR" sz="3300" b="1" dirty="0">
                <a:solidFill>
                  <a:srgbClr val="000000"/>
                </a:solidFill>
                <a:ea typeface="ＭＳ Ｐゴシック" charset="0"/>
                <a:cs typeface="ＭＳ Ｐゴシック" charset="0"/>
              </a:rPr>
              <a:t> </a:t>
            </a:r>
            <a:r>
              <a:rPr lang="fr-FR" sz="3300" b="1" dirty="0" err="1">
                <a:solidFill>
                  <a:srgbClr val="000000"/>
                </a:solidFill>
                <a:ea typeface="ＭＳ Ｐゴシック" charset="0"/>
                <a:cs typeface="ＭＳ Ｐゴシック" charset="0"/>
              </a:rPr>
              <a:t>Activity</a:t>
            </a:r>
            <a:endParaRPr lang="fr-FR" sz="3300" b="1"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1681970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67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066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66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6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66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66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66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06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66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06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3" grpId="0" animBg="1"/>
      <p:bldP spid="70664" grpId="0" animBg="1"/>
      <p:bldP spid="70665" grpId="0" animBg="1"/>
      <p:bldP spid="70666" grpId="0" animBg="1"/>
      <p:bldP spid="70667" grpId="0" animBg="1"/>
      <p:bldP spid="70668" grpId="0" animBg="1"/>
      <p:bldP spid="70669" grpId="0" animBg="1"/>
      <p:bldP spid="70670" grpId="0" animBg="1"/>
      <p:bldP spid="70672" grpId="0" animBg="1"/>
      <p:bldP spid="7067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ZoneTexte 7"/>
          <p:cNvSpPr txBox="1">
            <a:spLocks noChangeArrowheads="1"/>
          </p:cNvSpPr>
          <p:nvPr/>
        </p:nvSpPr>
        <p:spPr bwMode="auto">
          <a:xfrm>
            <a:off x="3810000" y="0"/>
            <a:ext cx="53482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600" b="1">
                <a:latin typeface="Helvetica" charset="0"/>
                <a:cs typeface="Helvetica" charset="0"/>
              </a:rPr>
              <a:t>Hlavacek-Larrondo et al. 2012, submitted to MNRAS</a:t>
            </a:r>
          </a:p>
        </p:txBody>
      </p:sp>
      <p:sp>
        <p:nvSpPr>
          <p:cNvPr id="96258" name="ZoneTexte 10"/>
          <p:cNvSpPr txBox="1">
            <a:spLocks noChangeArrowheads="1"/>
          </p:cNvSpPr>
          <p:nvPr/>
        </p:nvSpPr>
        <p:spPr bwMode="auto">
          <a:xfrm>
            <a:off x="-152400" y="1052736"/>
            <a:ext cx="87106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Font typeface="Monotype Sorts" charset="0"/>
              <a:buNone/>
            </a:pPr>
            <a:endParaRPr lang="fr-FR" sz="1800" dirty="0">
              <a:solidFill>
                <a:schemeClr val="bg2"/>
              </a:solidFill>
              <a:cs typeface="Arial" charset="0"/>
            </a:endParaRPr>
          </a:p>
          <a:p>
            <a:pPr eaLnBrk="1" hangingPunct="1">
              <a:buFont typeface="Monotype Sorts" charset="0"/>
              <a:buNone/>
            </a:pPr>
            <a:r>
              <a:rPr lang="fr-FR" sz="1800" dirty="0">
                <a:solidFill>
                  <a:schemeClr val="bg2"/>
                </a:solidFill>
                <a:cs typeface="Arial" charset="0"/>
              </a:rPr>
              <a:t>	</a:t>
            </a:r>
            <a:r>
              <a:rPr lang="fr-FR" sz="1800" b="1" dirty="0">
                <a:solidFill>
                  <a:schemeClr val="bg2"/>
                </a:solidFill>
                <a:cs typeface="Arial" charset="0"/>
              </a:rPr>
              <a:t>1. </a:t>
            </a:r>
            <a:r>
              <a:rPr lang="fr-FR" sz="1800" dirty="0">
                <a:solidFill>
                  <a:schemeClr val="bg2"/>
                </a:solidFill>
                <a:cs typeface="Arial" charset="0"/>
              </a:rPr>
              <a:t>Standard BH – host </a:t>
            </a:r>
            <a:r>
              <a:rPr lang="fr-FR" sz="1800" dirty="0" err="1">
                <a:solidFill>
                  <a:schemeClr val="bg2"/>
                </a:solidFill>
                <a:cs typeface="Arial" charset="0"/>
              </a:rPr>
              <a:t>galaxy</a:t>
            </a:r>
            <a:r>
              <a:rPr lang="fr-FR" sz="1800" dirty="0">
                <a:solidFill>
                  <a:schemeClr val="bg2"/>
                </a:solidFill>
                <a:cs typeface="Arial" charset="0"/>
              </a:rPr>
              <a:t> </a:t>
            </a:r>
            <a:r>
              <a:rPr lang="fr-FR" sz="1800" dirty="0" err="1">
                <a:solidFill>
                  <a:schemeClr val="bg2"/>
                </a:solidFill>
                <a:cs typeface="Arial" charset="0"/>
              </a:rPr>
              <a:t>correlations</a:t>
            </a:r>
            <a:r>
              <a:rPr lang="fr-FR" sz="1800" dirty="0">
                <a:solidFill>
                  <a:schemeClr val="bg2"/>
                </a:solidFill>
                <a:cs typeface="Arial" charset="0"/>
              </a:rPr>
              <a:t> </a:t>
            </a:r>
            <a:r>
              <a:rPr lang="fr-FR" sz="1800" dirty="0" err="1">
                <a:solidFill>
                  <a:schemeClr val="bg2"/>
                </a:solidFill>
                <a:cs typeface="Arial" charset="0"/>
              </a:rPr>
              <a:t>may</a:t>
            </a:r>
            <a:r>
              <a:rPr lang="fr-FR" sz="1800" dirty="0">
                <a:solidFill>
                  <a:schemeClr val="bg2"/>
                </a:solidFill>
                <a:cs typeface="Arial" charset="0"/>
              </a:rPr>
              <a:t> not </a:t>
            </a:r>
            <a:r>
              <a:rPr lang="fr-FR" sz="1800" dirty="0" err="1">
                <a:solidFill>
                  <a:schemeClr val="bg2"/>
                </a:solidFill>
                <a:cs typeface="Arial" charset="0"/>
              </a:rPr>
              <a:t>be</a:t>
            </a:r>
            <a:r>
              <a:rPr lang="fr-FR" sz="1800" dirty="0">
                <a:solidFill>
                  <a:schemeClr val="bg2"/>
                </a:solidFill>
                <a:cs typeface="Arial" charset="0"/>
              </a:rPr>
              <a:t> 	</a:t>
            </a:r>
            <a:r>
              <a:rPr lang="fr-FR" sz="1800" dirty="0" err="1">
                <a:solidFill>
                  <a:schemeClr val="bg2"/>
                </a:solidFill>
                <a:cs typeface="Arial" charset="0"/>
              </a:rPr>
              <a:t>valid</a:t>
            </a:r>
            <a:r>
              <a:rPr lang="fr-FR" sz="1800" dirty="0">
                <a:solidFill>
                  <a:schemeClr val="bg2"/>
                </a:solidFill>
                <a:cs typeface="Arial" charset="0"/>
              </a:rPr>
              <a:t> for </a:t>
            </a:r>
            <a:r>
              <a:rPr lang="fr-FR" sz="1800" dirty="0" err="1">
                <a:solidFill>
                  <a:schemeClr val="bg2"/>
                </a:solidFill>
                <a:cs typeface="Arial" charset="0"/>
              </a:rPr>
              <a:t>BCGs</a:t>
            </a:r>
            <a:r>
              <a:rPr lang="fr-FR" sz="1800" dirty="0">
                <a:solidFill>
                  <a:schemeClr val="bg2"/>
                </a:solidFill>
                <a:cs typeface="Arial" charset="0"/>
              </a:rPr>
              <a:t>:</a:t>
            </a:r>
          </a:p>
          <a:p>
            <a:pPr eaLnBrk="1" hangingPunct="1">
              <a:buFont typeface="Monotype Sorts" charset="0"/>
              <a:buNone/>
            </a:pPr>
            <a:r>
              <a:rPr lang="fr-FR" sz="1800" dirty="0">
                <a:solidFill>
                  <a:schemeClr val="bg2"/>
                </a:solidFill>
                <a:cs typeface="Arial" charset="0"/>
              </a:rPr>
              <a:t>		</a:t>
            </a:r>
            <a:r>
              <a:rPr lang="fr-FR" sz="1800" dirty="0">
                <a:solidFill>
                  <a:schemeClr val="bg2"/>
                </a:solidFill>
                <a:cs typeface="Arial" charset="0"/>
                <a:sym typeface="Wingdings" charset="0"/>
              </a:rPr>
              <a:t> </a:t>
            </a:r>
            <a:r>
              <a:rPr lang="fr-FR" sz="1800" dirty="0" err="1">
                <a:solidFill>
                  <a:schemeClr val="bg2"/>
                </a:solidFill>
                <a:cs typeface="Arial" charset="0"/>
              </a:rPr>
              <a:t>underestimate</a:t>
            </a:r>
            <a:r>
              <a:rPr lang="fr-FR" sz="1800" dirty="0">
                <a:solidFill>
                  <a:schemeClr val="bg2"/>
                </a:solidFill>
                <a:cs typeface="Arial" charset="0"/>
              </a:rPr>
              <a:t> M</a:t>
            </a:r>
            <a:r>
              <a:rPr lang="fr-FR" sz="1800" baseline="-25000" dirty="0">
                <a:solidFill>
                  <a:schemeClr val="bg2"/>
                </a:solidFill>
                <a:cs typeface="Arial" charset="0"/>
              </a:rPr>
              <a:t>BH </a:t>
            </a:r>
            <a:r>
              <a:rPr lang="fr-FR" sz="1800" dirty="0">
                <a:solidFill>
                  <a:schemeClr val="bg2"/>
                </a:solidFill>
                <a:cs typeface="Arial" charset="0"/>
              </a:rPr>
              <a:t>by a factor of ≈ 10.</a:t>
            </a:r>
          </a:p>
          <a:p>
            <a:pPr eaLnBrk="1" hangingPunct="1"/>
            <a:endParaRPr lang="fr-FR" sz="1800" dirty="0">
              <a:solidFill>
                <a:srgbClr val="08101A"/>
              </a:solidFill>
            </a:endParaRPr>
          </a:p>
        </p:txBody>
      </p:sp>
      <p:sp>
        <p:nvSpPr>
          <p:cNvPr id="7" name="ZoneTexte 10"/>
          <p:cNvSpPr txBox="1">
            <a:spLocks noChangeArrowheads="1"/>
          </p:cNvSpPr>
          <p:nvPr/>
        </p:nvSpPr>
        <p:spPr bwMode="auto">
          <a:xfrm>
            <a:off x="-152400" y="2060575"/>
            <a:ext cx="8710613"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Font typeface="Monotype Sorts" charset="0"/>
              <a:buNone/>
            </a:pPr>
            <a:endParaRPr lang="fr-FR" sz="1800" dirty="0">
              <a:solidFill>
                <a:schemeClr val="bg2"/>
              </a:solidFill>
              <a:cs typeface="Arial" charset="0"/>
            </a:endParaRPr>
          </a:p>
          <a:p>
            <a:pPr eaLnBrk="1" hangingPunct="1">
              <a:buFont typeface="Monotype Sorts" charset="0"/>
              <a:buNone/>
            </a:pPr>
            <a:r>
              <a:rPr lang="fr-FR" sz="1800" dirty="0">
                <a:solidFill>
                  <a:schemeClr val="bg2"/>
                </a:solidFill>
                <a:cs typeface="Arial" charset="0"/>
              </a:rPr>
              <a:t>	</a:t>
            </a:r>
            <a:r>
              <a:rPr lang="fr-FR" sz="1800" b="1" dirty="0">
                <a:solidFill>
                  <a:schemeClr val="bg2"/>
                </a:solidFill>
                <a:cs typeface="Arial" charset="0"/>
              </a:rPr>
              <a:t>2. a) </a:t>
            </a:r>
            <a:r>
              <a:rPr lang="fr-FR" sz="1800" dirty="0">
                <a:solidFill>
                  <a:schemeClr val="bg2"/>
                </a:solidFill>
                <a:cs typeface="Arial" charset="0"/>
              </a:rPr>
              <a:t>For « normal » </a:t>
            </a:r>
            <a:r>
              <a:rPr lang="fr-FR" sz="1800" dirty="0" err="1">
                <a:solidFill>
                  <a:schemeClr val="bg2"/>
                </a:solidFill>
                <a:cs typeface="Arial" charset="0"/>
              </a:rPr>
              <a:t>BCGs</a:t>
            </a:r>
            <a:r>
              <a:rPr lang="fr-FR" sz="1800" dirty="0">
                <a:solidFill>
                  <a:schemeClr val="bg2"/>
                </a:solidFill>
                <a:cs typeface="Arial" charset="0"/>
              </a:rPr>
              <a:t>: </a:t>
            </a:r>
            <a:r>
              <a:rPr lang="fr-FR" sz="1800" dirty="0" err="1">
                <a:solidFill>
                  <a:schemeClr val="bg2"/>
                </a:solidFill>
                <a:cs typeface="Arial" charset="0"/>
              </a:rPr>
              <a:t>those</a:t>
            </a:r>
            <a:r>
              <a:rPr lang="fr-FR" sz="1800" dirty="0">
                <a:solidFill>
                  <a:schemeClr val="bg2"/>
                </a:solidFill>
                <a:cs typeface="Arial" charset="0"/>
              </a:rPr>
              <a:t> </a:t>
            </a:r>
            <a:r>
              <a:rPr lang="fr-FR" sz="1800" dirty="0" err="1">
                <a:solidFill>
                  <a:schemeClr val="bg2"/>
                </a:solidFill>
                <a:cs typeface="Arial" charset="0"/>
              </a:rPr>
              <a:t>belonging</a:t>
            </a:r>
            <a:r>
              <a:rPr lang="fr-FR" sz="1800" dirty="0">
                <a:solidFill>
                  <a:schemeClr val="bg2"/>
                </a:solidFill>
                <a:cs typeface="Arial" charset="0"/>
              </a:rPr>
              <a:t> to </a:t>
            </a:r>
            <a:r>
              <a:rPr lang="fr-FR" sz="1800" dirty="0" err="1">
                <a:solidFill>
                  <a:schemeClr val="bg2"/>
                </a:solidFill>
                <a:cs typeface="Arial" charset="0"/>
              </a:rPr>
              <a:t>moderate</a:t>
            </a:r>
            <a:r>
              <a:rPr lang="fr-FR" sz="1800" dirty="0">
                <a:solidFill>
                  <a:schemeClr val="bg2"/>
                </a:solidFill>
                <a:cs typeface="Arial" charset="0"/>
              </a:rPr>
              <a:t> mass clusters and/or 	        </a:t>
            </a:r>
            <a:r>
              <a:rPr lang="fr-FR" sz="1800" dirty="0" err="1">
                <a:solidFill>
                  <a:schemeClr val="bg2"/>
                </a:solidFill>
                <a:cs typeface="Arial" charset="0"/>
              </a:rPr>
              <a:t>with</a:t>
            </a:r>
            <a:r>
              <a:rPr lang="fr-FR" sz="1800" dirty="0">
                <a:solidFill>
                  <a:schemeClr val="bg2"/>
                </a:solidFill>
                <a:cs typeface="Arial" charset="0"/>
              </a:rPr>
              <a:t> a </a:t>
            </a:r>
            <a:r>
              <a:rPr lang="fr-FR" sz="1800" dirty="0" err="1">
                <a:solidFill>
                  <a:schemeClr val="bg2"/>
                </a:solidFill>
                <a:cs typeface="Arial" charset="0"/>
              </a:rPr>
              <a:t>moderate</a:t>
            </a:r>
            <a:r>
              <a:rPr lang="fr-FR" sz="1800" dirty="0">
                <a:solidFill>
                  <a:schemeClr val="bg2"/>
                </a:solidFill>
                <a:cs typeface="Arial" charset="0"/>
              </a:rPr>
              <a:t> cool </a:t>
            </a:r>
            <a:r>
              <a:rPr lang="fr-FR" sz="1800" dirty="0" err="1">
                <a:solidFill>
                  <a:schemeClr val="bg2"/>
                </a:solidFill>
                <a:cs typeface="Arial" charset="0"/>
              </a:rPr>
              <a:t>core</a:t>
            </a:r>
            <a:r>
              <a:rPr lang="fr-FR" sz="1800" dirty="0">
                <a:solidFill>
                  <a:schemeClr val="bg2"/>
                </a:solidFill>
                <a:cs typeface="Arial" charset="0"/>
              </a:rPr>
              <a:t> (</a:t>
            </a:r>
            <a:r>
              <a:rPr lang="fr-FR" sz="1800" dirty="0" err="1">
                <a:solidFill>
                  <a:schemeClr val="bg2"/>
                </a:solidFill>
                <a:cs typeface="Arial" charset="0"/>
              </a:rPr>
              <a:t>P</a:t>
            </a:r>
            <a:r>
              <a:rPr lang="fr-FR" sz="1800" baseline="-25000" dirty="0" err="1">
                <a:solidFill>
                  <a:schemeClr val="bg2"/>
                </a:solidFill>
                <a:cs typeface="Arial" charset="0"/>
              </a:rPr>
              <a:t>cavities</a:t>
            </a:r>
            <a:r>
              <a:rPr lang="fr-FR" sz="1800" dirty="0">
                <a:solidFill>
                  <a:schemeClr val="bg2"/>
                </a:solidFill>
                <a:cs typeface="Arial" charset="0"/>
              </a:rPr>
              <a:t>≈ 10</a:t>
            </a:r>
            <a:r>
              <a:rPr lang="fr-FR" sz="1800" baseline="30000" dirty="0">
                <a:solidFill>
                  <a:schemeClr val="bg2"/>
                </a:solidFill>
                <a:cs typeface="Arial" charset="0"/>
              </a:rPr>
              <a:t>43-44 </a:t>
            </a:r>
            <a:r>
              <a:rPr lang="fr-FR" sz="1800" dirty="0">
                <a:solidFill>
                  <a:schemeClr val="bg2"/>
                </a:solidFill>
                <a:cs typeface="Arial" charset="0"/>
              </a:rPr>
              <a:t>erg/s).</a:t>
            </a:r>
          </a:p>
          <a:p>
            <a:pPr eaLnBrk="1" hangingPunct="1">
              <a:buFont typeface="Monotype Sorts" charset="0"/>
              <a:buNone/>
            </a:pPr>
            <a:endParaRPr lang="fr-FR" sz="1800" dirty="0">
              <a:solidFill>
                <a:schemeClr val="bg2"/>
              </a:solidFill>
              <a:cs typeface="Arial" charset="0"/>
            </a:endParaRPr>
          </a:p>
          <a:p>
            <a:pPr eaLnBrk="1" hangingPunct="1">
              <a:buFont typeface="Monotype Sorts" charset="0"/>
              <a:buNone/>
            </a:pPr>
            <a:r>
              <a:rPr lang="fr-FR" sz="1800" dirty="0">
                <a:solidFill>
                  <a:schemeClr val="bg2"/>
                </a:solidFill>
                <a:cs typeface="Arial" charset="0"/>
              </a:rPr>
              <a:t>		M</a:t>
            </a:r>
            <a:r>
              <a:rPr lang="fr-FR" sz="1800" baseline="-25000" dirty="0">
                <a:solidFill>
                  <a:schemeClr val="bg2"/>
                </a:solidFill>
                <a:cs typeface="Arial" charset="0"/>
              </a:rPr>
              <a:t>BH</a:t>
            </a:r>
            <a:r>
              <a:rPr lang="fr-FR" sz="1800" dirty="0">
                <a:solidFill>
                  <a:schemeClr val="bg2"/>
                </a:solidFill>
                <a:cs typeface="Arial" charset="0"/>
              </a:rPr>
              <a:t>(FP) ≈ 10</a:t>
            </a:r>
            <a:r>
              <a:rPr lang="fr-FR" sz="1800" baseline="30000" dirty="0">
                <a:solidFill>
                  <a:schemeClr val="bg2"/>
                </a:solidFill>
                <a:cs typeface="Arial" charset="0"/>
              </a:rPr>
              <a:t>9-10 </a:t>
            </a:r>
            <a:r>
              <a:rPr lang="fr-FR" sz="1800" dirty="0">
                <a:solidFill>
                  <a:schemeClr val="bg2"/>
                </a:solidFill>
                <a:cs typeface="Arial" charset="0"/>
              </a:rPr>
              <a:t>M</a:t>
            </a:r>
            <a:r>
              <a:rPr lang="fr-FR" sz="1800" baseline="-25000" dirty="0">
                <a:solidFill>
                  <a:schemeClr val="bg2"/>
                </a:solidFill>
                <a:latin typeface="Wingdings" charset="0"/>
              </a:rPr>
              <a:t> </a:t>
            </a:r>
            <a:r>
              <a:rPr lang="fr-FR" sz="1800" dirty="0">
                <a:solidFill>
                  <a:srgbClr val="000000"/>
                </a:solidFill>
                <a:latin typeface="Zapf Dingbats" charset="0"/>
                <a:cs typeface="Zapf Dingbats" charset="0"/>
                <a:sym typeface="Zapf Dingbats" charset="0"/>
              </a:rPr>
              <a:t>✔ </a:t>
            </a:r>
            <a:r>
              <a:rPr lang="fr-FR" sz="1800" dirty="0" err="1">
                <a:solidFill>
                  <a:srgbClr val="000000"/>
                </a:solidFill>
                <a:latin typeface="Helvetica" charset="0"/>
                <a:cs typeface="Zapf Dingbats" charset="0"/>
                <a:sym typeface="Zapf Dingbats" charset="0"/>
              </a:rPr>
              <a:t>Agrees</a:t>
            </a:r>
            <a:r>
              <a:rPr lang="fr-FR" sz="1800" dirty="0">
                <a:solidFill>
                  <a:srgbClr val="000000"/>
                </a:solidFill>
                <a:latin typeface="Helvetica" charset="0"/>
                <a:cs typeface="Zapf Dingbats" charset="0"/>
                <a:sym typeface="Zapf Dingbats" charset="0"/>
              </a:rPr>
              <a:t> </a:t>
            </a:r>
            <a:r>
              <a:rPr lang="fr-FR" sz="1800" dirty="0" err="1">
                <a:solidFill>
                  <a:srgbClr val="000000"/>
                </a:solidFill>
                <a:latin typeface="Helvetica" charset="0"/>
                <a:cs typeface="Zapf Dingbats" charset="0"/>
                <a:sym typeface="Zapf Dingbats" charset="0"/>
              </a:rPr>
              <a:t>with</a:t>
            </a:r>
            <a:r>
              <a:rPr lang="fr-FR" sz="1800" dirty="0">
                <a:solidFill>
                  <a:srgbClr val="000000"/>
                </a:solidFill>
                <a:latin typeface="Helvetica" charset="0"/>
                <a:cs typeface="Zapf Dingbats" charset="0"/>
                <a:sym typeface="Zapf Dingbats" charset="0"/>
              </a:rPr>
              <a:t> the observations</a:t>
            </a:r>
            <a:endParaRPr lang="fr-FR" sz="1800" dirty="0">
              <a:solidFill>
                <a:srgbClr val="000000"/>
              </a:solidFill>
              <a:latin typeface="Helvetica" charset="0"/>
            </a:endParaRPr>
          </a:p>
          <a:p>
            <a:pPr eaLnBrk="1" hangingPunct="1">
              <a:buFont typeface="Monotype Sorts" charset="0"/>
              <a:buNone/>
            </a:pPr>
            <a:endParaRPr lang="fr-FR" sz="1800" b="1" baseline="-25000" dirty="0">
              <a:solidFill>
                <a:schemeClr val="bg2"/>
              </a:solidFill>
            </a:endParaRPr>
          </a:p>
          <a:p>
            <a:pPr eaLnBrk="1" hangingPunct="1">
              <a:buFont typeface="Monotype Sorts" charset="0"/>
              <a:buNone/>
            </a:pPr>
            <a:r>
              <a:rPr lang="fr-FR" sz="1800" b="1" baseline="-25000" dirty="0">
                <a:solidFill>
                  <a:schemeClr val="bg2"/>
                </a:solidFill>
              </a:rPr>
              <a:t>	</a:t>
            </a:r>
            <a:endParaRPr lang="fr-FR" sz="1800" b="1" dirty="0">
              <a:solidFill>
                <a:schemeClr val="bg2"/>
              </a:solidFill>
              <a:cs typeface="Arial" charset="0"/>
            </a:endParaRPr>
          </a:p>
          <a:p>
            <a:pPr eaLnBrk="1" hangingPunct="1">
              <a:buFont typeface="Monotype Sorts" charset="0"/>
              <a:buNone/>
            </a:pPr>
            <a:r>
              <a:rPr lang="fr-FR" sz="1800" b="1" dirty="0">
                <a:solidFill>
                  <a:schemeClr val="bg2"/>
                </a:solidFill>
                <a:cs typeface="Arial" charset="0"/>
              </a:rPr>
              <a:t>	    b</a:t>
            </a:r>
            <a:r>
              <a:rPr lang="fr-FR" sz="1800" b="1" dirty="0">
                <a:solidFill>
                  <a:srgbClr val="000000"/>
                </a:solidFill>
                <a:cs typeface="Arial" charset="0"/>
              </a:rPr>
              <a:t>) </a:t>
            </a:r>
            <a:r>
              <a:rPr lang="fr-FR" sz="1800" b="1" dirty="0">
                <a:solidFill>
                  <a:srgbClr val="FF0000"/>
                </a:solidFill>
                <a:cs typeface="Arial" charset="0"/>
              </a:rPr>
              <a:t>For the « </a:t>
            </a:r>
            <a:r>
              <a:rPr lang="fr-FR" sz="1800" b="1" dirty="0" err="1">
                <a:solidFill>
                  <a:srgbClr val="FF0000"/>
                </a:solidFill>
                <a:cs typeface="Arial" charset="0"/>
              </a:rPr>
              <a:t>extreme</a:t>
            </a:r>
            <a:r>
              <a:rPr lang="fr-FR" sz="1800" b="1" dirty="0">
                <a:solidFill>
                  <a:srgbClr val="FF0000"/>
                </a:solidFill>
                <a:cs typeface="Arial" charset="0"/>
              </a:rPr>
              <a:t> » </a:t>
            </a:r>
            <a:r>
              <a:rPr lang="fr-FR" sz="1800" b="1" dirty="0" err="1">
                <a:solidFill>
                  <a:srgbClr val="FF0000"/>
                </a:solidFill>
                <a:cs typeface="Arial" charset="0"/>
              </a:rPr>
              <a:t>BCGs</a:t>
            </a:r>
            <a:r>
              <a:rPr lang="fr-FR" sz="1800" b="1" dirty="0">
                <a:solidFill>
                  <a:srgbClr val="000000"/>
                </a:solidFill>
                <a:cs typeface="Arial" charset="0"/>
              </a:rPr>
              <a:t>: </a:t>
            </a:r>
            <a:r>
              <a:rPr lang="fr-FR" sz="1800" dirty="0" err="1">
                <a:solidFill>
                  <a:srgbClr val="000000"/>
                </a:solidFill>
                <a:cs typeface="Arial" charset="0"/>
              </a:rPr>
              <a:t>those</a:t>
            </a:r>
            <a:r>
              <a:rPr lang="fr-FR" sz="1800" dirty="0">
                <a:solidFill>
                  <a:srgbClr val="000000"/>
                </a:solidFill>
                <a:cs typeface="Arial" charset="0"/>
              </a:rPr>
              <a:t> </a:t>
            </a:r>
            <a:r>
              <a:rPr lang="fr-FR" sz="1800" dirty="0" err="1">
                <a:solidFill>
                  <a:schemeClr val="bg2"/>
                </a:solidFill>
                <a:cs typeface="Arial" charset="0"/>
              </a:rPr>
              <a:t>belonging</a:t>
            </a:r>
            <a:r>
              <a:rPr lang="fr-FR" sz="1800" dirty="0">
                <a:solidFill>
                  <a:schemeClr val="bg2"/>
                </a:solidFill>
                <a:cs typeface="Arial" charset="0"/>
              </a:rPr>
              <a:t> to </a:t>
            </a:r>
          </a:p>
          <a:p>
            <a:pPr eaLnBrk="1" hangingPunct="1">
              <a:buFont typeface="Monotype Sorts" charset="0"/>
              <a:buNone/>
            </a:pPr>
            <a:r>
              <a:rPr lang="fr-FR" sz="1800" dirty="0">
                <a:solidFill>
                  <a:schemeClr val="bg2"/>
                </a:solidFill>
                <a:cs typeface="Arial" charset="0"/>
              </a:rPr>
              <a:t>		</a:t>
            </a:r>
            <a:r>
              <a:rPr lang="fr-FR" sz="1800" dirty="0" err="1">
                <a:solidFill>
                  <a:schemeClr val="bg2"/>
                </a:solidFill>
                <a:cs typeface="Arial" charset="0"/>
              </a:rPr>
              <a:t>very</a:t>
            </a:r>
            <a:r>
              <a:rPr lang="fr-FR" sz="1800" dirty="0">
                <a:solidFill>
                  <a:schemeClr val="bg2"/>
                </a:solidFill>
                <a:cs typeface="Arial" charset="0"/>
              </a:rPr>
              <a:t> X-ray </a:t>
            </a:r>
            <a:r>
              <a:rPr lang="fr-FR" sz="1800" dirty="0" err="1">
                <a:solidFill>
                  <a:schemeClr val="bg2"/>
                </a:solidFill>
                <a:cs typeface="Arial" charset="0"/>
              </a:rPr>
              <a:t>luminous</a:t>
            </a:r>
            <a:r>
              <a:rPr lang="fr-FR" sz="1800" dirty="0">
                <a:solidFill>
                  <a:schemeClr val="bg2"/>
                </a:solidFill>
                <a:cs typeface="Arial" charset="0"/>
              </a:rPr>
              <a:t> and </a:t>
            </a:r>
            <a:r>
              <a:rPr lang="fr-FR" sz="1800" dirty="0" err="1">
                <a:solidFill>
                  <a:schemeClr val="bg2"/>
                </a:solidFill>
                <a:cs typeface="Arial" charset="0"/>
              </a:rPr>
              <a:t>strong</a:t>
            </a:r>
            <a:r>
              <a:rPr lang="fr-FR" sz="1800" dirty="0">
                <a:solidFill>
                  <a:schemeClr val="bg2"/>
                </a:solidFill>
                <a:cs typeface="Arial" charset="0"/>
              </a:rPr>
              <a:t> cool </a:t>
            </a:r>
            <a:r>
              <a:rPr lang="fr-FR" sz="1800" dirty="0" err="1">
                <a:solidFill>
                  <a:schemeClr val="bg2"/>
                </a:solidFill>
                <a:cs typeface="Arial" charset="0"/>
              </a:rPr>
              <a:t>core</a:t>
            </a:r>
            <a:r>
              <a:rPr lang="fr-FR" sz="1800" dirty="0">
                <a:solidFill>
                  <a:schemeClr val="bg2"/>
                </a:solidFill>
                <a:cs typeface="Arial" charset="0"/>
              </a:rPr>
              <a:t> clusters</a:t>
            </a:r>
          </a:p>
          <a:p>
            <a:pPr eaLnBrk="1" hangingPunct="1">
              <a:buFont typeface="Monotype Sorts" charset="0"/>
              <a:buNone/>
            </a:pPr>
            <a:r>
              <a:rPr lang="fr-FR" sz="1800" dirty="0">
                <a:solidFill>
                  <a:schemeClr val="bg2"/>
                </a:solidFill>
                <a:cs typeface="Arial" charset="0"/>
              </a:rPr>
              <a:t>		 (</a:t>
            </a:r>
            <a:r>
              <a:rPr lang="fr-FR" sz="1800" dirty="0" err="1">
                <a:solidFill>
                  <a:schemeClr val="bg2"/>
                </a:solidFill>
                <a:cs typeface="Arial" charset="0"/>
              </a:rPr>
              <a:t>P</a:t>
            </a:r>
            <a:r>
              <a:rPr lang="fr-FR" sz="1800" baseline="-25000" dirty="0" err="1">
                <a:solidFill>
                  <a:schemeClr val="bg2"/>
                </a:solidFill>
                <a:cs typeface="Arial" charset="0"/>
              </a:rPr>
              <a:t>cavities</a:t>
            </a:r>
            <a:r>
              <a:rPr lang="fr-FR" sz="1800" baseline="-25000" dirty="0">
                <a:solidFill>
                  <a:schemeClr val="bg2"/>
                </a:solidFill>
                <a:cs typeface="Arial" charset="0"/>
              </a:rPr>
              <a:t> </a:t>
            </a:r>
            <a:r>
              <a:rPr lang="fr-FR" sz="1800" dirty="0">
                <a:solidFill>
                  <a:schemeClr val="bg2"/>
                </a:solidFill>
                <a:cs typeface="Arial" charset="0"/>
              </a:rPr>
              <a:t>≈  10</a:t>
            </a:r>
            <a:r>
              <a:rPr lang="fr-FR" sz="1800" baseline="30000" dirty="0">
                <a:solidFill>
                  <a:schemeClr val="bg2"/>
                </a:solidFill>
                <a:cs typeface="Arial" charset="0"/>
              </a:rPr>
              <a:t>45 </a:t>
            </a:r>
            <a:r>
              <a:rPr lang="fr-FR" sz="1800" dirty="0">
                <a:solidFill>
                  <a:schemeClr val="bg2"/>
                </a:solidFill>
                <a:cs typeface="Arial" charset="0"/>
              </a:rPr>
              <a:t>erg/s).</a:t>
            </a:r>
          </a:p>
          <a:p>
            <a:pPr eaLnBrk="1" hangingPunct="1">
              <a:buFont typeface="Monotype Sorts" charset="0"/>
              <a:buNone/>
            </a:pPr>
            <a:endParaRPr lang="fr-FR" sz="1800" b="1" dirty="0">
              <a:solidFill>
                <a:schemeClr val="bg2"/>
              </a:solidFill>
              <a:cs typeface="Arial" charset="0"/>
            </a:endParaRPr>
          </a:p>
          <a:p>
            <a:pPr eaLnBrk="1" hangingPunct="1">
              <a:buFont typeface="Monotype Sorts" charset="0"/>
              <a:buNone/>
            </a:pPr>
            <a:r>
              <a:rPr lang="fr-FR" sz="1800" b="1" dirty="0">
                <a:solidFill>
                  <a:schemeClr val="bg2"/>
                </a:solidFill>
                <a:cs typeface="Arial" charset="0"/>
              </a:rPr>
              <a:t>		</a:t>
            </a:r>
            <a:r>
              <a:rPr lang="fr-FR" sz="1800" b="1" dirty="0">
                <a:solidFill>
                  <a:srgbClr val="FF0000"/>
                </a:solidFill>
                <a:cs typeface="Arial" charset="0"/>
              </a:rPr>
              <a:t>M</a:t>
            </a:r>
            <a:r>
              <a:rPr lang="fr-FR" sz="1800" b="1" baseline="-25000" dirty="0">
                <a:solidFill>
                  <a:srgbClr val="FF0000"/>
                </a:solidFill>
                <a:cs typeface="Arial" charset="0"/>
              </a:rPr>
              <a:t>BH</a:t>
            </a:r>
            <a:r>
              <a:rPr lang="fr-FR" sz="1800" b="1" dirty="0">
                <a:solidFill>
                  <a:srgbClr val="FF0000"/>
                </a:solidFill>
                <a:cs typeface="Arial" charset="0"/>
              </a:rPr>
              <a:t>(FP) ≈ 10</a:t>
            </a:r>
            <a:r>
              <a:rPr lang="fr-FR" sz="1800" b="1" baseline="30000" dirty="0">
                <a:solidFill>
                  <a:srgbClr val="FF0000"/>
                </a:solidFill>
                <a:cs typeface="Arial" charset="0"/>
              </a:rPr>
              <a:t>10-11 </a:t>
            </a:r>
            <a:r>
              <a:rPr lang="fr-FR" sz="1800" b="1" dirty="0">
                <a:solidFill>
                  <a:srgbClr val="FF0000"/>
                </a:solidFill>
                <a:cs typeface="Arial" charset="0"/>
              </a:rPr>
              <a:t>M</a:t>
            </a:r>
            <a:r>
              <a:rPr lang="fr-FR" sz="1800" b="1" baseline="-25000" dirty="0" smtClean="0">
                <a:solidFill>
                  <a:srgbClr val="FF0000"/>
                </a:solidFill>
                <a:latin typeface="Wingdings" charset="0"/>
              </a:rPr>
              <a:t></a:t>
            </a:r>
            <a:endParaRPr lang="fr-FR" sz="1800" b="1" baseline="-25000" dirty="0">
              <a:solidFill>
                <a:srgbClr val="FF0000"/>
              </a:solidFill>
            </a:endParaRPr>
          </a:p>
          <a:p>
            <a:pPr eaLnBrk="1" hangingPunct="1">
              <a:buFont typeface="Monotype Sorts" charset="0"/>
              <a:buNone/>
            </a:pPr>
            <a:endParaRPr lang="fr-FR" sz="1800" b="1" baseline="-25000" dirty="0">
              <a:solidFill>
                <a:schemeClr val="bg2"/>
              </a:solidFill>
              <a:cs typeface="Arial" charset="0"/>
            </a:endParaRPr>
          </a:p>
          <a:p>
            <a:pPr eaLnBrk="1" hangingPunct="1">
              <a:buFont typeface="Monotype Sorts" charset="0"/>
              <a:buNone/>
            </a:pPr>
            <a:endParaRPr lang="fr-FR" sz="1800" dirty="0">
              <a:solidFill>
                <a:schemeClr val="bg2"/>
              </a:solidFill>
              <a:cs typeface="Arial" charset="0"/>
              <a:sym typeface="Wingdings" charset="0"/>
            </a:endParaRPr>
          </a:p>
          <a:p>
            <a:pPr eaLnBrk="1" hangingPunct="1"/>
            <a:r>
              <a:rPr lang="fr-FR" sz="1800" dirty="0">
                <a:solidFill>
                  <a:schemeClr val="bg2"/>
                </a:solidFill>
                <a:cs typeface="Arial" charset="0"/>
                <a:sym typeface="Wingdings" charset="0"/>
              </a:rPr>
              <a:t>		None of </a:t>
            </a:r>
            <a:r>
              <a:rPr lang="fr-FR" sz="1800" dirty="0" err="1">
                <a:solidFill>
                  <a:schemeClr val="bg2"/>
                </a:solidFill>
                <a:cs typeface="Arial" charset="0"/>
                <a:sym typeface="Wingdings" charset="0"/>
              </a:rPr>
              <a:t>these</a:t>
            </a:r>
            <a:r>
              <a:rPr lang="fr-FR" sz="1800" dirty="0">
                <a:solidFill>
                  <a:schemeClr val="bg2"/>
                </a:solidFill>
                <a:cs typeface="Arial" charset="0"/>
                <a:sym typeface="Wingdings" charset="0"/>
              </a:rPr>
              <a:t> </a:t>
            </a:r>
            <a:r>
              <a:rPr lang="fr-FR" sz="1800" dirty="0" err="1">
                <a:solidFill>
                  <a:schemeClr val="bg2"/>
                </a:solidFill>
                <a:cs typeface="Arial" charset="0"/>
                <a:sym typeface="Wingdings" charset="0"/>
              </a:rPr>
              <a:t>extreme</a:t>
            </a:r>
            <a:r>
              <a:rPr lang="fr-FR" sz="1800" dirty="0">
                <a:solidFill>
                  <a:schemeClr val="bg2"/>
                </a:solidFill>
                <a:cs typeface="Arial" charset="0"/>
                <a:sym typeface="Wingdings" charset="0"/>
              </a:rPr>
              <a:t> </a:t>
            </a:r>
            <a:r>
              <a:rPr lang="fr-FR" sz="1800" dirty="0" err="1">
                <a:solidFill>
                  <a:schemeClr val="bg2"/>
                </a:solidFill>
                <a:cs typeface="Arial" charset="0"/>
                <a:sym typeface="Wingdings" charset="0"/>
              </a:rPr>
              <a:t>BCGs</a:t>
            </a:r>
            <a:r>
              <a:rPr lang="fr-FR" sz="1800" dirty="0">
                <a:solidFill>
                  <a:schemeClr val="bg2"/>
                </a:solidFill>
                <a:cs typeface="Arial" charset="0"/>
                <a:sym typeface="Wingdings" charset="0"/>
              </a:rPr>
              <a:t> </a:t>
            </a:r>
            <a:r>
              <a:rPr lang="fr-FR" sz="1800" dirty="0" err="1">
                <a:solidFill>
                  <a:schemeClr val="bg2"/>
                </a:solidFill>
                <a:cs typeface="Arial" charset="0"/>
                <a:sym typeface="Wingdings" charset="0"/>
              </a:rPr>
              <a:t>yet</a:t>
            </a:r>
            <a:r>
              <a:rPr lang="fr-FR" sz="1800" dirty="0">
                <a:solidFill>
                  <a:schemeClr val="bg2"/>
                </a:solidFill>
                <a:cs typeface="Arial" charset="0"/>
                <a:sym typeface="Wingdings" charset="0"/>
              </a:rPr>
              <a:t> have </a:t>
            </a:r>
            <a:r>
              <a:rPr lang="fr-FR" sz="1800" dirty="0" err="1">
                <a:solidFill>
                  <a:schemeClr val="bg2"/>
                </a:solidFill>
                <a:cs typeface="Arial" charset="0"/>
                <a:sym typeface="Wingdings" charset="0"/>
              </a:rPr>
              <a:t>dynamical</a:t>
            </a:r>
            <a:r>
              <a:rPr lang="fr-FR" sz="1800" dirty="0">
                <a:solidFill>
                  <a:schemeClr val="bg2"/>
                </a:solidFill>
                <a:cs typeface="Arial" charset="0"/>
                <a:sym typeface="Wingdings" charset="0"/>
              </a:rPr>
              <a:t> mass </a:t>
            </a:r>
            <a:r>
              <a:rPr lang="fr-FR" sz="1800" dirty="0" err="1">
                <a:solidFill>
                  <a:schemeClr val="bg2"/>
                </a:solidFill>
                <a:cs typeface="Arial" charset="0"/>
                <a:sym typeface="Wingdings" charset="0"/>
              </a:rPr>
              <a:t>measurements</a:t>
            </a:r>
            <a:r>
              <a:rPr lang="fr-FR" sz="1800" dirty="0">
                <a:solidFill>
                  <a:schemeClr val="bg2"/>
                </a:solidFill>
                <a:cs typeface="Arial" charset="0"/>
                <a:sym typeface="Wingdings" charset="0"/>
              </a:rPr>
              <a:t> of 		</a:t>
            </a:r>
            <a:r>
              <a:rPr lang="fr-FR" sz="1800" dirty="0" err="1">
                <a:solidFill>
                  <a:schemeClr val="bg2"/>
                </a:solidFill>
                <a:cs typeface="Arial" charset="0"/>
                <a:sym typeface="Wingdings" charset="0"/>
              </a:rPr>
              <a:t>their</a:t>
            </a:r>
            <a:r>
              <a:rPr lang="fr-FR" sz="1800" dirty="0">
                <a:solidFill>
                  <a:schemeClr val="bg2"/>
                </a:solidFill>
                <a:cs typeface="Arial" charset="0"/>
                <a:sym typeface="Wingdings" charset="0"/>
              </a:rPr>
              <a:t> </a:t>
            </a:r>
            <a:r>
              <a:rPr lang="fr-FR" sz="1800" dirty="0" err="1">
                <a:solidFill>
                  <a:schemeClr val="bg2"/>
                </a:solidFill>
                <a:cs typeface="Arial" charset="0"/>
                <a:sym typeface="Wingdings" charset="0"/>
              </a:rPr>
              <a:t>BHs</a:t>
            </a:r>
            <a:r>
              <a:rPr lang="fr-FR" sz="1800" dirty="0">
                <a:solidFill>
                  <a:schemeClr val="bg2"/>
                </a:solidFill>
                <a:cs typeface="Arial" charset="0"/>
                <a:sym typeface="Wingdings" charset="0"/>
              </a:rPr>
              <a:t>, but </a:t>
            </a:r>
            <a:r>
              <a:rPr lang="fr-FR" sz="1800" dirty="0" err="1">
                <a:solidFill>
                  <a:schemeClr val="bg2"/>
                </a:solidFill>
                <a:cs typeface="Arial" charset="0"/>
                <a:sym typeface="Wingdings" charset="0"/>
              </a:rPr>
              <a:t>this</a:t>
            </a:r>
            <a:r>
              <a:rPr lang="fr-FR" sz="1800" dirty="0">
                <a:solidFill>
                  <a:schemeClr val="bg2"/>
                </a:solidFill>
                <a:cs typeface="Arial" charset="0"/>
                <a:sym typeface="Wingdings" charset="0"/>
              </a:rPr>
              <a:t> </a:t>
            </a:r>
            <a:r>
              <a:rPr lang="fr-FR" sz="1800" dirty="0" err="1">
                <a:solidFill>
                  <a:schemeClr val="bg2"/>
                </a:solidFill>
                <a:cs typeface="Arial" charset="0"/>
                <a:sym typeface="Wingdings" charset="0"/>
              </a:rPr>
              <a:t>can</a:t>
            </a:r>
            <a:r>
              <a:rPr lang="fr-FR" sz="1800" dirty="0">
                <a:solidFill>
                  <a:schemeClr val="bg2"/>
                </a:solidFill>
                <a:cs typeface="Arial" charset="0"/>
                <a:sym typeface="Wingdings" charset="0"/>
              </a:rPr>
              <a:t> </a:t>
            </a:r>
            <a:r>
              <a:rPr lang="fr-FR" sz="1800" dirty="0" err="1">
                <a:solidFill>
                  <a:schemeClr val="bg2"/>
                </a:solidFill>
                <a:cs typeface="Arial" charset="0"/>
                <a:sym typeface="Wingdings" charset="0"/>
              </a:rPr>
              <a:t>be</a:t>
            </a:r>
            <a:r>
              <a:rPr lang="fr-FR" sz="1800" dirty="0">
                <a:solidFill>
                  <a:schemeClr val="bg2"/>
                </a:solidFill>
                <a:cs typeface="Arial" charset="0"/>
                <a:sym typeface="Wingdings" charset="0"/>
              </a:rPr>
              <a:t> </a:t>
            </a:r>
            <a:r>
              <a:rPr lang="fr-FR" sz="1800" dirty="0" err="1">
                <a:solidFill>
                  <a:schemeClr val="bg2"/>
                </a:solidFill>
                <a:cs typeface="Arial" charset="0"/>
                <a:sym typeface="Wingdings" charset="0"/>
              </a:rPr>
              <a:t>accomplished</a:t>
            </a:r>
            <a:r>
              <a:rPr lang="fr-FR" sz="1800" dirty="0">
                <a:solidFill>
                  <a:schemeClr val="bg2"/>
                </a:solidFill>
                <a:cs typeface="Arial" charset="0"/>
                <a:sym typeface="Wingdings" charset="0"/>
              </a:rPr>
              <a:t> </a:t>
            </a:r>
            <a:r>
              <a:rPr lang="fr-FR" sz="1800" dirty="0" err="1">
                <a:solidFill>
                  <a:schemeClr val="bg2"/>
                </a:solidFill>
                <a:cs typeface="Arial" charset="0"/>
                <a:sym typeface="Wingdings" charset="0"/>
              </a:rPr>
              <a:t>with</a:t>
            </a:r>
            <a:r>
              <a:rPr lang="fr-FR" sz="1800" dirty="0">
                <a:solidFill>
                  <a:schemeClr val="bg2"/>
                </a:solidFill>
                <a:cs typeface="Arial" charset="0"/>
                <a:sym typeface="Wingdings" charset="0"/>
              </a:rPr>
              <a:t> Hubble + AO + ALMA. </a:t>
            </a:r>
          </a:p>
          <a:p>
            <a:pPr eaLnBrk="1" hangingPunct="1"/>
            <a:endParaRPr lang="fr-FR" sz="1800" dirty="0">
              <a:solidFill>
                <a:srgbClr val="08101A"/>
              </a:solidFill>
            </a:endParaRPr>
          </a:p>
        </p:txBody>
      </p:sp>
      <p:pic>
        <p:nvPicPr>
          <p:cNvPr id="96261" name="Image 6" descr="Fundamental_plane_revised_PMK2.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436813"/>
            <a:ext cx="4335463"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2" name="ZoneTexte 9"/>
          <p:cNvSpPr txBox="1">
            <a:spLocks noChangeArrowheads="1"/>
          </p:cNvSpPr>
          <p:nvPr/>
        </p:nvSpPr>
        <p:spPr bwMode="auto">
          <a:xfrm>
            <a:off x="35496" y="-171450"/>
            <a:ext cx="91440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300" b="1">
                <a:solidFill>
                  <a:srgbClr val="000000"/>
                </a:solidFill>
                <a:ea typeface="ＭＳ Ｐゴシック" charset="0"/>
                <a:cs typeface="ＭＳ Ｐゴシック" charset="0"/>
              </a:rPr>
              <a:t>Fundamental Plane of Black Hole Activity</a:t>
            </a:r>
          </a:p>
        </p:txBody>
      </p:sp>
      <p:sp>
        <p:nvSpPr>
          <p:cNvPr id="8" name="TextBox 21"/>
          <p:cNvSpPr txBox="1">
            <a:spLocks noChangeArrowheads="1"/>
          </p:cNvSpPr>
          <p:nvPr/>
        </p:nvSpPr>
        <p:spPr bwMode="auto">
          <a:xfrm>
            <a:off x="6408637" y="6443364"/>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a:solidFill>
                  <a:srgbClr val="000000"/>
                </a:solidFill>
              </a:rPr>
              <a:t>Hlavacek-Larrondo et al. 2012b</a:t>
            </a:r>
          </a:p>
        </p:txBody>
      </p:sp>
    </p:spTree>
    <p:extLst>
      <p:ext uri="{BB962C8B-B14F-4D97-AF65-F5344CB8AC3E}">
        <p14:creationId xmlns:p14="http://schemas.microsoft.com/office/powerpoint/2010/main" val="42433793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2" descr="Evolution_SC2013_a.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92238"/>
            <a:ext cx="5378450" cy="537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0" name="ZoneTexte 9"/>
          <p:cNvSpPr txBox="1">
            <a:spLocks noChangeArrowheads="1"/>
          </p:cNvSpPr>
          <p:nvPr/>
        </p:nvSpPr>
        <p:spPr bwMode="auto">
          <a:xfrm>
            <a:off x="107950" y="1392238"/>
            <a:ext cx="5127625"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400">
                <a:solidFill>
                  <a:schemeClr val="bg2"/>
                </a:solidFill>
              </a:rPr>
              <a:t>Light travel time:       	   3Gyrs     5 Gyrs		8Gyrs</a:t>
            </a:r>
          </a:p>
        </p:txBody>
      </p:sp>
      <p:sp>
        <p:nvSpPr>
          <p:cNvPr id="63491" name="TextBox 11"/>
          <p:cNvSpPr txBox="1">
            <a:spLocks noChangeArrowheads="1"/>
          </p:cNvSpPr>
          <p:nvPr/>
        </p:nvSpPr>
        <p:spPr bwMode="auto">
          <a:xfrm rot="-5400000">
            <a:off x="-1570037" y="3695700"/>
            <a:ext cx="4394200"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2000" b="1">
                <a:solidFill>
                  <a:srgbClr val="000000"/>
                </a:solidFill>
              </a:rPr>
              <a:t>Log L</a:t>
            </a:r>
            <a:r>
              <a:rPr lang="en-US" sz="2000" b="1" baseline="-25000">
                <a:solidFill>
                  <a:srgbClr val="000000"/>
                </a:solidFill>
              </a:rPr>
              <a:t>nucleus</a:t>
            </a:r>
            <a:r>
              <a:rPr lang="en-US" sz="2000" b="1">
                <a:solidFill>
                  <a:srgbClr val="000000"/>
                </a:solidFill>
              </a:rPr>
              <a:t>(2-10 keV)</a:t>
            </a:r>
          </a:p>
        </p:txBody>
      </p:sp>
      <p:sp>
        <p:nvSpPr>
          <p:cNvPr id="63492" name="TextBox 13"/>
          <p:cNvSpPr txBox="1">
            <a:spLocks noChangeArrowheads="1"/>
          </p:cNvSpPr>
          <p:nvPr/>
        </p:nvSpPr>
        <p:spPr bwMode="auto">
          <a:xfrm>
            <a:off x="2205038" y="6340475"/>
            <a:ext cx="1584325" cy="4016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2000" b="1">
                <a:solidFill>
                  <a:srgbClr val="000000"/>
                </a:solidFill>
              </a:rPr>
              <a:t>1 + z</a:t>
            </a:r>
          </a:p>
        </p:txBody>
      </p:sp>
      <p:sp>
        <p:nvSpPr>
          <p:cNvPr id="63493" name="Rectangle 24"/>
          <p:cNvSpPr>
            <a:spLocks noChangeArrowheads="1"/>
          </p:cNvSpPr>
          <p:nvPr/>
        </p:nvSpPr>
        <p:spPr bwMode="auto">
          <a:xfrm>
            <a:off x="5076825" y="1698625"/>
            <a:ext cx="301625" cy="4538663"/>
          </a:xfrm>
          <a:prstGeom prst="rect">
            <a:avLst/>
          </a:prstGeom>
          <a:solidFill>
            <a:srgbClr val="FFFFFF"/>
          </a:solidFill>
          <a:ln w="9525">
            <a:solidFill>
              <a:schemeClr val="tx1"/>
            </a:solidFill>
            <a:round/>
            <a:headEnd/>
            <a:tailEnd/>
          </a:ln>
        </p:spPr>
        <p:txBody>
          <a:bodyPr/>
          <a:lstStyle/>
          <a:p>
            <a:pPr defTabSz="914400" eaLnBrk="0" hangingPunct="0"/>
            <a:endParaRPr lang="en-US" sz="2400">
              <a:ea typeface="ＭＳ Ｐゴシック" charset="0"/>
              <a:cs typeface="ＭＳ Ｐゴシック" charset="0"/>
            </a:endParaRPr>
          </a:p>
        </p:txBody>
      </p:sp>
      <p:sp>
        <p:nvSpPr>
          <p:cNvPr id="63494" name="TextBox 21"/>
          <p:cNvSpPr txBox="1">
            <a:spLocks noChangeArrowheads="1"/>
          </p:cNvSpPr>
          <p:nvPr/>
        </p:nvSpPr>
        <p:spPr bwMode="auto">
          <a:xfrm>
            <a:off x="5940425" y="6332538"/>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a:solidFill>
                  <a:srgbClr val="000000"/>
                </a:solidFill>
              </a:rPr>
              <a:t>Hlavacek-Larrondo et al. 2013b</a:t>
            </a:r>
          </a:p>
        </p:txBody>
      </p:sp>
      <p:sp>
        <p:nvSpPr>
          <p:cNvPr id="63495" name="ZoneTexte 9"/>
          <p:cNvSpPr txBox="1">
            <a:spLocks noChangeArrowheads="1"/>
          </p:cNvSpPr>
          <p:nvPr/>
        </p:nvSpPr>
        <p:spPr bwMode="auto">
          <a:xfrm>
            <a:off x="0" y="-330200"/>
            <a:ext cx="91440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2800" b="1">
                <a:solidFill>
                  <a:srgbClr val="000000"/>
                </a:solidFill>
                <a:ea typeface="ＭＳ Ｐゴシック" charset="0"/>
                <a:cs typeface="ＭＳ Ｐゴシック" charset="0"/>
              </a:rPr>
              <a:t>Evolution of AGN feedback in clusters of galaxies</a:t>
            </a:r>
          </a:p>
        </p:txBody>
      </p:sp>
      <p:cxnSp>
        <p:nvCxnSpPr>
          <p:cNvPr id="12" name="Straight Arrow Connector 8"/>
          <p:cNvCxnSpPr>
            <a:cxnSpLocks noChangeShapeType="1"/>
          </p:cNvCxnSpPr>
          <p:nvPr/>
        </p:nvCxnSpPr>
        <p:spPr bwMode="auto">
          <a:xfrm flipH="1">
            <a:off x="1692275" y="2349500"/>
            <a:ext cx="3024188" cy="3311525"/>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63499" name="TextBox 1"/>
          <p:cNvSpPr txBox="1">
            <a:spLocks noChangeArrowheads="1"/>
          </p:cNvSpPr>
          <p:nvPr/>
        </p:nvSpPr>
        <p:spPr bwMode="auto">
          <a:xfrm>
            <a:off x="6948488" y="1412875"/>
            <a:ext cx="18002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eaLnBrk="1" hangingPunct="1"/>
            <a:r>
              <a:rPr lang="en-US" sz="1800"/>
              <a:t>Rosat X-ray telescope (1990-1999)</a:t>
            </a:r>
          </a:p>
        </p:txBody>
      </p:sp>
      <p:pic>
        <p:nvPicPr>
          <p:cNvPr id="13" name="Picture 2" descr="Evo_p31_fraction.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27688" y="1479550"/>
            <a:ext cx="3389312" cy="338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3"/>
          <p:cNvSpPr txBox="1">
            <a:spLocks noChangeArrowheads="1"/>
          </p:cNvSpPr>
          <p:nvPr/>
        </p:nvSpPr>
        <p:spPr bwMode="auto">
          <a:xfrm>
            <a:off x="6931025" y="1325563"/>
            <a:ext cx="2897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a:solidFill>
                  <a:srgbClr val="000000"/>
                </a:solidFill>
              </a:rPr>
              <a:t>Number of sources: 32</a:t>
            </a:r>
          </a:p>
        </p:txBody>
      </p:sp>
      <p:sp>
        <p:nvSpPr>
          <p:cNvPr id="15" name="TextBox 11"/>
          <p:cNvSpPr txBox="1">
            <a:spLocks noChangeArrowheads="1"/>
          </p:cNvSpPr>
          <p:nvPr/>
        </p:nvSpPr>
        <p:spPr bwMode="auto">
          <a:xfrm rot="16200000">
            <a:off x="4239419" y="2951956"/>
            <a:ext cx="3082925"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200" b="1">
                <a:solidFill>
                  <a:srgbClr val="000000"/>
                </a:solidFill>
              </a:rPr>
              <a:t>Fraction with a detectable </a:t>
            </a:r>
          </a:p>
          <a:p>
            <a:pPr algn="ctr" eaLnBrk="1" hangingPunct="1"/>
            <a:r>
              <a:rPr lang="en-US" sz="1200" b="1">
                <a:solidFill>
                  <a:srgbClr val="000000"/>
                </a:solidFill>
              </a:rPr>
              <a:t>X-ray nucleus</a:t>
            </a:r>
          </a:p>
        </p:txBody>
      </p:sp>
    </p:spTree>
    <p:extLst>
      <p:ext uri="{BB962C8B-B14F-4D97-AF65-F5344CB8AC3E}">
        <p14:creationId xmlns:p14="http://schemas.microsoft.com/office/powerpoint/2010/main" val="6430919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ZoneTexte 9"/>
          <p:cNvSpPr txBox="1">
            <a:spLocks noChangeArrowheads="1"/>
          </p:cNvSpPr>
          <p:nvPr/>
        </p:nvSpPr>
        <p:spPr bwMode="auto">
          <a:xfrm>
            <a:off x="0" y="-330200"/>
            <a:ext cx="9144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000" b="1">
                <a:solidFill>
                  <a:srgbClr val="000000"/>
                </a:solidFill>
                <a:ea typeface="ＭＳ Ｐゴシック" charset="0"/>
                <a:cs typeface="ＭＳ Ｐゴシック" charset="0"/>
              </a:rPr>
              <a:t>AGN feedback in SPT clusters of galaxies</a:t>
            </a:r>
          </a:p>
        </p:txBody>
      </p:sp>
      <p:sp>
        <p:nvSpPr>
          <p:cNvPr id="7" name="ZoneTexte 12"/>
          <p:cNvSpPr txBox="1">
            <a:spLocks noChangeArrowheads="1"/>
          </p:cNvSpPr>
          <p:nvPr/>
        </p:nvSpPr>
        <p:spPr bwMode="auto">
          <a:xfrm>
            <a:off x="493649" y="5171441"/>
            <a:ext cx="8497887" cy="1477328"/>
          </a:xfrm>
          <a:prstGeom prst="rect">
            <a:avLst/>
          </a:prstGeom>
          <a:solidFill>
            <a:schemeClr val="tx1"/>
          </a:solidFill>
          <a:ln w="38100">
            <a:solidFill>
              <a:schemeClr val="bg2"/>
            </a:solidFill>
            <a:miter lim="800000"/>
            <a:headEnd/>
            <a:tailEnd/>
          </a:ln>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r>
              <a:rPr lang="en-US" sz="1800" b="1" dirty="0" smtClean="0">
                <a:solidFill>
                  <a:srgbClr val="000000"/>
                </a:solidFill>
                <a:sym typeface="Wingdings"/>
              </a:rPr>
              <a:t> </a:t>
            </a:r>
            <a:r>
              <a:rPr lang="en-US" sz="1800" b="1" dirty="0" smtClean="0">
                <a:solidFill>
                  <a:srgbClr val="000000"/>
                </a:solidFill>
              </a:rPr>
              <a:t>X</a:t>
            </a:r>
            <a:r>
              <a:rPr lang="en-US" sz="1800" b="1" dirty="0">
                <a:solidFill>
                  <a:srgbClr val="000000"/>
                </a:solidFill>
              </a:rPr>
              <a:t>-ray cavities at high redshift </a:t>
            </a:r>
            <a:r>
              <a:rPr lang="en-US" sz="1800" b="1" dirty="0" smtClean="0">
                <a:solidFill>
                  <a:srgbClr val="000000"/>
                </a:solidFill>
              </a:rPr>
              <a:t>may </a:t>
            </a:r>
            <a:r>
              <a:rPr lang="en-US" sz="1800" b="1" dirty="0">
                <a:solidFill>
                  <a:srgbClr val="000000"/>
                </a:solidFill>
              </a:rPr>
              <a:t>be injecting an excess of ≈0.9 </a:t>
            </a:r>
            <a:r>
              <a:rPr lang="en-US" sz="1800" b="1" dirty="0" err="1">
                <a:solidFill>
                  <a:srgbClr val="000000"/>
                </a:solidFill>
              </a:rPr>
              <a:t>keV</a:t>
            </a:r>
            <a:r>
              <a:rPr lang="en-US" sz="1800" b="1" dirty="0">
                <a:solidFill>
                  <a:srgbClr val="000000"/>
                </a:solidFill>
              </a:rPr>
              <a:t> per particle in heat </a:t>
            </a:r>
            <a:r>
              <a:rPr lang="en-US" sz="1800" b="1" dirty="0" smtClean="0">
                <a:solidFill>
                  <a:srgbClr val="000000"/>
                </a:solidFill>
              </a:rPr>
              <a:t>assuming </a:t>
            </a:r>
            <a:r>
              <a:rPr lang="en-US" sz="1800" b="1" dirty="0">
                <a:solidFill>
                  <a:srgbClr val="000000"/>
                </a:solidFill>
              </a:rPr>
              <a:t>high duty </a:t>
            </a:r>
            <a:r>
              <a:rPr lang="en-US" sz="1800" b="1" dirty="0" smtClean="0">
                <a:solidFill>
                  <a:srgbClr val="000000"/>
                </a:solidFill>
              </a:rPr>
              <a:t>cycles (explain excess entropy?). </a:t>
            </a:r>
          </a:p>
          <a:p>
            <a:endParaRPr lang="en-US" sz="1800" b="1" dirty="0" smtClean="0">
              <a:solidFill>
                <a:schemeClr val="bg2"/>
              </a:solidFill>
              <a:ea typeface="ＭＳ Ｐゴシック" charset="0"/>
              <a:cs typeface="ＭＳ Ｐゴシック" charset="0"/>
              <a:sym typeface="Wingdings"/>
            </a:endParaRPr>
          </a:p>
          <a:p>
            <a:pPr eaLnBrk="1" hangingPunct="1">
              <a:defRPr/>
            </a:pPr>
            <a:r>
              <a:rPr lang="en-US" sz="1800" b="1" dirty="0" smtClean="0">
                <a:solidFill>
                  <a:schemeClr val="bg2"/>
                </a:solidFill>
                <a:ea typeface="ＭＳ Ｐゴシック" charset="0"/>
                <a:cs typeface="ＭＳ Ｐゴシック" charset="0"/>
                <a:sym typeface="Wingdings"/>
              </a:rPr>
              <a:t></a:t>
            </a:r>
            <a:r>
              <a:rPr lang="en-US" sz="1800" b="1" dirty="0">
                <a:solidFill>
                  <a:schemeClr val="bg2"/>
                </a:solidFill>
                <a:ea typeface="ＭＳ Ｐゴシック" charset="0"/>
                <a:cs typeface="ＭＳ Ｐゴシック" charset="0"/>
                <a:sym typeface="Wingdings"/>
              </a:rPr>
              <a:t> </a:t>
            </a:r>
            <a:r>
              <a:rPr lang="en-US" sz="1800" b="1" dirty="0" smtClean="0">
                <a:solidFill>
                  <a:schemeClr val="bg2"/>
                </a:solidFill>
                <a:ea typeface="ＭＳ Ｐゴシック" charset="0"/>
                <a:cs typeface="ＭＳ Ｐゴシック" charset="0"/>
                <a:sym typeface="Wingdings"/>
              </a:rPr>
              <a:t>Somehow these black holes have been mechanically active for &gt;8Gyrs</a:t>
            </a:r>
            <a:endParaRPr lang="en-GB" altLang="ja-JP" sz="1800" dirty="0" smtClean="0">
              <a:solidFill>
                <a:schemeClr val="bg2"/>
              </a:solidFill>
              <a:latin typeface="Helvetica" charset="0"/>
              <a:cs typeface="Helvetica" charset="0"/>
            </a:endParaRPr>
          </a:p>
          <a:p>
            <a:pPr eaLnBrk="1" hangingPunct="1">
              <a:defRPr/>
            </a:pPr>
            <a:endParaRPr lang="fr-FR" sz="1800" b="1" dirty="0" smtClean="0">
              <a:solidFill>
                <a:schemeClr val="bg2"/>
              </a:solidFill>
              <a:ea typeface="ＭＳ Ｐゴシック" charset="0"/>
              <a:cs typeface="ＭＳ Ｐゴシック" charset="0"/>
            </a:endParaRPr>
          </a:p>
        </p:txBody>
      </p:sp>
      <p:sp>
        <p:nvSpPr>
          <p:cNvPr id="71684" name="TextBox 7"/>
          <p:cNvSpPr txBox="1">
            <a:spLocks noChangeArrowheads="1"/>
          </p:cNvSpPr>
          <p:nvPr/>
        </p:nvSpPr>
        <p:spPr bwMode="auto">
          <a:xfrm rot="2400000">
            <a:off x="6675438" y="1004888"/>
            <a:ext cx="2447925" cy="554037"/>
          </a:xfrm>
          <a:prstGeom prst="rect">
            <a:avLst/>
          </a:prstGeom>
          <a:solidFill>
            <a:schemeClr val="tx1"/>
          </a:solidFill>
          <a:ln w="38100">
            <a:solidFill>
              <a:srgbClr val="000000"/>
            </a:solidFill>
            <a:miter lim="800000"/>
            <a:headEnd/>
            <a:tailEnd/>
          </a:ln>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3000">
                <a:solidFill>
                  <a:srgbClr val="FF0000"/>
                </a:solidFill>
              </a:rPr>
              <a:t>Preliminary!</a:t>
            </a:r>
          </a:p>
        </p:txBody>
      </p:sp>
      <p:pic>
        <p:nvPicPr>
          <p:cNvPr id="6" name="Picture 5" descr="PallSPT_Lcoolz2.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554609"/>
            <a:ext cx="6557080" cy="8485632"/>
          </a:xfrm>
          <a:prstGeom prst="rect">
            <a:avLst/>
          </a:prstGeom>
        </p:spPr>
      </p:pic>
      <p:sp>
        <p:nvSpPr>
          <p:cNvPr id="21" name="TextBox 2"/>
          <p:cNvSpPr txBox="1">
            <a:spLocks noChangeArrowheads="1"/>
          </p:cNvSpPr>
          <p:nvPr/>
        </p:nvSpPr>
        <p:spPr bwMode="auto">
          <a:xfrm rot="16200000">
            <a:off x="793750" y="2403475"/>
            <a:ext cx="3278188" cy="3698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err="1">
                <a:solidFill>
                  <a:srgbClr val="08101A"/>
                </a:solidFill>
              </a:rPr>
              <a:t>P</a:t>
            </a:r>
            <a:r>
              <a:rPr lang="en-US" sz="1800" b="1" baseline="-25000" dirty="0" err="1">
                <a:solidFill>
                  <a:srgbClr val="08101A"/>
                </a:solidFill>
              </a:rPr>
              <a:t>cavities</a:t>
            </a:r>
            <a:r>
              <a:rPr lang="en-US" sz="1800" b="1" dirty="0">
                <a:solidFill>
                  <a:srgbClr val="08101A"/>
                </a:solidFill>
              </a:rPr>
              <a:t> [10</a:t>
            </a:r>
            <a:r>
              <a:rPr lang="en-US" sz="1800" b="1" baseline="30000" dirty="0">
                <a:solidFill>
                  <a:srgbClr val="08101A"/>
                </a:solidFill>
              </a:rPr>
              <a:t>42 </a:t>
            </a:r>
            <a:r>
              <a:rPr lang="en-US" sz="1800" b="1" dirty="0">
                <a:solidFill>
                  <a:srgbClr val="08101A"/>
                </a:solidFill>
              </a:rPr>
              <a:t>erg/s]</a:t>
            </a:r>
          </a:p>
        </p:txBody>
      </p:sp>
      <p:sp>
        <p:nvSpPr>
          <p:cNvPr id="22" name="ZoneTexte 9"/>
          <p:cNvSpPr txBox="1">
            <a:spLocks noChangeArrowheads="1"/>
          </p:cNvSpPr>
          <p:nvPr/>
        </p:nvSpPr>
        <p:spPr bwMode="auto">
          <a:xfrm>
            <a:off x="2459038" y="4797425"/>
            <a:ext cx="4416425" cy="3698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dirty="0" err="1">
                <a:solidFill>
                  <a:srgbClr val="08101A"/>
                </a:solidFill>
              </a:rPr>
              <a:t>L</a:t>
            </a:r>
            <a:r>
              <a:rPr lang="en-US" sz="1800" b="1" baseline="-25000" dirty="0" err="1">
                <a:solidFill>
                  <a:srgbClr val="08101A"/>
                </a:solidFill>
              </a:rPr>
              <a:t>cool</a:t>
            </a:r>
            <a:r>
              <a:rPr lang="en-US" sz="1800" b="1" dirty="0">
                <a:solidFill>
                  <a:srgbClr val="08101A"/>
                </a:solidFill>
              </a:rPr>
              <a:t> ( </a:t>
            </a:r>
            <a:r>
              <a:rPr lang="en-US" sz="1800" b="1" dirty="0" smtClean="0">
                <a:solidFill>
                  <a:srgbClr val="FF0000"/>
                </a:solidFill>
              </a:rPr>
              <a:t>z=2 </a:t>
            </a:r>
            <a:r>
              <a:rPr lang="en-US" sz="1800" b="1" dirty="0" smtClean="0">
                <a:solidFill>
                  <a:srgbClr val="08101A"/>
                </a:solidFill>
              </a:rPr>
              <a:t>) </a:t>
            </a:r>
            <a:r>
              <a:rPr lang="en-US" sz="1800" b="1" dirty="0">
                <a:solidFill>
                  <a:srgbClr val="08101A"/>
                </a:solidFill>
              </a:rPr>
              <a:t>[10</a:t>
            </a:r>
            <a:r>
              <a:rPr lang="en-US" sz="1800" b="1" baseline="30000" dirty="0">
                <a:solidFill>
                  <a:srgbClr val="08101A"/>
                </a:solidFill>
              </a:rPr>
              <a:t>42 </a:t>
            </a:r>
            <a:r>
              <a:rPr lang="en-US" sz="1800" b="1" dirty="0">
                <a:solidFill>
                  <a:srgbClr val="08101A"/>
                </a:solidFill>
              </a:rPr>
              <a:t>erg/s]</a:t>
            </a:r>
          </a:p>
        </p:txBody>
      </p:sp>
      <p:sp>
        <p:nvSpPr>
          <p:cNvPr id="9" name="TextBox 21"/>
          <p:cNvSpPr txBox="1">
            <a:spLocks noChangeArrowheads="1"/>
          </p:cNvSpPr>
          <p:nvPr/>
        </p:nvSpPr>
        <p:spPr bwMode="auto">
          <a:xfrm>
            <a:off x="431973" y="6381328"/>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dirty="0">
                <a:solidFill>
                  <a:srgbClr val="000000"/>
                </a:solidFill>
              </a:rPr>
              <a:t>Hlavacek-Larrondo et al. </a:t>
            </a:r>
            <a:r>
              <a:rPr lang="en-US" sz="1400" i="1" dirty="0" smtClean="0">
                <a:solidFill>
                  <a:srgbClr val="000000"/>
                </a:solidFill>
              </a:rPr>
              <a:t>2014, </a:t>
            </a:r>
            <a:r>
              <a:rPr lang="en-US" sz="1400" i="1" dirty="0">
                <a:solidFill>
                  <a:srgbClr val="000000"/>
                </a:solidFill>
              </a:rPr>
              <a:t>in prep (in collaboration with Michael McDonald)</a:t>
            </a:r>
          </a:p>
        </p:txBody>
      </p:sp>
    </p:spTree>
    <p:extLst>
      <p:ext uri="{BB962C8B-B14F-4D97-AF65-F5344CB8AC3E}">
        <p14:creationId xmlns:p14="http://schemas.microsoft.com/office/powerpoint/2010/main" val="408736350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987425"/>
            <a:ext cx="4176712" cy="579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0722" name="Espace réservé du texte 3"/>
          <p:cNvSpPr txBox="1">
            <a:spLocks/>
          </p:cNvSpPr>
          <p:nvPr/>
        </p:nvSpPr>
        <p:spPr bwMode="auto">
          <a:xfrm>
            <a:off x="252413" y="1204913"/>
            <a:ext cx="4464050" cy="539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292608" tIns="274320" rIns="274320" bIns="274320"/>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spcBef>
                <a:spcPts val="1600"/>
              </a:spcBef>
              <a:buClr>
                <a:schemeClr val="accent1"/>
              </a:buClr>
              <a:buFont typeface="Wingdings 2" charset="0"/>
              <a:buNone/>
            </a:pPr>
            <a:r>
              <a:rPr lang="en-GB" sz="2300" b="1" u="sng" dirty="0">
                <a:solidFill>
                  <a:srgbClr val="000000"/>
                </a:solidFill>
                <a:latin typeface="Times" charset="0"/>
              </a:rPr>
              <a:t>Cooling flow problem</a:t>
            </a:r>
          </a:p>
          <a:p>
            <a:pPr defTabSz="914400" eaLnBrk="1" hangingPunct="1">
              <a:spcBef>
                <a:spcPts val="1600"/>
              </a:spcBef>
              <a:buClr>
                <a:schemeClr val="accent1"/>
              </a:buClr>
              <a:buFont typeface="Wingdings 2" charset="0"/>
              <a:buNone/>
            </a:pPr>
            <a:endParaRPr lang="en-GB" sz="1600" b="1" dirty="0">
              <a:solidFill>
                <a:schemeClr val="bg2"/>
              </a:solidFill>
              <a:latin typeface="Helvetica" charset="0"/>
              <a:ea typeface="ＭＳ Ｐゴシック" charset="0"/>
              <a:cs typeface="ＭＳ Ｐゴシック" charset="0"/>
            </a:endParaRPr>
          </a:p>
          <a:p>
            <a:pPr defTabSz="914400" eaLnBrk="1" hangingPunct="1">
              <a:buClr>
                <a:srgbClr val="FFFF66"/>
              </a:buClr>
            </a:pPr>
            <a:r>
              <a:rPr lang="en-GB" sz="1600" b="1" dirty="0">
                <a:solidFill>
                  <a:schemeClr val="bg2"/>
                </a:solidFill>
                <a:latin typeface="Helvetica" charset="0"/>
                <a:ea typeface="ＭＳ Ｐゴシック" charset="0"/>
                <a:cs typeface="ＭＳ Ｐゴシック" charset="0"/>
              </a:rPr>
              <a:t>1. Optical and UV: </a:t>
            </a:r>
          </a:p>
          <a:p>
            <a:pPr defTabSz="914400" eaLnBrk="1" hangingPunct="1">
              <a:buClr>
                <a:srgbClr val="FFFF66"/>
              </a:buClr>
            </a:pPr>
            <a:r>
              <a:rPr lang="en-GB" sz="1600" dirty="0">
                <a:solidFill>
                  <a:schemeClr val="bg2"/>
                </a:solidFill>
                <a:latin typeface="Helvetica" charset="0"/>
                <a:ea typeface="ＭＳ Ｐゴシック" charset="0"/>
                <a:cs typeface="ＭＳ Ｐゴシック" charset="0"/>
              </a:rPr>
              <a:t>	Newly formed stars are seen but 	only 10% of the rate predicted 	(dozens, not hundreds of M</a:t>
            </a:r>
            <a:r>
              <a:rPr lang="en-GB" sz="1600" baseline="-25000" dirty="0">
                <a:solidFill>
                  <a:schemeClr val="bg2"/>
                </a:solidFill>
                <a:latin typeface="Wingdings" charset="0"/>
                <a:ea typeface="ＭＳ Ｐゴシック" charset="0"/>
                <a:cs typeface="ＭＳ Ｐゴシック" charset="0"/>
              </a:rPr>
              <a:t></a:t>
            </a:r>
            <a:r>
              <a:rPr lang="en-GB" sz="1600" dirty="0">
                <a:solidFill>
                  <a:schemeClr val="bg2"/>
                </a:solidFill>
                <a:latin typeface="Helvetica" charset="0"/>
                <a:ea typeface="ＭＳ Ｐゴシック" charset="0"/>
                <a:cs typeface="ＭＳ Ｐゴシック" charset="0"/>
              </a:rPr>
              <a:t>/	</a:t>
            </a:r>
            <a:r>
              <a:rPr lang="en-GB" sz="1600" dirty="0" err="1">
                <a:solidFill>
                  <a:schemeClr val="bg2"/>
                </a:solidFill>
                <a:latin typeface="Helvetica" charset="0"/>
                <a:ea typeface="ＭＳ Ｐゴシック" charset="0"/>
                <a:cs typeface="ＭＳ Ｐゴシック" charset="0"/>
              </a:rPr>
              <a:t>yr</a:t>
            </a:r>
            <a:r>
              <a:rPr lang="en-GB" sz="1600" dirty="0">
                <a:solidFill>
                  <a:schemeClr val="bg2"/>
                </a:solidFill>
                <a:latin typeface="Helvetica" charset="0"/>
                <a:ea typeface="ＭＳ Ｐゴシック" charset="0"/>
                <a:cs typeface="ＭＳ Ｐゴシック" charset="0"/>
              </a:rPr>
              <a:t>).</a:t>
            </a:r>
          </a:p>
          <a:p>
            <a:pPr defTabSz="914400" eaLnBrk="1" hangingPunct="1">
              <a:buClr>
                <a:srgbClr val="FFFF66"/>
              </a:buClr>
            </a:pPr>
            <a:endParaRPr lang="en-GB" sz="1600" dirty="0">
              <a:solidFill>
                <a:schemeClr val="bg2"/>
              </a:solidFill>
              <a:latin typeface="Helvetica" charset="0"/>
              <a:ea typeface="ＭＳ Ｐゴシック" charset="0"/>
              <a:cs typeface="ＭＳ Ｐゴシック" charset="0"/>
            </a:endParaRPr>
          </a:p>
          <a:p>
            <a:pPr defTabSz="914400" eaLnBrk="1" hangingPunct="1">
              <a:buClr>
                <a:srgbClr val="FFFF66"/>
              </a:buClr>
            </a:pPr>
            <a:r>
              <a:rPr lang="en-GB" sz="1600" b="1" dirty="0">
                <a:solidFill>
                  <a:schemeClr val="bg2"/>
                </a:solidFill>
                <a:latin typeface="Helvetica" charset="0"/>
              </a:rPr>
              <a:t>2. H</a:t>
            </a:r>
            <a:r>
              <a:rPr lang="en-GB" sz="1600" b="1" baseline="-25000" dirty="0">
                <a:solidFill>
                  <a:schemeClr val="bg2"/>
                </a:solidFill>
                <a:latin typeface="Helvetica" charset="0"/>
              </a:rPr>
              <a:t>2</a:t>
            </a:r>
            <a:r>
              <a:rPr lang="en-GB" sz="1600" b="1" dirty="0">
                <a:solidFill>
                  <a:schemeClr val="bg2"/>
                </a:solidFill>
                <a:latin typeface="Helvetica" charset="0"/>
              </a:rPr>
              <a:t> and CO (cold molecular gas): </a:t>
            </a:r>
          </a:p>
          <a:p>
            <a:pPr defTabSz="914400" eaLnBrk="1" hangingPunct="1">
              <a:buClr>
                <a:srgbClr val="FFFF66"/>
              </a:buClr>
            </a:pPr>
            <a:r>
              <a:rPr lang="en-GB" sz="1600" dirty="0">
                <a:solidFill>
                  <a:schemeClr val="bg2"/>
                </a:solidFill>
                <a:latin typeface="Helvetica" charset="0"/>
              </a:rPr>
              <a:t>	Same, just 10% of the predicted 	rates.</a:t>
            </a:r>
          </a:p>
          <a:p>
            <a:pPr defTabSz="914400" eaLnBrk="1" hangingPunct="1">
              <a:buClr>
                <a:srgbClr val="FFFF66"/>
              </a:buClr>
            </a:pPr>
            <a:endParaRPr lang="en-GB" sz="1600" dirty="0">
              <a:solidFill>
                <a:schemeClr val="bg2"/>
              </a:solidFill>
              <a:latin typeface="Helvetica" charset="0"/>
            </a:endParaRPr>
          </a:p>
          <a:p>
            <a:pPr defTabSz="914400" eaLnBrk="1" hangingPunct="1">
              <a:buClr>
                <a:srgbClr val="FFFF66"/>
              </a:buClr>
            </a:pPr>
            <a:r>
              <a:rPr lang="en-GB" sz="1600" b="1" dirty="0">
                <a:solidFill>
                  <a:schemeClr val="bg2"/>
                </a:solidFill>
                <a:latin typeface="Helvetica" charset="0"/>
                <a:ea typeface="ＭＳ Ｐゴシック" charset="0"/>
                <a:cs typeface="ＭＳ Ｐゴシック" charset="0"/>
              </a:rPr>
              <a:t>3. Soft X-rays (“cold” X-rays):</a:t>
            </a:r>
          </a:p>
          <a:p>
            <a:pPr defTabSz="914400" eaLnBrk="1" hangingPunct="1">
              <a:buClr>
                <a:srgbClr val="FFFF66"/>
              </a:buClr>
            </a:pPr>
            <a:r>
              <a:rPr lang="en-GB" sz="1600" dirty="0">
                <a:solidFill>
                  <a:schemeClr val="bg2"/>
                </a:solidFill>
                <a:latin typeface="Helvetica" charset="0"/>
                <a:ea typeface="ＭＳ Ｐゴシック" charset="0"/>
                <a:cs typeface="ＭＳ Ｐゴシック" charset="0"/>
              </a:rPr>
              <a:t>	</a:t>
            </a:r>
            <a:r>
              <a:rPr lang="fr-FR" sz="1600" dirty="0">
                <a:solidFill>
                  <a:schemeClr val="bg2"/>
                </a:solidFill>
                <a:latin typeface="Helvetica" charset="0"/>
                <a:ea typeface="ＭＳ Ｐゴシック" charset="0"/>
                <a:cs typeface="ＭＳ Ｐゴシック" charset="0"/>
                <a:sym typeface="Wingdings" charset="0"/>
              </a:rPr>
              <a:t> </a:t>
            </a:r>
            <a:r>
              <a:rPr lang="en-GB" sz="1600" dirty="0">
                <a:solidFill>
                  <a:schemeClr val="bg2"/>
                </a:solidFill>
                <a:latin typeface="Helvetica" charset="0"/>
                <a:ea typeface="ＭＳ Ｐゴシック" charset="0"/>
                <a:cs typeface="ＭＳ Ｐゴシック" charset="0"/>
              </a:rPr>
              <a:t>Cooling flow is not 	continuous. </a:t>
            </a:r>
          </a:p>
          <a:p>
            <a:pPr defTabSz="914400" eaLnBrk="1" hangingPunct="1">
              <a:buClr>
                <a:srgbClr val="FFFF66"/>
              </a:buClr>
            </a:pPr>
            <a:endParaRPr lang="en-GB" sz="1600" dirty="0">
              <a:solidFill>
                <a:srgbClr val="000000"/>
              </a:solidFill>
              <a:latin typeface="Helvetica" charset="0"/>
              <a:ea typeface="ＭＳ Ｐゴシック" charset="0"/>
              <a:cs typeface="ＭＳ Ｐゴシック" charset="0"/>
            </a:endParaRPr>
          </a:p>
          <a:p>
            <a:pPr defTabSz="914400" eaLnBrk="1" hangingPunct="1">
              <a:buClr>
                <a:srgbClr val="FFFF66"/>
              </a:buClr>
            </a:pPr>
            <a:endParaRPr lang="en-GB" sz="1600" b="1" dirty="0">
              <a:solidFill>
                <a:schemeClr val="bg2"/>
              </a:solidFill>
              <a:latin typeface="Helvetica" charset="0"/>
              <a:ea typeface="ＭＳ Ｐゴシック" charset="0"/>
              <a:cs typeface="ＭＳ Ｐゴシック" charset="0"/>
            </a:endParaRPr>
          </a:p>
          <a:p>
            <a:pPr defTabSz="914400" eaLnBrk="1" hangingPunct="1">
              <a:buClr>
                <a:srgbClr val="FFFF66"/>
              </a:buClr>
            </a:pPr>
            <a:endParaRPr lang="en-GB" sz="1600" dirty="0">
              <a:solidFill>
                <a:schemeClr val="bg2"/>
              </a:solidFill>
              <a:latin typeface="Helvetica" charset="0"/>
              <a:ea typeface="ＭＳ Ｐゴシック" charset="0"/>
              <a:cs typeface="ＭＳ Ｐゴシック" charset="0"/>
              <a:sym typeface="Wingdings" charset="0"/>
            </a:endParaRPr>
          </a:p>
        </p:txBody>
      </p:sp>
      <p:sp>
        <p:nvSpPr>
          <p:cNvPr id="30723" name="Rectangle 5"/>
          <p:cNvSpPr>
            <a:spLocks noChangeArrowheads="1"/>
          </p:cNvSpPr>
          <p:nvPr/>
        </p:nvSpPr>
        <p:spPr bwMode="auto">
          <a:xfrm>
            <a:off x="4859338" y="692150"/>
            <a:ext cx="425132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1300">
                <a:solidFill>
                  <a:schemeClr val="bg2"/>
                </a:solidFill>
              </a:rPr>
              <a:t>A1835, Peterson &amp; Fabian 2006</a:t>
            </a:r>
          </a:p>
        </p:txBody>
      </p:sp>
      <p:sp>
        <p:nvSpPr>
          <p:cNvPr id="30724" name="Rectangle 7"/>
          <p:cNvSpPr>
            <a:spLocks noChangeArrowheads="1"/>
          </p:cNvSpPr>
          <p:nvPr/>
        </p:nvSpPr>
        <p:spPr bwMode="auto">
          <a:xfrm>
            <a:off x="7339013" y="3519488"/>
            <a:ext cx="976312" cy="368300"/>
          </a:xfrm>
          <a:prstGeom prst="rect">
            <a:avLst/>
          </a:prstGeom>
          <a:noFill/>
          <a:ln w="571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r"/>
            <a:r>
              <a:rPr lang="en-US">
                <a:solidFill>
                  <a:schemeClr val="bg2"/>
                </a:solidFill>
              </a:rPr>
              <a:t>Fe XVII</a:t>
            </a:r>
          </a:p>
        </p:txBody>
      </p:sp>
      <p:cxnSp>
        <p:nvCxnSpPr>
          <p:cNvPr id="10" name="Connecteur droit avec flèche 9"/>
          <p:cNvCxnSpPr/>
          <p:nvPr/>
        </p:nvCxnSpPr>
        <p:spPr>
          <a:xfrm flipH="1" flipV="1">
            <a:off x="6588125" y="3521075"/>
            <a:ext cx="750888" cy="0"/>
          </a:xfrm>
          <a:prstGeom prst="straightConnector1">
            <a:avLst/>
          </a:prstGeom>
          <a:ln w="57150" cmpd="sng">
            <a:solidFill>
              <a:schemeClr val="bg2"/>
            </a:solidFill>
            <a:tailEnd type="arrow"/>
          </a:ln>
        </p:spPr>
        <p:style>
          <a:lnRef idx="2">
            <a:schemeClr val="accent1"/>
          </a:lnRef>
          <a:fillRef idx="0">
            <a:schemeClr val="accent1"/>
          </a:fillRef>
          <a:effectRef idx="1">
            <a:schemeClr val="accent1"/>
          </a:effectRef>
          <a:fontRef idx="minor">
            <a:schemeClr val="tx1"/>
          </a:fontRef>
        </p:style>
      </p:cxnSp>
      <p:sp>
        <p:nvSpPr>
          <p:cNvPr id="30726" name="ZoneTexte 7"/>
          <p:cNvSpPr txBox="1">
            <a:spLocks noChangeArrowheads="1"/>
          </p:cNvSpPr>
          <p:nvPr/>
        </p:nvSpPr>
        <p:spPr bwMode="auto">
          <a:xfrm>
            <a:off x="7524750" y="1204913"/>
            <a:ext cx="1295400" cy="2921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300">
                <a:solidFill>
                  <a:schemeClr val="bg2"/>
                </a:solidFill>
                <a:ea typeface="ＭＳ Ｐゴシック" charset="0"/>
                <a:cs typeface="ＭＳ Ｐゴシック" charset="0"/>
              </a:rPr>
              <a:t>T: 10</a:t>
            </a:r>
            <a:r>
              <a:rPr lang="fr-FR" sz="1300" baseline="30000">
                <a:solidFill>
                  <a:schemeClr val="bg2"/>
                </a:solidFill>
                <a:ea typeface="ＭＳ Ｐゴシック" charset="0"/>
                <a:cs typeface="ＭＳ Ｐゴシック" charset="0"/>
              </a:rPr>
              <a:t>8</a:t>
            </a:r>
            <a:r>
              <a:rPr lang="fr-FR" sz="1300">
                <a:solidFill>
                  <a:schemeClr val="bg2"/>
                </a:solidFill>
                <a:ea typeface="ＭＳ Ｐゴシック" charset="0"/>
                <a:cs typeface="ＭＳ Ｐゴシック" charset="0"/>
              </a:rPr>
              <a:t> K </a:t>
            </a:r>
            <a:r>
              <a:rPr lang="fr-FR" sz="1300">
                <a:solidFill>
                  <a:schemeClr val="bg2"/>
                </a:solidFill>
                <a:ea typeface="ＭＳ Ｐゴシック" charset="0"/>
                <a:cs typeface="ＭＳ Ｐゴシック" charset="0"/>
                <a:sym typeface="Wingdings" charset="0"/>
              </a:rPr>
              <a:t> 0 K</a:t>
            </a:r>
            <a:endParaRPr lang="fr-FR" sz="1300">
              <a:solidFill>
                <a:schemeClr val="bg2"/>
              </a:solidFill>
              <a:ea typeface="ＭＳ Ｐゴシック" charset="0"/>
              <a:cs typeface="ＭＳ Ｐゴシック" charset="0"/>
            </a:endParaRPr>
          </a:p>
        </p:txBody>
      </p:sp>
      <p:sp>
        <p:nvSpPr>
          <p:cNvPr id="30727" name="ZoneTexte 8"/>
          <p:cNvSpPr txBox="1">
            <a:spLocks noChangeArrowheads="1"/>
          </p:cNvSpPr>
          <p:nvPr/>
        </p:nvSpPr>
        <p:spPr bwMode="auto">
          <a:xfrm>
            <a:off x="7212013" y="5153025"/>
            <a:ext cx="1608137" cy="2921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300">
                <a:solidFill>
                  <a:schemeClr val="bg2"/>
                </a:solidFill>
                <a:ea typeface="ＭＳ Ｐゴシック" charset="0"/>
                <a:cs typeface="ＭＳ Ｐゴシック" charset="0"/>
              </a:rPr>
              <a:t>T: 10</a:t>
            </a:r>
            <a:r>
              <a:rPr lang="fr-FR" sz="1300" baseline="30000">
                <a:solidFill>
                  <a:schemeClr val="bg2"/>
                </a:solidFill>
                <a:ea typeface="ＭＳ Ｐゴシック" charset="0"/>
                <a:cs typeface="ＭＳ Ｐゴシック" charset="0"/>
              </a:rPr>
              <a:t>8</a:t>
            </a:r>
            <a:r>
              <a:rPr lang="fr-FR" sz="1300">
                <a:solidFill>
                  <a:schemeClr val="bg2"/>
                </a:solidFill>
                <a:ea typeface="ＭＳ Ｐゴシック" charset="0"/>
                <a:cs typeface="ＭＳ Ｐゴシック" charset="0"/>
              </a:rPr>
              <a:t>K </a:t>
            </a:r>
            <a:r>
              <a:rPr lang="fr-FR" sz="1300">
                <a:solidFill>
                  <a:schemeClr val="bg2"/>
                </a:solidFill>
                <a:ea typeface="ＭＳ Ｐゴシック" charset="0"/>
                <a:cs typeface="ＭＳ Ｐゴシック" charset="0"/>
                <a:sym typeface="Wingdings" charset="0"/>
              </a:rPr>
              <a:t> 3*10</a:t>
            </a:r>
            <a:r>
              <a:rPr lang="fr-FR" sz="1300" baseline="30000">
                <a:solidFill>
                  <a:schemeClr val="bg2"/>
                </a:solidFill>
                <a:ea typeface="ＭＳ Ｐゴシック" charset="0"/>
                <a:cs typeface="ＭＳ Ｐゴシック" charset="0"/>
                <a:sym typeface="Wingdings" charset="0"/>
              </a:rPr>
              <a:t>7</a:t>
            </a:r>
            <a:r>
              <a:rPr lang="fr-FR" sz="1300">
                <a:solidFill>
                  <a:schemeClr val="bg2"/>
                </a:solidFill>
                <a:ea typeface="ＭＳ Ｐゴシック" charset="0"/>
                <a:cs typeface="ＭＳ Ｐゴシック" charset="0"/>
                <a:sym typeface="Wingdings" charset="0"/>
              </a:rPr>
              <a:t> K</a:t>
            </a:r>
            <a:endParaRPr lang="fr-FR" sz="1300">
              <a:solidFill>
                <a:schemeClr val="bg2"/>
              </a:solidFill>
              <a:ea typeface="ＭＳ Ｐゴシック" charset="0"/>
              <a:cs typeface="ＭＳ Ｐゴシック" charset="0"/>
            </a:endParaRPr>
          </a:p>
        </p:txBody>
      </p:sp>
      <p:sp>
        <p:nvSpPr>
          <p:cNvPr id="30728" name="ZoneTexte 9"/>
          <p:cNvSpPr txBox="1">
            <a:spLocks noChangeArrowheads="1"/>
          </p:cNvSpPr>
          <p:nvPr/>
        </p:nvSpPr>
        <p:spPr bwMode="auto">
          <a:xfrm>
            <a:off x="0" y="-33020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500" b="1">
                <a:solidFill>
                  <a:srgbClr val="000000"/>
                </a:solidFill>
                <a:ea typeface="ＭＳ Ｐゴシック" charset="0"/>
                <a:cs typeface="ＭＳ Ｐゴシック" charset="0"/>
              </a:rPr>
              <a:t>Cool Core Clusters of Galaxies</a:t>
            </a:r>
          </a:p>
        </p:txBody>
      </p:sp>
      <p:sp>
        <p:nvSpPr>
          <p:cNvPr id="11" name="TextBox 10"/>
          <p:cNvSpPr txBox="1"/>
          <p:nvPr/>
        </p:nvSpPr>
        <p:spPr>
          <a:xfrm>
            <a:off x="1106769" y="2564904"/>
            <a:ext cx="7272808" cy="2092881"/>
          </a:xfrm>
          <a:prstGeom prst="rect">
            <a:avLst/>
          </a:prstGeom>
          <a:solidFill>
            <a:schemeClr val="tx1"/>
          </a:solidFill>
          <a:ln w="38100" cmpd="sng">
            <a:solidFill>
              <a:schemeClr val="bg2"/>
            </a:solidFill>
          </a:ln>
        </p:spPr>
        <p:txBody>
          <a:bodyPr wrap="square" rtlCol="0">
            <a:spAutoFit/>
          </a:bodyPr>
          <a:lstStyle/>
          <a:p>
            <a:pPr algn="ctr" defTabSz="914400" eaLnBrk="1" hangingPunct="1">
              <a:buClr>
                <a:srgbClr val="FFFF66"/>
              </a:buClr>
            </a:pPr>
            <a:endParaRPr lang="en-GB" b="1" dirty="0" smtClean="0">
              <a:solidFill>
                <a:srgbClr val="000000"/>
              </a:solidFill>
              <a:latin typeface="Helvetica" charset="0"/>
              <a:ea typeface="ＭＳ Ｐゴシック" charset="0"/>
              <a:cs typeface="ＭＳ Ｐゴシック" charset="0"/>
            </a:endParaRPr>
          </a:p>
          <a:p>
            <a:pPr algn="ctr" defTabSz="914400" eaLnBrk="1" hangingPunct="1">
              <a:buClr>
                <a:srgbClr val="FFFF66"/>
              </a:buClr>
            </a:pPr>
            <a:r>
              <a:rPr lang="en-GB" b="1" dirty="0" smtClean="0">
                <a:solidFill>
                  <a:srgbClr val="000000"/>
                </a:solidFill>
                <a:latin typeface="Helvetica" charset="0"/>
                <a:ea typeface="ＭＳ Ｐゴシック" charset="0"/>
                <a:cs typeface="ＭＳ Ｐゴシック" charset="0"/>
              </a:rPr>
              <a:t>Predicted</a:t>
            </a:r>
            <a:r>
              <a:rPr lang="en-GB" b="1" dirty="0">
                <a:solidFill>
                  <a:srgbClr val="000000"/>
                </a:solidFill>
                <a:latin typeface="Helvetica" charset="0"/>
                <a:ea typeface="ＭＳ Ｐゴシック" charset="0"/>
                <a:cs typeface="ＭＳ Ｐゴシック" charset="0"/>
              </a:rPr>
              <a:t>:  </a:t>
            </a:r>
            <a:r>
              <a:rPr lang="en-GB" b="1" dirty="0">
                <a:solidFill>
                  <a:srgbClr val="FF0000"/>
                </a:solidFill>
                <a:latin typeface="Helvetica" charset="0"/>
                <a:ea typeface="ＭＳ Ｐゴシック" charset="0"/>
                <a:cs typeface="ＭＳ Ｐゴシック" charset="0"/>
              </a:rPr>
              <a:t>100-1000 </a:t>
            </a:r>
            <a:r>
              <a:rPr lang="en-GB" dirty="0">
                <a:solidFill>
                  <a:srgbClr val="FF0000"/>
                </a:solidFill>
                <a:latin typeface="Helvetica" charset="0"/>
                <a:ea typeface="ＭＳ Ｐゴシック" charset="0"/>
                <a:cs typeface="ＭＳ Ｐゴシック" charset="0"/>
              </a:rPr>
              <a:t>M</a:t>
            </a:r>
            <a:r>
              <a:rPr lang="en-GB" baseline="-25000" dirty="0">
                <a:solidFill>
                  <a:srgbClr val="FF0000"/>
                </a:solidFill>
                <a:latin typeface="Wingdings" charset="0"/>
                <a:ea typeface="ＭＳ Ｐゴシック" charset="0"/>
                <a:cs typeface="ＭＳ Ｐゴシック" charset="0"/>
              </a:rPr>
              <a:t></a:t>
            </a:r>
            <a:r>
              <a:rPr lang="en-GB" dirty="0">
                <a:solidFill>
                  <a:srgbClr val="FF0000"/>
                </a:solidFill>
                <a:latin typeface="Helvetica" charset="0"/>
                <a:ea typeface="ＭＳ Ｐゴシック" charset="0"/>
                <a:cs typeface="ＭＳ Ｐゴシック" charset="0"/>
              </a:rPr>
              <a:t>/</a:t>
            </a:r>
            <a:r>
              <a:rPr lang="en-GB" dirty="0" err="1">
                <a:solidFill>
                  <a:srgbClr val="FF0000"/>
                </a:solidFill>
                <a:latin typeface="Helvetica" charset="0"/>
                <a:ea typeface="ＭＳ Ｐゴシック" charset="0"/>
                <a:cs typeface="ＭＳ Ｐゴシック" charset="0"/>
              </a:rPr>
              <a:t>yr</a:t>
            </a:r>
            <a:endParaRPr lang="en-GB" b="1" dirty="0">
              <a:solidFill>
                <a:srgbClr val="FF0000"/>
              </a:solidFill>
              <a:latin typeface="Helvetica" charset="0"/>
              <a:ea typeface="ＭＳ Ｐゴシック" charset="0"/>
              <a:cs typeface="ＭＳ Ｐゴシック" charset="0"/>
            </a:endParaRPr>
          </a:p>
          <a:p>
            <a:pPr algn="ctr" defTabSz="914400" eaLnBrk="1" hangingPunct="1">
              <a:buClr>
                <a:srgbClr val="FFFF66"/>
              </a:buClr>
            </a:pPr>
            <a:endParaRPr lang="en-GB" b="1" dirty="0">
              <a:solidFill>
                <a:srgbClr val="FF0000"/>
              </a:solidFill>
              <a:latin typeface="Helvetica" charset="0"/>
              <a:ea typeface="ＭＳ Ｐゴシック" charset="0"/>
              <a:cs typeface="ＭＳ Ｐゴシック" charset="0"/>
            </a:endParaRPr>
          </a:p>
          <a:p>
            <a:pPr algn="ctr" defTabSz="914400" eaLnBrk="1" hangingPunct="1">
              <a:buClr>
                <a:srgbClr val="FFFF66"/>
              </a:buClr>
            </a:pPr>
            <a:r>
              <a:rPr lang="en-GB" b="1" dirty="0">
                <a:solidFill>
                  <a:srgbClr val="000000"/>
                </a:solidFill>
                <a:latin typeface="Helvetica" charset="0"/>
                <a:ea typeface="ＭＳ Ｐゴシック" charset="0"/>
                <a:cs typeface="ＭＳ Ｐゴシック" charset="0"/>
              </a:rPr>
              <a:t>Observed:  </a:t>
            </a:r>
            <a:r>
              <a:rPr lang="en-GB" b="1" dirty="0">
                <a:solidFill>
                  <a:srgbClr val="FF0000"/>
                </a:solidFill>
                <a:latin typeface="Helvetica" charset="0"/>
                <a:ea typeface="ＭＳ Ｐゴシック" charset="0"/>
                <a:cs typeface="ＭＳ Ｐゴシック" charset="0"/>
              </a:rPr>
              <a:t>1-100 </a:t>
            </a:r>
            <a:r>
              <a:rPr lang="en-GB" dirty="0">
                <a:solidFill>
                  <a:srgbClr val="FF0000"/>
                </a:solidFill>
                <a:latin typeface="Helvetica" charset="0"/>
                <a:ea typeface="ＭＳ Ｐゴシック" charset="0"/>
                <a:cs typeface="ＭＳ Ｐゴシック" charset="0"/>
              </a:rPr>
              <a:t>M</a:t>
            </a:r>
            <a:r>
              <a:rPr lang="en-GB" baseline="-25000" dirty="0">
                <a:solidFill>
                  <a:srgbClr val="FF0000"/>
                </a:solidFill>
                <a:latin typeface="Wingdings" charset="0"/>
                <a:ea typeface="ＭＳ Ｐゴシック" charset="0"/>
                <a:cs typeface="ＭＳ Ｐゴシック" charset="0"/>
              </a:rPr>
              <a:t></a:t>
            </a:r>
            <a:r>
              <a:rPr lang="en-GB" dirty="0">
                <a:solidFill>
                  <a:srgbClr val="FF0000"/>
                </a:solidFill>
                <a:latin typeface="Helvetica" charset="0"/>
                <a:ea typeface="ＭＳ Ｐゴシック" charset="0"/>
                <a:cs typeface="ＭＳ Ｐゴシック" charset="0"/>
              </a:rPr>
              <a:t>/</a:t>
            </a:r>
            <a:r>
              <a:rPr lang="en-GB" dirty="0" err="1" smtClean="0">
                <a:solidFill>
                  <a:srgbClr val="FF0000"/>
                </a:solidFill>
                <a:latin typeface="Helvetica" charset="0"/>
                <a:ea typeface="ＭＳ Ｐゴシック" charset="0"/>
                <a:cs typeface="ＭＳ Ｐゴシック" charset="0"/>
              </a:rPr>
              <a:t>yr</a:t>
            </a:r>
            <a:endParaRPr lang="en-GB" dirty="0" smtClean="0">
              <a:solidFill>
                <a:srgbClr val="FF0000"/>
              </a:solidFill>
              <a:latin typeface="Helvetica" charset="0"/>
              <a:ea typeface="ＭＳ Ｐゴシック" charset="0"/>
              <a:cs typeface="ＭＳ Ｐゴシック" charset="0"/>
            </a:endParaRPr>
          </a:p>
          <a:p>
            <a:pPr algn="ctr" defTabSz="914400" eaLnBrk="1" hangingPunct="1">
              <a:buClr>
                <a:srgbClr val="FFFF66"/>
              </a:buClr>
            </a:pPr>
            <a:endParaRPr lang="en-GB" b="1" dirty="0">
              <a:solidFill>
                <a:srgbClr val="FF0000"/>
              </a:solidFill>
              <a:latin typeface="Helvetica" charset="0"/>
              <a:ea typeface="ＭＳ Ｐゴシック" charset="0"/>
              <a:cs typeface="ＭＳ Ｐゴシック" charset="0"/>
            </a:endParaRPr>
          </a:p>
          <a:p>
            <a:pPr algn="ctr" defTabSz="914400" eaLnBrk="1" hangingPunct="1">
              <a:buClr>
                <a:srgbClr val="FFFF66"/>
              </a:buClr>
            </a:pPr>
            <a:r>
              <a:rPr lang="en-GB" sz="2200" b="1" dirty="0" smtClean="0">
                <a:solidFill>
                  <a:schemeClr val="bg2"/>
                </a:solidFill>
                <a:latin typeface="Helvetica" charset="0"/>
                <a:ea typeface="ＭＳ Ｐゴシック" charset="0"/>
                <a:cs typeface="ＭＳ Ｐゴシック" charset="0"/>
                <a:sym typeface="Wingdings"/>
              </a:rPr>
              <a:t> Cooling Flow Problem</a:t>
            </a:r>
            <a:endParaRPr lang="en-GB" sz="2200" b="1" dirty="0">
              <a:solidFill>
                <a:schemeClr val="bg2"/>
              </a:solidFill>
              <a:latin typeface="Helvetica" charset="0"/>
              <a:ea typeface="ＭＳ Ｐゴシック" charset="0"/>
              <a:cs typeface="ＭＳ Ｐゴシック" charset="0"/>
            </a:endParaRPr>
          </a:p>
          <a:p>
            <a:endParaRPr lang="en-US" dirty="0"/>
          </a:p>
        </p:txBody>
      </p:sp>
    </p:spTree>
    <p:extLst>
      <p:ext uri="{BB962C8B-B14F-4D97-AF65-F5344CB8AC3E}">
        <p14:creationId xmlns:p14="http://schemas.microsoft.com/office/powerpoint/2010/main" val="32417503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ZoneTexte 7"/>
          <p:cNvSpPr txBox="1">
            <a:spLocks noChangeArrowheads="1"/>
          </p:cNvSpPr>
          <p:nvPr/>
        </p:nvSpPr>
        <p:spPr bwMode="auto">
          <a:xfrm>
            <a:off x="3810000" y="0"/>
            <a:ext cx="53482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600" b="1">
                <a:latin typeface="Helvetica" charset="0"/>
                <a:cs typeface="Helvetica" charset="0"/>
              </a:rPr>
              <a:t>Hlavacek-Larrondo et al. 2012, submitted to MNRAS</a:t>
            </a:r>
          </a:p>
        </p:txBody>
      </p:sp>
      <p:sp>
        <p:nvSpPr>
          <p:cNvPr id="96258" name="ZoneTexte 10"/>
          <p:cNvSpPr txBox="1">
            <a:spLocks noChangeArrowheads="1"/>
          </p:cNvSpPr>
          <p:nvPr/>
        </p:nvSpPr>
        <p:spPr bwMode="auto">
          <a:xfrm>
            <a:off x="-152400" y="1268413"/>
            <a:ext cx="87106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r>
              <a:rPr lang="fr-FR" sz="1800">
                <a:solidFill>
                  <a:schemeClr val="bg2"/>
                </a:solidFill>
                <a:cs typeface="Arial" charset="0"/>
              </a:rPr>
              <a:t>	</a:t>
            </a:r>
            <a:r>
              <a:rPr lang="fr-FR" sz="1800" b="1">
                <a:solidFill>
                  <a:schemeClr val="bg2"/>
                </a:solidFill>
                <a:cs typeface="Arial" charset="0"/>
              </a:rPr>
              <a:t>1. </a:t>
            </a:r>
            <a:r>
              <a:rPr lang="fr-FR" sz="1800">
                <a:solidFill>
                  <a:schemeClr val="bg2"/>
                </a:solidFill>
                <a:cs typeface="Arial" charset="0"/>
              </a:rPr>
              <a:t>Standard BH – host galaxy correlations may not be 	valid for BCGs:</a:t>
            </a:r>
          </a:p>
          <a:p>
            <a:pPr eaLnBrk="1" hangingPunct="1">
              <a:buFont typeface="Monotype Sorts" charset="0"/>
              <a:buNone/>
            </a:pPr>
            <a:r>
              <a:rPr lang="fr-FR" sz="1800">
                <a:solidFill>
                  <a:schemeClr val="bg2"/>
                </a:solidFill>
                <a:cs typeface="Arial" charset="0"/>
              </a:rPr>
              <a:t>		</a:t>
            </a:r>
            <a:r>
              <a:rPr lang="fr-FR" sz="1800">
                <a:solidFill>
                  <a:schemeClr val="bg2"/>
                </a:solidFill>
                <a:cs typeface="Arial" charset="0"/>
                <a:sym typeface="Wingdings" charset="0"/>
              </a:rPr>
              <a:t> </a:t>
            </a:r>
            <a:r>
              <a:rPr lang="fr-FR" sz="1800">
                <a:solidFill>
                  <a:schemeClr val="bg2"/>
                </a:solidFill>
                <a:cs typeface="Arial" charset="0"/>
              </a:rPr>
              <a:t>underestimate M</a:t>
            </a:r>
            <a:r>
              <a:rPr lang="fr-FR" sz="1800" baseline="-25000">
                <a:solidFill>
                  <a:schemeClr val="bg2"/>
                </a:solidFill>
                <a:cs typeface="Arial" charset="0"/>
              </a:rPr>
              <a:t>BH </a:t>
            </a:r>
            <a:r>
              <a:rPr lang="fr-FR" sz="1800">
                <a:solidFill>
                  <a:schemeClr val="bg2"/>
                </a:solidFill>
                <a:cs typeface="Arial" charset="0"/>
              </a:rPr>
              <a:t>by a factor of ≈ 10.</a:t>
            </a:r>
          </a:p>
          <a:p>
            <a:pPr eaLnBrk="1" hangingPunct="1"/>
            <a:endParaRPr lang="fr-FR" sz="1800">
              <a:solidFill>
                <a:srgbClr val="08101A"/>
              </a:solidFill>
            </a:endParaRPr>
          </a:p>
        </p:txBody>
      </p:sp>
      <p:sp>
        <p:nvSpPr>
          <p:cNvPr id="7" name="ZoneTexte 10"/>
          <p:cNvSpPr txBox="1">
            <a:spLocks noChangeArrowheads="1"/>
          </p:cNvSpPr>
          <p:nvPr/>
        </p:nvSpPr>
        <p:spPr bwMode="auto">
          <a:xfrm>
            <a:off x="-152400" y="2060575"/>
            <a:ext cx="8710613"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r>
              <a:rPr lang="fr-FR" sz="1800">
                <a:solidFill>
                  <a:schemeClr val="bg2"/>
                </a:solidFill>
                <a:cs typeface="Arial" charset="0"/>
              </a:rPr>
              <a:t>	</a:t>
            </a:r>
            <a:r>
              <a:rPr lang="fr-FR" sz="1800" b="1">
                <a:solidFill>
                  <a:schemeClr val="bg2"/>
                </a:solidFill>
                <a:cs typeface="Arial" charset="0"/>
              </a:rPr>
              <a:t>2. a) </a:t>
            </a:r>
            <a:r>
              <a:rPr lang="fr-FR" sz="1800">
                <a:solidFill>
                  <a:schemeClr val="bg2"/>
                </a:solidFill>
                <a:cs typeface="Arial" charset="0"/>
              </a:rPr>
              <a:t>For « normal » BCGs: those belonging to moderate mass clusters and/or 	        with a moderate cool core (P</a:t>
            </a:r>
            <a:r>
              <a:rPr lang="fr-FR" sz="1800" baseline="-25000">
                <a:solidFill>
                  <a:schemeClr val="bg2"/>
                </a:solidFill>
                <a:cs typeface="Arial" charset="0"/>
              </a:rPr>
              <a:t>cavities</a:t>
            </a:r>
            <a:r>
              <a:rPr lang="fr-FR" sz="1800">
                <a:solidFill>
                  <a:schemeClr val="bg2"/>
                </a:solidFill>
                <a:cs typeface="Arial" charset="0"/>
              </a:rPr>
              <a:t>≈ 10</a:t>
            </a:r>
            <a:r>
              <a:rPr lang="fr-FR" sz="1800" baseline="30000">
                <a:solidFill>
                  <a:schemeClr val="bg2"/>
                </a:solidFill>
                <a:cs typeface="Arial" charset="0"/>
              </a:rPr>
              <a:t>43-44 </a:t>
            </a:r>
            <a:r>
              <a:rPr lang="fr-FR" sz="1800">
                <a:solidFill>
                  <a:schemeClr val="bg2"/>
                </a:solidFill>
                <a:cs typeface="Arial" charset="0"/>
              </a:rPr>
              <a:t>erg/s).</a:t>
            </a: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r>
              <a:rPr lang="fr-FR" sz="1800">
                <a:solidFill>
                  <a:schemeClr val="bg2"/>
                </a:solidFill>
                <a:cs typeface="Arial" charset="0"/>
              </a:rPr>
              <a:t>		M</a:t>
            </a:r>
            <a:r>
              <a:rPr lang="fr-FR" sz="1800" baseline="-25000">
                <a:solidFill>
                  <a:schemeClr val="bg2"/>
                </a:solidFill>
                <a:cs typeface="Arial" charset="0"/>
              </a:rPr>
              <a:t>BH</a:t>
            </a:r>
            <a:r>
              <a:rPr lang="fr-FR" sz="1800">
                <a:solidFill>
                  <a:schemeClr val="bg2"/>
                </a:solidFill>
                <a:cs typeface="Arial" charset="0"/>
              </a:rPr>
              <a:t>(FP) ≈ 10</a:t>
            </a:r>
            <a:r>
              <a:rPr lang="fr-FR" sz="1800" baseline="30000">
                <a:solidFill>
                  <a:schemeClr val="bg2"/>
                </a:solidFill>
                <a:cs typeface="Arial" charset="0"/>
              </a:rPr>
              <a:t>9-10 </a:t>
            </a:r>
            <a:r>
              <a:rPr lang="fr-FR" sz="1800">
                <a:solidFill>
                  <a:schemeClr val="bg2"/>
                </a:solidFill>
                <a:cs typeface="Arial" charset="0"/>
              </a:rPr>
              <a:t>M</a:t>
            </a:r>
            <a:r>
              <a:rPr lang="fr-FR" sz="1800" baseline="-25000">
                <a:solidFill>
                  <a:schemeClr val="bg2"/>
                </a:solidFill>
                <a:latin typeface="Wingdings" charset="0"/>
              </a:rPr>
              <a:t> </a:t>
            </a:r>
            <a:r>
              <a:rPr lang="fr-FR" sz="1800">
                <a:solidFill>
                  <a:srgbClr val="FF0000"/>
                </a:solidFill>
                <a:latin typeface="Zapf Dingbats" charset="0"/>
                <a:cs typeface="Zapf Dingbats" charset="0"/>
                <a:sym typeface="Zapf Dingbats" charset="0"/>
              </a:rPr>
              <a:t>✔ </a:t>
            </a:r>
            <a:r>
              <a:rPr lang="fr-FR" sz="1800">
                <a:solidFill>
                  <a:srgbClr val="FF0000"/>
                </a:solidFill>
                <a:latin typeface="Helvetica" charset="0"/>
                <a:cs typeface="Zapf Dingbats" charset="0"/>
                <a:sym typeface="Zapf Dingbats" charset="0"/>
              </a:rPr>
              <a:t>Agrees with the observations</a:t>
            </a:r>
            <a:endParaRPr lang="fr-FR" sz="1800">
              <a:solidFill>
                <a:srgbClr val="FF0000"/>
              </a:solidFill>
              <a:latin typeface="Helvetica" charset="0"/>
            </a:endParaRPr>
          </a:p>
          <a:p>
            <a:pPr eaLnBrk="1" hangingPunct="1">
              <a:buFont typeface="Monotype Sorts" charset="0"/>
              <a:buNone/>
            </a:pPr>
            <a:endParaRPr lang="fr-FR" sz="1800" b="1" baseline="-25000">
              <a:solidFill>
                <a:schemeClr val="bg2"/>
              </a:solidFill>
            </a:endParaRPr>
          </a:p>
          <a:p>
            <a:pPr eaLnBrk="1" hangingPunct="1">
              <a:buFont typeface="Monotype Sorts" charset="0"/>
              <a:buNone/>
            </a:pPr>
            <a:r>
              <a:rPr lang="fr-FR" sz="1800" b="1" baseline="-25000">
                <a:solidFill>
                  <a:schemeClr val="bg2"/>
                </a:solidFill>
              </a:rPr>
              <a:t>	</a:t>
            </a:r>
            <a:endParaRPr lang="fr-FR" sz="1800" b="1">
              <a:solidFill>
                <a:schemeClr val="bg2"/>
              </a:solidFill>
              <a:cs typeface="Arial" charset="0"/>
            </a:endParaRPr>
          </a:p>
          <a:p>
            <a:pPr eaLnBrk="1" hangingPunct="1">
              <a:buFont typeface="Monotype Sorts" charset="0"/>
              <a:buNone/>
            </a:pPr>
            <a:r>
              <a:rPr lang="fr-FR" sz="1800" b="1">
                <a:solidFill>
                  <a:schemeClr val="bg2"/>
                </a:solidFill>
                <a:cs typeface="Arial" charset="0"/>
              </a:rPr>
              <a:t>	    b) </a:t>
            </a:r>
            <a:r>
              <a:rPr lang="fr-FR" sz="1800" b="1">
                <a:solidFill>
                  <a:srgbClr val="FF0000"/>
                </a:solidFill>
                <a:cs typeface="Arial" charset="0"/>
              </a:rPr>
              <a:t>For the « extreme » BCGs: </a:t>
            </a:r>
            <a:r>
              <a:rPr lang="fr-FR" sz="1800">
                <a:solidFill>
                  <a:schemeClr val="bg2"/>
                </a:solidFill>
                <a:cs typeface="Arial" charset="0"/>
              </a:rPr>
              <a:t>those belonging to </a:t>
            </a:r>
          </a:p>
          <a:p>
            <a:pPr eaLnBrk="1" hangingPunct="1">
              <a:buFont typeface="Monotype Sorts" charset="0"/>
              <a:buNone/>
            </a:pPr>
            <a:r>
              <a:rPr lang="fr-FR" sz="1800">
                <a:solidFill>
                  <a:schemeClr val="bg2"/>
                </a:solidFill>
                <a:cs typeface="Arial" charset="0"/>
              </a:rPr>
              <a:t>		very X-ray luminous and strong cool core clusters</a:t>
            </a:r>
          </a:p>
          <a:p>
            <a:pPr eaLnBrk="1" hangingPunct="1">
              <a:buFont typeface="Monotype Sorts" charset="0"/>
              <a:buNone/>
            </a:pPr>
            <a:r>
              <a:rPr lang="fr-FR" sz="1800">
                <a:solidFill>
                  <a:schemeClr val="bg2"/>
                </a:solidFill>
                <a:cs typeface="Arial" charset="0"/>
              </a:rPr>
              <a:t>		 (P</a:t>
            </a:r>
            <a:r>
              <a:rPr lang="fr-FR" sz="1800" baseline="-25000">
                <a:solidFill>
                  <a:schemeClr val="bg2"/>
                </a:solidFill>
                <a:cs typeface="Arial" charset="0"/>
              </a:rPr>
              <a:t>cavities </a:t>
            </a:r>
            <a:r>
              <a:rPr lang="fr-FR" sz="1800">
                <a:solidFill>
                  <a:schemeClr val="bg2"/>
                </a:solidFill>
                <a:cs typeface="Arial" charset="0"/>
              </a:rPr>
              <a:t>≈  10</a:t>
            </a:r>
            <a:r>
              <a:rPr lang="fr-FR" sz="1800" baseline="30000">
                <a:solidFill>
                  <a:schemeClr val="bg2"/>
                </a:solidFill>
                <a:cs typeface="Arial" charset="0"/>
              </a:rPr>
              <a:t>45 </a:t>
            </a:r>
            <a:r>
              <a:rPr lang="fr-FR" sz="1800">
                <a:solidFill>
                  <a:schemeClr val="bg2"/>
                </a:solidFill>
                <a:cs typeface="Arial" charset="0"/>
              </a:rPr>
              <a:t>erg/s).</a:t>
            </a:r>
          </a:p>
          <a:p>
            <a:pPr eaLnBrk="1" hangingPunct="1">
              <a:buFont typeface="Monotype Sorts" charset="0"/>
              <a:buNone/>
            </a:pPr>
            <a:endParaRPr lang="fr-FR" sz="1800" b="1">
              <a:solidFill>
                <a:schemeClr val="bg2"/>
              </a:solidFill>
              <a:cs typeface="Arial" charset="0"/>
            </a:endParaRPr>
          </a:p>
          <a:p>
            <a:pPr eaLnBrk="1" hangingPunct="1">
              <a:buFont typeface="Monotype Sorts" charset="0"/>
              <a:buNone/>
            </a:pPr>
            <a:r>
              <a:rPr lang="fr-FR" sz="1800" b="1">
                <a:solidFill>
                  <a:schemeClr val="bg2"/>
                </a:solidFill>
                <a:cs typeface="Arial" charset="0"/>
              </a:rPr>
              <a:t>		</a:t>
            </a:r>
            <a:r>
              <a:rPr lang="fr-FR" sz="1800" b="1">
                <a:solidFill>
                  <a:srgbClr val="FF0000"/>
                </a:solidFill>
                <a:cs typeface="Arial" charset="0"/>
              </a:rPr>
              <a:t>M</a:t>
            </a:r>
            <a:r>
              <a:rPr lang="fr-FR" sz="1800" b="1" baseline="-25000">
                <a:solidFill>
                  <a:srgbClr val="FF0000"/>
                </a:solidFill>
                <a:cs typeface="Arial" charset="0"/>
              </a:rPr>
              <a:t>BH</a:t>
            </a:r>
            <a:r>
              <a:rPr lang="fr-FR" sz="1800" b="1">
                <a:solidFill>
                  <a:srgbClr val="FF0000"/>
                </a:solidFill>
                <a:cs typeface="Arial" charset="0"/>
              </a:rPr>
              <a:t>(FP) ≈ 10</a:t>
            </a:r>
            <a:r>
              <a:rPr lang="fr-FR" sz="1800" b="1" baseline="30000">
                <a:solidFill>
                  <a:srgbClr val="FF0000"/>
                </a:solidFill>
                <a:cs typeface="Arial" charset="0"/>
              </a:rPr>
              <a:t>10-11 </a:t>
            </a:r>
            <a:r>
              <a:rPr lang="fr-FR" sz="1800" b="1">
                <a:solidFill>
                  <a:srgbClr val="FF0000"/>
                </a:solidFill>
                <a:cs typeface="Arial" charset="0"/>
              </a:rPr>
              <a:t>M</a:t>
            </a:r>
            <a:r>
              <a:rPr lang="fr-FR" sz="1800" b="1" baseline="-25000">
                <a:solidFill>
                  <a:srgbClr val="FF0000"/>
                </a:solidFill>
                <a:latin typeface="Wingdings" charset="0"/>
              </a:rPr>
              <a:t></a:t>
            </a:r>
            <a:endParaRPr lang="fr-FR" sz="1800" b="1" baseline="-25000">
              <a:solidFill>
                <a:srgbClr val="FF0000"/>
              </a:solidFill>
            </a:endParaRPr>
          </a:p>
          <a:p>
            <a:pPr eaLnBrk="1" hangingPunct="1">
              <a:buFont typeface="Monotype Sorts" charset="0"/>
              <a:buNone/>
            </a:pPr>
            <a:endParaRPr lang="fr-FR" sz="1800" b="1" baseline="-25000">
              <a:solidFill>
                <a:schemeClr val="bg2"/>
              </a:solidFill>
              <a:cs typeface="Arial" charset="0"/>
            </a:endParaRPr>
          </a:p>
          <a:p>
            <a:pPr eaLnBrk="1" hangingPunct="1">
              <a:buFont typeface="Monotype Sorts" charset="0"/>
              <a:buNone/>
            </a:pPr>
            <a:endParaRPr lang="fr-FR" sz="1800">
              <a:solidFill>
                <a:schemeClr val="bg2"/>
              </a:solidFill>
              <a:cs typeface="Arial" charset="0"/>
              <a:sym typeface="Wingdings" charset="0"/>
            </a:endParaRPr>
          </a:p>
          <a:p>
            <a:pPr eaLnBrk="1" hangingPunct="1"/>
            <a:r>
              <a:rPr lang="fr-FR" sz="1800">
                <a:solidFill>
                  <a:schemeClr val="bg2"/>
                </a:solidFill>
                <a:cs typeface="Arial" charset="0"/>
                <a:sym typeface="Wingdings" charset="0"/>
              </a:rPr>
              <a:t>		None of these extreme BCGs yet have dynamical mass measurements of 		their BHs, but this can be accomplished with Hubble + AO + ALMA. </a:t>
            </a:r>
          </a:p>
          <a:p>
            <a:pPr eaLnBrk="1" hangingPunct="1"/>
            <a:endParaRPr lang="fr-FR" sz="1800">
              <a:solidFill>
                <a:srgbClr val="08101A"/>
              </a:solidFill>
            </a:endParaRPr>
          </a:p>
        </p:txBody>
      </p:sp>
      <p:sp>
        <p:nvSpPr>
          <p:cNvPr id="96260" name="TextBox 7"/>
          <p:cNvSpPr txBox="1">
            <a:spLocks noChangeArrowheads="1"/>
          </p:cNvSpPr>
          <p:nvPr/>
        </p:nvSpPr>
        <p:spPr bwMode="auto">
          <a:xfrm>
            <a:off x="1979613" y="914400"/>
            <a:ext cx="590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solidFill>
                  <a:schemeClr val="bg2"/>
                </a:solidFill>
                <a:cs typeface="Arial" charset="0"/>
              </a:rPr>
              <a:t>(assuming that L</a:t>
            </a:r>
            <a:r>
              <a:rPr lang="fr-FR" sz="1800" b="1" baseline="-25000">
                <a:solidFill>
                  <a:schemeClr val="bg2"/>
                </a:solidFill>
                <a:cs typeface="Arial" charset="0"/>
              </a:rPr>
              <a:t>X-ray</a:t>
            </a:r>
            <a:r>
              <a:rPr lang="fr-FR" sz="1800" b="1">
                <a:solidFill>
                  <a:schemeClr val="bg2"/>
                </a:solidFill>
                <a:cs typeface="Arial" charset="0"/>
              </a:rPr>
              <a:t> and L</a:t>
            </a:r>
            <a:r>
              <a:rPr lang="fr-FR" sz="1800" b="1" baseline="-25000">
                <a:solidFill>
                  <a:schemeClr val="bg2"/>
                </a:solidFill>
                <a:cs typeface="Arial" charset="0"/>
              </a:rPr>
              <a:t>radio</a:t>
            </a:r>
            <a:r>
              <a:rPr lang="fr-FR" sz="1800" b="1">
                <a:solidFill>
                  <a:schemeClr val="bg2"/>
                </a:solidFill>
                <a:cs typeface="Arial" charset="0"/>
              </a:rPr>
              <a:t> are correct)</a:t>
            </a:r>
            <a:endParaRPr lang="en-US" sz="1800"/>
          </a:p>
        </p:txBody>
      </p:sp>
      <p:pic>
        <p:nvPicPr>
          <p:cNvPr id="96261" name="Image 6" descr="Fundamental_plane_revised_PMK2.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436813"/>
            <a:ext cx="4335463"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2" name="ZoneTexte 9"/>
          <p:cNvSpPr txBox="1">
            <a:spLocks noChangeArrowheads="1"/>
          </p:cNvSpPr>
          <p:nvPr/>
        </p:nvSpPr>
        <p:spPr bwMode="auto">
          <a:xfrm>
            <a:off x="107950" y="-171450"/>
            <a:ext cx="91440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300" b="1">
                <a:solidFill>
                  <a:srgbClr val="000000"/>
                </a:solidFill>
                <a:ea typeface="ＭＳ Ｐゴシック" charset="0"/>
                <a:cs typeface="ＭＳ Ｐゴシック" charset="0"/>
              </a:rPr>
              <a:t>Fundamental Plane of Black Hole Activity</a:t>
            </a:r>
          </a:p>
        </p:txBody>
      </p:sp>
      <p:sp>
        <p:nvSpPr>
          <p:cNvPr id="96263" name="TextBox 21"/>
          <p:cNvSpPr txBox="1">
            <a:spLocks noChangeArrowheads="1"/>
          </p:cNvSpPr>
          <p:nvPr/>
        </p:nvSpPr>
        <p:spPr bwMode="auto">
          <a:xfrm>
            <a:off x="5724525" y="6434138"/>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a:solidFill>
                  <a:srgbClr val="000000"/>
                </a:solidFill>
              </a:rPr>
              <a:t>Hlavacek-Larrondo et al. 2012b</a:t>
            </a:r>
          </a:p>
        </p:txBody>
      </p:sp>
    </p:spTree>
    <p:extLst>
      <p:ext uri="{BB962C8B-B14F-4D97-AF65-F5344CB8AC3E}">
        <p14:creationId xmlns:p14="http://schemas.microsoft.com/office/powerpoint/2010/main" val="27966820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692150"/>
            <a:ext cx="5505450" cy="496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4" name="TextBox 6"/>
          <p:cNvSpPr txBox="1">
            <a:spLocks noChangeArrowheads="1"/>
          </p:cNvSpPr>
          <p:nvPr/>
        </p:nvSpPr>
        <p:spPr bwMode="auto">
          <a:xfrm>
            <a:off x="5724525" y="188913"/>
            <a:ext cx="3168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solidFill>
                  <a:srgbClr val="000000"/>
                </a:solidFill>
              </a:rPr>
              <a:t>Kording+2006</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ZoneTexte 9"/>
          <p:cNvSpPr txBox="1">
            <a:spLocks noChangeArrowheads="1"/>
          </p:cNvSpPr>
          <p:nvPr/>
        </p:nvSpPr>
        <p:spPr bwMode="auto">
          <a:xfrm>
            <a:off x="0" y="-330200"/>
            <a:ext cx="9144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000" b="1">
                <a:solidFill>
                  <a:srgbClr val="000000"/>
                </a:solidFill>
                <a:ea typeface="ＭＳ Ｐゴシック" charset="0"/>
                <a:cs typeface="ＭＳ Ｐゴシック" charset="0"/>
              </a:rPr>
              <a:t>Evolution of radiative AGN feedback in BCGs</a:t>
            </a:r>
          </a:p>
        </p:txBody>
      </p:sp>
      <p:pic>
        <p:nvPicPr>
          <p:cNvPr id="101378" name="Picture 2" descr="Evolution_SC2013_a.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92238"/>
            <a:ext cx="5378450" cy="537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ZoneTexte 9"/>
          <p:cNvSpPr txBox="1">
            <a:spLocks noChangeArrowheads="1"/>
          </p:cNvSpPr>
          <p:nvPr/>
        </p:nvSpPr>
        <p:spPr bwMode="auto">
          <a:xfrm>
            <a:off x="107950" y="1392238"/>
            <a:ext cx="5127625"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400">
                <a:solidFill>
                  <a:schemeClr val="bg2"/>
                </a:solidFill>
              </a:rPr>
              <a:t>Light travel time:       	   3Gyrs     5 Gyrs	         8Gyrs</a:t>
            </a:r>
          </a:p>
        </p:txBody>
      </p:sp>
      <p:sp>
        <p:nvSpPr>
          <p:cNvPr id="101380" name="TextBox 11"/>
          <p:cNvSpPr txBox="1">
            <a:spLocks noChangeArrowheads="1"/>
          </p:cNvSpPr>
          <p:nvPr/>
        </p:nvSpPr>
        <p:spPr bwMode="auto">
          <a:xfrm rot="-5400000">
            <a:off x="-1570037" y="3695700"/>
            <a:ext cx="4394200"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2000" b="1">
                <a:solidFill>
                  <a:srgbClr val="000000"/>
                </a:solidFill>
              </a:rPr>
              <a:t>Log L</a:t>
            </a:r>
            <a:r>
              <a:rPr lang="en-US" sz="2000" b="1" baseline="-25000">
                <a:solidFill>
                  <a:srgbClr val="000000"/>
                </a:solidFill>
              </a:rPr>
              <a:t>nucleus</a:t>
            </a:r>
            <a:r>
              <a:rPr lang="en-US" sz="2000" b="1">
                <a:solidFill>
                  <a:srgbClr val="000000"/>
                </a:solidFill>
              </a:rPr>
              <a:t>(2-10 keV)</a:t>
            </a:r>
          </a:p>
        </p:txBody>
      </p:sp>
      <p:sp>
        <p:nvSpPr>
          <p:cNvPr id="101381" name="TextBox 13"/>
          <p:cNvSpPr txBox="1">
            <a:spLocks noChangeArrowheads="1"/>
          </p:cNvSpPr>
          <p:nvPr/>
        </p:nvSpPr>
        <p:spPr bwMode="auto">
          <a:xfrm>
            <a:off x="2205038" y="6340475"/>
            <a:ext cx="1584325" cy="4016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2000" b="1">
                <a:solidFill>
                  <a:srgbClr val="000000"/>
                </a:solidFill>
              </a:rPr>
              <a:t>1 + z</a:t>
            </a:r>
          </a:p>
        </p:txBody>
      </p:sp>
      <p:sp>
        <p:nvSpPr>
          <p:cNvPr id="101382" name="Rectangle 24"/>
          <p:cNvSpPr>
            <a:spLocks noChangeArrowheads="1"/>
          </p:cNvSpPr>
          <p:nvPr/>
        </p:nvSpPr>
        <p:spPr bwMode="auto">
          <a:xfrm>
            <a:off x="5076825" y="1698625"/>
            <a:ext cx="301625" cy="4538663"/>
          </a:xfrm>
          <a:prstGeom prst="rect">
            <a:avLst/>
          </a:prstGeom>
          <a:solidFill>
            <a:srgbClr val="FFFFFF"/>
          </a:solidFill>
          <a:ln w="9525">
            <a:solidFill>
              <a:schemeClr val="tx1"/>
            </a:solidFill>
            <a:round/>
            <a:headEnd/>
            <a:tailEnd/>
          </a:ln>
        </p:spPr>
        <p:txBody>
          <a:bodyPr/>
          <a:lstStyle/>
          <a:p>
            <a:pPr defTabSz="914400" eaLnBrk="0" hangingPunct="0"/>
            <a:endParaRPr lang="en-US" sz="2400">
              <a:ea typeface="ＭＳ Ｐゴシック" charset="0"/>
              <a:cs typeface="ＭＳ Ｐゴシック" charset="0"/>
            </a:endParaRPr>
          </a:p>
        </p:txBody>
      </p:sp>
      <p:sp>
        <p:nvSpPr>
          <p:cNvPr id="26" name="ZoneTexte 10"/>
          <p:cNvSpPr txBox="1">
            <a:spLocks noChangeArrowheads="1"/>
          </p:cNvSpPr>
          <p:nvPr/>
        </p:nvSpPr>
        <p:spPr bwMode="auto">
          <a:xfrm>
            <a:off x="5378450" y="4924425"/>
            <a:ext cx="3475038" cy="11684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285750" indent="-28575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Font typeface="Wingdings" charset="0"/>
              <a:buChar char="à"/>
            </a:pPr>
            <a:r>
              <a:rPr lang="fr-FR" altLang="ja-JP" sz="1400">
                <a:solidFill>
                  <a:schemeClr val="bg2"/>
                </a:solidFill>
                <a:cs typeface="Arial" charset="0"/>
              </a:rPr>
              <a:t>A significant fraction of massive strong cool core clusters at z=1 may host quasars at their centre (70-80%).</a:t>
            </a:r>
          </a:p>
          <a:p>
            <a:pPr eaLnBrk="1" hangingPunct="1">
              <a:buFont typeface="Wingdings" charset="0"/>
              <a:buChar char="à"/>
            </a:pPr>
            <a:r>
              <a:rPr lang="fr-FR" altLang="ja-JP" sz="1400">
                <a:solidFill>
                  <a:schemeClr val="bg2"/>
                </a:solidFill>
                <a:cs typeface="Arial" charset="0"/>
                <a:sym typeface="Wingdings" charset="0"/>
              </a:rPr>
              <a:t>Problem for cluster surveys (see also Russell et al. 2012)</a:t>
            </a:r>
          </a:p>
        </p:txBody>
      </p:sp>
      <p:pic>
        <p:nvPicPr>
          <p:cNvPr id="101384" name="Picture 2" descr="Evo_p31_fraction.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27688" y="1479550"/>
            <a:ext cx="3389312" cy="338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5" name="Oval 6"/>
          <p:cNvSpPr>
            <a:spLocks noChangeArrowheads="1"/>
          </p:cNvSpPr>
          <p:nvPr/>
        </p:nvSpPr>
        <p:spPr bwMode="auto">
          <a:xfrm>
            <a:off x="8027988" y="1922463"/>
            <a:ext cx="857250" cy="785812"/>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eaLnBrk="0" hangingPunct="0"/>
            <a:endParaRPr lang="en-US" sz="2400">
              <a:ea typeface="ＭＳ Ｐゴシック" charset="0"/>
              <a:cs typeface="ＭＳ Ｐゴシック" charset="0"/>
            </a:endParaRPr>
          </a:p>
        </p:txBody>
      </p:sp>
      <p:sp>
        <p:nvSpPr>
          <p:cNvPr id="101386" name="TextBox 3"/>
          <p:cNvSpPr txBox="1">
            <a:spLocks noChangeArrowheads="1"/>
          </p:cNvSpPr>
          <p:nvPr/>
        </p:nvSpPr>
        <p:spPr bwMode="auto">
          <a:xfrm>
            <a:off x="6931025" y="1325563"/>
            <a:ext cx="2897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a:solidFill>
                  <a:srgbClr val="000000"/>
                </a:solidFill>
              </a:rPr>
              <a:t>Number of sources: 32</a:t>
            </a:r>
          </a:p>
        </p:txBody>
      </p:sp>
      <p:sp>
        <p:nvSpPr>
          <p:cNvPr id="101387" name="TextBox 11"/>
          <p:cNvSpPr txBox="1">
            <a:spLocks noChangeArrowheads="1"/>
          </p:cNvSpPr>
          <p:nvPr/>
        </p:nvSpPr>
        <p:spPr bwMode="auto">
          <a:xfrm rot="-5400000">
            <a:off x="4239419" y="2951956"/>
            <a:ext cx="3082925"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200" b="1">
                <a:solidFill>
                  <a:srgbClr val="000000"/>
                </a:solidFill>
              </a:rPr>
              <a:t>Fraction with a detectable </a:t>
            </a:r>
          </a:p>
          <a:p>
            <a:pPr algn="ctr" eaLnBrk="1" hangingPunct="1"/>
            <a:r>
              <a:rPr lang="en-US" sz="1200" b="1">
                <a:solidFill>
                  <a:srgbClr val="000000"/>
                </a:solidFill>
              </a:rPr>
              <a:t>X-ray nucleus</a:t>
            </a:r>
          </a:p>
        </p:txBody>
      </p:sp>
      <p:sp>
        <p:nvSpPr>
          <p:cNvPr id="101388" name="TextBox 13"/>
          <p:cNvSpPr txBox="1">
            <a:spLocks noChangeArrowheads="1"/>
          </p:cNvSpPr>
          <p:nvPr/>
        </p:nvSpPr>
        <p:spPr bwMode="auto">
          <a:xfrm>
            <a:off x="6588125" y="4652963"/>
            <a:ext cx="1584325" cy="24606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000" b="1">
                <a:solidFill>
                  <a:srgbClr val="000000"/>
                </a:solidFill>
              </a:rPr>
              <a:t>1 + z</a:t>
            </a:r>
          </a:p>
        </p:txBody>
      </p:sp>
      <p:sp>
        <p:nvSpPr>
          <p:cNvPr id="101389" name="TextBox 21"/>
          <p:cNvSpPr txBox="1">
            <a:spLocks noChangeArrowheads="1"/>
          </p:cNvSpPr>
          <p:nvPr/>
        </p:nvSpPr>
        <p:spPr bwMode="auto">
          <a:xfrm>
            <a:off x="6048375" y="6403975"/>
            <a:ext cx="9972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i="1">
                <a:solidFill>
                  <a:srgbClr val="000000"/>
                </a:solidFill>
              </a:rPr>
              <a:t>Hlavacek-Larrondo et al. 2013</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4" name="Content Placeholder 3"/>
          <p:cNvPicPr>
            <a:picLocks noGrp="1" noChangeAspect="1"/>
          </p:cNvPicPr>
          <p:nvPr>
            <p:ph idx="1"/>
          </p:nvPr>
        </p:nvPicPr>
        <p:blipFill>
          <a:blip r:embed="rId2"/>
          <a:srcRect t="10107" b="10107"/>
          <a:stretch>
            <a:fillRect/>
          </a:stretch>
        </p:blip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10445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908050"/>
            <a:ext cx="8408987"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547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9275" y="-1179513"/>
            <a:ext cx="5934075"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5" name="ZoneTexte 9"/>
          <p:cNvSpPr txBox="1">
            <a:spLocks noChangeArrowheads="1"/>
          </p:cNvSpPr>
          <p:nvPr/>
        </p:nvSpPr>
        <p:spPr bwMode="auto">
          <a:xfrm>
            <a:off x="225425" y="355600"/>
            <a:ext cx="640873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2000" b="1">
                <a:solidFill>
                  <a:srgbClr val="FFFFFF"/>
                </a:solidFill>
                <a:ea typeface="ＭＳ Ｐゴシック" charset="0"/>
                <a:cs typeface="ＭＳ Ｐゴシック" charset="0"/>
              </a:rPr>
              <a:t>1. </a:t>
            </a:r>
            <a:r>
              <a:rPr lang="fr-FR" sz="2200" b="1">
                <a:solidFill>
                  <a:srgbClr val="FFFFFF"/>
                </a:solidFill>
                <a:ea typeface="ＭＳ Ｐゴシック" charset="0"/>
                <a:cs typeface="ＭＳ Ｐゴシック" charset="0"/>
              </a:rPr>
              <a:t>Stellar mass BHs</a:t>
            </a:r>
            <a:r>
              <a:rPr lang="fr-FR" sz="2000" b="1">
                <a:solidFill>
                  <a:srgbClr val="FFFFFF"/>
                </a:solidFill>
                <a:ea typeface="ＭＳ Ｐゴシック" charset="0"/>
                <a:cs typeface="ＭＳ Ｐゴシック" charset="0"/>
              </a:rPr>
              <a:t>: </a:t>
            </a:r>
            <a:r>
              <a:rPr lang="fr-FR" sz="2200" b="1">
                <a:solidFill>
                  <a:srgbClr val="FFFFFF"/>
                </a:solidFill>
                <a:ea typeface="ＭＳ Ｐゴシック" charset="0"/>
                <a:cs typeface="ＭＳ Ｐゴシック" charset="0"/>
              </a:rPr>
              <a:t>3M</a:t>
            </a:r>
            <a:r>
              <a:rPr lang="en-US" sz="2000" baseline="-25000">
                <a:latin typeface="Wingdings" charset="0"/>
                <a:cs typeface="Wingdings" charset="0"/>
                <a:sym typeface="Wingdings" charset="0"/>
              </a:rPr>
              <a:t></a:t>
            </a:r>
            <a:r>
              <a:rPr lang="fr-FR" sz="2000" b="1">
                <a:solidFill>
                  <a:srgbClr val="FFFFFF"/>
                </a:solidFill>
                <a:ea typeface="ＭＳ Ｐゴシック" charset="0"/>
                <a:cs typeface="ＭＳ Ｐゴシック" charset="0"/>
              </a:rPr>
              <a:t> </a:t>
            </a:r>
            <a:r>
              <a:rPr lang="fr-FR" sz="2200" b="1">
                <a:solidFill>
                  <a:srgbClr val="FFFFFF"/>
                </a:solidFill>
                <a:ea typeface="ＭＳ Ｐゴシック" charset="0"/>
                <a:cs typeface="ＭＳ Ｐゴシック" charset="0"/>
              </a:rPr>
              <a:t>– 40M</a:t>
            </a:r>
            <a:r>
              <a:rPr lang="en-US" sz="2000" baseline="-25000">
                <a:latin typeface="Wingdings" charset="0"/>
                <a:cs typeface="Wingdings" charset="0"/>
                <a:sym typeface="Wingdings" charset="0"/>
              </a:rPr>
              <a:t></a:t>
            </a:r>
            <a:endParaRPr lang="fr-FR" sz="2000" b="1">
              <a:solidFill>
                <a:srgbClr val="FFFFFF"/>
              </a:solidFill>
              <a:ea typeface="ＭＳ Ｐゴシック" charset="0"/>
              <a:cs typeface="ＭＳ Ｐゴシック" charset="0"/>
            </a:endParaRPr>
          </a:p>
        </p:txBody>
      </p:sp>
      <p:sp>
        <p:nvSpPr>
          <p:cNvPr id="105476" name="TextBox 1"/>
          <p:cNvSpPr txBox="1">
            <a:spLocks noChangeArrowheads="1"/>
          </p:cNvSpPr>
          <p:nvPr/>
        </p:nvSpPr>
        <p:spPr bwMode="auto">
          <a:xfrm>
            <a:off x="2843213" y="2184400"/>
            <a:ext cx="79930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a:t>Artist impression of GRO J1655-40. M. Weiss (CXC), NASA</a:t>
            </a:r>
          </a:p>
        </p:txBody>
      </p:sp>
      <p:pic>
        <p:nvPicPr>
          <p:cNvPr id="18437"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06575" y="3448050"/>
            <a:ext cx="5954713"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Box 7"/>
          <p:cNvSpPr txBox="1">
            <a:spLocks noChangeArrowheads="1"/>
          </p:cNvSpPr>
          <p:nvPr/>
        </p:nvSpPr>
        <p:spPr bwMode="auto">
          <a:xfrm>
            <a:off x="3492500" y="6434138"/>
            <a:ext cx="6905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a:t>Centaurus A (nearest galaxy with an active nucleus)</a:t>
            </a:r>
          </a:p>
        </p:txBody>
      </p:sp>
      <p:pic>
        <p:nvPicPr>
          <p:cNvPr id="18439" name="Picture 1" descr="Starcluster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19275" y="2481263"/>
            <a:ext cx="5921375"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ZoneTexte 9"/>
          <p:cNvSpPr txBox="1">
            <a:spLocks noChangeArrowheads="1"/>
          </p:cNvSpPr>
          <p:nvPr/>
        </p:nvSpPr>
        <p:spPr bwMode="auto">
          <a:xfrm>
            <a:off x="234950" y="2565400"/>
            <a:ext cx="66960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2200" b="1">
                <a:solidFill>
                  <a:srgbClr val="FFFFFF"/>
                </a:solidFill>
                <a:ea typeface="ＭＳ Ｐゴシック" charset="0"/>
                <a:cs typeface="ＭＳ Ｐゴシック" charset="0"/>
              </a:rPr>
              <a:t>2. Intermediate mass BHs: 40M</a:t>
            </a:r>
            <a:r>
              <a:rPr lang="en-US" sz="2200" baseline="-25000">
                <a:latin typeface="Wingdings" charset="0"/>
                <a:cs typeface="Wingdings" charset="0"/>
                <a:sym typeface="Wingdings" charset="0"/>
              </a:rPr>
              <a:t></a:t>
            </a:r>
            <a:r>
              <a:rPr lang="en-US" sz="2200" b="1">
                <a:solidFill>
                  <a:srgbClr val="FFFFFF"/>
                </a:solidFill>
                <a:ea typeface="ＭＳ Ｐゴシック" charset="0"/>
                <a:cs typeface="ＭＳ Ｐゴシック" charset="0"/>
              </a:rPr>
              <a:t> – 10</a:t>
            </a:r>
            <a:r>
              <a:rPr lang="en-US" sz="2200" b="1" baseline="30000">
                <a:solidFill>
                  <a:srgbClr val="FFFFFF"/>
                </a:solidFill>
                <a:ea typeface="ＭＳ Ｐゴシック" charset="0"/>
                <a:cs typeface="ＭＳ Ｐゴシック" charset="0"/>
              </a:rPr>
              <a:t>5</a:t>
            </a:r>
            <a:r>
              <a:rPr lang="en-US" sz="2200" b="1">
                <a:solidFill>
                  <a:srgbClr val="FFFFFF"/>
                </a:solidFill>
                <a:ea typeface="ＭＳ Ｐゴシック" charset="0"/>
                <a:cs typeface="ＭＳ Ｐゴシック" charset="0"/>
              </a:rPr>
              <a:t>M</a:t>
            </a:r>
            <a:r>
              <a:rPr lang="en-US" sz="2200" baseline="-25000">
                <a:latin typeface="Wingdings" charset="0"/>
                <a:cs typeface="Wingdings" charset="0"/>
                <a:sym typeface="Wingdings" charset="0"/>
              </a:rPr>
              <a:t></a:t>
            </a:r>
          </a:p>
        </p:txBody>
      </p:sp>
      <p:sp>
        <p:nvSpPr>
          <p:cNvPr id="18441" name="ZoneTexte 9"/>
          <p:cNvSpPr txBox="1">
            <a:spLocks noChangeArrowheads="1"/>
          </p:cNvSpPr>
          <p:nvPr/>
        </p:nvSpPr>
        <p:spPr bwMode="auto">
          <a:xfrm>
            <a:off x="250825" y="4724400"/>
            <a:ext cx="94345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2200" b="1">
                <a:solidFill>
                  <a:srgbClr val="FFFFFF"/>
                </a:solidFill>
                <a:ea typeface="ＭＳ Ｐゴシック" charset="0"/>
                <a:cs typeface="ＭＳ Ｐゴシック" charset="0"/>
              </a:rPr>
              <a:t>3. Supermassive BHs: &gt;10</a:t>
            </a:r>
            <a:r>
              <a:rPr lang="fr-FR" sz="2200" b="1" baseline="30000">
                <a:solidFill>
                  <a:srgbClr val="FFFFFF"/>
                </a:solidFill>
                <a:ea typeface="ＭＳ Ｐゴシック" charset="0"/>
                <a:cs typeface="ＭＳ Ｐゴシック" charset="0"/>
              </a:rPr>
              <a:t>6</a:t>
            </a:r>
            <a:r>
              <a:rPr lang="fr-FR" sz="2200" b="1">
                <a:solidFill>
                  <a:srgbClr val="FFFFFF"/>
                </a:solidFill>
                <a:ea typeface="ＭＳ Ｐゴシック" charset="0"/>
                <a:cs typeface="ＭＳ Ｐゴシック" charset="0"/>
              </a:rPr>
              <a:t>M</a:t>
            </a:r>
            <a:r>
              <a:rPr lang="en-US" sz="2200" baseline="-25000">
                <a:latin typeface="Wingdings" charset="0"/>
                <a:cs typeface="Wingdings" charset="0"/>
                <a:sym typeface="Wingdings" charset="0"/>
              </a:rPr>
              <a:t></a:t>
            </a:r>
            <a:r>
              <a:rPr lang="fr-FR" sz="1800">
                <a:solidFill>
                  <a:srgbClr val="FFFFFF"/>
                </a:solidFill>
                <a:ea typeface="ＭＳ Ｐゴシック" charset="0"/>
                <a:cs typeface="ＭＳ Ｐゴシック" charset="0"/>
              </a:rPr>
              <a:t> </a:t>
            </a:r>
          </a:p>
          <a:p>
            <a:pPr eaLnBrk="1" hangingPunct="1"/>
            <a:endParaRPr lang="fr-FR" sz="2000" b="1">
              <a:solidFill>
                <a:srgbClr val="000000"/>
              </a:solidFill>
              <a:ea typeface="ＭＳ Ｐゴシック" charset="0"/>
              <a:cs typeface="ＭＳ Ｐゴシック" charset="0"/>
            </a:endParaRPr>
          </a:p>
        </p:txBody>
      </p:sp>
      <p:sp>
        <p:nvSpPr>
          <p:cNvPr id="18442" name="TextBox 7"/>
          <p:cNvSpPr txBox="1">
            <a:spLocks noChangeArrowheads="1"/>
          </p:cNvSpPr>
          <p:nvPr/>
        </p:nvSpPr>
        <p:spPr bwMode="auto">
          <a:xfrm>
            <a:off x="2987675" y="4273550"/>
            <a:ext cx="6905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a:t>Stellar cluster G1, Image from HST (NASA/M, Rich UCLA)</a:t>
            </a:r>
          </a:p>
        </p:txBody>
      </p:sp>
      <p:cxnSp>
        <p:nvCxnSpPr>
          <p:cNvPr id="105483" name="Straight Connector 3"/>
          <p:cNvCxnSpPr>
            <a:cxnSpLocks noChangeShapeType="1"/>
          </p:cNvCxnSpPr>
          <p:nvPr/>
        </p:nvCxnSpPr>
        <p:spPr bwMode="auto">
          <a:xfrm>
            <a:off x="0" y="2481263"/>
            <a:ext cx="9144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cxnSp>
      <p:cxnSp>
        <p:nvCxnSpPr>
          <p:cNvPr id="18444" name="Straight Connector 20"/>
          <p:cNvCxnSpPr>
            <a:cxnSpLocks noChangeShapeType="1"/>
          </p:cNvCxnSpPr>
          <p:nvPr/>
        </p:nvCxnSpPr>
        <p:spPr bwMode="auto">
          <a:xfrm>
            <a:off x="0" y="4575175"/>
            <a:ext cx="9144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4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44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4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4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p:bldP spid="18440" grpId="0"/>
      <p:bldP spid="18441" grpId="0"/>
      <p:bldP spid="1844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ZoneTexte 3"/>
          <p:cNvSpPr txBox="1">
            <a:spLocks noChangeArrowheads="1"/>
          </p:cNvSpPr>
          <p:nvPr/>
        </p:nvSpPr>
        <p:spPr bwMode="auto">
          <a:xfrm>
            <a:off x="190500" y="1306513"/>
            <a:ext cx="4310063"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Clr>
                <a:srgbClr val="FFFF66"/>
              </a:buClr>
            </a:pPr>
            <a:r>
              <a:rPr lang="en-US" sz="1600" b="1">
                <a:solidFill>
                  <a:srgbClr val="000000"/>
                </a:solidFill>
                <a:cs typeface="Arial" charset="0"/>
              </a:rPr>
              <a:t>The black holes at the centre of clusters may be significantly more massive than previously thought: </a:t>
            </a:r>
            <a:r>
              <a:rPr lang="en-US" sz="1600" b="1">
                <a:solidFill>
                  <a:srgbClr val="000000"/>
                </a:solidFill>
              </a:rPr>
              <a:t>10</a:t>
            </a:r>
            <a:r>
              <a:rPr lang="en-US" sz="1600" b="1" baseline="30000">
                <a:solidFill>
                  <a:srgbClr val="000000"/>
                </a:solidFill>
              </a:rPr>
              <a:t>10-11</a:t>
            </a:r>
            <a:r>
              <a:rPr lang="en-US" sz="1600" b="1">
                <a:solidFill>
                  <a:srgbClr val="000000"/>
                </a:solidFill>
              </a:rPr>
              <a:t>M</a:t>
            </a:r>
            <a:r>
              <a:rPr lang="en-US" sz="1600" b="1" baseline="-25000">
                <a:solidFill>
                  <a:srgbClr val="000000"/>
                </a:solidFill>
                <a:latin typeface="Wingdings" charset="0"/>
                <a:cs typeface="Wingdings" charset="0"/>
                <a:sym typeface="Wingdings" charset="0"/>
              </a:rPr>
              <a:t></a:t>
            </a:r>
            <a:r>
              <a:rPr lang="en-US" sz="1600" b="1">
                <a:solidFill>
                  <a:srgbClr val="000000"/>
                </a:solidFill>
                <a:sym typeface="Wingdings" charset="0"/>
              </a:rPr>
              <a:t> black holes.</a:t>
            </a:r>
            <a:endParaRPr lang="en-US" sz="1600" b="1">
              <a:solidFill>
                <a:srgbClr val="000000"/>
              </a:solidFill>
              <a:cs typeface="Arial" charset="0"/>
            </a:endParaRPr>
          </a:p>
          <a:p>
            <a:pPr eaLnBrk="1" hangingPunct="1">
              <a:buClr>
                <a:srgbClr val="FFFF66"/>
              </a:buClr>
            </a:pPr>
            <a:endParaRPr lang="en-US" sz="1600" b="1" u="sng">
              <a:solidFill>
                <a:srgbClr val="000000"/>
              </a:solidFill>
              <a:cs typeface="Arial" charset="0"/>
            </a:endParaRPr>
          </a:p>
          <a:p>
            <a:pPr eaLnBrk="1" hangingPunct="1">
              <a:buClr>
                <a:srgbClr val="FFFF66"/>
              </a:buClr>
            </a:pPr>
            <a:r>
              <a:rPr lang="en-US" sz="1600" b="1" u="sng">
                <a:solidFill>
                  <a:srgbClr val="000000"/>
                </a:solidFill>
                <a:cs typeface="Arial" charset="0"/>
              </a:rPr>
              <a:t>How to measure the mass of a black hole?</a:t>
            </a:r>
          </a:p>
          <a:p>
            <a:pPr eaLnBrk="1" hangingPunct="1">
              <a:buClr>
                <a:srgbClr val="FFFF66"/>
              </a:buClr>
            </a:pPr>
            <a:endParaRPr lang="en-US" sz="1600">
              <a:solidFill>
                <a:srgbClr val="000000"/>
              </a:solidFill>
              <a:latin typeface="Helvetica" charset="0"/>
              <a:sym typeface="Wingdings" charset="0"/>
            </a:endParaRPr>
          </a:p>
          <a:p>
            <a:pPr eaLnBrk="1" hangingPunct="1">
              <a:buClr>
                <a:srgbClr val="FFFF66"/>
              </a:buClr>
            </a:pPr>
            <a:r>
              <a:rPr lang="en-US" sz="1600">
                <a:solidFill>
                  <a:srgbClr val="000000"/>
                </a:solidFill>
                <a:latin typeface="Helvetica" charset="0"/>
                <a:sym typeface="Wingdings" charset="0"/>
              </a:rPr>
              <a:t>        Model the kinematics of the gas or 	stars within the sphere of influence of 	the black holes. </a:t>
            </a:r>
          </a:p>
          <a:p>
            <a:pPr eaLnBrk="1" hangingPunct="1">
              <a:buClr>
                <a:srgbClr val="FFFF66"/>
              </a:buClr>
            </a:pPr>
            <a:endParaRPr lang="en-US" sz="1600">
              <a:solidFill>
                <a:srgbClr val="000000"/>
              </a:solidFill>
              <a:latin typeface="Helvetica" charset="0"/>
              <a:cs typeface="Arial" charset="0"/>
              <a:sym typeface="Wingdings" charset="0"/>
            </a:endParaRPr>
          </a:p>
          <a:p>
            <a:pPr eaLnBrk="1" hangingPunct="1">
              <a:buClr>
                <a:srgbClr val="FFFF66"/>
              </a:buClr>
            </a:pPr>
            <a:r>
              <a:rPr lang="en-US" sz="1600">
                <a:solidFill>
                  <a:srgbClr val="000000"/>
                </a:solidFill>
                <a:latin typeface="Helvetica" charset="0"/>
                <a:cs typeface="Arial" charset="0"/>
                <a:sym typeface="Wingdings" charset="0"/>
              </a:rPr>
              <a:t>	 For our objects, this can be 	accomplished with HST (and ALMA!).</a:t>
            </a:r>
            <a:endParaRPr lang="en-US" sz="1400">
              <a:solidFill>
                <a:srgbClr val="000000"/>
              </a:solidFill>
              <a:cs typeface="Arial" charset="0"/>
              <a:sym typeface="Wingdings" charset="0"/>
            </a:endParaRPr>
          </a:p>
        </p:txBody>
      </p:sp>
      <p:pic>
        <p:nvPicPr>
          <p:cNvPr id="107522" name="Picture 1" descr="McConnell_relation.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196975"/>
            <a:ext cx="4527550" cy="392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ZoneTexte 3"/>
          <p:cNvSpPr txBox="1">
            <a:spLocks noChangeArrowheads="1"/>
          </p:cNvSpPr>
          <p:nvPr/>
        </p:nvSpPr>
        <p:spPr bwMode="auto">
          <a:xfrm>
            <a:off x="6443663" y="4941888"/>
            <a:ext cx="2232025" cy="33813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600" b="1">
                <a:solidFill>
                  <a:srgbClr val="08101A"/>
                </a:solidFill>
              </a:rPr>
              <a:t>σ_stars (km/s)</a:t>
            </a:r>
          </a:p>
        </p:txBody>
      </p:sp>
      <p:sp>
        <p:nvSpPr>
          <p:cNvPr id="107524" name="ZoneTexte 4"/>
          <p:cNvSpPr txBox="1">
            <a:spLocks noChangeArrowheads="1"/>
          </p:cNvSpPr>
          <p:nvPr/>
        </p:nvSpPr>
        <p:spPr bwMode="auto">
          <a:xfrm rot="-5400000">
            <a:off x="3733801" y="2590800"/>
            <a:ext cx="1738312" cy="369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solidFill>
                  <a:srgbClr val="08101A"/>
                </a:solidFill>
              </a:rPr>
              <a:t>M</a:t>
            </a:r>
            <a:r>
              <a:rPr lang="fr-FR" sz="1800" b="1" baseline="-25000">
                <a:solidFill>
                  <a:srgbClr val="08101A"/>
                </a:solidFill>
              </a:rPr>
              <a:t>BH</a:t>
            </a:r>
            <a:r>
              <a:rPr lang="fr-FR" sz="1800" b="1">
                <a:solidFill>
                  <a:srgbClr val="08101A"/>
                </a:solidFill>
              </a:rPr>
              <a:t> (M</a:t>
            </a:r>
            <a:r>
              <a:rPr lang="fr-FR" sz="1800" b="1" baseline="-25000">
                <a:solidFill>
                  <a:srgbClr val="08101A"/>
                </a:solidFill>
                <a:latin typeface="Wingdings" charset="0"/>
              </a:rPr>
              <a:t></a:t>
            </a:r>
            <a:r>
              <a:rPr lang="fr-FR" sz="1800" b="1">
                <a:solidFill>
                  <a:srgbClr val="08101A"/>
                </a:solidFill>
              </a:rPr>
              <a:t>)</a:t>
            </a:r>
          </a:p>
        </p:txBody>
      </p:sp>
      <p:cxnSp>
        <p:nvCxnSpPr>
          <p:cNvPr id="107525" name="Straight Arrow Connector 2"/>
          <p:cNvCxnSpPr>
            <a:cxnSpLocks noChangeShapeType="1"/>
          </p:cNvCxnSpPr>
          <p:nvPr/>
        </p:nvCxnSpPr>
        <p:spPr bwMode="auto">
          <a:xfrm flipV="1">
            <a:off x="8027988" y="1341438"/>
            <a:ext cx="0" cy="1208087"/>
          </a:xfrm>
          <a:prstGeom prst="straightConnector1">
            <a:avLst/>
          </a:prstGeom>
          <a:noFill/>
          <a:ln w="76200">
            <a:solidFill>
              <a:srgbClr val="0000FF"/>
            </a:solidFill>
            <a:round/>
            <a:headEnd/>
            <a:tailEnd type="arrow" w="med" len="med"/>
          </a:ln>
          <a:extLst>
            <a:ext uri="{909E8E84-426E-40dd-AFC4-6F175D3DCCD1}">
              <a14:hiddenFill xmlns:a14="http://schemas.microsoft.com/office/drawing/2010/main">
                <a:noFill/>
              </a14:hiddenFill>
            </a:ext>
          </a:extLst>
        </p:spPr>
      </p:cxnSp>
      <p:pic>
        <p:nvPicPr>
          <p:cNvPr id="71688"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063" y="4895850"/>
            <a:ext cx="5927725" cy="1687513"/>
          </a:xfrm>
          <a:prstGeom prst="rect">
            <a:avLst/>
          </a:prstGeom>
          <a:solidFill>
            <a:schemeClr val="tx1"/>
          </a:solidFill>
          <a:ln w="38100">
            <a:solidFill>
              <a:srgbClr val="000000"/>
            </a:solidFill>
            <a:miter lim="800000"/>
            <a:headEnd/>
            <a:tailEnd/>
          </a:ln>
        </p:spPr>
      </p:pic>
      <p:sp>
        <p:nvSpPr>
          <p:cNvPr id="107527" name="ZoneTexte 19"/>
          <p:cNvSpPr txBox="1">
            <a:spLocks noChangeArrowheads="1"/>
          </p:cNvSpPr>
          <p:nvPr/>
        </p:nvSpPr>
        <p:spPr bwMode="auto">
          <a:xfrm>
            <a:off x="7154863" y="1065213"/>
            <a:ext cx="57705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200" b="1">
                <a:solidFill>
                  <a:srgbClr val="08101A"/>
                </a:solidFill>
              </a:rPr>
              <a:t>McConnell et al. 2013</a:t>
            </a:r>
          </a:p>
        </p:txBody>
      </p:sp>
      <p:sp>
        <p:nvSpPr>
          <p:cNvPr id="2" name="TextBox 1"/>
          <p:cNvSpPr txBox="1">
            <a:spLocks noChangeArrowheads="1"/>
          </p:cNvSpPr>
          <p:nvPr/>
        </p:nvSpPr>
        <p:spPr bwMode="auto">
          <a:xfrm>
            <a:off x="5419725" y="4948238"/>
            <a:ext cx="8651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b="1">
                <a:solidFill>
                  <a:srgbClr val="000000"/>
                </a:solidFill>
              </a:rPr>
              <a:t>ALMA</a:t>
            </a:r>
          </a:p>
        </p:txBody>
      </p:sp>
      <p:sp>
        <p:nvSpPr>
          <p:cNvPr id="107529" name="ZoneTexte 9"/>
          <p:cNvSpPr txBox="1">
            <a:spLocks noChangeArrowheads="1"/>
          </p:cNvSpPr>
          <p:nvPr/>
        </p:nvSpPr>
        <p:spPr bwMode="auto">
          <a:xfrm>
            <a:off x="107950" y="-171450"/>
            <a:ext cx="91440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300" b="1">
                <a:solidFill>
                  <a:srgbClr val="000000"/>
                </a:solidFill>
                <a:ea typeface="ＭＳ Ｐゴシック" charset="0"/>
                <a:cs typeface="ＭＳ Ｐゴシック" charset="0"/>
              </a:rPr>
              <a:t>Fundamental Plane of Black Hole Activity</a:t>
            </a:r>
          </a:p>
        </p:txBody>
      </p:sp>
      <p:sp>
        <p:nvSpPr>
          <p:cNvPr id="107530" name="TextBox 21"/>
          <p:cNvSpPr txBox="1">
            <a:spLocks noChangeArrowheads="1"/>
          </p:cNvSpPr>
          <p:nvPr/>
        </p:nvSpPr>
        <p:spPr bwMode="auto">
          <a:xfrm>
            <a:off x="6337300" y="6434138"/>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a:solidFill>
                  <a:srgbClr val="000000"/>
                </a:solidFill>
              </a:rPr>
              <a:t>Hlavacek-Larrondo et al. 2012b</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16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1" grpId="0"/>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69"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052513"/>
            <a:ext cx="5256213"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0"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5815013"/>
            <a:ext cx="3960813"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260350"/>
            <a:ext cx="7023100" cy="9953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9572" name="TextBox 16"/>
          <p:cNvSpPr txBox="1">
            <a:spLocks noChangeArrowheads="1"/>
          </p:cNvSpPr>
          <p:nvPr/>
        </p:nvSpPr>
        <p:spPr bwMode="auto">
          <a:xfrm>
            <a:off x="8316913" y="115888"/>
            <a:ext cx="14398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solidFill>
                  <a:schemeClr val="bg2"/>
                </a:solidFill>
              </a:rPr>
              <a:t>2010</a:t>
            </a: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9550" y="1484313"/>
            <a:ext cx="4198938" cy="429736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cxnSp>
        <p:nvCxnSpPr>
          <p:cNvPr id="58374" name="Straight Arrow Connector 2"/>
          <p:cNvCxnSpPr>
            <a:cxnSpLocks noChangeShapeType="1"/>
          </p:cNvCxnSpPr>
          <p:nvPr/>
        </p:nvCxnSpPr>
        <p:spPr bwMode="auto">
          <a:xfrm>
            <a:off x="3708400" y="4508500"/>
            <a:ext cx="0" cy="1069975"/>
          </a:xfrm>
          <a:prstGeom prst="straightConnector1">
            <a:avLst/>
          </a:prstGeom>
          <a:noFill/>
          <a:ln w="57150">
            <a:solidFill>
              <a:srgbClr val="0000FF"/>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3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6084888" y="1751013"/>
            <a:ext cx="2447925" cy="10461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endParaRPr lang="en-US" sz="1800" b="1">
              <a:solidFill>
                <a:srgbClr val="000000"/>
              </a:solidFill>
            </a:endParaRPr>
          </a:p>
          <a:p>
            <a:pPr algn="ctr" eaLnBrk="1" hangingPunct="1"/>
            <a:r>
              <a:rPr lang="en-US" sz="1800" b="1">
                <a:solidFill>
                  <a:srgbClr val="000000"/>
                </a:solidFill>
              </a:rPr>
              <a:t>“High/Soft state”</a:t>
            </a:r>
          </a:p>
          <a:p>
            <a:pPr algn="ctr" eaLnBrk="1" hangingPunct="1"/>
            <a:r>
              <a:rPr lang="en-US" sz="1400" b="1">
                <a:solidFill>
                  <a:srgbClr val="000000"/>
                </a:solidFill>
              </a:rPr>
              <a:t>Radiatively-</a:t>
            </a:r>
            <a:r>
              <a:rPr lang="en-US" sz="1400" b="1">
                <a:solidFill>
                  <a:srgbClr val="0000FF"/>
                </a:solidFill>
              </a:rPr>
              <a:t>efficient</a:t>
            </a:r>
            <a:endParaRPr lang="en-US" sz="1800" b="1">
              <a:solidFill>
                <a:srgbClr val="0000FF"/>
              </a:solidFill>
            </a:endParaRPr>
          </a:p>
          <a:p>
            <a:pPr algn="ctr" eaLnBrk="1" hangingPunct="1"/>
            <a:r>
              <a:rPr lang="en-US" sz="1200">
                <a:solidFill>
                  <a:srgbClr val="08101A"/>
                </a:solidFill>
              </a:rPr>
              <a:t>Shakura &amp; Sunyaev 1973</a:t>
            </a:r>
            <a:endParaRPr lang="en-US" sz="1200" b="1">
              <a:solidFill>
                <a:srgbClr val="000000"/>
              </a:solidFill>
            </a:endParaRPr>
          </a:p>
        </p:txBody>
      </p:sp>
      <p:sp>
        <p:nvSpPr>
          <p:cNvPr id="15" name="TextBox 14"/>
          <p:cNvSpPr txBox="1">
            <a:spLocks noChangeArrowheads="1"/>
          </p:cNvSpPr>
          <p:nvPr/>
        </p:nvSpPr>
        <p:spPr bwMode="auto">
          <a:xfrm>
            <a:off x="6084888" y="2924175"/>
            <a:ext cx="2447925" cy="2124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endParaRPr lang="en-US" sz="1800" b="1">
              <a:solidFill>
                <a:srgbClr val="000000"/>
              </a:solidFill>
            </a:endParaRPr>
          </a:p>
          <a:p>
            <a:pPr eaLnBrk="1" hangingPunct="1"/>
            <a:endParaRPr lang="en-US" sz="1800" b="1">
              <a:solidFill>
                <a:srgbClr val="000000"/>
              </a:solidFill>
            </a:endParaRPr>
          </a:p>
          <a:p>
            <a:pPr eaLnBrk="1" hangingPunct="1"/>
            <a:endParaRPr lang="en-US" sz="1800" b="1">
              <a:solidFill>
                <a:srgbClr val="000000"/>
              </a:solidFill>
            </a:endParaRPr>
          </a:p>
          <a:p>
            <a:pPr algn="ctr" eaLnBrk="1" hangingPunct="1"/>
            <a:r>
              <a:rPr lang="en-US" sz="1800" b="1">
                <a:solidFill>
                  <a:srgbClr val="000000"/>
                </a:solidFill>
              </a:rPr>
              <a:t>“Low/Hard state”</a:t>
            </a:r>
          </a:p>
          <a:p>
            <a:pPr algn="ctr" eaLnBrk="1" hangingPunct="1"/>
            <a:r>
              <a:rPr lang="en-US" sz="1400" b="1">
                <a:solidFill>
                  <a:srgbClr val="000000"/>
                </a:solidFill>
              </a:rPr>
              <a:t>Radiatively-</a:t>
            </a:r>
            <a:r>
              <a:rPr lang="en-US" sz="1400" b="1">
                <a:solidFill>
                  <a:srgbClr val="0000FF"/>
                </a:solidFill>
              </a:rPr>
              <a:t>inefficient</a:t>
            </a:r>
          </a:p>
          <a:p>
            <a:pPr algn="ctr" eaLnBrk="1" hangingPunct="1"/>
            <a:endParaRPr lang="en-US" sz="1400" b="1">
              <a:solidFill>
                <a:srgbClr val="000000"/>
              </a:solidFill>
            </a:endParaRPr>
          </a:p>
          <a:p>
            <a:pPr algn="ctr" eaLnBrk="1" hangingPunct="1"/>
            <a:r>
              <a:rPr lang="tr-TR" sz="1200">
                <a:solidFill>
                  <a:srgbClr val="08101A"/>
                </a:solidFill>
              </a:rPr>
              <a:t>Narayan</a:t>
            </a:r>
            <a:r>
              <a:rPr lang="tr-TR" sz="1200" baseline="30000">
                <a:solidFill>
                  <a:srgbClr val="08101A"/>
                </a:solidFill>
              </a:rPr>
              <a:t> </a:t>
            </a:r>
            <a:r>
              <a:rPr lang="tr-TR" sz="1200">
                <a:solidFill>
                  <a:srgbClr val="08101A"/>
                </a:solidFill>
              </a:rPr>
              <a:t>&amp; Yi 1994, 1995</a:t>
            </a:r>
            <a:endParaRPr lang="en-US" sz="1200" b="1">
              <a:solidFill>
                <a:srgbClr val="000000"/>
              </a:solidFill>
            </a:endParaRPr>
          </a:p>
          <a:p>
            <a:pPr eaLnBrk="1" hangingPunct="1"/>
            <a:endParaRPr lang="en-US" sz="1800" b="1">
              <a:solidFill>
                <a:srgbClr val="000000"/>
              </a:solidFill>
            </a:endParaRPr>
          </a:p>
        </p:txBody>
      </p:sp>
      <p:sp>
        <p:nvSpPr>
          <p:cNvPr id="44044" name="TextBox 15"/>
          <p:cNvSpPr txBox="1">
            <a:spLocks noChangeArrowheads="1"/>
          </p:cNvSpPr>
          <p:nvPr/>
        </p:nvSpPr>
        <p:spPr bwMode="auto">
          <a:xfrm>
            <a:off x="6084888" y="5168900"/>
            <a:ext cx="2447925" cy="92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a:solidFill>
                  <a:srgbClr val="000000"/>
                </a:solidFill>
              </a:rPr>
              <a:t>Quiescent state</a:t>
            </a:r>
          </a:p>
          <a:p>
            <a:pPr algn="ctr" eaLnBrk="1" hangingPunct="1"/>
            <a:r>
              <a:rPr lang="fr-FR" sz="1200">
                <a:solidFill>
                  <a:schemeClr val="bg2"/>
                </a:solidFill>
                <a:cs typeface="Arial" charset="0"/>
              </a:rPr>
              <a:t>(e.g. Sgr A*)</a:t>
            </a:r>
          </a:p>
          <a:p>
            <a:pPr algn="ctr" eaLnBrk="1" hangingPunct="1"/>
            <a:endParaRPr lang="en-US" sz="1200" b="1">
              <a:solidFill>
                <a:srgbClr val="000000"/>
              </a:solidFill>
            </a:endParaRPr>
          </a:p>
          <a:p>
            <a:pPr eaLnBrk="1" hangingPunct="1"/>
            <a:endParaRPr lang="en-US" sz="1200" b="1">
              <a:solidFill>
                <a:srgbClr val="000000"/>
              </a:solidFill>
            </a:endParaRPr>
          </a:p>
        </p:txBody>
      </p:sp>
      <p:sp>
        <p:nvSpPr>
          <p:cNvPr id="110596" name="ZoneTexte 9"/>
          <p:cNvSpPr txBox="1">
            <a:spLocks noChangeArrowheads="1"/>
          </p:cNvSpPr>
          <p:nvPr/>
        </p:nvSpPr>
        <p:spPr bwMode="auto">
          <a:xfrm>
            <a:off x="107950" y="1392238"/>
            <a:ext cx="5127625"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400">
                <a:solidFill>
                  <a:schemeClr val="bg2"/>
                </a:solidFill>
              </a:rPr>
              <a:t>Light travel time:       	   3Gyrs     5 Gyrs		8Gyrs</a:t>
            </a:r>
          </a:p>
        </p:txBody>
      </p:sp>
      <p:pic>
        <p:nvPicPr>
          <p:cNvPr id="110597" name="Picture 1" descr="Evolution_SC2013_c.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90650"/>
            <a:ext cx="5384800" cy="53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Straight Arrow Connector 8"/>
          <p:cNvCxnSpPr>
            <a:cxnSpLocks noChangeShapeType="1"/>
          </p:cNvCxnSpPr>
          <p:nvPr/>
        </p:nvCxnSpPr>
        <p:spPr bwMode="auto">
          <a:xfrm flipH="1">
            <a:off x="1692275" y="2349500"/>
            <a:ext cx="3024188" cy="3311525"/>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10599" name="TextBox 1"/>
          <p:cNvSpPr txBox="1">
            <a:spLocks noChangeArrowheads="1"/>
          </p:cNvSpPr>
          <p:nvPr/>
        </p:nvSpPr>
        <p:spPr bwMode="auto">
          <a:xfrm>
            <a:off x="5076825" y="1928813"/>
            <a:ext cx="935038" cy="45243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200" b="1">
                <a:solidFill>
                  <a:srgbClr val="000000"/>
                </a:solidFill>
              </a:rPr>
              <a:t>1%</a:t>
            </a: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r>
              <a:rPr lang="en-US" sz="1200" b="1">
                <a:solidFill>
                  <a:srgbClr val="000000"/>
                </a:solidFill>
              </a:rPr>
              <a:t>0.01%</a:t>
            </a: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endParaRPr lang="en-US" sz="1200" b="1">
              <a:solidFill>
                <a:srgbClr val="000000"/>
              </a:solidFill>
            </a:endParaRPr>
          </a:p>
          <a:p>
            <a:pPr eaLnBrk="1" hangingPunct="1"/>
            <a:r>
              <a:rPr lang="en-US" sz="1200" b="1">
                <a:solidFill>
                  <a:srgbClr val="000000"/>
                </a:solidFill>
              </a:rPr>
              <a:t>0.0001%</a:t>
            </a:r>
          </a:p>
          <a:p>
            <a:pPr eaLnBrk="1" hangingPunct="1"/>
            <a:endParaRPr lang="en-US" sz="1800" b="1">
              <a:solidFill>
                <a:srgbClr val="000000"/>
              </a:solidFill>
            </a:endParaRPr>
          </a:p>
          <a:p>
            <a:pPr eaLnBrk="1" hangingPunct="1"/>
            <a:endParaRPr lang="en-US" sz="1800" b="1">
              <a:solidFill>
                <a:srgbClr val="000000"/>
              </a:solidFill>
            </a:endParaRPr>
          </a:p>
          <a:p>
            <a:pPr eaLnBrk="1" hangingPunct="1"/>
            <a:endParaRPr lang="en-US" sz="1800" b="1">
              <a:solidFill>
                <a:srgbClr val="000000"/>
              </a:solidFill>
            </a:endParaRPr>
          </a:p>
          <a:p>
            <a:pPr eaLnBrk="1" hangingPunct="1"/>
            <a:r>
              <a:rPr lang="en-US" sz="1800" b="1">
                <a:solidFill>
                  <a:srgbClr val="000000"/>
                </a:solidFill>
              </a:rPr>
              <a:t> </a:t>
            </a:r>
          </a:p>
        </p:txBody>
      </p:sp>
      <p:sp>
        <p:nvSpPr>
          <p:cNvPr id="110600" name="TextBox 11"/>
          <p:cNvSpPr txBox="1">
            <a:spLocks noChangeArrowheads="1"/>
          </p:cNvSpPr>
          <p:nvPr/>
        </p:nvSpPr>
        <p:spPr bwMode="auto">
          <a:xfrm rot="-5400000">
            <a:off x="-1570037" y="3695700"/>
            <a:ext cx="4394200"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2000" b="1">
                <a:solidFill>
                  <a:srgbClr val="000000"/>
                </a:solidFill>
              </a:rPr>
              <a:t>Log L</a:t>
            </a:r>
            <a:r>
              <a:rPr lang="en-US" sz="2000" b="1" baseline="-25000">
                <a:solidFill>
                  <a:srgbClr val="000000"/>
                </a:solidFill>
              </a:rPr>
              <a:t>nucleus</a:t>
            </a:r>
            <a:r>
              <a:rPr lang="en-US" sz="2000" b="1">
                <a:solidFill>
                  <a:srgbClr val="000000"/>
                </a:solidFill>
              </a:rPr>
              <a:t>(2-10 keV)</a:t>
            </a:r>
          </a:p>
        </p:txBody>
      </p:sp>
      <p:sp>
        <p:nvSpPr>
          <p:cNvPr id="110601" name="TextBox 13"/>
          <p:cNvSpPr txBox="1">
            <a:spLocks noChangeArrowheads="1"/>
          </p:cNvSpPr>
          <p:nvPr/>
        </p:nvSpPr>
        <p:spPr bwMode="auto">
          <a:xfrm>
            <a:off x="2205038" y="6340475"/>
            <a:ext cx="1584325" cy="4016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2000" b="1">
                <a:solidFill>
                  <a:srgbClr val="000000"/>
                </a:solidFill>
              </a:rPr>
              <a:t>1 + z</a:t>
            </a:r>
          </a:p>
        </p:txBody>
      </p:sp>
      <p:sp>
        <p:nvSpPr>
          <p:cNvPr id="110602" name="TextBox 3"/>
          <p:cNvSpPr txBox="1">
            <a:spLocks noChangeArrowheads="1"/>
          </p:cNvSpPr>
          <p:nvPr/>
        </p:nvSpPr>
        <p:spPr bwMode="auto">
          <a:xfrm rot="-5400000">
            <a:off x="4598194" y="3151981"/>
            <a:ext cx="2376488" cy="3397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a:solidFill>
                  <a:srgbClr val="000000"/>
                </a:solidFill>
                <a:cs typeface="Arial" charset="0"/>
              </a:rPr>
              <a:t>Eddington ratio</a:t>
            </a:r>
            <a:endParaRPr lang="en-US" sz="1600">
              <a:solidFill>
                <a:srgbClr val="000000"/>
              </a:solidFill>
            </a:endParaRPr>
          </a:p>
        </p:txBody>
      </p:sp>
      <p:sp>
        <p:nvSpPr>
          <p:cNvPr id="110603" name="ZoneTexte 9"/>
          <p:cNvSpPr txBox="1">
            <a:spLocks noChangeArrowheads="1"/>
          </p:cNvSpPr>
          <p:nvPr/>
        </p:nvSpPr>
        <p:spPr bwMode="auto">
          <a:xfrm>
            <a:off x="0" y="-330200"/>
            <a:ext cx="9144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000" b="1">
                <a:solidFill>
                  <a:srgbClr val="000000"/>
                </a:solidFill>
                <a:ea typeface="ＭＳ Ｐゴシック" charset="0"/>
                <a:cs typeface="ＭＳ Ｐゴシック" charset="0"/>
              </a:rPr>
              <a:t>Evolution of radiative AGN feedback in BCGs</a:t>
            </a:r>
          </a:p>
        </p:txBody>
      </p:sp>
      <p:sp>
        <p:nvSpPr>
          <p:cNvPr id="110604" name="TextBox 21"/>
          <p:cNvSpPr txBox="1">
            <a:spLocks noChangeArrowheads="1"/>
          </p:cNvSpPr>
          <p:nvPr/>
        </p:nvSpPr>
        <p:spPr bwMode="auto">
          <a:xfrm>
            <a:off x="5940425" y="6332538"/>
            <a:ext cx="997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i="1">
                <a:solidFill>
                  <a:srgbClr val="000000"/>
                </a:solidFill>
              </a:rPr>
              <a:t>Hlavacek-Larrondo et al. 2013b</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0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4404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Picture 5"/>
          <p:cNvSpPr>
            <a:spLocks noChangeAspect="1"/>
          </p:cNvSpPr>
          <p:nvPr/>
        </p:nvSpPr>
        <p:spPr bwMode="auto">
          <a:xfrm>
            <a:off x="1403350" y="301625"/>
            <a:ext cx="6985000"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111618"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1052513"/>
            <a:ext cx="5645150"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19" name="TextBox 10"/>
          <p:cNvSpPr txBox="1">
            <a:spLocks noChangeArrowheads="1"/>
          </p:cNvSpPr>
          <p:nvPr/>
        </p:nvSpPr>
        <p:spPr bwMode="auto">
          <a:xfrm>
            <a:off x="7524750" y="115888"/>
            <a:ext cx="2592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solidFill>
                  <a:schemeClr val="bg2"/>
                </a:solidFill>
              </a:rPr>
              <a:t>Nature, 2012</a:t>
            </a:r>
          </a:p>
        </p:txBody>
      </p:sp>
      <p:sp>
        <p:nvSpPr>
          <p:cNvPr id="111620" name="Picture 5"/>
          <p:cNvSpPr>
            <a:spLocks noChangeAspect="1"/>
          </p:cNvSpPr>
          <p:nvPr/>
        </p:nvSpPr>
        <p:spPr bwMode="auto">
          <a:xfrm>
            <a:off x="1555750" y="454025"/>
            <a:ext cx="6985000"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defRPr/>
            </a:pPr>
            <a:endParaRPr lang="en-US"/>
          </a:p>
        </p:txBody>
      </p:sp>
      <p:pic>
        <p:nvPicPr>
          <p:cNvPr id="112642" name="Picture 3" descr="Fig_2.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325" y="1628775"/>
            <a:ext cx="9083675"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Text Placeholder 2"/>
          <p:cNvSpPr>
            <a:spLocks noGrp="1"/>
          </p:cNvSpPr>
          <p:nvPr>
            <p:ph type="body" idx="1"/>
          </p:nvPr>
        </p:nvSpPr>
        <p:spPr/>
        <p:txBody>
          <a:bodyPr/>
          <a:lstStyle/>
          <a:p>
            <a:pPr>
              <a:defRPr/>
            </a:pPr>
            <a:endParaRPr lang="en-US" dirty="0"/>
          </a:p>
        </p:txBody>
      </p:sp>
      <p:sp>
        <p:nvSpPr>
          <p:cNvPr id="113667" name="Picture 3" descr="Fig_10a.eps"/>
          <p:cNvSpPr>
            <a:spLocks noChangeAspect="1"/>
          </p:cNvSpPr>
          <p:nvPr/>
        </p:nvSpPr>
        <p:spPr bwMode="auto">
          <a:xfrm>
            <a:off x="179388" y="115888"/>
            <a:ext cx="4560887"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113668" name="Picture 4" descr="Fig_12.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11113"/>
            <a:ext cx="5654675" cy="7318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6" descr="Fig_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6625" y="3757613"/>
            <a:ext cx="5067300"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8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490663"/>
            <a:ext cx="5303838" cy="518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0" name="TextBox 6"/>
          <p:cNvSpPr txBox="1">
            <a:spLocks noChangeArrowheads="1"/>
          </p:cNvSpPr>
          <p:nvPr/>
        </p:nvSpPr>
        <p:spPr bwMode="auto">
          <a:xfrm>
            <a:off x="4211638" y="4284663"/>
            <a:ext cx="1943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solidFill>
                  <a:schemeClr val="bg2"/>
                </a:solidFill>
              </a:rPr>
              <a:t>(1+z)</a:t>
            </a:r>
            <a:r>
              <a:rPr lang="en-US" sz="1800" baseline="30000">
                <a:solidFill>
                  <a:schemeClr val="bg2"/>
                </a:solidFill>
              </a:rPr>
              <a:t>4</a:t>
            </a:r>
          </a:p>
        </p:txBody>
      </p:sp>
      <p:sp>
        <p:nvSpPr>
          <p:cNvPr id="114691" name="ZoneTexte 10"/>
          <p:cNvSpPr txBox="1">
            <a:spLocks noChangeArrowheads="1"/>
          </p:cNvSpPr>
          <p:nvPr/>
        </p:nvSpPr>
        <p:spPr bwMode="auto">
          <a:xfrm>
            <a:off x="5795963" y="4083050"/>
            <a:ext cx="3097212" cy="2185988"/>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700" b="1">
                <a:solidFill>
                  <a:schemeClr val="bg2"/>
                </a:solidFill>
                <a:cs typeface="Arial" charset="0"/>
                <a:sym typeface="Wingdings" charset="0"/>
              </a:rPr>
              <a:t>Evolution of the star formation rate (peaks at z=2-3; </a:t>
            </a:r>
            <a:r>
              <a:rPr lang="fr-FR" altLang="ja-JP" sz="1700" b="1">
                <a:solidFill>
                  <a:schemeClr val="bg2"/>
                </a:solidFill>
                <a:cs typeface="Arial" charset="0"/>
              </a:rPr>
              <a:t>Madau et al. 1996)</a:t>
            </a:r>
          </a:p>
          <a:p>
            <a:pPr eaLnBrk="1" hangingPunct="1"/>
            <a:endParaRPr lang="fr-FR" sz="1700" b="1">
              <a:solidFill>
                <a:schemeClr val="bg2"/>
              </a:solidFill>
              <a:cs typeface="Arial" charset="0"/>
            </a:endParaRPr>
          </a:p>
          <a:p>
            <a:pPr eaLnBrk="1" hangingPunct="1"/>
            <a:r>
              <a:rPr lang="fr-FR" sz="1700" b="1">
                <a:solidFill>
                  <a:schemeClr val="bg2"/>
                </a:solidFill>
                <a:cs typeface="Arial" charset="0"/>
              </a:rPr>
              <a:t>Evolution of the quasar luminosity function (also peaks at z=2-3; Hopkins et al. 2006)</a:t>
            </a:r>
          </a:p>
        </p:txBody>
      </p:sp>
      <p:sp>
        <p:nvSpPr>
          <p:cNvPr id="114692" name="Rectangle 14"/>
          <p:cNvSpPr>
            <a:spLocks noChangeArrowheads="1"/>
          </p:cNvSpPr>
          <p:nvPr/>
        </p:nvSpPr>
        <p:spPr bwMode="auto">
          <a:xfrm>
            <a:off x="4067175" y="5805488"/>
            <a:ext cx="936625" cy="144462"/>
          </a:xfrm>
          <a:prstGeom prst="rect">
            <a:avLst/>
          </a:prstGeom>
          <a:solidFill>
            <a:srgbClr val="FFFFFF"/>
          </a:solidFill>
          <a:ln w="9525">
            <a:solidFill>
              <a:srgbClr val="FFFFFF"/>
            </a:solidFill>
            <a:round/>
            <a:headEnd/>
            <a:tailEnd/>
          </a:ln>
        </p:spPr>
        <p:txBody>
          <a:bodyPr/>
          <a:lstStyle/>
          <a:p>
            <a:pPr defTabSz="914400" eaLnBrk="0" hangingPunct="0"/>
            <a:endParaRPr lang="en-US" sz="2400">
              <a:ea typeface="ＭＳ Ｐゴシック" charset="0"/>
              <a:cs typeface="ＭＳ Ｐゴシック" charset="0"/>
            </a:endParaRPr>
          </a:p>
        </p:txBody>
      </p:sp>
      <p:cxnSp>
        <p:nvCxnSpPr>
          <p:cNvPr id="114693" name="Straight Arrow Connector 2"/>
          <p:cNvCxnSpPr>
            <a:cxnSpLocks noChangeShapeType="1"/>
          </p:cNvCxnSpPr>
          <p:nvPr/>
        </p:nvCxnSpPr>
        <p:spPr bwMode="auto">
          <a:xfrm flipH="1">
            <a:off x="5003800" y="4724400"/>
            <a:ext cx="792163" cy="0"/>
          </a:xfrm>
          <a:prstGeom prst="straightConnector1">
            <a:avLst/>
          </a:prstGeom>
          <a:noFill/>
          <a:ln w="38100">
            <a:solidFill>
              <a:srgbClr val="000000"/>
            </a:solidFill>
            <a:round/>
            <a:headEnd/>
            <a:tailEnd type="arrow" w="med" len="med"/>
          </a:ln>
          <a:extLst>
            <a:ext uri="{909E8E84-426E-40dd-AFC4-6F175D3DCCD1}">
              <a14:hiddenFill xmlns:a14="http://schemas.microsoft.com/office/drawing/2010/main">
                <a:noFill/>
              </a14:hiddenFill>
            </a:ext>
          </a:extLst>
        </p:spPr>
      </p:cxnSp>
      <p:sp>
        <p:nvSpPr>
          <p:cNvPr id="114694" name="ZoneTexte 9"/>
          <p:cNvSpPr txBox="1">
            <a:spLocks noChangeArrowheads="1"/>
          </p:cNvSpPr>
          <p:nvPr/>
        </p:nvSpPr>
        <p:spPr bwMode="auto">
          <a:xfrm>
            <a:off x="107950" y="44450"/>
            <a:ext cx="91440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2800" b="1">
              <a:solidFill>
                <a:srgbClr val="000090"/>
              </a:solidFill>
              <a:ea typeface="ＭＳ Ｐゴシック" charset="0"/>
              <a:cs typeface="ＭＳ Ｐゴシック" charset="0"/>
            </a:endParaRPr>
          </a:p>
          <a:p>
            <a:pPr algn="ctr" eaLnBrk="1" hangingPunct="1"/>
            <a:r>
              <a:rPr lang="fr-FR" sz="3300" b="1">
                <a:solidFill>
                  <a:srgbClr val="000000"/>
                </a:solidFill>
                <a:ea typeface="ＭＳ Ｐゴシック" charset="0"/>
                <a:cs typeface="ＭＳ Ｐゴシック" charset="0"/>
              </a:rPr>
              <a:t>Radiative evolution of the black holes?</a:t>
            </a:r>
          </a:p>
        </p:txBody>
      </p:sp>
      <p:sp>
        <p:nvSpPr>
          <p:cNvPr id="114695" name="TextBox 21"/>
          <p:cNvSpPr txBox="1">
            <a:spLocks noChangeArrowheads="1"/>
          </p:cNvSpPr>
          <p:nvPr/>
        </p:nvSpPr>
        <p:spPr bwMode="auto">
          <a:xfrm>
            <a:off x="107950" y="115888"/>
            <a:ext cx="9972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b="1">
                <a:solidFill>
                  <a:srgbClr val="0000FF"/>
                </a:solidFill>
              </a:rPr>
              <a:t>Hlavacek-Larrondo et al. 2013</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16"/>
          <p:cNvSpPr>
            <a:spLocks noChangeArrowheads="1"/>
          </p:cNvSpPr>
          <p:nvPr/>
        </p:nvSpPr>
        <p:spPr bwMode="auto">
          <a:xfrm>
            <a:off x="4706938" y="990600"/>
            <a:ext cx="169862" cy="3230563"/>
          </a:xfrm>
          <a:prstGeom prst="rect">
            <a:avLst/>
          </a:prstGeom>
          <a:solidFill>
            <a:schemeClr val="tx1"/>
          </a:solidFill>
          <a:ln w="9525">
            <a:solidFill>
              <a:schemeClr val="tx1"/>
            </a:solidFill>
            <a:round/>
            <a:headEnd/>
            <a:tailEnd/>
          </a:ln>
        </p:spPr>
        <p:txBody>
          <a:bodyPr/>
          <a:lstStyle/>
          <a:p>
            <a:pPr defTabSz="914400" eaLnBrk="0" hangingPunct="0"/>
            <a:endParaRPr lang="fr-FR" sz="2400">
              <a:ea typeface="ＭＳ Ｐゴシック" charset="0"/>
              <a:cs typeface="ＭＳ Ｐゴシック" charset="0"/>
            </a:endParaRPr>
          </a:p>
        </p:txBody>
      </p:sp>
      <p:sp>
        <p:nvSpPr>
          <p:cNvPr id="115714" name="ZoneTexte 10"/>
          <p:cNvSpPr txBox="1">
            <a:spLocks noChangeArrowheads="1"/>
          </p:cNvSpPr>
          <p:nvPr/>
        </p:nvSpPr>
        <p:spPr bwMode="auto">
          <a:xfrm>
            <a:off x="0" y="-242888"/>
            <a:ext cx="9144000" cy="163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500" b="1">
                <a:solidFill>
                  <a:srgbClr val="000000"/>
                </a:solidFill>
                <a:ea typeface="ＭＳ Ｐゴシック" charset="0"/>
                <a:cs typeface="ＭＳ Ｐゴシック" charset="0"/>
              </a:rPr>
              <a:t>The importance of AGN feedback </a:t>
            </a:r>
          </a:p>
          <a:p>
            <a:pPr algn="ctr" eaLnBrk="1" hangingPunct="1"/>
            <a:r>
              <a:rPr lang="fr-FR" sz="3500" b="1">
                <a:solidFill>
                  <a:srgbClr val="000000"/>
                </a:solidFill>
                <a:ea typeface="ＭＳ Ｐゴシック" charset="0"/>
                <a:cs typeface="ＭＳ Ｐゴシック" charset="0"/>
              </a:rPr>
              <a:t>in massive galaxies</a:t>
            </a:r>
          </a:p>
        </p:txBody>
      </p:sp>
      <p:pic>
        <p:nvPicPr>
          <p:cNvPr id="115715" name="Picture 8" descr="Mikeplot.pdf"/>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2555875" y="1387475"/>
            <a:ext cx="3960813" cy="35321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5716" name="TextBox 9"/>
          <p:cNvSpPr txBox="1">
            <a:spLocks noChangeArrowheads="1"/>
          </p:cNvSpPr>
          <p:nvPr/>
        </p:nvSpPr>
        <p:spPr bwMode="auto">
          <a:xfrm rot="-5400000">
            <a:off x="1664494" y="2491581"/>
            <a:ext cx="2032000" cy="3063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a:solidFill>
                  <a:srgbClr val="000000"/>
                </a:solidFill>
              </a:rPr>
              <a:t>P</a:t>
            </a:r>
            <a:r>
              <a:rPr lang="en-US" sz="1400" baseline="-25000">
                <a:solidFill>
                  <a:srgbClr val="000000"/>
                </a:solidFill>
              </a:rPr>
              <a:t>X-ray cavity</a:t>
            </a:r>
            <a:r>
              <a:rPr lang="en-US" sz="1400">
                <a:solidFill>
                  <a:srgbClr val="000000"/>
                </a:solidFill>
              </a:rPr>
              <a:t> (10</a:t>
            </a:r>
            <a:r>
              <a:rPr lang="en-US" sz="1400" baseline="30000">
                <a:solidFill>
                  <a:srgbClr val="000000"/>
                </a:solidFill>
              </a:rPr>
              <a:t>44</a:t>
            </a:r>
            <a:r>
              <a:rPr lang="en-US" sz="1400">
                <a:solidFill>
                  <a:srgbClr val="000000"/>
                </a:solidFill>
              </a:rPr>
              <a:t> erg/s)</a:t>
            </a:r>
          </a:p>
        </p:txBody>
      </p:sp>
      <p:sp>
        <p:nvSpPr>
          <p:cNvPr id="115717" name="TextBox 10"/>
          <p:cNvSpPr txBox="1">
            <a:spLocks noChangeArrowheads="1"/>
          </p:cNvSpPr>
          <p:nvPr/>
        </p:nvSpPr>
        <p:spPr bwMode="auto">
          <a:xfrm>
            <a:off x="2954338" y="4611688"/>
            <a:ext cx="3833812" cy="3841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700">
                <a:solidFill>
                  <a:srgbClr val="000000"/>
                </a:solidFill>
              </a:rPr>
              <a:t>              0.000001	          0.00001	        0.0001	  0.001</a:t>
            </a:r>
          </a:p>
          <a:p>
            <a:pPr eaLnBrk="1" hangingPunct="1"/>
            <a:r>
              <a:rPr lang="en-US" sz="1200">
                <a:solidFill>
                  <a:srgbClr val="000000"/>
                </a:solidFill>
              </a:rPr>
              <a:t>		L</a:t>
            </a:r>
            <a:r>
              <a:rPr lang="en-US" sz="1200" baseline="-25000">
                <a:solidFill>
                  <a:srgbClr val="000000"/>
                </a:solidFill>
              </a:rPr>
              <a:t>radio</a:t>
            </a:r>
            <a:r>
              <a:rPr lang="en-US" sz="1200">
                <a:solidFill>
                  <a:srgbClr val="000000"/>
                </a:solidFill>
              </a:rPr>
              <a:t> (10</a:t>
            </a:r>
            <a:r>
              <a:rPr lang="en-US" sz="1200" baseline="30000">
                <a:solidFill>
                  <a:srgbClr val="000000"/>
                </a:solidFill>
              </a:rPr>
              <a:t>44</a:t>
            </a:r>
            <a:r>
              <a:rPr lang="en-US" sz="1200">
                <a:solidFill>
                  <a:srgbClr val="000000"/>
                </a:solidFill>
              </a:rPr>
              <a:t> erg/s, at 1GHz)</a:t>
            </a:r>
          </a:p>
        </p:txBody>
      </p:sp>
      <p:sp>
        <p:nvSpPr>
          <p:cNvPr id="9" name="TextBox 8"/>
          <p:cNvSpPr txBox="1">
            <a:spLocks noChangeArrowheads="1"/>
          </p:cNvSpPr>
          <p:nvPr/>
        </p:nvSpPr>
        <p:spPr bwMode="auto">
          <a:xfrm>
            <a:off x="3132138" y="1628775"/>
            <a:ext cx="30241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400">
                <a:solidFill>
                  <a:srgbClr val="000000"/>
                </a:solidFill>
              </a:rPr>
              <a:t>Sample of clusters of galaxies</a:t>
            </a:r>
          </a:p>
        </p:txBody>
      </p:sp>
      <p:sp>
        <p:nvSpPr>
          <p:cNvPr id="10" name="ZoneTexte 14"/>
          <p:cNvSpPr txBox="1">
            <a:spLocks noChangeArrowheads="1"/>
          </p:cNvSpPr>
          <p:nvPr/>
        </p:nvSpPr>
        <p:spPr bwMode="auto">
          <a:xfrm>
            <a:off x="1109663" y="5027613"/>
            <a:ext cx="7272337" cy="922337"/>
          </a:xfrm>
          <a:prstGeom prst="rect">
            <a:avLst/>
          </a:prstGeom>
          <a:solidFill>
            <a:schemeClr val="tx1"/>
          </a:solidFill>
          <a:ln w="38100">
            <a:solidFill>
              <a:schemeClr val="bg2"/>
            </a:solidFill>
            <a:miter lim="800000"/>
            <a:headEnd/>
            <a:tailEnd/>
          </a:ln>
        </p:spPr>
        <p:txBody>
          <a:bodyPr>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eaLnBrk="1" hangingPunct="1">
              <a:buClr>
                <a:srgbClr val="FF0000"/>
              </a:buClr>
            </a:pPr>
            <a:endParaRPr lang="en-GB" sz="1800" b="1">
              <a:solidFill>
                <a:schemeClr val="bg2"/>
              </a:solidFill>
              <a:latin typeface="Helvetica" charset="0"/>
              <a:cs typeface="Helvetica" charset="0"/>
            </a:endParaRPr>
          </a:p>
          <a:p>
            <a:pPr defTabSz="914400" eaLnBrk="1" hangingPunct="1">
              <a:buClr>
                <a:srgbClr val="FF0000"/>
              </a:buClr>
            </a:pPr>
            <a:r>
              <a:rPr lang="en-GB" sz="1800" b="1">
                <a:solidFill>
                  <a:schemeClr val="bg2"/>
                </a:solidFill>
                <a:latin typeface="Helvetica" charset="0"/>
                <a:cs typeface="Helvetica" charset="0"/>
              </a:rPr>
              <a:t>2) </a:t>
            </a:r>
            <a:r>
              <a:rPr lang="en-US" sz="1800" b="1">
                <a:solidFill>
                  <a:schemeClr val="bg2"/>
                </a:solidFill>
                <a:latin typeface="Helvetica" charset="0"/>
                <a:cs typeface="Helvetica" charset="0"/>
              </a:rPr>
              <a:t>Establish a relation: mechanical input versus radio luminosity. </a:t>
            </a:r>
            <a:endParaRPr lang="en-GB" sz="1800" b="1">
              <a:solidFill>
                <a:schemeClr val="bg2"/>
              </a:solidFill>
              <a:latin typeface="Helvetica" charset="0"/>
              <a:cs typeface="Helvetica" charset="0"/>
            </a:endParaRPr>
          </a:p>
          <a:p>
            <a:pPr defTabSz="914400" eaLnBrk="1" hangingPunct="1">
              <a:buClr>
                <a:srgbClr val="FF0000"/>
              </a:buClr>
            </a:pPr>
            <a:endParaRPr lang="en-GB" sz="1800" b="1">
              <a:solidFill>
                <a:schemeClr val="bg2"/>
              </a:solidFill>
              <a:latin typeface="Helvetica" charset="0"/>
              <a:cs typeface="Helvetica" charset="0"/>
            </a:endParaRPr>
          </a:p>
        </p:txBody>
      </p:sp>
      <p:sp>
        <p:nvSpPr>
          <p:cNvPr id="115720" name="Rectangle 1"/>
          <p:cNvSpPr>
            <a:spLocks noChangeArrowheads="1"/>
          </p:cNvSpPr>
          <p:nvPr/>
        </p:nvSpPr>
        <p:spPr bwMode="auto">
          <a:xfrm>
            <a:off x="788988" y="5724525"/>
            <a:ext cx="7959725"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endParaRPr lang="fr-FR">
              <a:solidFill>
                <a:srgbClr val="000000"/>
              </a:solidFill>
            </a:endParaRPr>
          </a:p>
          <a:p>
            <a:r>
              <a:rPr lang="fr-FR" sz="1400">
                <a:solidFill>
                  <a:srgbClr val="000000"/>
                </a:solidFill>
              </a:rPr>
              <a:t>Birzan et al. 2008, Cavagnolo et al. 2010, </a:t>
            </a:r>
            <a:r>
              <a:rPr lang="en-US" sz="1400" b="1">
                <a:solidFill>
                  <a:srgbClr val="0000FF"/>
                </a:solidFill>
              </a:rPr>
              <a:t>Hogan, Edge, Hlavacek-L. et al. 2013, en preparation</a:t>
            </a:r>
          </a:p>
          <a:p>
            <a:endParaRPr lang="fr-FR" sz="1400">
              <a:solidFill>
                <a:srgbClr val="000000"/>
              </a:solidFill>
            </a:endParaRPr>
          </a:p>
        </p:txBody>
      </p:sp>
      <p:cxnSp>
        <p:nvCxnSpPr>
          <p:cNvPr id="115721" name="Straight Connector 2"/>
          <p:cNvCxnSpPr>
            <a:cxnSpLocks noChangeShapeType="1"/>
          </p:cNvCxnSpPr>
          <p:nvPr/>
        </p:nvCxnSpPr>
        <p:spPr bwMode="auto">
          <a:xfrm flipH="1">
            <a:off x="3132138" y="1628775"/>
            <a:ext cx="3311525" cy="286861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sp>
        <p:nvSpPr>
          <p:cNvPr id="115722" name="TextBox 12"/>
          <p:cNvSpPr txBox="1">
            <a:spLocks noChangeArrowheads="1"/>
          </p:cNvSpPr>
          <p:nvPr/>
        </p:nvSpPr>
        <p:spPr bwMode="auto">
          <a:xfrm>
            <a:off x="3273425" y="4221163"/>
            <a:ext cx="1082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200">
                <a:solidFill>
                  <a:srgbClr val="000000"/>
                </a:solidFill>
              </a:rPr>
              <a:t>10000</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ZoneTexte 17"/>
          <p:cNvSpPr txBox="1">
            <a:spLocks noChangeArrowheads="1"/>
          </p:cNvSpPr>
          <p:nvPr/>
        </p:nvSpPr>
        <p:spPr bwMode="auto">
          <a:xfrm>
            <a:off x="-263525" y="6459538"/>
            <a:ext cx="549275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1700" b="1"/>
              <a:t>Perseus; X-ray from Fabian et al. 2011</a:t>
            </a:r>
          </a:p>
        </p:txBody>
      </p:sp>
      <p:pic>
        <p:nvPicPr>
          <p:cNvPr id="3174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981075"/>
            <a:ext cx="3311525" cy="351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65675" y="908050"/>
            <a:ext cx="42195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texte 3"/>
          <p:cNvSpPr txBox="1">
            <a:spLocks/>
          </p:cNvSpPr>
          <p:nvPr/>
        </p:nvSpPr>
        <p:spPr bwMode="auto">
          <a:xfrm>
            <a:off x="107950" y="4683125"/>
            <a:ext cx="8785225"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292608" tIns="274320" rIns="274320" bIns="274320"/>
          <a:lstStyle>
            <a:lvl1pPr eaLnBrk="0" hangingPunct="0">
              <a:defRPr sz="2400">
                <a:solidFill>
                  <a:schemeClr val="tx1"/>
                </a:solidFill>
                <a:latin typeface="Arial" charset="0"/>
                <a:ea typeface="ヒラギノ角ゴ Pro W3" charset="0"/>
                <a:cs typeface="ヒラギノ角ゴ Pro W3" charset="0"/>
              </a:defRPr>
            </a:lvl1pPr>
            <a:lvl2pPr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742950" lvl="1" indent="-285750" defTabSz="914400" eaLnBrk="1" hangingPunct="1">
              <a:lnSpc>
                <a:spcPct val="120000"/>
              </a:lnSpc>
              <a:spcBef>
                <a:spcPts val="1400"/>
              </a:spcBef>
              <a:buClr>
                <a:srgbClr val="FF6600"/>
              </a:buClr>
              <a:buSzPct val="120000"/>
              <a:buFont typeface="Wingdings" charset="0"/>
              <a:buChar char="à"/>
              <a:defRPr/>
            </a:pPr>
            <a:r>
              <a:rPr lang="en-GB" sz="1600" b="1" dirty="0" smtClean="0">
                <a:solidFill>
                  <a:schemeClr val="bg2"/>
                </a:solidFill>
                <a:latin typeface="Helvetica" charset="0"/>
                <a:cs typeface="Helvetica" charset="0"/>
                <a:sym typeface="Wingdings"/>
              </a:rPr>
              <a:t>X-ray cavities in Perseus cluster: excellent for studying how relativistic particles age. </a:t>
            </a:r>
            <a:endParaRPr lang="en-GB" sz="1600" b="1" dirty="0">
              <a:solidFill>
                <a:schemeClr val="bg2"/>
              </a:solidFill>
              <a:latin typeface="Helvetica" charset="0"/>
              <a:cs typeface="Helvetica" charset="0"/>
              <a:sym typeface="Wingdings"/>
            </a:endParaRPr>
          </a:p>
          <a:p>
            <a:pPr marL="742950" lvl="1" indent="-285750" defTabSz="914400" eaLnBrk="1" hangingPunct="1">
              <a:lnSpc>
                <a:spcPct val="120000"/>
              </a:lnSpc>
              <a:spcBef>
                <a:spcPts val="1400"/>
              </a:spcBef>
              <a:buClr>
                <a:srgbClr val="FF6600"/>
              </a:buClr>
              <a:buSzPct val="120000"/>
              <a:buFont typeface="Wingdings" charset="0"/>
              <a:buChar char="à"/>
              <a:defRPr/>
            </a:pPr>
            <a:r>
              <a:rPr lang="en-GB" sz="1600" dirty="0" smtClean="0">
                <a:solidFill>
                  <a:schemeClr val="bg2"/>
                </a:solidFill>
                <a:latin typeface="Helvetica" charset="0"/>
                <a:cs typeface="Helvetica" charset="0"/>
                <a:sym typeface="Wingdings"/>
              </a:rPr>
              <a:t>New JVLA facilities at low frequencies (230-470MHz).  </a:t>
            </a:r>
            <a:endParaRPr lang="en-GB" sz="1600" dirty="0" smtClean="0">
              <a:solidFill>
                <a:schemeClr val="bg2"/>
              </a:solidFill>
              <a:latin typeface="Helvetica" charset="0"/>
              <a:cs typeface="Helvetica" charset="0"/>
            </a:endParaRPr>
          </a:p>
          <a:p>
            <a:pPr lvl="1" defTabSz="914400" eaLnBrk="1" hangingPunct="1">
              <a:lnSpc>
                <a:spcPct val="120000"/>
              </a:lnSpc>
              <a:spcBef>
                <a:spcPts val="1400"/>
              </a:spcBef>
              <a:buClr>
                <a:srgbClr val="FF6600"/>
              </a:buClr>
              <a:buSzPct val="120000"/>
              <a:defRPr/>
            </a:pPr>
            <a:endParaRPr lang="en-GB" sz="1700" b="1" dirty="0" smtClean="0">
              <a:solidFill>
                <a:schemeClr val="bg2"/>
              </a:solidFill>
              <a:latin typeface="Helvetica" charset="0"/>
              <a:cs typeface="Helvetica" charset="0"/>
            </a:endParaRPr>
          </a:p>
          <a:p>
            <a:pPr defTabSz="914400" eaLnBrk="1" hangingPunct="1">
              <a:spcBef>
                <a:spcPts val="1600"/>
              </a:spcBef>
              <a:buClr>
                <a:srgbClr val="FF6600"/>
              </a:buClr>
              <a:buSzPct val="120000"/>
              <a:defRPr/>
            </a:pPr>
            <a:r>
              <a:rPr lang="en-GB" sz="1700" b="1" dirty="0" smtClean="0">
                <a:solidFill>
                  <a:schemeClr val="bg2"/>
                </a:solidFill>
                <a:latin typeface="Helvetica" charset="0"/>
                <a:cs typeface="Helvetica" charset="0"/>
              </a:rPr>
              <a:t> </a:t>
            </a:r>
            <a:endParaRPr lang="en-GB" sz="2000" b="1" dirty="0" smtClean="0">
              <a:solidFill>
                <a:schemeClr val="bg2"/>
              </a:solidFill>
            </a:endParaRPr>
          </a:p>
          <a:p>
            <a:pPr defTabSz="914400" eaLnBrk="1" hangingPunct="1">
              <a:lnSpc>
                <a:spcPts val="1475"/>
              </a:lnSpc>
              <a:spcBef>
                <a:spcPts val="1600"/>
              </a:spcBef>
              <a:buClr>
                <a:schemeClr val="accent1"/>
              </a:buClr>
              <a:buFont typeface="Wingdings 2" charset="0"/>
              <a:buNone/>
              <a:defRPr/>
            </a:pPr>
            <a:endParaRPr lang="en-GB" sz="2000" b="1" dirty="0" smtClean="0">
              <a:solidFill>
                <a:srgbClr val="FFFFFF"/>
              </a:solidFill>
            </a:endParaRPr>
          </a:p>
          <a:p>
            <a:pPr defTabSz="914400" eaLnBrk="1" hangingPunct="1">
              <a:lnSpc>
                <a:spcPts val="1475"/>
              </a:lnSpc>
              <a:spcBef>
                <a:spcPts val="1600"/>
              </a:spcBef>
              <a:buClr>
                <a:schemeClr val="accent1"/>
              </a:buClr>
              <a:buFont typeface="Wingdings 2" charset="0"/>
              <a:buNone/>
              <a:defRPr/>
            </a:pPr>
            <a:endParaRPr lang="en-GB" sz="2000" b="1" dirty="0" smtClean="0">
              <a:solidFill>
                <a:srgbClr val="FFFFFF"/>
              </a:solidFill>
            </a:endParaRPr>
          </a:p>
          <a:p>
            <a:pPr defTabSz="914400" eaLnBrk="1" hangingPunct="1">
              <a:lnSpc>
                <a:spcPts val="1475"/>
              </a:lnSpc>
              <a:spcBef>
                <a:spcPts val="1600"/>
              </a:spcBef>
              <a:buClr>
                <a:schemeClr val="accent1"/>
              </a:buClr>
              <a:buFont typeface="Wingdings 2" charset="0"/>
              <a:buNone/>
              <a:defRPr/>
            </a:pPr>
            <a:endParaRPr lang="en-GB" sz="2000" b="1" dirty="0" smtClean="0">
              <a:solidFill>
                <a:srgbClr val="FFFFFF"/>
              </a:solidFill>
            </a:endParaRPr>
          </a:p>
          <a:p>
            <a:pPr defTabSz="914400" eaLnBrk="1" hangingPunct="1">
              <a:lnSpc>
                <a:spcPts val="1475"/>
              </a:lnSpc>
              <a:spcBef>
                <a:spcPts val="1600"/>
              </a:spcBef>
              <a:buClr>
                <a:schemeClr val="accent1"/>
              </a:buClr>
              <a:buFont typeface="Wingdings 2" charset="0"/>
              <a:buNone/>
              <a:defRPr/>
            </a:pPr>
            <a:endParaRPr lang="en-GB" sz="2000" b="1" dirty="0" smtClean="0">
              <a:solidFill>
                <a:srgbClr val="FFFFFF"/>
              </a:solidFill>
              <a:latin typeface="Trebuchet MS" charset="0"/>
            </a:endParaRPr>
          </a:p>
        </p:txBody>
      </p:sp>
      <p:sp>
        <p:nvSpPr>
          <p:cNvPr id="117765" name="Rectangle 10"/>
          <p:cNvSpPr>
            <a:spLocks noChangeArrowheads="1"/>
          </p:cNvSpPr>
          <p:nvPr/>
        </p:nvSpPr>
        <p:spPr bwMode="auto">
          <a:xfrm>
            <a:off x="323850" y="673100"/>
            <a:ext cx="5327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1400" i="1">
                <a:solidFill>
                  <a:srgbClr val="000000"/>
                </a:solidFill>
              </a:rPr>
              <a:t>Perseus: 250 hours with Chandra + 235 MHz GMRT contours </a:t>
            </a:r>
          </a:p>
        </p:txBody>
      </p:sp>
      <p:sp>
        <p:nvSpPr>
          <p:cNvPr id="117766" name="ZoneTexte 9"/>
          <p:cNvSpPr txBox="1">
            <a:spLocks noChangeArrowheads="1"/>
          </p:cNvSpPr>
          <p:nvPr/>
        </p:nvSpPr>
        <p:spPr bwMode="auto">
          <a:xfrm>
            <a:off x="0" y="-330200"/>
            <a:ext cx="91440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2800" b="1">
                <a:solidFill>
                  <a:srgbClr val="000000"/>
                </a:solidFill>
                <a:ea typeface="ＭＳ Ｐゴシック" charset="0"/>
                <a:cs typeface="ＭＳ Ｐゴシック" charset="0"/>
              </a:rPr>
              <a:t>The importance of AGN feedback in clusters</a:t>
            </a:r>
          </a:p>
        </p:txBody>
      </p:sp>
      <p:sp>
        <p:nvSpPr>
          <p:cNvPr id="10" name="TextBox 9"/>
          <p:cNvSpPr txBox="1">
            <a:spLocks noChangeArrowheads="1"/>
          </p:cNvSpPr>
          <p:nvPr/>
        </p:nvSpPr>
        <p:spPr bwMode="auto">
          <a:xfrm rot="-5400000">
            <a:off x="3726657" y="2242343"/>
            <a:ext cx="2305050" cy="6461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endParaRPr lang="en-US" sz="1200" b="1">
              <a:solidFill>
                <a:srgbClr val="000000"/>
              </a:solidFill>
            </a:endParaRPr>
          </a:p>
          <a:p>
            <a:pPr eaLnBrk="1" hangingPunct="1"/>
            <a:r>
              <a:rPr lang="en-US" sz="1400" b="1">
                <a:solidFill>
                  <a:srgbClr val="000000"/>
                </a:solidFill>
              </a:rPr>
              <a:t>Flux density ( mJy )</a:t>
            </a:r>
          </a:p>
          <a:p>
            <a:pPr eaLnBrk="1" hangingPunct="1"/>
            <a:endParaRPr lang="en-US" sz="1000">
              <a:solidFill>
                <a:srgbClr val="00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7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ZoneTexte 9"/>
          <p:cNvSpPr txBox="1">
            <a:spLocks noChangeArrowheads="1"/>
          </p:cNvSpPr>
          <p:nvPr/>
        </p:nvSpPr>
        <p:spPr bwMode="auto">
          <a:xfrm>
            <a:off x="0" y="-18415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500" b="1">
                <a:solidFill>
                  <a:srgbClr val="000000"/>
                </a:solidFill>
                <a:ea typeface="ＭＳ Ｐゴシック" charset="0"/>
                <a:cs typeface="ＭＳ Ｐゴシック" charset="0"/>
              </a:rPr>
              <a:t>Building an Ultramassive BH</a:t>
            </a:r>
          </a:p>
        </p:txBody>
      </p:sp>
      <p:sp>
        <p:nvSpPr>
          <p:cNvPr id="5" name="ZoneTexte 10"/>
          <p:cNvSpPr txBox="1">
            <a:spLocks noChangeArrowheads="1"/>
          </p:cNvSpPr>
          <p:nvPr/>
        </p:nvSpPr>
        <p:spPr bwMode="auto">
          <a:xfrm>
            <a:off x="468313" y="1096963"/>
            <a:ext cx="8421687" cy="495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Font typeface="Monotype Sorts" charset="0"/>
              <a:buNone/>
            </a:pPr>
            <a:endParaRPr lang="fr-FR" sz="1800">
              <a:solidFill>
                <a:schemeClr val="bg2"/>
              </a:solidFill>
              <a:cs typeface="Arial" charset="0"/>
            </a:endParaRPr>
          </a:p>
          <a:p>
            <a:pPr eaLnBrk="1" hangingPunct="1">
              <a:buClr>
                <a:srgbClr val="FF0000"/>
              </a:buClr>
              <a:buFont typeface="Arial" charset="0"/>
              <a:buChar char="•"/>
            </a:pPr>
            <a:r>
              <a:rPr lang="fr-FR" sz="1800">
                <a:solidFill>
                  <a:schemeClr val="bg2"/>
                </a:solidFill>
                <a:cs typeface="Arial" charset="0"/>
              </a:rPr>
              <a:t>	</a:t>
            </a:r>
            <a:r>
              <a:rPr lang="fr-FR" sz="1800" b="1">
                <a:solidFill>
                  <a:schemeClr val="bg2"/>
                </a:solidFill>
                <a:cs typeface="Arial" charset="0"/>
              </a:rPr>
              <a:t>Quasars in the distant Universe </a:t>
            </a:r>
            <a:r>
              <a:rPr lang="fr-FR" sz="1800">
                <a:solidFill>
                  <a:schemeClr val="bg2"/>
                </a:solidFill>
                <a:cs typeface="Arial" charset="0"/>
              </a:rPr>
              <a:t>(Fan et al. 2006+, Mortlock et al. 2011)</a:t>
            </a: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endParaRPr lang="fr-FR" sz="1800">
              <a:solidFill>
                <a:schemeClr val="bg2"/>
              </a:solidFill>
              <a:cs typeface="Arial" charset="0"/>
            </a:endParaRPr>
          </a:p>
          <a:p>
            <a:pPr eaLnBrk="1" hangingPunct="1">
              <a:buFont typeface="Monotype Sorts" charset="0"/>
              <a:buNone/>
            </a:pPr>
            <a:r>
              <a:rPr lang="fr-FR" sz="1800">
                <a:solidFill>
                  <a:schemeClr val="bg2"/>
                </a:solidFill>
                <a:cs typeface="Arial" charset="0"/>
              </a:rPr>
              <a:t>	</a:t>
            </a:r>
          </a:p>
          <a:p>
            <a:pPr eaLnBrk="1" hangingPunct="1">
              <a:buFont typeface="Monotype Sorts" charset="0"/>
              <a:buNone/>
            </a:pPr>
            <a:r>
              <a:rPr lang="fr-FR" sz="2200">
                <a:solidFill>
                  <a:schemeClr val="bg2"/>
                </a:solidFill>
                <a:cs typeface="Arial" charset="0"/>
                <a:sym typeface="Wingdings" charset="0"/>
              </a:rPr>
              <a:t>	 </a:t>
            </a:r>
            <a:r>
              <a:rPr lang="fr-FR" sz="2200" b="1">
                <a:solidFill>
                  <a:schemeClr val="bg2"/>
                </a:solidFill>
                <a:cs typeface="Arial" charset="0"/>
                <a:sym typeface="Wingdings" charset="0"/>
              </a:rPr>
              <a:t>z = 7.085 = 0.77Gyrs after Big Bang </a:t>
            </a:r>
          </a:p>
          <a:p>
            <a:pPr eaLnBrk="1" hangingPunct="1">
              <a:buFont typeface="Monotype Sorts" charset="0"/>
              <a:buNone/>
            </a:pPr>
            <a:r>
              <a:rPr lang="fr-FR" sz="2200" b="1">
                <a:solidFill>
                  <a:schemeClr val="bg2"/>
                </a:solidFill>
                <a:cs typeface="Arial" charset="0"/>
                <a:sym typeface="Wingdings" charset="0"/>
              </a:rPr>
              <a:t>		               = 5% of the current age of the Universe</a:t>
            </a:r>
          </a:p>
          <a:p>
            <a:pPr eaLnBrk="1" hangingPunct="1">
              <a:buFont typeface="Monotype Sorts" charset="0"/>
              <a:buNone/>
            </a:pPr>
            <a:r>
              <a:rPr lang="fr-FR" sz="2200">
                <a:solidFill>
                  <a:schemeClr val="bg2"/>
                </a:solidFill>
                <a:cs typeface="Arial" charset="0"/>
                <a:sym typeface="Wingdings" charset="0"/>
              </a:rPr>
              <a:t>	</a:t>
            </a:r>
          </a:p>
          <a:p>
            <a:pPr eaLnBrk="1" hangingPunct="1">
              <a:buFont typeface="Monotype Sorts" charset="0"/>
              <a:buNone/>
            </a:pPr>
            <a:r>
              <a:rPr lang="fr-FR" sz="2200">
                <a:solidFill>
                  <a:schemeClr val="bg2"/>
                </a:solidFill>
                <a:cs typeface="Arial" charset="0"/>
                <a:sym typeface="Wingdings" charset="0"/>
              </a:rPr>
              <a:t>	 M</a:t>
            </a:r>
            <a:r>
              <a:rPr lang="fr-FR" sz="2200" baseline="-25000">
                <a:solidFill>
                  <a:schemeClr val="bg2"/>
                </a:solidFill>
                <a:cs typeface="Arial" charset="0"/>
                <a:sym typeface="Wingdings" charset="0"/>
              </a:rPr>
              <a:t>BH</a:t>
            </a:r>
            <a:r>
              <a:rPr lang="fr-FR" sz="2200">
                <a:solidFill>
                  <a:schemeClr val="bg2"/>
                </a:solidFill>
                <a:cs typeface="Arial" charset="0"/>
                <a:sym typeface="Wingdings" charset="0"/>
              </a:rPr>
              <a:t> = virial argument = f*σ</a:t>
            </a:r>
            <a:r>
              <a:rPr lang="fr-FR" sz="2200" baseline="-25000">
                <a:solidFill>
                  <a:schemeClr val="bg2"/>
                </a:solidFill>
                <a:cs typeface="Arial" charset="0"/>
                <a:sym typeface="Wingdings" charset="0"/>
              </a:rPr>
              <a:t>velocity</a:t>
            </a:r>
            <a:r>
              <a:rPr lang="fr-FR" sz="2200">
                <a:solidFill>
                  <a:schemeClr val="bg2"/>
                </a:solidFill>
                <a:cs typeface="Arial" charset="0"/>
                <a:sym typeface="Wingdings" charset="0"/>
              </a:rPr>
              <a:t>*R</a:t>
            </a:r>
            <a:r>
              <a:rPr lang="fr-FR" sz="2200" baseline="-25000">
                <a:solidFill>
                  <a:schemeClr val="bg2"/>
                </a:solidFill>
                <a:cs typeface="Arial" charset="0"/>
                <a:sym typeface="Wingdings" charset="0"/>
              </a:rPr>
              <a:t>BLR</a:t>
            </a:r>
            <a:r>
              <a:rPr lang="fr-FR" sz="2200">
                <a:solidFill>
                  <a:schemeClr val="bg2"/>
                </a:solidFill>
                <a:cs typeface="Arial" charset="0"/>
                <a:sym typeface="Wingdings" charset="0"/>
              </a:rPr>
              <a:t>/G = 2*10</a:t>
            </a:r>
            <a:r>
              <a:rPr lang="fr-FR" sz="2200" baseline="30000">
                <a:solidFill>
                  <a:schemeClr val="bg2"/>
                </a:solidFill>
                <a:cs typeface="Arial" charset="0"/>
                <a:sym typeface="Wingdings" charset="0"/>
              </a:rPr>
              <a:t>9</a:t>
            </a:r>
            <a:r>
              <a:rPr lang="fr-FR" sz="2200">
                <a:solidFill>
                  <a:schemeClr val="bg2"/>
                </a:solidFill>
                <a:cs typeface="Arial" charset="0"/>
                <a:sym typeface="Wingdings" charset="0"/>
              </a:rPr>
              <a:t>M</a:t>
            </a:r>
            <a:r>
              <a:rPr lang="fr-FR" sz="2200" baseline="-25000">
                <a:solidFill>
                  <a:schemeClr val="bg2"/>
                </a:solidFill>
                <a:latin typeface="Wingdings" charset="0"/>
                <a:cs typeface="Wingdings" charset="0"/>
                <a:sym typeface="Wingdings" charset="0"/>
              </a:rPr>
              <a:t></a:t>
            </a:r>
          </a:p>
          <a:p>
            <a:pPr eaLnBrk="1" hangingPunct="1">
              <a:buFont typeface="Monotype Sorts" charset="0"/>
              <a:buNone/>
            </a:pPr>
            <a:endParaRPr lang="fr-FR" sz="1800" baseline="-25000">
              <a:solidFill>
                <a:schemeClr val="bg2"/>
              </a:solidFill>
              <a:latin typeface="Wingdings" charset="0"/>
              <a:cs typeface="Wingdings" charset="0"/>
              <a:sym typeface="Wingdings" charset="0"/>
            </a:endParaRPr>
          </a:p>
        </p:txBody>
      </p:sp>
      <p:pic>
        <p:nvPicPr>
          <p:cNvPr id="11981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0950" y="1773238"/>
            <a:ext cx="65151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1844675"/>
            <a:ext cx="2084387" cy="208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3" name="TextBox 15"/>
          <p:cNvSpPr txBox="1">
            <a:spLocks noChangeArrowheads="1"/>
          </p:cNvSpPr>
          <p:nvPr/>
        </p:nvSpPr>
        <p:spPr bwMode="auto">
          <a:xfrm>
            <a:off x="1258888" y="1989138"/>
            <a:ext cx="10810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t>IR/ESO/UKIDSS/SDSS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2" end="1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3" end="1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4" end="1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1561173" y="1844824"/>
            <a:ext cx="5888236" cy="1069043"/>
            <a:chOff x="0" y="0"/>
            <a:chExt cx="6040" cy="984"/>
          </a:xfrm>
          <a:solidFill>
            <a:srgbClr val="FFFFFF"/>
          </a:solidFill>
        </p:grpSpPr>
        <p:sp>
          <p:nvSpPr>
            <p:cNvPr id="7" name="Rectangle 3"/>
            <p:cNvSpPr>
              <a:spLocks/>
            </p:cNvSpPr>
            <p:nvPr/>
          </p:nvSpPr>
          <p:spPr bwMode="auto">
            <a:xfrm>
              <a:off x="0" y="0"/>
              <a:ext cx="6040" cy="984"/>
            </a:xfrm>
            <a:prstGeom prst="rect">
              <a:avLst/>
            </a:prstGeom>
            <a:grpFill/>
            <a:ln>
              <a:noFill/>
            </a:ln>
            <a:extLst/>
          </p:spPr>
          <p:txBody>
            <a:bodyPr lIns="0" tIns="0" rIns="0" bIns="0"/>
            <a:lstStyle/>
            <a:p>
              <a:pPr>
                <a:defRPr/>
              </a:pPr>
              <a:endParaRPr lang="en-US"/>
            </a:p>
          </p:txBody>
        </p:sp>
        <p:pic>
          <p:nvPicPr>
            <p:cNvPr id="8" name="Picture 4"/>
            <p:cNvPicPr>
              <a:picLocks noChangeAspect="1" noChangeArrowheads="1"/>
            </p:cNvPicPr>
            <p:nvPr/>
          </p:nvPicPr>
          <p:blipFill>
            <a:blip r:embed="rId2">
              <a:extLst/>
            </a:blip>
            <a:srcRect/>
            <a:stretch>
              <a:fillRect/>
            </a:stretch>
          </p:blipFill>
          <p:spPr bwMode="auto">
            <a:xfrm>
              <a:off x="216" y="128"/>
              <a:ext cx="5624" cy="696"/>
            </a:xfrm>
            <a:prstGeom prst="rect">
              <a:avLst/>
            </a:prstGeom>
            <a:grpFill/>
            <a:ln>
              <a:noFill/>
            </a:ln>
            <a:extLst/>
          </p:spPr>
        </p:pic>
      </p:grpSp>
      <p:sp>
        <p:nvSpPr>
          <p:cNvPr id="88067" name="TextBox 1"/>
          <p:cNvSpPr txBox="1">
            <a:spLocks noChangeArrowheads="1"/>
          </p:cNvSpPr>
          <p:nvPr/>
        </p:nvSpPr>
        <p:spPr bwMode="auto">
          <a:xfrm>
            <a:off x="1560513" y="3784600"/>
            <a:ext cx="6251575" cy="230822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en-US" sz="1800">
              <a:solidFill>
                <a:srgbClr val="08101A"/>
              </a:solidFill>
            </a:endParaRPr>
          </a:p>
          <a:p>
            <a:pPr algn="ctr" eaLnBrk="1" hangingPunct="1"/>
            <a:r>
              <a:rPr lang="en-US" sz="1800">
                <a:solidFill>
                  <a:srgbClr val="08101A"/>
                </a:solidFill>
              </a:rPr>
              <a:t> M</a:t>
            </a:r>
            <a:r>
              <a:rPr lang="en-US" sz="1800" baseline="-25000">
                <a:solidFill>
                  <a:srgbClr val="08101A"/>
                </a:solidFill>
              </a:rPr>
              <a:t>BH, z=7.085=770 Myrs after Big Bang  </a:t>
            </a:r>
            <a:r>
              <a:rPr lang="en-US" sz="1800">
                <a:solidFill>
                  <a:srgbClr val="08101A"/>
                </a:solidFill>
              </a:rPr>
              <a:t>=2*10</a:t>
            </a:r>
            <a:r>
              <a:rPr lang="en-US" sz="1800" baseline="30000">
                <a:solidFill>
                  <a:srgbClr val="08101A"/>
                </a:solidFill>
              </a:rPr>
              <a:t>9</a:t>
            </a:r>
            <a:r>
              <a:rPr lang="en-US" sz="1800">
                <a:solidFill>
                  <a:srgbClr val="08101A"/>
                </a:solidFill>
              </a:rPr>
              <a:t>M</a:t>
            </a:r>
            <a:r>
              <a:rPr lang="en-US" sz="1800" baseline="-25000">
                <a:solidFill>
                  <a:srgbClr val="08101A"/>
                </a:solidFill>
                <a:latin typeface="Wingdings" charset="0"/>
                <a:cs typeface="Wingdings" charset="0"/>
                <a:sym typeface="Wingdings" charset="0"/>
              </a:rPr>
              <a:t></a:t>
            </a:r>
            <a:r>
              <a:rPr lang="en-US" sz="1800">
                <a:solidFill>
                  <a:srgbClr val="08101A"/>
                </a:solidFill>
              </a:rPr>
              <a:t> 		</a:t>
            </a:r>
          </a:p>
          <a:p>
            <a:pPr algn="ctr" eaLnBrk="1" hangingPunct="1"/>
            <a:endParaRPr lang="en-US" sz="1800">
              <a:solidFill>
                <a:srgbClr val="08101A"/>
              </a:solidFill>
            </a:endParaRPr>
          </a:p>
          <a:p>
            <a:pPr algn="ctr" eaLnBrk="1" hangingPunct="1"/>
            <a:r>
              <a:rPr lang="en-US" sz="1800">
                <a:solidFill>
                  <a:srgbClr val="08101A"/>
                </a:solidFill>
              </a:rPr>
              <a:t>	M</a:t>
            </a:r>
            <a:r>
              <a:rPr lang="en-US" sz="1800" baseline="-25000">
                <a:solidFill>
                  <a:srgbClr val="08101A"/>
                </a:solidFill>
              </a:rPr>
              <a:t>0</a:t>
            </a:r>
            <a:r>
              <a:rPr lang="en-US" sz="1800">
                <a:solidFill>
                  <a:srgbClr val="08101A"/>
                </a:solidFill>
              </a:rPr>
              <a:t>=100M</a:t>
            </a:r>
            <a:r>
              <a:rPr lang="en-US" sz="1800" baseline="-25000">
                <a:solidFill>
                  <a:srgbClr val="08101A"/>
                </a:solidFill>
                <a:latin typeface="Wingdings" charset="0"/>
                <a:cs typeface="Wingdings" charset="0"/>
                <a:sym typeface="Wingdings" charset="0"/>
              </a:rPr>
              <a:t></a:t>
            </a:r>
            <a:r>
              <a:rPr lang="en-US" sz="1800">
                <a:solidFill>
                  <a:srgbClr val="08101A"/>
                </a:solidFill>
              </a:rPr>
              <a:t>      </a:t>
            </a:r>
            <a:r>
              <a:rPr lang="en-US" sz="1800">
                <a:solidFill>
                  <a:srgbClr val="08101A"/>
                </a:solidFill>
                <a:sym typeface="Wingdings" charset="0"/>
              </a:rPr>
              <a:t>   Δt = 840 Myrs</a:t>
            </a:r>
          </a:p>
          <a:p>
            <a:pPr algn="ctr" eaLnBrk="1" hangingPunct="1"/>
            <a:r>
              <a:rPr lang="en-US" sz="1800">
                <a:solidFill>
                  <a:srgbClr val="08101A"/>
                </a:solidFill>
              </a:rPr>
              <a:t>										</a:t>
            </a:r>
          </a:p>
          <a:p>
            <a:pPr algn="ctr" eaLnBrk="1" hangingPunct="1"/>
            <a:r>
              <a:rPr lang="en-US" sz="1800" b="1">
                <a:solidFill>
                  <a:srgbClr val="08101A"/>
                </a:solidFill>
              </a:rPr>
              <a:t>		M</a:t>
            </a:r>
            <a:r>
              <a:rPr lang="en-US" sz="1800" b="1" baseline="-25000">
                <a:solidFill>
                  <a:srgbClr val="08101A"/>
                </a:solidFill>
              </a:rPr>
              <a:t>0</a:t>
            </a:r>
            <a:r>
              <a:rPr lang="en-US" sz="1800" b="1">
                <a:solidFill>
                  <a:srgbClr val="08101A"/>
                </a:solidFill>
              </a:rPr>
              <a:t>=1000M</a:t>
            </a:r>
            <a:r>
              <a:rPr lang="en-US" sz="1800" b="1" baseline="-25000">
                <a:solidFill>
                  <a:srgbClr val="08101A"/>
                </a:solidFill>
                <a:latin typeface="Wingdings" charset="0"/>
                <a:cs typeface="Wingdings" charset="0"/>
                <a:sym typeface="Wingdings" charset="0"/>
              </a:rPr>
              <a:t></a:t>
            </a:r>
            <a:r>
              <a:rPr lang="en-US" sz="1800" b="1">
                <a:solidFill>
                  <a:srgbClr val="08101A"/>
                </a:solidFill>
              </a:rPr>
              <a:t>    </a:t>
            </a:r>
            <a:r>
              <a:rPr lang="en-US" sz="1800" b="1">
                <a:solidFill>
                  <a:srgbClr val="08101A"/>
                </a:solidFill>
                <a:sym typeface="Wingdings" charset="0"/>
              </a:rPr>
              <a:t>   Δt = 730 Myrs</a:t>
            </a:r>
          </a:p>
          <a:p>
            <a:pPr eaLnBrk="1" hangingPunct="1"/>
            <a:endParaRPr lang="en-US" sz="1800">
              <a:solidFill>
                <a:srgbClr val="08101A"/>
              </a:solidFill>
              <a:sym typeface="Wingdings" charset="0"/>
            </a:endParaRPr>
          </a:p>
          <a:p>
            <a:pPr eaLnBrk="1" hangingPunct="1"/>
            <a:r>
              <a:rPr lang="en-US" sz="1800">
                <a:solidFill>
                  <a:srgbClr val="08101A"/>
                </a:solidFill>
              </a:rPr>
              <a:t> </a:t>
            </a:r>
          </a:p>
        </p:txBody>
      </p:sp>
      <p:sp>
        <p:nvSpPr>
          <p:cNvPr id="88068" name="TextBox 3"/>
          <p:cNvSpPr txBox="1">
            <a:spLocks noChangeArrowheads="1"/>
          </p:cNvSpPr>
          <p:nvPr/>
        </p:nvSpPr>
        <p:spPr bwMode="auto">
          <a:xfrm>
            <a:off x="6156325" y="3068638"/>
            <a:ext cx="2447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solidFill>
                  <a:schemeClr val="bg2"/>
                </a:solidFill>
              </a:rPr>
              <a:t>= 1 (si L=L</a:t>
            </a:r>
            <a:r>
              <a:rPr lang="en-US" sz="1800" baseline="-25000">
                <a:solidFill>
                  <a:schemeClr val="bg2"/>
                </a:solidFill>
              </a:rPr>
              <a:t>Edd</a:t>
            </a:r>
            <a:r>
              <a:rPr lang="en-US" sz="1800">
                <a:solidFill>
                  <a:schemeClr val="bg2"/>
                </a:solidFill>
              </a:rPr>
              <a:t>)</a:t>
            </a:r>
          </a:p>
        </p:txBody>
      </p:sp>
      <p:sp>
        <p:nvSpPr>
          <p:cNvPr id="88069" name="TextBox 8"/>
          <p:cNvSpPr txBox="1">
            <a:spLocks noChangeArrowheads="1"/>
          </p:cNvSpPr>
          <p:nvPr/>
        </p:nvSpPr>
        <p:spPr bwMode="auto">
          <a:xfrm>
            <a:off x="4895850" y="3111500"/>
            <a:ext cx="792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solidFill>
                  <a:schemeClr val="bg2"/>
                </a:solidFill>
              </a:rPr>
              <a:t>= 0.1</a:t>
            </a:r>
          </a:p>
        </p:txBody>
      </p:sp>
      <p:cxnSp>
        <p:nvCxnSpPr>
          <p:cNvPr id="88070" name="Straight Arrow Connector 5"/>
          <p:cNvCxnSpPr>
            <a:cxnSpLocks noChangeShapeType="1"/>
          </p:cNvCxnSpPr>
          <p:nvPr/>
        </p:nvCxnSpPr>
        <p:spPr bwMode="auto">
          <a:xfrm>
            <a:off x="5867400" y="2717800"/>
            <a:ext cx="360363" cy="393700"/>
          </a:xfrm>
          <a:prstGeom prst="straightConnector1">
            <a:avLst/>
          </a:prstGeom>
          <a:noFill/>
          <a:ln w="28575">
            <a:solidFill>
              <a:schemeClr val="bg2"/>
            </a:solidFill>
            <a:round/>
            <a:headEnd/>
            <a:tailEnd type="arrow" w="med" len="med"/>
          </a:ln>
          <a:extLst>
            <a:ext uri="{909E8E84-426E-40dd-AFC4-6F175D3DCCD1}">
              <a14:hiddenFill xmlns:a14="http://schemas.microsoft.com/office/drawing/2010/main">
                <a:noFill/>
              </a14:hiddenFill>
            </a:ext>
          </a:extLst>
        </p:spPr>
      </p:cxnSp>
      <p:cxnSp>
        <p:nvCxnSpPr>
          <p:cNvPr id="88071" name="Straight Arrow Connector 11"/>
          <p:cNvCxnSpPr>
            <a:cxnSpLocks noChangeShapeType="1"/>
          </p:cNvCxnSpPr>
          <p:nvPr/>
        </p:nvCxnSpPr>
        <p:spPr bwMode="auto">
          <a:xfrm>
            <a:off x="5292725" y="2740025"/>
            <a:ext cx="0" cy="371475"/>
          </a:xfrm>
          <a:prstGeom prst="straightConnector1">
            <a:avLst/>
          </a:prstGeom>
          <a:noFill/>
          <a:ln w="28575">
            <a:solidFill>
              <a:schemeClr val="bg2"/>
            </a:solidFill>
            <a:round/>
            <a:headEnd/>
            <a:tailEnd type="arrow" w="med" len="med"/>
          </a:ln>
          <a:extLst>
            <a:ext uri="{909E8E84-426E-40dd-AFC4-6F175D3DCCD1}">
              <a14:hiddenFill xmlns:a14="http://schemas.microsoft.com/office/drawing/2010/main">
                <a:noFill/>
              </a14:hiddenFill>
            </a:ext>
          </a:extLst>
        </p:spPr>
      </p:cxn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75" y="1122363"/>
            <a:ext cx="4510088"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1864" name="ZoneTexte 9"/>
          <p:cNvSpPr txBox="1">
            <a:spLocks noChangeArrowheads="1"/>
          </p:cNvSpPr>
          <p:nvPr/>
        </p:nvSpPr>
        <p:spPr bwMode="auto">
          <a:xfrm>
            <a:off x="0" y="-18415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500" b="1">
                <a:solidFill>
                  <a:srgbClr val="000000"/>
                </a:solidFill>
                <a:ea typeface="ＭＳ Ｐゴシック" charset="0"/>
                <a:cs typeface="ＭＳ Ｐゴシック" charset="0"/>
              </a:rPr>
              <a:t>Building an Ultramassive BH</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807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0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806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806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8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animBg="1"/>
      <p:bldP spid="88068" grpId="0"/>
      <p:bldP spid="8806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extBox 2"/>
          <p:cNvSpPr txBox="1">
            <a:spLocks noChangeArrowheads="1"/>
          </p:cNvSpPr>
          <p:nvPr/>
        </p:nvSpPr>
        <p:spPr bwMode="auto">
          <a:xfrm>
            <a:off x="468313" y="6197600"/>
            <a:ext cx="3959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solidFill>
                  <a:srgbClr val="08101A"/>
                </a:solidFill>
              </a:rPr>
              <a:t>Volonteri, A&amp;AR, 2010</a:t>
            </a:r>
          </a:p>
        </p:txBody>
      </p:sp>
      <p:sp>
        <p:nvSpPr>
          <p:cNvPr id="122882" name="TextBox 1"/>
          <p:cNvSpPr txBox="1">
            <a:spLocks noChangeArrowheads="1"/>
          </p:cNvSpPr>
          <p:nvPr/>
        </p:nvSpPr>
        <p:spPr bwMode="auto">
          <a:xfrm>
            <a:off x="2268538" y="1116013"/>
            <a:ext cx="4619625" cy="369887"/>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a:solidFill>
                  <a:srgbClr val="08101A"/>
                </a:solidFill>
              </a:rPr>
              <a:t>Massive Halo collapses at z &gt;&gt;</a:t>
            </a:r>
          </a:p>
        </p:txBody>
      </p:sp>
      <p:sp>
        <p:nvSpPr>
          <p:cNvPr id="122883" name="TextBox 6"/>
          <p:cNvSpPr txBox="1">
            <a:spLocks noChangeArrowheads="1"/>
          </p:cNvSpPr>
          <p:nvPr/>
        </p:nvSpPr>
        <p:spPr bwMode="auto">
          <a:xfrm>
            <a:off x="468313" y="2060575"/>
            <a:ext cx="2590800" cy="646113"/>
          </a:xfrm>
          <a:prstGeom prst="rect">
            <a:avLst/>
          </a:prstGeom>
          <a:noFill/>
          <a:ln w="28575">
            <a:solidFill>
              <a:srgbClr val="08101A"/>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a:solidFill>
                  <a:srgbClr val="08101A"/>
                </a:solidFill>
              </a:rPr>
              <a:t>Pop III Stars</a:t>
            </a:r>
          </a:p>
          <a:p>
            <a:pPr algn="ctr" eaLnBrk="1" hangingPunct="1"/>
            <a:r>
              <a:rPr lang="en-US" sz="1800">
                <a:solidFill>
                  <a:srgbClr val="08101A"/>
                </a:solidFill>
              </a:rPr>
              <a:t>30-300M</a:t>
            </a:r>
            <a:r>
              <a:rPr lang="en-US" sz="1800" baseline="-25000">
                <a:solidFill>
                  <a:srgbClr val="08101A"/>
                </a:solidFill>
                <a:latin typeface="Wingdings" charset="0"/>
                <a:cs typeface="Wingdings" charset="0"/>
                <a:sym typeface="Wingdings" charset="0"/>
              </a:rPr>
              <a:t></a:t>
            </a:r>
            <a:endParaRPr lang="en-US" sz="1800" baseline="-25000">
              <a:solidFill>
                <a:srgbClr val="08101A"/>
              </a:solidFill>
            </a:endParaRPr>
          </a:p>
        </p:txBody>
      </p:sp>
      <p:sp>
        <p:nvSpPr>
          <p:cNvPr id="89093" name="TextBox 7"/>
          <p:cNvSpPr txBox="1">
            <a:spLocks noChangeArrowheads="1"/>
          </p:cNvSpPr>
          <p:nvPr/>
        </p:nvSpPr>
        <p:spPr bwMode="auto">
          <a:xfrm>
            <a:off x="5148263" y="2060575"/>
            <a:ext cx="3851275" cy="369888"/>
          </a:xfrm>
          <a:prstGeom prst="rect">
            <a:avLst/>
          </a:prstGeom>
          <a:noFill/>
          <a:ln w="28575">
            <a:solidFill>
              <a:srgbClr val="08101A"/>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a:solidFill>
                  <a:srgbClr val="08101A"/>
                </a:solidFill>
              </a:rPr>
              <a:t>Gas cools</a:t>
            </a:r>
          </a:p>
        </p:txBody>
      </p:sp>
      <p:sp>
        <p:nvSpPr>
          <p:cNvPr id="89094" name="TextBox 9"/>
          <p:cNvSpPr txBox="1">
            <a:spLocks noChangeArrowheads="1"/>
          </p:cNvSpPr>
          <p:nvPr/>
        </p:nvSpPr>
        <p:spPr bwMode="auto">
          <a:xfrm>
            <a:off x="5940425" y="2909888"/>
            <a:ext cx="2160588" cy="923925"/>
          </a:xfrm>
          <a:prstGeom prst="rect">
            <a:avLst/>
          </a:prstGeom>
          <a:noFill/>
          <a:ln w="28575">
            <a:solidFill>
              <a:srgbClr val="08101A"/>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a:solidFill>
                  <a:srgbClr val="08101A"/>
                </a:solidFill>
              </a:rPr>
              <a:t>Break down of  H</a:t>
            </a:r>
            <a:r>
              <a:rPr lang="en-US" sz="1800" baseline="-25000">
                <a:solidFill>
                  <a:srgbClr val="08101A"/>
                </a:solidFill>
              </a:rPr>
              <a:t>2 </a:t>
            </a:r>
            <a:r>
              <a:rPr lang="en-US" sz="1800">
                <a:solidFill>
                  <a:srgbClr val="08101A"/>
                </a:solidFill>
              </a:rPr>
              <a:t>+ star formation suppressed</a:t>
            </a:r>
          </a:p>
        </p:txBody>
      </p:sp>
      <p:sp>
        <p:nvSpPr>
          <p:cNvPr id="89095" name="TextBox 11"/>
          <p:cNvSpPr txBox="1">
            <a:spLocks noChangeArrowheads="1"/>
          </p:cNvSpPr>
          <p:nvPr/>
        </p:nvSpPr>
        <p:spPr bwMode="auto">
          <a:xfrm>
            <a:off x="5148263" y="4449763"/>
            <a:ext cx="3851275" cy="646112"/>
          </a:xfrm>
          <a:prstGeom prst="rect">
            <a:avLst/>
          </a:prstGeom>
          <a:noFill/>
          <a:ln w="28575">
            <a:solidFill>
              <a:srgbClr val="08101A"/>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a:solidFill>
                  <a:srgbClr val="08101A"/>
                </a:solidFill>
              </a:rPr>
              <a:t>Quasistar 10</a:t>
            </a:r>
            <a:r>
              <a:rPr lang="en-US" sz="1800" baseline="30000">
                <a:solidFill>
                  <a:srgbClr val="08101A"/>
                </a:solidFill>
              </a:rPr>
              <a:t>6</a:t>
            </a:r>
            <a:r>
              <a:rPr lang="en-US" sz="1800">
                <a:solidFill>
                  <a:srgbClr val="08101A"/>
                </a:solidFill>
              </a:rPr>
              <a:t>M</a:t>
            </a:r>
            <a:r>
              <a:rPr lang="en-US" sz="1800" b="1" baseline="-25000">
                <a:solidFill>
                  <a:srgbClr val="08101A"/>
                </a:solidFill>
                <a:latin typeface="Wingdings" charset="0"/>
                <a:cs typeface="Wingdings" charset="0"/>
                <a:sym typeface="Wingdings" charset="0"/>
              </a:rPr>
              <a:t></a:t>
            </a:r>
            <a:r>
              <a:rPr lang="en-US" sz="1800">
                <a:solidFill>
                  <a:srgbClr val="08101A"/>
                </a:solidFill>
              </a:rPr>
              <a:t>=</a:t>
            </a:r>
          </a:p>
          <a:p>
            <a:pPr algn="ctr" eaLnBrk="1" hangingPunct="1"/>
            <a:r>
              <a:rPr lang="en-US" sz="1800">
                <a:solidFill>
                  <a:srgbClr val="08101A"/>
                </a:solidFill>
              </a:rPr>
              <a:t>Very massive BH </a:t>
            </a:r>
            <a:r>
              <a:rPr lang="en-US" sz="1800" b="1">
                <a:solidFill>
                  <a:srgbClr val="08101A"/>
                </a:solidFill>
              </a:rPr>
              <a:t>10</a:t>
            </a:r>
            <a:r>
              <a:rPr lang="en-US" sz="1800" b="1" baseline="30000">
                <a:solidFill>
                  <a:srgbClr val="08101A"/>
                </a:solidFill>
              </a:rPr>
              <a:t>4</a:t>
            </a:r>
            <a:r>
              <a:rPr lang="en-US" sz="1800" b="1">
                <a:solidFill>
                  <a:srgbClr val="08101A"/>
                </a:solidFill>
              </a:rPr>
              <a:t>-10</a:t>
            </a:r>
            <a:r>
              <a:rPr lang="en-US" sz="1800" b="1" baseline="30000">
                <a:solidFill>
                  <a:srgbClr val="08101A"/>
                </a:solidFill>
              </a:rPr>
              <a:t>5</a:t>
            </a:r>
            <a:r>
              <a:rPr lang="en-US" sz="1800" b="1">
                <a:solidFill>
                  <a:srgbClr val="08101A"/>
                </a:solidFill>
              </a:rPr>
              <a:t>M</a:t>
            </a:r>
            <a:r>
              <a:rPr lang="en-US" sz="1800" b="1" baseline="-25000">
                <a:solidFill>
                  <a:srgbClr val="08101A"/>
                </a:solidFill>
                <a:latin typeface="Wingdings" charset="0"/>
                <a:cs typeface="Wingdings" charset="0"/>
                <a:sym typeface="Wingdings" charset="0"/>
              </a:rPr>
              <a:t></a:t>
            </a:r>
            <a:endParaRPr lang="en-US" sz="1800" b="1">
              <a:solidFill>
                <a:srgbClr val="08101A"/>
              </a:solidFill>
            </a:endParaRPr>
          </a:p>
        </p:txBody>
      </p:sp>
      <p:sp>
        <p:nvSpPr>
          <p:cNvPr id="122887" name="TextBox 13"/>
          <p:cNvSpPr txBox="1">
            <a:spLocks noChangeArrowheads="1"/>
          </p:cNvSpPr>
          <p:nvPr/>
        </p:nvSpPr>
        <p:spPr bwMode="auto">
          <a:xfrm>
            <a:off x="468313" y="4222750"/>
            <a:ext cx="2590800" cy="646113"/>
          </a:xfrm>
          <a:prstGeom prst="rect">
            <a:avLst/>
          </a:prstGeom>
          <a:noFill/>
          <a:ln w="28575">
            <a:solidFill>
              <a:srgbClr val="08101A"/>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800" b="1">
                <a:solidFill>
                  <a:srgbClr val="08101A"/>
                </a:solidFill>
              </a:rPr>
              <a:t>Formation of BHs</a:t>
            </a:r>
          </a:p>
          <a:p>
            <a:pPr algn="ctr" eaLnBrk="1" hangingPunct="1"/>
            <a:r>
              <a:rPr lang="en-US" sz="1800">
                <a:solidFill>
                  <a:srgbClr val="08101A"/>
                </a:solidFill>
              </a:rPr>
              <a:t>10-150M</a:t>
            </a:r>
            <a:r>
              <a:rPr lang="en-US" sz="1800" baseline="-25000">
                <a:solidFill>
                  <a:srgbClr val="08101A"/>
                </a:solidFill>
                <a:latin typeface="Wingdings" charset="0"/>
                <a:cs typeface="Wingdings" charset="0"/>
                <a:sym typeface="Wingdings" charset="0"/>
              </a:rPr>
              <a:t></a:t>
            </a:r>
            <a:endParaRPr lang="en-US" sz="1800" baseline="-25000">
              <a:solidFill>
                <a:srgbClr val="08101A"/>
              </a:solidFill>
            </a:endParaRPr>
          </a:p>
        </p:txBody>
      </p:sp>
      <p:cxnSp>
        <p:nvCxnSpPr>
          <p:cNvPr id="122888" name="Straight Arrow Connector 3"/>
          <p:cNvCxnSpPr>
            <a:cxnSpLocks noChangeShapeType="1"/>
            <a:stCxn id="122882" idx="2"/>
          </p:cNvCxnSpPr>
          <p:nvPr/>
        </p:nvCxnSpPr>
        <p:spPr bwMode="auto">
          <a:xfrm flipH="1">
            <a:off x="1189038" y="1485900"/>
            <a:ext cx="3389312" cy="565150"/>
          </a:xfrm>
          <a:prstGeom prst="straightConnector1">
            <a:avLst/>
          </a:prstGeom>
          <a:noFill/>
          <a:ln w="28575">
            <a:solidFill>
              <a:srgbClr val="08101A"/>
            </a:solidFill>
            <a:round/>
            <a:headEnd/>
            <a:tailEnd type="arrow" w="med" len="med"/>
          </a:ln>
          <a:extLst>
            <a:ext uri="{909E8E84-426E-40dd-AFC4-6F175D3DCCD1}">
              <a14:hiddenFill xmlns:a14="http://schemas.microsoft.com/office/drawing/2010/main">
                <a:noFill/>
              </a14:hiddenFill>
            </a:ext>
          </a:extLst>
        </p:spPr>
      </p:cxnSp>
      <p:cxnSp>
        <p:nvCxnSpPr>
          <p:cNvPr id="89098" name="Straight Arrow Connector 16"/>
          <p:cNvCxnSpPr>
            <a:cxnSpLocks noChangeShapeType="1"/>
          </p:cNvCxnSpPr>
          <p:nvPr/>
        </p:nvCxnSpPr>
        <p:spPr bwMode="auto">
          <a:xfrm>
            <a:off x="4464050" y="1484313"/>
            <a:ext cx="2927350" cy="566737"/>
          </a:xfrm>
          <a:prstGeom prst="straightConnector1">
            <a:avLst/>
          </a:prstGeom>
          <a:noFill/>
          <a:ln w="28575">
            <a:solidFill>
              <a:srgbClr val="08101A"/>
            </a:solidFill>
            <a:round/>
            <a:headEnd/>
            <a:tailEnd type="arrow" w="med" len="med"/>
          </a:ln>
          <a:extLst>
            <a:ext uri="{909E8E84-426E-40dd-AFC4-6F175D3DCCD1}">
              <a14:hiddenFill xmlns:a14="http://schemas.microsoft.com/office/drawing/2010/main">
                <a:noFill/>
              </a14:hiddenFill>
            </a:ext>
          </a:extLst>
        </p:spPr>
      </p:cxnSp>
      <p:cxnSp>
        <p:nvCxnSpPr>
          <p:cNvPr id="122890" name="Straight Arrow Connector 18"/>
          <p:cNvCxnSpPr>
            <a:cxnSpLocks noChangeShapeType="1"/>
          </p:cNvCxnSpPr>
          <p:nvPr/>
        </p:nvCxnSpPr>
        <p:spPr bwMode="auto">
          <a:xfrm>
            <a:off x="1763713" y="2706688"/>
            <a:ext cx="0" cy="1516062"/>
          </a:xfrm>
          <a:prstGeom prst="straightConnector1">
            <a:avLst/>
          </a:prstGeom>
          <a:noFill/>
          <a:ln w="28575">
            <a:solidFill>
              <a:srgbClr val="08101A"/>
            </a:solidFill>
            <a:round/>
            <a:headEnd/>
            <a:tailEnd type="arrow" w="med" len="med"/>
          </a:ln>
          <a:extLst>
            <a:ext uri="{909E8E84-426E-40dd-AFC4-6F175D3DCCD1}">
              <a14:hiddenFill xmlns:a14="http://schemas.microsoft.com/office/drawing/2010/main">
                <a:noFill/>
              </a14:hiddenFill>
            </a:ext>
          </a:extLst>
        </p:spPr>
      </p:cxnSp>
      <p:cxnSp>
        <p:nvCxnSpPr>
          <p:cNvPr id="89100" name="Straight Arrow Connector 21"/>
          <p:cNvCxnSpPr>
            <a:cxnSpLocks noChangeShapeType="1"/>
          </p:cNvCxnSpPr>
          <p:nvPr/>
        </p:nvCxnSpPr>
        <p:spPr bwMode="auto">
          <a:xfrm>
            <a:off x="7308850" y="2420938"/>
            <a:ext cx="0" cy="488950"/>
          </a:xfrm>
          <a:prstGeom prst="straightConnector1">
            <a:avLst/>
          </a:prstGeom>
          <a:noFill/>
          <a:ln w="28575">
            <a:solidFill>
              <a:srgbClr val="08101A"/>
            </a:solidFill>
            <a:round/>
            <a:headEnd/>
            <a:tailEnd type="arrow" w="med" len="med"/>
          </a:ln>
          <a:extLst>
            <a:ext uri="{909E8E84-426E-40dd-AFC4-6F175D3DCCD1}">
              <a14:hiddenFill xmlns:a14="http://schemas.microsoft.com/office/drawing/2010/main">
                <a:noFill/>
              </a14:hiddenFill>
            </a:ext>
          </a:extLst>
        </p:spPr>
      </p:cxnSp>
      <p:cxnSp>
        <p:nvCxnSpPr>
          <p:cNvPr id="89101" name="Straight Arrow Connector 27"/>
          <p:cNvCxnSpPr>
            <a:cxnSpLocks noChangeShapeType="1"/>
          </p:cNvCxnSpPr>
          <p:nvPr/>
        </p:nvCxnSpPr>
        <p:spPr bwMode="auto">
          <a:xfrm>
            <a:off x="7313613" y="3832225"/>
            <a:ext cx="0" cy="604838"/>
          </a:xfrm>
          <a:prstGeom prst="straightConnector1">
            <a:avLst/>
          </a:prstGeom>
          <a:noFill/>
          <a:ln w="28575">
            <a:solidFill>
              <a:srgbClr val="08101A"/>
            </a:solidFill>
            <a:round/>
            <a:headEnd/>
            <a:tailEnd type="arrow" w="med" len="med"/>
          </a:ln>
          <a:extLst>
            <a:ext uri="{909E8E84-426E-40dd-AFC4-6F175D3DCCD1}">
              <a14:hiddenFill xmlns:a14="http://schemas.microsoft.com/office/drawing/2010/main">
                <a:noFill/>
              </a14:hiddenFill>
            </a:ext>
          </a:extLst>
        </p:spPr>
      </p:cxnSp>
      <p:sp>
        <p:nvSpPr>
          <p:cNvPr id="89102" name="Oval 26"/>
          <p:cNvSpPr>
            <a:spLocks noChangeArrowheads="1"/>
          </p:cNvSpPr>
          <p:nvPr/>
        </p:nvSpPr>
        <p:spPr bwMode="auto">
          <a:xfrm>
            <a:off x="6459538" y="5229225"/>
            <a:ext cx="1065212" cy="1069975"/>
          </a:xfrm>
          <a:prstGeom prst="ellipse">
            <a:avLst/>
          </a:prstGeom>
          <a:solidFill>
            <a:srgbClr val="FF6600"/>
          </a:solidFill>
          <a:ln w="9525">
            <a:solidFill>
              <a:schemeClr val="tx1"/>
            </a:solidFill>
            <a:round/>
            <a:headEnd/>
            <a:tailEnd/>
          </a:ln>
        </p:spPr>
        <p:txBody>
          <a:bodyPr/>
          <a:lstStyle/>
          <a:p>
            <a:pPr defTabSz="914400" eaLnBrk="0" hangingPunct="0"/>
            <a:endParaRPr lang="en-US" sz="2400">
              <a:ea typeface="ＭＳ Ｐゴシック" charset="0"/>
              <a:cs typeface="ＭＳ Ｐゴシック" charset="0"/>
            </a:endParaRPr>
          </a:p>
        </p:txBody>
      </p:sp>
      <p:sp>
        <p:nvSpPr>
          <p:cNvPr id="89103" name="Oval 33"/>
          <p:cNvSpPr>
            <a:spLocks noChangeArrowheads="1"/>
          </p:cNvSpPr>
          <p:nvPr/>
        </p:nvSpPr>
        <p:spPr bwMode="auto">
          <a:xfrm>
            <a:off x="6819900" y="5588000"/>
            <a:ext cx="360363" cy="360363"/>
          </a:xfrm>
          <a:prstGeom prst="ellipse">
            <a:avLst/>
          </a:prstGeom>
          <a:solidFill>
            <a:schemeClr val="bg2"/>
          </a:solidFill>
          <a:ln w="9525">
            <a:solidFill>
              <a:schemeClr val="tx1"/>
            </a:solidFill>
            <a:round/>
            <a:headEnd/>
            <a:tailEnd/>
          </a:ln>
        </p:spPr>
        <p:txBody>
          <a:bodyPr/>
          <a:lstStyle/>
          <a:p>
            <a:pPr defTabSz="914400" eaLnBrk="0" hangingPunct="0"/>
            <a:endParaRPr lang="en-US" sz="2400">
              <a:ea typeface="ＭＳ Ｐゴシック" charset="0"/>
              <a:cs typeface="ＭＳ Ｐゴシック" charset="0"/>
            </a:endParaRPr>
          </a:p>
        </p:txBody>
      </p:sp>
      <p:sp>
        <p:nvSpPr>
          <p:cNvPr id="30" name="5-Point Star 29"/>
          <p:cNvSpPr/>
          <p:nvPr/>
        </p:nvSpPr>
        <p:spPr bwMode="auto">
          <a:xfrm>
            <a:off x="1511300" y="3055938"/>
            <a:ext cx="504825" cy="504825"/>
          </a:xfrm>
          <a:prstGeom prst="star5">
            <a:avLst/>
          </a:prstGeom>
          <a:solidFill>
            <a:srgbClr val="FFFF66"/>
          </a:solidFill>
          <a:ln w="9525" cap="flat" cmpd="sng" algn="ctr">
            <a:solidFill>
              <a:srgbClr val="08101A"/>
            </a:solidFill>
            <a:prstDash val="solid"/>
            <a:round/>
            <a:headEnd type="none" w="med" len="med"/>
            <a:tailEnd type="none" w="med" len="med"/>
          </a:ln>
          <a:effectLst/>
        </p:spPr>
        <p:txBody>
          <a:bodyPr/>
          <a:lstStyle/>
          <a:p>
            <a:pPr defTabSz="914400" eaLnBrk="0" hangingPunct="0">
              <a:defRPr/>
            </a:pPr>
            <a:endParaRPr lang="en-US" sz="2400">
              <a:latin typeface="Arial" pitchFamily="-112" charset="0"/>
              <a:ea typeface="ＭＳ Ｐゴシック" pitchFamily="-112" charset="-128"/>
              <a:cs typeface="ＭＳ Ｐゴシック" pitchFamily="-112" charset="-128"/>
            </a:endParaRPr>
          </a:p>
        </p:txBody>
      </p:sp>
      <p:sp>
        <p:nvSpPr>
          <p:cNvPr id="122896" name="TextBox 3"/>
          <p:cNvSpPr txBox="1">
            <a:spLocks noChangeArrowheads="1"/>
          </p:cNvSpPr>
          <p:nvPr/>
        </p:nvSpPr>
        <p:spPr bwMode="auto">
          <a:xfrm>
            <a:off x="1547813" y="1455738"/>
            <a:ext cx="15128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200">
                <a:solidFill>
                  <a:srgbClr val="08101A"/>
                </a:solidFill>
              </a:rPr>
              <a:t>    Metallicity ≈ 0</a:t>
            </a:r>
          </a:p>
          <a:p>
            <a:pPr eaLnBrk="1" hangingPunct="1"/>
            <a:r>
              <a:rPr lang="en-US" sz="1200">
                <a:solidFill>
                  <a:srgbClr val="08101A"/>
                </a:solidFill>
              </a:rPr>
              <a:t>    H</a:t>
            </a:r>
            <a:r>
              <a:rPr lang="en-US" sz="1200" baseline="-25000">
                <a:solidFill>
                  <a:srgbClr val="08101A"/>
                </a:solidFill>
              </a:rPr>
              <a:t>2</a:t>
            </a:r>
          </a:p>
        </p:txBody>
      </p:sp>
      <p:sp>
        <p:nvSpPr>
          <p:cNvPr id="89106" name="TextBox 28"/>
          <p:cNvSpPr txBox="1">
            <a:spLocks noChangeArrowheads="1"/>
          </p:cNvSpPr>
          <p:nvPr/>
        </p:nvSpPr>
        <p:spPr bwMode="auto">
          <a:xfrm>
            <a:off x="6227763" y="1557338"/>
            <a:ext cx="1512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200">
                <a:solidFill>
                  <a:srgbClr val="08101A"/>
                </a:solidFill>
              </a:rPr>
              <a:t>Metallicity &lt;&lt;</a:t>
            </a:r>
          </a:p>
        </p:txBody>
      </p:sp>
      <p:sp>
        <p:nvSpPr>
          <p:cNvPr id="122898" name="TextBox 2"/>
          <p:cNvSpPr txBox="1">
            <a:spLocks noChangeArrowheads="1"/>
          </p:cNvSpPr>
          <p:nvPr/>
        </p:nvSpPr>
        <p:spPr bwMode="auto">
          <a:xfrm>
            <a:off x="684213" y="5599113"/>
            <a:ext cx="39592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200">
                <a:solidFill>
                  <a:srgbClr val="08101A"/>
                </a:solidFill>
              </a:rPr>
              <a:t>e.g. Couchman &amp; Rees 1986</a:t>
            </a:r>
          </a:p>
        </p:txBody>
      </p:sp>
      <p:sp>
        <p:nvSpPr>
          <p:cNvPr id="89108" name="TextBox 2"/>
          <p:cNvSpPr txBox="1">
            <a:spLocks noChangeArrowheads="1"/>
          </p:cNvSpPr>
          <p:nvPr/>
        </p:nvSpPr>
        <p:spPr bwMode="auto">
          <a:xfrm>
            <a:off x="5940425" y="6454775"/>
            <a:ext cx="3959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200">
                <a:solidFill>
                  <a:srgbClr val="08101A"/>
                </a:solidFill>
              </a:rPr>
              <a:t>e.g. Begelman 2006, 2008</a:t>
            </a:r>
          </a:p>
        </p:txBody>
      </p:sp>
      <p:cxnSp>
        <p:nvCxnSpPr>
          <p:cNvPr id="89109" name="Straight Connector 2"/>
          <p:cNvCxnSpPr>
            <a:cxnSpLocks noChangeShapeType="1"/>
          </p:cNvCxnSpPr>
          <p:nvPr/>
        </p:nvCxnSpPr>
        <p:spPr bwMode="auto">
          <a:xfrm flipV="1">
            <a:off x="539750" y="3548063"/>
            <a:ext cx="2592388" cy="189706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cxnSp>
      <p:cxnSp>
        <p:nvCxnSpPr>
          <p:cNvPr id="89110" name="Straight Connector 32"/>
          <p:cNvCxnSpPr>
            <a:cxnSpLocks noChangeShapeType="1"/>
          </p:cNvCxnSpPr>
          <p:nvPr/>
        </p:nvCxnSpPr>
        <p:spPr bwMode="auto">
          <a:xfrm>
            <a:off x="539750" y="3625850"/>
            <a:ext cx="2590800" cy="181927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cxnSp>
      <p:sp>
        <p:nvSpPr>
          <p:cNvPr id="122902" name="ZoneTexte 9"/>
          <p:cNvSpPr txBox="1">
            <a:spLocks noChangeArrowheads="1"/>
          </p:cNvSpPr>
          <p:nvPr/>
        </p:nvSpPr>
        <p:spPr bwMode="auto">
          <a:xfrm>
            <a:off x="0" y="-184150"/>
            <a:ext cx="9144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solidFill>
                <a:srgbClr val="000090"/>
              </a:solidFill>
              <a:ea typeface="ＭＳ Ｐゴシック" charset="0"/>
              <a:cs typeface="ＭＳ Ｐゴシック" charset="0"/>
            </a:endParaRPr>
          </a:p>
          <a:p>
            <a:pPr algn="ctr" eaLnBrk="1" hangingPunct="1"/>
            <a:r>
              <a:rPr lang="fr-FR" sz="3300" b="1">
                <a:solidFill>
                  <a:srgbClr val="000000"/>
                </a:solidFill>
                <a:ea typeface="ＭＳ Ｐゴシック" charset="0"/>
                <a:cs typeface="ＭＳ Ｐゴシック" charset="0"/>
              </a:rPr>
              <a:t>Building an Ultramassive BH: M</a:t>
            </a:r>
            <a:r>
              <a:rPr lang="fr-FR" sz="3300" b="1" baseline="-25000">
                <a:solidFill>
                  <a:srgbClr val="000000"/>
                </a:solidFill>
                <a:ea typeface="ＭＳ Ｐゴシック" charset="0"/>
                <a:cs typeface="ＭＳ Ｐゴシック" charset="0"/>
              </a:rPr>
              <a:t>0</a:t>
            </a:r>
            <a:r>
              <a:rPr lang="fr-FR" sz="3300" b="1">
                <a:solidFill>
                  <a:srgbClr val="000000"/>
                </a:solidFill>
                <a:ea typeface="ＭＳ Ｐゴシック" charset="0"/>
                <a:cs typeface="ＭＳ Ｐゴシック" charset="0"/>
              </a:rPr>
              <a:t>&gt;1000M</a:t>
            </a:r>
            <a:r>
              <a:rPr lang="en-US" sz="3300" b="1" baseline="-25000">
                <a:solidFill>
                  <a:srgbClr val="08101A"/>
                </a:solidFill>
                <a:latin typeface="Wingdings" charset="0"/>
                <a:cs typeface="Wingdings" charset="0"/>
                <a:sym typeface="Wingdings" charset="0"/>
              </a:rPr>
              <a:t></a:t>
            </a:r>
            <a:endParaRPr lang="fr-FR" sz="3300" b="1">
              <a:solidFill>
                <a:srgbClr val="000000"/>
              </a:solidFill>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91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10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8909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910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09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910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909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910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909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910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910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9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animBg="1"/>
      <p:bldP spid="89094" grpId="0" animBg="1"/>
      <p:bldP spid="89095" grpId="0" animBg="1"/>
      <p:bldP spid="89102" grpId="0" animBg="1"/>
      <p:bldP spid="89103" grpId="0" animBg="1"/>
      <p:bldP spid="89106" grpId="0"/>
      <p:bldP spid="89108"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24930" name="Image 8" descr="Perseus_Xr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0"/>
            <a:ext cx="82581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p:cNvSpPr txBox="1">
            <a:spLocks noChangeArrowheads="1"/>
          </p:cNvSpPr>
          <p:nvPr/>
        </p:nvSpPr>
        <p:spPr bwMode="auto">
          <a:xfrm>
            <a:off x="1763713" y="5938838"/>
            <a:ext cx="2362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a:ea typeface="ＭＳ Ｐゴシック" charset="0"/>
                <a:cs typeface="ＭＳ Ｐゴシック" charset="0"/>
              </a:rPr>
              <a:t>Perseus – X-ray</a:t>
            </a:r>
          </a:p>
        </p:txBody>
      </p:sp>
      <p:pic>
        <p:nvPicPr>
          <p:cNvPr id="9" name="Image 11" descr="Perseus_Xray_fil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263" y="-242888"/>
            <a:ext cx="9159876" cy="822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12"/>
          <p:cNvSpPr txBox="1">
            <a:spLocks noChangeArrowheads="1"/>
          </p:cNvSpPr>
          <p:nvPr/>
        </p:nvSpPr>
        <p:spPr bwMode="auto">
          <a:xfrm>
            <a:off x="1403350" y="6156325"/>
            <a:ext cx="6408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a:ea typeface="ＭＳ Ｐゴシック" charset="0"/>
                <a:cs typeface="ＭＳ Ｐゴシック" charset="0"/>
              </a:rPr>
              <a:t>Perseus– « Unsharp-masked X-ray image »</a:t>
            </a:r>
          </a:p>
        </p:txBody>
      </p:sp>
      <p:sp>
        <p:nvSpPr>
          <p:cNvPr id="124934" name="ZoneTexte 9"/>
          <p:cNvSpPr txBox="1">
            <a:spLocks noChangeArrowheads="1"/>
          </p:cNvSpPr>
          <p:nvPr/>
        </p:nvSpPr>
        <p:spPr bwMode="auto">
          <a:xfrm>
            <a:off x="107950" y="-233363"/>
            <a:ext cx="91440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a:ea typeface="ＭＳ Ｐゴシック" charset="0"/>
              <a:cs typeface="ＭＳ Ｐゴシック" charset="0"/>
            </a:endParaRPr>
          </a:p>
          <a:p>
            <a:pPr algn="ctr" eaLnBrk="1" hangingPunct="1"/>
            <a:r>
              <a:rPr lang="fr-FR" sz="3000" b="1">
                <a:ea typeface="ＭＳ Ｐゴシック" charset="0"/>
                <a:cs typeface="ＭＳ Ｐゴシック" charset="0"/>
              </a:rPr>
              <a:t>AGN feedback – Sound Waves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grpId="1" nodeType="with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4"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shock_ripple_regions_c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388" y="1390650"/>
            <a:ext cx="4452937"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4" descr="ese_sb_temp_col"/>
          <p:cNvPicPr>
            <a:picLocks noChangeAspect="1" noChangeArrowheads="1"/>
          </p:cNvPicPr>
          <p:nvPr/>
        </p:nvPicPr>
        <p:blipFill>
          <a:blip r:embed="rId4">
            <a:extLst>
              <a:ext uri="{28A0092B-C50C-407E-A947-70E740481C1C}">
                <a14:useLocalDpi xmlns:a14="http://schemas.microsoft.com/office/drawing/2010/main" val="0"/>
              </a:ext>
            </a:extLst>
          </a:blip>
          <a:srcRect b="53148"/>
          <a:stretch>
            <a:fillRect/>
          </a:stretch>
        </p:blipFill>
        <p:spPr bwMode="auto">
          <a:xfrm>
            <a:off x="5048250" y="1390650"/>
            <a:ext cx="3867150"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ZoneTexte 10"/>
          <p:cNvSpPr txBox="1">
            <a:spLocks noChangeArrowheads="1"/>
          </p:cNvSpPr>
          <p:nvPr/>
        </p:nvSpPr>
        <p:spPr bwMode="auto">
          <a:xfrm>
            <a:off x="365656" y="1005943"/>
            <a:ext cx="47651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600" b="1" dirty="0" smtClean="0">
                <a:solidFill>
                  <a:srgbClr val="000000"/>
                </a:solidFill>
                <a:latin typeface="Helvetica" charset="0"/>
                <a:ea typeface="ＭＳ Ｐゴシック" charset="0"/>
                <a:cs typeface="ＭＳ Ｐゴシック" charset="0"/>
              </a:rPr>
              <a:t>Chandra image of </a:t>
            </a:r>
            <a:r>
              <a:rPr lang="fr-FR" sz="1600" b="1" dirty="0" err="1" smtClean="0">
                <a:solidFill>
                  <a:srgbClr val="000000"/>
                </a:solidFill>
                <a:latin typeface="Helvetica" charset="0"/>
                <a:ea typeface="ＭＳ Ｐゴシック" charset="0"/>
                <a:cs typeface="ＭＳ Ｐゴシック" charset="0"/>
              </a:rPr>
              <a:t>Perseus</a:t>
            </a:r>
            <a:r>
              <a:rPr lang="fr-FR" sz="1600" b="1" dirty="0" smtClean="0">
                <a:solidFill>
                  <a:srgbClr val="000000"/>
                </a:solidFill>
                <a:latin typeface="Helvetica" charset="0"/>
                <a:ea typeface="ＭＳ Ｐゴシック" charset="0"/>
                <a:cs typeface="ＭＳ Ｐゴシック" charset="0"/>
              </a:rPr>
              <a:t> cluster (10 </a:t>
            </a:r>
            <a:r>
              <a:rPr lang="fr-FR" sz="1600" b="1" dirty="0" err="1" smtClean="0">
                <a:solidFill>
                  <a:srgbClr val="000000"/>
                </a:solidFill>
                <a:latin typeface="Helvetica" charset="0"/>
                <a:ea typeface="ＭＳ Ｐゴシック" charset="0"/>
                <a:cs typeface="ＭＳ Ｐゴシック" charset="0"/>
              </a:rPr>
              <a:t>days</a:t>
            </a:r>
            <a:r>
              <a:rPr lang="fr-FR" sz="1600" b="1" dirty="0" smtClean="0">
                <a:solidFill>
                  <a:srgbClr val="000000"/>
                </a:solidFill>
                <a:latin typeface="Helvetica" charset="0"/>
                <a:ea typeface="ＭＳ Ｐゴシック" charset="0"/>
                <a:cs typeface="ＭＳ Ｐゴシック" charset="0"/>
              </a:rPr>
              <a:t>)</a:t>
            </a:r>
            <a:endParaRPr lang="fr-FR" sz="1600" b="1" dirty="0">
              <a:solidFill>
                <a:srgbClr val="000000"/>
              </a:solidFill>
              <a:latin typeface="Helvetica" charset="0"/>
              <a:ea typeface="ＭＳ Ｐゴシック" charset="0"/>
              <a:cs typeface="ＭＳ Ｐゴシック" charset="0"/>
            </a:endParaRPr>
          </a:p>
        </p:txBody>
      </p:sp>
      <p:sp>
        <p:nvSpPr>
          <p:cNvPr id="8" name="Espace réservé du texte 3"/>
          <p:cNvSpPr txBox="1">
            <a:spLocks/>
          </p:cNvSpPr>
          <p:nvPr/>
        </p:nvSpPr>
        <p:spPr bwMode="auto">
          <a:xfrm>
            <a:off x="249237" y="4600840"/>
            <a:ext cx="8666163"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292608" tIns="274320" rIns="274320" bIns="274320"/>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342900" indent="-342900" eaLnBrk="1" hangingPunct="1">
              <a:spcBef>
                <a:spcPct val="20000"/>
              </a:spcBef>
              <a:buClr>
                <a:srgbClr val="FF0000"/>
              </a:buClr>
              <a:buSzPct val="120000"/>
              <a:buFont typeface="Wingdings" charset="0"/>
              <a:buChar char="à"/>
            </a:pPr>
            <a:r>
              <a:rPr lang="en-US" sz="3000" dirty="0" smtClean="0">
                <a:solidFill>
                  <a:srgbClr val="000000"/>
                </a:solidFill>
                <a:sym typeface="Wingdings"/>
              </a:rPr>
              <a:t> </a:t>
            </a:r>
            <a:r>
              <a:rPr lang="en-US" sz="3000" b="1" dirty="0" smtClean="0">
                <a:solidFill>
                  <a:srgbClr val="000000"/>
                </a:solidFill>
                <a:sym typeface="Wingdings"/>
              </a:rPr>
              <a:t>Sound waves in space.</a:t>
            </a:r>
          </a:p>
          <a:p>
            <a:pPr marL="342900" indent="-342900" eaLnBrk="1" hangingPunct="1">
              <a:spcBef>
                <a:spcPct val="20000"/>
              </a:spcBef>
              <a:buClr>
                <a:srgbClr val="FF0000"/>
              </a:buClr>
              <a:buSzPct val="120000"/>
              <a:buFont typeface="Wingdings" charset="0"/>
              <a:buChar char="à"/>
            </a:pPr>
            <a:r>
              <a:rPr lang="en-US" sz="3000" b="1" dirty="0" smtClean="0">
                <a:solidFill>
                  <a:srgbClr val="000000"/>
                </a:solidFill>
              </a:rPr>
              <a:t> B flat, but the </a:t>
            </a:r>
            <a:r>
              <a:rPr lang="en-US" sz="3000" b="1" dirty="0">
                <a:solidFill>
                  <a:srgbClr val="000000"/>
                </a:solidFill>
              </a:rPr>
              <a:t>note is 57 octaves lower </a:t>
            </a:r>
            <a:r>
              <a:rPr lang="en-US" sz="3000" b="1" dirty="0" smtClean="0">
                <a:solidFill>
                  <a:srgbClr val="000000"/>
                </a:solidFill>
              </a:rPr>
              <a:t>  </a:t>
            </a:r>
          </a:p>
          <a:p>
            <a:pPr eaLnBrk="1" hangingPunct="1">
              <a:spcBef>
                <a:spcPct val="20000"/>
              </a:spcBef>
              <a:buClr>
                <a:srgbClr val="FF0000"/>
              </a:buClr>
              <a:buSzPct val="120000"/>
            </a:pPr>
            <a:r>
              <a:rPr lang="en-US" sz="3000" b="1" dirty="0">
                <a:solidFill>
                  <a:srgbClr val="000000"/>
                </a:solidFill>
              </a:rPr>
              <a:t>	</a:t>
            </a:r>
            <a:r>
              <a:rPr lang="en-US" sz="3000" b="1" dirty="0" smtClean="0">
                <a:solidFill>
                  <a:srgbClr val="000000"/>
                </a:solidFill>
              </a:rPr>
              <a:t> than middle</a:t>
            </a:r>
            <a:r>
              <a:rPr lang="en-US" sz="3000" b="1" dirty="0">
                <a:solidFill>
                  <a:srgbClr val="000000"/>
                </a:solidFill>
              </a:rPr>
              <a:t> </a:t>
            </a:r>
            <a:r>
              <a:rPr lang="en-US" sz="3000" b="1" dirty="0" smtClean="0">
                <a:solidFill>
                  <a:srgbClr val="000000"/>
                </a:solidFill>
              </a:rPr>
              <a:t>C.</a:t>
            </a:r>
            <a:endParaRPr lang="en-GB" sz="3000" b="1" dirty="0">
              <a:solidFill>
                <a:srgbClr val="000000"/>
              </a:solidFill>
              <a:ea typeface="ＭＳ Ｐゴシック" charset="0"/>
              <a:cs typeface="ＭＳ Ｐゴシック" charset="0"/>
            </a:endParaRPr>
          </a:p>
          <a:p>
            <a:pPr eaLnBrk="1" hangingPunct="1">
              <a:lnSpc>
                <a:spcPts val="1475"/>
              </a:lnSpc>
              <a:spcBef>
                <a:spcPts val="1600"/>
              </a:spcBef>
              <a:buClr>
                <a:schemeClr val="accent1"/>
              </a:buClr>
              <a:buFont typeface="Wingdings 2" charset="0"/>
              <a:buNone/>
            </a:pPr>
            <a:endParaRPr lang="en-GB" sz="2000" b="1" dirty="0">
              <a:solidFill>
                <a:schemeClr val="bg2"/>
              </a:solidFill>
            </a:endParaRPr>
          </a:p>
        </p:txBody>
      </p:sp>
      <p:sp>
        <p:nvSpPr>
          <p:cNvPr id="9" name="ZoneTexte 12"/>
          <p:cNvSpPr txBox="1">
            <a:spLocks noChangeArrowheads="1"/>
          </p:cNvSpPr>
          <p:nvPr/>
        </p:nvSpPr>
        <p:spPr bwMode="auto">
          <a:xfrm>
            <a:off x="5048250" y="4292600"/>
            <a:ext cx="3868738" cy="523220"/>
          </a:xfrm>
          <a:prstGeom prst="rect">
            <a:avLst/>
          </a:prstGeom>
          <a:solidFill>
            <a:srgbClr val="FFFFFF"/>
          </a:solidFill>
          <a:ln>
            <a:noFill/>
          </a:ln>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400" dirty="0">
                <a:solidFill>
                  <a:schemeClr val="bg2"/>
                </a:solidFill>
                <a:ea typeface="ＭＳ Ｐゴシック" charset="0"/>
                <a:cs typeface="ＭＳ Ｐゴシック" charset="0"/>
              </a:rPr>
              <a:t>	</a:t>
            </a:r>
            <a:r>
              <a:rPr lang="fr-FR" sz="1400" dirty="0" smtClean="0">
                <a:solidFill>
                  <a:srgbClr val="000000"/>
                </a:solidFill>
                <a:ea typeface="ＭＳ Ｐゴシック" charset="0"/>
                <a:cs typeface="ＭＳ Ｐゴシック" charset="0"/>
              </a:rPr>
              <a:t>30,000 				    300,000</a:t>
            </a:r>
          </a:p>
          <a:p>
            <a:pPr eaLnBrk="1" hangingPunct="1"/>
            <a:r>
              <a:rPr lang="fr-FR" sz="1400" dirty="0" smtClean="0">
                <a:solidFill>
                  <a:srgbClr val="000000"/>
                </a:solidFill>
                <a:ea typeface="ＭＳ Ｐゴシック" charset="0"/>
                <a:cs typeface="ＭＳ Ｐゴシック" charset="0"/>
              </a:rPr>
              <a:t>			Radius </a:t>
            </a:r>
            <a:r>
              <a:rPr lang="fr-FR" sz="1400" dirty="0">
                <a:solidFill>
                  <a:srgbClr val="000000"/>
                </a:solidFill>
                <a:ea typeface="ＭＳ Ｐゴシック" charset="0"/>
                <a:cs typeface="ＭＳ Ｐゴシック" charset="0"/>
              </a:rPr>
              <a:t>(light </a:t>
            </a:r>
            <a:r>
              <a:rPr lang="fr-FR" sz="1400" dirty="0" err="1">
                <a:solidFill>
                  <a:srgbClr val="000000"/>
                </a:solidFill>
                <a:ea typeface="ＭＳ Ｐゴシック" charset="0"/>
                <a:cs typeface="ＭＳ Ｐゴシック" charset="0"/>
              </a:rPr>
              <a:t>years</a:t>
            </a:r>
            <a:r>
              <a:rPr lang="fr-FR" sz="1400" dirty="0" smtClean="0">
                <a:solidFill>
                  <a:srgbClr val="000000"/>
                </a:solidFill>
                <a:ea typeface="ＭＳ Ｐゴシック" charset="0"/>
                <a:cs typeface="ＭＳ Ｐゴシック" charset="0"/>
              </a:rPr>
              <a:t>)</a:t>
            </a:r>
            <a:endParaRPr lang="fr-FR" sz="1400" dirty="0">
              <a:solidFill>
                <a:srgbClr val="000000"/>
              </a:solidFill>
              <a:ea typeface="ＭＳ Ｐゴシック" charset="0"/>
              <a:cs typeface="ＭＳ Ｐゴシック" charset="0"/>
            </a:endParaRPr>
          </a:p>
        </p:txBody>
      </p:sp>
      <p:sp>
        <p:nvSpPr>
          <p:cNvPr id="10" name="TextBox 1"/>
          <p:cNvSpPr txBox="1">
            <a:spLocks noChangeArrowheads="1"/>
          </p:cNvSpPr>
          <p:nvPr/>
        </p:nvSpPr>
        <p:spPr bwMode="auto">
          <a:xfrm rot="16200000">
            <a:off x="4357688" y="1851367"/>
            <a:ext cx="1631950" cy="323165"/>
          </a:xfrm>
          <a:prstGeom prst="rect">
            <a:avLst/>
          </a:prstGeom>
          <a:solidFill>
            <a:srgbClr val="FFFFFF"/>
          </a:solidFill>
          <a:ln>
            <a:noFill/>
          </a:ln>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500" dirty="0" smtClean="0"/>
              <a:t>Emission</a:t>
            </a:r>
            <a:endParaRPr lang="en-US" sz="1500" baseline="30000" dirty="0"/>
          </a:p>
        </p:txBody>
      </p:sp>
      <p:sp>
        <p:nvSpPr>
          <p:cNvPr id="11" name="TextBox 1"/>
          <p:cNvSpPr txBox="1">
            <a:spLocks noChangeArrowheads="1"/>
          </p:cNvSpPr>
          <p:nvPr/>
        </p:nvSpPr>
        <p:spPr bwMode="auto">
          <a:xfrm rot="16200000">
            <a:off x="4365625" y="3411881"/>
            <a:ext cx="1584325" cy="323165"/>
          </a:xfrm>
          <a:prstGeom prst="rect">
            <a:avLst/>
          </a:prstGeom>
          <a:solidFill>
            <a:srgbClr val="FFFFFF"/>
          </a:solidFill>
          <a:ln>
            <a:noFill/>
          </a:ln>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500" dirty="0" smtClean="0">
                <a:solidFill>
                  <a:srgbClr val="000000"/>
                </a:solidFill>
              </a:rPr>
              <a:t>X-ray brightness</a:t>
            </a:r>
            <a:endParaRPr lang="en-US" sz="1500" baseline="30000" dirty="0">
              <a:solidFill>
                <a:srgbClr val="000000"/>
              </a:solidFill>
            </a:endParaRPr>
          </a:p>
        </p:txBody>
      </p:sp>
      <p:sp>
        <p:nvSpPr>
          <p:cNvPr id="13" name="ZoneTexte 9"/>
          <p:cNvSpPr txBox="1">
            <a:spLocks noChangeArrowheads="1"/>
          </p:cNvSpPr>
          <p:nvPr/>
        </p:nvSpPr>
        <p:spPr bwMode="auto">
          <a:xfrm>
            <a:off x="0" y="-330200"/>
            <a:ext cx="9144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endParaRPr lang="fr-FR" sz="3000" b="1" dirty="0">
              <a:ea typeface="ＭＳ Ｐゴシック" charset="0"/>
              <a:cs typeface="ＭＳ Ｐゴシック" charset="0"/>
            </a:endParaRPr>
          </a:p>
          <a:p>
            <a:pPr algn="ctr" eaLnBrk="1" hangingPunct="1"/>
            <a:r>
              <a:rPr lang="en-US" sz="3500" b="1" dirty="0">
                <a:solidFill>
                  <a:srgbClr val="000000"/>
                </a:solidFill>
                <a:latin typeface="Arial"/>
                <a:cs typeface="Arial"/>
              </a:rPr>
              <a:t>Here be </a:t>
            </a:r>
            <a:r>
              <a:rPr lang="en-US" sz="3500" b="1" dirty="0" smtClean="0">
                <a:solidFill>
                  <a:srgbClr val="000000"/>
                </a:solidFill>
                <a:latin typeface="Arial"/>
                <a:cs typeface="Arial"/>
              </a:rPr>
              <a:t>Monsters: Black Holes</a:t>
            </a:r>
            <a:r>
              <a:rPr lang="en-US" sz="3500" b="1" dirty="0">
                <a:solidFill>
                  <a:srgbClr val="000000"/>
                </a:solidFill>
                <a:latin typeface="Arial"/>
                <a:cs typeface="Arial"/>
              </a:rPr>
              <a:t/>
            </a:r>
            <a:br>
              <a:rPr lang="en-US" sz="3500" b="1" dirty="0">
                <a:solidFill>
                  <a:srgbClr val="000000"/>
                </a:solidFill>
                <a:latin typeface="Arial"/>
                <a:cs typeface="Arial"/>
              </a:rPr>
            </a:br>
            <a:endParaRPr lang="en-US" sz="3500" b="1" dirty="0">
              <a:solidFill>
                <a:srgbClr val="000000"/>
              </a:solidFill>
              <a:latin typeface="Arial"/>
              <a:ea typeface="ＭＳ Ｐゴシック" charset="0"/>
              <a:cs typeface="Arial"/>
            </a:endParaRPr>
          </a:p>
        </p:txBody>
      </p:sp>
    </p:spTree>
    <p:extLst>
      <p:ext uri="{BB962C8B-B14F-4D97-AF65-F5344CB8AC3E}">
        <p14:creationId xmlns:p14="http://schemas.microsoft.com/office/powerpoint/2010/main" val="12811915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8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12697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1550" y="622300"/>
            <a:ext cx="7359650" cy="558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9" name="TextBox 3"/>
          <p:cNvSpPr txBox="1">
            <a:spLocks noChangeArrowheads="1"/>
          </p:cNvSpPr>
          <p:nvPr/>
        </p:nvSpPr>
        <p:spPr bwMode="auto">
          <a:xfrm>
            <a:off x="34925" y="6372225"/>
            <a:ext cx="4537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solidFill>
                  <a:srgbClr val="000000"/>
                </a:solidFill>
              </a:rPr>
              <a:t>Image from Rob Fender – turtle diagram</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re 1"/>
          <p:cNvSpPr>
            <a:spLocks noGrp="1"/>
          </p:cNvSpPr>
          <p:nvPr>
            <p:ph type="title"/>
          </p:nvPr>
        </p:nvSpPr>
        <p:spPr>
          <a:xfrm>
            <a:off x="533400" y="209550"/>
            <a:ext cx="8915400" cy="552450"/>
          </a:xfrm>
        </p:spPr>
        <p:txBody>
          <a:bodyPr/>
          <a:lstStyle/>
          <a:p>
            <a:pPr>
              <a:defRPr/>
            </a:pPr>
            <a:r>
              <a:rPr lang="fr-FR" dirty="0" smtClean="0">
                <a:solidFill>
                  <a:srgbClr val="000000"/>
                </a:solidFill>
                <a:latin typeface="Trebuchet MS" charset="0"/>
                <a:ea typeface="ヒラギノ角ゴ Pro W3" charset="0"/>
                <a:cs typeface="ヒラギノ角ゴ Pro W3" charset="0"/>
              </a:rPr>
              <a:t>X-ray </a:t>
            </a:r>
            <a:r>
              <a:rPr lang="fr-FR" dirty="0" err="1" smtClean="0">
                <a:solidFill>
                  <a:srgbClr val="000000"/>
                </a:solidFill>
                <a:latin typeface="Trebuchet MS" charset="0"/>
                <a:ea typeface="ヒラギノ角ゴ Pro W3" charset="0"/>
                <a:cs typeface="ヒラギノ角ゴ Pro W3" charset="0"/>
              </a:rPr>
              <a:t>emission</a:t>
            </a:r>
            <a:r>
              <a:rPr lang="fr-FR" dirty="0" smtClean="0">
                <a:solidFill>
                  <a:srgbClr val="000000"/>
                </a:solidFill>
                <a:latin typeface="Trebuchet MS" charset="0"/>
                <a:ea typeface="ヒラギノ角ゴ Pro W3" charset="0"/>
                <a:cs typeface="ヒラギノ角ゴ Pro W3" charset="0"/>
              </a:rPr>
              <a:t> </a:t>
            </a:r>
            <a:r>
              <a:rPr lang="fr-FR" dirty="0" err="1" smtClean="0">
                <a:solidFill>
                  <a:srgbClr val="000000"/>
                </a:solidFill>
                <a:latin typeface="Trebuchet MS" charset="0"/>
                <a:ea typeface="ヒラギノ角ゴ Pro W3" charset="0"/>
                <a:cs typeface="ヒラギノ角ゴ Pro W3" charset="0"/>
              </a:rPr>
              <a:t>from</a:t>
            </a:r>
            <a:r>
              <a:rPr lang="fr-FR" dirty="0" smtClean="0">
                <a:solidFill>
                  <a:srgbClr val="000000"/>
                </a:solidFill>
                <a:latin typeface="Trebuchet MS" charset="0"/>
                <a:ea typeface="ヒラギノ角ゴ Pro W3" charset="0"/>
                <a:cs typeface="ヒラギノ角ゴ Pro W3" charset="0"/>
              </a:rPr>
              <a:t> clusters of galaxies</a:t>
            </a:r>
            <a:endParaRPr lang="fr-FR" dirty="0">
              <a:solidFill>
                <a:srgbClr val="000000"/>
              </a:solidFill>
              <a:latin typeface="Trebuchet MS" charset="0"/>
              <a:ea typeface="ヒラギノ角ゴ Pro W3" charset="0"/>
              <a:cs typeface="ヒラギノ角ゴ Pro W3" charset="0"/>
            </a:endParaRPr>
          </a:p>
        </p:txBody>
      </p:sp>
      <p:sp>
        <p:nvSpPr>
          <p:cNvPr id="129026" name="ZoneTexte 8"/>
          <p:cNvSpPr txBox="1">
            <a:spLocks noChangeArrowheads="1"/>
          </p:cNvSpPr>
          <p:nvPr/>
        </p:nvSpPr>
        <p:spPr bwMode="auto">
          <a:xfrm>
            <a:off x="1069975" y="990600"/>
            <a:ext cx="3114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solidFill>
                  <a:srgbClr val="FF0000"/>
                </a:solidFill>
                <a:ea typeface="ＭＳ Ｐゴシック" charset="0"/>
                <a:cs typeface="ＭＳ Ｐゴシック" charset="0"/>
              </a:rPr>
              <a:t>1 keV (1.2x10</a:t>
            </a:r>
            <a:r>
              <a:rPr lang="fr-FR" sz="1800" b="1" baseline="30000">
                <a:solidFill>
                  <a:srgbClr val="FF0000"/>
                </a:solidFill>
                <a:ea typeface="ＭＳ Ｐゴシック" charset="0"/>
                <a:cs typeface="ＭＳ Ｐゴシック" charset="0"/>
              </a:rPr>
              <a:t>7</a:t>
            </a:r>
            <a:r>
              <a:rPr lang="fr-FR" sz="1800" b="1">
                <a:solidFill>
                  <a:srgbClr val="FF0000"/>
                </a:solidFill>
                <a:ea typeface="ＭＳ Ｐゴシック" charset="0"/>
                <a:cs typeface="ＭＳ Ｐゴシック" charset="0"/>
              </a:rPr>
              <a:t>K) plasma</a:t>
            </a:r>
          </a:p>
        </p:txBody>
      </p:sp>
      <p:sp>
        <p:nvSpPr>
          <p:cNvPr id="129027" name="ZoneTexte 9"/>
          <p:cNvSpPr txBox="1">
            <a:spLocks noChangeArrowheads="1"/>
          </p:cNvSpPr>
          <p:nvPr/>
        </p:nvSpPr>
        <p:spPr bwMode="auto">
          <a:xfrm>
            <a:off x="5227638" y="990600"/>
            <a:ext cx="2981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solidFill>
                  <a:srgbClr val="FF0000"/>
                </a:solidFill>
                <a:ea typeface="ＭＳ Ｐゴシック" charset="0"/>
                <a:cs typeface="ＭＳ Ｐゴシック" charset="0"/>
              </a:rPr>
              <a:t>7 keV (8.1x10</a:t>
            </a:r>
            <a:r>
              <a:rPr lang="fr-FR" sz="1800" b="1" baseline="30000">
                <a:solidFill>
                  <a:srgbClr val="FF0000"/>
                </a:solidFill>
                <a:ea typeface="ＭＳ Ｐゴシック" charset="0"/>
                <a:cs typeface="ＭＳ Ｐゴシック" charset="0"/>
              </a:rPr>
              <a:t>7</a:t>
            </a:r>
            <a:r>
              <a:rPr lang="fr-FR" sz="1800" b="1">
                <a:solidFill>
                  <a:srgbClr val="FF0000"/>
                </a:solidFill>
                <a:ea typeface="ＭＳ Ｐゴシック" charset="0"/>
                <a:cs typeface="ＭＳ Ｐゴシック" charset="0"/>
              </a:rPr>
              <a:t>K) plasma</a:t>
            </a:r>
          </a:p>
        </p:txBody>
      </p:sp>
      <p:sp>
        <p:nvSpPr>
          <p:cNvPr id="129028" name="ZoneTexte 5"/>
          <p:cNvSpPr txBox="1">
            <a:spLocks noChangeArrowheads="1"/>
          </p:cNvSpPr>
          <p:nvPr/>
        </p:nvSpPr>
        <p:spPr bwMode="auto">
          <a:xfrm>
            <a:off x="2165350" y="6270625"/>
            <a:ext cx="5360988"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b="1">
                <a:solidFill>
                  <a:srgbClr val="000000"/>
                </a:solidFill>
                <a:ea typeface="ＭＳ Ｐゴシック" charset="0"/>
                <a:cs typeface="ＭＳ Ｐゴシック" charset="0"/>
              </a:rPr>
              <a:t>X-rays give temperature, abundance, density</a:t>
            </a:r>
          </a:p>
        </p:txBody>
      </p:sp>
      <p:pic>
        <p:nvPicPr>
          <p:cNvPr id="129029" name="Image 13" descr="caption_cpgs.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9463" y="4822825"/>
            <a:ext cx="8004175"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0" name="Image 14" descr="mekal_Z_0.2532_Ab_0.333_nh_0.204_kT_7_strong.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62475" y="1724025"/>
            <a:ext cx="4435475"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1" name="Image 15" descr="mekal_Z_0.2532_Ab_0.333_nh_0.204_kT_1_strong.t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7000" y="1724025"/>
            <a:ext cx="4435475"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2" name="ZoneTexte 16"/>
          <p:cNvSpPr txBox="1">
            <a:spLocks noChangeArrowheads="1"/>
          </p:cNvSpPr>
          <p:nvPr/>
        </p:nvSpPr>
        <p:spPr bwMode="auto">
          <a:xfrm>
            <a:off x="1270000" y="2727325"/>
            <a:ext cx="641350"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a:ea typeface="ＭＳ Ｐゴシック" charset="0"/>
                <a:cs typeface="ＭＳ Ｐゴシック" charset="0"/>
              </a:rPr>
              <a:t>Fe L</a:t>
            </a:r>
          </a:p>
        </p:txBody>
      </p:sp>
      <p:sp>
        <p:nvSpPr>
          <p:cNvPr id="129033" name="ZoneTexte 17"/>
          <p:cNvSpPr txBox="1">
            <a:spLocks noChangeArrowheads="1"/>
          </p:cNvSpPr>
          <p:nvPr/>
        </p:nvSpPr>
        <p:spPr bwMode="auto">
          <a:xfrm>
            <a:off x="3543300" y="3181350"/>
            <a:ext cx="641350"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a:ea typeface="ＭＳ Ｐゴシック" charset="0"/>
                <a:cs typeface="ＭＳ Ｐゴシック" charset="0"/>
              </a:rPr>
              <a:t>Fe K</a:t>
            </a:r>
          </a:p>
        </p:txBody>
      </p:sp>
      <p:sp>
        <p:nvSpPr>
          <p:cNvPr id="129034" name="ZoneTexte 18"/>
          <p:cNvSpPr txBox="1">
            <a:spLocks noChangeArrowheads="1"/>
          </p:cNvSpPr>
          <p:nvPr/>
        </p:nvSpPr>
        <p:spPr bwMode="auto">
          <a:xfrm>
            <a:off x="8208963" y="1938338"/>
            <a:ext cx="641350" cy="369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a:ea typeface="ＭＳ Ｐゴシック" charset="0"/>
                <a:cs typeface="ＭＳ Ｐゴシック" charset="0"/>
              </a:rPr>
              <a:t>Fe K</a:t>
            </a:r>
          </a:p>
        </p:txBody>
      </p:sp>
      <p:sp>
        <p:nvSpPr>
          <p:cNvPr id="129035" name="ZoneTexte 12"/>
          <p:cNvSpPr txBox="1">
            <a:spLocks noChangeArrowheads="1"/>
          </p:cNvSpPr>
          <p:nvPr/>
        </p:nvSpPr>
        <p:spPr bwMode="auto">
          <a:xfrm>
            <a:off x="3543300" y="3097213"/>
            <a:ext cx="876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a:solidFill>
                  <a:schemeClr val="bg2"/>
                </a:solidFill>
                <a:ea typeface="ＭＳ Ｐゴシック" charset="0"/>
                <a:cs typeface="ＭＳ Ｐゴシック" charset="0"/>
              </a:rPr>
              <a:t>Fe-K</a:t>
            </a:r>
          </a:p>
        </p:txBody>
      </p:sp>
      <p:sp>
        <p:nvSpPr>
          <p:cNvPr id="129036" name="ZoneTexte 12"/>
          <p:cNvSpPr txBox="1">
            <a:spLocks noChangeArrowheads="1"/>
          </p:cNvSpPr>
          <p:nvPr/>
        </p:nvSpPr>
        <p:spPr bwMode="auto">
          <a:xfrm>
            <a:off x="1898650" y="1946275"/>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800">
                <a:solidFill>
                  <a:schemeClr val="bg2"/>
                </a:solidFill>
                <a:ea typeface="ＭＳ Ｐゴシック" charset="0"/>
                <a:cs typeface="ＭＳ Ｐゴシック" charset="0"/>
              </a:rPr>
              <a:t>Fe-L (niveau n= 2)</a:t>
            </a: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4" name="Content Placeholder 3"/>
          <p:cNvPicPr>
            <a:picLocks noGrp="1" noChangeAspect="1"/>
          </p:cNvPicPr>
          <p:nvPr>
            <p:ph idx="1"/>
          </p:nvPr>
        </p:nvPicPr>
        <p:blipFill>
          <a:blip r:embed="rId2"/>
          <a:srcRect l="1091" r="1091"/>
          <a:stretch>
            <a:fillRect/>
          </a:stretch>
        </p:blipFill>
        <p:spPr>
          <a:xfrm>
            <a:off x="1406525" y="404813"/>
            <a:ext cx="6765925" cy="3581400"/>
          </a:xfrm>
        </p:spPr>
      </p:pic>
      <p:pic>
        <p:nvPicPr>
          <p:cNvPr id="13107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41625" y="4149725"/>
            <a:ext cx="381793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Monotype Sorts" pitchFamily="-108" charset="2"/>
              <a:buChar char="G"/>
              <a:defRPr/>
            </a:pPr>
            <a:r>
              <a:rPr lang="en-US" dirty="0" smtClean="0">
                <a:solidFill>
                  <a:srgbClr val="08101A"/>
                </a:solidFill>
              </a:rPr>
              <a:t> </a:t>
            </a:r>
            <a:r>
              <a:rPr lang="en-US" dirty="0" err="1" smtClean="0">
                <a:solidFill>
                  <a:srgbClr val="08101A"/>
                </a:solidFill>
              </a:rPr>
              <a:t>Rs</a:t>
            </a:r>
            <a:r>
              <a:rPr lang="en-US" dirty="0" smtClean="0">
                <a:solidFill>
                  <a:srgbClr val="08101A"/>
                </a:solidFill>
              </a:rPr>
              <a:t> = 2GM/c^2 = 3km pour M=1Msol</a:t>
            </a:r>
          </a:p>
          <a:p>
            <a:pPr>
              <a:buFont typeface="Monotype Sorts" pitchFamily="-108" charset="2"/>
              <a:buChar char="G"/>
              <a:defRPr/>
            </a:pPr>
            <a:r>
              <a:rPr lang="en-US" sz="2600" dirty="0" smtClean="0">
                <a:solidFill>
                  <a:srgbClr val="08101A"/>
                </a:solidFill>
              </a:rPr>
              <a:t> </a:t>
            </a:r>
            <a:r>
              <a:rPr lang="en-US" sz="2600" dirty="0" err="1" smtClean="0">
                <a:solidFill>
                  <a:srgbClr val="08101A"/>
                </a:solidFill>
              </a:rPr>
              <a:t>Rinfluence</a:t>
            </a:r>
            <a:r>
              <a:rPr lang="en-US" sz="2600" dirty="0" smtClean="0">
                <a:solidFill>
                  <a:srgbClr val="08101A"/>
                </a:solidFill>
              </a:rPr>
              <a:t> = GM/sigma^2 </a:t>
            </a:r>
          </a:p>
          <a:p>
            <a:pPr>
              <a:buFont typeface="Monotype Sorts" pitchFamily="-108" charset="2"/>
              <a:buNone/>
              <a:defRPr/>
            </a:pPr>
            <a:r>
              <a:rPr lang="en-US" sz="2600" dirty="0" smtClean="0">
                <a:solidFill>
                  <a:srgbClr val="08101A"/>
                </a:solidFill>
              </a:rPr>
              <a:t>		     	= 5pc pour 10^8Msol et 300k/s</a:t>
            </a:r>
          </a:p>
          <a:p>
            <a:pPr>
              <a:buFont typeface="Monotype Sorts" pitchFamily="-108" charset="2"/>
              <a:buNone/>
              <a:defRPr/>
            </a:pPr>
            <a:r>
              <a:rPr lang="en-US" sz="2600" dirty="0" smtClean="0">
                <a:solidFill>
                  <a:srgbClr val="08101A"/>
                </a:solidFill>
              </a:rPr>
              <a:t>			= 0.5 </a:t>
            </a:r>
            <a:r>
              <a:rPr lang="en-US" sz="2600" dirty="0" err="1" smtClean="0">
                <a:solidFill>
                  <a:srgbClr val="08101A"/>
                </a:solidFill>
              </a:rPr>
              <a:t>kpc</a:t>
            </a:r>
            <a:r>
              <a:rPr lang="en-US" sz="2600" dirty="0" smtClean="0">
                <a:solidFill>
                  <a:srgbClr val="08101A"/>
                </a:solidFill>
              </a:rPr>
              <a:t> pour 10^10Msol et 300km/s 			(=0.3’’ a z=0.1)</a:t>
            </a:r>
          </a:p>
        </p:txBody>
      </p:sp>
      <p:sp>
        <p:nvSpPr>
          <p:cNvPr id="4" name="Titre 1"/>
          <p:cNvSpPr txBox="1">
            <a:spLocks/>
          </p:cNvSpPr>
          <p:nvPr/>
        </p:nvSpPr>
        <p:spPr bwMode="auto">
          <a:xfrm>
            <a:off x="266700" y="381000"/>
            <a:ext cx="8724900" cy="552450"/>
          </a:xfrm>
          <a:prstGeom prst="rect">
            <a:avLst/>
          </a:prstGeom>
          <a:noFill/>
          <a:ln w="9525">
            <a:noFill/>
            <a:miter lim="800000"/>
            <a:headEnd/>
            <a:tailEnd/>
          </a:ln>
          <a:effectLst>
            <a:outerShdw blurRad="63500" dist="38099" dir="2700000" algn="ctr" rotWithShape="0">
              <a:srgbClr val="000000">
                <a:alpha val="75000"/>
              </a:srgbClr>
            </a:outerShdw>
          </a:effectLst>
        </p:spPr>
        <p:txBody>
          <a:bodyPr anchor="b"/>
          <a:lstStyle/>
          <a:p>
            <a:pPr algn="ctr" defTabSz="914400" eaLnBrk="0" hangingPunct="0">
              <a:defRPr/>
            </a:pPr>
            <a:r>
              <a:rPr lang="fr-FR" sz="2800" b="1" dirty="0" err="1">
                <a:solidFill>
                  <a:srgbClr val="08101A"/>
                </a:solidFill>
                <a:latin typeface="Helvetica" pitchFamily="-108" charset="0"/>
                <a:ea typeface="Helvetica" pitchFamily="-108" charset="0"/>
                <a:cs typeface="Helvetica" pitchFamily="-108" charset="0"/>
              </a:rPr>
              <a:t>Fundamental</a:t>
            </a:r>
            <a:r>
              <a:rPr lang="fr-FR" sz="2800" b="1" dirty="0">
                <a:solidFill>
                  <a:srgbClr val="08101A"/>
                </a:solidFill>
                <a:latin typeface="Helvetica" pitchFamily="-108" charset="0"/>
                <a:ea typeface="Helvetica" pitchFamily="-108" charset="0"/>
                <a:cs typeface="Helvetica" pitchFamily="-108" charset="0"/>
              </a:rPr>
              <a:t> </a:t>
            </a:r>
            <a:r>
              <a:rPr lang="fr-FR" sz="2800" b="1" dirty="0" err="1">
                <a:solidFill>
                  <a:srgbClr val="08101A"/>
                </a:solidFill>
                <a:latin typeface="Helvetica" pitchFamily="-108" charset="0"/>
                <a:ea typeface="Helvetica" pitchFamily="-108" charset="0"/>
                <a:cs typeface="Helvetica" pitchFamily="-108" charset="0"/>
              </a:rPr>
              <a:t>properties</a:t>
            </a:r>
            <a:r>
              <a:rPr lang="fr-FR" sz="2800" b="1" dirty="0">
                <a:solidFill>
                  <a:srgbClr val="08101A"/>
                </a:solidFill>
                <a:latin typeface="Helvetica" pitchFamily="-108" charset="0"/>
                <a:ea typeface="Helvetica" pitchFamily="-108" charset="0"/>
                <a:cs typeface="Helvetica" pitchFamily="-108" charset="0"/>
              </a:rPr>
              <a:t> black </a:t>
            </a:r>
            <a:r>
              <a:rPr lang="fr-FR" sz="2800" b="1" dirty="0" err="1">
                <a:solidFill>
                  <a:srgbClr val="08101A"/>
                </a:solidFill>
                <a:latin typeface="Helvetica" pitchFamily="-108" charset="0"/>
                <a:ea typeface="Helvetica" pitchFamily="-108" charset="0"/>
                <a:cs typeface="Helvetica" pitchFamily="-108" charset="0"/>
              </a:rPr>
              <a:t>holes</a:t>
            </a:r>
            <a:endParaRPr lang="fr-FR" sz="2800" b="1" dirty="0">
              <a:solidFill>
                <a:srgbClr val="08101A"/>
              </a:solidFill>
              <a:latin typeface="Helvetica" pitchFamily="-108" charset="0"/>
              <a:ea typeface="Helvetica" pitchFamily="-108" charset="0"/>
              <a:cs typeface="Helvetica" pitchFamily="-108" charset="0"/>
            </a:endParaRPr>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4" name="Titre 1"/>
          <p:cNvSpPr txBox="1">
            <a:spLocks/>
          </p:cNvSpPr>
          <p:nvPr/>
        </p:nvSpPr>
        <p:spPr bwMode="auto">
          <a:xfrm>
            <a:off x="266700" y="381000"/>
            <a:ext cx="8724900" cy="552450"/>
          </a:xfrm>
          <a:prstGeom prst="rect">
            <a:avLst/>
          </a:prstGeom>
          <a:noFill/>
          <a:ln w="9525">
            <a:noFill/>
            <a:miter lim="800000"/>
            <a:headEnd/>
            <a:tailEnd/>
          </a:ln>
          <a:effectLst>
            <a:outerShdw blurRad="63500" dist="38099" dir="2700000" algn="ctr" rotWithShape="0">
              <a:srgbClr val="000000">
                <a:alpha val="75000"/>
              </a:srgbClr>
            </a:outerShdw>
          </a:effectLst>
        </p:spPr>
        <p:txBody>
          <a:bodyPr anchor="b"/>
          <a:lstStyle/>
          <a:p>
            <a:pPr algn="ctr" defTabSz="914400" eaLnBrk="0" hangingPunct="0">
              <a:defRPr/>
            </a:pPr>
            <a:r>
              <a:rPr lang="fr-FR" sz="2800" b="1" dirty="0">
                <a:solidFill>
                  <a:srgbClr val="08101A"/>
                </a:solidFill>
                <a:latin typeface="Helvetica" pitchFamily="-108" charset="0"/>
                <a:ea typeface="Helvetica" pitchFamily="-108" charset="0"/>
                <a:cs typeface="Helvetica" pitchFamily="-108" charset="0"/>
              </a:rPr>
              <a:t>Mesurer le moment angulaire des </a:t>
            </a:r>
            <a:r>
              <a:rPr lang="fr-FR" sz="2800" b="1" dirty="0" err="1">
                <a:solidFill>
                  <a:srgbClr val="08101A"/>
                </a:solidFill>
                <a:latin typeface="Helvetica" pitchFamily="-108" charset="0"/>
                <a:ea typeface="Helvetica" pitchFamily="-108" charset="0"/>
                <a:cs typeface="Helvetica" pitchFamily="-108" charset="0"/>
              </a:rPr>
              <a:t>TNs</a:t>
            </a:r>
            <a:endParaRPr lang="fr-FR" sz="2800" b="1" dirty="0">
              <a:solidFill>
                <a:srgbClr val="08101A"/>
              </a:solidFill>
              <a:latin typeface="Helvetica" pitchFamily="-108" charset="0"/>
              <a:ea typeface="Helvetica" pitchFamily="-108" charset="0"/>
              <a:cs typeface="Helvetica" pitchFamily="-108" charset="0"/>
            </a:endParaRPr>
          </a:p>
        </p:txBody>
      </p:sp>
      <p:pic>
        <p:nvPicPr>
          <p:cNvPr id="13414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205038"/>
            <a:ext cx="3851275" cy="256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7"/>
          <p:cNvSpPr>
            <a:spLocks noGrp="1"/>
          </p:cNvSpPr>
          <p:nvPr>
            <p:ph idx="1"/>
          </p:nvPr>
        </p:nvSpPr>
        <p:spPr/>
        <p:txBody>
          <a:bodyPr/>
          <a:lstStyle/>
          <a:p>
            <a:pPr>
              <a:defRPr/>
            </a:pPr>
            <a:endParaRPr lang="en-US" dirty="0"/>
          </a:p>
        </p:txBody>
      </p:sp>
      <p:pic>
        <p:nvPicPr>
          <p:cNvPr id="13414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08525" y="1268413"/>
            <a:ext cx="38957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ZoneTexte 7"/>
          <p:cNvSpPr txBox="1">
            <a:spLocks noChangeArrowheads="1"/>
          </p:cNvSpPr>
          <p:nvPr/>
        </p:nvSpPr>
        <p:spPr bwMode="auto">
          <a:xfrm>
            <a:off x="4405313" y="0"/>
            <a:ext cx="4752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600" b="1">
                <a:latin typeface="Helvetica" charset="0"/>
                <a:cs typeface="Helvetica" charset="0"/>
              </a:rPr>
              <a:t>Hlavacek-Larrondo et al. 2012, arXiv: 1110.0489</a:t>
            </a:r>
          </a:p>
        </p:txBody>
      </p:sp>
      <p:sp>
        <p:nvSpPr>
          <p:cNvPr id="13" name="Titre 1"/>
          <p:cNvSpPr txBox="1">
            <a:spLocks/>
          </p:cNvSpPr>
          <p:nvPr/>
        </p:nvSpPr>
        <p:spPr bwMode="auto">
          <a:xfrm>
            <a:off x="266700" y="438150"/>
            <a:ext cx="8724900" cy="552450"/>
          </a:xfrm>
          <a:prstGeom prst="rect">
            <a:avLst/>
          </a:prstGeom>
          <a:noFill/>
          <a:ln w="9525">
            <a:noFill/>
            <a:miter lim="800000"/>
            <a:headEnd/>
            <a:tailEnd/>
          </a:ln>
          <a:effectLst>
            <a:outerShdw blurRad="63500" dist="38099" dir="2700000" algn="ctr" rotWithShape="0">
              <a:srgbClr val="000000">
                <a:alpha val="75000"/>
              </a:srgbClr>
            </a:outerShdw>
          </a:effectLst>
        </p:spPr>
        <p:txBody>
          <a:bodyPr anchor="b"/>
          <a:lstStyle/>
          <a:p>
            <a:pPr algn="ctr" defTabSz="914400" eaLnBrk="0" hangingPunct="0">
              <a:defRPr/>
            </a:pPr>
            <a:r>
              <a:rPr lang="fr-FR" sz="3300" b="1" kern="0" dirty="0" err="1">
                <a:solidFill>
                  <a:srgbClr val="08101A"/>
                </a:solidFill>
                <a:latin typeface="Helvetica"/>
                <a:ea typeface="+mj-ea"/>
                <a:cs typeface="Helvetica"/>
              </a:rPr>
              <a:t>Cavity</a:t>
            </a:r>
            <a:r>
              <a:rPr lang="fr-FR" sz="3300" b="1" kern="0" dirty="0">
                <a:solidFill>
                  <a:srgbClr val="08101A"/>
                </a:solidFill>
                <a:latin typeface="Helvetica"/>
                <a:ea typeface="+mj-ea"/>
                <a:cs typeface="Helvetica"/>
              </a:rPr>
              <a:t> </a:t>
            </a:r>
            <a:r>
              <a:rPr lang="fr-FR" sz="3300" b="1" kern="0" dirty="0" err="1">
                <a:solidFill>
                  <a:srgbClr val="08101A"/>
                </a:solidFill>
                <a:latin typeface="Helvetica"/>
                <a:ea typeface="+mj-ea"/>
                <a:cs typeface="Helvetica"/>
              </a:rPr>
              <a:t>properties</a:t>
            </a:r>
            <a:r>
              <a:rPr lang="fr-FR" sz="3300" b="1" kern="0" dirty="0">
                <a:solidFill>
                  <a:srgbClr val="08101A"/>
                </a:solidFill>
                <a:latin typeface="Helvetica"/>
                <a:ea typeface="+mj-ea"/>
                <a:cs typeface="Helvetica"/>
              </a:rPr>
              <a:t>: </a:t>
            </a:r>
            <a:r>
              <a:rPr lang="fr-FR" sz="3300" b="1" kern="0" dirty="0" err="1">
                <a:solidFill>
                  <a:srgbClr val="08101A"/>
                </a:solidFill>
                <a:latin typeface="Helvetica"/>
                <a:ea typeface="+mj-ea"/>
                <a:cs typeface="Helvetica"/>
              </a:rPr>
              <a:t>energetics</a:t>
            </a:r>
            <a:endParaRPr lang="fr-FR" sz="3300" b="1" kern="0" dirty="0">
              <a:solidFill>
                <a:srgbClr val="08101A"/>
              </a:solidFill>
              <a:latin typeface="Helvetica"/>
              <a:ea typeface="+mj-ea"/>
              <a:cs typeface="Helvetica"/>
            </a:endParaRPr>
          </a:p>
        </p:txBody>
      </p:sp>
      <p:pic>
        <p:nvPicPr>
          <p:cNvPr id="135171" name="Image 9" descr="Pcav_Lcool.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60563"/>
            <a:ext cx="4343400" cy="438626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5172" name="ZoneTexte 10"/>
          <p:cNvSpPr txBox="1">
            <a:spLocks noChangeArrowheads="1"/>
          </p:cNvSpPr>
          <p:nvPr/>
        </p:nvSpPr>
        <p:spPr bwMode="auto">
          <a:xfrm>
            <a:off x="1676400" y="2770188"/>
            <a:ext cx="12985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200">
                <a:solidFill>
                  <a:schemeClr val="bg2"/>
                </a:solidFill>
                <a:latin typeface="Century Gothic (Corps)" charset="0"/>
              </a:rPr>
              <a:t>z &lt; 0.3</a:t>
            </a:r>
          </a:p>
        </p:txBody>
      </p:sp>
      <p:pic>
        <p:nvPicPr>
          <p:cNvPr id="135173" name="Image 11" descr="Dist_pV.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554413"/>
            <a:ext cx="3408363" cy="27924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5174" name="ZoneTexte 14"/>
          <p:cNvSpPr txBox="1">
            <a:spLocks noChangeArrowheads="1"/>
          </p:cNvSpPr>
          <p:nvPr/>
        </p:nvSpPr>
        <p:spPr bwMode="auto">
          <a:xfrm>
            <a:off x="5867400" y="2141538"/>
            <a:ext cx="2536825" cy="830262"/>
          </a:xfrm>
          <a:prstGeom prst="rect">
            <a:avLst/>
          </a:prstGeom>
          <a:solidFill>
            <a:schemeClr val="tx1"/>
          </a:solidFill>
          <a:ln w="38100">
            <a:solidFill>
              <a:schemeClr val="bg2"/>
            </a:solidFill>
            <a:miter lim="800000"/>
            <a:headEnd/>
            <a:tailEnd/>
          </a:ln>
        </p:spPr>
        <p:txBody>
          <a:bodyPr>
            <a:spAutoFit/>
          </a:bodyPr>
          <a:lstStyle>
            <a:lvl1pPr marL="457200" indent="-457200"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defTabSz="914400" eaLnBrk="1" hangingPunct="1">
              <a:buClr>
                <a:srgbClr val="FF0000"/>
              </a:buClr>
            </a:pPr>
            <a:r>
              <a:rPr lang="en-GB" sz="1800">
                <a:solidFill>
                  <a:schemeClr val="bg2"/>
                </a:solidFill>
                <a:latin typeface="Helvetica" charset="0"/>
                <a:cs typeface="Helvetica" charset="0"/>
              </a:rPr>
              <a:t>E</a:t>
            </a:r>
            <a:r>
              <a:rPr lang="en-GB" sz="1800" baseline="-25000">
                <a:solidFill>
                  <a:schemeClr val="bg2"/>
                </a:solidFill>
                <a:latin typeface="Helvetica" charset="0"/>
                <a:cs typeface="Helvetica" charset="0"/>
              </a:rPr>
              <a:t>cavity</a:t>
            </a:r>
            <a:r>
              <a:rPr lang="en-GB" sz="1800">
                <a:solidFill>
                  <a:schemeClr val="bg2"/>
                </a:solidFill>
                <a:latin typeface="Helvetica" charset="0"/>
                <a:cs typeface="Helvetica" charset="0"/>
              </a:rPr>
              <a:t>=4pV</a:t>
            </a:r>
            <a:r>
              <a:rPr lang="en-GB" sz="1800" baseline="-25000">
                <a:solidFill>
                  <a:schemeClr val="bg2"/>
                </a:solidFill>
                <a:latin typeface="Helvetica" charset="0"/>
                <a:cs typeface="Helvetica" charset="0"/>
              </a:rPr>
              <a:t>total</a:t>
            </a:r>
            <a:endParaRPr lang="en-GB" sz="1800">
              <a:solidFill>
                <a:schemeClr val="bg2"/>
              </a:solidFill>
              <a:latin typeface="Helvetica" charset="0"/>
              <a:cs typeface="Helvetica" charset="0"/>
            </a:endParaRPr>
          </a:p>
          <a:p>
            <a:pPr algn="ctr" defTabSz="914400" eaLnBrk="1" hangingPunct="1">
              <a:buClr>
                <a:srgbClr val="FF0000"/>
              </a:buClr>
            </a:pPr>
            <a:r>
              <a:rPr lang="en-GB" sz="1800">
                <a:solidFill>
                  <a:schemeClr val="bg2"/>
                </a:solidFill>
                <a:latin typeface="Helvetica" charset="0"/>
                <a:cs typeface="Helvetica" charset="0"/>
              </a:rPr>
              <a:t>L</a:t>
            </a:r>
            <a:r>
              <a:rPr lang="en-GB" sz="1800" baseline="-25000">
                <a:solidFill>
                  <a:schemeClr val="bg2"/>
                </a:solidFill>
                <a:latin typeface="Helvetica" charset="0"/>
                <a:cs typeface="Helvetica" charset="0"/>
              </a:rPr>
              <a:t>mech</a:t>
            </a:r>
            <a:r>
              <a:rPr lang="en-GB" sz="1800">
                <a:solidFill>
                  <a:schemeClr val="bg2"/>
                </a:solidFill>
                <a:latin typeface="Helvetica" charset="0"/>
                <a:cs typeface="Helvetica" charset="0"/>
              </a:rPr>
              <a:t> = 4pV</a:t>
            </a:r>
            <a:r>
              <a:rPr lang="en-GB" sz="1800" baseline="-25000">
                <a:solidFill>
                  <a:schemeClr val="bg2"/>
                </a:solidFill>
                <a:latin typeface="Helvetica" charset="0"/>
                <a:cs typeface="Helvetica" charset="0"/>
              </a:rPr>
              <a:t>total</a:t>
            </a:r>
            <a:r>
              <a:rPr lang="en-GB" sz="1800">
                <a:solidFill>
                  <a:schemeClr val="bg2"/>
                </a:solidFill>
                <a:latin typeface="Helvetica" charset="0"/>
                <a:cs typeface="Helvetica" charset="0"/>
              </a:rPr>
              <a:t>/t</a:t>
            </a:r>
            <a:r>
              <a:rPr lang="en-GB" sz="1800" baseline="-25000">
                <a:solidFill>
                  <a:schemeClr val="bg2"/>
                </a:solidFill>
                <a:latin typeface="Helvetica" charset="0"/>
                <a:cs typeface="Helvetica" charset="0"/>
              </a:rPr>
              <a:t>age</a:t>
            </a:r>
          </a:p>
          <a:p>
            <a:pPr algn="ctr" defTabSz="914400" eaLnBrk="1" hangingPunct="1">
              <a:buClr>
                <a:srgbClr val="FF0000"/>
              </a:buClr>
            </a:pPr>
            <a:endParaRPr lang="en-GB" sz="1800" baseline="-25000">
              <a:solidFill>
                <a:schemeClr val="bg2"/>
              </a:solidFill>
              <a:latin typeface="Helvetica" charset="0"/>
              <a:cs typeface="Helvetica" charset="0"/>
            </a:endParaRPr>
          </a:p>
        </p:txBody>
      </p:sp>
      <p:sp>
        <p:nvSpPr>
          <p:cNvPr id="135175" name="ZoneTexte 8"/>
          <p:cNvSpPr txBox="1">
            <a:spLocks noChangeArrowheads="1"/>
          </p:cNvSpPr>
          <p:nvPr/>
        </p:nvSpPr>
        <p:spPr bwMode="auto">
          <a:xfrm>
            <a:off x="685800" y="5976938"/>
            <a:ext cx="4343400" cy="369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1800">
                <a:solidFill>
                  <a:schemeClr val="bg2"/>
                </a:solidFill>
              </a:rPr>
              <a:t> L</a:t>
            </a:r>
            <a:r>
              <a:rPr lang="fr-FR" sz="1800" baseline="-25000">
                <a:solidFill>
                  <a:schemeClr val="bg2"/>
                </a:solidFill>
              </a:rPr>
              <a:t>cool</a:t>
            </a:r>
            <a:r>
              <a:rPr lang="fr-FR" sz="1800">
                <a:solidFill>
                  <a:schemeClr val="bg2"/>
                </a:solidFill>
              </a:rPr>
              <a:t> (&lt; r</a:t>
            </a:r>
            <a:r>
              <a:rPr lang="fr-FR" sz="1800" baseline="-25000">
                <a:solidFill>
                  <a:schemeClr val="bg2"/>
                </a:solidFill>
              </a:rPr>
              <a:t>cool</a:t>
            </a:r>
            <a:r>
              <a:rPr lang="fr-FR" sz="1800">
                <a:solidFill>
                  <a:schemeClr val="bg2"/>
                </a:solidFill>
              </a:rPr>
              <a:t>) (10</a:t>
            </a:r>
            <a:r>
              <a:rPr lang="fr-FR" sz="1800" baseline="30000">
                <a:solidFill>
                  <a:schemeClr val="bg2"/>
                </a:solidFill>
              </a:rPr>
              <a:t>42</a:t>
            </a:r>
            <a:r>
              <a:rPr lang="fr-FR" sz="1800">
                <a:solidFill>
                  <a:schemeClr val="bg2"/>
                </a:solidFill>
              </a:rPr>
              <a:t> erg/s)</a:t>
            </a:r>
          </a:p>
        </p:txBody>
      </p:sp>
      <p:sp>
        <p:nvSpPr>
          <p:cNvPr id="135176" name="ZoneTexte 9"/>
          <p:cNvSpPr txBox="1">
            <a:spLocks noChangeArrowheads="1"/>
          </p:cNvSpPr>
          <p:nvPr/>
        </p:nvSpPr>
        <p:spPr bwMode="auto">
          <a:xfrm rot="-5400000">
            <a:off x="-1322387" y="3968750"/>
            <a:ext cx="4386262" cy="3698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fr-FR" sz="1800">
                <a:solidFill>
                  <a:schemeClr val="bg2"/>
                </a:solidFill>
              </a:rPr>
              <a:t>              L</a:t>
            </a:r>
            <a:r>
              <a:rPr lang="fr-FR" sz="1800" baseline="-25000">
                <a:solidFill>
                  <a:schemeClr val="bg2"/>
                </a:solidFill>
              </a:rPr>
              <a:t>mech</a:t>
            </a:r>
            <a:r>
              <a:rPr lang="fr-FR" sz="1800">
                <a:solidFill>
                  <a:schemeClr val="bg2"/>
                </a:solidFill>
              </a:rPr>
              <a:t> (10</a:t>
            </a:r>
            <a:r>
              <a:rPr lang="fr-FR" sz="1800" baseline="30000">
                <a:solidFill>
                  <a:schemeClr val="bg2"/>
                </a:solidFill>
              </a:rPr>
              <a:t>42</a:t>
            </a:r>
            <a:r>
              <a:rPr lang="fr-FR" sz="1800">
                <a:solidFill>
                  <a:schemeClr val="bg2"/>
                </a:solidFill>
              </a:rPr>
              <a:t> erg/s)</a:t>
            </a: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extLst>
            <a:ext uri="{FAA26D3D-D897-4be2-8F04-BA451C77F1D7}">
              <ma14:placeholderFlag xmlns:ma14="http://schemas.microsoft.com/office/mac/drawingml/2011/main" val="1"/>
            </a:ext>
          </a:extLst>
        </p:spPr>
        <p:txBody>
          <a:bodyPr/>
          <a:lstStyle/>
          <a:p>
            <a:pPr>
              <a:defRPr/>
            </a:pPr>
            <a:endParaRPr lang="en-US" cap="none">
              <a:latin typeface="Trebuchet MS" charset="0"/>
              <a:ea typeface="ヒラギノ角ゴ Pro W3" charset="0"/>
              <a:cs typeface="ヒラギノ角ゴ Pro W3" charset="0"/>
            </a:endParaRPr>
          </a:p>
        </p:txBody>
      </p:sp>
      <p:sp>
        <p:nvSpPr>
          <p:cNvPr id="108546" name="Text Placeholder 2"/>
          <p:cNvSpPr>
            <a:spLocks noGrp="1"/>
          </p:cNvSpPr>
          <p:nvPr>
            <p:ph type="body" idx="1"/>
          </p:nvPr>
        </p:nvSpPr>
        <p:spPr>
          <a:extLst>
            <a:ext uri="{FAA26D3D-D897-4be2-8F04-BA451C77F1D7}">
              <ma14:placeholderFlag xmlns:ma14="http://schemas.microsoft.com/office/mac/drawingml/2011/main" val="1"/>
            </a:ext>
          </a:extLst>
        </p:spPr>
        <p:txBody>
          <a:bodyPr/>
          <a:lstStyle/>
          <a:p>
            <a:pPr>
              <a:defRPr/>
            </a:pPr>
            <a:endParaRPr lang="en-US">
              <a:latin typeface="Trebuchet MS" charset="0"/>
              <a:ea typeface="ヒラギノ角ゴ Pro W3" charset="0"/>
              <a:cs typeface="ヒラギノ角ゴ Pro W3" charset="0"/>
            </a:endParaRPr>
          </a:p>
        </p:txBody>
      </p:sp>
      <p:sp>
        <p:nvSpPr>
          <p:cNvPr id="137219" name="TextBox 3"/>
          <p:cNvSpPr txBox="1">
            <a:spLocks noChangeArrowheads="1"/>
          </p:cNvSpPr>
          <p:nvPr/>
        </p:nvSpPr>
        <p:spPr bwMode="auto">
          <a:xfrm>
            <a:off x="722313" y="404813"/>
            <a:ext cx="8097837"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a:solidFill>
                  <a:srgbClr val="000000"/>
                </a:solidFill>
              </a:rPr>
              <a:t>Societe: </a:t>
            </a:r>
          </a:p>
          <a:p>
            <a:pPr eaLnBrk="1" hangingPunct="1">
              <a:buFontTx/>
              <a:buChar char="-"/>
            </a:pPr>
            <a:r>
              <a:rPr lang="en-US" sz="1800">
                <a:solidFill>
                  <a:srgbClr val="000000"/>
                </a:solidFill>
              </a:rPr>
              <a:t>Technologie des telescopes, pousse les detecteur sensible, influence physique medicale (detecteur)</a:t>
            </a:r>
          </a:p>
          <a:p>
            <a:pPr eaLnBrk="1" hangingPunct="1">
              <a:buFontTx/>
              <a:buChar char="-"/>
            </a:pPr>
            <a:r>
              <a:rPr lang="en-US" sz="1800">
                <a:solidFill>
                  <a:srgbClr val="000000"/>
                </a:solidFill>
              </a:rPr>
              <a:t>Simulations cosmologique: on pousse l’etude et le besoin des capacite d’ordinateur/informatique (plein d’autre domaine)</a:t>
            </a:r>
          </a:p>
          <a:p>
            <a:pPr eaLnBrk="1" hangingPunct="1">
              <a:buFontTx/>
              <a:buChar char="-"/>
            </a:pPr>
            <a:r>
              <a:rPr lang="en-US" sz="1800">
                <a:solidFill>
                  <a:srgbClr val="000000"/>
                </a:solidFill>
              </a:rPr>
              <a:t>Comphrehension du soleil (pour atmosphere/meteo/solar flares).</a:t>
            </a:r>
          </a:p>
          <a:p>
            <a:pPr eaLnBrk="1" hangingPunct="1">
              <a:buFontTx/>
              <a:buChar char="-"/>
            </a:pPr>
            <a:r>
              <a:rPr lang="en-US" sz="1800">
                <a:solidFill>
                  <a:srgbClr val="000000"/>
                </a:solidFill>
              </a:rPr>
              <a:t>Comprendre gravite, pour les satelittes</a:t>
            </a:r>
          </a:p>
          <a:p>
            <a:pPr eaLnBrk="1" hangingPunct="1">
              <a:buFontTx/>
              <a:buChar char="-"/>
            </a:pPr>
            <a:r>
              <a:rPr lang="en-US" sz="1800">
                <a:solidFill>
                  <a:srgbClr val="000000"/>
                </a:solidFill>
              </a:rPr>
              <a:t>Imagination: capacite d’influence la jeuness (a travers images, visuel), fair epousse imagination. </a:t>
            </a:r>
          </a:p>
          <a:p>
            <a:pPr eaLnBrk="1" hangingPunct="1">
              <a:buFontTx/>
              <a:buChar char="-"/>
            </a:pPr>
            <a:r>
              <a:rPr lang="en-US" sz="1800">
                <a:solidFill>
                  <a:srgbClr val="000000"/>
                </a:solidFill>
              </a:rPr>
              <a:t>Historiquement: benefice pour la societe, progression…</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roplet">
  <a:themeElements>
    <a:clrScheme name="Droplet 1">
      <a:dk1>
        <a:srgbClr val="336699"/>
      </a:dk1>
      <a:lt1>
        <a:srgbClr val="FFFFFF"/>
      </a:lt1>
      <a:dk2>
        <a:srgbClr val="08101A"/>
      </a:dk2>
      <a:lt2>
        <a:srgbClr val="FFFFFF"/>
      </a:lt2>
      <a:accent1>
        <a:srgbClr val="003399"/>
      </a:accent1>
      <a:accent2>
        <a:srgbClr val="468A4B"/>
      </a:accent2>
      <a:accent3>
        <a:srgbClr val="AAAAAB"/>
      </a:accent3>
      <a:accent4>
        <a:srgbClr val="DADADA"/>
      </a:accent4>
      <a:accent5>
        <a:srgbClr val="AAADCA"/>
      </a:accent5>
      <a:accent6>
        <a:srgbClr val="3F7D43"/>
      </a:accent6>
      <a:hlink>
        <a:srgbClr val="66CCFF"/>
      </a:hlink>
      <a:folHlink>
        <a:srgbClr val="F0E500"/>
      </a:folHlink>
    </a:clrScheme>
    <a:fontScheme name="Droplet">
      <a:majorFont>
        <a:latin typeface="Trebuchet MS"/>
        <a:ea typeface="ヒラギノ角ゴ Pro W3"/>
        <a:cs typeface="ヒラギノ角ゴ Pro W3"/>
      </a:majorFont>
      <a:minorFont>
        <a:latin typeface="Trebuchet MS"/>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defRPr>
        </a:defPPr>
      </a:lstStyle>
    </a:lnDef>
  </a:objectDefaults>
  <a:extraClrSchemeLst>
    <a:extraClrScheme>
      <a:clrScheme name="Droplet 1">
        <a:dk1>
          <a:srgbClr val="336699"/>
        </a:dk1>
        <a:lt1>
          <a:srgbClr val="FFFFFF"/>
        </a:lt1>
        <a:dk2>
          <a:srgbClr val="08101A"/>
        </a:dk2>
        <a:lt2>
          <a:srgbClr val="FFFFFF"/>
        </a:lt2>
        <a:accent1>
          <a:srgbClr val="003399"/>
        </a:accent1>
        <a:accent2>
          <a:srgbClr val="468A4B"/>
        </a:accent2>
        <a:accent3>
          <a:srgbClr val="AAAAAB"/>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roplet 2">
        <a:dk1>
          <a:srgbClr val="3E3E5C"/>
        </a:dk1>
        <a:lt1>
          <a:srgbClr val="FFFFFF"/>
        </a:lt1>
        <a:dk2>
          <a:srgbClr val="08101A"/>
        </a:dk2>
        <a:lt2>
          <a:srgbClr val="FFFFFF"/>
        </a:lt2>
        <a:accent1>
          <a:srgbClr val="60597B"/>
        </a:accent1>
        <a:accent2>
          <a:srgbClr val="6666FF"/>
        </a:accent2>
        <a:accent3>
          <a:srgbClr val="AAAAAB"/>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uttleygrouptalk2010.pptx</Template>
  <TotalTime>33478</TotalTime>
  <Words>7233</Words>
  <Application>Microsoft Macintosh PowerPoint</Application>
  <PresentationFormat>On-screen Show (4:3)</PresentationFormat>
  <Paragraphs>956</Paragraphs>
  <Slides>65</Slides>
  <Notes>49</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Droplet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X-ray emission from clusters of galaxies</vt:lpstr>
      <vt:lpstr>PowerPoint Presentation</vt:lpstr>
      <vt:lpstr>PowerPoint Presentation</vt:lpstr>
      <vt:lpstr>PowerPoint Presentation</vt:lpstr>
      <vt:lpstr>PowerPoint Presentation</vt:lpstr>
      <vt:lpstr>PowerPoint Presentation</vt:lpstr>
    </vt:vector>
  </TitlesOfParts>
  <Company>University of Southampton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Strong gravity and reverberation</dc:title>
  <dc:creator>Phil Uttley</dc:creator>
  <cp:lastModifiedBy>Julie Hlavacek-Larrondo</cp:lastModifiedBy>
  <cp:revision>1435</cp:revision>
  <dcterms:created xsi:type="dcterms:W3CDTF">2012-10-20T17:48:28Z</dcterms:created>
  <dcterms:modified xsi:type="dcterms:W3CDTF">2014-11-18T21:40:41Z</dcterms:modified>
</cp:coreProperties>
</file>