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6" r:id="rId1"/>
  </p:sldMasterIdLst>
  <p:notesMasterIdLst>
    <p:notesMasterId r:id="rId10"/>
  </p:notesMasterIdLst>
  <p:handoutMasterIdLst>
    <p:handoutMasterId r:id="rId11"/>
  </p:handoutMasterIdLst>
  <p:sldIdLst>
    <p:sldId id="1187" r:id="rId2"/>
    <p:sldId id="1280" r:id="rId3"/>
    <p:sldId id="1288" r:id="rId4"/>
    <p:sldId id="1289" r:id="rId5"/>
    <p:sldId id="1279" r:id="rId6"/>
    <p:sldId id="1291" r:id="rId7"/>
    <p:sldId id="1287" r:id="rId8"/>
    <p:sldId id="1290" r:id="rId9"/>
  </p:sldIdLst>
  <p:sldSz cx="9144000" cy="6858000" type="screen4x3"/>
  <p:notesSz cx="6743700" cy="98806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-65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-65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-65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-65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-65" charset="0"/>
        <a:ea typeface="+mn-ea"/>
        <a:cs typeface="+mn-cs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Arial" pitchFamily="-65" charset="0"/>
        <a:ea typeface="+mn-ea"/>
        <a:cs typeface="+mn-cs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Arial" pitchFamily="-65" charset="0"/>
        <a:ea typeface="+mn-ea"/>
        <a:cs typeface="+mn-cs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Arial" pitchFamily="-65" charset="0"/>
        <a:ea typeface="+mn-ea"/>
        <a:cs typeface="+mn-cs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Arial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6600"/>
    <a:srgbClr val="33CC33"/>
    <a:srgbClr val="000099"/>
    <a:srgbClr val="6699FF"/>
    <a:srgbClr val="3366FF"/>
    <a:srgbClr val="99CCFF"/>
    <a:srgbClr val="006666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72" autoAdjust="0"/>
    <p:restoredTop sz="91888" autoAdjust="0"/>
  </p:normalViewPr>
  <p:slideViewPr>
    <p:cSldViewPr>
      <p:cViewPr>
        <p:scale>
          <a:sx n="100" d="100"/>
          <a:sy n="100" d="100"/>
        </p:scale>
        <p:origin x="-944" y="-248"/>
      </p:cViewPr>
      <p:guideLst>
        <p:guide orient="horz" pos="864"/>
        <p:guide orient="horz" pos="3312"/>
        <p:guide orient="horz" pos="1488"/>
        <p:guide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3112"/>
        <p:guide pos="21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mic Sans MS" pitchFamily="-65" charset="0"/>
                <a:cs typeface="宋体" pitchFamily="-65" charset="-122"/>
              </a:defRPr>
            </a:lvl1pPr>
          </a:lstStyle>
          <a:p>
            <a:endParaRPr lang="de-DE" altLang="zh-CN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1113" y="0"/>
            <a:ext cx="29225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mic Sans MS" pitchFamily="-65" charset="0"/>
                <a:cs typeface="宋体" pitchFamily="-65" charset="-122"/>
              </a:defRPr>
            </a:lvl1pPr>
          </a:lstStyle>
          <a:p>
            <a:endParaRPr lang="de-DE" altLang="zh-CN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6888"/>
            <a:ext cx="29225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mic Sans MS" pitchFamily="-65" charset="0"/>
                <a:cs typeface="宋体" pitchFamily="-65" charset="-122"/>
              </a:defRPr>
            </a:lvl1pPr>
          </a:lstStyle>
          <a:p>
            <a:endParaRPr lang="de-DE" altLang="zh-CN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1113" y="9386888"/>
            <a:ext cx="29225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mic Sans MS" pitchFamily="-65" charset="0"/>
                <a:cs typeface="宋体" pitchFamily="-65" charset="-122"/>
              </a:defRPr>
            </a:lvl1pPr>
          </a:lstStyle>
          <a:p>
            <a:fld id="{CEF66FDA-60FB-524E-ADA5-D6613FDD9DAD}" type="slidenum">
              <a:rPr lang="zh-CN" altLang="de-DE"/>
              <a:pPr/>
              <a:t>‹#›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1802901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mic Sans MS" pitchFamily="-65" charset="0"/>
                <a:cs typeface="宋体" pitchFamily="-65" charset="-122"/>
              </a:defRPr>
            </a:lvl1pPr>
          </a:lstStyle>
          <a:p>
            <a:endParaRPr lang="de-DE" altLang="zh-CN"/>
          </a:p>
        </p:txBody>
      </p:sp>
      <p:sp>
        <p:nvSpPr>
          <p:cNvPr id="3277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21113" y="0"/>
            <a:ext cx="29225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mic Sans MS" pitchFamily="-65" charset="0"/>
                <a:cs typeface="宋体" pitchFamily="-65" charset="-122"/>
              </a:defRPr>
            </a:lvl1pPr>
          </a:lstStyle>
          <a:p>
            <a:endParaRPr lang="de-DE" altLang="zh-CN"/>
          </a:p>
        </p:txBody>
      </p:sp>
      <p:sp>
        <p:nvSpPr>
          <p:cNvPr id="1536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41363"/>
            <a:ext cx="4940300" cy="3705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92650"/>
            <a:ext cx="4946650" cy="444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/>
              <a:t>Klicken Sie, um die Textformatierung des Masters zu bearbeiten.</a:t>
            </a:r>
          </a:p>
          <a:p>
            <a:pPr lvl="1"/>
            <a:r>
              <a:rPr lang="de-DE" altLang="zh-CN"/>
              <a:t>Zweite Ebene</a:t>
            </a:r>
          </a:p>
          <a:p>
            <a:pPr lvl="2"/>
            <a:r>
              <a:rPr lang="de-DE" altLang="zh-CN"/>
              <a:t>Dritte Ebene</a:t>
            </a:r>
          </a:p>
          <a:p>
            <a:pPr lvl="3"/>
            <a:r>
              <a:rPr lang="de-DE" altLang="zh-CN"/>
              <a:t>Vierte Ebene</a:t>
            </a:r>
          </a:p>
          <a:p>
            <a:pPr lvl="4"/>
            <a:r>
              <a:rPr lang="de-DE" altLang="zh-CN"/>
              <a:t>Fünfte Ebene</a:t>
            </a:r>
          </a:p>
        </p:txBody>
      </p:sp>
      <p:sp>
        <p:nvSpPr>
          <p:cNvPr id="3277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6888"/>
            <a:ext cx="29225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mic Sans MS" pitchFamily="-65" charset="0"/>
                <a:cs typeface="宋体" pitchFamily="-65" charset="-122"/>
              </a:defRPr>
            </a:lvl1pPr>
          </a:lstStyle>
          <a:p>
            <a:endParaRPr lang="de-DE" altLang="zh-CN"/>
          </a:p>
        </p:txBody>
      </p:sp>
      <p:sp>
        <p:nvSpPr>
          <p:cNvPr id="3277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1113" y="9386888"/>
            <a:ext cx="29225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mic Sans MS" pitchFamily="-65" charset="0"/>
                <a:cs typeface="宋体" pitchFamily="-65" charset="-122"/>
              </a:defRPr>
            </a:lvl1pPr>
          </a:lstStyle>
          <a:p>
            <a:fld id="{4F1BF399-79F3-D443-9550-431EC4E54A8A}" type="slidenum">
              <a:rPr lang="zh-CN" altLang="de-DE"/>
              <a:pPr/>
              <a:t>‹#›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36580255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-65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poor</a:t>
            </a:r>
            <a:r>
              <a:rPr lang="en-US" baseline="0" dirty="0" smtClean="0"/>
              <a:t> knowledge about the outflows, driven by galactic feedback, is the weakest link in our understanding of galaxy formation and evolution.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BF399-79F3-D443-9550-431EC4E54A8A}" type="slidenum">
              <a:rPr lang="zh-CN" altLang="de-DE" smtClean="0"/>
              <a:pPr/>
              <a:t>1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4052171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/>
              <a:t>, which has so far received little attention and needs to be understood</a:t>
            </a:r>
            <a:endParaRPr kumimoji="1"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BF399-79F3-D443-9550-431EC4E54A8A}" type="slidenum">
              <a:rPr lang="zh-CN" altLang="de-DE" smtClean="0"/>
              <a:pPr/>
              <a:t>6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1538472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1" i="0" u="none" strike="noStrike" kern="1200" baseline="0" dirty="0" smtClean="0">
                <a:solidFill>
                  <a:schemeClr val="tx1"/>
                </a:solidFill>
                <a:latin typeface="Comic Sans MS" pitchFamily="-65" charset="0"/>
                <a:ea typeface="ＭＳ Ｐゴシック" charset="-128"/>
                <a:cs typeface="ＭＳ Ｐゴシック" charset="-128"/>
              </a:rPr>
              <a:t>long helical jet</a:t>
            </a:r>
            <a:endParaRPr kumimoji="1"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BF399-79F3-D443-9550-431EC4E54A8A}" type="slidenum">
              <a:rPr lang="zh-CN" altLang="de-DE" smtClean="0"/>
              <a:pPr/>
              <a:t>7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589529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27903F-CEB9-2741-BDF0-BE5489D45E04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6B835-01FE-7D4F-84F4-95DBCB59EAF3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C89D36-44E3-7B49-AFE4-AE7B5CE2E1B0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096E1B-D8DA-9649-8DD0-218FB0C04DB8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4CFE9F-8ABB-1C42-96A4-66B0AC264B7B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0A6462-5B9B-6A4B-BCEB-B289796625EE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DE893F-68EB-E545-A7E2-CA0EFBA45C87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B64ABB-E0AF-D243-A947-B7032478E660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ECAA06-FDC7-2D44-8EB3-1B4415DE007B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88B6C4-BB5B-FA45-BEB4-C0292AEA73AE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BE8D7-D0C7-3647-A4B3-9C75C506ED0C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BC8EDA-078A-3544-B0F3-8C3887365416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/>
              <a:t>Klicken Sie, um die Textformatierung des Masters zu bearbeiten.</a:t>
            </a:r>
          </a:p>
          <a:p>
            <a:pPr lvl="1"/>
            <a:r>
              <a:rPr lang="de-DE" altLang="zh-CN"/>
              <a:t>Zweite Ebene</a:t>
            </a:r>
          </a:p>
          <a:p>
            <a:pPr lvl="2"/>
            <a:r>
              <a:rPr lang="de-DE" altLang="zh-CN"/>
              <a:t>Dritte Ebene</a:t>
            </a:r>
          </a:p>
          <a:p>
            <a:pPr lvl="3"/>
            <a:r>
              <a:rPr lang="de-DE" altLang="zh-CN"/>
              <a:t>Vierte Ebene</a:t>
            </a:r>
          </a:p>
          <a:p>
            <a:pPr lvl="4"/>
            <a:r>
              <a:rPr lang="de-DE" altLang="zh-CN"/>
              <a:t>Fünfte Ebene</a:t>
            </a:r>
          </a:p>
        </p:txBody>
      </p:sp>
      <p:sp>
        <p:nvSpPr>
          <p:cNvPr id="16107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omic Sans MS" pitchFamily="-65" charset="0"/>
                <a:ea typeface="宋体" pitchFamily="-65" charset="-122"/>
                <a:cs typeface="宋体" pitchFamily="-65" charset="-122"/>
              </a:defRPr>
            </a:lvl1pPr>
          </a:lstStyle>
          <a:p>
            <a:endParaRPr lang="de-DE" altLang="zh-CN"/>
          </a:p>
        </p:txBody>
      </p:sp>
      <p:sp>
        <p:nvSpPr>
          <p:cNvPr id="1610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Comic Sans MS" pitchFamily="-65" charset="0"/>
                <a:ea typeface="宋体" pitchFamily="-65" charset="-122"/>
                <a:cs typeface="宋体" pitchFamily="-65" charset="-122"/>
              </a:defRPr>
            </a:lvl1pPr>
          </a:lstStyle>
          <a:p>
            <a:endParaRPr lang="de-DE" altLang="zh-CN"/>
          </a:p>
        </p:txBody>
      </p:sp>
      <p:sp>
        <p:nvSpPr>
          <p:cNvPr id="1610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Comic Sans MS" pitchFamily="-65" charset="0"/>
                <a:ea typeface="宋体" pitchFamily="-65" charset="-122"/>
                <a:cs typeface="宋体" pitchFamily="-65" charset="-122"/>
              </a:defRPr>
            </a:lvl1pPr>
          </a:lstStyle>
          <a:p>
            <a:fld id="{71C40172-1C74-2D4C-AA39-9B2B10F9B12A}" type="slidenum">
              <a:rPr lang="zh-CN" altLang="de-DE"/>
              <a:pPr/>
              <a:t>‹#›</a:t>
            </a:fld>
            <a:endParaRPr lang="de-DE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-65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-65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-65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-65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-6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-6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-6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99CCFF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99CCFF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99CCFF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99CCFF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99CCFF"/>
          </a:solidFill>
          <a:latin typeface="+mn-lt"/>
          <a:ea typeface="ＭＳ Ｐゴシック" pitchFamily="-65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99CCFF"/>
          </a:solidFill>
          <a:latin typeface="+mn-lt"/>
          <a:ea typeface="ＭＳ Ｐゴシック" pitchFamily="-65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99CCFF"/>
          </a:solidFill>
          <a:latin typeface="+mn-lt"/>
          <a:ea typeface="ＭＳ Ｐゴシック" pitchFamily="-65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99CCFF"/>
          </a:solidFill>
          <a:latin typeface="+mn-lt"/>
          <a:ea typeface="ＭＳ Ｐゴシック" pitchFamily="-65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99CCFF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2224+65_pcorr_smooth.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6" r="19804" b="31961"/>
          <a:stretch/>
        </p:blipFill>
        <p:spPr>
          <a:xfrm rot="16200000">
            <a:off x="843250" y="-1455449"/>
            <a:ext cx="7457499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zh-CN" sz="3600" dirty="0"/>
              <a:t>X-ray jets from B2224+65: </a:t>
            </a:r>
            <a:r>
              <a:rPr lang="en-US" altLang="zh-CN" sz="3600" dirty="0" smtClean="0"/>
              <a:t/>
            </a:r>
            <a:br>
              <a:rPr lang="en-US" altLang="zh-CN" sz="3600" dirty="0" smtClean="0"/>
            </a:br>
            <a:r>
              <a:rPr lang="en-US" altLang="zh-CN" sz="3600" dirty="0" smtClean="0"/>
              <a:t>A </a:t>
            </a:r>
            <a:r>
              <a:rPr lang="en-US" altLang="zh-CN" sz="3600" dirty="0"/>
              <a:t>Middle-aged Pulsar's New Trick</a:t>
            </a:r>
          </a:p>
        </p:txBody>
      </p:sp>
      <p:sp>
        <p:nvSpPr>
          <p:cNvPr id="2265" name="Text Box 15"/>
          <p:cNvSpPr txBox="1">
            <a:spLocks noChangeArrowheads="1"/>
          </p:cNvSpPr>
          <p:nvPr/>
        </p:nvSpPr>
        <p:spPr bwMode="auto">
          <a:xfrm>
            <a:off x="1447800" y="5410200"/>
            <a:ext cx="6096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-65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-65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-65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-65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-65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400" kern="1200">
                <a:solidFill>
                  <a:schemeClr val="tx1"/>
                </a:solidFill>
                <a:latin typeface="Arial" pitchFamily="-65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400" kern="1200">
                <a:solidFill>
                  <a:schemeClr val="tx1"/>
                </a:solidFill>
                <a:latin typeface="Arial" pitchFamily="-65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400" kern="1200">
                <a:solidFill>
                  <a:schemeClr val="tx1"/>
                </a:solidFill>
                <a:latin typeface="Arial" pitchFamily="-65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400" kern="1200">
                <a:solidFill>
                  <a:schemeClr val="tx1"/>
                </a:solidFill>
                <a:latin typeface="Arial" pitchFamily="-65" charset="0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dirty="0" smtClean="0">
                <a:solidFill>
                  <a:srgbClr val="FFFFFF"/>
                </a:solidFill>
                <a:latin typeface="Comic Sans MS" pitchFamily="-65" charset="0"/>
                <a:ea typeface="宋体" pitchFamily="-65" charset="-122"/>
                <a:cs typeface="宋体" pitchFamily="-65" charset="-122"/>
              </a:rPr>
              <a:t>Q. </a:t>
            </a:r>
            <a:r>
              <a:rPr lang="en-US" altLang="zh-CN" sz="2400" dirty="0">
                <a:solidFill>
                  <a:srgbClr val="FFFFFF"/>
                </a:solidFill>
                <a:latin typeface="Comic Sans MS" pitchFamily="-65" charset="0"/>
                <a:ea typeface="宋体" pitchFamily="-65" charset="-122"/>
                <a:cs typeface="宋体" pitchFamily="-65" charset="-122"/>
              </a:rPr>
              <a:t>Daniel </a:t>
            </a:r>
            <a:r>
              <a:rPr lang="en-US" altLang="zh-CN" sz="2400" dirty="0" smtClean="0">
                <a:solidFill>
                  <a:srgbClr val="FFFFFF"/>
                </a:solidFill>
                <a:latin typeface="Comic Sans MS" pitchFamily="-65" charset="0"/>
                <a:ea typeface="宋体" pitchFamily="-65" charset="-122"/>
                <a:cs typeface="宋体" pitchFamily="-65" charset="-122"/>
              </a:rPr>
              <a:t>Wang &amp; Seth Johnson </a:t>
            </a:r>
            <a:endParaRPr lang="en-US" altLang="zh-CN" sz="2400" dirty="0" smtClean="0">
              <a:solidFill>
                <a:srgbClr val="FFFFFF"/>
              </a:solidFill>
              <a:latin typeface="Comic Sans MS" pitchFamily="-65" charset="0"/>
              <a:ea typeface="宋体" pitchFamily="-65" charset="-122"/>
              <a:cs typeface="宋体" pitchFamily="-65" charset="-122"/>
            </a:endParaRPr>
          </a:p>
          <a:p>
            <a:pPr algn="ctr">
              <a:spcBef>
                <a:spcPct val="50000"/>
              </a:spcBef>
            </a:pPr>
            <a:r>
              <a:rPr lang="en-US" altLang="zh-CN" sz="2400" dirty="0" smtClean="0">
                <a:solidFill>
                  <a:srgbClr val="FFFFFF"/>
                </a:solidFill>
                <a:latin typeface="Comic Sans MS" pitchFamily="-65" charset="0"/>
                <a:ea typeface="宋体" pitchFamily="-65" charset="-122"/>
                <a:cs typeface="宋体" pitchFamily="-65" charset="-122"/>
              </a:rPr>
              <a:t>University </a:t>
            </a:r>
            <a:r>
              <a:rPr lang="en-US" altLang="zh-CN" sz="2400" dirty="0">
                <a:solidFill>
                  <a:srgbClr val="FFFFFF"/>
                </a:solidFill>
                <a:latin typeface="Comic Sans MS" pitchFamily="-65" charset="0"/>
                <a:ea typeface="宋体" pitchFamily="-65" charset="-122"/>
                <a:cs typeface="宋体" pitchFamily="-65" charset="-122"/>
              </a:rPr>
              <a:t>of </a:t>
            </a:r>
            <a:r>
              <a:rPr lang="en-US" altLang="zh-CN" sz="2400" dirty="0" smtClean="0">
                <a:solidFill>
                  <a:srgbClr val="FFFFFF"/>
                </a:solidFill>
                <a:latin typeface="Comic Sans MS" pitchFamily="-65" charset="0"/>
                <a:ea typeface="宋体" pitchFamily="-65" charset="-122"/>
                <a:cs typeface="宋体" pitchFamily="-65" charset="-122"/>
              </a:rPr>
              <a:t>Massachusetts</a:t>
            </a:r>
            <a:endParaRPr lang="en-US" altLang="zh-CN" sz="2400" dirty="0">
              <a:solidFill>
                <a:srgbClr val="FFFFFF"/>
              </a:solidFill>
              <a:latin typeface="Comic Sans MS" pitchFamily="-65" charset="0"/>
              <a:ea typeface="宋体" pitchFamily="-65" charset="-122"/>
              <a:cs typeface="宋体" pitchFamily="-65" charset="-12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1143000"/>
          </a:xfrm>
        </p:spPr>
        <p:txBody>
          <a:bodyPr/>
          <a:lstStyle/>
          <a:p>
            <a:r>
              <a:rPr lang="en-US" altLang="zh-CN" sz="3200" dirty="0"/>
              <a:t>B2224+</a:t>
            </a:r>
            <a:r>
              <a:rPr lang="en-US" altLang="zh-CN" sz="3200" dirty="0" smtClean="0"/>
              <a:t>65 </a:t>
            </a:r>
            <a:r>
              <a:rPr lang="cs-CZ" sz="3200" dirty="0" smtClean="0"/>
              <a:t>and </a:t>
            </a:r>
            <a:r>
              <a:rPr lang="cs-CZ" sz="3200" dirty="0" err="1" smtClean="0"/>
              <a:t>Guitar</a:t>
            </a:r>
            <a:r>
              <a:rPr lang="cs-CZ" sz="3200" dirty="0" smtClean="0"/>
              <a:t> </a:t>
            </a:r>
            <a:r>
              <a:rPr lang="cs-CZ" sz="3200" dirty="0"/>
              <a:t>Nebula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219200"/>
            <a:ext cx="4648200" cy="5791200"/>
          </a:xfrm>
        </p:spPr>
        <p:txBody>
          <a:bodyPr/>
          <a:lstStyle/>
          <a:p>
            <a:r>
              <a:rPr lang="en-US" altLang="zh-CN" sz="2000" dirty="0"/>
              <a:t>Period = 0.68 s</a:t>
            </a:r>
          </a:p>
          <a:p>
            <a:r>
              <a:rPr lang="en-US" altLang="zh-CN" sz="2000" dirty="0" err="1" smtClean="0"/>
              <a:t>Ė</a:t>
            </a:r>
            <a:r>
              <a:rPr lang="en-US" altLang="zh-CN" sz="2000" baseline="-25000" dirty="0" err="1" smtClean="0"/>
              <a:t>s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=1.2 x 10</a:t>
            </a:r>
            <a:r>
              <a:rPr lang="en-US" altLang="zh-CN" sz="2000" baseline="30000" dirty="0"/>
              <a:t>33</a:t>
            </a:r>
            <a:r>
              <a:rPr lang="en-US" altLang="zh-CN" sz="2000" dirty="0"/>
              <a:t> erg s</a:t>
            </a:r>
            <a:r>
              <a:rPr lang="en-US" altLang="zh-CN" sz="2000" baseline="30000" dirty="0"/>
              <a:t>−1</a:t>
            </a:r>
          </a:p>
          <a:p>
            <a:r>
              <a:rPr lang="en-US" sz="2000" dirty="0" err="1" smtClean="0"/>
              <a:t>t</a:t>
            </a:r>
            <a:r>
              <a:rPr lang="en-US" sz="2000" baseline="-25000" dirty="0" err="1" smtClean="0"/>
              <a:t>s</a:t>
            </a:r>
            <a:r>
              <a:rPr lang="en-US" sz="2000" dirty="0" smtClean="0"/>
              <a:t> </a:t>
            </a:r>
            <a:r>
              <a:rPr lang="en-US" sz="2000" dirty="0" smtClean="0"/>
              <a:t>~ </a:t>
            </a:r>
            <a:r>
              <a:rPr lang="en-US" sz="2000" dirty="0" smtClean="0"/>
              <a:t>1.1</a:t>
            </a:r>
            <a:r>
              <a:rPr lang="en-US" sz="2000" dirty="0" smtClean="0"/>
              <a:t> </a:t>
            </a:r>
            <a:r>
              <a:rPr lang="en-US" sz="2000" dirty="0" err="1" smtClean="0"/>
              <a:t>Myr</a:t>
            </a:r>
            <a:endParaRPr lang="en-US" sz="2000" dirty="0" smtClean="0"/>
          </a:p>
          <a:p>
            <a:r>
              <a:rPr lang="en-US" sz="2000" dirty="0" smtClean="0"/>
              <a:t>Distance ~ 1 </a:t>
            </a:r>
            <a:r>
              <a:rPr lang="en-US" sz="2000" dirty="0" err="1" smtClean="0"/>
              <a:t>kpc</a:t>
            </a:r>
            <a:endParaRPr lang="en-US" sz="2000" dirty="0" smtClean="0"/>
          </a:p>
          <a:p>
            <a:r>
              <a:rPr lang="en-US" sz="2000" dirty="0" smtClean="0"/>
              <a:t>Proper motion ~ 900 km/s</a:t>
            </a:r>
          </a:p>
          <a:p>
            <a:r>
              <a:rPr lang="en-US" altLang="zh-CN" sz="2000" dirty="0" smtClean="0"/>
              <a:t>A bow shock nebula in Hα (</a:t>
            </a:r>
            <a:r>
              <a:rPr lang="en-US" altLang="zh-CN" sz="2000" dirty="0" err="1" smtClean="0"/>
              <a:t>Cordes</a:t>
            </a:r>
            <a:r>
              <a:rPr lang="en-US" altLang="zh-CN" sz="2000" dirty="0"/>
              <a:t> </a:t>
            </a:r>
            <a:r>
              <a:rPr lang="en-US" altLang="zh-CN" sz="2000" dirty="0" smtClean="0"/>
              <a:t>et al. 1993).</a:t>
            </a:r>
            <a:endParaRPr lang="en-US" sz="2000" dirty="0" smtClean="0"/>
          </a:p>
          <a:p>
            <a:r>
              <a:rPr lang="en-US" altLang="zh-CN" sz="2000" dirty="0" smtClean="0"/>
              <a:t>A linear X-ray feature </a:t>
            </a:r>
            <a:r>
              <a:rPr lang="en-US" altLang="zh-CN" sz="2000" dirty="0"/>
              <a:t>apparently stemming from </a:t>
            </a:r>
            <a:r>
              <a:rPr lang="en-US" altLang="zh-CN" sz="2000" dirty="0" smtClean="0"/>
              <a:t>pulsar, but </a:t>
            </a:r>
            <a:r>
              <a:rPr lang="en-US" altLang="zh-CN" sz="2000" dirty="0"/>
              <a:t>∼118</a:t>
            </a:r>
            <a:r>
              <a:rPr lang="en-US" altLang="zh-CN" sz="2000" baseline="30000" dirty="0"/>
              <a:t>o</a:t>
            </a:r>
            <a:r>
              <a:rPr lang="en-US" altLang="zh-CN" sz="2000" dirty="0"/>
              <a:t> </a:t>
            </a:r>
            <a:r>
              <a:rPr lang="en-US" altLang="zh-CN" sz="2000" dirty="0" smtClean="0"/>
              <a:t>offset from its proper motion </a:t>
            </a:r>
            <a:r>
              <a:rPr lang="en-US" altLang="zh-CN" sz="2000" dirty="0"/>
              <a:t>direction </a:t>
            </a:r>
            <a:r>
              <a:rPr lang="en-US" altLang="zh-CN" sz="2000" dirty="0" smtClean="0"/>
              <a:t>(</a:t>
            </a:r>
            <a:r>
              <a:rPr lang="en-US" altLang="zh-CN" sz="2000" dirty="0"/>
              <a:t>Wong et al. </a:t>
            </a:r>
            <a:r>
              <a:rPr lang="en-US" altLang="zh-CN" sz="2000" dirty="0" smtClean="0"/>
              <a:t>2003; </a:t>
            </a:r>
            <a:r>
              <a:rPr lang="hr-HR" altLang="zh-CN" sz="2000" dirty="0" smtClean="0"/>
              <a:t>Zavlin </a:t>
            </a:r>
            <a:r>
              <a:rPr lang="hr-HR" altLang="zh-CN" sz="2000" dirty="0"/>
              <a:t>&amp; Pavlov 2004; Hui &amp; Becker 2007)</a:t>
            </a:r>
            <a:r>
              <a:rPr lang="hr-HR" altLang="zh-CN" sz="2000" dirty="0" smtClean="0"/>
              <a:t>.</a:t>
            </a:r>
          </a:p>
          <a:p>
            <a:r>
              <a:rPr lang="hr-HR" altLang="zh-CN" sz="2000" dirty="0" smtClean="0"/>
              <a:t>This linear feature (main jet) showing a consistent proper motion (</a:t>
            </a:r>
            <a:r>
              <a:rPr lang="hr-HR" sz="2000" dirty="0" smtClean="0"/>
              <a:t>Johnson &amp; Wang 2010).</a:t>
            </a:r>
            <a:endParaRPr lang="tr-TR" sz="2000" dirty="0" smtClean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47800"/>
            <a:ext cx="4191000" cy="4191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8750" y="5801380"/>
            <a:ext cx="40322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solidFill>
                  <a:srgbClr val="33CC33"/>
                </a:solidFill>
              </a:rPr>
              <a:t>Image: Courtesy of Shami Chatterjee and James M. Cordes </a:t>
            </a:r>
            <a:r>
              <a:rPr lang="hu-HU" i="1" dirty="0">
                <a:solidFill>
                  <a:srgbClr val="33CC33"/>
                </a:solidFill>
              </a:rPr>
              <a:t>Cornell University</a:t>
            </a:r>
            <a:endParaRPr lang="en-US" dirty="0">
              <a:solidFill>
                <a:srgbClr val="33CC33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990600" y="2895600"/>
            <a:ext cx="381000" cy="304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228600" y="24384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Pulsar proper motion direction</a:t>
            </a:r>
            <a:endParaRPr kumimoji="1" lang="zh-CN" altLang="en-US" dirty="0"/>
          </a:p>
        </p:txBody>
      </p:sp>
      <p:cxnSp>
        <p:nvCxnSpPr>
          <p:cNvPr id="10" name="Straight Connector 9"/>
          <p:cNvCxnSpPr/>
          <p:nvPr/>
        </p:nvCxnSpPr>
        <p:spPr bwMode="auto">
          <a:xfrm flipV="1">
            <a:off x="1371600" y="2057400"/>
            <a:ext cx="2514600" cy="1143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57301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Three epoch </a:t>
            </a:r>
            <a:r>
              <a:rPr lang="cs-CZ" altLang="zh-CN" sz="3600" dirty="0" smtClean="0"/>
              <a:t>Chandra/ACIS-S </a:t>
            </a:r>
            <a:r>
              <a:rPr lang="cs-CZ" altLang="zh-CN" sz="3600" dirty="0" err="1" smtClean="0"/>
              <a:t>observations</a:t>
            </a:r>
            <a:endParaRPr kumimoji="1" lang="zh-CN" altLang="en-US" sz="3600" dirty="0"/>
          </a:p>
        </p:txBody>
      </p:sp>
      <p:pic>
        <p:nvPicPr>
          <p:cNvPr id="4" name="Picture 3" descr="f1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9144000" cy="52389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0200" y="6153090"/>
            <a:ext cx="1981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sz="2000" dirty="0" smtClean="0">
                <a:solidFill>
                  <a:srgbClr val="99CCFF"/>
                </a:solidFill>
              </a:rPr>
              <a:t>2012  </a:t>
            </a:r>
            <a:r>
              <a:rPr lang="en-US" altLang="zh-CN" sz="2000" dirty="0">
                <a:solidFill>
                  <a:srgbClr val="99CCFF"/>
                </a:solidFill>
              </a:rPr>
              <a:t>87 </a:t>
            </a:r>
            <a:r>
              <a:rPr lang="en-US" altLang="zh-CN" sz="2000" dirty="0" err="1">
                <a:solidFill>
                  <a:srgbClr val="99CCFF"/>
                </a:solidFill>
              </a:rPr>
              <a:t>ks</a:t>
            </a:r>
            <a:endParaRPr lang="en-US" altLang="zh-CN" sz="2000" dirty="0">
              <a:solidFill>
                <a:srgbClr val="99CC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3505200"/>
            <a:ext cx="143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zh-CN" sz="2000" dirty="0">
                <a:solidFill>
                  <a:srgbClr val="99CCFF"/>
                </a:solidFill>
              </a:rPr>
              <a:t>2000 48 </a:t>
            </a:r>
            <a:r>
              <a:rPr lang="en-US" altLang="zh-CN" sz="2000" dirty="0" err="1">
                <a:solidFill>
                  <a:srgbClr val="99CCFF"/>
                </a:solidFill>
              </a:rPr>
              <a:t>ks</a:t>
            </a:r>
            <a:endParaRPr lang="en-US" altLang="zh-CN" sz="2000" dirty="0">
              <a:solidFill>
                <a:srgbClr val="99CC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00800" y="3486090"/>
            <a:ext cx="143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zh-CN" sz="2000" dirty="0">
                <a:solidFill>
                  <a:srgbClr val="99CCFF"/>
                </a:solidFill>
              </a:rPr>
              <a:t>2006 45 </a:t>
            </a:r>
            <a:r>
              <a:rPr lang="en-US" altLang="zh-CN" sz="2000" dirty="0" err="1">
                <a:solidFill>
                  <a:srgbClr val="99CCFF"/>
                </a:solidFill>
              </a:rPr>
              <a:t>ks</a:t>
            </a:r>
            <a:endParaRPr lang="en-US" altLang="zh-CN" sz="2000" dirty="0">
              <a:solidFill>
                <a:srgbClr val="99CC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67945" y="6153090"/>
            <a:ext cx="21806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zh-CN" sz="2000" dirty="0" smtClean="0">
                <a:solidFill>
                  <a:srgbClr val="99CCFF"/>
                </a:solidFill>
              </a:rPr>
              <a:t>Combined 189 </a:t>
            </a:r>
            <a:r>
              <a:rPr lang="en-US" altLang="zh-CN" sz="2000" dirty="0" err="1">
                <a:solidFill>
                  <a:srgbClr val="99CCFF"/>
                </a:solidFill>
              </a:rPr>
              <a:t>ks</a:t>
            </a:r>
            <a:endParaRPr lang="en-US" altLang="zh-CN" sz="2000" dirty="0">
              <a:solidFill>
                <a:srgbClr val="99CC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66402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pulsar</a:t>
            </a:r>
            <a:endParaRPr kumimoji="1" lang="zh-CN" altLang="en-US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609600" y="2895600"/>
            <a:ext cx="152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838200" y="1828800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Reference line</a:t>
            </a:r>
            <a:endParaRPr kumimoji="1" lang="zh-CN" alt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2057400" y="2133600"/>
            <a:ext cx="152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7" name="Group 16"/>
          <p:cNvGrpSpPr/>
          <p:nvPr/>
        </p:nvGrpSpPr>
        <p:grpSpPr>
          <a:xfrm>
            <a:off x="4495800" y="4648200"/>
            <a:ext cx="1447800" cy="990600"/>
            <a:chOff x="4495800" y="4648200"/>
            <a:chExt cx="1447800" cy="990600"/>
          </a:xfrm>
        </p:grpSpPr>
        <p:sp>
          <p:nvSpPr>
            <p:cNvPr id="14" name="TextBox 13"/>
            <p:cNvSpPr txBox="1"/>
            <p:nvPr/>
          </p:nvSpPr>
          <p:spPr>
            <a:xfrm>
              <a:off x="4495800" y="4648200"/>
              <a:ext cx="14478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 smtClean="0"/>
                <a:t>Elongation  due to pulsar motion</a:t>
              </a:r>
              <a:endParaRPr kumimoji="1" lang="zh-CN" altLang="en-US" dirty="0"/>
            </a:p>
          </p:txBody>
        </p:sp>
        <p:cxnSp>
          <p:nvCxnSpPr>
            <p:cNvPr id="15" name="Straight Arrow Connector 14"/>
            <p:cNvCxnSpPr/>
            <p:nvPr/>
          </p:nvCxnSpPr>
          <p:spPr bwMode="auto">
            <a:xfrm flipH="1" flipV="1">
              <a:off x="4876800" y="5334000"/>
              <a:ext cx="381000" cy="304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2" name="Group 21"/>
          <p:cNvGrpSpPr/>
          <p:nvPr/>
        </p:nvGrpSpPr>
        <p:grpSpPr>
          <a:xfrm>
            <a:off x="4572000" y="3962400"/>
            <a:ext cx="4572000" cy="2667000"/>
            <a:chOff x="4572000" y="3962400"/>
            <a:chExt cx="4572000" cy="2667000"/>
          </a:xfrm>
        </p:grpSpPr>
        <p:pic>
          <p:nvPicPr>
            <p:cNvPr id="20" name="Picture 19" descr="f2.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3962400"/>
              <a:ext cx="4572000" cy="2601032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6019800" y="5921514"/>
              <a:ext cx="2667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/>
              <a:r>
                <a:rPr lang="en-US" altLang="zh-CN" sz="2000" dirty="0" smtClean="0">
                  <a:solidFill>
                    <a:srgbClr val="99CCFF"/>
                  </a:solidFill>
                </a:rPr>
                <a:t>Combined in pulsar rest frame</a:t>
              </a:r>
              <a:endParaRPr lang="en-US" altLang="zh-CN" sz="2000" dirty="0">
                <a:solidFill>
                  <a:srgbClr val="99CC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3492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44900" y="3390900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8" name="Picture 7" descr="ann_c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910165"/>
            <a:ext cx="5029200" cy="395418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52400" y="304800"/>
            <a:ext cx="4572000" cy="2667000"/>
            <a:chOff x="4572000" y="3962400"/>
            <a:chExt cx="4572000" cy="2667000"/>
          </a:xfrm>
        </p:grpSpPr>
        <p:pic>
          <p:nvPicPr>
            <p:cNvPr id="10" name="Picture 9" descr="f2.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3962400"/>
              <a:ext cx="4572000" cy="2601032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6019800" y="5921514"/>
              <a:ext cx="2667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/>
              <a:r>
                <a:rPr lang="en-US" altLang="zh-CN" sz="2000" dirty="0" smtClean="0">
                  <a:solidFill>
                    <a:srgbClr val="99CCFF"/>
                  </a:solidFill>
                </a:rPr>
                <a:t>Combined in pulsar rest frame</a:t>
              </a:r>
              <a:endParaRPr lang="en-US" altLang="zh-CN" sz="2000" dirty="0">
                <a:solidFill>
                  <a:srgbClr val="99CCFF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905000" y="5638800"/>
            <a:ext cx="2133600" cy="430887"/>
            <a:chOff x="1905000" y="5638800"/>
            <a:chExt cx="2133600" cy="430887"/>
          </a:xfrm>
        </p:grpSpPr>
        <p:cxnSp>
          <p:nvCxnSpPr>
            <p:cNvPr id="13" name="Straight Arrow Connector 12"/>
            <p:cNvCxnSpPr/>
            <p:nvPr/>
          </p:nvCxnSpPr>
          <p:spPr bwMode="auto">
            <a:xfrm flipH="1">
              <a:off x="1981200" y="5638800"/>
              <a:ext cx="5334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>
              <a:off x="1905000" y="5638800"/>
              <a:ext cx="685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100" dirty="0" smtClean="0"/>
                <a:t>Counter  jet</a:t>
              </a:r>
              <a:endParaRPr kumimoji="1" lang="zh-CN" altLang="en-US" sz="1100" dirty="0"/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flipH="1">
              <a:off x="3505200" y="5638800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19" name="TextBox 18"/>
            <p:cNvSpPr txBox="1"/>
            <p:nvPr/>
          </p:nvSpPr>
          <p:spPr>
            <a:xfrm>
              <a:off x="3505200" y="5681990"/>
              <a:ext cx="533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100" dirty="0" smtClean="0"/>
                <a:t>jet</a:t>
              </a:r>
              <a:endParaRPr kumimoji="1" lang="zh-CN" altLang="en-US" sz="1100" dirty="0"/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 flipH="1">
              <a:off x="3048000" y="5638800"/>
              <a:ext cx="3048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23" name="TextBox 22"/>
            <p:cNvSpPr txBox="1"/>
            <p:nvPr/>
          </p:nvSpPr>
          <p:spPr>
            <a:xfrm>
              <a:off x="2895600" y="5715000"/>
              <a:ext cx="6858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100" dirty="0" smtClean="0"/>
                <a:t>Trail</a:t>
              </a:r>
              <a:endParaRPr kumimoji="1" lang="zh-CN" altLang="en-US" sz="11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981200" y="3200400"/>
            <a:ext cx="1905000" cy="3124200"/>
            <a:chOff x="1981200" y="3200400"/>
            <a:chExt cx="1905000" cy="3124200"/>
          </a:xfrm>
        </p:grpSpPr>
        <p:sp>
          <p:nvSpPr>
            <p:cNvPr id="31" name="Rectangle 30"/>
            <p:cNvSpPr/>
            <p:nvPr/>
          </p:nvSpPr>
          <p:spPr bwMode="auto">
            <a:xfrm>
              <a:off x="1981200" y="3200400"/>
              <a:ext cx="1905000" cy="3124200"/>
            </a:xfrm>
            <a:prstGeom prst="rect">
              <a:avLst/>
            </a:prstGeom>
            <a:solidFill>
              <a:schemeClr val="accent1">
                <a:alpha val="41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33600" y="3200400"/>
              <a:ext cx="152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dirty="0"/>
                <a:t>A</a:t>
              </a:r>
              <a:r>
                <a:rPr kumimoji="1" lang="en-US" altLang="zh-CN" dirty="0" smtClean="0"/>
                <a:t>way from pulsar’s motion</a:t>
              </a:r>
              <a:endParaRPr kumimoji="1" lang="zh-CN" altLang="en-US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-152400" y="1140023"/>
            <a:ext cx="2133600" cy="1758554"/>
            <a:chOff x="-152400" y="1216223"/>
            <a:chExt cx="2133600" cy="1758554"/>
          </a:xfrm>
        </p:grpSpPr>
        <p:sp>
          <p:nvSpPr>
            <p:cNvPr id="34" name="TextBox 33"/>
            <p:cNvSpPr txBox="1"/>
            <p:nvPr/>
          </p:nvSpPr>
          <p:spPr>
            <a:xfrm>
              <a:off x="1295400" y="1216223"/>
              <a:ext cx="68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 smtClean="0"/>
                <a:t>Jet</a:t>
              </a:r>
              <a:endParaRPr kumimoji="1" lang="zh-CN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-152400" y="1915180"/>
              <a:ext cx="990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dirty="0" smtClean="0"/>
                <a:t>Counter </a:t>
              </a:r>
            </a:p>
            <a:p>
              <a:pPr algn="ctr"/>
              <a:r>
                <a:rPr kumimoji="1" lang="en-US" altLang="zh-CN" dirty="0" smtClean="0"/>
                <a:t>Jet</a:t>
              </a:r>
              <a:endParaRPr kumimoji="1" lang="zh-CN" altLang="en-US" dirty="0"/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1524000" y="1447800"/>
              <a:ext cx="152400" cy="381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533400" y="2209800"/>
              <a:ext cx="266700" cy="1524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1" name="TextBox 40"/>
            <p:cNvSpPr txBox="1"/>
            <p:nvPr/>
          </p:nvSpPr>
          <p:spPr>
            <a:xfrm>
              <a:off x="838200" y="2667000"/>
              <a:ext cx="68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 smtClean="0"/>
                <a:t>Trail</a:t>
              </a:r>
              <a:endParaRPr kumimoji="1" lang="zh-CN" altLang="en-US" dirty="0"/>
            </a:p>
          </p:txBody>
        </p:sp>
        <p:cxnSp>
          <p:nvCxnSpPr>
            <p:cNvPr id="42" name="Straight Arrow Connector 41"/>
            <p:cNvCxnSpPr/>
            <p:nvPr/>
          </p:nvCxnSpPr>
          <p:spPr bwMode="auto">
            <a:xfrm flipV="1">
              <a:off x="1143000" y="2438400"/>
              <a:ext cx="76200" cy="3048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6" name="TextBox 45"/>
          <p:cNvSpPr txBox="1"/>
          <p:nvPr/>
        </p:nvSpPr>
        <p:spPr>
          <a:xfrm>
            <a:off x="4724400" y="228600"/>
            <a:ext cx="441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2000" dirty="0">
                <a:solidFill>
                  <a:srgbClr val="99CCFF"/>
                </a:solidFill>
                <a:latin typeface="+mn-lt"/>
              </a:rPr>
              <a:t>Consistent proper motions of the pulsar and the main jet.</a:t>
            </a:r>
          </a:p>
          <a:p>
            <a:pPr marL="285750" indent="-285750">
              <a:buFont typeface="Arial"/>
              <a:buChar char="•"/>
            </a:pPr>
            <a:r>
              <a:rPr lang="en-US" altLang="zh-CN" sz="2000" dirty="0" smtClean="0">
                <a:solidFill>
                  <a:srgbClr val="99CCFF"/>
                </a:solidFill>
                <a:latin typeface="+mn-lt"/>
              </a:rPr>
              <a:t>Sharp </a:t>
            </a:r>
            <a:r>
              <a:rPr lang="en-US" altLang="zh-CN" sz="2000" dirty="0">
                <a:solidFill>
                  <a:srgbClr val="99CCFF"/>
                </a:solidFill>
                <a:latin typeface="+mn-lt"/>
              </a:rPr>
              <a:t>leading edges of the jets,  slightly bended backward.</a:t>
            </a:r>
          </a:p>
          <a:p>
            <a:pPr marL="285750" indent="-285750">
              <a:buFont typeface="Arial"/>
              <a:buChar char="•"/>
            </a:pPr>
            <a:r>
              <a:rPr lang="en-US" altLang="zh-CN" sz="2000" dirty="0" smtClean="0">
                <a:solidFill>
                  <a:srgbClr val="99CCFF"/>
                </a:solidFill>
                <a:latin typeface="+mn-lt"/>
              </a:rPr>
              <a:t>A gap between the pulsar and the main jet.</a:t>
            </a:r>
          </a:p>
          <a:p>
            <a:pPr marL="285750" indent="-285750">
              <a:buFont typeface="Arial"/>
              <a:buChar char="•"/>
            </a:pPr>
            <a:r>
              <a:rPr lang="en-US" altLang="zh-CN" sz="2000" dirty="0" smtClean="0">
                <a:solidFill>
                  <a:srgbClr val="99CCFF"/>
                </a:solidFill>
                <a:latin typeface="+mn-lt"/>
              </a:rPr>
              <a:t>Broadening with the distance </a:t>
            </a:r>
            <a:r>
              <a:rPr lang="en-US" altLang="zh-CN" sz="2000" dirty="0">
                <a:solidFill>
                  <a:srgbClr val="99CCFF"/>
                </a:solidFill>
                <a:latin typeface="+mn-lt"/>
              </a:rPr>
              <a:t>from the pulsar. 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>
              <a:solidFill>
                <a:srgbClr val="99CCFF"/>
              </a:solidFill>
              <a:latin typeface="+mn-lt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57200" y="304800"/>
            <a:ext cx="4287221" cy="2286000"/>
            <a:chOff x="457200" y="304800"/>
            <a:chExt cx="4287221" cy="2286000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4"/>
            <a:srcRect l="26534" t="15771" b="20430"/>
            <a:stretch/>
          </p:blipFill>
          <p:spPr>
            <a:xfrm>
              <a:off x="3022034" y="304800"/>
              <a:ext cx="1722387" cy="1295400"/>
            </a:xfrm>
            <a:prstGeom prst="rect">
              <a:avLst/>
            </a:prstGeom>
            <a:solidFill>
              <a:srgbClr val="6699FF"/>
            </a:solidFill>
          </p:spPr>
        </p:pic>
        <p:sp>
          <p:nvSpPr>
            <p:cNvPr id="48" name="Rectangle 47"/>
            <p:cNvSpPr/>
            <p:nvPr/>
          </p:nvSpPr>
          <p:spPr bwMode="auto">
            <a:xfrm>
              <a:off x="457200" y="1676400"/>
              <a:ext cx="1219200" cy="914400"/>
            </a:xfrm>
            <a:prstGeom prst="rect">
              <a:avLst/>
            </a:prstGeom>
            <a:noFill/>
            <a:ln w="19050" cap="flat" cmpd="sng" algn="ctr">
              <a:solidFill>
                <a:srgbClr val="00CC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 bwMode="auto">
            <a:xfrm flipV="1">
              <a:off x="457200" y="381000"/>
              <a:ext cx="2514600" cy="1295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CC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 flipV="1">
              <a:off x="1676400" y="1600200"/>
              <a:ext cx="2895600" cy="990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CC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58" name="Picture 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7240" y="2895600"/>
            <a:ext cx="4480560" cy="37338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609600" y="3223736"/>
            <a:ext cx="144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Azimuthal intensity plot; angle E from N</a:t>
            </a:r>
            <a:endParaRPr kumimoji="1" lang="zh-CN" altLang="en-US" dirty="0"/>
          </a:p>
        </p:txBody>
      </p:sp>
      <p:cxnSp>
        <p:nvCxnSpPr>
          <p:cNvPr id="60" name="Straight Arrow Connector 59"/>
          <p:cNvCxnSpPr/>
          <p:nvPr/>
        </p:nvCxnSpPr>
        <p:spPr bwMode="auto">
          <a:xfrm flipH="1" flipV="1">
            <a:off x="533400" y="1828800"/>
            <a:ext cx="381000" cy="304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860200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191000" y="1143000"/>
            <a:ext cx="487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2200" dirty="0">
                <a:solidFill>
                  <a:srgbClr val="99CCFF"/>
                </a:solidFill>
                <a:latin typeface="+mj-lt"/>
              </a:rPr>
              <a:t>No </a:t>
            </a:r>
            <a:r>
              <a:rPr lang="en-US" altLang="zh-CN" sz="2200" dirty="0" smtClean="0">
                <a:solidFill>
                  <a:srgbClr val="99CCFF"/>
                </a:solidFill>
                <a:latin typeface="+mj-lt"/>
              </a:rPr>
              <a:t>systematic variation </a:t>
            </a:r>
            <a:r>
              <a:rPr lang="en-US" altLang="zh-CN" sz="2200" dirty="0">
                <a:solidFill>
                  <a:srgbClr val="99CCFF"/>
                </a:solidFill>
                <a:latin typeface="+mj-lt"/>
              </a:rPr>
              <a:t>in the spectral shape with time or across </a:t>
            </a:r>
            <a:r>
              <a:rPr lang="en-US" altLang="zh-CN" sz="2200" dirty="0" smtClean="0">
                <a:solidFill>
                  <a:srgbClr val="99CCFF"/>
                </a:solidFill>
                <a:latin typeface="+mj-lt"/>
              </a:rPr>
              <a:t>the main jet.</a:t>
            </a:r>
            <a:endParaRPr lang="en-US" altLang="zh-CN" sz="2200" dirty="0">
              <a:solidFill>
                <a:srgbClr val="99CCFF"/>
              </a:solidFill>
              <a:latin typeface="+mj-lt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99CCFF"/>
                </a:solidFill>
                <a:latin typeface="+mj-lt"/>
              </a:rPr>
              <a:t>Flat</a:t>
            </a:r>
            <a:r>
              <a:rPr lang="en-US" sz="2200" dirty="0" smtClean="0">
                <a:solidFill>
                  <a:srgbClr val="99CCFF"/>
                </a:solidFill>
                <a:latin typeface="+mj-lt"/>
              </a:rPr>
              <a:t> </a:t>
            </a:r>
            <a:r>
              <a:rPr lang="en-US" sz="2200" dirty="0">
                <a:solidFill>
                  <a:srgbClr val="99CCFF"/>
                </a:solidFill>
                <a:latin typeface="+mj-lt"/>
              </a:rPr>
              <a:t>spectrum </a:t>
            </a:r>
            <a:r>
              <a:rPr lang="en-US" sz="2200" dirty="0" smtClean="0">
                <a:solidFill>
                  <a:srgbClr val="99CCFF"/>
                </a:solidFill>
                <a:latin typeface="+mj-lt"/>
              </a:rPr>
              <a:t>with </a:t>
            </a:r>
            <a:r>
              <a:rPr lang="en-US" sz="2200" dirty="0">
                <a:solidFill>
                  <a:srgbClr val="99CCFF"/>
                </a:solidFill>
                <a:latin typeface="+mj-lt"/>
              </a:rPr>
              <a:t>a power </a:t>
            </a:r>
            <a:r>
              <a:rPr lang="en-US" sz="2200" dirty="0" smtClean="0">
                <a:solidFill>
                  <a:srgbClr val="99CCFF"/>
                </a:solidFill>
                <a:latin typeface="+mj-lt"/>
              </a:rPr>
              <a:t>law </a:t>
            </a:r>
            <a:r>
              <a:rPr lang="en-US" altLang="zh-CN" sz="2200" dirty="0" smtClean="0">
                <a:solidFill>
                  <a:srgbClr val="99CCFF"/>
                </a:solidFill>
              </a:rPr>
              <a:t> </a:t>
            </a:r>
            <a:r>
              <a:rPr lang="en-US" altLang="zh-CN" sz="2200" dirty="0">
                <a:solidFill>
                  <a:srgbClr val="99CCFF"/>
                </a:solidFill>
              </a:rPr>
              <a:t>photon index </a:t>
            </a:r>
            <a:r>
              <a:rPr lang="en-US" altLang="zh-CN" sz="2200" dirty="0" smtClean="0">
                <a:solidFill>
                  <a:srgbClr val="99CCFF"/>
                </a:solidFill>
              </a:rPr>
              <a:t>1.2 </a:t>
            </a:r>
            <a:r>
              <a:rPr lang="en-US" altLang="zh-CN" sz="2200" dirty="0">
                <a:solidFill>
                  <a:srgbClr val="99CCFF"/>
                </a:solidFill>
              </a:rPr>
              <a:t>(</a:t>
            </a:r>
            <a:r>
              <a:rPr lang="en-US" altLang="zh-CN" sz="2200" dirty="0" smtClean="0">
                <a:solidFill>
                  <a:srgbClr val="99CCFF"/>
                </a:solidFill>
              </a:rPr>
              <a:t>0.9-1.5; </a:t>
            </a:r>
            <a:r>
              <a:rPr lang="en-US" altLang="zh-CN" sz="2200" dirty="0">
                <a:solidFill>
                  <a:srgbClr val="99CCFF"/>
                </a:solidFill>
              </a:rPr>
              <a:t>90% error interval), compared to </a:t>
            </a:r>
            <a:r>
              <a:rPr lang="en-US" altLang="zh-CN" sz="2200" dirty="0" smtClean="0">
                <a:solidFill>
                  <a:srgbClr val="99CCFF"/>
                </a:solidFill>
              </a:rPr>
              <a:t>1.7 </a:t>
            </a:r>
            <a:r>
              <a:rPr lang="en-US" altLang="zh-CN" sz="2200" dirty="0">
                <a:solidFill>
                  <a:srgbClr val="99CCFF"/>
                </a:solidFill>
              </a:rPr>
              <a:t>(</a:t>
            </a:r>
            <a:r>
              <a:rPr lang="en-US" altLang="zh-CN" sz="2200" dirty="0" smtClean="0">
                <a:solidFill>
                  <a:srgbClr val="99CCFF"/>
                </a:solidFill>
              </a:rPr>
              <a:t>1.3-2.0) </a:t>
            </a:r>
            <a:r>
              <a:rPr lang="en-US" altLang="zh-CN" sz="2200" dirty="0">
                <a:solidFill>
                  <a:srgbClr val="99CCFF"/>
                </a:solidFill>
              </a:rPr>
              <a:t>for the pulsar</a:t>
            </a:r>
            <a:r>
              <a:rPr lang="en-US" altLang="zh-CN" sz="2200" dirty="0" smtClean="0">
                <a:solidFill>
                  <a:srgbClr val="99CCFF"/>
                </a:solidFill>
              </a:rPr>
              <a:t>.</a:t>
            </a:r>
            <a:endParaRPr lang="en-US" sz="2200" dirty="0" smtClean="0">
              <a:solidFill>
                <a:srgbClr val="99CCFF"/>
              </a:solidFill>
              <a:latin typeface="+mj-lt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99CCFF"/>
                </a:solidFill>
                <a:latin typeface="+mj-lt"/>
              </a:rPr>
              <a:t>Thus the jet is not simply due to the diffusion of particles </a:t>
            </a:r>
            <a:r>
              <a:rPr lang="en-US" sz="2200" dirty="0">
                <a:solidFill>
                  <a:srgbClr val="99CCFF"/>
                </a:solidFill>
                <a:latin typeface="+mj-lt"/>
              </a:rPr>
              <a:t>from the pulsar </a:t>
            </a:r>
            <a:r>
              <a:rPr lang="en-US" sz="2200" dirty="0" smtClean="0">
                <a:solidFill>
                  <a:srgbClr val="99CCFF"/>
                </a:solidFill>
                <a:latin typeface="+mj-lt"/>
              </a:rPr>
              <a:t>or its bow shock.</a:t>
            </a:r>
          </a:p>
          <a:p>
            <a:pPr marL="285750" indent="-285750">
              <a:buFont typeface="Arial"/>
              <a:buChar char="•"/>
            </a:pPr>
            <a:r>
              <a:rPr lang="en-US" sz="2200" i="1" dirty="0" smtClean="0">
                <a:solidFill>
                  <a:srgbClr val="99CCFF"/>
                </a:solidFill>
                <a:latin typeface="+mj-lt"/>
              </a:rPr>
              <a:t>In-situ </a:t>
            </a:r>
            <a:r>
              <a:rPr lang="en-US" sz="2200" dirty="0" smtClean="0">
                <a:solidFill>
                  <a:srgbClr val="99CCFF"/>
                </a:solidFill>
                <a:latin typeface="+mj-lt"/>
              </a:rPr>
              <a:t>particle acceleration in the jets is required and probably at t</a:t>
            </a:r>
            <a:r>
              <a:rPr lang="en-US" sz="2200" dirty="0" smtClean="0">
                <a:solidFill>
                  <a:srgbClr val="99CCFF"/>
                </a:solidFill>
                <a:latin typeface="+mj-lt"/>
              </a:rPr>
              <a:t>he emission peaks, which tend to be spectrally harder.</a:t>
            </a:r>
            <a:endParaRPr lang="en-US" sz="2200" dirty="0" smtClean="0">
              <a:solidFill>
                <a:srgbClr val="99CCFF"/>
              </a:solidFill>
              <a:latin typeface="+mj-lt"/>
            </a:endParaRPr>
          </a:p>
        </p:txBody>
      </p:sp>
      <p:pic>
        <p:nvPicPr>
          <p:cNvPr id="5" name="Picture 4" descr="rgb_p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4178300" cy="41783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600" dirty="0" smtClean="0"/>
              <a:t>Spectral characteristics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381000" y="5943600"/>
            <a:ext cx="35445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6600"/>
                </a:solidFill>
              </a:rPr>
              <a:t>0.7-1.5 (red)</a:t>
            </a:r>
            <a:r>
              <a:rPr lang="en-US" altLang="zh-CN" dirty="0"/>
              <a:t>, </a:t>
            </a:r>
            <a:r>
              <a:rPr lang="en-US" altLang="zh-CN" dirty="0">
                <a:solidFill>
                  <a:srgbClr val="33CC33"/>
                </a:solidFill>
              </a:rPr>
              <a:t>1.5-3 (green)</a:t>
            </a:r>
            <a:r>
              <a:rPr lang="en-US" altLang="zh-CN" dirty="0"/>
              <a:t>, </a:t>
            </a:r>
            <a:r>
              <a:rPr lang="en-US" altLang="zh-CN" dirty="0" smtClean="0">
                <a:solidFill>
                  <a:srgbClr val="99CCFF"/>
                </a:solidFill>
              </a:rPr>
              <a:t>3</a:t>
            </a:r>
            <a:r>
              <a:rPr lang="en-US" altLang="zh-CN" dirty="0">
                <a:solidFill>
                  <a:srgbClr val="99CCFF"/>
                </a:solidFill>
              </a:rPr>
              <a:t>-7 (blue) </a:t>
            </a:r>
            <a:r>
              <a:rPr lang="en-US" altLang="zh-CN" dirty="0" err="1" smtClean="0">
                <a:solidFill>
                  <a:srgbClr val="99CCFF"/>
                </a:solidFill>
              </a:rPr>
              <a:t>keV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6765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r>
              <a:rPr kumimoji="1" lang="en-US" altLang="zh-CN" sz="3600" dirty="0" smtClean="0"/>
              <a:t>Implications</a:t>
            </a:r>
            <a:endParaRPr kumimoji="1" lang="zh-CN" alt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8001000" cy="5715000"/>
          </a:xfrm>
        </p:spPr>
        <p:txBody>
          <a:bodyPr/>
          <a:lstStyle/>
          <a:p>
            <a:r>
              <a:rPr lang="en-US" altLang="zh-CN" sz="2200" dirty="0"/>
              <a:t>T</a:t>
            </a:r>
            <a:r>
              <a:rPr lang="en-US" altLang="zh-CN" sz="2200" dirty="0" smtClean="0"/>
              <a:t>he results are most intuitively explained by ballistic ejecting jets, </a:t>
            </a:r>
            <a:r>
              <a:rPr lang="en-US" altLang="zh-CN" sz="2200" dirty="0"/>
              <a:t>similar to those seen </a:t>
            </a:r>
            <a:r>
              <a:rPr lang="en-US" altLang="zh-CN" sz="2200" dirty="0" smtClean="0"/>
              <a:t>in AGNs. </a:t>
            </a:r>
          </a:p>
          <a:p>
            <a:r>
              <a:rPr lang="en-US" altLang="zh-CN" sz="2200" dirty="0"/>
              <a:t>The straightness of the main jet, under the expected large ram-pressure of the ISM, indicates that it is largely </a:t>
            </a:r>
            <a:r>
              <a:rPr lang="en-US" altLang="zh-CN" sz="2200" dirty="0" err="1"/>
              <a:t>hadronic</a:t>
            </a:r>
            <a:r>
              <a:rPr lang="en-US" altLang="zh-CN" sz="2200" dirty="0"/>
              <a:t>. </a:t>
            </a:r>
          </a:p>
          <a:p>
            <a:r>
              <a:rPr lang="en-US" altLang="zh-CN" sz="2200" dirty="0" smtClean="0"/>
              <a:t>The intensity contrast between the two jets requires a strong </a:t>
            </a:r>
            <a:r>
              <a:rPr lang="en-US" altLang="zh-CN" sz="2200" dirty="0"/>
              <a:t>Doppler </a:t>
            </a:r>
            <a:r>
              <a:rPr lang="en-US" altLang="zh-CN" sz="2200" dirty="0" smtClean="0"/>
              <a:t>effect and </a:t>
            </a:r>
            <a:r>
              <a:rPr lang="en-US" altLang="zh-CN" sz="2200" dirty="0"/>
              <a:t>predicts </a:t>
            </a:r>
            <a:r>
              <a:rPr lang="en-US" altLang="zh-CN" sz="2200" dirty="0" smtClean="0"/>
              <a:t>their nearly orthogonal direction relative to </a:t>
            </a:r>
            <a:r>
              <a:rPr lang="en-US" altLang="zh-CN" sz="2200" dirty="0"/>
              <a:t>the </a:t>
            </a:r>
            <a:r>
              <a:rPr lang="en-US" altLang="zh-CN" sz="2200" dirty="0" smtClean="0"/>
              <a:t>pulsar motion. </a:t>
            </a:r>
          </a:p>
          <a:p>
            <a:r>
              <a:rPr lang="en-US" altLang="zh-CN" sz="2200" dirty="0" smtClean="0"/>
              <a:t>This </a:t>
            </a:r>
            <a:r>
              <a:rPr lang="en-US" altLang="zh-CN" sz="2200" dirty="0"/>
              <a:t>orientation of the </a:t>
            </a:r>
            <a:r>
              <a:rPr lang="en-US" altLang="zh-CN" sz="2200" dirty="0" smtClean="0"/>
              <a:t>spin (jets) and the large pulsar velocity </a:t>
            </a:r>
            <a:r>
              <a:rPr lang="en-US" altLang="zh-CN" sz="2200" dirty="0"/>
              <a:t>may be due to a fast kick in an asymmetric SN.</a:t>
            </a:r>
          </a:p>
          <a:p>
            <a:r>
              <a:rPr lang="en-US" altLang="zh-CN" sz="2200" dirty="0" smtClean="0"/>
              <a:t>The </a:t>
            </a:r>
            <a:r>
              <a:rPr lang="en-US" altLang="zh-CN" sz="2200" dirty="0"/>
              <a:t>scenario </a:t>
            </a:r>
            <a:r>
              <a:rPr lang="en-US" altLang="zh-CN" sz="2200" dirty="0" smtClean="0"/>
              <a:t>can </a:t>
            </a:r>
            <a:r>
              <a:rPr lang="en-US" altLang="zh-CN" sz="2200" dirty="0"/>
              <a:t>be </a:t>
            </a:r>
            <a:r>
              <a:rPr lang="en-US" altLang="zh-CN" sz="2200" dirty="0" smtClean="0"/>
              <a:t>tested </a:t>
            </a:r>
            <a:r>
              <a:rPr lang="en-US" altLang="zh-CN" sz="2200" dirty="0"/>
              <a:t>by </a:t>
            </a:r>
            <a:r>
              <a:rPr lang="en-US" altLang="zh-CN" sz="2200" dirty="0"/>
              <a:t>a</a:t>
            </a:r>
            <a:r>
              <a:rPr lang="en-US" altLang="zh-CN" sz="2200" dirty="0" smtClean="0"/>
              <a:t> </a:t>
            </a:r>
            <a:r>
              <a:rPr lang="en-US" altLang="zh-CN" sz="2200" dirty="0"/>
              <a:t>radio polarization </a:t>
            </a:r>
            <a:r>
              <a:rPr lang="en-US" altLang="zh-CN" sz="2200" dirty="0" smtClean="0"/>
              <a:t> measurement of </a:t>
            </a:r>
            <a:r>
              <a:rPr lang="en-US" altLang="zh-CN" sz="2200" dirty="0"/>
              <a:t>the </a:t>
            </a:r>
            <a:r>
              <a:rPr lang="en-US" altLang="zh-CN" sz="2200" dirty="0" smtClean="0"/>
              <a:t>pulsar.</a:t>
            </a:r>
          </a:p>
          <a:p>
            <a:r>
              <a:rPr lang="en-US" altLang="zh-CN" sz="2200" dirty="0" smtClean="0"/>
              <a:t>The </a:t>
            </a:r>
            <a:r>
              <a:rPr lang="en-US" altLang="zh-CN" sz="2200" dirty="0"/>
              <a:t>energetic </a:t>
            </a:r>
            <a:r>
              <a:rPr lang="en-US" altLang="zh-CN" sz="2200" dirty="0" smtClean="0"/>
              <a:t>jet-like ejection may be a </a:t>
            </a:r>
            <a:r>
              <a:rPr lang="en-US" altLang="zh-CN" sz="2200" dirty="0"/>
              <a:t>common phenomenon of </a:t>
            </a:r>
            <a:r>
              <a:rPr lang="en-US" altLang="zh-CN" sz="2200" dirty="0" smtClean="0"/>
              <a:t>pulsars and may be an important source of cosmic-rays. </a:t>
            </a:r>
            <a:endParaRPr lang="en-US" altLang="zh-CN" sz="2200" dirty="0"/>
          </a:p>
        </p:txBody>
      </p:sp>
    </p:spTree>
    <p:extLst>
      <p:ext uri="{BB962C8B-B14F-4D97-AF65-F5344CB8AC3E}">
        <p14:creationId xmlns:p14="http://schemas.microsoft.com/office/powerpoint/2010/main" val="2515022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76200"/>
            <a:ext cx="7467600" cy="1524000"/>
          </a:xfrm>
        </p:spPr>
        <p:txBody>
          <a:bodyPr/>
          <a:lstStyle/>
          <a:p>
            <a:r>
              <a:rPr lang="en-US" sz="3600" dirty="0" smtClean="0"/>
              <a:t>Examples of other similar linear X-ray features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5950803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The jet, &gt;11 pc long, </a:t>
            </a:r>
            <a:r>
              <a:rPr lang="en-US" altLang="zh-CN" sz="1600" dirty="0"/>
              <a:t>displays a </a:t>
            </a:r>
            <a:r>
              <a:rPr lang="en-US" altLang="zh-CN" sz="1600" dirty="0" smtClean="0"/>
              <a:t>helical shape</a:t>
            </a:r>
            <a:r>
              <a:rPr lang="en-US" altLang="zh-CN" sz="1600" dirty="0"/>
              <a:t> </a:t>
            </a:r>
            <a:r>
              <a:rPr lang="en-US" altLang="zh-CN" sz="1600" dirty="0" smtClean="0"/>
              <a:t>and </a:t>
            </a:r>
            <a:r>
              <a:rPr lang="en-US" altLang="zh-CN" sz="1600" dirty="0"/>
              <a:t>propagates nearly perpendicular to the </a:t>
            </a:r>
            <a:r>
              <a:rPr lang="en-US" altLang="zh-CN" sz="1600" dirty="0" smtClean="0"/>
              <a:t>pulsar motion </a:t>
            </a:r>
            <a:r>
              <a:rPr lang="en-US" sz="1600" i="1" dirty="0" smtClean="0"/>
              <a:t>(</a:t>
            </a:r>
            <a:r>
              <a:rPr lang="nl-NL" sz="1600" i="1" dirty="0" err="1"/>
              <a:t>Pavan</a:t>
            </a:r>
            <a:r>
              <a:rPr lang="nl-NL" sz="1600" i="1" dirty="0"/>
              <a:t> et al. </a:t>
            </a:r>
            <a:r>
              <a:rPr lang="nl-NL" sz="1600" i="1" dirty="0" smtClean="0"/>
              <a:t>2014</a:t>
            </a:r>
            <a:r>
              <a:rPr lang="en-US" sz="1600" i="1" dirty="0" smtClean="0"/>
              <a:t>).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57302"/>
          <a:stretch/>
        </p:blipFill>
        <p:spPr>
          <a:xfrm>
            <a:off x="4666512" y="1447800"/>
            <a:ext cx="4442932" cy="3733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371600"/>
            <a:ext cx="4372575" cy="45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24200" y="1524000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000" y="1524000"/>
            <a:ext cx="16280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SNR MSH 11-61A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5181600"/>
            <a:ext cx="4495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An example of linear </a:t>
            </a:r>
            <a:r>
              <a:rPr lang="en-US" sz="1600" dirty="0" err="1" smtClean="0"/>
              <a:t>nonthermal</a:t>
            </a:r>
            <a:r>
              <a:rPr lang="en-US" sz="1600" dirty="0" smtClean="0"/>
              <a:t> X-ray filaments as candidates </a:t>
            </a:r>
            <a:r>
              <a:rPr lang="en-US" sz="1600" i="1" dirty="0" smtClean="0"/>
              <a:t>(</a:t>
            </a:r>
            <a:r>
              <a:rPr lang="nl-NL" sz="1600" i="1" dirty="0" smtClean="0"/>
              <a:t>Wang </a:t>
            </a:r>
            <a:r>
              <a:rPr lang="nl-NL" sz="1600" i="1" dirty="0"/>
              <a:t>et al. </a:t>
            </a:r>
            <a:r>
              <a:rPr lang="nl-NL" sz="1600" i="1" dirty="0" smtClean="0"/>
              <a:t>2002</a:t>
            </a:r>
            <a:r>
              <a:rPr lang="en-US" sz="1600" i="1" dirty="0" smtClean="0"/>
              <a:t>).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26576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comp_images_1-4kev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599" y="3021520"/>
            <a:ext cx="9525000" cy="316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50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Standard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181650</TotalTime>
  <Words>589</Words>
  <Application>Microsoft Macintosh PowerPoint</Application>
  <PresentationFormat>On-screen Show (4:3)</PresentationFormat>
  <Paragraphs>60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1_Standarddesign</vt:lpstr>
      <vt:lpstr>X-ray jets from B2224+65:  A Middle-aged Pulsar's New Trick</vt:lpstr>
      <vt:lpstr>B2224+65 and Guitar Nebula</vt:lpstr>
      <vt:lpstr>Three epoch Chandra/ACIS-S observations</vt:lpstr>
      <vt:lpstr>PowerPoint Presentation</vt:lpstr>
      <vt:lpstr>Spectral characteristics</vt:lpstr>
      <vt:lpstr>Implications</vt:lpstr>
      <vt:lpstr>Examples of other similar linear X-ray features</vt:lpstr>
      <vt:lpstr>PowerPoint Presentation</vt:lpstr>
    </vt:vector>
  </TitlesOfParts>
  <Company>Mutter Theresa der Tiere (MTT)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Sonne im Röntgenlicht</dc:title>
  <dc:creator>vela stelzer</dc:creator>
  <cp:lastModifiedBy>Daniel Wang</cp:lastModifiedBy>
  <cp:revision>1371</cp:revision>
  <cp:lastPrinted>2010-06-15T02:54:17Z</cp:lastPrinted>
  <dcterms:created xsi:type="dcterms:W3CDTF">2011-05-15T23:26:56Z</dcterms:created>
  <dcterms:modified xsi:type="dcterms:W3CDTF">2014-11-18T13:17:26Z</dcterms:modified>
</cp:coreProperties>
</file>