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Default Extension="pict" ContentType="image/pict"/>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Default Extension="jpeg" ContentType="image/jpeg"/>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Default Extension="pdf" ContentType="application/pdf"/>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notesSlides/notesSlide14.xml" ContentType="application/vnd.openxmlformats-officedocument.presentationml.notesSlide+xml"/>
  <Override PartName="/ppt/slideLayouts/slideLayout3.xml" ContentType="application/vnd.openxmlformats-officedocument.presentationml.slideLayout+xml"/>
  <Override PartName="/ppt/slides/slide24.xml" ContentType="application/vnd.openxmlformats-officedocument.presentationml.slide+xml"/>
  <Override PartName="/ppt/embeddings/Microsoft_Equation1.bin" ContentType="application/vnd.openxmlformats-officedocument.oleObject"/>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28"/>
  </p:notesMasterIdLst>
  <p:sldIdLst>
    <p:sldId id="258" r:id="rId2"/>
    <p:sldId id="265" r:id="rId3"/>
    <p:sldId id="264" r:id="rId4"/>
    <p:sldId id="266" r:id="rId5"/>
    <p:sldId id="267" r:id="rId6"/>
    <p:sldId id="268" r:id="rId7"/>
    <p:sldId id="269" r:id="rId8"/>
    <p:sldId id="270" r:id="rId9"/>
    <p:sldId id="271" r:id="rId10"/>
    <p:sldId id="272" r:id="rId11"/>
    <p:sldId id="273" r:id="rId12"/>
    <p:sldId id="274" r:id="rId13"/>
    <p:sldId id="288" r:id="rId14"/>
    <p:sldId id="275" r:id="rId15"/>
    <p:sldId id="276" r:id="rId16"/>
    <p:sldId id="279" r:id="rId17"/>
    <p:sldId id="282" r:id="rId18"/>
    <p:sldId id="283" r:id="rId19"/>
    <p:sldId id="263" r:id="rId20"/>
    <p:sldId id="284" r:id="rId21"/>
    <p:sldId id="285" r:id="rId22"/>
    <p:sldId id="286" r:id="rId23"/>
    <p:sldId id="287" r:id="rId24"/>
    <p:sldId id="278" r:id="rId25"/>
    <p:sldId id="281" r:id="rId26"/>
    <p:sldId id="277"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00E3"/>
    <a:srgbClr val="005400"/>
    <a:srgbClr val="FFE90B"/>
    <a:srgbClr val="FF9A0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82334" autoAdjust="0"/>
  </p:normalViewPr>
  <p:slideViewPr>
    <p:cSldViewPr snapToObjects="1">
      <p:cViewPr varScale="1">
        <p:scale>
          <a:sx n="85" d="100"/>
          <a:sy n="85" d="100"/>
        </p:scale>
        <p:origin x="-145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EA8944-BDC1-3540-8ABE-6DB584AF8EE0}" type="datetimeFigureOut">
              <a:rPr lang="en-US" smtClean="0"/>
              <a:pPr/>
              <a:t>11/18/14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B96EDE-4B7B-1742-9F78-859A8BAE629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Ok</a:t>
            </a:r>
            <a:r>
              <a:rPr lang="en-US" baseline="0" dirty="0" smtClean="0"/>
              <a:t> So thank you for having me here  today. In these 12 minutes I am going to try to give you a flavor of the tremendous impact of Chandra observations that we carried out in the past few years to observe supernovae. And it is true that sometimes it really turns out to be NOTHING, but even in this case, these observations are highly constraining as it was the case for 14J, the nearest type </a:t>
            </a:r>
            <a:r>
              <a:rPr lang="en-US" baseline="0" dirty="0" err="1" smtClean="0"/>
              <a:t>Ia</a:t>
            </a:r>
            <a:r>
              <a:rPr lang="en-US" baseline="0" dirty="0" smtClean="0"/>
              <a:t> SN in the last 3 decades. </a:t>
            </a:r>
            <a:endParaRPr lang="en-US" dirty="0"/>
          </a:p>
        </p:txBody>
      </p:sp>
      <p:sp>
        <p:nvSpPr>
          <p:cNvPr id="4" name="Slide Number Placeholder 3"/>
          <p:cNvSpPr>
            <a:spLocks noGrp="1"/>
          </p:cNvSpPr>
          <p:nvPr>
            <p:ph type="sldNum" sz="quarter" idx="10"/>
          </p:nvPr>
        </p:nvSpPr>
        <p:spPr/>
        <p:txBody>
          <a:bodyPr/>
          <a:lstStyle/>
          <a:p>
            <a:fld id="{8CB96EDE-4B7B-1742-9F78-859A8BAE629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SNe</a:t>
            </a:r>
            <a:r>
              <a:rPr lang="en-US" baseline="0" dirty="0" smtClean="0"/>
              <a:t> have been studied for decades in the OPTICAL and there is a reason. Most of the energy is carried by slowly moving material that emit in the optical window, If we were to compute the amount of energy releases in the optical, we would find something like 10^51 erg, while fast moving material in the </a:t>
            </a:r>
            <a:r>
              <a:rPr lang="en-US" baseline="0" dirty="0" err="1" smtClean="0"/>
              <a:t>ejecta</a:t>
            </a:r>
            <a:r>
              <a:rPr lang="en-US" baseline="0" dirty="0" smtClean="0"/>
              <a:t> carries 10^47 erg. WHAY SHOULD I CARE ABOUT SOMETHING THAT </a:t>
            </a:r>
            <a:r>
              <a:rPr lang="en-US" baseline="0" dirty="0" err="1" smtClean="0"/>
              <a:t>CONtriBUTES</a:t>
            </a:r>
            <a:r>
              <a:rPr lang="en-US" baseline="0" dirty="0" smtClean="0"/>
              <a:t> TO 0.1% to the total energy budget? Well, there are a number of reasons. Let’s see what produces X-ray emission first.</a:t>
            </a:r>
            <a:endParaRPr lang="en-US" dirty="0"/>
          </a:p>
        </p:txBody>
      </p:sp>
      <p:sp>
        <p:nvSpPr>
          <p:cNvPr id="4" name="Slide Number Placeholder 3"/>
          <p:cNvSpPr>
            <a:spLocks noGrp="1"/>
          </p:cNvSpPr>
          <p:nvPr>
            <p:ph type="sldNum" sz="quarter" idx="10"/>
          </p:nvPr>
        </p:nvSpPr>
        <p:spPr/>
        <p:txBody>
          <a:bodyPr/>
          <a:lstStyle/>
          <a:p>
            <a:fld id="{8CB96EDE-4B7B-1742-9F78-859A8BAE629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So why do we need X-rays</a:t>
            </a:r>
            <a:r>
              <a:rPr lang="en-US" baseline="0" dirty="0" smtClean="0"/>
              <a:t> in the first place? What are the physical processes that produce X-rays in SN explosions? I am going to try to given an overview of our efforts, while </a:t>
            </a:r>
            <a:r>
              <a:rPr lang="en-US" baseline="0" dirty="0" err="1" smtClean="0"/>
              <a:t>Sayan</a:t>
            </a:r>
            <a:r>
              <a:rPr lang="en-US" baseline="0" dirty="0" smtClean="0"/>
              <a:t> just after me will zoom in into a specific case of IIP </a:t>
            </a:r>
            <a:r>
              <a:rPr lang="en-US" baseline="0" dirty="0" err="1" smtClean="0"/>
              <a:t>SNe</a:t>
            </a:r>
            <a:r>
              <a:rPr lang="en-US" baseline="0" dirty="0" smtClean="0"/>
              <a:t>. The very first signal is that coming from the SN shock break out, very short signal, that carries direct information about the exploding star. We wait a little bit more and IF there is a companion, the shock is going to interact with the companion star on a time-scale of a few to several </a:t>
            </a:r>
            <a:r>
              <a:rPr lang="en-US" baseline="0" dirty="0" err="1" smtClean="0"/>
              <a:t>hours.We</a:t>
            </a:r>
            <a:r>
              <a:rPr lang="en-US" baseline="0" dirty="0" smtClean="0"/>
              <a:t> have then the most obvious source of X-rays is ht </a:t>
            </a:r>
            <a:r>
              <a:rPr lang="en-US" baseline="0" dirty="0" err="1" smtClean="0"/>
              <a:t>einteraction</a:t>
            </a:r>
            <a:r>
              <a:rPr lang="en-US" baseline="0" dirty="0" smtClean="0"/>
              <a:t> of the shock/jet with material in the environment. This can be the dominating source of X-rays from days after the </a:t>
            </a:r>
            <a:r>
              <a:rPr lang="en-US" baseline="0" dirty="0" err="1" smtClean="0"/>
              <a:t>explsooin</a:t>
            </a:r>
            <a:r>
              <a:rPr lang="en-US" baseline="0" dirty="0" smtClean="0"/>
              <a:t> all the way to centuries after the explosion as SN remnant people here know. At some point however, radiation from the remnant of the explosion might dominate, in the form of radiation from accretion onto the newly formed BH or </a:t>
            </a:r>
            <a:r>
              <a:rPr lang="en-US" baseline="0" dirty="0" err="1" smtClean="0"/>
              <a:t>magnetar</a:t>
            </a:r>
            <a:r>
              <a:rPr lang="en-US" baseline="0" dirty="0" smtClean="0"/>
              <a:t>.  Depending on the nature of the explosion this might start to dominate as early as  days after the explosion or years.</a:t>
            </a:r>
          </a:p>
          <a:p>
            <a:endParaRPr lang="en-US" baseline="0" dirty="0" smtClean="0"/>
          </a:p>
          <a:p>
            <a:r>
              <a:rPr lang="en-US" baseline="0" dirty="0" smtClean="0"/>
              <a:t>So I want to draw your attention on the fact that in principle, using X-rays we can constrain: progenitors mass-loss, source of energy, which are the three major questions of massive stellar evolution and stellar explosion. Another way of putting this is that we can constrain the PRESENT, the PAST and the FUTURE of our stellar explosion.</a:t>
            </a:r>
          </a:p>
          <a:p>
            <a:endParaRPr lang="en-US" baseline="0" dirty="0" smtClean="0"/>
          </a:p>
          <a:p>
            <a:r>
              <a:rPr lang="en-US" baseline="0" dirty="0" smtClean="0">
                <a:sym typeface="Wingdings"/>
              </a:rPr>
              <a:t> </a:t>
            </a:r>
            <a:endParaRPr lang="en-US" dirty="0"/>
          </a:p>
        </p:txBody>
      </p:sp>
      <p:sp>
        <p:nvSpPr>
          <p:cNvPr id="4" name="Slide Number Placeholder 3"/>
          <p:cNvSpPr>
            <a:spLocks noGrp="1"/>
          </p:cNvSpPr>
          <p:nvPr>
            <p:ph type="sldNum" sz="quarter" idx="10"/>
          </p:nvPr>
        </p:nvSpPr>
        <p:spPr/>
        <p:txBody>
          <a:bodyPr/>
          <a:lstStyle/>
          <a:p>
            <a:fld id="{8CB96EDE-4B7B-1742-9F78-859A8BAE629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baseline="0" dirty="0" smtClean="0"/>
          </a:p>
          <a:p>
            <a:r>
              <a:rPr lang="en-US" baseline="0" dirty="0" smtClean="0"/>
              <a:t>BUT, this is difficult here (at early times) and here (late-times) and I want to emphasize that this is because of </a:t>
            </a:r>
            <a:r>
              <a:rPr lang="en-US" baseline="0" dirty="0" err="1" smtClean="0"/>
              <a:t>techological</a:t>
            </a:r>
            <a:r>
              <a:rPr lang="en-US" baseline="0" dirty="0" smtClean="0"/>
              <a:t> limits. We know the science. We do not have the right instrument.  So most of our observations are obtained from days to a few years after the explosion (I call it the magic window).</a:t>
            </a:r>
          </a:p>
          <a:p>
            <a:endParaRPr lang="en-US" baseline="0" dirty="0" smtClean="0"/>
          </a:p>
          <a:p>
            <a:r>
              <a:rPr lang="en-US" baseline="0" dirty="0" smtClean="0"/>
              <a:t> And I am going to highlight 3 major results  from our program = (1) progenitors of </a:t>
            </a:r>
            <a:r>
              <a:rPr lang="en-US" baseline="0" dirty="0" err="1" smtClean="0"/>
              <a:t>Ia</a:t>
            </a:r>
            <a:r>
              <a:rPr lang="en-US" baseline="0" dirty="0" smtClean="0"/>
              <a:t> (and as of yesterday the deepest constraints on </a:t>
            </a:r>
            <a:r>
              <a:rPr lang="en-US" baseline="0" dirty="0" err="1" smtClean="0"/>
              <a:t>Iax</a:t>
            </a:r>
            <a:r>
              <a:rPr lang="en-US" baseline="0" dirty="0" smtClean="0"/>
              <a:t> too) (2) central-engine driven explosions (3) Very turbulent history of mass-ejections (envelope ejection). </a:t>
            </a:r>
            <a:r>
              <a:rPr lang="en-US" baseline="0" dirty="0" smtClean="0">
                <a:sym typeface="Wingdings"/>
              </a:rPr>
              <a:t>Go over the 15 slides of the other talk quickly to emphasize your points and stress  the points about the future. Finally 2 words on a risky project that I am leading and I am very excited about </a:t>
            </a:r>
            <a:r>
              <a:rPr lang="en-US" baseline="0" dirty="0" smtClean="0"/>
              <a:t>Major impact in the near </a:t>
            </a:r>
            <a:r>
              <a:rPr lang="en-US" baseline="0" dirty="0" err="1" smtClean="0"/>
              <a:t>future</a:t>
            </a:r>
            <a:r>
              <a:rPr lang="en-US" baseline="0" dirty="0" err="1" smtClean="0">
                <a:sym typeface="Wingdings"/>
              </a:rPr>
              <a:t></a:t>
            </a:r>
            <a:r>
              <a:rPr lang="en-US" baseline="0" dirty="0" smtClean="0">
                <a:sym typeface="Wingdings"/>
              </a:rPr>
              <a:t> </a:t>
            </a:r>
            <a:r>
              <a:rPr lang="en-US" baseline="0" dirty="0" err="1" smtClean="0">
                <a:sym typeface="Wingdings"/>
              </a:rPr>
              <a:t>SLSNe</a:t>
            </a:r>
            <a:r>
              <a:rPr lang="en-US" baseline="0" dirty="0" smtClean="0">
                <a:sym typeface="Wingdings"/>
              </a:rPr>
              <a:t> late-times, stay tuned.</a:t>
            </a:r>
          </a:p>
        </p:txBody>
      </p:sp>
      <p:sp>
        <p:nvSpPr>
          <p:cNvPr id="4" name="Slide Number Placeholder 3"/>
          <p:cNvSpPr>
            <a:spLocks noGrp="1"/>
          </p:cNvSpPr>
          <p:nvPr>
            <p:ph type="sldNum" sz="quarter" idx="10"/>
          </p:nvPr>
        </p:nvSpPr>
        <p:spPr/>
        <p:txBody>
          <a:bodyPr/>
          <a:lstStyle/>
          <a:p>
            <a:fld id="{8CB96EDE-4B7B-1742-9F78-859A8BAE629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have</a:t>
            </a:r>
            <a:r>
              <a:rPr lang="en-US" baseline="0" dirty="0" smtClean="0"/>
              <a:t> I been doing: I have different programs BUT 2 main scientific drivers: I am using the X-rays to constrain the mass-loss history and the evolution </a:t>
            </a:r>
            <a:r>
              <a:rPr lang="en-US" baseline="0" dirty="0" err="1" smtClean="0"/>
              <a:t>fo</a:t>
            </a:r>
            <a:r>
              <a:rPr lang="en-US" baseline="0" dirty="0" smtClean="0"/>
              <a:t> the star in the years before explosion and as indirect probe of the progenitor itself.  By asking to my self: is there a  </a:t>
            </a:r>
            <a:r>
              <a:rPr lang="en-US" baseline="0" dirty="0" err="1" smtClean="0"/>
              <a:t>magnetar</a:t>
            </a:r>
            <a:r>
              <a:rPr lang="en-US" baseline="0" dirty="0" smtClean="0"/>
              <a:t> a BH that is powering a jet, I am trying to get and </a:t>
            </a:r>
            <a:r>
              <a:rPr lang="en-US" baseline="0" dirty="0" err="1" smtClean="0"/>
              <a:t>hendle</a:t>
            </a:r>
            <a:r>
              <a:rPr lang="en-US" baseline="0" dirty="0" smtClean="0"/>
              <a:t> on the explosion mechanism. In the next 5 minutes I am going to tell you something about what I believe are the 2 major results from my programs and I will spend the last 2 minutes on a somewhat risky but potentially very rewarding project that I am very excited about.  </a:t>
            </a:r>
            <a:endParaRPr lang="en-US" dirty="0"/>
          </a:p>
        </p:txBody>
      </p:sp>
      <p:sp>
        <p:nvSpPr>
          <p:cNvPr id="4" name="Slide Number Placeholder 3"/>
          <p:cNvSpPr>
            <a:spLocks noGrp="1"/>
          </p:cNvSpPr>
          <p:nvPr>
            <p:ph type="sldNum" sz="quarter" idx="10"/>
          </p:nvPr>
        </p:nvSpPr>
        <p:spPr/>
        <p:txBody>
          <a:bodyPr/>
          <a:lstStyle/>
          <a:p>
            <a:fld id="{F3527513-D990-AE4A-BCB7-443E9A99205F}"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a:t>
            </a:r>
            <a:r>
              <a:rPr lang="en-US" baseline="0" dirty="0" smtClean="0"/>
              <a:t> first is about Type </a:t>
            </a:r>
            <a:r>
              <a:rPr lang="en-US" baseline="0" dirty="0" err="1" smtClean="0"/>
              <a:t>Ia</a:t>
            </a:r>
            <a:r>
              <a:rPr lang="en-US" baseline="0" dirty="0" smtClean="0"/>
              <a:t> SN. They have been used for years as our cosmic ladders and they showed that our Universe is accelerating BUT we still do no know what progenitor system produces these explosions. </a:t>
            </a:r>
            <a:endParaRPr lang="en-US" dirty="0"/>
          </a:p>
        </p:txBody>
      </p:sp>
      <p:sp>
        <p:nvSpPr>
          <p:cNvPr id="4" name="Slide Number Placeholder 3"/>
          <p:cNvSpPr>
            <a:spLocks noGrp="1"/>
          </p:cNvSpPr>
          <p:nvPr>
            <p:ph type="sldNum" sz="quarter" idx="10"/>
          </p:nvPr>
        </p:nvSpPr>
        <p:spPr/>
        <p:txBody>
          <a:bodyPr/>
          <a:lstStyle/>
          <a:p>
            <a:fld id="{F3527513-D990-AE4A-BCB7-443E9A99205F}"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not only the</a:t>
            </a:r>
            <a:r>
              <a:rPr lang="en-US" baseline="0" dirty="0" smtClean="0"/>
              <a:t> question is well defined, but it seemed that the problem only allowed for two possible answers: SD (where the companion is a non-degenerate star) and the DD (where the companion is a degenerate star – another WD). The OLD view was that these two scenarios could be easily differentiated based on the close environment of the SN explosion. The SD is expected to greatly enrich the environment with material lost during the accretion process, leading to a “dirty” environment with relatively high densities. The DD, on the contrary this accretion phase is NOT present and it was expected to be associated with a “clean” environment with ISM-like densities. So, great, we have ONE question, two possible answers, two possible scenarios with very different predictions. This is like heaven for an observer, we just need to think about a test. In this case we just need a way to sample the environment and measure its density. </a:t>
            </a:r>
            <a:endParaRPr lang="en-US" dirty="0"/>
          </a:p>
        </p:txBody>
      </p:sp>
      <p:sp>
        <p:nvSpPr>
          <p:cNvPr id="4" name="Slide Number Placeholder 3"/>
          <p:cNvSpPr>
            <a:spLocks noGrp="1"/>
          </p:cNvSpPr>
          <p:nvPr>
            <p:ph type="sldNum" sz="quarter" idx="10"/>
          </p:nvPr>
        </p:nvSpPr>
        <p:spPr/>
        <p:txBody>
          <a:bodyPr/>
          <a:lstStyle/>
          <a:p>
            <a:fld id="{23227108-3B2C-AE4A-90F3-9661E6B1C87C}"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Remember</a:t>
            </a:r>
            <a:r>
              <a:rPr lang="en-US" baseline="0" dirty="0" smtClean="0"/>
              <a:t> that the traditional view of the DD system no mass-loss is foreseen to happen. Let’s see what happens if your system is an SD. We can </a:t>
            </a:r>
            <a:r>
              <a:rPr lang="en-US" baseline="0" dirty="0" err="1" smtClean="0"/>
              <a:t>parametrize</a:t>
            </a:r>
            <a:r>
              <a:rPr lang="en-US" baseline="0" dirty="0" smtClean="0"/>
              <a:t> the  density of the environment as a function of the mass loss rate and of the velocity of the lost material and we are going to concentrate on what happens around 10^16 cm, since this is the typical distance probed by the SN shock around 20 days after the explosion. There are basically 3 ways to loose mass to the environment: the WD accreted material from the donor, but the mass transfer is not conservative and some mass is lost at the </a:t>
            </a:r>
            <a:r>
              <a:rPr lang="en-US" baseline="0" dirty="0" err="1" smtClean="0"/>
              <a:t>Lagrangian</a:t>
            </a:r>
            <a:r>
              <a:rPr lang="en-US" baseline="0" dirty="0" smtClean="0"/>
              <a:t> point. How much mass is actually lost is not well understood. Here we will make the conservative assumption that we are very efficient in transferring the material and that we loose only 1% of mass to the environment. The second obvious way is through winds from the companion star. From the study of symbiotic systems in our Galaxy, here is where they </a:t>
            </a:r>
            <a:r>
              <a:rPr lang="en-US" baseline="0" dirty="0" err="1" smtClean="0"/>
              <a:t>ar</a:t>
            </a:r>
            <a:r>
              <a:rPr lang="en-US" baseline="0" dirty="0" smtClean="0"/>
              <a:t> in this diagram. Finally, accretion winds from the WD are also expected to enrich the environment</a:t>
            </a:r>
          </a:p>
        </p:txBody>
      </p:sp>
      <p:sp>
        <p:nvSpPr>
          <p:cNvPr id="4" name="Slide Number Placeholder 3"/>
          <p:cNvSpPr>
            <a:spLocks noGrp="1"/>
          </p:cNvSpPr>
          <p:nvPr>
            <p:ph type="sldNum" sz="quarter" idx="10"/>
          </p:nvPr>
        </p:nvSpPr>
        <p:spPr/>
        <p:txBody>
          <a:bodyPr/>
          <a:lstStyle/>
          <a:p>
            <a:fld id="{23227108-3B2C-AE4A-90F3-9661E6B1C87C}"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So ok. Let’s put the results from the X-ray observations we had until 201. The limits translate into the thick black lines. So we were basically able to rule out in the best cases the pink region of the parameter space. Not that great. We have most of the parameter space still available with MS, Giant and </a:t>
            </a:r>
            <a:r>
              <a:rPr lang="en-US" baseline="0" dirty="0" err="1" smtClean="0"/>
              <a:t>Subgiant</a:t>
            </a:r>
            <a:r>
              <a:rPr lang="en-US" baseline="0" dirty="0" smtClean="0"/>
              <a:t> companions, all still possible.   </a:t>
            </a:r>
          </a:p>
        </p:txBody>
      </p:sp>
      <p:sp>
        <p:nvSpPr>
          <p:cNvPr id="4" name="Slide Number Placeholder 3"/>
          <p:cNvSpPr>
            <a:spLocks noGrp="1"/>
          </p:cNvSpPr>
          <p:nvPr>
            <p:ph type="sldNum" sz="quarter" idx="10"/>
          </p:nvPr>
        </p:nvSpPr>
        <p:spPr/>
        <p:txBody>
          <a:bodyPr/>
          <a:lstStyle/>
          <a:p>
            <a:fld id="{23227108-3B2C-AE4A-90F3-9661E6B1C87C}"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goal is</a:t>
            </a:r>
            <a:r>
              <a:rPr lang="en-US" baseline="0" dirty="0" smtClean="0"/>
              <a:t> easily stated: we wanted to be able to probe the entire parameter space associated with SD systems with stable mass-loss. So basically we wanted to cover the entire pink region. It is easy to show that if you want to be able to probe this edge, we needed to go deep and probe X-ray luminosities that have never been probed before. So we did it.  </a:t>
            </a:r>
            <a:endParaRPr lang="en-US" dirty="0" smtClean="0"/>
          </a:p>
        </p:txBody>
      </p:sp>
      <p:sp>
        <p:nvSpPr>
          <p:cNvPr id="4" name="Slide Number Placeholder 3"/>
          <p:cNvSpPr>
            <a:spLocks noGrp="1"/>
          </p:cNvSpPr>
          <p:nvPr>
            <p:ph type="sldNum" sz="quarter" idx="10"/>
          </p:nvPr>
        </p:nvSpPr>
        <p:spPr/>
        <p:txBody>
          <a:bodyPr/>
          <a:lstStyle/>
          <a:p>
            <a:fld id="{23227108-3B2C-AE4A-90F3-9661E6B1C87C}"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Universe has been extremely kind and in a little more than 24 months has given us 2 Type-</a:t>
            </a:r>
            <a:r>
              <a:rPr lang="en-US" baseline="0" dirty="0" err="1" smtClean="0"/>
              <a:t>Ia</a:t>
            </a:r>
            <a:r>
              <a:rPr lang="en-US" baseline="0" dirty="0" smtClean="0"/>
              <a:t> </a:t>
            </a:r>
            <a:r>
              <a:rPr lang="en-US" baseline="0" dirty="0" err="1" smtClean="0"/>
              <a:t>SNe</a:t>
            </a:r>
            <a:r>
              <a:rPr lang="en-US" baseline="0" dirty="0" smtClean="0"/>
              <a:t> very very nearby, SN2011fe and SN2014J. I had the chance to speak about 11fe a couple of years ago, I will now speak about 14J. In both cases you can see that there is no X-ray detection, hence the title of the talk. </a:t>
            </a:r>
            <a:endParaRPr lang="en-US" dirty="0" smtClean="0"/>
          </a:p>
          <a:p>
            <a:endParaRPr lang="en-US" dirty="0"/>
          </a:p>
        </p:txBody>
      </p:sp>
      <p:sp>
        <p:nvSpPr>
          <p:cNvPr id="4" name="Slide Number Placeholder 3"/>
          <p:cNvSpPr>
            <a:spLocks noGrp="1"/>
          </p:cNvSpPr>
          <p:nvPr>
            <p:ph type="sldNum" sz="quarter" idx="10"/>
          </p:nvPr>
        </p:nvSpPr>
        <p:spPr/>
        <p:txBody>
          <a:bodyPr/>
          <a:lstStyle/>
          <a:p>
            <a:fld id="{23227108-3B2C-AE4A-90F3-9661E6B1C87C}"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Universe has been extremely kind and in a little more than 24 months has given us 2 Type-</a:t>
            </a:r>
            <a:r>
              <a:rPr lang="en-US" baseline="0" dirty="0" err="1" smtClean="0"/>
              <a:t>Ia</a:t>
            </a:r>
            <a:r>
              <a:rPr lang="en-US" baseline="0" dirty="0" smtClean="0"/>
              <a:t> </a:t>
            </a:r>
            <a:r>
              <a:rPr lang="en-US" baseline="0" dirty="0" err="1" smtClean="0"/>
              <a:t>SNe</a:t>
            </a:r>
            <a:r>
              <a:rPr lang="en-US" baseline="0" dirty="0" smtClean="0"/>
              <a:t> very very nearby, SN2011fe and SN2014J. I had the chance to speak about 11fe a couple of years ago, I will now speak about 14J. In both cases you can see that there is no X-ray detection, hence the title of the talk. </a:t>
            </a:r>
            <a:endParaRPr lang="en-US" dirty="0" smtClean="0"/>
          </a:p>
          <a:p>
            <a:endParaRPr lang="en-US" dirty="0"/>
          </a:p>
        </p:txBody>
      </p:sp>
      <p:sp>
        <p:nvSpPr>
          <p:cNvPr id="4" name="Slide Number Placeholder 3"/>
          <p:cNvSpPr>
            <a:spLocks noGrp="1"/>
          </p:cNvSpPr>
          <p:nvPr>
            <p:ph type="sldNum" sz="quarter" idx="10"/>
          </p:nvPr>
        </p:nvSpPr>
        <p:spPr/>
        <p:txBody>
          <a:bodyPr/>
          <a:lstStyle/>
          <a:p>
            <a:fld id="{23227108-3B2C-AE4A-90F3-9661E6B1C87C}"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excellent:</a:t>
            </a:r>
            <a:r>
              <a:rPr lang="en-US" baseline="0" dirty="0" smtClean="0"/>
              <a:t> for these 2 </a:t>
            </a:r>
            <a:r>
              <a:rPr lang="en-US" baseline="0" dirty="0" err="1" smtClean="0"/>
              <a:t>SNe</a:t>
            </a:r>
            <a:r>
              <a:rPr lang="en-US" baseline="0" dirty="0" smtClean="0"/>
              <a:t> we can basically rule out most of the parameter space associated with SD progenitors with stable mass </a:t>
            </a:r>
            <a:r>
              <a:rPr lang="en-US" baseline="0" dirty="0" err="1" smtClean="0"/>
              <a:t>stransfer</a:t>
            </a:r>
            <a:r>
              <a:rPr lang="en-US" baseline="0" dirty="0" smtClean="0"/>
              <a:t> until the WD </a:t>
            </a:r>
            <a:r>
              <a:rPr lang="en-US" baseline="0" dirty="0" err="1" smtClean="0"/>
              <a:t>explosion.The</a:t>
            </a:r>
            <a:r>
              <a:rPr lang="en-US" baseline="0" dirty="0" smtClean="0"/>
              <a:t> environment here is very CLEAN. Excellent.  </a:t>
            </a:r>
            <a:endParaRPr lang="en-US" dirty="0"/>
          </a:p>
        </p:txBody>
      </p:sp>
      <p:sp>
        <p:nvSpPr>
          <p:cNvPr id="4" name="Slide Number Placeholder 3"/>
          <p:cNvSpPr>
            <a:spLocks noGrp="1"/>
          </p:cNvSpPr>
          <p:nvPr>
            <p:ph type="sldNum" sz="quarter" idx="10"/>
          </p:nvPr>
        </p:nvSpPr>
        <p:spPr/>
        <p:txBody>
          <a:bodyPr/>
          <a:lstStyle/>
          <a:p>
            <a:fld id="{23227108-3B2C-AE4A-90F3-9661E6B1C87C}"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do not remember anything about this talk just remember this</a:t>
            </a:r>
            <a:r>
              <a:rPr lang="en-US" baseline="0" dirty="0" smtClean="0"/>
              <a:t> (Type </a:t>
            </a:r>
            <a:r>
              <a:rPr lang="en-US" baseline="0" dirty="0" err="1" smtClean="0"/>
              <a:t>Ia</a:t>
            </a:r>
            <a:r>
              <a:rPr lang="en-US" baseline="0" dirty="0" smtClean="0"/>
              <a:t>). What </a:t>
            </a:r>
            <a:r>
              <a:rPr lang="en-US" baseline="0" dirty="0" err="1" smtClean="0"/>
              <a:t>abuot</a:t>
            </a:r>
            <a:r>
              <a:rPr lang="en-US" baseline="0" dirty="0" smtClean="0"/>
              <a:t> Relativistic </a:t>
            </a:r>
            <a:r>
              <a:rPr lang="en-US" baseline="0" dirty="0" err="1" smtClean="0"/>
              <a:t>SNe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3527513-D990-AE4A-BCB7-443E9A99205F}"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are Relativistic </a:t>
            </a:r>
            <a:r>
              <a:rPr lang="en-US" dirty="0" err="1" smtClean="0"/>
              <a:t>SNe</a:t>
            </a:r>
            <a:r>
              <a:rPr lang="en-US" dirty="0" smtClean="0"/>
              <a:t>?</a:t>
            </a:r>
            <a:r>
              <a:rPr lang="en-US" baseline="0" dirty="0" smtClean="0"/>
              <a:t> Let’s have a look at them in the radio, you can see that relativistic </a:t>
            </a:r>
            <a:r>
              <a:rPr lang="en-US" baseline="0" dirty="0" err="1" smtClean="0"/>
              <a:t>SNe</a:t>
            </a:r>
            <a:r>
              <a:rPr lang="en-US" baseline="0" dirty="0" smtClean="0"/>
              <a:t> look exactly the same as </a:t>
            </a:r>
            <a:r>
              <a:rPr lang="en-US" baseline="0" dirty="0" err="1" smtClean="0"/>
              <a:t>GRBs</a:t>
            </a:r>
            <a:r>
              <a:rPr lang="en-US" baseline="0" dirty="0" smtClean="0"/>
              <a:t> in the radio, they are even brighter. So no way to </a:t>
            </a:r>
            <a:r>
              <a:rPr lang="en-US" baseline="0" dirty="0" err="1" smtClean="0"/>
              <a:t>dostonguish</a:t>
            </a:r>
            <a:r>
              <a:rPr lang="en-US" baseline="0" dirty="0" smtClean="0"/>
              <a:t> them in the radio/optical. This led to the belief that </a:t>
            </a:r>
            <a:r>
              <a:rPr lang="en-US" baseline="0" dirty="0" err="1" smtClean="0"/>
              <a:t>relativistc</a:t>
            </a:r>
            <a:r>
              <a:rPr lang="en-US" baseline="0" dirty="0" smtClean="0"/>
              <a:t> </a:t>
            </a:r>
            <a:r>
              <a:rPr lang="en-US" baseline="0" dirty="0" err="1" smtClean="0"/>
              <a:t>Sne</a:t>
            </a:r>
            <a:r>
              <a:rPr lang="en-US" baseline="0" dirty="0" smtClean="0"/>
              <a:t> were just faint </a:t>
            </a:r>
            <a:r>
              <a:rPr lang="en-US" baseline="0" dirty="0" err="1" smtClean="0"/>
              <a:t>GRbs</a:t>
            </a:r>
            <a:r>
              <a:rPr lang="en-US" baseline="0" dirty="0" smtClean="0"/>
              <a:t> for which we missed the high-energy trigger. But this is actually not true. Thanks to the X-rays I was able to show that relativistic </a:t>
            </a:r>
            <a:r>
              <a:rPr lang="en-US" baseline="0" dirty="0" err="1" smtClean="0"/>
              <a:t>SNe</a:t>
            </a:r>
            <a:r>
              <a:rPr lang="en-US" baseline="0" dirty="0" smtClean="0"/>
              <a:t> are intrinsically different from </a:t>
            </a:r>
            <a:r>
              <a:rPr lang="en-US" baseline="0" dirty="0" err="1" smtClean="0"/>
              <a:t>GRBs</a:t>
            </a:r>
            <a:r>
              <a:rPr lang="en-US" baseline="0" dirty="0" smtClean="0"/>
              <a:t>. And this is actually obvious fro this </a:t>
            </a:r>
            <a:r>
              <a:rPr lang="en-US" baseline="0" dirty="0" err="1" smtClean="0"/>
              <a:t>plot.They</a:t>
            </a:r>
            <a:r>
              <a:rPr lang="en-US" baseline="0" dirty="0" smtClean="0"/>
              <a:t> are 100 times fainter than the faintest GRB. So what do we believe is going on?  </a:t>
            </a:r>
            <a:endParaRPr lang="en-US" dirty="0"/>
          </a:p>
        </p:txBody>
      </p:sp>
      <p:sp>
        <p:nvSpPr>
          <p:cNvPr id="4" name="Slide Number Placeholder 3"/>
          <p:cNvSpPr>
            <a:spLocks noGrp="1"/>
          </p:cNvSpPr>
          <p:nvPr>
            <p:ph type="sldNum" sz="quarter" idx="10"/>
          </p:nvPr>
        </p:nvSpPr>
        <p:spPr/>
        <p:txBody>
          <a:bodyPr/>
          <a:lstStyle/>
          <a:p>
            <a:fld id="{BFF7FEAB-E777-EF4C-9377-906FFE42451B}"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here we comes to the second message. Jets might be more common hat previously thought in</a:t>
            </a:r>
            <a:r>
              <a:rPr lang="en-US" baseline="0" dirty="0" smtClean="0"/>
              <a:t> hydrogen stripped core-collapse explosions.</a:t>
            </a:r>
            <a:r>
              <a:rPr lang="en-US" dirty="0" smtClean="0"/>
              <a:t> </a:t>
            </a:r>
            <a:endParaRPr lang="en-US" dirty="0"/>
          </a:p>
        </p:txBody>
      </p:sp>
      <p:sp>
        <p:nvSpPr>
          <p:cNvPr id="4" name="Slide Number Placeholder 3"/>
          <p:cNvSpPr>
            <a:spLocks noGrp="1"/>
          </p:cNvSpPr>
          <p:nvPr>
            <p:ph type="sldNum" sz="quarter" idx="10"/>
          </p:nvPr>
        </p:nvSpPr>
        <p:spPr/>
        <p:txBody>
          <a:bodyPr/>
          <a:lstStyle/>
          <a:p>
            <a:fld id="{F3527513-D990-AE4A-BCB7-443E9A99205F}"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let me now go back to the initial slide, especially since we have been asked to comment about the future. And a</a:t>
            </a:r>
            <a:r>
              <a:rPr lang="en-US" baseline="0" dirty="0" smtClean="0"/>
              <a:t> big step forward in my field of exploding stars would come from the coverage of this portion of the parameter space. Here is our chance to learn about the progenitor systems. A wide field sensitive X-ray instrument, that would keep the pace with what is happening at ALL the other waves. While I strongly advocate for that to happen, what can we do? Well I </a:t>
            </a:r>
            <a:r>
              <a:rPr lang="en-US" baseline="0" dirty="0" err="1" smtClean="0"/>
              <a:t>embarcade</a:t>
            </a:r>
            <a:r>
              <a:rPr lang="en-US" baseline="0" dirty="0" smtClean="0"/>
              <a:t> on a risky but fun project that has to do with the most luminous </a:t>
            </a:r>
            <a:r>
              <a:rPr lang="en-US" baseline="0" dirty="0" err="1" smtClean="0"/>
              <a:t>SNe</a:t>
            </a:r>
            <a:r>
              <a:rPr lang="en-US" baseline="0" dirty="0" smtClean="0"/>
              <a:t> of the Universe.  </a:t>
            </a:r>
            <a:r>
              <a:rPr lang="en-US" dirty="0" smtClean="0"/>
              <a:t> </a:t>
            </a:r>
            <a:endParaRPr lang="en-US" dirty="0"/>
          </a:p>
        </p:txBody>
      </p:sp>
      <p:sp>
        <p:nvSpPr>
          <p:cNvPr id="4" name="Slide Number Placeholder 3"/>
          <p:cNvSpPr>
            <a:spLocks noGrp="1"/>
          </p:cNvSpPr>
          <p:nvPr>
            <p:ph type="sldNum" sz="quarter" idx="10"/>
          </p:nvPr>
        </p:nvSpPr>
        <p:spPr/>
        <p:txBody>
          <a:bodyPr/>
          <a:lstStyle/>
          <a:p>
            <a:fld id="{8CB96EDE-4B7B-1742-9F78-859A8BAE629D}"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Whoever in this room thought</a:t>
            </a:r>
            <a:r>
              <a:rPr lang="en-US" baseline="0" dirty="0" smtClean="0"/>
              <a:t> that GRB </a:t>
            </a:r>
            <a:r>
              <a:rPr lang="en-US" baseline="0" dirty="0" err="1" smtClean="0"/>
              <a:t>SNe</a:t>
            </a:r>
            <a:r>
              <a:rPr lang="en-US" baseline="0" dirty="0" smtClean="0"/>
              <a:t> were the most luminous is basically wrong. As a few years ago, we know that there is a new class of explosions which is 10-100 times more luminous than even GRB-</a:t>
            </a:r>
            <a:r>
              <a:rPr lang="en-US" baseline="0" dirty="0" err="1" smtClean="0"/>
              <a:t>SNe</a:t>
            </a:r>
            <a:r>
              <a:rPr lang="en-US" baseline="0" dirty="0" smtClean="0"/>
              <a:t>. </a:t>
            </a:r>
            <a:r>
              <a:rPr lang="en-US" baseline="0" dirty="0" err="1" smtClean="0"/>
              <a:t>SLSNe</a:t>
            </a:r>
            <a:r>
              <a:rPr lang="en-US" baseline="0" dirty="0" smtClean="0"/>
              <a:t>. The question is here: WHAT POWERS THESE EXPLOSIONS? ONE of the possibilities that seems to get credit with time is a </a:t>
            </a:r>
            <a:r>
              <a:rPr lang="en-US" baseline="0" dirty="0" err="1" smtClean="0"/>
              <a:t>magnetar</a:t>
            </a:r>
            <a:r>
              <a:rPr lang="en-US" baseline="0" dirty="0" smtClean="0"/>
              <a:t> central engine. How can we test it?</a:t>
            </a:r>
            <a:endParaRPr lang="en-US" dirty="0"/>
          </a:p>
        </p:txBody>
      </p:sp>
      <p:sp>
        <p:nvSpPr>
          <p:cNvPr id="4" name="Slide Number Placeholder 3"/>
          <p:cNvSpPr>
            <a:spLocks noGrp="1"/>
          </p:cNvSpPr>
          <p:nvPr>
            <p:ph type="sldNum" sz="quarter" idx="10"/>
          </p:nvPr>
        </p:nvSpPr>
        <p:spPr/>
        <p:txBody>
          <a:bodyPr/>
          <a:lstStyle/>
          <a:p>
            <a:fld id="{6E929CC5-023A-0040-8811-601BB6037EEB}"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929CC5-023A-0040-8811-601BB6037EEB}"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is an empty box there, this is why you need to stay tuned. </a:t>
            </a:r>
            <a:endParaRPr lang="en-US" dirty="0"/>
          </a:p>
        </p:txBody>
      </p:sp>
      <p:sp>
        <p:nvSpPr>
          <p:cNvPr id="4" name="Slide Number Placeholder 3"/>
          <p:cNvSpPr>
            <a:spLocks noGrp="1"/>
          </p:cNvSpPr>
          <p:nvPr>
            <p:ph type="sldNum" sz="quarter" idx="10"/>
          </p:nvPr>
        </p:nvSpPr>
        <p:spPr/>
        <p:txBody>
          <a:bodyPr/>
          <a:lstStyle/>
          <a:p>
            <a:fld id="{F3527513-D990-AE4A-BCB7-443E9A99205F}"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B96EDE-4B7B-1742-9F78-859A8BAE629D}"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I will leave you with this</a:t>
            </a:r>
            <a:r>
              <a:rPr lang="en-US" baseline="0" dirty="0" smtClean="0"/>
              <a:t> slide here.</a:t>
            </a:r>
            <a:endParaRPr lang="en-US" dirty="0"/>
          </a:p>
        </p:txBody>
      </p:sp>
      <p:sp>
        <p:nvSpPr>
          <p:cNvPr id="4" name="Slide Number Placeholder 3"/>
          <p:cNvSpPr>
            <a:spLocks noGrp="1"/>
          </p:cNvSpPr>
          <p:nvPr>
            <p:ph type="sldNum" sz="quarter" idx="10"/>
          </p:nvPr>
        </p:nvSpPr>
        <p:spPr/>
        <p:txBody>
          <a:bodyPr/>
          <a:lstStyle/>
          <a:p>
            <a:fld id="{F3527513-D990-AE4A-BCB7-443E9A99205F}"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SN2014J</a:t>
            </a:r>
            <a:r>
              <a:rPr lang="en-US" baseline="0" dirty="0" smtClean="0"/>
              <a:t> is a Type </a:t>
            </a:r>
            <a:r>
              <a:rPr lang="en-US" baseline="0" dirty="0" err="1" smtClean="0"/>
              <a:t>Ia</a:t>
            </a:r>
            <a:r>
              <a:rPr lang="en-US" baseline="0" dirty="0" smtClean="0"/>
              <a:t> SN that exploded in January 2014, in M82, at the distance of 3.5 </a:t>
            </a:r>
            <a:r>
              <a:rPr lang="en-US" baseline="0" dirty="0" err="1" smtClean="0"/>
              <a:t>Mpc</a:t>
            </a:r>
            <a:r>
              <a:rPr lang="en-US" baseline="0" dirty="0" smtClean="0"/>
              <a:t>, so very very close. I re-pointed  Chandra, 50 </a:t>
            </a:r>
            <a:r>
              <a:rPr lang="en-US" baseline="0" dirty="0" err="1" smtClean="0"/>
              <a:t>ks</a:t>
            </a:r>
            <a:r>
              <a:rPr lang="en-US" baseline="0" dirty="0" smtClean="0"/>
              <a:t> and we found no detection. </a:t>
            </a:r>
            <a:endParaRPr lang="en-US" dirty="0"/>
          </a:p>
        </p:txBody>
      </p:sp>
      <p:sp>
        <p:nvSpPr>
          <p:cNvPr id="4" name="Slide Number Placeholder 3"/>
          <p:cNvSpPr>
            <a:spLocks noGrp="1"/>
          </p:cNvSpPr>
          <p:nvPr>
            <p:ph type="sldNum" sz="quarter" idx="10"/>
          </p:nvPr>
        </p:nvSpPr>
        <p:spPr/>
        <p:txBody>
          <a:bodyPr/>
          <a:lstStyle/>
          <a:p>
            <a:fld id="{23227108-3B2C-AE4A-90F3-9661E6B1C87C}"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2105EA-2E4A-4149-BE6A-E25D3ECF4F54}" type="datetimeFigureOut">
              <a:rPr lang="en-US" smtClean="0"/>
              <a:pPr/>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105EA-2E4A-4149-BE6A-E25D3ECF4F54}" type="datetimeFigureOut">
              <a:rPr lang="en-US" smtClean="0"/>
              <a:pPr/>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2105EA-2E4A-4149-BE6A-E25D3ECF4F54}" type="datetimeFigureOut">
              <a:rPr lang="en-US" smtClean="0"/>
              <a:pPr/>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2105EA-2E4A-4149-BE6A-E25D3ECF4F54}" type="datetimeFigureOut">
              <a:rPr lang="en-US" smtClean="0"/>
              <a:pPr/>
              <a:t>11/18/14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2105EA-2E4A-4149-BE6A-E25D3ECF4F54}" type="datetimeFigureOut">
              <a:rPr lang="en-US" smtClean="0"/>
              <a:pPr/>
              <a:t>11/18/14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2105EA-2E4A-4149-BE6A-E25D3ECF4F54}" type="datetimeFigureOut">
              <a:rPr lang="en-US" smtClean="0"/>
              <a:pPr/>
              <a:t>11/18/14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2105EA-2E4A-4149-BE6A-E25D3ECF4F54}" type="datetimeFigureOut">
              <a:rPr lang="en-US" smtClean="0"/>
              <a:pPr/>
              <a:t>11/18/14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2105EA-2E4A-4149-BE6A-E25D3ECF4F54}" type="datetimeFigureOut">
              <a:rPr lang="en-US" smtClean="0"/>
              <a:pPr/>
              <a:t>11/18/14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2105EA-2E4A-4149-BE6A-E25D3ECF4F54}" type="datetimeFigureOut">
              <a:rPr lang="en-US" smtClean="0"/>
              <a:pPr/>
              <a:t>11/18/14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105EA-2E4A-4149-BE6A-E25D3ECF4F54}" type="datetimeFigureOut">
              <a:rPr lang="en-US" smtClean="0"/>
              <a:pPr/>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105EA-2E4A-4149-BE6A-E25D3ECF4F54}" type="datetimeFigureOut">
              <a:rPr lang="en-US" smtClean="0"/>
              <a:pPr/>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35FE6C-7842-7D40-A803-CB83B1E1DF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105EA-2E4A-4149-BE6A-E25D3ECF4F54}" type="datetimeFigureOut">
              <a:rPr lang="en-US" smtClean="0"/>
              <a:pPr/>
              <a:t>11/18/14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35FE6C-7842-7D40-A803-CB83B1E1DF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df"/><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df"/><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pdf"/><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7.pdf"/><Relationship Id="rId8"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10.jpeg"/><Relationship Id="rId5" Type="http://schemas.openxmlformats.org/officeDocument/2006/relationships/image" Target="../media/image18.pdf"/><Relationship Id="rId6" Type="http://schemas.openxmlformats.org/officeDocument/2006/relationships/image" Target="../media/image19.png"/><Relationship Id="rId7" Type="http://schemas.openxmlformats.org/officeDocument/2006/relationships/oleObject" Target="../embeddings/Microsoft_Equation1.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0.pdf"/><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2.pdf"/><Relationship Id="rId5" Type="http://schemas.openxmlformats.org/officeDocument/2006/relationships/image" Target="../media/image23.png"/><Relationship Id="rId6" Type="http://schemas.openxmlformats.org/officeDocument/2006/relationships/image" Target="../media/image20.pdf"/><Relationship Id="rId7"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5.pdf"/><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7.pdf"/><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df"/><Relationship Id="rId4" Type="http://schemas.openxmlformats.org/officeDocument/2006/relationships/image" Target="../media/image30.png"/><Relationship Id="rId5" Type="http://schemas.openxmlformats.org/officeDocument/2006/relationships/image" Target="../media/image31.pdf"/><Relationship Id="rId6"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33.pdf"/><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35.pdf"/><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pdf"/><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8" name="Group 7"/>
          <p:cNvGrpSpPr/>
          <p:nvPr/>
        </p:nvGrpSpPr>
        <p:grpSpPr>
          <a:xfrm>
            <a:off x="1828800" y="63500"/>
            <a:ext cx="5943600" cy="6731000"/>
            <a:chOff x="1828800" y="63500"/>
            <a:chExt cx="5943600" cy="6731000"/>
          </a:xfrm>
        </p:grpSpPr>
        <p:pic>
          <p:nvPicPr>
            <p:cNvPr id="5" name="Picture 4" descr="Astronomy Picture of the Day.pdf"/>
            <p:cNvPicPr>
              <a:picLocks noChangeAspect="1"/>
            </p:cNvPicPr>
            <p:nvPr/>
          </p:nvPicPr>
          <mc:AlternateContent xmlns:ma="http://schemas.microsoft.com/office/mac/drawingml/2008/main">
            <mc:Choice Requires="ma">
              <p:blipFill>
                <a:blip r:embed="rId3"/>
                <a:stretch>
                  <a:fillRect/>
                </a:stretch>
              </p:blipFill>
            </mc:Choice>
            <mc:Fallback xmlns:ma="http://schemas.microsoft.com/office/mac/drawingml/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blipFill>
                <a:blip r:embed="rId4"/>
                <a:stretch>
                  <a:fillRect/>
                </a:stretch>
              </p:blipFill>
            </mc:Fallback>
          </mc:AlternateContent>
          <p:spPr>
            <a:xfrm>
              <a:off x="1828800" y="63500"/>
              <a:ext cx="5943600" cy="6731000"/>
            </a:xfrm>
            <a:prstGeom prst="rect">
              <a:avLst/>
            </a:prstGeom>
            <a:solidFill>
              <a:schemeClr val="bg1"/>
            </a:solidFill>
            <a:ln>
              <a:solidFill>
                <a:srgbClr val="FF6600"/>
              </a:solidFill>
            </a:ln>
          </p:spPr>
        </p:pic>
        <p:sp>
          <p:nvSpPr>
            <p:cNvPr id="7" name="Rectangle 6"/>
            <p:cNvSpPr/>
            <p:nvPr/>
          </p:nvSpPr>
          <p:spPr>
            <a:xfrm>
              <a:off x="1981200" y="522211"/>
              <a:ext cx="5486400" cy="2397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TextBox 3"/>
          <p:cNvSpPr txBox="1"/>
          <p:nvPr/>
        </p:nvSpPr>
        <p:spPr>
          <a:xfrm rot="19845102">
            <a:off x="1028259" y="2428830"/>
            <a:ext cx="7391400" cy="523220"/>
          </a:xfrm>
          <a:prstGeom prst="rect">
            <a:avLst/>
          </a:prstGeom>
          <a:noFill/>
        </p:spPr>
        <p:txBody>
          <a:bodyPr wrap="square" rtlCol="0">
            <a:spAutoFit/>
          </a:bodyPr>
          <a:lstStyle/>
          <a:p>
            <a:pPr algn="ctr"/>
            <a:r>
              <a:rPr lang="en-US" sz="2800" dirty="0" smtClean="0">
                <a:solidFill>
                  <a:schemeClr val="bg1"/>
                </a:solidFill>
                <a:latin typeface="American Typewriter"/>
                <a:cs typeface="American Typewriter"/>
              </a:rPr>
              <a:t>A Chandra view to Exploding Stars</a:t>
            </a:r>
          </a:p>
        </p:txBody>
      </p:sp>
      <p:sp>
        <p:nvSpPr>
          <p:cNvPr id="6" name="TextBox 5"/>
          <p:cNvSpPr txBox="1"/>
          <p:nvPr/>
        </p:nvSpPr>
        <p:spPr>
          <a:xfrm>
            <a:off x="5867400" y="4387334"/>
            <a:ext cx="1295400" cy="369332"/>
          </a:xfrm>
          <a:prstGeom prst="rect">
            <a:avLst/>
          </a:prstGeom>
          <a:noFill/>
        </p:spPr>
        <p:txBody>
          <a:bodyPr wrap="square" rtlCol="0">
            <a:spAutoFit/>
          </a:bodyPr>
          <a:lstStyle/>
          <a:p>
            <a:r>
              <a:rPr lang="en-US" dirty="0" smtClean="0">
                <a:solidFill>
                  <a:srgbClr val="FF6600"/>
                </a:solidFill>
              </a:rPr>
              <a:t>SN2014J</a:t>
            </a:r>
            <a:endParaRPr lang="en-US" dirty="0">
              <a:solidFill>
                <a:srgbClr val="FF6600"/>
              </a:solidFill>
            </a:endParaRPr>
          </a:p>
        </p:txBody>
      </p:sp>
      <p:sp>
        <p:nvSpPr>
          <p:cNvPr id="9" name="TextBox 8"/>
          <p:cNvSpPr txBox="1"/>
          <p:nvPr/>
        </p:nvSpPr>
        <p:spPr>
          <a:xfrm>
            <a:off x="1981200" y="5602069"/>
            <a:ext cx="1828800" cy="646331"/>
          </a:xfrm>
          <a:prstGeom prst="rect">
            <a:avLst/>
          </a:prstGeom>
          <a:noFill/>
        </p:spPr>
        <p:txBody>
          <a:bodyPr wrap="square" rtlCol="0">
            <a:spAutoFit/>
          </a:bodyPr>
          <a:lstStyle/>
          <a:p>
            <a:pPr algn="ctr"/>
            <a:r>
              <a:rPr lang="en-US" dirty="0" smtClean="0">
                <a:solidFill>
                  <a:srgbClr val="FFFFFF"/>
                </a:solidFill>
                <a:latin typeface="American Typewriter"/>
                <a:cs typeface="American Typewriter"/>
              </a:rPr>
              <a:t>R. Margutti</a:t>
            </a:r>
          </a:p>
          <a:p>
            <a:pPr algn="ctr"/>
            <a:r>
              <a:rPr lang="en-US" dirty="0" smtClean="0">
                <a:solidFill>
                  <a:srgbClr val="FFFFFF"/>
                </a:solidFill>
                <a:latin typeface="American Typewriter"/>
                <a:cs typeface="American Typewriter"/>
              </a:rPr>
              <a:t>Harvard </a:t>
            </a:r>
            <a:endParaRPr lang="en-US" dirty="0">
              <a:solidFill>
                <a:srgbClr val="FFFFFF"/>
              </a:solidFill>
              <a:latin typeface="American Typewriter"/>
              <a:cs typeface="American Typewriter"/>
            </a:endParaRPr>
          </a:p>
        </p:txBody>
      </p:sp>
      <p:sp>
        <p:nvSpPr>
          <p:cNvPr id="10" name="TextBox 9"/>
          <p:cNvSpPr txBox="1"/>
          <p:nvPr/>
        </p:nvSpPr>
        <p:spPr>
          <a:xfrm rot="19758692">
            <a:off x="4722225" y="1675099"/>
            <a:ext cx="2801744" cy="461665"/>
          </a:xfrm>
          <a:prstGeom prst="rect">
            <a:avLst/>
          </a:prstGeom>
          <a:solidFill>
            <a:schemeClr val="tx1"/>
          </a:solidFill>
        </p:spPr>
        <p:txBody>
          <a:bodyPr wrap="square" rtlCol="0">
            <a:spAutoFit/>
          </a:bodyPr>
          <a:lstStyle/>
          <a:p>
            <a:pPr algn="ctr"/>
            <a:r>
              <a:rPr lang="en-US" sz="2400" dirty="0" smtClean="0">
                <a:solidFill>
                  <a:srgbClr val="FFFFFF"/>
                </a:solidFill>
                <a:latin typeface="American Typewriter"/>
                <a:cs typeface="American Typewriter"/>
              </a:rPr>
              <a:t>nothing</a:t>
            </a:r>
            <a:endParaRPr lang="en-US" sz="2400" dirty="0">
              <a:solidFill>
                <a:srgbClr val="FFFFFF"/>
              </a:solidFill>
              <a:latin typeface="American Typewriter"/>
              <a:cs typeface="American Typewrit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0"/>
                                        </p:tgtEl>
                                      </p:cBhvr>
                                    </p:animEffect>
                                    <p:set>
                                      <p:cBhvr>
                                        <p:cTn id="7"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4" name="Group 15"/>
          <p:cNvGrpSpPr/>
          <p:nvPr/>
        </p:nvGrpSpPr>
        <p:grpSpPr>
          <a:xfrm>
            <a:off x="1193800" y="924123"/>
            <a:ext cx="7188200" cy="5397500"/>
            <a:chOff x="812800" y="393700"/>
            <a:chExt cx="7188200" cy="5397500"/>
          </a:xfrm>
        </p:grpSpPr>
        <p:pic>
          <p:nvPicPr>
            <p:cNvPr id="5" name="Picture 4" descr="EkVelocity_improved.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812800" y="393700"/>
              <a:ext cx="7188200" cy="5397500"/>
            </a:xfrm>
            <a:prstGeom prst="rect">
              <a:avLst/>
            </a:prstGeom>
            <a:solidFill>
              <a:schemeClr val="bg1"/>
            </a:solidFill>
            <a:ln>
              <a:solidFill>
                <a:schemeClr val="tx1"/>
              </a:solidFill>
            </a:ln>
          </p:spPr>
        </p:pic>
        <p:sp>
          <p:nvSpPr>
            <p:cNvPr id="6" name="Freeform 5"/>
            <p:cNvSpPr/>
            <p:nvPr/>
          </p:nvSpPr>
          <p:spPr>
            <a:xfrm>
              <a:off x="2819400" y="1066800"/>
              <a:ext cx="4800600" cy="3217333"/>
            </a:xfrm>
            <a:custGeom>
              <a:avLst/>
              <a:gdLst>
                <a:gd name="connsiteX0" fmla="*/ 228600 w 4800600"/>
                <a:gd name="connsiteY0" fmla="*/ 228600 h 3217333"/>
                <a:gd name="connsiteX1" fmla="*/ 160867 w 4800600"/>
                <a:gd name="connsiteY1" fmla="*/ 245533 h 3217333"/>
                <a:gd name="connsiteX2" fmla="*/ 143933 w 4800600"/>
                <a:gd name="connsiteY2" fmla="*/ 270933 h 3217333"/>
                <a:gd name="connsiteX3" fmla="*/ 143933 w 4800600"/>
                <a:gd name="connsiteY3" fmla="*/ 347133 h 3217333"/>
                <a:gd name="connsiteX4" fmla="*/ 110067 w 4800600"/>
                <a:gd name="connsiteY4" fmla="*/ 364067 h 3217333"/>
                <a:gd name="connsiteX5" fmla="*/ 101600 w 4800600"/>
                <a:gd name="connsiteY5" fmla="*/ 474133 h 3217333"/>
                <a:gd name="connsiteX6" fmla="*/ 101600 w 4800600"/>
                <a:gd name="connsiteY6" fmla="*/ 524933 h 3217333"/>
                <a:gd name="connsiteX7" fmla="*/ 0 w 4800600"/>
                <a:gd name="connsiteY7" fmla="*/ 533400 h 3217333"/>
                <a:gd name="connsiteX8" fmla="*/ 0 w 4800600"/>
                <a:gd name="connsiteY8" fmla="*/ 651933 h 3217333"/>
                <a:gd name="connsiteX9" fmla="*/ 135467 w 4800600"/>
                <a:gd name="connsiteY9" fmla="*/ 651933 h 3217333"/>
                <a:gd name="connsiteX10" fmla="*/ 143933 w 4800600"/>
                <a:gd name="connsiteY10" fmla="*/ 516467 h 3217333"/>
                <a:gd name="connsiteX11" fmla="*/ 321733 w 4800600"/>
                <a:gd name="connsiteY11" fmla="*/ 804333 h 3217333"/>
                <a:gd name="connsiteX12" fmla="*/ 1168400 w 4800600"/>
                <a:gd name="connsiteY12" fmla="*/ 1642533 h 3217333"/>
                <a:gd name="connsiteX13" fmla="*/ 982133 w 4800600"/>
                <a:gd name="connsiteY13" fmla="*/ 1879600 h 3217333"/>
                <a:gd name="connsiteX14" fmla="*/ 1041400 w 4800600"/>
                <a:gd name="connsiteY14" fmla="*/ 2023533 h 3217333"/>
                <a:gd name="connsiteX15" fmla="*/ 1388533 w 4800600"/>
                <a:gd name="connsiteY15" fmla="*/ 2159000 h 3217333"/>
                <a:gd name="connsiteX16" fmla="*/ 1684867 w 4800600"/>
                <a:gd name="connsiteY16" fmla="*/ 2209800 h 3217333"/>
                <a:gd name="connsiteX17" fmla="*/ 1972733 w 4800600"/>
                <a:gd name="connsiteY17" fmla="*/ 3132667 h 3217333"/>
                <a:gd name="connsiteX18" fmla="*/ 2345267 w 4800600"/>
                <a:gd name="connsiteY18" fmla="*/ 3217333 h 3217333"/>
                <a:gd name="connsiteX19" fmla="*/ 4165600 w 4800600"/>
                <a:gd name="connsiteY19" fmla="*/ 2032000 h 3217333"/>
                <a:gd name="connsiteX20" fmla="*/ 4783667 w 4800600"/>
                <a:gd name="connsiteY20" fmla="*/ 1498600 h 3217333"/>
                <a:gd name="connsiteX21" fmla="*/ 4783667 w 4800600"/>
                <a:gd name="connsiteY21" fmla="*/ 1405467 h 3217333"/>
                <a:gd name="connsiteX22" fmla="*/ 4563533 w 4800600"/>
                <a:gd name="connsiteY22" fmla="*/ 1312333 h 3217333"/>
                <a:gd name="connsiteX23" fmla="*/ 4732867 w 4800600"/>
                <a:gd name="connsiteY23" fmla="*/ 1202267 h 3217333"/>
                <a:gd name="connsiteX24" fmla="*/ 4800600 w 4800600"/>
                <a:gd name="connsiteY24" fmla="*/ 1185333 h 3217333"/>
                <a:gd name="connsiteX25" fmla="*/ 4792133 w 4800600"/>
                <a:gd name="connsiteY25" fmla="*/ 990600 h 3217333"/>
                <a:gd name="connsiteX26" fmla="*/ 4758267 w 4800600"/>
                <a:gd name="connsiteY26" fmla="*/ 931333 h 3217333"/>
                <a:gd name="connsiteX27" fmla="*/ 4792133 w 4800600"/>
                <a:gd name="connsiteY27" fmla="*/ 821267 h 3217333"/>
                <a:gd name="connsiteX28" fmla="*/ 4656667 w 4800600"/>
                <a:gd name="connsiteY28" fmla="*/ 338667 h 3217333"/>
                <a:gd name="connsiteX29" fmla="*/ 3937000 w 4800600"/>
                <a:gd name="connsiteY29" fmla="*/ 118533 h 3217333"/>
                <a:gd name="connsiteX30" fmla="*/ 457200 w 4800600"/>
                <a:gd name="connsiteY30" fmla="*/ 0 h 3217333"/>
                <a:gd name="connsiteX31" fmla="*/ 508000 w 4800600"/>
                <a:gd name="connsiteY31" fmla="*/ 194733 h 3217333"/>
                <a:gd name="connsiteX32" fmla="*/ 448733 w 4800600"/>
                <a:gd name="connsiteY32" fmla="*/ 228600 h 3217333"/>
                <a:gd name="connsiteX33" fmla="*/ 364067 w 4800600"/>
                <a:gd name="connsiteY33" fmla="*/ 287867 h 3217333"/>
                <a:gd name="connsiteX34" fmla="*/ 423333 w 4800600"/>
                <a:gd name="connsiteY34" fmla="*/ 143933 h 3217333"/>
                <a:gd name="connsiteX35" fmla="*/ 338667 w 4800600"/>
                <a:gd name="connsiteY35" fmla="*/ 84667 h 3217333"/>
                <a:gd name="connsiteX36" fmla="*/ 220133 w 4800600"/>
                <a:gd name="connsiteY36" fmla="*/ 93133 h 3217333"/>
                <a:gd name="connsiteX37" fmla="*/ 228600 w 4800600"/>
                <a:gd name="connsiteY37" fmla="*/ 228600 h 321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800600" h="3217333">
                  <a:moveTo>
                    <a:pt x="228600" y="228600"/>
                  </a:moveTo>
                  <a:lnTo>
                    <a:pt x="160867" y="245533"/>
                  </a:lnTo>
                  <a:lnTo>
                    <a:pt x="143933" y="270933"/>
                  </a:lnTo>
                  <a:lnTo>
                    <a:pt x="143933" y="347133"/>
                  </a:lnTo>
                  <a:lnTo>
                    <a:pt x="110067" y="364067"/>
                  </a:lnTo>
                  <a:lnTo>
                    <a:pt x="101600" y="474133"/>
                  </a:lnTo>
                  <a:lnTo>
                    <a:pt x="101600" y="524933"/>
                  </a:lnTo>
                  <a:lnTo>
                    <a:pt x="0" y="533400"/>
                  </a:lnTo>
                  <a:lnTo>
                    <a:pt x="0" y="651933"/>
                  </a:lnTo>
                  <a:lnTo>
                    <a:pt x="135467" y="651933"/>
                  </a:lnTo>
                  <a:lnTo>
                    <a:pt x="143933" y="516467"/>
                  </a:lnTo>
                  <a:lnTo>
                    <a:pt x="321733" y="804333"/>
                  </a:lnTo>
                  <a:lnTo>
                    <a:pt x="1168400" y="1642533"/>
                  </a:lnTo>
                  <a:lnTo>
                    <a:pt x="982133" y="1879600"/>
                  </a:lnTo>
                  <a:lnTo>
                    <a:pt x="1041400" y="2023533"/>
                  </a:lnTo>
                  <a:lnTo>
                    <a:pt x="1388533" y="2159000"/>
                  </a:lnTo>
                  <a:lnTo>
                    <a:pt x="1684867" y="2209800"/>
                  </a:lnTo>
                  <a:lnTo>
                    <a:pt x="1972733" y="3132667"/>
                  </a:lnTo>
                  <a:lnTo>
                    <a:pt x="2345267" y="3217333"/>
                  </a:lnTo>
                  <a:lnTo>
                    <a:pt x="4165600" y="2032000"/>
                  </a:lnTo>
                  <a:lnTo>
                    <a:pt x="4783667" y="1498600"/>
                  </a:lnTo>
                  <a:lnTo>
                    <a:pt x="4783667" y="1405467"/>
                  </a:lnTo>
                  <a:lnTo>
                    <a:pt x="4563533" y="1312333"/>
                  </a:lnTo>
                  <a:lnTo>
                    <a:pt x="4732867" y="1202267"/>
                  </a:lnTo>
                  <a:lnTo>
                    <a:pt x="4800600" y="1185333"/>
                  </a:lnTo>
                  <a:lnTo>
                    <a:pt x="4792133" y="990600"/>
                  </a:lnTo>
                  <a:lnTo>
                    <a:pt x="4758267" y="931333"/>
                  </a:lnTo>
                  <a:lnTo>
                    <a:pt x="4792133" y="821267"/>
                  </a:lnTo>
                  <a:lnTo>
                    <a:pt x="4656667" y="338667"/>
                  </a:lnTo>
                  <a:lnTo>
                    <a:pt x="3937000" y="118533"/>
                  </a:lnTo>
                  <a:lnTo>
                    <a:pt x="457200" y="0"/>
                  </a:lnTo>
                  <a:lnTo>
                    <a:pt x="508000" y="194733"/>
                  </a:lnTo>
                  <a:lnTo>
                    <a:pt x="448733" y="228600"/>
                  </a:lnTo>
                  <a:lnTo>
                    <a:pt x="364067" y="287867"/>
                  </a:lnTo>
                  <a:lnTo>
                    <a:pt x="423333" y="143933"/>
                  </a:lnTo>
                  <a:lnTo>
                    <a:pt x="338667" y="84667"/>
                  </a:lnTo>
                  <a:lnTo>
                    <a:pt x="220133" y="93133"/>
                  </a:lnTo>
                  <a:lnTo>
                    <a:pt x="228600" y="2286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Freeform 6"/>
            <p:cNvSpPr/>
            <p:nvPr/>
          </p:nvSpPr>
          <p:spPr>
            <a:xfrm>
              <a:off x="4580445" y="2891134"/>
              <a:ext cx="2526676" cy="1891396"/>
            </a:xfrm>
            <a:custGeom>
              <a:avLst/>
              <a:gdLst>
                <a:gd name="connsiteX0" fmla="*/ 0 w 2526676"/>
                <a:gd name="connsiteY0" fmla="*/ 1715767 h 1891396"/>
                <a:gd name="connsiteX1" fmla="*/ 189163 w 2526676"/>
                <a:gd name="connsiteY1" fmla="*/ 1891396 h 1891396"/>
                <a:gd name="connsiteX2" fmla="*/ 621535 w 2526676"/>
                <a:gd name="connsiteY2" fmla="*/ 1769807 h 1891396"/>
                <a:gd name="connsiteX3" fmla="*/ 2526676 w 2526676"/>
                <a:gd name="connsiteY3" fmla="*/ 472849 h 1891396"/>
                <a:gd name="connsiteX4" fmla="*/ 2026745 w 2526676"/>
                <a:gd name="connsiteY4" fmla="*/ 0 h 1891396"/>
                <a:gd name="connsiteX5" fmla="*/ 648558 w 2526676"/>
                <a:gd name="connsiteY5" fmla="*/ 621459 h 1891396"/>
                <a:gd name="connsiteX6" fmla="*/ 0 w 2526676"/>
                <a:gd name="connsiteY6" fmla="*/ 1715767 h 189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6676" h="1891396">
                  <a:moveTo>
                    <a:pt x="0" y="1715767"/>
                  </a:moveTo>
                  <a:lnTo>
                    <a:pt x="189163" y="1891396"/>
                  </a:lnTo>
                  <a:lnTo>
                    <a:pt x="621535" y="1769807"/>
                  </a:lnTo>
                  <a:lnTo>
                    <a:pt x="2526676" y="472849"/>
                  </a:lnTo>
                  <a:lnTo>
                    <a:pt x="2026745" y="0"/>
                  </a:lnTo>
                  <a:lnTo>
                    <a:pt x="648558" y="621459"/>
                  </a:lnTo>
                  <a:lnTo>
                    <a:pt x="0" y="171576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p:nvSpPr>
          <p:spPr>
            <a:xfrm>
              <a:off x="1770024" y="1134838"/>
              <a:ext cx="5864051" cy="324239"/>
            </a:xfrm>
            <a:custGeom>
              <a:avLst/>
              <a:gdLst>
                <a:gd name="connsiteX0" fmla="*/ 27024 w 5864051"/>
                <a:gd name="connsiteY0" fmla="*/ 0 h 324239"/>
                <a:gd name="connsiteX1" fmla="*/ 824210 w 5864051"/>
                <a:gd name="connsiteY1" fmla="*/ 0 h 324239"/>
                <a:gd name="connsiteX2" fmla="*/ 5864051 w 5864051"/>
                <a:gd name="connsiteY2" fmla="*/ 13510 h 324239"/>
                <a:gd name="connsiteX3" fmla="*/ 5850539 w 5864051"/>
                <a:gd name="connsiteY3" fmla="*/ 324239 h 324239"/>
                <a:gd name="connsiteX4" fmla="*/ 0 w 5864051"/>
                <a:gd name="connsiteY4" fmla="*/ 229669 h 324239"/>
                <a:gd name="connsiteX5" fmla="*/ 27024 w 5864051"/>
                <a:gd name="connsiteY5" fmla="*/ 0 h 32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4051" h="324239">
                  <a:moveTo>
                    <a:pt x="27024" y="0"/>
                  </a:moveTo>
                  <a:lnTo>
                    <a:pt x="824210" y="0"/>
                  </a:lnTo>
                  <a:lnTo>
                    <a:pt x="5864051" y="13510"/>
                  </a:lnTo>
                  <a:lnTo>
                    <a:pt x="5850539" y="324239"/>
                  </a:lnTo>
                  <a:lnTo>
                    <a:pt x="0" y="229669"/>
                  </a:lnTo>
                  <a:lnTo>
                    <a:pt x="27024"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p:cNvSpPr/>
            <p:nvPr/>
          </p:nvSpPr>
          <p:spPr>
            <a:xfrm>
              <a:off x="1797048" y="1337487"/>
              <a:ext cx="1148489" cy="121590"/>
            </a:xfrm>
            <a:custGeom>
              <a:avLst/>
              <a:gdLst>
                <a:gd name="connsiteX0" fmla="*/ 0 w 1148489"/>
                <a:gd name="connsiteY0" fmla="*/ 0 h 121590"/>
                <a:gd name="connsiteX1" fmla="*/ 13511 w 1148489"/>
                <a:gd name="connsiteY1" fmla="*/ 121590 h 121590"/>
                <a:gd name="connsiteX2" fmla="*/ 486419 w 1148489"/>
                <a:gd name="connsiteY2" fmla="*/ 108080 h 121590"/>
                <a:gd name="connsiteX3" fmla="*/ 972837 w 1148489"/>
                <a:gd name="connsiteY3" fmla="*/ 81060 h 121590"/>
                <a:gd name="connsiteX4" fmla="*/ 1148489 w 1148489"/>
                <a:gd name="connsiteY4" fmla="*/ 13510 h 121590"/>
                <a:gd name="connsiteX5" fmla="*/ 0 w 1148489"/>
                <a:gd name="connsiteY5" fmla="*/ 0 h 12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8489" h="121590">
                  <a:moveTo>
                    <a:pt x="0" y="0"/>
                  </a:moveTo>
                  <a:lnTo>
                    <a:pt x="13511" y="121590"/>
                  </a:lnTo>
                  <a:lnTo>
                    <a:pt x="486419" y="108080"/>
                  </a:lnTo>
                  <a:lnTo>
                    <a:pt x="972837" y="81060"/>
                  </a:lnTo>
                  <a:lnTo>
                    <a:pt x="1148489" y="13510"/>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reeform 9"/>
            <p:cNvSpPr/>
            <p:nvPr/>
          </p:nvSpPr>
          <p:spPr>
            <a:xfrm>
              <a:off x="1770024" y="689009"/>
              <a:ext cx="5864051" cy="486359"/>
            </a:xfrm>
            <a:custGeom>
              <a:avLst/>
              <a:gdLst>
                <a:gd name="connsiteX0" fmla="*/ 0 w 5864051"/>
                <a:gd name="connsiteY0" fmla="*/ 27020 h 486359"/>
                <a:gd name="connsiteX1" fmla="*/ 0 w 5864051"/>
                <a:gd name="connsiteY1" fmla="*/ 445829 h 486359"/>
                <a:gd name="connsiteX2" fmla="*/ 5864051 w 5864051"/>
                <a:gd name="connsiteY2" fmla="*/ 486359 h 486359"/>
                <a:gd name="connsiteX3" fmla="*/ 5864051 w 5864051"/>
                <a:gd name="connsiteY3" fmla="*/ 0 h 486359"/>
                <a:gd name="connsiteX4" fmla="*/ 0 w 5864051"/>
                <a:gd name="connsiteY4" fmla="*/ 27020 h 486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4051" h="486359">
                  <a:moveTo>
                    <a:pt x="0" y="27020"/>
                  </a:moveTo>
                  <a:lnTo>
                    <a:pt x="0" y="445829"/>
                  </a:lnTo>
                  <a:lnTo>
                    <a:pt x="5864051" y="486359"/>
                  </a:lnTo>
                  <a:lnTo>
                    <a:pt x="5864051" y="0"/>
                  </a:lnTo>
                  <a:lnTo>
                    <a:pt x="0" y="2702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rocess 10"/>
            <p:cNvSpPr/>
            <p:nvPr/>
          </p:nvSpPr>
          <p:spPr>
            <a:xfrm>
              <a:off x="2819400" y="1600200"/>
              <a:ext cx="155448" cy="152400"/>
            </a:xfrm>
            <a:prstGeom prst="flowChartProcess">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rocess 11"/>
            <p:cNvSpPr/>
            <p:nvPr/>
          </p:nvSpPr>
          <p:spPr>
            <a:xfrm>
              <a:off x="2895600" y="1371600"/>
              <a:ext cx="155448" cy="152400"/>
            </a:xfrm>
            <a:prstGeom prst="flowChartProcess">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TextBox 12"/>
          <p:cNvSpPr txBox="1"/>
          <p:nvPr/>
        </p:nvSpPr>
        <p:spPr>
          <a:xfrm>
            <a:off x="4114800" y="6321623"/>
            <a:ext cx="4419600" cy="307777"/>
          </a:xfrm>
          <a:prstGeom prst="rect">
            <a:avLst/>
          </a:prstGeom>
          <a:noFill/>
        </p:spPr>
        <p:txBody>
          <a:bodyPr wrap="square" rtlCol="0">
            <a:spAutoFit/>
          </a:bodyPr>
          <a:lstStyle/>
          <a:p>
            <a:pPr algn="r"/>
            <a:r>
              <a:rPr lang="en-US" sz="1400" dirty="0" smtClean="0"/>
              <a:t>Margutti +13, +14; </a:t>
            </a:r>
            <a:r>
              <a:rPr lang="en-US" sz="1400" dirty="0" err="1" smtClean="0"/>
              <a:t>Kamble</a:t>
            </a:r>
            <a:r>
              <a:rPr lang="en-US" sz="1400" dirty="0" smtClean="0"/>
              <a:t> +13; </a:t>
            </a:r>
            <a:r>
              <a:rPr lang="en-US" sz="1400" dirty="0" err="1" smtClean="0"/>
              <a:t>Soderberg</a:t>
            </a:r>
            <a:r>
              <a:rPr lang="en-US" sz="1400" dirty="0" smtClean="0"/>
              <a:t> +06, +10</a:t>
            </a:r>
            <a:endParaRPr lang="en-US" sz="1400" dirty="0"/>
          </a:p>
        </p:txBody>
      </p:sp>
      <p:sp>
        <p:nvSpPr>
          <p:cNvPr id="24" name="TextBox 23"/>
          <p:cNvSpPr txBox="1"/>
          <p:nvPr/>
        </p:nvSpPr>
        <p:spPr>
          <a:xfrm>
            <a:off x="990600" y="238780"/>
            <a:ext cx="7391400" cy="523220"/>
          </a:xfrm>
          <a:prstGeom prst="rect">
            <a:avLst/>
          </a:prstGeom>
          <a:noFill/>
        </p:spPr>
        <p:txBody>
          <a:bodyPr wrap="square" rtlCol="0">
            <a:spAutoFit/>
          </a:bodyPr>
          <a:lstStyle/>
          <a:p>
            <a:pPr algn="ctr"/>
            <a:r>
              <a:rPr lang="en-US" sz="2800" dirty="0" smtClean="0">
                <a:latin typeface="American Typewriter"/>
                <a:cs typeface="American Typewriter"/>
              </a:rPr>
              <a:t>Energy partitioning</a:t>
            </a:r>
          </a:p>
        </p:txBody>
      </p:sp>
      <p:sp>
        <p:nvSpPr>
          <p:cNvPr id="25" name="TextBox 24"/>
          <p:cNvSpPr txBox="1"/>
          <p:nvPr/>
        </p:nvSpPr>
        <p:spPr>
          <a:xfrm>
            <a:off x="3487776" y="1390856"/>
            <a:ext cx="4360824" cy="954107"/>
          </a:xfrm>
          <a:prstGeom prst="rect">
            <a:avLst/>
          </a:prstGeom>
          <a:noFill/>
        </p:spPr>
        <p:txBody>
          <a:bodyPr wrap="square" rtlCol="0">
            <a:spAutoFit/>
          </a:bodyPr>
          <a:lstStyle/>
          <a:p>
            <a:pPr algn="r"/>
            <a:r>
              <a:rPr lang="en-US" sz="2800" dirty="0" err="1" smtClean="0">
                <a:latin typeface="American Typewriter"/>
                <a:cs typeface="American Typewriter"/>
              </a:rPr>
              <a:t>SNe</a:t>
            </a:r>
            <a:r>
              <a:rPr lang="en-US" sz="2800" dirty="0" smtClean="0">
                <a:latin typeface="American Typewriter"/>
                <a:cs typeface="American Typewriter"/>
              </a:rPr>
              <a:t> are an OPTICAL </a:t>
            </a:r>
          </a:p>
          <a:p>
            <a:pPr algn="r"/>
            <a:r>
              <a:rPr lang="en-US" sz="2800" dirty="0" smtClean="0">
                <a:latin typeface="American Typewriter"/>
                <a:cs typeface="American Typewriter"/>
              </a:rPr>
              <a:t>phenomenon</a:t>
            </a:r>
          </a:p>
        </p:txBody>
      </p:sp>
      <p:grpSp>
        <p:nvGrpSpPr>
          <p:cNvPr id="33" name="Group 32"/>
          <p:cNvGrpSpPr/>
          <p:nvPr/>
        </p:nvGrpSpPr>
        <p:grpSpPr>
          <a:xfrm>
            <a:off x="2287816" y="1845838"/>
            <a:ext cx="2190560" cy="995439"/>
            <a:chOff x="2287816" y="1845838"/>
            <a:chExt cx="2190560" cy="995439"/>
          </a:xfrm>
        </p:grpSpPr>
        <p:sp>
          <p:nvSpPr>
            <p:cNvPr id="26" name="Oval 25"/>
            <p:cNvSpPr/>
            <p:nvPr/>
          </p:nvSpPr>
          <p:spPr>
            <a:xfrm rot="19771290">
              <a:off x="2287816" y="1845838"/>
              <a:ext cx="1251502" cy="99543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p:cNvSpPr txBox="1"/>
            <p:nvPr/>
          </p:nvSpPr>
          <p:spPr>
            <a:xfrm>
              <a:off x="2414807" y="2057400"/>
              <a:ext cx="1395193" cy="369332"/>
            </a:xfrm>
            <a:prstGeom prst="rect">
              <a:avLst/>
            </a:prstGeom>
            <a:noFill/>
          </p:spPr>
          <p:txBody>
            <a:bodyPr wrap="square" rtlCol="0">
              <a:spAutoFit/>
            </a:bodyPr>
            <a:lstStyle/>
            <a:p>
              <a:r>
                <a:rPr lang="en-US" dirty="0" smtClean="0"/>
                <a:t>10</a:t>
              </a:r>
              <a:r>
                <a:rPr lang="en-US" baseline="30000" dirty="0" smtClean="0"/>
                <a:t>51</a:t>
              </a:r>
              <a:r>
                <a:rPr lang="en-US" dirty="0" smtClean="0"/>
                <a:t> erg</a:t>
              </a:r>
              <a:endParaRPr lang="en-US" dirty="0"/>
            </a:p>
          </p:txBody>
        </p:sp>
        <p:sp>
          <p:nvSpPr>
            <p:cNvPr id="30" name="TextBox 29"/>
            <p:cNvSpPr txBox="1"/>
            <p:nvPr/>
          </p:nvSpPr>
          <p:spPr>
            <a:xfrm>
              <a:off x="3487776" y="2054423"/>
              <a:ext cx="990600" cy="369332"/>
            </a:xfrm>
            <a:prstGeom prst="rect">
              <a:avLst/>
            </a:prstGeom>
            <a:noFill/>
          </p:spPr>
          <p:txBody>
            <a:bodyPr wrap="square" rtlCol="0">
              <a:spAutoFit/>
            </a:bodyPr>
            <a:lstStyle/>
            <a:p>
              <a:r>
                <a:rPr lang="en-US" dirty="0" smtClean="0"/>
                <a:t>OPTICAL</a:t>
              </a:r>
              <a:endParaRPr lang="en-US" dirty="0"/>
            </a:p>
          </p:txBody>
        </p:sp>
      </p:grpSp>
      <p:grpSp>
        <p:nvGrpSpPr>
          <p:cNvPr id="34" name="Group 33"/>
          <p:cNvGrpSpPr/>
          <p:nvPr/>
        </p:nvGrpSpPr>
        <p:grpSpPr>
          <a:xfrm>
            <a:off x="3626302" y="3682650"/>
            <a:ext cx="2698298" cy="1130327"/>
            <a:chOff x="3626302" y="3682650"/>
            <a:chExt cx="2698298" cy="1130327"/>
          </a:xfrm>
        </p:grpSpPr>
        <p:sp>
          <p:nvSpPr>
            <p:cNvPr id="27" name="Oval 26"/>
            <p:cNvSpPr/>
            <p:nvPr/>
          </p:nvSpPr>
          <p:spPr>
            <a:xfrm rot="19771290">
              <a:off x="3626302" y="3682650"/>
              <a:ext cx="1337450" cy="113032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3786407" y="4038600"/>
              <a:ext cx="1395193" cy="369332"/>
            </a:xfrm>
            <a:prstGeom prst="rect">
              <a:avLst/>
            </a:prstGeom>
            <a:noFill/>
          </p:spPr>
          <p:txBody>
            <a:bodyPr wrap="square" rtlCol="0">
              <a:spAutoFit/>
            </a:bodyPr>
            <a:lstStyle/>
            <a:p>
              <a:r>
                <a:rPr lang="en-US" dirty="0" smtClean="0"/>
                <a:t>10</a:t>
              </a:r>
              <a:r>
                <a:rPr lang="en-US" baseline="30000" dirty="0" smtClean="0"/>
                <a:t>47</a:t>
              </a:r>
              <a:r>
                <a:rPr lang="en-US" dirty="0" smtClean="0"/>
                <a:t> erg</a:t>
              </a:r>
              <a:endParaRPr lang="en-US" dirty="0"/>
            </a:p>
          </p:txBody>
        </p:sp>
        <p:sp>
          <p:nvSpPr>
            <p:cNvPr id="31" name="TextBox 30"/>
            <p:cNvSpPr txBox="1"/>
            <p:nvPr/>
          </p:nvSpPr>
          <p:spPr>
            <a:xfrm>
              <a:off x="4961445" y="3853934"/>
              <a:ext cx="1363155" cy="369332"/>
            </a:xfrm>
            <a:prstGeom prst="rect">
              <a:avLst/>
            </a:prstGeom>
            <a:noFill/>
          </p:spPr>
          <p:txBody>
            <a:bodyPr wrap="square" rtlCol="0">
              <a:spAutoFit/>
            </a:bodyPr>
            <a:lstStyle/>
            <a:p>
              <a:r>
                <a:rPr lang="en-US" dirty="0" smtClean="0"/>
                <a:t>X-rays/Radio</a:t>
              </a:r>
              <a:endParaRPr lang="en-US" dirty="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41" name="Group 40"/>
          <p:cNvGrpSpPr/>
          <p:nvPr/>
        </p:nvGrpSpPr>
        <p:grpSpPr>
          <a:xfrm>
            <a:off x="5257800" y="3544669"/>
            <a:ext cx="3507189" cy="1828039"/>
            <a:chOff x="5257800" y="3544669"/>
            <a:chExt cx="3507189" cy="1828039"/>
          </a:xfrm>
        </p:grpSpPr>
        <p:pic>
          <p:nvPicPr>
            <p:cNvPr id="40" name="Picture 39" descr="Accretion.png"/>
            <p:cNvPicPr>
              <a:picLocks noChangeAspect="1"/>
            </p:cNvPicPr>
            <p:nvPr/>
          </p:nvPicPr>
          <p:blipFill>
            <a:blip r:embed="rId3"/>
            <a:stretch>
              <a:fillRect/>
            </a:stretch>
          </p:blipFill>
          <p:spPr>
            <a:xfrm rot="12358928" flipV="1">
              <a:off x="7324286" y="3657923"/>
              <a:ext cx="1440703" cy="1714785"/>
            </a:xfrm>
            <a:prstGeom prst="rect">
              <a:avLst/>
            </a:prstGeom>
          </p:spPr>
        </p:pic>
        <p:pic>
          <p:nvPicPr>
            <p:cNvPr id="39" name="Picture 38" descr="Magnetar.jpg"/>
            <p:cNvPicPr>
              <a:picLocks noChangeAspect="1"/>
            </p:cNvPicPr>
            <p:nvPr/>
          </p:nvPicPr>
          <p:blipFill>
            <a:blip r:embed="rId4"/>
            <a:stretch>
              <a:fillRect/>
            </a:stretch>
          </p:blipFill>
          <p:spPr>
            <a:xfrm>
              <a:off x="5660013" y="4208274"/>
              <a:ext cx="1481573" cy="1066800"/>
            </a:xfrm>
            <a:prstGeom prst="rect">
              <a:avLst/>
            </a:prstGeom>
          </p:spPr>
        </p:pic>
        <p:sp>
          <p:nvSpPr>
            <p:cNvPr id="38" name="TextBox 37"/>
            <p:cNvSpPr txBox="1"/>
            <p:nvPr/>
          </p:nvSpPr>
          <p:spPr>
            <a:xfrm>
              <a:off x="5257800" y="3544669"/>
              <a:ext cx="2514600" cy="646331"/>
            </a:xfrm>
            <a:prstGeom prst="rect">
              <a:avLst/>
            </a:prstGeom>
            <a:noFill/>
          </p:spPr>
          <p:txBody>
            <a:bodyPr wrap="square" rtlCol="0">
              <a:spAutoFit/>
            </a:bodyPr>
            <a:lstStyle/>
            <a:p>
              <a:pPr algn="ctr"/>
              <a:r>
                <a:rPr lang="en-US" b="1" dirty="0" smtClean="0">
                  <a:solidFill>
                    <a:srgbClr val="FFFFFF"/>
                  </a:solidFill>
                </a:rPr>
                <a:t>RADIATION from the REMNANT</a:t>
              </a:r>
            </a:p>
          </p:txBody>
        </p:sp>
      </p:grpSp>
      <p:sp>
        <p:nvSpPr>
          <p:cNvPr id="4" name="TextBox 3"/>
          <p:cNvSpPr txBox="1"/>
          <p:nvPr/>
        </p:nvSpPr>
        <p:spPr>
          <a:xfrm>
            <a:off x="5181600" y="304800"/>
            <a:ext cx="3581400" cy="461665"/>
          </a:xfrm>
          <a:prstGeom prst="rect">
            <a:avLst/>
          </a:prstGeom>
          <a:noFill/>
          <a:ln>
            <a:solidFill>
              <a:schemeClr val="bg1"/>
            </a:solidFill>
          </a:ln>
        </p:spPr>
        <p:txBody>
          <a:bodyPr wrap="square" rtlCol="0">
            <a:spAutoFit/>
          </a:bodyPr>
          <a:lstStyle/>
          <a:p>
            <a:pPr algn="r"/>
            <a:r>
              <a:rPr lang="en-US" sz="2400" dirty="0" smtClean="0">
                <a:solidFill>
                  <a:srgbClr val="FFFFFF"/>
                </a:solidFill>
              </a:rPr>
              <a:t>X-rays from Supernovae</a:t>
            </a:r>
            <a:endParaRPr lang="en-US" sz="2400" dirty="0">
              <a:solidFill>
                <a:srgbClr val="FFFFFF"/>
              </a:solidFill>
            </a:endParaRPr>
          </a:p>
        </p:txBody>
      </p:sp>
      <p:sp>
        <p:nvSpPr>
          <p:cNvPr id="7" name="TextBox 6"/>
          <p:cNvSpPr txBox="1"/>
          <p:nvPr/>
        </p:nvSpPr>
        <p:spPr>
          <a:xfrm>
            <a:off x="7467600" y="5334000"/>
            <a:ext cx="1828800" cy="523220"/>
          </a:xfrm>
          <a:prstGeom prst="rect">
            <a:avLst/>
          </a:prstGeom>
          <a:noFill/>
        </p:spPr>
        <p:txBody>
          <a:bodyPr wrap="square" rtlCol="0">
            <a:spAutoFit/>
          </a:bodyPr>
          <a:lstStyle/>
          <a:p>
            <a:r>
              <a:rPr lang="en-US" sz="2800" dirty="0" smtClean="0">
                <a:solidFill>
                  <a:srgbClr val="7F7F7F"/>
                </a:solidFill>
              </a:rPr>
              <a:t>Log Time</a:t>
            </a:r>
            <a:endParaRPr lang="en-US" sz="2800" dirty="0">
              <a:solidFill>
                <a:srgbClr val="7F7F7F"/>
              </a:solidFill>
            </a:endParaRPr>
          </a:p>
        </p:txBody>
      </p:sp>
      <p:sp>
        <p:nvSpPr>
          <p:cNvPr id="8" name="TextBox 7"/>
          <p:cNvSpPr txBox="1"/>
          <p:nvPr/>
        </p:nvSpPr>
        <p:spPr>
          <a:xfrm>
            <a:off x="152400" y="619780"/>
            <a:ext cx="1219200" cy="523220"/>
          </a:xfrm>
          <a:prstGeom prst="rect">
            <a:avLst/>
          </a:prstGeom>
          <a:noFill/>
        </p:spPr>
        <p:txBody>
          <a:bodyPr wrap="square" rtlCol="0">
            <a:spAutoFit/>
          </a:bodyPr>
          <a:lstStyle/>
          <a:p>
            <a:r>
              <a:rPr lang="en-US" sz="2800" dirty="0" smtClean="0">
                <a:solidFill>
                  <a:srgbClr val="7F7F7F"/>
                </a:solidFill>
              </a:rPr>
              <a:t>Log Lx</a:t>
            </a:r>
            <a:endParaRPr lang="en-US" sz="2800" dirty="0">
              <a:solidFill>
                <a:srgbClr val="7F7F7F"/>
              </a:solidFill>
            </a:endParaRPr>
          </a:p>
        </p:txBody>
      </p:sp>
      <p:cxnSp>
        <p:nvCxnSpPr>
          <p:cNvPr id="9" name="Straight Connector 8"/>
          <p:cNvCxnSpPr/>
          <p:nvPr/>
        </p:nvCxnSpPr>
        <p:spPr>
          <a:xfrm rot="5400000">
            <a:off x="227161" y="3654573"/>
            <a:ext cx="4881266" cy="1588"/>
          </a:xfrm>
          <a:prstGeom prst="line">
            <a:avLst/>
          </a:prstGeom>
          <a:ln>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371600" y="5486400"/>
            <a:ext cx="1219200" cy="369332"/>
          </a:xfrm>
          <a:prstGeom prst="rect">
            <a:avLst/>
          </a:prstGeom>
          <a:noFill/>
        </p:spPr>
        <p:txBody>
          <a:bodyPr wrap="square" rtlCol="0">
            <a:spAutoFit/>
          </a:bodyPr>
          <a:lstStyle/>
          <a:p>
            <a:pPr algn="r"/>
            <a:r>
              <a:rPr lang="en-US" dirty="0" smtClean="0">
                <a:solidFill>
                  <a:srgbClr val="FFFFFF"/>
                </a:solidFill>
              </a:rPr>
              <a:t>&lt; hr</a:t>
            </a:r>
            <a:endParaRPr lang="en-US" dirty="0">
              <a:solidFill>
                <a:srgbClr val="FFFFFF"/>
              </a:solidFill>
            </a:endParaRPr>
          </a:p>
        </p:txBody>
      </p:sp>
      <p:grpSp>
        <p:nvGrpSpPr>
          <p:cNvPr id="31" name="Group 30"/>
          <p:cNvGrpSpPr/>
          <p:nvPr/>
        </p:nvGrpSpPr>
        <p:grpSpPr>
          <a:xfrm>
            <a:off x="304800" y="1334869"/>
            <a:ext cx="2514600" cy="3084731"/>
            <a:chOff x="304800" y="1334869"/>
            <a:chExt cx="2514600" cy="3084731"/>
          </a:xfrm>
        </p:grpSpPr>
        <p:sp>
          <p:nvSpPr>
            <p:cNvPr id="11" name="TextBox 10"/>
            <p:cNvSpPr txBox="1"/>
            <p:nvPr/>
          </p:nvSpPr>
          <p:spPr>
            <a:xfrm>
              <a:off x="533400" y="1334869"/>
              <a:ext cx="2286000" cy="646331"/>
            </a:xfrm>
            <a:prstGeom prst="rect">
              <a:avLst/>
            </a:prstGeom>
            <a:noFill/>
          </p:spPr>
          <p:txBody>
            <a:bodyPr wrap="square" rtlCol="0">
              <a:spAutoFit/>
            </a:bodyPr>
            <a:lstStyle/>
            <a:p>
              <a:pPr algn="ctr"/>
              <a:r>
                <a:rPr lang="en-US" b="1" dirty="0" smtClean="0">
                  <a:solidFill>
                    <a:srgbClr val="FFFFFF"/>
                  </a:solidFill>
                </a:rPr>
                <a:t>SHOCK BREAK OUT</a:t>
              </a:r>
            </a:p>
            <a:p>
              <a:pPr algn="ctr"/>
              <a:r>
                <a:rPr lang="en-US" dirty="0" smtClean="0">
                  <a:solidFill>
                    <a:srgbClr val="FFFFFF"/>
                  </a:solidFill>
                </a:rPr>
                <a:t>(R exploding star)</a:t>
              </a:r>
            </a:p>
            <a:p>
              <a:endParaRPr lang="en-US" b="1" dirty="0" smtClean="0"/>
            </a:p>
          </p:txBody>
        </p:sp>
        <p:grpSp>
          <p:nvGrpSpPr>
            <p:cNvPr id="20" name="Group 19"/>
            <p:cNvGrpSpPr/>
            <p:nvPr/>
          </p:nvGrpSpPr>
          <p:grpSpPr>
            <a:xfrm>
              <a:off x="304800" y="2133600"/>
              <a:ext cx="2428403" cy="2286000"/>
              <a:chOff x="1152997" y="2133600"/>
              <a:chExt cx="2428403" cy="2286000"/>
            </a:xfrm>
          </p:grpSpPr>
          <p:pic>
            <p:nvPicPr>
              <p:cNvPr id="12" name="Picture 11" descr="SN2011fe_optical.png"/>
              <p:cNvPicPr>
                <a:picLocks noChangeAspect="1"/>
              </p:cNvPicPr>
              <p:nvPr/>
            </p:nvPicPr>
            <p:blipFill>
              <a:blip r:embed="rId5"/>
              <a:stretch>
                <a:fillRect/>
              </a:stretch>
            </p:blipFill>
            <p:spPr>
              <a:xfrm>
                <a:off x="1152997" y="2362200"/>
                <a:ext cx="1676400" cy="1915240"/>
              </a:xfrm>
              <a:prstGeom prst="rect">
                <a:avLst/>
              </a:prstGeom>
            </p:spPr>
          </p:pic>
          <p:sp>
            <p:nvSpPr>
              <p:cNvPr id="13" name="4-Point Star 12"/>
              <p:cNvSpPr/>
              <p:nvPr/>
            </p:nvSpPr>
            <p:spPr>
              <a:xfrm>
                <a:off x="1971026" y="3657600"/>
                <a:ext cx="685800" cy="550674"/>
              </a:xfrm>
              <a:prstGeom prst="star4">
                <a:avLst/>
              </a:prstGeom>
              <a:gradFill flip="none" rotWithShape="1">
                <a:gsLst>
                  <a:gs pos="0">
                    <a:srgbClr val="FFFF00"/>
                  </a:gs>
                  <a:gs pos="100000">
                    <a:schemeClr val="bg1">
                      <a:alpha val="4700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41"/>
              <p:cNvGrpSpPr/>
              <p:nvPr/>
            </p:nvGrpSpPr>
            <p:grpSpPr>
              <a:xfrm>
                <a:off x="1590026" y="2439988"/>
                <a:ext cx="1801906" cy="1979612"/>
                <a:chOff x="3581400" y="4039394"/>
                <a:chExt cx="1801906" cy="1979612"/>
              </a:xfrm>
            </p:grpSpPr>
            <p:cxnSp>
              <p:nvCxnSpPr>
                <p:cNvPr id="15" name="Straight Arrow Connector 14"/>
                <p:cNvCxnSpPr/>
                <p:nvPr/>
              </p:nvCxnSpPr>
              <p:spPr>
                <a:xfrm>
                  <a:off x="3581400" y="5865812"/>
                  <a:ext cx="1801906" cy="1588"/>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5400000" flipH="1" flipV="1">
                  <a:off x="2743994" y="5028406"/>
                  <a:ext cx="1979612" cy="1588"/>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4038600" y="4186719"/>
                  <a:ext cx="98637" cy="690423"/>
                </a:xfrm>
                <a:custGeom>
                  <a:avLst/>
                  <a:gdLst>
                    <a:gd name="connsiteX0" fmla="*/ 0 w 98637"/>
                    <a:gd name="connsiteY0" fmla="*/ 690423 h 690423"/>
                    <a:gd name="connsiteX1" fmla="*/ 36989 w 98637"/>
                    <a:gd name="connsiteY1" fmla="*/ 0 h 690423"/>
                    <a:gd name="connsiteX2" fmla="*/ 98637 w 98637"/>
                    <a:gd name="connsiteY2" fmla="*/ 530147 h 690423"/>
                  </a:gdLst>
                  <a:ahLst/>
                  <a:cxnLst>
                    <a:cxn ang="0">
                      <a:pos x="connsiteX0" y="connsiteY0"/>
                    </a:cxn>
                    <a:cxn ang="0">
                      <a:pos x="connsiteX1" y="connsiteY1"/>
                    </a:cxn>
                    <a:cxn ang="0">
                      <a:pos x="connsiteX2" y="connsiteY2"/>
                    </a:cxn>
                  </a:cxnLst>
                  <a:rect l="l" t="t" r="r" b="b"/>
                  <a:pathLst>
                    <a:path w="98637" h="690423">
                      <a:moveTo>
                        <a:pt x="0" y="690423"/>
                      </a:moveTo>
                      <a:lnTo>
                        <a:pt x="36989" y="0"/>
                      </a:lnTo>
                      <a:lnTo>
                        <a:pt x="98637" y="530147"/>
                      </a:lnTo>
                    </a:path>
                  </a:pathLst>
                </a:custGeom>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Connector 17"/>
                <p:cNvCxnSpPr>
                  <a:stCxn id="17" idx="2"/>
                </p:cNvCxnSpPr>
                <p:nvPr/>
              </p:nvCxnSpPr>
              <p:spPr>
                <a:xfrm>
                  <a:off x="4137237" y="4716866"/>
                  <a:ext cx="727580" cy="617134"/>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sp>
            <p:nvSpPr>
              <p:cNvPr id="19" name="TextBox 18"/>
              <p:cNvSpPr txBox="1"/>
              <p:nvPr/>
            </p:nvSpPr>
            <p:spPr>
              <a:xfrm>
                <a:off x="2209800" y="2133600"/>
                <a:ext cx="1371600" cy="923330"/>
              </a:xfrm>
              <a:prstGeom prst="rect">
                <a:avLst/>
              </a:prstGeom>
              <a:noFill/>
            </p:spPr>
            <p:txBody>
              <a:bodyPr wrap="square" rtlCol="0">
                <a:spAutoFit/>
              </a:bodyPr>
              <a:lstStyle/>
              <a:p>
                <a:r>
                  <a:rPr lang="en-US" dirty="0" err="1" smtClean="0">
                    <a:solidFill>
                      <a:srgbClr val="FFFF00"/>
                    </a:solidFill>
                  </a:rPr>
                  <a:t>Δt</a:t>
                </a:r>
                <a:r>
                  <a:rPr lang="en-US" dirty="0" smtClean="0">
                    <a:solidFill>
                      <a:srgbClr val="FFFF00"/>
                    </a:solidFill>
                  </a:rPr>
                  <a:t>≈ 2ms</a:t>
                </a:r>
              </a:p>
              <a:p>
                <a:r>
                  <a:rPr lang="en-US" dirty="0" smtClean="0">
                    <a:solidFill>
                      <a:srgbClr val="FFFF00"/>
                    </a:solidFill>
                  </a:rPr>
                  <a:t>T≈250 </a:t>
                </a:r>
                <a:r>
                  <a:rPr lang="en-US" dirty="0" err="1" smtClean="0">
                    <a:solidFill>
                      <a:srgbClr val="FFFF00"/>
                    </a:solidFill>
                  </a:rPr>
                  <a:t>keV</a:t>
                </a:r>
                <a:endParaRPr lang="en-US" dirty="0" smtClean="0">
                  <a:solidFill>
                    <a:srgbClr val="FFFF00"/>
                  </a:solidFill>
                </a:endParaRPr>
              </a:p>
              <a:p>
                <a:r>
                  <a:rPr lang="en-US" dirty="0" smtClean="0">
                    <a:solidFill>
                      <a:srgbClr val="FFFF00"/>
                    </a:solidFill>
                  </a:rPr>
                  <a:t>E≈3 10</a:t>
                </a:r>
                <a:r>
                  <a:rPr lang="en-US" baseline="30000" dirty="0" smtClean="0">
                    <a:solidFill>
                      <a:srgbClr val="FFFF00"/>
                    </a:solidFill>
                  </a:rPr>
                  <a:t>41</a:t>
                </a:r>
                <a:r>
                  <a:rPr lang="en-US" dirty="0" smtClean="0">
                    <a:solidFill>
                      <a:srgbClr val="FFFF00"/>
                    </a:solidFill>
                  </a:rPr>
                  <a:t> erg</a:t>
                </a:r>
                <a:endParaRPr lang="en-US" baseline="30000" dirty="0">
                  <a:solidFill>
                    <a:srgbClr val="FFFF00"/>
                  </a:solidFill>
                </a:endParaRPr>
              </a:p>
            </p:txBody>
          </p:sp>
        </p:grpSp>
      </p:grpSp>
      <p:cxnSp>
        <p:nvCxnSpPr>
          <p:cNvPr id="28" name="Straight Connector 27"/>
          <p:cNvCxnSpPr/>
          <p:nvPr/>
        </p:nvCxnSpPr>
        <p:spPr>
          <a:xfrm rot="5400000">
            <a:off x="2741761" y="3582839"/>
            <a:ext cx="4881266" cy="1588"/>
          </a:xfrm>
          <a:prstGeom prst="line">
            <a:avLst/>
          </a:prstGeom>
          <a:ln>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rot="5400000" flipH="1" flipV="1">
            <a:off x="-1982639" y="3654573"/>
            <a:ext cx="4881266" cy="1588"/>
          </a:xfrm>
          <a:prstGeom prst="straightConnector1">
            <a:avLst/>
          </a:prstGeom>
          <a:ln w="44450">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304800" y="5412581"/>
            <a:ext cx="8305800" cy="1588"/>
          </a:xfrm>
          <a:prstGeom prst="straightConnector1">
            <a:avLst/>
          </a:prstGeom>
          <a:ln w="47625">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2" name="Group 31"/>
          <p:cNvGrpSpPr/>
          <p:nvPr/>
        </p:nvGrpSpPr>
        <p:grpSpPr>
          <a:xfrm>
            <a:off x="2743200" y="838200"/>
            <a:ext cx="2514600" cy="5181600"/>
            <a:chOff x="2743200" y="838200"/>
            <a:chExt cx="2514600" cy="5181600"/>
          </a:xfrm>
        </p:grpSpPr>
        <p:grpSp>
          <p:nvGrpSpPr>
            <p:cNvPr id="26" name="Group 25"/>
            <p:cNvGrpSpPr/>
            <p:nvPr/>
          </p:nvGrpSpPr>
          <p:grpSpPr>
            <a:xfrm>
              <a:off x="2777968" y="2306631"/>
              <a:ext cx="2479832" cy="3713169"/>
              <a:chOff x="3429000" y="2593585"/>
              <a:chExt cx="2479832" cy="3713169"/>
            </a:xfrm>
          </p:grpSpPr>
          <p:pic>
            <p:nvPicPr>
              <p:cNvPr id="21" name="Picture 20" descr="InteractionWcompanion.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3429000" y="2593585"/>
                <a:ext cx="2146414" cy="3713169"/>
              </a:xfrm>
              <a:prstGeom prst="rect">
                <a:avLst/>
              </a:prstGeom>
              <a:solidFill>
                <a:srgbClr val="0000FF"/>
              </a:solidFill>
              <a:ln>
                <a:noFill/>
              </a:ln>
            </p:spPr>
          </p:pic>
          <p:sp>
            <p:nvSpPr>
              <p:cNvPr id="22" name="TextBox 21"/>
              <p:cNvSpPr txBox="1"/>
              <p:nvPr/>
            </p:nvSpPr>
            <p:spPr>
              <a:xfrm>
                <a:off x="4419600" y="2953954"/>
                <a:ext cx="1489232" cy="1477328"/>
              </a:xfrm>
              <a:prstGeom prst="rect">
                <a:avLst/>
              </a:prstGeom>
              <a:noFill/>
            </p:spPr>
            <p:txBody>
              <a:bodyPr wrap="square" rtlCol="0">
                <a:spAutoFit/>
              </a:bodyPr>
              <a:lstStyle/>
              <a:p>
                <a:r>
                  <a:rPr lang="en-US" dirty="0" err="1" smtClean="0">
                    <a:solidFill>
                      <a:srgbClr val="FFFF00"/>
                    </a:solidFill>
                  </a:rPr>
                  <a:t>Δt</a:t>
                </a:r>
                <a:r>
                  <a:rPr lang="en-US" dirty="0" smtClean="0">
                    <a:solidFill>
                      <a:srgbClr val="FFFF00"/>
                    </a:solidFill>
                  </a:rPr>
                  <a:t>≈ hrs </a:t>
                </a:r>
              </a:p>
              <a:p>
                <a:r>
                  <a:rPr lang="en-US" dirty="0" smtClean="0">
                    <a:solidFill>
                      <a:srgbClr val="FFFF00"/>
                    </a:solidFill>
                  </a:rPr>
                  <a:t>(@ T0+5hrs)</a:t>
                </a:r>
              </a:p>
              <a:p>
                <a:r>
                  <a:rPr lang="en-US" dirty="0" smtClean="0">
                    <a:solidFill>
                      <a:srgbClr val="FFFF00"/>
                    </a:solidFill>
                  </a:rPr>
                  <a:t>T≈ X-rays</a:t>
                </a:r>
              </a:p>
              <a:p>
                <a:r>
                  <a:rPr lang="en-US" dirty="0" smtClean="0">
                    <a:solidFill>
                      <a:srgbClr val="FFFF00"/>
                    </a:solidFill>
                  </a:rPr>
                  <a:t>E≈10</a:t>
                </a:r>
                <a:r>
                  <a:rPr lang="en-US" baseline="30000" dirty="0" smtClean="0">
                    <a:solidFill>
                      <a:srgbClr val="FFFF00"/>
                    </a:solidFill>
                  </a:rPr>
                  <a:t>46-47</a:t>
                </a:r>
                <a:r>
                  <a:rPr lang="en-US" dirty="0" smtClean="0">
                    <a:solidFill>
                      <a:srgbClr val="FFFF00"/>
                    </a:solidFill>
                  </a:rPr>
                  <a:t> erg</a:t>
                </a:r>
              </a:p>
              <a:p>
                <a:r>
                  <a:rPr lang="en-US" dirty="0" smtClean="0">
                    <a:solidFill>
                      <a:srgbClr val="FFFF00"/>
                    </a:solidFill>
                  </a:rPr>
                  <a:t>L~10</a:t>
                </a:r>
                <a:r>
                  <a:rPr lang="en-US" baseline="30000" dirty="0" smtClean="0">
                    <a:solidFill>
                      <a:srgbClr val="FFFF00"/>
                    </a:solidFill>
                  </a:rPr>
                  <a:t>44 </a:t>
                </a:r>
                <a:r>
                  <a:rPr lang="en-US" dirty="0" smtClean="0">
                    <a:solidFill>
                      <a:srgbClr val="FFFF00"/>
                    </a:solidFill>
                  </a:rPr>
                  <a:t>erg/</a:t>
                </a:r>
                <a:r>
                  <a:rPr lang="en-US" dirty="0" err="1" smtClean="0">
                    <a:solidFill>
                      <a:srgbClr val="FFFF00"/>
                    </a:solidFill>
                  </a:rPr>
                  <a:t>s</a:t>
                </a:r>
                <a:endParaRPr lang="en-US" dirty="0" smtClean="0">
                  <a:solidFill>
                    <a:srgbClr val="FFFF00"/>
                  </a:solidFill>
                </a:endParaRPr>
              </a:p>
              <a:p>
                <a:endParaRPr lang="en-US" dirty="0">
                  <a:solidFill>
                    <a:srgbClr val="FFFF00"/>
                  </a:solidFill>
                </a:endParaRPr>
              </a:p>
            </p:txBody>
          </p:sp>
        </p:grpSp>
        <p:sp>
          <p:nvSpPr>
            <p:cNvPr id="27" name="TextBox 26"/>
            <p:cNvSpPr txBox="1"/>
            <p:nvPr/>
          </p:nvSpPr>
          <p:spPr>
            <a:xfrm>
              <a:off x="2743200" y="838200"/>
              <a:ext cx="2286000" cy="1200329"/>
            </a:xfrm>
            <a:prstGeom prst="rect">
              <a:avLst/>
            </a:prstGeom>
            <a:noFill/>
          </p:spPr>
          <p:txBody>
            <a:bodyPr wrap="square" rtlCol="0">
              <a:spAutoFit/>
            </a:bodyPr>
            <a:lstStyle/>
            <a:p>
              <a:pPr algn="ctr"/>
              <a:r>
                <a:rPr lang="en-US" b="1" dirty="0" smtClean="0">
                  <a:solidFill>
                    <a:srgbClr val="FFFFFF"/>
                  </a:solidFill>
                </a:rPr>
                <a:t>SHOCK INTERACTION</a:t>
              </a:r>
            </a:p>
            <a:p>
              <a:pPr algn="ctr"/>
              <a:r>
                <a:rPr lang="en-US" b="1" dirty="0" err="1" smtClean="0">
                  <a:solidFill>
                    <a:srgbClr val="FFFFFF"/>
                  </a:solidFill>
                </a:rPr>
                <a:t>w</a:t>
              </a:r>
              <a:r>
                <a:rPr lang="en-US" b="1" dirty="0" smtClean="0">
                  <a:solidFill>
                    <a:srgbClr val="FFFFFF"/>
                  </a:solidFill>
                </a:rPr>
                <a:t>. COMPANION</a:t>
              </a:r>
            </a:p>
            <a:p>
              <a:pPr algn="ctr"/>
              <a:r>
                <a:rPr lang="en-US" dirty="0" smtClean="0">
                  <a:solidFill>
                    <a:srgbClr val="FFFFFF"/>
                  </a:solidFill>
                </a:rPr>
                <a:t>(R and distance of </a:t>
              </a:r>
            </a:p>
            <a:p>
              <a:pPr algn="ctr"/>
              <a:r>
                <a:rPr lang="en-US" dirty="0" smtClean="0">
                  <a:solidFill>
                    <a:srgbClr val="FFFFFF"/>
                  </a:solidFill>
                </a:rPr>
                <a:t>the companion</a:t>
              </a:r>
              <a:r>
                <a:rPr lang="en-US" dirty="0" smtClean="0"/>
                <a:t>)</a:t>
              </a:r>
            </a:p>
            <a:p>
              <a:pPr algn="ctr"/>
              <a:endParaRPr lang="en-US" b="1" dirty="0" smtClean="0"/>
            </a:p>
          </p:txBody>
        </p:sp>
        <p:sp>
          <p:nvSpPr>
            <p:cNvPr id="29" name="TextBox 28"/>
            <p:cNvSpPr txBox="1"/>
            <p:nvPr/>
          </p:nvSpPr>
          <p:spPr>
            <a:xfrm>
              <a:off x="3048000" y="5514201"/>
              <a:ext cx="1143000" cy="276999"/>
            </a:xfrm>
            <a:prstGeom prst="rect">
              <a:avLst/>
            </a:prstGeom>
            <a:noFill/>
          </p:spPr>
          <p:txBody>
            <a:bodyPr wrap="square" rtlCol="0">
              <a:spAutoFit/>
            </a:bodyPr>
            <a:lstStyle/>
            <a:p>
              <a:r>
                <a:rPr lang="en-US" sz="1200" dirty="0" err="1" smtClean="0">
                  <a:solidFill>
                    <a:srgbClr val="FFFFFF"/>
                  </a:solidFill>
                </a:rPr>
                <a:t>Kasen</a:t>
              </a:r>
              <a:r>
                <a:rPr lang="en-US" sz="1200" dirty="0" smtClean="0">
                  <a:solidFill>
                    <a:srgbClr val="FFFFFF"/>
                  </a:solidFill>
                </a:rPr>
                <a:t> +10</a:t>
              </a:r>
              <a:endParaRPr lang="en-US" sz="1200" dirty="0">
                <a:solidFill>
                  <a:srgbClr val="FFFFFF"/>
                </a:solidFill>
              </a:endParaRPr>
            </a:p>
          </p:txBody>
        </p:sp>
      </p:grpSp>
      <p:sp>
        <p:nvSpPr>
          <p:cNvPr id="30" name="TextBox 29"/>
          <p:cNvSpPr txBox="1"/>
          <p:nvPr/>
        </p:nvSpPr>
        <p:spPr>
          <a:xfrm>
            <a:off x="3505200" y="5911334"/>
            <a:ext cx="1676400" cy="369332"/>
          </a:xfrm>
          <a:prstGeom prst="rect">
            <a:avLst/>
          </a:prstGeom>
          <a:noFill/>
        </p:spPr>
        <p:txBody>
          <a:bodyPr wrap="square" rtlCol="0">
            <a:spAutoFit/>
          </a:bodyPr>
          <a:lstStyle/>
          <a:p>
            <a:pPr algn="r"/>
            <a:r>
              <a:rPr lang="en-US" dirty="0" smtClean="0">
                <a:solidFill>
                  <a:srgbClr val="FFFFFF"/>
                </a:solidFill>
              </a:rPr>
              <a:t>&lt; several hrs</a:t>
            </a:r>
            <a:endParaRPr lang="en-US" dirty="0">
              <a:solidFill>
                <a:srgbClr val="FFFFFF"/>
              </a:solidFill>
            </a:endParaRPr>
          </a:p>
        </p:txBody>
      </p:sp>
      <p:grpSp>
        <p:nvGrpSpPr>
          <p:cNvPr id="37" name="Group 36"/>
          <p:cNvGrpSpPr/>
          <p:nvPr/>
        </p:nvGrpSpPr>
        <p:grpSpPr>
          <a:xfrm>
            <a:off x="5410200" y="981670"/>
            <a:ext cx="3657600" cy="2599730"/>
            <a:chOff x="5410200" y="981670"/>
            <a:chExt cx="3657600" cy="2599730"/>
          </a:xfrm>
        </p:grpSpPr>
        <p:pic>
          <p:nvPicPr>
            <p:cNvPr id="33" name="Picture 32" descr="CasA_cut.png"/>
            <p:cNvPicPr>
              <a:picLocks noChangeAspect="1"/>
            </p:cNvPicPr>
            <p:nvPr/>
          </p:nvPicPr>
          <p:blipFill>
            <a:blip r:embed="rId8"/>
            <a:stretch>
              <a:fillRect/>
            </a:stretch>
          </p:blipFill>
          <p:spPr>
            <a:xfrm>
              <a:off x="6791974" y="1793596"/>
              <a:ext cx="2275826" cy="1787804"/>
            </a:xfrm>
            <a:prstGeom prst="rect">
              <a:avLst/>
            </a:prstGeom>
          </p:spPr>
        </p:pic>
        <p:sp>
          <p:nvSpPr>
            <p:cNvPr id="34" name="TextBox 33"/>
            <p:cNvSpPr txBox="1"/>
            <p:nvPr/>
          </p:nvSpPr>
          <p:spPr>
            <a:xfrm>
              <a:off x="5410200" y="981670"/>
              <a:ext cx="3581400" cy="923330"/>
            </a:xfrm>
            <a:prstGeom prst="rect">
              <a:avLst/>
            </a:prstGeom>
            <a:noFill/>
            <a:ln>
              <a:noFill/>
            </a:ln>
          </p:spPr>
          <p:txBody>
            <a:bodyPr wrap="square" rtlCol="0">
              <a:spAutoFit/>
            </a:bodyPr>
            <a:lstStyle/>
            <a:p>
              <a:pPr algn="ctr"/>
              <a:r>
                <a:rPr lang="en-US" b="1" dirty="0" smtClean="0">
                  <a:solidFill>
                    <a:srgbClr val="FFFFFF"/>
                  </a:solidFill>
                </a:rPr>
                <a:t>SHOCK/JET INTERACTION </a:t>
              </a:r>
              <a:r>
                <a:rPr lang="en-US" b="1" dirty="0" err="1" smtClean="0">
                  <a:solidFill>
                    <a:srgbClr val="FFFFFF"/>
                  </a:solidFill>
                </a:rPr>
                <a:t>w</a:t>
              </a:r>
              <a:r>
                <a:rPr lang="en-US" b="1" dirty="0" smtClean="0">
                  <a:solidFill>
                    <a:srgbClr val="FFFFFF"/>
                  </a:solidFill>
                </a:rPr>
                <a:t>. the MEDIUM</a:t>
              </a:r>
            </a:p>
            <a:p>
              <a:pPr algn="ctr"/>
              <a:r>
                <a:rPr lang="en-US" dirty="0" smtClean="0">
                  <a:solidFill>
                    <a:srgbClr val="FFFFFF"/>
                  </a:solidFill>
                </a:rPr>
                <a:t>(mass-loss of the progenitor)</a:t>
              </a:r>
              <a:endParaRPr lang="en-US" dirty="0">
                <a:solidFill>
                  <a:srgbClr val="FFFFFF"/>
                </a:solidFill>
              </a:endParaRPr>
            </a:p>
          </p:txBody>
        </p:sp>
      </p:grpSp>
      <p:cxnSp>
        <p:nvCxnSpPr>
          <p:cNvPr id="35" name="Straight Connector 34"/>
          <p:cNvCxnSpPr/>
          <p:nvPr/>
        </p:nvCxnSpPr>
        <p:spPr>
          <a:xfrm rot="5400000">
            <a:off x="4533105" y="4229100"/>
            <a:ext cx="3733800" cy="1588"/>
          </a:xfrm>
          <a:prstGeom prst="line">
            <a:avLst/>
          </a:prstGeom>
          <a:ln>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400800" y="5574268"/>
            <a:ext cx="1219200" cy="369332"/>
          </a:xfrm>
          <a:prstGeom prst="rect">
            <a:avLst/>
          </a:prstGeom>
          <a:noFill/>
        </p:spPr>
        <p:txBody>
          <a:bodyPr wrap="square" rtlCol="0">
            <a:spAutoFit/>
          </a:bodyPr>
          <a:lstStyle/>
          <a:p>
            <a:r>
              <a:rPr lang="en-US" dirty="0" smtClean="0">
                <a:solidFill>
                  <a:srgbClr val="FFFFFF"/>
                </a:solidFill>
              </a:rPr>
              <a:t>&gt; 10 years</a:t>
            </a:r>
            <a:endParaRPr lang="en-US" dirty="0">
              <a:solidFill>
                <a:srgbClr val="FFFFFF"/>
              </a:solidFill>
            </a:endParaRPr>
          </a:p>
        </p:txBody>
      </p:sp>
      <p:grpSp>
        <p:nvGrpSpPr>
          <p:cNvPr id="45" name="Group 44"/>
          <p:cNvGrpSpPr/>
          <p:nvPr/>
        </p:nvGrpSpPr>
        <p:grpSpPr>
          <a:xfrm>
            <a:off x="6708140" y="1793596"/>
            <a:ext cx="2435860" cy="1835953"/>
            <a:chOff x="820196" y="2133600"/>
            <a:chExt cx="3421507" cy="2493969"/>
          </a:xfrm>
        </p:grpSpPr>
        <p:sp>
          <p:nvSpPr>
            <p:cNvPr id="46" name="Oval 45"/>
            <p:cNvSpPr/>
            <p:nvPr/>
          </p:nvSpPr>
          <p:spPr>
            <a:xfrm>
              <a:off x="1122829" y="2133600"/>
              <a:ext cx="3026739" cy="2493969"/>
            </a:xfrm>
            <a:prstGeom prst="ellipse">
              <a:avLst/>
            </a:prstGeom>
            <a:solidFill>
              <a:srgbClr val="FF9A04"/>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820196" y="3011663"/>
              <a:ext cx="3421507" cy="627128"/>
            </a:xfrm>
            <a:prstGeom prst="rect">
              <a:avLst/>
            </a:prstGeom>
            <a:noFill/>
            <a:ln>
              <a:solidFill>
                <a:srgbClr val="FF0000"/>
              </a:solidFill>
            </a:ln>
          </p:spPr>
          <p:txBody>
            <a:bodyPr wrap="square" rtlCol="0">
              <a:spAutoFit/>
            </a:bodyPr>
            <a:lstStyle/>
            <a:p>
              <a:pPr algn="ctr"/>
              <a:r>
                <a:rPr lang="en-US" sz="2400" b="1" dirty="0" smtClean="0"/>
                <a:t>MASS-LOSS</a:t>
              </a:r>
              <a:endParaRPr lang="en-US" sz="2400" b="1" dirty="0"/>
            </a:p>
          </p:txBody>
        </p:sp>
      </p:grpSp>
      <p:grpSp>
        <p:nvGrpSpPr>
          <p:cNvPr id="44" name="Group 43"/>
          <p:cNvGrpSpPr/>
          <p:nvPr/>
        </p:nvGrpSpPr>
        <p:grpSpPr>
          <a:xfrm>
            <a:off x="1297666" y="3915777"/>
            <a:ext cx="3026739" cy="2493969"/>
            <a:chOff x="1122829" y="2133600"/>
            <a:chExt cx="3026739" cy="2493969"/>
          </a:xfrm>
        </p:grpSpPr>
        <p:sp>
          <p:nvSpPr>
            <p:cNvPr id="42" name="Oval 41"/>
            <p:cNvSpPr/>
            <p:nvPr/>
          </p:nvSpPr>
          <p:spPr>
            <a:xfrm>
              <a:off x="1122829" y="2133600"/>
              <a:ext cx="3026739" cy="2493969"/>
            </a:xfrm>
            <a:prstGeom prst="ellipse">
              <a:avLst/>
            </a:prstGeom>
            <a:solidFill>
              <a:srgbClr val="FF66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1526178" y="3048000"/>
              <a:ext cx="2283822" cy="461665"/>
            </a:xfrm>
            <a:prstGeom prst="rect">
              <a:avLst/>
            </a:prstGeom>
            <a:noFill/>
            <a:ln>
              <a:solidFill>
                <a:srgbClr val="FF0000"/>
              </a:solidFill>
            </a:ln>
          </p:spPr>
          <p:txBody>
            <a:bodyPr wrap="square" rtlCol="0">
              <a:spAutoFit/>
            </a:bodyPr>
            <a:lstStyle/>
            <a:p>
              <a:pPr algn="ctr"/>
              <a:r>
                <a:rPr lang="en-US" sz="2400" b="1" dirty="0" smtClean="0"/>
                <a:t>PROGENITORS</a:t>
              </a:r>
              <a:endParaRPr lang="en-US" sz="2400" b="1" dirty="0"/>
            </a:p>
          </p:txBody>
        </p:sp>
      </p:grpSp>
      <p:grpSp>
        <p:nvGrpSpPr>
          <p:cNvPr id="50" name="Group 49"/>
          <p:cNvGrpSpPr/>
          <p:nvPr/>
        </p:nvGrpSpPr>
        <p:grpSpPr>
          <a:xfrm>
            <a:off x="6784340" y="3738315"/>
            <a:ext cx="2435860" cy="1835953"/>
            <a:chOff x="6860540" y="3738315"/>
            <a:chExt cx="2435860" cy="1835953"/>
          </a:xfrm>
        </p:grpSpPr>
        <p:sp>
          <p:nvSpPr>
            <p:cNvPr id="48" name="Oval 47"/>
            <p:cNvSpPr/>
            <p:nvPr/>
          </p:nvSpPr>
          <p:spPr>
            <a:xfrm>
              <a:off x="6989186" y="3738315"/>
              <a:ext cx="2154814" cy="1835953"/>
            </a:xfrm>
            <a:prstGeom prst="ellipse">
              <a:avLst/>
            </a:prstGeom>
            <a:solidFill>
              <a:srgbClr val="FFE90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TextBox 48"/>
            <p:cNvSpPr txBox="1"/>
            <p:nvPr/>
          </p:nvSpPr>
          <p:spPr>
            <a:xfrm>
              <a:off x="6860540" y="4343400"/>
              <a:ext cx="2435860" cy="830997"/>
            </a:xfrm>
            <a:prstGeom prst="rect">
              <a:avLst/>
            </a:prstGeom>
            <a:noFill/>
            <a:ln>
              <a:solidFill>
                <a:srgbClr val="FF0000"/>
              </a:solidFill>
            </a:ln>
          </p:spPr>
          <p:txBody>
            <a:bodyPr wrap="square" rtlCol="0">
              <a:spAutoFit/>
            </a:bodyPr>
            <a:lstStyle/>
            <a:p>
              <a:pPr algn="ctr"/>
              <a:r>
                <a:rPr lang="en-US" sz="2400" b="1" dirty="0" smtClean="0"/>
                <a:t>SOURCE of ENERGY</a:t>
              </a:r>
              <a:endParaRPr lang="en-US" sz="24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50000" decel="5000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50000" decel="5000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500" fill="hold"/>
                                        <p:tgtEl>
                                          <p:spTgt spid="45"/>
                                        </p:tgtEl>
                                        <p:attrNameLst>
                                          <p:attrName>ppt_x</p:attrName>
                                        </p:attrNameLst>
                                      </p:cBhvr>
                                      <p:tavLst>
                                        <p:tav tm="0">
                                          <p:val>
                                            <p:strVal val="#ppt_x"/>
                                          </p:val>
                                        </p:tav>
                                        <p:tav tm="100000">
                                          <p:val>
                                            <p:strVal val="#ppt_x"/>
                                          </p:val>
                                        </p:tav>
                                      </p:tavLst>
                                    </p:anim>
                                    <p:anim calcmode="lin" valueType="num">
                                      <p:cBhvr additive="base">
                                        <p:cTn id="3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accel="50000" decel="50000" fill="hold" nodeType="click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438400" y="2286000"/>
            <a:ext cx="4419600" cy="1323439"/>
          </a:xfrm>
          <a:prstGeom prst="rect">
            <a:avLst/>
          </a:prstGeom>
          <a:noFill/>
        </p:spPr>
        <p:txBody>
          <a:bodyPr wrap="square" rtlCol="0">
            <a:spAutoFit/>
          </a:bodyPr>
          <a:lstStyle/>
          <a:p>
            <a:r>
              <a:rPr lang="en-US" sz="8000" dirty="0" smtClean="0">
                <a:latin typeface="American Typewriter"/>
                <a:cs typeface="American Typewriter"/>
              </a:rPr>
              <a:t>…BUT…</a:t>
            </a:r>
            <a:endParaRPr lang="en-US" sz="8000" dirty="0">
              <a:latin typeface="American Typewriter"/>
              <a:cs typeface="American Typewrite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39" name="Picture 38" descr="Magnetar.jpg"/>
          <p:cNvPicPr>
            <a:picLocks noChangeAspect="1"/>
          </p:cNvPicPr>
          <p:nvPr/>
        </p:nvPicPr>
        <p:blipFill>
          <a:blip r:embed="rId3"/>
          <a:stretch>
            <a:fillRect/>
          </a:stretch>
        </p:blipFill>
        <p:spPr>
          <a:xfrm>
            <a:off x="5660013" y="4208274"/>
            <a:ext cx="1481573" cy="1066800"/>
          </a:xfrm>
          <a:prstGeom prst="rect">
            <a:avLst/>
          </a:prstGeom>
        </p:spPr>
      </p:pic>
      <p:sp>
        <p:nvSpPr>
          <p:cNvPr id="38" name="TextBox 37"/>
          <p:cNvSpPr txBox="1"/>
          <p:nvPr/>
        </p:nvSpPr>
        <p:spPr>
          <a:xfrm>
            <a:off x="5257800" y="3544669"/>
            <a:ext cx="2514600" cy="646331"/>
          </a:xfrm>
          <a:prstGeom prst="rect">
            <a:avLst/>
          </a:prstGeom>
          <a:noFill/>
        </p:spPr>
        <p:txBody>
          <a:bodyPr wrap="square" rtlCol="0">
            <a:spAutoFit/>
          </a:bodyPr>
          <a:lstStyle/>
          <a:p>
            <a:pPr algn="ctr"/>
            <a:r>
              <a:rPr lang="en-US" b="1" dirty="0" smtClean="0">
                <a:solidFill>
                  <a:srgbClr val="FFFFFF"/>
                </a:solidFill>
              </a:rPr>
              <a:t>RADIATION from the REMNANT</a:t>
            </a:r>
          </a:p>
        </p:txBody>
      </p:sp>
      <p:sp>
        <p:nvSpPr>
          <p:cNvPr id="4" name="TextBox 3"/>
          <p:cNvSpPr txBox="1"/>
          <p:nvPr/>
        </p:nvSpPr>
        <p:spPr>
          <a:xfrm>
            <a:off x="5181600" y="304800"/>
            <a:ext cx="3581400" cy="461665"/>
          </a:xfrm>
          <a:prstGeom prst="rect">
            <a:avLst/>
          </a:prstGeom>
          <a:noFill/>
          <a:ln>
            <a:solidFill>
              <a:schemeClr val="bg1"/>
            </a:solidFill>
          </a:ln>
        </p:spPr>
        <p:txBody>
          <a:bodyPr wrap="square" rtlCol="0">
            <a:spAutoFit/>
          </a:bodyPr>
          <a:lstStyle/>
          <a:p>
            <a:pPr algn="r"/>
            <a:r>
              <a:rPr lang="en-US" sz="2400" dirty="0" smtClean="0">
                <a:solidFill>
                  <a:srgbClr val="FFFFFF"/>
                </a:solidFill>
              </a:rPr>
              <a:t>X-rays from Supernovae</a:t>
            </a:r>
            <a:endParaRPr lang="en-US" sz="2400" dirty="0">
              <a:solidFill>
                <a:srgbClr val="FFFFFF"/>
              </a:solidFill>
            </a:endParaRPr>
          </a:p>
        </p:txBody>
      </p:sp>
      <p:sp>
        <p:nvSpPr>
          <p:cNvPr id="7" name="TextBox 6"/>
          <p:cNvSpPr txBox="1"/>
          <p:nvPr/>
        </p:nvSpPr>
        <p:spPr>
          <a:xfrm>
            <a:off x="7467600" y="5334000"/>
            <a:ext cx="1828800" cy="523220"/>
          </a:xfrm>
          <a:prstGeom prst="rect">
            <a:avLst/>
          </a:prstGeom>
          <a:noFill/>
        </p:spPr>
        <p:txBody>
          <a:bodyPr wrap="square" rtlCol="0">
            <a:spAutoFit/>
          </a:bodyPr>
          <a:lstStyle/>
          <a:p>
            <a:r>
              <a:rPr lang="en-US" sz="2800" dirty="0" smtClean="0">
                <a:solidFill>
                  <a:srgbClr val="7F7F7F"/>
                </a:solidFill>
              </a:rPr>
              <a:t>Log Time</a:t>
            </a:r>
            <a:endParaRPr lang="en-US" sz="2800" dirty="0">
              <a:solidFill>
                <a:srgbClr val="7F7F7F"/>
              </a:solidFill>
            </a:endParaRPr>
          </a:p>
        </p:txBody>
      </p:sp>
      <p:sp>
        <p:nvSpPr>
          <p:cNvPr id="8" name="TextBox 7"/>
          <p:cNvSpPr txBox="1"/>
          <p:nvPr/>
        </p:nvSpPr>
        <p:spPr>
          <a:xfrm>
            <a:off x="152400" y="619780"/>
            <a:ext cx="1219200" cy="523220"/>
          </a:xfrm>
          <a:prstGeom prst="rect">
            <a:avLst/>
          </a:prstGeom>
          <a:noFill/>
        </p:spPr>
        <p:txBody>
          <a:bodyPr wrap="square" rtlCol="0">
            <a:spAutoFit/>
          </a:bodyPr>
          <a:lstStyle/>
          <a:p>
            <a:r>
              <a:rPr lang="en-US" sz="2800" dirty="0" smtClean="0">
                <a:solidFill>
                  <a:srgbClr val="7F7F7F"/>
                </a:solidFill>
              </a:rPr>
              <a:t>Log Lx</a:t>
            </a:r>
            <a:endParaRPr lang="en-US" sz="2800" dirty="0">
              <a:solidFill>
                <a:srgbClr val="7F7F7F"/>
              </a:solidFill>
            </a:endParaRPr>
          </a:p>
        </p:txBody>
      </p:sp>
      <p:cxnSp>
        <p:nvCxnSpPr>
          <p:cNvPr id="9" name="Straight Connector 8"/>
          <p:cNvCxnSpPr/>
          <p:nvPr/>
        </p:nvCxnSpPr>
        <p:spPr>
          <a:xfrm rot="5400000">
            <a:off x="227161" y="3654573"/>
            <a:ext cx="4881266" cy="1588"/>
          </a:xfrm>
          <a:prstGeom prst="line">
            <a:avLst/>
          </a:prstGeom>
          <a:ln>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371600" y="5486400"/>
            <a:ext cx="1219200" cy="369332"/>
          </a:xfrm>
          <a:prstGeom prst="rect">
            <a:avLst/>
          </a:prstGeom>
          <a:noFill/>
        </p:spPr>
        <p:txBody>
          <a:bodyPr wrap="square" rtlCol="0">
            <a:spAutoFit/>
          </a:bodyPr>
          <a:lstStyle/>
          <a:p>
            <a:pPr algn="r"/>
            <a:r>
              <a:rPr lang="en-US" dirty="0" smtClean="0">
                <a:solidFill>
                  <a:srgbClr val="FFFFFF"/>
                </a:solidFill>
              </a:rPr>
              <a:t>&lt; hr</a:t>
            </a:r>
            <a:endParaRPr lang="en-US" dirty="0">
              <a:solidFill>
                <a:srgbClr val="FFFFFF"/>
              </a:solidFill>
            </a:endParaRPr>
          </a:p>
        </p:txBody>
      </p:sp>
      <p:cxnSp>
        <p:nvCxnSpPr>
          <p:cNvPr id="28" name="Straight Connector 27"/>
          <p:cNvCxnSpPr/>
          <p:nvPr/>
        </p:nvCxnSpPr>
        <p:spPr>
          <a:xfrm rot="5400000">
            <a:off x="2741761" y="3582839"/>
            <a:ext cx="4881266" cy="1588"/>
          </a:xfrm>
          <a:prstGeom prst="line">
            <a:avLst/>
          </a:prstGeom>
          <a:ln>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rot="5400000" flipH="1" flipV="1">
            <a:off x="-1982639" y="3654573"/>
            <a:ext cx="4881266" cy="1588"/>
          </a:xfrm>
          <a:prstGeom prst="straightConnector1">
            <a:avLst/>
          </a:prstGeom>
          <a:ln w="44450">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304800" y="5412581"/>
            <a:ext cx="8305800" cy="1588"/>
          </a:xfrm>
          <a:prstGeom prst="straightConnector1">
            <a:avLst/>
          </a:prstGeom>
          <a:ln w="47625">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3505200" y="5911334"/>
            <a:ext cx="1676400" cy="369332"/>
          </a:xfrm>
          <a:prstGeom prst="rect">
            <a:avLst/>
          </a:prstGeom>
          <a:noFill/>
        </p:spPr>
        <p:txBody>
          <a:bodyPr wrap="square" rtlCol="0">
            <a:spAutoFit/>
          </a:bodyPr>
          <a:lstStyle/>
          <a:p>
            <a:pPr algn="r"/>
            <a:r>
              <a:rPr lang="en-US" dirty="0" smtClean="0">
                <a:solidFill>
                  <a:srgbClr val="FFFFFF"/>
                </a:solidFill>
              </a:rPr>
              <a:t>&lt; several hrs</a:t>
            </a:r>
            <a:endParaRPr lang="en-US" dirty="0">
              <a:solidFill>
                <a:srgbClr val="FFFFFF"/>
              </a:solidFill>
            </a:endParaRPr>
          </a:p>
        </p:txBody>
      </p:sp>
      <p:grpSp>
        <p:nvGrpSpPr>
          <p:cNvPr id="51" name="Group 50"/>
          <p:cNvGrpSpPr/>
          <p:nvPr/>
        </p:nvGrpSpPr>
        <p:grpSpPr>
          <a:xfrm>
            <a:off x="6791974" y="1793596"/>
            <a:ext cx="2275826" cy="3579112"/>
            <a:chOff x="6791974" y="1793596"/>
            <a:chExt cx="2275826" cy="3579112"/>
          </a:xfrm>
        </p:grpSpPr>
        <p:pic>
          <p:nvPicPr>
            <p:cNvPr id="40" name="Picture 39" descr="Accretion.png"/>
            <p:cNvPicPr>
              <a:picLocks noChangeAspect="1"/>
            </p:cNvPicPr>
            <p:nvPr/>
          </p:nvPicPr>
          <p:blipFill>
            <a:blip r:embed="rId4"/>
            <a:stretch>
              <a:fillRect/>
            </a:stretch>
          </p:blipFill>
          <p:spPr>
            <a:xfrm rot="12358928" flipV="1">
              <a:off x="7324286" y="3657923"/>
              <a:ext cx="1440703" cy="1714785"/>
            </a:xfrm>
            <a:prstGeom prst="rect">
              <a:avLst/>
            </a:prstGeom>
          </p:spPr>
        </p:pic>
        <p:pic>
          <p:nvPicPr>
            <p:cNvPr id="33" name="Picture 32" descr="CasA_cut.png"/>
            <p:cNvPicPr>
              <a:picLocks noChangeAspect="1"/>
            </p:cNvPicPr>
            <p:nvPr/>
          </p:nvPicPr>
          <p:blipFill>
            <a:blip r:embed="rId5"/>
            <a:stretch>
              <a:fillRect/>
            </a:stretch>
          </p:blipFill>
          <p:spPr>
            <a:xfrm>
              <a:off x="6791974" y="1793596"/>
              <a:ext cx="2275826" cy="1787804"/>
            </a:xfrm>
            <a:prstGeom prst="rect">
              <a:avLst/>
            </a:prstGeom>
          </p:spPr>
        </p:pic>
      </p:grpSp>
      <p:sp>
        <p:nvSpPr>
          <p:cNvPr id="34" name="TextBox 33"/>
          <p:cNvSpPr txBox="1"/>
          <p:nvPr/>
        </p:nvSpPr>
        <p:spPr>
          <a:xfrm>
            <a:off x="5410200" y="981670"/>
            <a:ext cx="3581400" cy="923330"/>
          </a:xfrm>
          <a:prstGeom prst="rect">
            <a:avLst/>
          </a:prstGeom>
          <a:noFill/>
          <a:ln>
            <a:noFill/>
          </a:ln>
        </p:spPr>
        <p:txBody>
          <a:bodyPr wrap="square" rtlCol="0">
            <a:spAutoFit/>
          </a:bodyPr>
          <a:lstStyle/>
          <a:p>
            <a:pPr algn="ctr"/>
            <a:r>
              <a:rPr lang="en-US" b="1" dirty="0" smtClean="0">
                <a:solidFill>
                  <a:srgbClr val="FFFFFF"/>
                </a:solidFill>
              </a:rPr>
              <a:t>SHOCK/JET INTERACTION </a:t>
            </a:r>
            <a:r>
              <a:rPr lang="en-US" b="1" dirty="0" err="1" smtClean="0">
                <a:solidFill>
                  <a:srgbClr val="FFFFFF"/>
                </a:solidFill>
              </a:rPr>
              <a:t>w</a:t>
            </a:r>
            <a:r>
              <a:rPr lang="en-US" b="1" dirty="0" smtClean="0">
                <a:solidFill>
                  <a:srgbClr val="FFFFFF"/>
                </a:solidFill>
              </a:rPr>
              <a:t>. the MEDIUM</a:t>
            </a:r>
          </a:p>
          <a:p>
            <a:pPr algn="ctr"/>
            <a:r>
              <a:rPr lang="en-US" dirty="0" smtClean="0">
                <a:solidFill>
                  <a:srgbClr val="FFFFFF"/>
                </a:solidFill>
              </a:rPr>
              <a:t>(mass-loss of the progenitor)</a:t>
            </a:r>
            <a:endParaRPr lang="en-US" dirty="0">
              <a:solidFill>
                <a:srgbClr val="FFFFFF"/>
              </a:solidFill>
            </a:endParaRPr>
          </a:p>
        </p:txBody>
      </p:sp>
      <p:cxnSp>
        <p:nvCxnSpPr>
          <p:cNvPr id="35" name="Straight Connector 34"/>
          <p:cNvCxnSpPr/>
          <p:nvPr/>
        </p:nvCxnSpPr>
        <p:spPr>
          <a:xfrm rot="5400000">
            <a:off x="4533105" y="4229100"/>
            <a:ext cx="3733800" cy="1588"/>
          </a:xfrm>
          <a:prstGeom prst="line">
            <a:avLst/>
          </a:prstGeom>
          <a:ln>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400800" y="5574268"/>
            <a:ext cx="1219200" cy="369332"/>
          </a:xfrm>
          <a:prstGeom prst="rect">
            <a:avLst/>
          </a:prstGeom>
          <a:noFill/>
        </p:spPr>
        <p:txBody>
          <a:bodyPr wrap="square" rtlCol="0">
            <a:spAutoFit/>
          </a:bodyPr>
          <a:lstStyle/>
          <a:p>
            <a:r>
              <a:rPr lang="en-US" dirty="0" smtClean="0">
                <a:solidFill>
                  <a:srgbClr val="FFFFFF"/>
                </a:solidFill>
              </a:rPr>
              <a:t>&gt; 10 years</a:t>
            </a:r>
            <a:endParaRPr lang="en-US" dirty="0">
              <a:solidFill>
                <a:srgbClr val="FFFFFF"/>
              </a:solidFill>
            </a:endParaRPr>
          </a:p>
        </p:txBody>
      </p:sp>
      <p:grpSp>
        <p:nvGrpSpPr>
          <p:cNvPr id="26" name="Group 44"/>
          <p:cNvGrpSpPr/>
          <p:nvPr/>
        </p:nvGrpSpPr>
        <p:grpSpPr>
          <a:xfrm>
            <a:off x="5086726" y="2133600"/>
            <a:ext cx="1695074" cy="1350969"/>
            <a:chOff x="666386" y="2133600"/>
            <a:chExt cx="3421507" cy="2493969"/>
          </a:xfrm>
        </p:grpSpPr>
        <p:sp>
          <p:nvSpPr>
            <p:cNvPr id="46" name="Oval 45"/>
            <p:cNvSpPr/>
            <p:nvPr/>
          </p:nvSpPr>
          <p:spPr>
            <a:xfrm>
              <a:off x="857889" y="2133600"/>
              <a:ext cx="3026739" cy="2493969"/>
            </a:xfrm>
            <a:prstGeom prst="ellipse">
              <a:avLst/>
            </a:prstGeom>
            <a:solidFill>
              <a:srgbClr val="FF9A04"/>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666386" y="3011663"/>
              <a:ext cx="3421507" cy="627129"/>
            </a:xfrm>
            <a:prstGeom prst="rect">
              <a:avLst/>
            </a:prstGeom>
            <a:noFill/>
            <a:ln>
              <a:solidFill>
                <a:srgbClr val="FF0000"/>
              </a:solidFill>
            </a:ln>
          </p:spPr>
          <p:txBody>
            <a:bodyPr wrap="square" rtlCol="0">
              <a:spAutoFit/>
            </a:bodyPr>
            <a:lstStyle/>
            <a:p>
              <a:pPr algn="ctr"/>
              <a:r>
                <a:rPr lang="en-US" sz="1600" b="1" dirty="0" smtClean="0"/>
                <a:t>MASS-LOSS</a:t>
              </a:r>
              <a:endParaRPr lang="en-US" sz="1600" b="1" dirty="0"/>
            </a:p>
          </p:txBody>
        </p:sp>
      </p:grpSp>
      <p:grpSp>
        <p:nvGrpSpPr>
          <p:cNvPr id="50" name="Group 49"/>
          <p:cNvGrpSpPr/>
          <p:nvPr/>
        </p:nvGrpSpPr>
        <p:grpSpPr>
          <a:xfrm>
            <a:off x="304800" y="838200"/>
            <a:ext cx="4953000" cy="5571546"/>
            <a:chOff x="304800" y="838200"/>
            <a:chExt cx="4953000" cy="5571546"/>
          </a:xfrm>
        </p:grpSpPr>
        <p:grpSp>
          <p:nvGrpSpPr>
            <p:cNvPr id="3" name="Group 30"/>
            <p:cNvGrpSpPr/>
            <p:nvPr/>
          </p:nvGrpSpPr>
          <p:grpSpPr>
            <a:xfrm>
              <a:off x="304800" y="1334869"/>
              <a:ext cx="2514600" cy="3084731"/>
              <a:chOff x="304800" y="1334869"/>
              <a:chExt cx="2514600" cy="3084731"/>
            </a:xfrm>
          </p:grpSpPr>
          <p:sp>
            <p:nvSpPr>
              <p:cNvPr id="11" name="TextBox 10"/>
              <p:cNvSpPr txBox="1"/>
              <p:nvPr/>
            </p:nvSpPr>
            <p:spPr>
              <a:xfrm>
                <a:off x="533400" y="1334869"/>
                <a:ext cx="2286000" cy="646331"/>
              </a:xfrm>
              <a:prstGeom prst="rect">
                <a:avLst/>
              </a:prstGeom>
              <a:noFill/>
            </p:spPr>
            <p:txBody>
              <a:bodyPr wrap="square" rtlCol="0">
                <a:spAutoFit/>
              </a:bodyPr>
              <a:lstStyle/>
              <a:p>
                <a:pPr algn="ctr"/>
                <a:r>
                  <a:rPr lang="en-US" b="1" dirty="0" smtClean="0">
                    <a:solidFill>
                      <a:srgbClr val="FFFFFF"/>
                    </a:solidFill>
                  </a:rPr>
                  <a:t>SHOCK BREAK OUT</a:t>
                </a:r>
              </a:p>
              <a:p>
                <a:pPr algn="ctr"/>
                <a:r>
                  <a:rPr lang="en-US" dirty="0" smtClean="0">
                    <a:solidFill>
                      <a:srgbClr val="FFFFFF"/>
                    </a:solidFill>
                  </a:rPr>
                  <a:t>(R exploding star)</a:t>
                </a:r>
              </a:p>
              <a:p>
                <a:endParaRPr lang="en-US" b="1" dirty="0" smtClean="0"/>
              </a:p>
            </p:txBody>
          </p:sp>
          <p:grpSp>
            <p:nvGrpSpPr>
              <p:cNvPr id="14" name="Group 19"/>
              <p:cNvGrpSpPr/>
              <p:nvPr/>
            </p:nvGrpSpPr>
            <p:grpSpPr>
              <a:xfrm>
                <a:off x="304800" y="2133600"/>
                <a:ext cx="2428403" cy="2286000"/>
                <a:chOff x="1152997" y="2133600"/>
                <a:chExt cx="2428403" cy="2286000"/>
              </a:xfrm>
            </p:grpSpPr>
            <p:pic>
              <p:nvPicPr>
                <p:cNvPr id="12" name="Picture 11" descr="SN2011fe_optical.png"/>
                <p:cNvPicPr>
                  <a:picLocks noChangeAspect="1"/>
                </p:cNvPicPr>
                <p:nvPr/>
              </p:nvPicPr>
              <p:blipFill>
                <a:blip r:embed="rId6"/>
                <a:stretch>
                  <a:fillRect/>
                </a:stretch>
              </p:blipFill>
              <p:spPr>
                <a:xfrm>
                  <a:off x="1152997" y="2362200"/>
                  <a:ext cx="1676400" cy="1915240"/>
                </a:xfrm>
                <a:prstGeom prst="rect">
                  <a:avLst/>
                </a:prstGeom>
              </p:spPr>
            </p:pic>
            <p:sp>
              <p:nvSpPr>
                <p:cNvPr id="13" name="4-Point Star 12"/>
                <p:cNvSpPr/>
                <p:nvPr/>
              </p:nvSpPr>
              <p:spPr>
                <a:xfrm>
                  <a:off x="1971026" y="3657600"/>
                  <a:ext cx="685800" cy="550674"/>
                </a:xfrm>
                <a:prstGeom prst="star4">
                  <a:avLst/>
                </a:prstGeom>
                <a:gradFill flip="none" rotWithShape="1">
                  <a:gsLst>
                    <a:gs pos="0">
                      <a:srgbClr val="FFFF00"/>
                    </a:gs>
                    <a:gs pos="100000">
                      <a:schemeClr val="bg1">
                        <a:alpha val="4700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0" name="Group 41"/>
                <p:cNvGrpSpPr/>
                <p:nvPr/>
              </p:nvGrpSpPr>
              <p:grpSpPr>
                <a:xfrm>
                  <a:off x="1590026" y="2439988"/>
                  <a:ext cx="1801906" cy="1979612"/>
                  <a:chOff x="3581400" y="4039394"/>
                  <a:chExt cx="1801906" cy="1979612"/>
                </a:xfrm>
              </p:grpSpPr>
              <p:cxnSp>
                <p:nvCxnSpPr>
                  <p:cNvPr id="15" name="Straight Arrow Connector 14"/>
                  <p:cNvCxnSpPr/>
                  <p:nvPr/>
                </p:nvCxnSpPr>
                <p:spPr>
                  <a:xfrm>
                    <a:off x="3581400" y="5865812"/>
                    <a:ext cx="1801906" cy="1588"/>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5400000" flipH="1" flipV="1">
                    <a:off x="2743994" y="5028406"/>
                    <a:ext cx="1979612" cy="1588"/>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4038600" y="4186719"/>
                    <a:ext cx="98637" cy="690423"/>
                  </a:xfrm>
                  <a:custGeom>
                    <a:avLst/>
                    <a:gdLst>
                      <a:gd name="connsiteX0" fmla="*/ 0 w 98637"/>
                      <a:gd name="connsiteY0" fmla="*/ 690423 h 690423"/>
                      <a:gd name="connsiteX1" fmla="*/ 36989 w 98637"/>
                      <a:gd name="connsiteY1" fmla="*/ 0 h 690423"/>
                      <a:gd name="connsiteX2" fmla="*/ 98637 w 98637"/>
                      <a:gd name="connsiteY2" fmla="*/ 530147 h 690423"/>
                    </a:gdLst>
                    <a:ahLst/>
                    <a:cxnLst>
                      <a:cxn ang="0">
                        <a:pos x="connsiteX0" y="connsiteY0"/>
                      </a:cxn>
                      <a:cxn ang="0">
                        <a:pos x="connsiteX1" y="connsiteY1"/>
                      </a:cxn>
                      <a:cxn ang="0">
                        <a:pos x="connsiteX2" y="connsiteY2"/>
                      </a:cxn>
                    </a:cxnLst>
                    <a:rect l="l" t="t" r="r" b="b"/>
                    <a:pathLst>
                      <a:path w="98637" h="690423">
                        <a:moveTo>
                          <a:pt x="0" y="690423"/>
                        </a:moveTo>
                        <a:lnTo>
                          <a:pt x="36989" y="0"/>
                        </a:lnTo>
                        <a:lnTo>
                          <a:pt x="98637" y="530147"/>
                        </a:lnTo>
                      </a:path>
                    </a:pathLst>
                  </a:custGeom>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Connector 17"/>
                  <p:cNvCxnSpPr>
                    <a:stCxn id="17" idx="2"/>
                  </p:cNvCxnSpPr>
                  <p:nvPr/>
                </p:nvCxnSpPr>
                <p:spPr>
                  <a:xfrm>
                    <a:off x="4137237" y="4716866"/>
                    <a:ext cx="727580" cy="617134"/>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sp>
              <p:nvSpPr>
                <p:cNvPr id="19" name="TextBox 18"/>
                <p:cNvSpPr txBox="1"/>
                <p:nvPr/>
              </p:nvSpPr>
              <p:spPr>
                <a:xfrm>
                  <a:off x="2209800" y="2133600"/>
                  <a:ext cx="1371600" cy="923330"/>
                </a:xfrm>
                <a:prstGeom prst="rect">
                  <a:avLst/>
                </a:prstGeom>
                <a:noFill/>
              </p:spPr>
              <p:txBody>
                <a:bodyPr wrap="square" rtlCol="0">
                  <a:spAutoFit/>
                </a:bodyPr>
                <a:lstStyle/>
                <a:p>
                  <a:r>
                    <a:rPr lang="en-US" dirty="0" err="1" smtClean="0">
                      <a:solidFill>
                        <a:srgbClr val="FFFF00"/>
                      </a:solidFill>
                    </a:rPr>
                    <a:t>Δt</a:t>
                  </a:r>
                  <a:r>
                    <a:rPr lang="en-US" dirty="0" smtClean="0">
                      <a:solidFill>
                        <a:srgbClr val="FFFF00"/>
                      </a:solidFill>
                    </a:rPr>
                    <a:t>≈ 2ms</a:t>
                  </a:r>
                </a:p>
                <a:p>
                  <a:r>
                    <a:rPr lang="en-US" dirty="0" smtClean="0">
                      <a:solidFill>
                        <a:srgbClr val="FFFF00"/>
                      </a:solidFill>
                    </a:rPr>
                    <a:t>T≈250 </a:t>
                  </a:r>
                  <a:r>
                    <a:rPr lang="en-US" dirty="0" err="1" smtClean="0">
                      <a:solidFill>
                        <a:srgbClr val="FFFF00"/>
                      </a:solidFill>
                    </a:rPr>
                    <a:t>keV</a:t>
                  </a:r>
                  <a:endParaRPr lang="en-US" dirty="0" smtClean="0">
                    <a:solidFill>
                      <a:srgbClr val="FFFF00"/>
                    </a:solidFill>
                  </a:endParaRPr>
                </a:p>
                <a:p>
                  <a:r>
                    <a:rPr lang="en-US" dirty="0" smtClean="0">
                      <a:solidFill>
                        <a:srgbClr val="FFFF00"/>
                      </a:solidFill>
                    </a:rPr>
                    <a:t>E≈3 10</a:t>
                  </a:r>
                  <a:r>
                    <a:rPr lang="en-US" baseline="30000" dirty="0" smtClean="0">
                      <a:solidFill>
                        <a:srgbClr val="FFFF00"/>
                      </a:solidFill>
                    </a:rPr>
                    <a:t>41</a:t>
                  </a:r>
                  <a:r>
                    <a:rPr lang="en-US" dirty="0" smtClean="0">
                      <a:solidFill>
                        <a:srgbClr val="FFFF00"/>
                      </a:solidFill>
                    </a:rPr>
                    <a:t> erg</a:t>
                  </a:r>
                  <a:endParaRPr lang="en-US" baseline="30000" dirty="0">
                    <a:solidFill>
                      <a:srgbClr val="FFFF00"/>
                    </a:solidFill>
                  </a:endParaRPr>
                </a:p>
              </p:txBody>
            </p:sp>
          </p:grpSp>
        </p:grpSp>
        <p:grpSp>
          <p:nvGrpSpPr>
            <p:cNvPr id="23" name="Group 31"/>
            <p:cNvGrpSpPr/>
            <p:nvPr/>
          </p:nvGrpSpPr>
          <p:grpSpPr>
            <a:xfrm>
              <a:off x="2743200" y="838200"/>
              <a:ext cx="2514600" cy="5181600"/>
              <a:chOff x="2743200" y="838200"/>
              <a:chExt cx="2514600" cy="5181600"/>
            </a:xfrm>
          </p:grpSpPr>
          <p:grpSp>
            <p:nvGrpSpPr>
              <p:cNvPr id="24" name="Group 25"/>
              <p:cNvGrpSpPr/>
              <p:nvPr/>
            </p:nvGrpSpPr>
            <p:grpSpPr>
              <a:xfrm>
                <a:off x="2777968" y="2306631"/>
                <a:ext cx="2479832" cy="3713169"/>
                <a:chOff x="3429000" y="2593585"/>
                <a:chExt cx="2479832" cy="3713169"/>
              </a:xfrm>
            </p:grpSpPr>
            <p:pic>
              <p:nvPicPr>
                <p:cNvPr id="21" name="Picture 20" descr="InteractionWcompanion.pdf"/>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3429000" y="2593585"/>
                  <a:ext cx="2146414" cy="3713169"/>
                </a:xfrm>
                <a:prstGeom prst="rect">
                  <a:avLst/>
                </a:prstGeom>
                <a:solidFill>
                  <a:srgbClr val="0000FF"/>
                </a:solidFill>
                <a:ln>
                  <a:noFill/>
                </a:ln>
              </p:spPr>
            </p:pic>
            <p:sp>
              <p:nvSpPr>
                <p:cNvPr id="22" name="TextBox 21"/>
                <p:cNvSpPr txBox="1"/>
                <p:nvPr/>
              </p:nvSpPr>
              <p:spPr>
                <a:xfrm>
                  <a:off x="4419600" y="2953954"/>
                  <a:ext cx="1489232" cy="1477328"/>
                </a:xfrm>
                <a:prstGeom prst="rect">
                  <a:avLst/>
                </a:prstGeom>
                <a:noFill/>
              </p:spPr>
              <p:txBody>
                <a:bodyPr wrap="square" rtlCol="0">
                  <a:spAutoFit/>
                </a:bodyPr>
                <a:lstStyle/>
                <a:p>
                  <a:r>
                    <a:rPr lang="en-US" dirty="0" err="1" smtClean="0">
                      <a:solidFill>
                        <a:srgbClr val="FFFF00"/>
                      </a:solidFill>
                    </a:rPr>
                    <a:t>Δt</a:t>
                  </a:r>
                  <a:r>
                    <a:rPr lang="en-US" dirty="0" smtClean="0">
                      <a:solidFill>
                        <a:srgbClr val="FFFF00"/>
                      </a:solidFill>
                    </a:rPr>
                    <a:t>≈ hrs </a:t>
                  </a:r>
                </a:p>
                <a:p>
                  <a:r>
                    <a:rPr lang="en-US" dirty="0" smtClean="0">
                      <a:solidFill>
                        <a:srgbClr val="FFFF00"/>
                      </a:solidFill>
                    </a:rPr>
                    <a:t>(@ T0+5hrs)</a:t>
                  </a:r>
                </a:p>
                <a:p>
                  <a:r>
                    <a:rPr lang="en-US" dirty="0" smtClean="0">
                      <a:solidFill>
                        <a:srgbClr val="FFFF00"/>
                      </a:solidFill>
                    </a:rPr>
                    <a:t>T≈ X-rays</a:t>
                  </a:r>
                </a:p>
                <a:p>
                  <a:r>
                    <a:rPr lang="en-US" dirty="0" smtClean="0">
                      <a:solidFill>
                        <a:srgbClr val="FFFF00"/>
                      </a:solidFill>
                    </a:rPr>
                    <a:t>E≈10</a:t>
                  </a:r>
                  <a:r>
                    <a:rPr lang="en-US" baseline="30000" dirty="0" smtClean="0">
                      <a:solidFill>
                        <a:srgbClr val="FFFF00"/>
                      </a:solidFill>
                    </a:rPr>
                    <a:t>46-47</a:t>
                  </a:r>
                  <a:r>
                    <a:rPr lang="en-US" dirty="0" smtClean="0">
                      <a:solidFill>
                        <a:srgbClr val="FFFF00"/>
                      </a:solidFill>
                    </a:rPr>
                    <a:t> erg</a:t>
                  </a:r>
                </a:p>
                <a:p>
                  <a:r>
                    <a:rPr lang="en-US" dirty="0" smtClean="0">
                      <a:solidFill>
                        <a:srgbClr val="FFFF00"/>
                      </a:solidFill>
                    </a:rPr>
                    <a:t>L~10</a:t>
                  </a:r>
                  <a:r>
                    <a:rPr lang="en-US" baseline="30000" dirty="0" smtClean="0">
                      <a:solidFill>
                        <a:srgbClr val="FFFF00"/>
                      </a:solidFill>
                    </a:rPr>
                    <a:t>44 </a:t>
                  </a:r>
                  <a:r>
                    <a:rPr lang="en-US" dirty="0" smtClean="0">
                      <a:solidFill>
                        <a:srgbClr val="FFFF00"/>
                      </a:solidFill>
                    </a:rPr>
                    <a:t>erg/</a:t>
                  </a:r>
                  <a:r>
                    <a:rPr lang="en-US" dirty="0" err="1" smtClean="0">
                      <a:solidFill>
                        <a:srgbClr val="FFFF00"/>
                      </a:solidFill>
                    </a:rPr>
                    <a:t>s</a:t>
                  </a:r>
                  <a:endParaRPr lang="en-US" dirty="0" smtClean="0">
                    <a:solidFill>
                      <a:srgbClr val="FFFF00"/>
                    </a:solidFill>
                  </a:endParaRPr>
                </a:p>
                <a:p>
                  <a:endParaRPr lang="en-US" dirty="0">
                    <a:solidFill>
                      <a:srgbClr val="FFFF00"/>
                    </a:solidFill>
                  </a:endParaRPr>
                </a:p>
              </p:txBody>
            </p:sp>
          </p:grpSp>
          <p:sp>
            <p:nvSpPr>
              <p:cNvPr id="27" name="TextBox 26"/>
              <p:cNvSpPr txBox="1"/>
              <p:nvPr/>
            </p:nvSpPr>
            <p:spPr>
              <a:xfrm>
                <a:off x="2743200" y="838200"/>
                <a:ext cx="2286000" cy="1200329"/>
              </a:xfrm>
              <a:prstGeom prst="rect">
                <a:avLst/>
              </a:prstGeom>
              <a:noFill/>
            </p:spPr>
            <p:txBody>
              <a:bodyPr wrap="square" rtlCol="0">
                <a:spAutoFit/>
              </a:bodyPr>
              <a:lstStyle/>
              <a:p>
                <a:pPr algn="ctr"/>
                <a:r>
                  <a:rPr lang="en-US" b="1" dirty="0" smtClean="0">
                    <a:solidFill>
                      <a:srgbClr val="FFFFFF"/>
                    </a:solidFill>
                  </a:rPr>
                  <a:t>SHOCK INTERACTION</a:t>
                </a:r>
              </a:p>
              <a:p>
                <a:pPr algn="ctr"/>
                <a:r>
                  <a:rPr lang="en-US" b="1" dirty="0" err="1" smtClean="0">
                    <a:solidFill>
                      <a:srgbClr val="FFFFFF"/>
                    </a:solidFill>
                  </a:rPr>
                  <a:t>w</a:t>
                </a:r>
                <a:r>
                  <a:rPr lang="en-US" b="1" dirty="0" smtClean="0">
                    <a:solidFill>
                      <a:srgbClr val="FFFFFF"/>
                    </a:solidFill>
                  </a:rPr>
                  <a:t>. COMPANION</a:t>
                </a:r>
              </a:p>
              <a:p>
                <a:pPr algn="ctr"/>
                <a:r>
                  <a:rPr lang="en-US" dirty="0" smtClean="0">
                    <a:solidFill>
                      <a:srgbClr val="FFFFFF"/>
                    </a:solidFill>
                  </a:rPr>
                  <a:t>(R and distance of </a:t>
                </a:r>
              </a:p>
              <a:p>
                <a:pPr algn="ctr"/>
                <a:r>
                  <a:rPr lang="en-US" dirty="0" smtClean="0">
                    <a:solidFill>
                      <a:srgbClr val="FFFFFF"/>
                    </a:solidFill>
                  </a:rPr>
                  <a:t>the companion</a:t>
                </a:r>
                <a:r>
                  <a:rPr lang="en-US" dirty="0" smtClean="0"/>
                  <a:t>)</a:t>
                </a:r>
              </a:p>
              <a:p>
                <a:pPr algn="ctr"/>
                <a:endParaRPr lang="en-US" b="1" dirty="0" smtClean="0"/>
              </a:p>
            </p:txBody>
          </p:sp>
          <p:sp>
            <p:nvSpPr>
              <p:cNvPr id="29" name="TextBox 28"/>
              <p:cNvSpPr txBox="1"/>
              <p:nvPr/>
            </p:nvSpPr>
            <p:spPr>
              <a:xfrm>
                <a:off x="3048000" y="5514201"/>
                <a:ext cx="1143000" cy="276999"/>
              </a:xfrm>
              <a:prstGeom prst="rect">
                <a:avLst/>
              </a:prstGeom>
              <a:noFill/>
            </p:spPr>
            <p:txBody>
              <a:bodyPr wrap="square" rtlCol="0">
                <a:spAutoFit/>
              </a:bodyPr>
              <a:lstStyle/>
              <a:p>
                <a:r>
                  <a:rPr lang="en-US" sz="1200" dirty="0" err="1" smtClean="0">
                    <a:solidFill>
                      <a:srgbClr val="FFFFFF"/>
                    </a:solidFill>
                  </a:rPr>
                  <a:t>Kasen</a:t>
                </a:r>
                <a:r>
                  <a:rPr lang="en-US" sz="1200" dirty="0" smtClean="0">
                    <a:solidFill>
                      <a:srgbClr val="FFFFFF"/>
                    </a:solidFill>
                  </a:rPr>
                  <a:t> +10</a:t>
                </a:r>
                <a:endParaRPr lang="en-US" sz="1200" dirty="0">
                  <a:solidFill>
                    <a:srgbClr val="FFFFFF"/>
                  </a:solidFill>
                </a:endParaRPr>
              </a:p>
            </p:txBody>
          </p:sp>
        </p:grpSp>
        <p:grpSp>
          <p:nvGrpSpPr>
            <p:cNvPr id="31" name="Group 43"/>
            <p:cNvGrpSpPr/>
            <p:nvPr/>
          </p:nvGrpSpPr>
          <p:grpSpPr>
            <a:xfrm>
              <a:off x="1297666" y="3915777"/>
              <a:ext cx="3026739" cy="2493969"/>
              <a:chOff x="1122829" y="2133600"/>
              <a:chExt cx="3026739" cy="2493969"/>
            </a:xfrm>
          </p:grpSpPr>
          <p:sp>
            <p:nvSpPr>
              <p:cNvPr id="42" name="Oval 41"/>
              <p:cNvSpPr/>
              <p:nvPr/>
            </p:nvSpPr>
            <p:spPr>
              <a:xfrm>
                <a:off x="1122829" y="2133600"/>
                <a:ext cx="3026739" cy="2493969"/>
              </a:xfrm>
              <a:prstGeom prst="ellipse">
                <a:avLst/>
              </a:prstGeom>
              <a:solidFill>
                <a:srgbClr val="FF66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1526178" y="3048000"/>
                <a:ext cx="2283822" cy="461665"/>
              </a:xfrm>
              <a:prstGeom prst="rect">
                <a:avLst/>
              </a:prstGeom>
              <a:noFill/>
              <a:ln>
                <a:solidFill>
                  <a:srgbClr val="FF0000"/>
                </a:solidFill>
              </a:ln>
            </p:spPr>
            <p:txBody>
              <a:bodyPr wrap="square" rtlCol="0">
                <a:spAutoFit/>
              </a:bodyPr>
              <a:lstStyle/>
              <a:p>
                <a:pPr algn="ctr"/>
                <a:r>
                  <a:rPr lang="en-US" sz="2400" b="1" dirty="0" smtClean="0"/>
                  <a:t>PROGENITORS</a:t>
                </a:r>
                <a:endParaRPr lang="en-US" sz="2400" b="1" dirty="0"/>
              </a:p>
            </p:txBody>
          </p:sp>
        </p:grpSp>
      </p:grpSp>
      <p:grpSp>
        <p:nvGrpSpPr>
          <p:cNvPr id="32" name="Group 49"/>
          <p:cNvGrpSpPr/>
          <p:nvPr/>
        </p:nvGrpSpPr>
        <p:grpSpPr>
          <a:xfrm>
            <a:off x="4876800" y="4114800"/>
            <a:ext cx="1958398" cy="1633894"/>
            <a:chOff x="6860540" y="3738315"/>
            <a:chExt cx="2435860" cy="1835953"/>
          </a:xfrm>
        </p:grpSpPr>
        <p:sp>
          <p:nvSpPr>
            <p:cNvPr id="48" name="Oval 47"/>
            <p:cNvSpPr/>
            <p:nvPr/>
          </p:nvSpPr>
          <p:spPr>
            <a:xfrm>
              <a:off x="6989186" y="3738315"/>
              <a:ext cx="2154814" cy="1835953"/>
            </a:xfrm>
            <a:prstGeom prst="ellipse">
              <a:avLst/>
            </a:prstGeom>
            <a:solidFill>
              <a:srgbClr val="FFE90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TextBox 48"/>
            <p:cNvSpPr txBox="1"/>
            <p:nvPr/>
          </p:nvSpPr>
          <p:spPr>
            <a:xfrm>
              <a:off x="6860540" y="4470998"/>
              <a:ext cx="2435860" cy="380422"/>
            </a:xfrm>
            <a:prstGeom prst="rect">
              <a:avLst/>
            </a:prstGeom>
            <a:noFill/>
            <a:ln>
              <a:solidFill>
                <a:srgbClr val="FF0000"/>
              </a:solidFill>
            </a:ln>
          </p:spPr>
          <p:txBody>
            <a:bodyPr wrap="square" rtlCol="0">
              <a:spAutoFit/>
            </a:bodyPr>
            <a:lstStyle/>
            <a:p>
              <a:pPr algn="ctr"/>
              <a:r>
                <a:rPr lang="en-US" sz="1600" b="1" dirty="0" smtClean="0"/>
                <a:t>SOURCE of ENERGY</a:t>
              </a:r>
              <a:endParaRPr lang="en-US" sz="1600" b="1" dirty="0"/>
            </a:p>
          </p:txBody>
        </p:sp>
      </p:grpSp>
      <p:sp>
        <p:nvSpPr>
          <p:cNvPr id="52" name="Rectangle 51"/>
          <p:cNvSpPr/>
          <p:nvPr/>
        </p:nvSpPr>
        <p:spPr>
          <a:xfrm>
            <a:off x="5183188" y="838200"/>
            <a:ext cx="1217612" cy="5715000"/>
          </a:xfrm>
          <a:prstGeom prst="rect">
            <a:avLst/>
          </a:prstGeom>
          <a:solidFill>
            <a:srgbClr val="FFFF00">
              <a:alpha val="60000"/>
            </a:srgbClr>
          </a:solidFill>
          <a:ln w="698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50"/>
                                        </p:tgtEl>
                                      </p:cBhvr>
                                    </p:animEffect>
                                    <p:set>
                                      <p:cBhvr>
                                        <p:cTn id="7" dur="1" fill="hold">
                                          <p:stCondLst>
                                            <p:cond delay="1999"/>
                                          </p:stCondLst>
                                        </p:cTn>
                                        <p:tgtEl>
                                          <p:spTgt spid="5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51"/>
                                        </p:tgtEl>
                                      </p:cBhvr>
                                    </p:animEffect>
                                    <p:set>
                                      <p:cBhvr>
                                        <p:cTn id="12" dur="1" fill="hold">
                                          <p:stCondLst>
                                            <p:cond delay="1999"/>
                                          </p:stCondLst>
                                        </p:cTn>
                                        <p:tgtEl>
                                          <p:spTgt spid="5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2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7" name="Picture 6" descr="space1.jpg"/>
            <p:cNvPicPr>
              <a:picLocks noChangeAspect="1"/>
            </p:cNvPicPr>
            <p:nvPr/>
          </p:nvPicPr>
          <p:blipFill>
            <a:blip r:embed="rId3"/>
            <a:stretch>
              <a:fillRect/>
            </a:stretch>
          </p:blipFill>
          <p:spPr>
            <a:xfrm>
              <a:off x="0" y="1828800"/>
              <a:ext cx="9144000" cy="4191000"/>
            </a:xfrm>
            <a:prstGeom prst="rect">
              <a:avLst/>
            </a:prstGeom>
          </p:spPr>
        </p:pic>
        <p:sp>
          <p:nvSpPr>
            <p:cNvPr id="9" name="Freeform 8"/>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70" name="Group 69"/>
          <p:cNvGrpSpPr/>
          <p:nvPr/>
        </p:nvGrpSpPr>
        <p:grpSpPr>
          <a:xfrm>
            <a:off x="457200" y="2355047"/>
            <a:ext cx="8534400" cy="1953348"/>
            <a:chOff x="457200" y="2355047"/>
            <a:chExt cx="8534400" cy="1953348"/>
          </a:xfrm>
        </p:grpSpPr>
        <p:grpSp>
          <p:nvGrpSpPr>
            <p:cNvPr id="51" name="Group 50"/>
            <p:cNvGrpSpPr/>
            <p:nvPr/>
          </p:nvGrpSpPr>
          <p:grpSpPr>
            <a:xfrm>
              <a:off x="457200" y="2355047"/>
              <a:ext cx="2435860" cy="1835953"/>
              <a:chOff x="820196" y="2133600"/>
              <a:chExt cx="3421507" cy="2493969"/>
            </a:xfrm>
          </p:grpSpPr>
          <p:sp>
            <p:nvSpPr>
              <p:cNvPr id="56" name="Oval 55"/>
              <p:cNvSpPr/>
              <p:nvPr/>
            </p:nvSpPr>
            <p:spPr>
              <a:xfrm>
                <a:off x="1122829" y="2133600"/>
                <a:ext cx="3026739" cy="2493969"/>
              </a:xfrm>
              <a:prstGeom prst="ellipse">
                <a:avLst/>
              </a:prstGeom>
              <a:solidFill>
                <a:srgbClr val="FF9A04"/>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p:cNvSpPr txBox="1"/>
              <p:nvPr/>
            </p:nvSpPr>
            <p:spPr>
              <a:xfrm>
                <a:off x="820196" y="3011663"/>
                <a:ext cx="3421507" cy="627128"/>
              </a:xfrm>
              <a:prstGeom prst="rect">
                <a:avLst/>
              </a:prstGeom>
              <a:noFill/>
              <a:ln>
                <a:solidFill>
                  <a:srgbClr val="FF0000"/>
                </a:solidFill>
              </a:ln>
            </p:spPr>
            <p:txBody>
              <a:bodyPr wrap="square" rtlCol="0">
                <a:spAutoFit/>
              </a:bodyPr>
              <a:lstStyle/>
              <a:p>
                <a:pPr algn="ctr"/>
                <a:r>
                  <a:rPr lang="en-US" sz="2400" b="1" dirty="0" smtClean="0"/>
                  <a:t>MASS-LOSS</a:t>
                </a:r>
                <a:endParaRPr lang="en-US" sz="2400" b="1" dirty="0"/>
              </a:p>
            </p:txBody>
          </p:sp>
        </p:grpSp>
        <p:cxnSp>
          <p:nvCxnSpPr>
            <p:cNvPr id="62" name="Straight Arrow Connector 61"/>
            <p:cNvCxnSpPr/>
            <p:nvPr/>
          </p:nvCxnSpPr>
          <p:spPr>
            <a:xfrm>
              <a:off x="3352800" y="3198812"/>
              <a:ext cx="29718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6324600" y="2738735"/>
              <a:ext cx="2667000" cy="1569660"/>
            </a:xfrm>
            <a:prstGeom prst="rect">
              <a:avLst/>
            </a:prstGeom>
            <a:noFill/>
          </p:spPr>
          <p:txBody>
            <a:bodyPr wrap="square" rtlCol="0">
              <a:spAutoFit/>
            </a:bodyPr>
            <a:lstStyle/>
            <a:p>
              <a:r>
                <a:rPr lang="en-US" sz="2400" dirty="0" smtClean="0">
                  <a:solidFill>
                    <a:schemeClr val="bg1"/>
                  </a:solidFill>
                  <a:latin typeface="American Typewriter"/>
                  <a:cs typeface="American Typewriter"/>
                </a:rPr>
                <a:t>Direct probe of EVOLUTION,</a:t>
              </a:r>
            </a:p>
            <a:p>
              <a:r>
                <a:rPr lang="en-US" sz="2400" dirty="0" smtClean="0">
                  <a:solidFill>
                    <a:schemeClr val="bg1"/>
                  </a:solidFill>
                  <a:latin typeface="American Typewriter"/>
                  <a:cs typeface="American Typewriter"/>
                </a:rPr>
                <a:t>Indirect probe of PROGENITORS</a:t>
              </a:r>
              <a:endParaRPr lang="en-US" sz="2400" dirty="0">
                <a:solidFill>
                  <a:schemeClr val="bg1"/>
                </a:solidFill>
                <a:latin typeface="American Typewriter"/>
                <a:cs typeface="American Typewriter"/>
              </a:endParaRPr>
            </a:p>
          </p:txBody>
        </p:sp>
      </p:grpSp>
      <p:grpSp>
        <p:nvGrpSpPr>
          <p:cNvPr id="71" name="Group 70"/>
          <p:cNvGrpSpPr/>
          <p:nvPr/>
        </p:nvGrpSpPr>
        <p:grpSpPr>
          <a:xfrm>
            <a:off x="672652" y="4495800"/>
            <a:ext cx="8547548" cy="1835953"/>
            <a:chOff x="672652" y="4495800"/>
            <a:chExt cx="8547548" cy="1835953"/>
          </a:xfrm>
        </p:grpSpPr>
        <p:grpSp>
          <p:nvGrpSpPr>
            <p:cNvPr id="58" name="Group 57"/>
            <p:cNvGrpSpPr/>
            <p:nvPr/>
          </p:nvGrpSpPr>
          <p:grpSpPr>
            <a:xfrm>
              <a:off x="672652" y="4495800"/>
              <a:ext cx="2435860" cy="1835953"/>
              <a:chOff x="6860540" y="3738315"/>
              <a:chExt cx="2435860" cy="1835953"/>
            </a:xfrm>
          </p:grpSpPr>
          <p:sp>
            <p:nvSpPr>
              <p:cNvPr id="59" name="Oval 58"/>
              <p:cNvSpPr/>
              <p:nvPr/>
            </p:nvSpPr>
            <p:spPr>
              <a:xfrm>
                <a:off x="6989186" y="3738315"/>
                <a:ext cx="2154814" cy="1835953"/>
              </a:xfrm>
              <a:prstGeom prst="ellipse">
                <a:avLst/>
              </a:prstGeom>
              <a:solidFill>
                <a:srgbClr val="FFE90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Box 59"/>
              <p:cNvSpPr txBox="1"/>
              <p:nvPr/>
            </p:nvSpPr>
            <p:spPr>
              <a:xfrm>
                <a:off x="6860540" y="4343400"/>
                <a:ext cx="2435860" cy="830997"/>
              </a:xfrm>
              <a:prstGeom prst="rect">
                <a:avLst/>
              </a:prstGeom>
              <a:noFill/>
              <a:ln>
                <a:solidFill>
                  <a:srgbClr val="FF0000"/>
                </a:solidFill>
              </a:ln>
            </p:spPr>
            <p:txBody>
              <a:bodyPr wrap="square" rtlCol="0">
                <a:spAutoFit/>
              </a:bodyPr>
              <a:lstStyle/>
              <a:p>
                <a:pPr algn="ctr"/>
                <a:r>
                  <a:rPr lang="en-US" sz="2400" b="1" dirty="0" smtClean="0"/>
                  <a:t>SOURCE of ENERGY</a:t>
                </a:r>
                <a:endParaRPr lang="en-US" sz="2400" b="1" dirty="0"/>
              </a:p>
            </p:txBody>
          </p:sp>
        </p:grpSp>
        <p:cxnSp>
          <p:nvCxnSpPr>
            <p:cNvPr id="65" name="Straight Arrow Connector 64"/>
            <p:cNvCxnSpPr/>
            <p:nvPr/>
          </p:nvCxnSpPr>
          <p:spPr>
            <a:xfrm>
              <a:off x="3429000" y="5484812"/>
              <a:ext cx="28956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6553200" y="4960203"/>
              <a:ext cx="2667000" cy="830997"/>
            </a:xfrm>
            <a:prstGeom prst="rect">
              <a:avLst/>
            </a:prstGeom>
            <a:noFill/>
          </p:spPr>
          <p:txBody>
            <a:bodyPr wrap="square" rtlCol="0">
              <a:spAutoFit/>
            </a:bodyPr>
            <a:lstStyle/>
            <a:p>
              <a:r>
                <a:rPr lang="en-US" sz="2400" dirty="0" smtClean="0">
                  <a:solidFill>
                    <a:schemeClr val="bg1"/>
                  </a:solidFill>
                  <a:latin typeface="American Typewriter"/>
                  <a:cs typeface="American Typewriter"/>
                </a:rPr>
                <a:t>Explosion Mechanism</a:t>
              </a:r>
              <a:endParaRPr lang="en-US" sz="2400" dirty="0">
                <a:solidFill>
                  <a:schemeClr val="bg1"/>
                </a:solidFill>
                <a:latin typeface="American Typewriter"/>
                <a:cs typeface="American Typewriter"/>
              </a:endParaRPr>
            </a:p>
          </p:txBody>
        </p:sp>
      </p:grpSp>
      <p:sp>
        <p:nvSpPr>
          <p:cNvPr id="67" name="TextBox 66"/>
          <p:cNvSpPr txBox="1"/>
          <p:nvPr/>
        </p:nvSpPr>
        <p:spPr>
          <a:xfrm>
            <a:off x="822512" y="-68997"/>
            <a:ext cx="7940488" cy="830997"/>
          </a:xfrm>
          <a:prstGeom prst="rect">
            <a:avLst/>
          </a:prstGeom>
          <a:solidFill>
            <a:schemeClr val="tx1">
              <a:alpha val="66000"/>
            </a:schemeClr>
          </a:solidFill>
        </p:spPr>
        <p:txBody>
          <a:bodyPr wrap="square" rtlCol="0">
            <a:spAutoFit/>
          </a:bodyPr>
          <a:lstStyle/>
          <a:p>
            <a:r>
              <a:rPr lang="en-US" sz="2400" dirty="0" smtClean="0">
                <a:solidFill>
                  <a:srgbClr val="FFFF00"/>
                </a:solidFill>
              </a:rPr>
              <a:t>Type </a:t>
            </a:r>
            <a:r>
              <a:rPr lang="en-US" sz="2400" dirty="0" err="1" smtClean="0">
                <a:solidFill>
                  <a:srgbClr val="FFFF00"/>
                </a:solidFill>
              </a:rPr>
              <a:t>Ia</a:t>
            </a:r>
            <a:r>
              <a:rPr lang="en-US" sz="2400" dirty="0" smtClean="0">
                <a:solidFill>
                  <a:srgbClr val="FFFF00"/>
                </a:solidFill>
              </a:rPr>
              <a:t> </a:t>
            </a:r>
            <a:r>
              <a:rPr lang="en-US" sz="2400" dirty="0" err="1" smtClean="0">
                <a:solidFill>
                  <a:srgbClr val="FFFF00"/>
                </a:solidFill>
              </a:rPr>
              <a:t>SNe</a:t>
            </a:r>
            <a:r>
              <a:rPr lang="en-US" sz="2400" dirty="0" smtClean="0">
                <a:solidFill>
                  <a:srgbClr val="FFFF00"/>
                </a:solidFill>
              </a:rPr>
              <a:t>, Type </a:t>
            </a:r>
            <a:r>
              <a:rPr lang="en-US" sz="2400" dirty="0" err="1" smtClean="0">
                <a:solidFill>
                  <a:srgbClr val="FFFF00"/>
                </a:solidFill>
              </a:rPr>
              <a:t>Iax</a:t>
            </a:r>
            <a:r>
              <a:rPr lang="en-US" sz="2400" dirty="0" smtClean="0">
                <a:solidFill>
                  <a:srgbClr val="FFFF00"/>
                </a:solidFill>
              </a:rPr>
              <a:t> , Type </a:t>
            </a:r>
            <a:r>
              <a:rPr lang="en-US" sz="2400" dirty="0" err="1" smtClean="0">
                <a:solidFill>
                  <a:srgbClr val="FFFF00"/>
                </a:solidFill>
              </a:rPr>
              <a:t>Ibc</a:t>
            </a:r>
            <a:r>
              <a:rPr lang="en-US" sz="2400" dirty="0" smtClean="0">
                <a:solidFill>
                  <a:srgbClr val="FFFF00"/>
                </a:solidFill>
              </a:rPr>
              <a:t>, Type </a:t>
            </a:r>
            <a:r>
              <a:rPr lang="en-US" sz="2400" dirty="0" err="1" smtClean="0">
                <a:solidFill>
                  <a:srgbClr val="FFFF00"/>
                </a:solidFill>
              </a:rPr>
              <a:t>IIb</a:t>
            </a:r>
            <a:r>
              <a:rPr lang="en-US" sz="2400" dirty="0" smtClean="0">
                <a:solidFill>
                  <a:srgbClr val="FFFF00"/>
                </a:solidFill>
              </a:rPr>
              <a:t>, Strongly interacting </a:t>
            </a:r>
            <a:r>
              <a:rPr lang="en-US" sz="2400" dirty="0" err="1" smtClean="0">
                <a:solidFill>
                  <a:srgbClr val="FFFF00"/>
                </a:solidFill>
              </a:rPr>
              <a:t>SNe</a:t>
            </a:r>
            <a:r>
              <a:rPr lang="en-US" sz="2400" dirty="0" smtClean="0">
                <a:solidFill>
                  <a:srgbClr val="FFFF00"/>
                </a:solidFill>
              </a:rPr>
              <a:t>, Relativistic </a:t>
            </a:r>
            <a:r>
              <a:rPr lang="en-US" sz="2400" dirty="0" err="1" smtClean="0">
                <a:solidFill>
                  <a:srgbClr val="FFFF00"/>
                </a:solidFill>
              </a:rPr>
              <a:t>SNe</a:t>
            </a:r>
            <a:r>
              <a:rPr lang="en-US" sz="2400" dirty="0" smtClean="0">
                <a:solidFill>
                  <a:srgbClr val="FFFF00"/>
                </a:solidFill>
              </a:rPr>
              <a:t>, GRB-</a:t>
            </a:r>
            <a:r>
              <a:rPr lang="en-US" sz="2400" dirty="0" err="1" smtClean="0">
                <a:solidFill>
                  <a:srgbClr val="FFFF00"/>
                </a:solidFill>
              </a:rPr>
              <a:t>SNe</a:t>
            </a:r>
            <a:r>
              <a:rPr lang="en-US" sz="2400" dirty="0" smtClean="0">
                <a:solidFill>
                  <a:srgbClr val="FFFF00"/>
                </a:solidFill>
              </a:rPr>
              <a:t>, Super-Luminous </a:t>
            </a:r>
            <a:r>
              <a:rPr lang="en-US" sz="2400" dirty="0" err="1" smtClean="0">
                <a:solidFill>
                  <a:srgbClr val="FFFF00"/>
                </a:solidFill>
              </a:rPr>
              <a:t>SNe</a:t>
            </a:r>
            <a:endParaRPr lang="en-US" sz="2400" dirty="0" smtClean="0">
              <a:solidFill>
                <a:srgbClr val="FFFF00"/>
              </a:solidFill>
            </a:endParaRPr>
          </a:p>
          <a:p>
            <a:endParaRPr lang="en-US" sz="2400" dirty="0">
              <a:solidFill>
                <a:srgbClr val="FFFFFF"/>
              </a:solidFill>
            </a:endParaRPr>
          </a:p>
        </p:txBody>
      </p:sp>
      <p:grpSp>
        <p:nvGrpSpPr>
          <p:cNvPr id="75" name="Group 74"/>
          <p:cNvGrpSpPr/>
          <p:nvPr/>
        </p:nvGrpSpPr>
        <p:grpSpPr>
          <a:xfrm>
            <a:off x="3048000" y="2438400"/>
            <a:ext cx="3352800" cy="2844968"/>
            <a:chOff x="3048000" y="2438400"/>
            <a:chExt cx="3352800" cy="2844968"/>
          </a:xfrm>
        </p:grpSpPr>
        <p:sp>
          <p:nvSpPr>
            <p:cNvPr id="72" name="TextBox 71"/>
            <p:cNvSpPr txBox="1"/>
            <p:nvPr/>
          </p:nvSpPr>
          <p:spPr>
            <a:xfrm>
              <a:off x="3657600" y="2438400"/>
              <a:ext cx="1981200" cy="646331"/>
            </a:xfrm>
            <a:prstGeom prst="rect">
              <a:avLst/>
            </a:prstGeom>
            <a:noFill/>
          </p:spPr>
          <p:txBody>
            <a:bodyPr wrap="square" rtlCol="0">
              <a:spAutoFit/>
            </a:bodyPr>
            <a:lstStyle/>
            <a:p>
              <a:pPr algn="ctr"/>
              <a:r>
                <a:rPr lang="en-US" sz="3600" dirty="0" smtClean="0">
                  <a:solidFill>
                    <a:srgbClr val="FFE90B"/>
                  </a:solidFill>
                </a:rPr>
                <a:t>Type </a:t>
              </a:r>
              <a:r>
                <a:rPr lang="en-US" sz="3600" dirty="0" err="1" smtClean="0">
                  <a:solidFill>
                    <a:srgbClr val="FFE90B"/>
                  </a:solidFill>
                </a:rPr>
                <a:t>Ia</a:t>
              </a:r>
              <a:endParaRPr lang="en-US" sz="3600" dirty="0">
                <a:solidFill>
                  <a:srgbClr val="FFE90B"/>
                </a:solidFill>
              </a:endParaRPr>
            </a:p>
          </p:txBody>
        </p:sp>
        <p:sp>
          <p:nvSpPr>
            <p:cNvPr id="74" name="TextBox 73"/>
            <p:cNvSpPr txBox="1"/>
            <p:nvPr/>
          </p:nvSpPr>
          <p:spPr>
            <a:xfrm>
              <a:off x="3048000" y="4637037"/>
              <a:ext cx="3352800" cy="646331"/>
            </a:xfrm>
            <a:prstGeom prst="rect">
              <a:avLst/>
            </a:prstGeom>
            <a:noFill/>
          </p:spPr>
          <p:txBody>
            <a:bodyPr wrap="square" rtlCol="0">
              <a:spAutoFit/>
            </a:bodyPr>
            <a:lstStyle/>
            <a:p>
              <a:pPr algn="ctr"/>
              <a:r>
                <a:rPr lang="en-US" sz="3600" dirty="0" smtClean="0">
                  <a:solidFill>
                    <a:srgbClr val="FFE90B"/>
                  </a:solidFill>
                </a:rPr>
                <a:t>Relativistic </a:t>
              </a:r>
              <a:r>
                <a:rPr lang="en-US" sz="3600" dirty="0" err="1" smtClean="0">
                  <a:solidFill>
                    <a:srgbClr val="FFE90B"/>
                  </a:solidFill>
                </a:rPr>
                <a:t>SNe</a:t>
              </a:r>
              <a:endParaRPr lang="en-US" sz="3600" dirty="0">
                <a:solidFill>
                  <a:srgbClr val="FFE90B"/>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2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7" name="Picture 6" descr="space1.jpg"/>
            <p:cNvPicPr>
              <a:picLocks noChangeAspect="1"/>
            </p:cNvPicPr>
            <p:nvPr/>
          </p:nvPicPr>
          <p:blipFill>
            <a:blip r:embed="rId3"/>
            <a:stretch>
              <a:fillRect/>
            </a:stretch>
          </p:blipFill>
          <p:spPr>
            <a:xfrm>
              <a:off x="0" y="1828800"/>
              <a:ext cx="9144000" cy="4191000"/>
            </a:xfrm>
            <a:prstGeom prst="rect">
              <a:avLst/>
            </a:prstGeom>
          </p:spPr>
        </p:pic>
        <p:sp>
          <p:nvSpPr>
            <p:cNvPr id="9" name="Freeform 8"/>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5" name="TextBox 4"/>
          <p:cNvSpPr txBox="1"/>
          <p:nvPr/>
        </p:nvSpPr>
        <p:spPr>
          <a:xfrm>
            <a:off x="1828800" y="76200"/>
            <a:ext cx="5867400" cy="646331"/>
          </a:xfrm>
          <a:prstGeom prst="rect">
            <a:avLst/>
          </a:prstGeom>
          <a:solidFill>
            <a:schemeClr val="tx1">
              <a:alpha val="63000"/>
            </a:schemeClr>
          </a:solidFill>
          <a:ln>
            <a:solidFill>
              <a:srgbClr val="FF11C0"/>
            </a:solidFill>
          </a:ln>
        </p:spPr>
        <p:txBody>
          <a:bodyPr wrap="square" rtlCol="0">
            <a:spAutoFit/>
          </a:bodyPr>
          <a:lstStyle/>
          <a:p>
            <a:pPr algn="ctr">
              <a:tabLst>
                <a:tab pos="1255713" algn="l"/>
              </a:tabLst>
            </a:pPr>
            <a:r>
              <a:rPr lang="en-US" sz="3600" b="1" dirty="0" smtClean="0">
                <a:solidFill>
                  <a:srgbClr val="FFFF00"/>
                </a:solidFill>
                <a:effectLst>
                  <a:outerShdw blurRad="50800" dist="38100" dir="2700000">
                    <a:srgbClr val="000000">
                      <a:alpha val="95000"/>
                    </a:srgbClr>
                  </a:outerShdw>
                </a:effectLst>
                <a:latin typeface="Chalkduster"/>
                <a:cs typeface="Chalkduster"/>
              </a:rPr>
              <a:t>The PROBLEM</a:t>
            </a:r>
            <a:endParaRPr lang="en-US" sz="3600" b="1" dirty="0">
              <a:solidFill>
                <a:srgbClr val="FFFF00"/>
              </a:solidFill>
              <a:effectLst>
                <a:outerShdw blurRad="50800" dist="38100" dir="2700000">
                  <a:srgbClr val="000000">
                    <a:alpha val="95000"/>
                  </a:srgbClr>
                </a:outerShdw>
              </a:effectLst>
              <a:latin typeface="Chalkduster"/>
              <a:cs typeface="Chalkduster"/>
            </a:endParaRPr>
          </a:p>
        </p:txBody>
      </p:sp>
      <p:grpSp>
        <p:nvGrpSpPr>
          <p:cNvPr id="3" name="Group 38"/>
          <p:cNvGrpSpPr/>
          <p:nvPr/>
        </p:nvGrpSpPr>
        <p:grpSpPr>
          <a:xfrm>
            <a:off x="304800" y="914400"/>
            <a:ext cx="3505200" cy="3081043"/>
            <a:chOff x="304800" y="1647822"/>
            <a:chExt cx="3505200" cy="3081043"/>
          </a:xfrm>
        </p:grpSpPr>
        <p:sp>
          <p:nvSpPr>
            <p:cNvPr id="30" name="Oval 29"/>
            <p:cNvSpPr/>
            <p:nvPr/>
          </p:nvSpPr>
          <p:spPr>
            <a:xfrm>
              <a:off x="304800" y="1801217"/>
              <a:ext cx="2743200" cy="2438400"/>
            </a:xfrm>
            <a:prstGeom prst="ellipse">
              <a:avLst/>
            </a:prstGeom>
            <a:gradFill flip="none" rotWithShape="1">
              <a:gsLst>
                <a:gs pos="0">
                  <a:srgbClr val="FF6600"/>
                </a:gs>
                <a:gs pos="100000">
                  <a:schemeClr val="tx1"/>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381000" y="4267200"/>
              <a:ext cx="2819400" cy="461665"/>
            </a:xfrm>
            <a:prstGeom prst="rect">
              <a:avLst/>
            </a:prstGeom>
            <a:noFill/>
          </p:spPr>
          <p:txBody>
            <a:bodyPr wrap="square" rtlCol="0">
              <a:spAutoFit/>
            </a:bodyPr>
            <a:lstStyle/>
            <a:p>
              <a:r>
                <a:rPr lang="en-US" sz="2400" dirty="0" smtClean="0">
                  <a:solidFill>
                    <a:schemeClr val="bg1"/>
                  </a:solidFill>
                </a:rPr>
                <a:t>Progenitor System</a:t>
              </a:r>
              <a:endParaRPr lang="en-US" sz="2400" dirty="0">
                <a:solidFill>
                  <a:schemeClr val="bg1"/>
                </a:solidFill>
              </a:endParaRPr>
            </a:p>
          </p:txBody>
        </p:sp>
        <p:sp>
          <p:nvSpPr>
            <p:cNvPr id="37" name="Oval 36"/>
            <p:cNvSpPr/>
            <p:nvPr/>
          </p:nvSpPr>
          <p:spPr>
            <a:xfrm>
              <a:off x="2590800" y="1647822"/>
              <a:ext cx="1219200" cy="1066800"/>
            </a:xfrm>
            <a:prstGeom prst="ellipse">
              <a:avLst/>
            </a:prstGeom>
            <a:gradFill flip="none" rotWithShape="1">
              <a:gsLst>
                <a:gs pos="0">
                  <a:schemeClr val="accent1">
                    <a:tint val="100000"/>
                    <a:shade val="100000"/>
                    <a:satMod val="130000"/>
                  </a:schemeClr>
                </a:gs>
                <a:gs pos="100000">
                  <a:schemeClr val="tx1"/>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 name="Group 40"/>
          <p:cNvGrpSpPr/>
          <p:nvPr/>
        </p:nvGrpSpPr>
        <p:grpSpPr>
          <a:xfrm>
            <a:off x="76200" y="2133600"/>
            <a:ext cx="6096000" cy="4572000"/>
            <a:chOff x="76200" y="3172817"/>
            <a:chExt cx="6096000" cy="4572000"/>
          </a:xfrm>
        </p:grpSpPr>
        <p:sp>
          <p:nvSpPr>
            <p:cNvPr id="27" name="TextBox 26"/>
            <p:cNvSpPr txBox="1"/>
            <p:nvPr/>
          </p:nvSpPr>
          <p:spPr>
            <a:xfrm>
              <a:off x="152400" y="5916017"/>
              <a:ext cx="3657600" cy="1384995"/>
            </a:xfrm>
            <a:prstGeom prst="rect">
              <a:avLst/>
            </a:prstGeom>
            <a:solidFill>
              <a:schemeClr val="tx1">
                <a:alpha val="63000"/>
              </a:schemeClr>
            </a:solidFill>
            <a:ln>
              <a:solidFill>
                <a:srgbClr val="FF11C0"/>
              </a:solidFill>
            </a:ln>
          </p:spPr>
          <p:txBody>
            <a:bodyPr wrap="square" rtlCol="0">
              <a:spAutoFit/>
            </a:bodyPr>
            <a:lstStyle/>
            <a:p>
              <a:pPr>
                <a:tabLst>
                  <a:tab pos="1255713" algn="l"/>
                </a:tabLst>
              </a:pPr>
              <a:r>
                <a:rPr lang="en-US" sz="2800" b="1" dirty="0" smtClean="0">
                  <a:solidFill>
                    <a:srgbClr val="FFFF00"/>
                  </a:solidFill>
                  <a:effectLst>
                    <a:outerShdw blurRad="50800" dist="38100" dir="2700000">
                      <a:srgbClr val="000000">
                        <a:alpha val="95000"/>
                      </a:srgbClr>
                    </a:outerShdw>
                  </a:effectLst>
                  <a:latin typeface="Chalkduster"/>
                  <a:cs typeface="Chalkduster"/>
                </a:rPr>
                <a:t>“…The end is </a:t>
              </a:r>
            </a:p>
            <a:p>
              <a:pPr>
                <a:tabLst>
                  <a:tab pos="1255713" algn="l"/>
                </a:tabLst>
              </a:pPr>
              <a:r>
                <a:rPr lang="en-US" sz="2800" b="1" dirty="0" smtClean="0">
                  <a:solidFill>
                    <a:srgbClr val="FFFF00"/>
                  </a:solidFill>
                  <a:effectLst>
                    <a:outerShdw blurRad="50800" dist="38100" dir="2700000">
                      <a:srgbClr val="000000">
                        <a:alpha val="95000"/>
                      </a:srgbClr>
                    </a:outerShdw>
                  </a:effectLst>
                  <a:latin typeface="Chalkduster"/>
                  <a:cs typeface="Chalkduster"/>
                </a:rPr>
                <a:t>where we start </a:t>
              </a:r>
            </a:p>
            <a:p>
              <a:pPr>
                <a:tabLst>
                  <a:tab pos="1255713" algn="l"/>
                </a:tabLst>
              </a:pPr>
              <a:r>
                <a:rPr lang="en-US" sz="2800" b="1" dirty="0" smtClean="0">
                  <a:solidFill>
                    <a:srgbClr val="FFFF00"/>
                  </a:solidFill>
                  <a:effectLst>
                    <a:outerShdw blurRad="50800" dist="38100" dir="2700000">
                      <a:srgbClr val="000000">
                        <a:alpha val="95000"/>
                      </a:srgbClr>
                    </a:outerShdw>
                  </a:effectLst>
                  <a:latin typeface="Chalkduster"/>
                  <a:cs typeface="Chalkduster"/>
                </a:rPr>
                <a:t>from…” </a:t>
              </a:r>
              <a:endParaRPr lang="en-US" sz="2800" b="1" dirty="0">
                <a:solidFill>
                  <a:srgbClr val="FFFF00"/>
                </a:solidFill>
                <a:effectLst>
                  <a:outerShdw blurRad="50800" dist="38100" dir="2700000">
                    <a:srgbClr val="000000">
                      <a:alpha val="95000"/>
                    </a:srgbClr>
                  </a:outerShdw>
                </a:effectLst>
                <a:latin typeface="Chalkduster"/>
                <a:cs typeface="Chalkduster"/>
              </a:endParaRPr>
            </a:p>
          </p:txBody>
        </p:sp>
        <p:sp>
          <p:nvSpPr>
            <p:cNvPr id="29" name="TextBox 28"/>
            <p:cNvSpPr txBox="1"/>
            <p:nvPr/>
          </p:nvSpPr>
          <p:spPr>
            <a:xfrm>
              <a:off x="76200" y="7375485"/>
              <a:ext cx="2993127" cy="369332"/>
            </a:xfrm>
            <a:prstGeom prst="rect">
              <a:avLst/>
            </a:prstGeom>
            <a:noFill/>
          </p:spPr>
          <p:txBody>
            <a:bodyPr wrap="none" rtlCol="0">
              <a:spAutoFit/>
            </a:bodyPr>
            <a:lstStyle/>
            <a:p>
              <a:r>
                <a:rPr dirty="0" smtClean="0">
                  <a:solidFill>
                    <a:schemeClr val="bg1"/>
                  </a:solidFill>
                </a:rPr>
                <a:t>The Little Gidding </a:t>
              </a:r>
              <a:r>
                <a:rPr lang="en-US" dirty="0" smtClean="0">
                  <a:solidFill>
                    <a:schemeClr val="bg1"/>
                  </a:solidFill>
                </a:rPr>
                <a:t>by </a:t>
              </a:r>
              <a:r>
                <a:rPr dirty="0" smtClean="0">
                  <a:solidFill>
                    <a:schemeClr val="bg1"/>
                  </a:solidFill>
                </a:rPr>
                <a:t>T. S. Eliot</a:t>
              </a:r>
              <a:endParaRPr lang="en-US" dirty="0">
                <a:solidFill>
                  <a:schemeClr val="bg1"/>
                </a:solidFill>
              </a:endParaRPr>
            </a:p>
          </p:txBody>
        </p:sp>
        <p:cxnSp>
          <p:nvCxnSpPr>
            <p:cNvPr id="33" name="Straight Arrow Connector 32"/>
            <p:cNvCxnSpPr/>
            <p:nvPr/>
          </p:nvCxnSpPr>
          <p:spPr>
            <a:xfrm rot="10800000">
              <a:off x="3048000" y="3172817"/>
              <a:ext cx="3124200" cy="1588"/>
            </a:xfrm>
            <a:prstGeom prst="straightConnector1">
              <a:avLst/>
            </a:prstGeom>
            <a:ln w="1270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6" name="Group 42"/>
          <p:cNvGrpSpPr/>
          <p:nvPr/>
        </p:nvGrpSpPr>
        <p:grpSpPr>
          <a:xfrm>
            <a:off x="3962400" y="914400"/>
            <a:ext cx="5181600" cy="5715000"/>
            <a:chOff x="3962400" y="914400"/>
            <a:chExt cx="5181600" cy="5715000"/>
          </a:xfrm>
        </p:grpSpPr>
        <p:grpSp>
          <p:nvGrpSpPr>
            <p:cNvPr id="8" name="Group 37"/>
            <p:cNvGrpSpPr/>
            <p:nvPr/>
          </p:nvGrpSpPr>
          <p:grpSpPr>
            <a:xfrm>
              <a:off x="5918200" y="914400"/>
              <a:ext cx="3225800" cy="2925415"/>
              <a:chOff x="5867531" y="1801217"/>
              <a:chExt cx="3225800" cy="2925415"/>
            </a:xfrm>
          </p:grpSpPr>
          <p:sp>
            <p:nvSpPr>
              <p:cNvPr id="32" name="Explosion 1 31"/>
              <p:cNvSpPr/>
              <p:nvPr/>
            </p:nvSpPr>
            <p:spPr>
              <a:xfrm>
                <a:off x="5867531" y="1801217"/>
                <a:ext cx="3225800" cy="2694583"/>
              </a:xfrm>
              <a:prstGeom prst="irregularSeal1">
                <a:avLst/>
              </a:prstGeom>
              <a:gradFill flip="none" rotWithShape="1">
                <a:gsLst>
                  <a:gs pos="0">
                    <a:srgbClr val="FF6600"/>
                  </a:gs>
                  <a:gs pos="100000">
                    <a:srgbClr val="FFFF00"/>
                  </a:gs>
                </a:gsLst>
                <a:path path="shape">
                  <a:fillToRect l="50000" t="50000" r="50000" b="50000"/>
                </a:path>
                <a:tileRect/>
              </a:gradFill>
              <a:ln w="15875">
                <a:solidFill>
                  <a:schemeClr val="tx1"/>
                </a:solidFill>
              </a:ln>
              <a:effectLst>
                <a:outerShdw blurRad="40000" dist="23000" dir="5400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6096000" y="4264967"/>
                <a:ext cx="2819400" cy="461665"/>
              </a:xfrm>
              <a:prstGeom prst="rect">
                <a:avLst/>
              </a:prstGeom>
              <a:noFill/>
            </p:spPr>
            <p:txBody>
              <a:bodyPr wrap="square" rtlCol="0">
                <a:spAutoFit/>
              </a:bodyPr>
              <a:lstStyle/>
              <a:p>
                <a:r>
                  <a:rPr lang="en-US" sz="2400" dirty="0" smtClean="0">
                    <a:solidFill>
                      <a:schemeClr val="bg1"/>
                    </a:solidFill>
                  </a:rPr>
                  <a:t>Type </a:t>
                </a:r>
                <a:r>
                  <a:rPr lang="en-US" sz="2400" dirty="0" err="1" smtClean="0">
                    <a:solidFill>
                      <a:schemeClr val="bg1"/>
                    </a:solidFill>
                  </a:rPr>
                  <a:t>Ia</a:t>
                </a:r>
                <a:r>
                  <a:rPr lang="en-US" sz="2400" dirty="0" smtClean="0">
                    <a:solidFill>
                      <a:schemeClr val="bg1"/>
                    </a:solidFill>
                  </a:rPr>
                  <a:t> SN explosion</a:t>
                </a:r>
                <a:endParaRPr lang="en-US" sz="2400" dirty="0">
                  <a:solidFill>
                    <a:schemeClr val="bg1"/>
                  </a:solidFill>
                </a:endParaRPr>
              </a:p>
            </p:txBody>
          </p:sp>
        </p:grpSp>
        <p:pic>
          <p:nvPicPr>
            <p:cNvPr id="42" name="Picture 41" descr="bb_timeline.jpg"/>
            <p:cNvPicPr>
              <a:picLocks noChangeAspect="1"/>
            </p:cNvPicPr>
            <p:nvPr/>
          </p:nvPicPr>
          <p:blipFill>
            <a:blip r:embed="rId4"/>
            <a:stretch>
              <a:fillRect/>
            </a:stretch>
          </p:blipFill>
          <p:spPr>
            <a:xfrm>
              <a:off x="3962400" y="4345984"/>
              <a:ext cx="5181600" cy="2283416"/>
            </a:xfrm>
            <a:prstGeom prst="rect">
              <a:avLst/>
            </a:prstGeom>
          </p:spPr>
        </p:pic>
      </p:grpSp>
      <p:sp>
        <p:nvSpPr>
          <p:cNvPr id="19" name="TextBox 18"/>
          <p:cNvSpPr txBox="1"/>
          <p:nvPr/>
        </p:nvSpPr>
        <p:spPr>
          <a:xfrm>
            <a:off x="4267200" y="1295400"/>
            <a:ext cx="1676400" cy="1569660"/>
          </a:xfrm>
          <a:prstGeom prst="rect">
            <a:avLst/>
          </a:prstGeom>
          <a:noFill/>
        </p:spPr>
        <p:txBody>
          <a:bodyPr wrap="square" rtlCol="0">
            <a:spAutoFit/>
          </a:bodyPr>
          <a:lstStyle/>
          <a:p>
            <a:r>
              <a:rPr lang="en-US" sz="9600" b="1" dirty="0" smtClean="0">
                <a:solidFill>
                  <a:srgbClr val="FF6600"/>
                </a:solidFill>
              </a:rPr>
              <a:t>?</a:t>
            </a:r>
            <a:endParaRPr lang="en-US" sz="9600" b="1" dirty="0">
              <a:solidFill>
                <a:srgbClr val="FF66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6" name="Picture 5" descr="Binary System.jpg"/>
          <p:cNvPicPr>
            <a:picLocks noChangeAspect="1"/>
          </p:cNvPicPr>
          <p:nvPr/>
        </p:nvPicPr>
        <p:blipFill>
          <a:blip r:embed="rId3"/>
          <a:stretch>
            <a:fillRect/>
          </a:stretch>
        </p:blipFill>
        <p:spPr>
          <a:xfrm>
            <a:off x="1524000" y="2413000"/>
            <a:ext cx="7620000" cy="4445000"/>
          </a:xfrm>
          <a:prstGeom prst="rect">
            <a:avLst/>
          </a:prstGeom>
        </p:spPr>
      </p:pic>
      <p:cxnSp>
        <p:nvCxnSpPr>
          <p:cNvPr id="3" name="Straight Connector 2"/>
          <p:cNvCxnSpPr/>
          <p:nvPr/>
        </p:nvCxnSpPr>
        <p:spPr>
          <a:xfrm rot="5400000">
            <a:off x="5563394" y="3504406"/>
            <a:ext cx="6553200" cy="1588"/>
          </a:xfrm>
          <a:prstGeom prst="line">
            <a:avLst/>
          </a:prstGeom>
          <a:ln w="57150">
            <a:solidFill>
              <a:srgbClr val="FF6600"/>
            </a:solidFill>
          </a:ln>
          <a:effectLst>
            <a:outerShdw blurRad="55880" dist="108839" dir="1560000" sx="91000" sy="91000" rotWithShape="0">
              <a:srgbClr val="FFFF00">
                <a:alpha val="84000"/>
              </a:srgbClr>
            </a:outerShdw>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a:off x="153194" y="6628606"/>
            <a:ext cx="8838406" cy="794"/>
          </a:xfrm>
          <a:prstGeom prst="line">
            <a:avLst/>
          </a:prstGeom>
          <a:ln w="57150">
            <a:solidFill>
              <a:srgbClr val="FF6600"/>
            </a:solidFill>
          </a:ln>
          <a:effectLst>
            <a:outerShdw blurRad="55880" dist="108839" dir="17520000" sx="91000" sy="91000" rotWithShape="0">
              <a:srgbClr val="FFFF00">
                <a:alpha val="84000"/>
              </a:srgbClr>
            </a:outerShdw>
          </a:effectLst>
        </p:spPr>
        <p:style>
          <a:lnRef idx="2">
            <a:schemeClr val="accent1"/>
          </a:lnRef>
          <a:fillRef idx="0">
            <a:schemeClr val="accent1"/>
          </a:fillRef>
          <a:effectRef idx="1">
            <a:schemeClr val="accent1"/>
          </a:effectRef>
          <a:fontRef idx="minor">
            <a:schemeClr val="tx1"/>
          </a:fontRef>
        </p:style>
      </p:cxnSp>
      <p:sp>
        <p:nvSpPr>
          <p:cNvPr id="8" name="Connector 7"/>
          <p:cNvSpPr/>
          <p:nvPr/>
        </p:nvSpPr>
        <p:spPr>
          <a:xfrm>
            <a:off x="5715000" y="4114800"/>
            <a:ext cx="381000" cy="381000"/>
          </a:xfrm>
          <a:prstGeom prst="flowChartConnector">
            <a:avLst/>
          </a:prstGeom>
          <a:solidFill>
            <a:srgbClr val="00FFFF"/>
          </a:solidFill>
          <a:ln>
            <a:solidFill>
              <a:srgbClr val="00FFFF"/>
            </a:solidFill>
          </a:ln>
          <a:effectLst>
            <a:glow rad="101600">
              <a:srgbClr val="66FFFF">
                <a:alpha val="47000"/>
              </a:srgbClr>
            </a:glow>
            <a:outerShdw blurRad="50800" dist="38100" dir="2700000" algn="tl" rotWithShape="0">
              <a:srgbClr val="00FFFF">
                <a:alpha val="7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562600" y="4034135"/>
            <a:ext cx="838200" cy="461665"/>
          </a:xfrm>
          <a:prstGeom prst="rect">
            <a:avLst/>
          </a:prstGeom>
          <a:noFill/>
        </p:spPr>
        <p:txBody>
          <a:bodyPr wrap="square" rtlCol="0">
            <a:spAutoFit/>
          </a:bodyPr>
          <a:lstStyle/>
          <a:p>
            <a:r>
              <a:rPr lang="en-US" sz="2400" dirty="0" smtClean="0"/>
              <a:t>WD</a:t>
            </a:r>
            <a:endParaRPr lang="en-US" sz="2400" dirty="0"/>
          </a:p>
        </p:txBody>
      </p:sp>
      <p:sp>
        <p:nvSpPr>
          <p:cNvPr id="11" name="TextBox 10"/>
          <p:cNvSpPr txBox="1"/>
          <p:nvPr/>
        </p:nvSpPr>
        <p:spPr>
          <a:xfrm>
            <a:off x="3048000" y="76200"/>
            <a:ext cx="5486400" cy="1323439"/>
          </a:xfrm>
          <a:prstGeom prst="rect">
            <a:avLst/>
          </a:prstGeom>
          <a:noFill/>
        </p:spPr>
        <p:txBody>
          <a:bodyPr wrap="square" rtlCol="0">
            <a:spAutoFit/>
          </a:bodyPr>
          <a:lstStyle/>
          <a:p>
            <a:pPr algn="r"/>
            <a:r>
              <a:rPr lang="en-US" sz="4000" b="1" dirty="0" smtClean="0">
                <a:ln/>
                <a:solidFill>
                  <a:srgbClr val="FFFF00"/>
                </a:solidFill>
                <a:effectLst>
                  <a:glow rad="63500">
                    <a:schemeClr val="accent3">
                      <a:alpha val="75000"/>
                    </a:schemeClr>
                  </a:glow>
                  <a:outerShdw blurRad="50800" dist="38100" dir="5580000" algn="t">
                    <a:srgbClr val="000000"/>
                  </a:outerShdw>
                  <a:reflection stA="13000" endPos="75000" dist="12700" dir="5400000" sy="-100000" algn="bl" rotWithShape="0"/>
                </a:effectLst>
                <a:latin typeface="Handwriting - Dakota"/>
                <a:cs typeface="Handwriting - Dakota"/>
              </a:rPr>
              <a:t>Two possible answers</a:t>
            </a:r>
            <a:endParaRPr lang="en-US" sz="4000" b="1" dirty="0">
              <a:ln/>
              <a:solidFill>
                <a:srgbClr val="FFFF00"/>
              </a:solidFill>
              <a:effectLst>
                <a:glow rad="63500">
                  <a:schemeClr val="accent3">
                    <a:alpha val="75000"/>
                  </a:schemeClr>
                </a:glow>
                <a:outerShdw blurRad="50800" dist="38100" dir="5580000" algn="t">
                  <a:srgbClr val="000000"/>
                </a:outerShdw>
                <a:reflection stA="13000" endPos="75000" dist="12700" dir="5400000" sy="-100000" algn="bl" rotWithShape="0"/>
              </a:effectLst>
            </a:endParaRPr>
          </a:p>
        </p:txBody>
      </p:sp>
      <p:sp>
        <p:nvSpPr>
          <p:cNvPr id="12" name="TextBox 11"/>
          <p:cNvSpPr txBox="1"/>
          <p:nvPr/>
        </p:nvSpPr>
        <p:spPr>
          <a:xfrm>
            <a:off x="3733800" y="3241119"/>
            <a:ext cx="685800" cy="2092881"/>
          </a:xfrm>
          <a:prstGeom prst="rect">
            <a:avLst/>
          </a:prstGeom>
          <a:noFill/>
        </p:spPr>
        <p:txBody>
          <a:bodyPr wrap="square" rtlCol="0">
            <a:spAutoFit/>
          </a:bodyPr>
          <a:lstStyle/>
          <a:p>
            <a:r>
              <a:rPr lang="en-US" sz="13000" b="1" dirty="0" smtClean="0">
                <a:solidFill>
                  <a:srgbClr val="FFFFFF"/>
                </a:solidFill>
                <a:effectLst>
                  <a:outerShdw blurRad="50800" dist="38100" dir="2700000">
                    <a:srgbClr val="FF0080">
                      <a:alpha val="43000"/>
                    </a:srgbClr>
                  </a:outerShdw>
                </a:effectLst>
              </a:rPr>
              <a:t>?</a:t>
            </a:r>
            <a:endParaRPr lang="en-US" sz="13000" b="1" dirty="0">
              <a:solidFill>
                <a:srgbClr val="FFFFFF"/>
              </a:solidFill>
              <a:effectLst>
                <a:outerShdw blurRad="50800" dist="38100" dir="2700000">
                  <a:srgbClr val="FF0080">
                    <a:alpha val="43000"/>
                  </a:srgbClr>
                </a:outerShdw>
              </a:effectLst>
            </a:endParaRPr>
          </a:p>
        </p:txBody>
      </p:sp>
      <p:grpSp>
        <p:nvGrpSpPr>
          <p:cNvPr id="2" name="Group 17"/>
          <p:cNvGrpSpPr/>
          <p:nvPr/>
        </p:nvGrpSpPr>
        <p:grpSpPr>
          <a:xfrm>
            <a:off x="209860" y="533400"/>
            <a:ext cx="3523940" cy="5429371"/>
            <a:chOff x="209860" y="533400"/>
            <a:chExt cx="3523940" cy="5429371"/>
          </a:xfrm>
        </p:grpSpPr>
        <p:pic>
          <p:nvPicPr>
            <p:cNvPr id="13" name="Picture 12" descr="DD_scenario1.jpg"/>
            <p:cNvPicPr>
              <a:picLocks noChangeAspect="1"/>
            </p:cNvPicPr>
            <p:nvPr/>
          </p:nvPicPr>
          <p:blipFill>
            <a:blip r:embed="rId4"/>
            <a:stretch>
              <a:fillRect/>
            </a:stretch>
          </p:blipFill>
          <p:spPr>
            <a:xfrm>
              <a:off x="209860" y="3505200"/>
              <a:ext cx="3219140" cy="2457571"/>
            </a:xfrm>
            <a:prstGeom prst="rect">
              <a:avLst/>
            </a:prstGeom>
            <a:ln>
              <a:solidFill>
                <a:srgbClr val="FFFF00"/>
              </a:solidFill>
            </a:ln>
          </p:spPr>
        </p:pic>
        <p:pic>
          <p:nvPicPr>
            <p:cNvPr id="14" name="Picture 13" descr="SD_scenario1.jpeg"/>
            <p:cNvPicPr>
              <a:picLocks noChangeAspect="1"/>
            </p:cNvPicPr>
            <p:nvPr/>
          </p:nvPicPr>
          <p:blipFill>
            <a:blip r:embed="rId5"/>
            <a:stretch>
              <a:fillRect/>
            </a:stretch>
          </p:blipFill>
          <p:spPr>
            <a:xfrm>
              <a:off x="209860" y="533400"/>
              <a:ext cx="3219140" cy="2438400"/>
            </a:xfrm>
            <a:prstGeom prst="rect">
              <a:avLst/>
            </a:prstGeom>
            <a:ln>
              <a:solidFill>
                <a:srgbClr val="FFFF00"/>
              </a:solidFill>
            </a:ln>
          </p:spPr>
        </p:pic>
        <p:sp>
          <p:nvSpPr>
            <p:cNvPr id="15" name="Right Brace 14"/>
            <p:cNvSpPr/>
            <p:nvPr/>
          </p:nvSpPr>
          <p:spPr>
            <a:xfrm>
              <a:off x="3371540" y="838200"/>
              <a:ext cx="362260" cy="4800600"/>
            </a:xfrm>
            <a:prstGeom prst="rightBrace">
              <a:avLst/>
            </a:prstGeom>
            <a:ln w="38100">
              <a:solidFill>
                <a:srgbClr val="FFFF00"/>
              </a:solidFill>
            </a:ln>
            <a:effectLst>
              <a:outerShdw blurRad="40000" dist="20000" dir="5400000" rotWithShape="0">
                <a:srgbClr val="000000"/>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p:cNvSpPr txBox="1"/>
            <p:nvPr/>
          </p:nvSpPr>
          <p:spPr>
            <a:xfrm>
              <a:off x="838200" y="3505200"/>
              <a:ext cx="2590800" cy="769441"/>
            </a:xfrm>
            <a:prstGeom prst="rect">
              <a:avLst/>
            </a:prstGeom>
            <a:noFill/>
          </p:spPr>
          <p:txBody>
            <a:bodyPr wrap="square" rtlCol="0">
              <a:spAutoFit/>
            </a:bodyPr>
            <a:lstStyle/>
            <a:p>
              <a:pPr algn="r"/>
              <a:r>
                <a:rPr lang="en-US" sz="2200" dirty="0" smtClean="0">
                  <a:solidFill>
                    <a:schemeClr val="bg1"/>
                  </a:solidFill>
                </a:rPr>
                <a:t>Double Degenerate</a:t>
              </a:r>
            </a:p>
            <a:p>
              <a:pPr algn="r"/>
              <a:r>
                <a:rPr lang="en-US" sz="2200" dirty="0" smtClean="0">
                  <a:solidFill>
                    <a:schemeClr val="bg1"/>
                  </a:solidFill>
                </a:rPr>
                <a:t>(DD)</a:t>
              </a:r>
              <a:endParaRPr lang="en-US" sz="2200" dirty="0">
                <a:solidFill>
                  <a:schemeClr val="bg1"/>
                </a:solidFill>
              </a:endParaRPr>
            </a:p>
          </p:txBody>
        </p:sp>
        <p:sp>
          <p:nvSpPr>
            <p:cNvPr id="17" name="TextBox 16"/>
            <p:cNvSpPr txBox="1"/>
            <p:nvPr/>
          </p:nvSpPr>
          <p:spPr>
            <a:xfrm>
              <a:off x="838200" y="533400"/>
              <a:ext cx="2590800" cy="769441"/>
            </a:xfrm>
            <a:prstGeom prst="rect">
              <a:avLst/>
            </a:prstGeom>
            <a:noFill/>
          </p:spPr>
          <p:txBody>
            <a:bodyPr wrap="square" rtlCol="0">
              <a:spAutoFit/>
            </a:bodyPr>
            <a:lstStyle/>
            <a:p>
              <a:pPr algn="r"/>
              <a:r>
                <a:rPr lang="en-US" sz="2200" dirty="0" smtClean="0">
                  <a:solidFill>
                    <a:schemeClr val="bg1"/>
                  </a:solidFill>
                </a:rPr>
                <a:t>Single Degenerate</a:t>
              </a:r>
            </a:p>
            <a:p>
              <a:pPr algn="r"/>
              <a:r>
                <a:rPr lang="en-US" sz="2200" dirty="0" smtClean="0">
                  <a:solidFill>
                    <a:schemeClr val="bg1"/>
                  </a:solidFill>
                </a:rPr>
                <a:t>(SD)</a:t>
              </a:r>
              <a:endParaRPr lang="en-US" sz="2200" dirty="0">
                <a:solidFill>
                  <a:schemeClr val="bg1"/>
                </a:solidFill>
              </a:endParaRPr>
            </a:p>
          </p:txBody>
        </p:sp>
      </p:grpSp>
      <p:sp>
        <p:nvSpPr>
          <p:cNvPr id="18" name="TextBox 17"/>
          <p:cNvSpPr txBox="1"/>
          <p:nvPr/>
        </p:nvSpPr>
        <p:spPr>
          <a:xfrm>
            <a:off x="4343400" y="4495800"/>
            <a:ext cx="2590800" cy="430887"/>
          </a:xfrm>
          <a:prstGeom prst="rect">
            <a:avLst/>
          </a:prstGeom>
          <a:noFill/>
        </p:spPr>
        <p:txBody>
          <a:bodyPr wrap="square" rtlCol="0">
            <a:spAutoFit/>
          </a:bodyPr>
          <a:lstStyle/>
          <a:p>
            <a:pPr algn="r"/>
            <a:r>
              <a:rPr lang="en-US" sz="2200" dirty="0" smtClean="0">
                <a:solidFill>
                  <a:schemeClr val="bg1"/>
                </a:solidFill>
              </a:rPr>
              <a:t>Exploding star</a:t>
            </a:r>
          </a:p>
        </p:txBody>
      </p:sp>
      <p:grpSp>
        <p:nvGrpSpPr>
          <p:cNvPr id="5" name="Group 27"/>
          <p:cNvGrpSpPr/>
          <p:nvPr/>
        </p:nvGrpSpPr>
        <p:grpSpPr>
          <a:xfrm>
            <a:off x="3048000" y="533400"/>
            <a:ext cx="3984625" cy="2574925"/>
            <a:chOff x="3048000" y="533400"/>
            <a:chExt cx="3984625" cy="2574925"/>
          </a:xfrm>
        </p:grpSpPr>
        <p:grpSp>
          <p:nvGrpSpPr>
            <p:cNvPr id="7" name="Group 22"/>
            <p:cNvGrpSpPr/>
            <p:nvPr/>
          </p:nvGrpSpPr>
          <p:grpSpPr>
            <a:xfrm>
              <a:off x="3048000" y="533400"/>
              <a:ext cx="3984625" cy="2574925"/>
              <a:chOff x="3048000" y="533400"/>
              <a:chExt cx="3984625" cy="2574925"/>
            </a:xfrm>
          </p:grpSpPr>
          <p:pic>
            <p:nvPicPr>
              <p:cNvPr id="20" name="Picture 19" descr="Dirty Dog.jpg"/>
              <p:cNvPicPr>
                <a:picLocks noChangeAspect="1"/>
              </p:cNvPicPr>
              <p:nvPr/>
            </p:nvPicPr>
            <p:blipFill>
              <a:blip r:embed="rId6"/>
              <a:stretch>
                <a:fillRect/>
              </a:stretch>
            </p:blipFill>
            <p:spPr>
              <a:xfrm>
                <a:off x="4457700" y="533400"/>
                <a:ext cx="2574925" cy="2574925"/>
              </a:xfrm>
              <a:prstGeom prst="rect">
                <a:avLst/>
              </a:prstGeom>
              <a:ln w="25400">
                <a:solidFill>
                  <a:schemeClr val="bg1"/>
                </a:solidFill>
              </a:ln>
            </p:spPr>
          </p:pic>
          <p:sp>
            <p:nvSpPr>
              <p:cNvPr id="21" name="Right Arrow 20"/>
              <p:cNvSpPr/>
              <p:nvPr/>
            </p:nvSpPr>
            <p:spPr>
              <a:xfrm>
                <a:off x="3048000" y="1399638"/>
                <a:ext cx="1752600" cy="10133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3200400" y="1600200"/>
                <a:ext cx="2191060" cy="584776"/>
              </a:xfrm>
              <a:prstGeom prst="rect">
                <a:avLst/>
              </a:prstGeom>
              <a:noFill/>
            </p:spPr>
            <p:txBody>
              <a:bodyPr wrap="square" rtlCol="0">
                <a:spAutoFit/>
              </a:bodyPr>
              <a:lstStyle/>
              <a:p>
                <a:r>
                  <a:rPr lang="en-US" sz="1600" dirty="0" smtClean="0"/>
                  <a:t>HIGH-density environment</a:t>
                </a:r>
                <a:endParaRPr lang="en-US" sz="1600" dirty="0"/>
              </a:p>
            </p:txBody>
          </p:sp>
        </p:grpSp>
        <p:sp>
          <p:nvSpPr>
            <p:cNvPr id="27" name="TextBox 26"/>
            <p:cNvSpPr txBox="1"/>
            <p:nvPr/>
          </p:nvSpPr>
          <p:spPr>
            <a:xfrm>
              <a:off x="6248400" y="2678668"/>
              <a:ext cx="762000" cy="369332"/>
            </a:xfrm>
            <a:prstGeom prst="rect">
              <a:avLst/>
            </a:prstGeom>
            <a:solidFill>
              <a:schemeClr val="tx1"/>
            </a:solidFill>
          </p:spPr>
          <p:txBody>
            <a:bodyPr wrap="square" rtlCol="0">
              <a:spAutoFit/>
            </a:bodyPr>
            <a:lstStyle/>
            <a:p>
              <a:r>
                <a:rPr lang="en-US" dirty="0" smtClean="0">
                  <a:solidFill>
                    <a:srgbClr val="FF0000"/>
                  </a:solidFill>
                </a:rPr>
                <a:t>DIRTY</a:t>
              </a:r>
              <a:endParaRPr lang="en-US" dirty="0">
                <a:solidFill>
                  <a:srgbClr val="FF0000"/>
                </a:solidFill>
              </a:endParaRPr>
            </a:p>
          </p:txBody>
        </p:sp>
      </p:grpSp>
      <p:grpSp>
        <p:nvGrpSpPr>
          <p:cNvPr id="9" name="Group 29"/>
          <p:cNvGrpSpPr/>
          <p:nvPr/>
        </p:nvGrpSpPr>
        <p:grpSpPr>
          <a:xfrm>
            <a:off x="3048000" y="3505200"/>
            <a:ext cx="4686300" cy="2429630"/>
            <a:chOff x="3048000" y="3505200"/>
            <a:chExt cx="4686300" cy="2429630"/>
          </a:xfrm>
        </p:grpSpPr>
        <p:grpSp>
          <p:nvGrpSpPr>
            <p:cNvPr id="23" name="Group 25"/>
            <p:cNvGrpSpPr/>
            <p:nvPr/>
          </p:nvGrpSpPr>
          <p:grpSpPr>
            <a:xfrm>
              <a:off x="3048000" y="3505200"/>
              <a:ext cx="4686300" cy="2429630"/>
              <a:chOff x="3048000" y="3505200"/>
              <a:chExt cx="4686300" cy="2429630"/>
            </a:xfrm>
          </p:grpSpPr>
          <p:pic>
            <p:nvPicPr>
              <p:cNvPr id="19" name="Picture 18" descr="CleanDog.jpg"/>
              <p:cNvPicPr>
                <a:picLocks noChangeAspect="1"/>
              </p:cNvPicPr>
              <p:nvPr/>
            </p:nvPicPr>
            <p:blipFill>
              <a:blip r:embed="rId7"/>
              <a:stretch>
                <a:fillRect/>
              </a:stretch>
            </p:blipFill>
            <p:spPr>
              <a:xfrm>
                <a:off x="4457700" y="3505200"/>
                <a:ext cx="3276600" cy="2429630"/>
              </a:xfrm>
              <a:prstGeom prst="rect">
                <a:avLst/>
              </a:prstGeom>
              <a:ln w="22225">
                <a:solidFill>
                  <a:schemeClr val="bg1"/>
                </a:solidFill>
              </a:ln>
            </p:spPr>
          </p:pic>
          <p:sp>
            <p:nvSpPr>
              <p:cNvPr id="24" name="Right Arrow 23"/>
              <p:cNvSpPr/>
              <p:nvPr/>
            </p:nvSpPr>
            <p:spPr>
              <a:xfrm>
                <a:off x="3048000" y="4141349"/>
                <a:ext cx="1752600" cy="10133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3200400" y="4341911"/>
                <a:ext cx="2191060" cy="584776"/>
              </a:xfrm>
              <a:prstGeom prst="rect">
                <a:avLst/>
              </a:prstGeom>
              <a:noFill/>
            </p:spPr>
            <p:txBody>
              <a:bodyPr wrap="square" rtlCol="0">
                <a:spAutoFit/>
              </a:bodyPr>
              <a:lstStyle/>
              <a:p>
                <a:r>
                  <a:rPr lang="en-US" sz="1600" dirty="0" smtClean="0"/>
                  <a:t>LOW-density environment</a:t>
                </a:r>
                <a:endParaRPr lang="en-US" sz="1600" dirty="0"/>
              </a:p>
            </p:txBody>
          </p:sp>
        </p:grpSp>
        <p:sp>
          <p:nvSpPr>
            <p:cNvPr id="29" name="TextBox 28"/>
            <p:cNvSpPr txBox="1"/>
            <p:nvPr/>
          </p:nvSpPr>
          <p:spPr>
            <a:xfrm>
              <a:off x="6781800" y="5565498"/>
              <a:ext cx="914400" cy="369332"/>
            </a:xfrm>
            <a:prstGeom prst="rect">
              <a:avLst/>
            </a:prstGeom>
            <a:solidFill>
              <a:schemeClr val="tx1"/>
            </a:solidFill>
          </p:spPr>
          <p:txBody>
            <a:bodyPr wrap="square" rtlCol="0">
              <a:spAutoFit/>
            </a:bodyPr>
            <a:lstStyle/>
            <a:p>
              <a:pPr algn="r"/>
              <a:r>
                <a:rPr lang="en-US" dirty="0" smtClean="0">
                  <a:solidFill>
                    <a:srgbClr val="FF0000"/>
                  </a:solidFill>
                </a:rPr>
                <a:t>CLEAN</a:t>
              </a:r>
              <a:endParaRPr lang="en-US" dirty="0">
                <a:solidFill>
                  <a:srgbClr val="FF0000"/>
                </a:solidFill>
              </a:endParaRPr>
            </a:p>
          </p:txBody>
        </p:sp>
      </p:grpSp>
      <p:sp>
        <p:nvSpPr>
          <p:cNvPr id="32" name="TextBox 31"/>
          <p:cNvSpPr txBox="1"/>
          <p:nvPr/>
        </p:nvSpPr>
        <p:spPr>
          <a:xfrm rot="16200000">
            <a:off x="6005840" y="3338840"/>
            <a:ext cx="4686300" cy="523220"/>
          </a:xfrm>
          <a:prstGeom prst="rect">
            <a:avLst/>
          </a:prstGeom>
          <a:noFill/>
        </p:spPr>
        <p:txBody>
          <a:bodyPr wrap="square" rtlCol="0">
            <a:spAutoFit/>
          </a:bodyPr>
          <a:lstStyle/>
          <a:p>
            <a:r>
              <a:rPr lang="en-US" sz="2800" dirty="0" smtClean="0">
                <a:solidFill>
                  <a:srgbClr val="FFFFFF"/>
                </a:solidFill>
              </a:rPr>
              <a:t>“Traditional” way of thinking</a:t>
            </a:r>
            <a:endParaRPr lang="en-US" sz="28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lide(fromBottom)">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slide(fromBottom)">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4" name="Group 9"/>
          <p:cNvGrpSpPr/>
          <p:nvPr/>
        </p:nvGrpSpPr>
        <p:grpSpPr>
          <a:xfrm>
            <a:off x="0" y="-221807"/>
            <a:ext cx="9144000" cy="4412807"/>
            <a:chOff x="0" y="1828800"/>
            <a:chExt cx="9144000" cy="4412807"/>
          </a:xfrm>
        </p:grpSpPr>
        <p:pic>
          <p:nvPicPr>
            <p:cNvPr id="22" name="Picture 21" descr="space1.jpg"/>
            <p:cNvPicPr>
              <a:picLocks noChangeAspect="1"/>
            </p:cNvPicPr>
            <p:nvPr/>
          </p:nvPicPr>
          <p:blipFill>
            <a:blip r:embed="rId4"/>
            <a:stretch>
              <a:fillRect/>
            </a:stretch>
          </p:blipFill>
          <p:spPr>
            <a:xfrm>
              <a:off x="0" y="1828800"/>
              <a:ext cx="9144000" cy="4191000"/>
            </a:xfrm>
            <a:prstGeom prst="rect">
              <a:avLst/>
            </a:prstGeom>
          </p:spPr>
        </p:pic>
        <p:sp>
          <p:nvSpPr>
            <p:cNvPr id="23" name="Freeform 22"/>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6" name="Group 13"/>
          <p:cNvGrpSpPr/>
          <p:nvPr/>
        </p:nvGrpSpPr>
        <p:grpSpPr>
          <a:xfrm>
            <a:off x="762000" y="1688068"/>
            <a:ext cx="6294414" cy="5017532"/>
            <a:chOff x="381000" y="1676400"/>
            <a:chExt cx="6294414" cy="5017532"/>
          </a:xfrm>
        </p:grpSpPr>
        <p:grpSp>
          <p:nvGrpSpPr>
            <p:cNvPr id="8" name="Group 9"/>
            <p:cNvGrpSpPr/>
            <p:nvPr/>
          </p:nvGrpSpPr>
          <p:grpSpPr>
            <a:xfrm>
              <a:off x="381000" y="1676400"/>
              <a:ext cx="6275211" cy="4648200"/>
              <a:chOff x="977900" y="730250"/>
              <a:chExt cx="7188200" cy="5397500"/>
            </a:xfrm>
          </p:grpSpPr>
          <p:grpSp>
            <p:nvGrpSpPr>
              <p:cNvPr id="10" name="Group 7"/>
              <p:cNvGrpSpPr/>
              <p:nvPr/>
            </p:nvGrpSpPr>
            <p:grpSpPr>
              <a:xfrm>
                <a:off x="977900" y="730250"/>
                <a:ext cx="7188200" cy="5397500"/>
                <a:chOff x="977900" y="730250"/>
                <a:chExt cx="7188200" cy="5397500"/>
              </a:xfrm>
            </p:grpSpPr>
            <p:grpSp>
              <p:nvGrpSpPr>
                <p:cNvPr id="13" name="Group 5"/>
                <p:cNvGrpSpPr/>
                <p:nvPr/>
              </p:nvGrpSpPr>
              <p:grpSpPr>
                <a:xfrm>
                  <a:off x="977900" y="730250"/>
                  <a:ext cx="7188200" cy="5397500"/>
                  <a:chOff x="977900" y="730250"/>
                  <a:chExt cx="7188200" cy="5397500"/>
                </a:xfrm>
              </p:grpSpPr>
              <p:grpSp>
                <p:nvGrpSpPr>
                  <p:cNvPr id="14" name="Group 3"/>
                  <p:cNvGrpSpPr/>
                  <p:nvPr/>
                </p:nvGrpSpPr>
                <p:grpSpPr>
                  <a:xfrm>
                    <a:off x="977900" y="730250"/>
                    <a:ext cx="7188200" cy="5397500"/>
                    <a:chOff x="977900" y="730250"/>
                    <a:chExt cx="7188200" cy="5397500"/>
                  </a:xfrm>
                </p:grpSpPr>
                <p:pic>
                  <p:nvPicPr>
                    <p:cNvPr id="2" name="Picture 1" descr="SDphasespace_seminar1.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977900" y="730250"/>
                      <a:ext cx="7188200" cy="5397500"/>
                    </a:xfrm>
                    <a:prstGeom prst="rect">
                      <a:avLst/>
                    </a:prstGeom>
                    <a:solidFill>
                      <a:schemeClr val="bg1"/>
                    </a:solidFill>
                  </p:spPr>
                </p:pic>
                <p:sp>
                  <p:nvSpPr>
                    <p:cNvPr id="3" name="Freeform 2"/>
                    <p:cNvSpPr/>
                    <p:nvPr/>
                  </p:nvSpPr>
                  <p:spPr>
                    <a:xfrm>
                      <a:off x="2173111" y="846667"/>
                      <a:ext cx="1876778" cy="254000"/>
                    </a:xfrm>
                    <a:custGeom>
                      <a:avLst/>
                      <a:gdLst>
                        <a:gd name="connsiteX0" fmla="*/ 0 w 1876778"/>
                        <a:gd name="connsiteY0" fmla="*/ 0 h 254000"/>
                        <a:gd name="connsiteX1" fmla="*/ 14111 w 1876778"/>
                        <a:gd name="connsiteY1" fmla="*/ 254000 h 254000"/>
                        <a:gd name="connsiteX2" fmla="*/ 1876778 w 1876778"/>
                        <a:gd name="connsiteY2" fmla="*/ 239889 h 254000"/>
                        <a:gd name="connsiteX3" fmla="*/ 1848556 w 1876778"/>
                        <a:gd name="connsiteY3" fmla="*/ 70555 h 254000"/>
                        <a:gd name="connsiteX4" fmla="*/ 0 w 1876778"/>
                        <a:gd name="connsiteY4" fmla="*/ 0 h 25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778" h="254000">
                          <a:moveTo>
                            <a:pt x="0" y="0"/>
                          </a:moveTo>
                          <a:lnTo>
                            <a:pt x="14111" y="254000"/>
                          </a:lnTo>
                          <a:lnTo>
                            <a:pt x="1876778" y="239889"/>
                          </a:lnTo>
                          <a:lnTo>
                            <a:pt x="1848556" y="70555"/>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Freeform 4"/>
                  <p:cNvSpPr/>
                  <p:nvPr/>
                </p:nvSpPr>
                <p:spPr>
                  <a:xfrm>
                    <a:off x="3824111" y="1792111"/>
                    <a:ext cx="677333" cy="677333"/>
                  </a:xfrm>
                  <a:custGeom>
                    <a:avLst/>
                    <a:gdLst>
                      <a:gd name="connsiteX0" fmla="*/ 0 w 677333"/>
                      <a:gd name="connsiteY0" fmla="*/ 522111 h 677333"/>
                      <a:gd name="connsiteX1" fmla="*/ 155222 w 677333"/>
                      <a:gd name="connsiteY1" fmla="*/ 677333 h 677333"/>
                      <a:gd name="connsiteX2" fmla="*/ 677333 w 677333"/>
                      <a:gd name="connsiteY2" fmla="*/ 225778 h 677333"/>
                      <a:gd name="connsiteX3" fmla="*/ 479778 w 677333"/>
                      <a:gd name="connsiteY3" fmla="*/ 0 h 677333"/>
                      <a:gd name="connsiteX4" fmla="*/ 0 w 677333"/>
                      <a:gd name="connsiteY4" fmla="*/ 522111 h 677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333" h="677333">
                        <a:moveTo>
                          <a:pt x="0" y="522111"/>
                        </a:moveTo>
                        <a:lnTo>
                          <a:pt x="155222" y="677333"/>
                        </a:lnTo>
                        <a:lnTo>
                          <a:pt x="677333" y="225778"/>
                        </a:lnTo>
                        <a:lnTo>
                          <a:pt x="479778" y="0"/>
                        </a:lnTo>
                        <a:lnTo>
                          <a:pt x="0" y="522111"/>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Freeform 6"/>
                <p:cNvSpPr/>
                <p:nvPr/>
              </p:nvSpPr>
              <p:spPr>
                <a:xfrm>
                  <a:off x="2568222" y="3330222"/>
                  <a:ext cx="762000" cy="1072445"/>
                </a:xfrm>
                <a:custGeom>
                  <a:avLst/>
                  <a:gdLst>
                    <a:gd name="connsiteX0" fmla="*/ 0 w 762000"/>
                    <a:gd name="connsiteY0" fmla="*/ 649111 h 1072445"/>
                    <a:gd name="connsiteX1" fmla="*/ 310445 w 762000"/>
                    <a:gd name="connsiteY1" fmla="*/ 1072445 h 1072445"/>
                    <a:gd name="connsiteX2" fmla="*/ 762000 w 762000"/>
                    <a:gd name="connsiteY2" fmla="*/ 324556 h 1072445"/>
                    <a:gd name="connsiteX3" fmla="*/ 338667 w 762000"/>
                    <a:gd name="connsiteY3" fmla="*/ 0 h 1072445"/>
                    <a:gd name="connsiteX4" fmla="*/ 84667 w 762000"/>
                    <a:gd name="connsiteY4" fmla="*/ 592667 h 1072445"/>
                    <a:gd name="connsiteX5" fmla="*/ 0 w 762000"/>
                    <a:gd name="connsiteY5" fmla="*/ 649111 h 107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00" h="1072445">
                      <a:moveTo>
                        <a:pt x="0" y="649111"/>
                      </a:moveTo>
                      <a:lnTo>
                        <a:pt x="310445" y="1072445"/>
                      </a:lnTo>
                      <a:lnTo>
                        <a:pt x="762000" y="324556"/>
                      </a:lnTo>
                      <a:lnTo>
                        <a:pt x="338667" y="0"/>
                      </a:lnTo>
                      <a:lnTo>
                        <a:pt x="84667" y="592667"/>
                      </a:lnTo>
                      <a:lnTo>
                        <a:pt x="0" y="649111"/>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Freeform 8"/>
              <p:cNvSpPr/>
              <p:nvPr/>
            </p:nvSpPr>
            <p:spPr>
              <a:xfrm>
                <a:off x="7253111" y="3146778"/>
                <a:ext cx="818445" cy="889000"/>
              </a:xfrm>
              <a:custGeom>
                <a:avLst/>
                <a:gdLst>
                  <a:gd name="connsiteX0" fmla="*/ 0 w 818445"/>
                  <a:gd name="connsiteY0" fmla="*/ 719666 h 889000"/>
                  <a:gd name="connsiteX1" fmla="*/ 169333 w 818445"/>
                  <a:gd name="connsiteY1" fmla="*/ 889000 h 889000"/>
                  <a:gd name="connsiteX2" fmla="*/ 508000 w 818445"/>
                  <a:gd name="connsiteY2" fmla="*/ 564444 h 889000"/>
                  <a:gd name="connsiteX3" fmla="*/ 818445 w 818445"/>
                  <a:gd name="connsiteY3" fmla="*/ 169333 h 889000"/>
                  <a:gd name="connsiteX4" fmla="*/ 776111 w 818445"/>
                  <a:gd name="connsiteY4" fmla="*/ 0 h 889000"/>
                  <a:gd name="connsiteX5" fmla="*/ 663222 w 818445"/>
                  <a:gd name="connsiteY5" fmla="*/ 0 h 889000"/>
                  <a:gd name="connsiteX6" fmla="*/ 0 w 818445"/>
                  <a:gd name="connsiteY6" fmla="*/ 719666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8445" h="889000">
                    <a:moveTo>
                      <a:pt x="0" y="719666"/>
                    </a:moveTo>
                    <a:lnTo>
                      <a:pt x="169333" y="889000"/>
                    </a:lnTo>
                    <a:lnTo>
                      <a:pt x="508000" y="564444"/>
                    </a:lnTo>
                    <a:lnTo>
                      <a:pt x="818445" y="169333"/>
                    </a:lnTo>
                    <a:lnTo>
                      <a:pt x="776111" y="0"/>
                    </a:lnTo>
                    <a:lnTo>
                      <a:pt x="663222" y="0"/>
                    </a:lnTo>
                    <a:lnTo>
                      <a:pt x="0" y="719666"/>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4953000" y="6324600"/>
              <a:ext cx="1722414" cy="369332"/>
            </a:xfrm>
            <a:prstGeom prst="rect">
              <a:avLst/>
            </a:prstGeom>
            <a:noFill/>
          </p:spPr>
          <p:txBody>
            <a:bodyPr wrap="square" rtlCol="0">
              <a:spAutoFit/>
            </a:bodyPr>
            <a:lstStyle/>
            <a:p>
              <a:pPr algn="r"/>
              <a:r>
                <a:rPr lang="en-US" dirty="0" smtClean="0">
                  <a:solidFill>
                    <a:schemeClr val="bg1"/>
                  </a:solidFill>
                </a:rPr>
                <a:t>Margutti +14</a:t>
              </a:r>
              <a:endParaRPr lang="en-US" dirty="0">
                <a:solidFill>
                  <a:schemeClr val="bg1"/>
                </a:solidFill>
              </a:endParaRPr>
            </a:p>
          </p:txBody>
        </p:sp>
      </p:grpSp>
      <p:graphicFrame>
        <p:nvGraphicFramePr>
          <p:cNvPr id="12" name="Object 11"/>
          <p:cNvGraphicFramePr>
            <a:graphicFrameLocks noChangeAspect="1"/>
          </p:cNvGraphicFramePr>
          <p:nvPr/>
        </p:nvGraphicFramePr>
        <p:xfrm>
          <a:off x="3577549" y="368350"/>
          <a:ext cx="1732801" cy="1079450"/>
        </p:xfrm>
        <a:graphic>
          <a:graphicData uri="http://schemas.openxmlformats.org/presentationml/2006/ole">
            <p:oleObj spid="_x0000_s37890" name="Equation" r:id="rId7" imgW="774700" imgH="482600" progId="Equation.3">
              <p:embed/>
            </p:oleObj>
          </a:graphicData>
        </a:graphic>
      </p:graphicFrame>
      <p:sp>
        <p:nvSpPr>
          <p:cNvPr id="16" name="TextBox 15"/>
          <p:cNvSpPr txBox="1"/>
          <p:nvPr/>
        </p:nvSpPr>
        <p:spPr>
          <a:xfrm>
            <a:off x="5410200" y="681335"/>
            <a:ext cx="2286000" cy="461665"/>
          </a:xfrm>
          <a:prstGeom prst="rect">
            <a:avLst/>
          </a:prstGeom>
          <a:noFill/>
        </p:spPr>
        <p:txBody>
          <a:bodyPr wrap="square" rtlCol="0">
            <a:spAutoFit/>
          </a:bodyPr>
          <a:lstStyle/>
          <a:p>
            <a:r>
              <a:rPr lang="en-US" sz="2400" dirty="0" smtClean="0">
                <a:solidFill>
                  <a:srgbClr val="FFFFFF"/>
                </a:solidFill>
              </a:rPr>
              <a:t>@ R≈10</a:t>
            </a:r>
            <a:r>
              <a:rPr lang="en-US" sz="2400" baseline="30000" dirty="0" smtClean="0">
                <a:solidFill>
                  <a:srgbClr val="FFFFFF"/>
                </a:solidFill>
              </a:rPr>
              <a:t>16</a:t>
            </a:r>
            <a:r>
              <a:rPr lang="en-US" sz="2400" dirty="0" smtClean="0">
                <a:solidFill>
                  <a:srgbClr val="FFFFFF"/>
                </a:solidFill>
              </a:rPr>
              <a:t> cm</a:t>
            </a:r>
            <a:endParaRPr lang="en-US" sz="2400" dirty="0">
              <a:solidFill>
                <a:srgbClr val="FFFFFF"/>
              </a:solidFill>
            </a:endParaRPr>
          </a:p>
        </p:txBody>
      </p:sp>
      <p:sp>
        <p:nvSpPr>
          <p:cNvPr id="15" name="Freeform 14"/>
          <p:cNvSpPr/>
          <p:nvPr/>
        </p:nvSpPr>
        <p:spPr>
          <a:xfrm>
            <a:off x="2906889" y="2971801"/>
            <a:ext cx="1284111" cy="2286000"/>
          </a:xfrm>
          <a:custGeom>
            <a:avLst/>
            <a:gdLst>
              <a:gd name="connsiteX0" fmla="*/ 0 w 1255889"/>
              <a:gd name="connsiteY0" fmla="*/ 0 h 2074333"/>
              <a:gd name="connsiteX1" fmla="*/ 14111 w 1255889"/>
              <a:gd name="connsiteY1" fmla="*/ 2074333 h 2074333"/>
              <a:gd name="connsiteX2" fmla="*/ 0 w 1255889"/>
              <a:gd name="connsiteY2" fmla="*/ 2032000 h 2074333"/>
              <a:gd name="connsiteX3" fmla="*/ 1255889 w 1255889"/>
              <a:gd name="connsiteY3" fmla="*/ 2032000 h 2074333"/>
              <a:gd name="connsiteX4" fmla="*/ 1227667 w 1255889"/>
              <a:gd name="connsiteY4" fmla="*/ 14111 h 2074333"/>
              <a:gd name="connsiteX5" fmla="*/ 0 w 1255889"/>
              <a:gd name="connsiteY5" fmla="*/ 0 h 207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5889" h="2074333">
                <a:moveTo>
                  <a:pt x="0" y="0"/>
                </a:moveTo>
                <a:cubicBezTo>
                  <a:pt x="4704" y="691444"/>
                  <a:pt x="9407" y="1382889"/>
                  <a:pt x="14111" y="2074333"/>
                </a:cubicBezTo>
                <a:lnTo>
                  <a:pt x="0" y="2032000"/>
                </a:lnTo>
                <a:lnTo>
                  <a:pt x="1255889" y="2032000"/>
                </a:lnTo>
                <a:lnTo>
                  <a:pt x="1227667" y="14111"/>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reeform 16"/>
          <p:cNvSpPr/>
          <p:nvPr/>
        </p:nvSpPr>
        <p:spPr>
          <a:xfrm>
            <a:off x="2977444" y="4543778"/>
            <a:ext cx="3922889" cy="1171222"/>
          </a:xfrm>
          <a:custGeom>
            <a:avLst/>
            <a:gdLst>
              <a:gd name="connsiteX0" fmla="*/ 1213556 w 3922889"/>
              <a:gd name="connsiteY0" fmla="*/ 0 h 1171222"/>
              <a:gd name="connsiteX1" fmla="*/ 1213556 w 3922889"/>
              <a:gd name="connsiteY1" fmla="*/ 677333 h 1171222"/>
              <a:gd name="connsiteX2" fmla="*/ 14112 w 3922889"/>
              <a:gd name="connsiteY2" fmla="*/ 677333 h 1171222"/>
              <a:gd name="connsiteX3" fmla="*/ 0 w 3922889"/>
              <a:gd name="connsiteY3" fmla="*/ 1171222 h 1171222"/>
              <a:gd name="connsiteX4" fmla="*/ 3922889 w 3922889"/>
              <a:gd name="connsiteY4" fmla="*/ 1143000 h 1171222"/>
              <a:gd name="connsiteX5" fmla="*/ 3894667 w 3922889"/>
              <a:gd name="connsiteY5" fmla="*/ 0 h 1171222"/>
              <a:gd name="connsiteX6" fmla="*/ 1213556 w 3922889"/>
              <a:gd name="connsiteY6" fmla="*/ 0 h 117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2889" h="1171222">
                <a:moveTo>
                  <a:pt x="1213556" y="0"/>
                </a:moveTo>
                <a:lnTo>
                  <a:pt x="1213556" y="677333"/>
                </a:lnTo>
                <a:lnTo>
                  <a:pt x="14112" y="677333"/>
                </a:lnTo>
                <a:lnTo>
                  <a:pt x="0" y="1171222"/>
                </a:lnTo>
                <a:lnTo>
                  <a:pt x="3922889" y="1143000"/>
                </a:lnTo>
                <a:lnTo>
                  <a:pt x="3894667" y="0"/>
                </a:lnTo>
                <a:lnTo>
                  <a:pt x="1213556" y="0"/>
                </a:lnTo>
                <a:close/>
              </a:path>
            </a:pathLst>
          </a:custGeom>
          <a:solidFill>
            <a:schemeClr val="bg1"/>
          </a:solidFill>
          <a:ln>
            <a:solidFill>
              <a:schemeClr val="bg1">
                <a:alpha val="91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p:nvPr/>
        </p:nvSpPr>
        <p:spPr>
          <a:xfrm>
            <a:off x="4614333" y="1921933"/>
            <a:ext cx="2215445" cy="1778000"/>
          </a:xfrm>
          <a:custGeom>
            <a:avLst/>
            <a:gdLst>
              <a:gd name="connsiteX0" fmla="*/ 42334 w 2215445"/>
              <a:gd name="connsiteY0" fmla="*/ 56445 h 1778000"/>
              <a:gd name="connsiteX1" fmla="*/ 0 w 2215445"/>
              <a:gd name="connsiteY1" fmla="*/ 1679223 h 1778000"/>
              <a:gd name="connsiteX2" fmla="*/ 2215445 w 2215445"/>
              <a:gd name="connsiteY2" fmla="*/ 1778000 h 1778000"/>
              <a:gd name="connsiteX3" fmla="*/ 1975556 w 2215445"/>
              <a:gd name="connsiteY3" fmla="*/ 0 h 1778000"/>
              <a:gd name="connsiteX4" fmla="*/ 42334 w 2215445"/>
              <a:gd name="connsiteY4" fmla="*/ 56445 h 177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445" h="1778000">
                <a:moveTo>
                  <a:pt x="42334" y="56445"/>
                </a:moveTo>
                <a:lnTo>
                  <a:pt x="0" y="1679223"/>
                </a:lnTo>
                <a:lnTo>
                  <a:pt x="2215445" y="1778000"/>
                </a:lnTo>
                <a:lnTo>
                  <a:pt x="1975556" y="0"/>
                </a:lnTo>
                <a:lnTo>
                  <a:pt x="42334" y="5644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7564276" y="2438400"/>
            <a:ext cx="1732124" cy="3046988"/>
          </a:xfrm>
          <a:prstGeom prst="rect">
            <a:avLst/>
          </a:prstGeom>
          <a:noFill/>
        </p:spPr>
        <p:txBody>
          <a:bodyPr wrap="square" rtlCol="0">
            <a:spAutoFit/>
          </a:bodyPr>
          <a:lstStyle/>
          <a:p>
            <a:r>
              <a:rPr lang="en-US" sz="3200" dirty="0" smtClean="0">
                <a:solidFill>
                  <a:srgbClr val="2EAFFF"/>
                </a:solidFill>
              </a:rPr>
              <a:t>SD systems with  STEADY mass-loss </a:t>
            </a:r>
            <a:endParaRPr lang="en-US" sz="3200" dirty="0">
              <a:solidFill>
                <a:srgbClr val="2EAFFF"/>
              </a:solidFill>
            </a:endParaRPr>
          </a:p>
        </p:txBody>
      </p:sp>
      <p:sp>
        <p:nvSpPr>
          <p:cNvPr id="20" name="Right Brace 19"/>
          <p:cNvSpPr/>
          <p:nvPr/>
        </p:nvSpPr>
        <p:spPr>
          <a:xfrm>
            <a:off x="7037210" y="1447800"/>
            <a:ext cx="527065" cy="5257800"/>
          </a:xfrm>
          <a:prstGeom prst="rightBrace">
            <a:avLst/>
          </a:prstGeom>
          <a:ln w="44450">
            <a:solidFill>
              <a:srgbClr val="2EA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2000"/>
                                        <p:tgtEl>
                                          <p:spTgt spid="17"/>
                                        </p:tgtEl>
                                      </p:cBhvr>
                                    </p:animEffect>
                                    <p:set>
                                      <p:cBhvr>
                                        <p:cTn id="12" dur="1" fill="hold">
                                          <p:stCondLst>
                                            <p:cond delay="1999"/>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2000"/>
                                        <p:tgtEl>
                                          <p:spTgt spid="18"/>
                                        </p:tgtEl>
                                      </p:cBhvr>
                                    </p:animEffect>
                                    <p:set>
                                      <p:cBhvr>
                                        <p:cTn id="17" dur="1" fill="hold">
                                          <p:stCondLst>
                                            <p:cond delay="1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33" name="Picture 32" descr="space1.jpg"/>
            <p:cNvPicPr>
              <a:picLocks noChangeAspect="1"/>
            </p:cNvPicPr>
            <p:nvPr/>
          </p:nvPicPr>
          <p:blipFill>
            <a:blip r:embed="rId3"/>
            <a:stretch>
              <a:fillRect/>
            </a:stretch>
          </p:blipFill>
          <p:spPr>
            <a:xfrm>
              <a:off x="0" y="1828800"/>
              <a:ext cx="9144000" cy="4191000"/>
            </a:xfrm>
            <a:prstGeom prst="rect">
              <a:avLst/>
            </a:prstGeom>
          </p:spPr>
        </p:pic>
        <p:sp>
          <p:nvSpPr>
            <p:cNvPr id="34" name="Freeform 33"/>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9" name="TextBox 18"/>
          <p:cNvSpPr txBox="1"/>
          <p:nvPr/>
        </p:nvSpPr>
        <p:spPr>
          <a:xfrm>
            <a:off x="7564276" y="2438400"/>
            <a:ext cx="1579724" cy="2246769"/>
          </a:xfrm>
          <a:prstGeom prst="rect">
            <a:avLst/>
          </a:prstGeom>
          <a:noFill/>
        </p:spPr>
        <p:txBody>
          <a:bodyPr wrap="square" rtlCol="0">
            <a:spAutoFit/>
          </a:bodyPr>
          <a:lstStyle/>
          <a:p>
            <a:r>
              <a:rPr lang="en-US" sz="2800" dirty="0" smtClean="0">
                <a:solidFill>
                  <a:srgbClr val="2EAFFF"/>
                </a:solidFill>
              </a:rPr>
              <a:t>SD systems with  STEADY mass-loss </a:t>
            </a:r>
            <a:endParaRPr lang="en-US" sz="2800" dirty="0">
              <a:solidFill>
                <a:srgbClr val="2EAFFF"/>
              </a:solidFill>
            </a:endParaRPr>
          </a:p>
        </p:txBody>
      </p:sp>
      <p:sp>
        <p:nvSpPr>
          <p:cNvPr id="20" name="Right Brace 19"/>
          <p:cNvSpPr/>
          <p:nvPr/>
        </p:nvSpPr>
        <p:spPr>
          <a:xfrm>
            <a:off x="6858000" y="1219200"/>
            <a:ext cx="527065" cy="5257800"/>
          </a:xfrm>
          <a:prstGeom prst="rightBrace">
            <a:avLst/>
          </a:prstGeom>
          <a:ln w="44450">
            <a:solidFill>
              <a:srgbClr val="2EA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 name="Group 26"/>
          <p:cNvGrpSpPr/>
          <p:nvPr/>
        </p:nvGrpSpPr>
        <p:grpSpPr>
          <a:xfrm>
            <a:off x="457200" y="1461577"/>
            <a:ext cx="6374922" cy="4786823"/>
            <a:chOff x="457200" y="1461577"/>
            <a:chExt cx="6374922" cy="4786823"/>
          </a:xfrm>
        </p:grpSpPr>
        <p:grpSp>
          <p:nvGrpSpPr>
            <p:cNvPr id="4" name="Group 24"/>
            <p:cNvGrpSpPr/>
            <p:nvPr/>
          </p:nvGrpSpPr>
          <p:grpSpPr>
            <a:xfrm>
              <a:off x="457200" y="1461577"/>
              <a:ext cx="6374922" cy="4786823"/>
              <a:chOff x="457200" y="1461577"/>
              <a:chExt cx="6374922" cy="4786823"/>
            </a:xfrm>
          </p:grpSpPr>
          <p:grpSp>
            <p:nvGrpSpPr>
              <p:cNvPr id="5" name="Group 22"/>
              <p:cNvGrpSpPr/>
              <p:nvPr/>
            </p:nvGrpSpPr>
            <p:grpSpPr>
              <a:xfrm>
                <a:off x="457200" y="1461577"/>
                <a:ext cx="6374922" cy="4786823"/>
                <a:chOff x="457200" y="1461577"/>
                <a:chExt cx="6374922" cy="4786823"/>
              </a:xfrm>
            </p:grpSpPr>
            <p:pic>
              <p:nvPicPr>
                <p:cNvPr id="21" name="Picture 20" descr="SDphasespace_seminar2.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457200" y="1461577"/>
                  <a:ext cx="6374922" cy="4786823"/>
                </a:xfrm>
                <a:prstGeom prst="rect">
                  <a:avLst/>
                </a:prstGeom>
                <a:solidFill>
                  <a:schemeClr val="bg1"/>
                </a:solidFill>
              </p:spPr>
            </p:pic>
            <p:sp>
              <p:nvSpPr>
                <p:cNvPr id="22" name="Freeform 21"/>
                <p:cNvSpPr/>
                <p:nvPr/>
              </p:nvSpPr>
              <p:spPr>
                <a:xfrm>
                  <a:off x="1810187" y="3810406"/>
                  <a:ext cx="744513" cy="773760"/>
                </a:xfrm>
                <a:custGeom>
                  <a:avLst/>
                  <a:gdLst>
                    <a:gd name="connsiteX0" fmla="*/ 0 w 744513"/>
                    <a:gd name="connsiteY0" fmla="*/ 583970 h 773760"/>
                    <a:gd name="connsiteX1" fmla="*/ 218974 w 744513"/>
                    <a:gd name="connsiteY1" fmla="*/ 773760 h 773760"/>
                    <a:gd name="connsiteX2" fmla="*/ 744513 w 744513"/>
                    <a:gd name="connsiteY2" fmla="*/ 335782 h 773760"/>
                    <a:gd name="connsiteX3" fmla="*/ 569333 w 744513"/>
                    <a:gd name="connsiteY3" fmla="*/ 0 h 773760"/>
                    <a:gd name="connsiteX4" fmla="*/ 0 w 744513"/>
                    <a:gd name="connsiteY4" fmla="*/ 583970 h 77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513" h="773760">
                      <a:moveTo>
                        <a:pt x="0" y="583970"/>
                      </a:moveTo>
                      <a:lnTo>
                        <a:pt x="218974" y="773760"/>
                      </a:lnTo>
                      <a:lnTo>
                        <a:pt x="744513" y="335782"/>
                      </a:lnTo>
                      <a:lnTo>
                        <a:pt x="569333" y="0"/>
                      </a:lnTo>
                      <a:lnTo>
                        <a:pt x="0" y="583970"/>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Freeform 23"/>
              <p:cNvSpPr/>
              <p:nvPr/>
            </p:nvSpPr>
            <p:spPr>
              <a:xfrm>
                <a:off x="1518222" y="1576720"/>
                <a:ext cx="1576614" cy="248187"/>
              </a:xfrm>
              <a:custGeom>
                <a:avLst/>
                <a:gdLst>
                  <a:gd name="connsiteX0" fmla="*/ 0 w 1576614"/>
                  <a:gd name="connsiteY0" fmla="*/ 0 h 248187"/>
                  <a:gd name="connsiteX1" fmla="*/ 43794 w 1576614"/>
                  <a:gd name="connsiteY1" fmla="*/ 248187 h 248187"/>
                  <a:gd name="connsiteX2" fmla="*/ 1576614 w 1576614"/>
                  <a:gd name="connsiteY2" fmla="*/ 189790 h 248187"/>
                  <a:gd name="connsiteX3" fmla="*/ 1547418 w 1576614"/>
                  <a:gd name="connsiteY3" fmla="*/ 14599 h 248187"/>
                  <a:gd name="connsiteX4" fmla="*/ 0 w 1576614"/>
                  <a:gd name="connsiteY4" fmla="*/ 0 h 248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614" h="248187">
                    <a:moveTo>
                      <a:pt x="0" y="0"/>
                    </a:moveTo>
                    <a:lnTo>
                      <a:pt x="43794" y="248187"/>
                    </a:lnTo>
                    <a:lnTo>
                      <a:pt x="1576614" y="189790"/>
                    </a:lnTo>
                    <a:lnTo>
                      <a:pt x="1547418" y="14599"/>
                    </a:lnTo>
                    <a:lnTo>
                      <a:pt x="0" y="0"/>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6" name="Freeform 25"/>
            <p:cNvSpPr/>
            <p:nvPr/>
          </p:nvSpPr>
          <p:spPr>
            <a:xfrm>
              <a:off x="2963452" y="2306682"/>
              <a:ext cx="656922" cy="715364"/>
            </a:xfrm>
            <a:custGeom>
              <a:avLst/>
              <a:gdLst>
                <a:gd name="connsiteX0" fmla="*/ 0 w 656922"/>
                <a:gd name="connsiteY0" fmla="*/ 569371 h 715364"/>
                <a:gd name="connsiteX1" fmla="*/ 175179 w 656922"/>
                <a:gd name="connsiteY1" fmla="*/ 715364 h 715364"/>
                <a:gd name="connsiteX2" fmla="*/ 656922 w 656922"/>
                <a:gd name="connsiteY2" fmla="*/ 277386 h 715364"/>
                <a:gd name="connsiteX3" fmla="*/ 408752 w 656922"/>
                <a:gd name="connsiteY3" fmla="*/ 0 h 715364"/>
                <a:gd name="connsiteX4" fmla="*/ 0 w 656922"/>
                <a:gd name="connsiteY4" fmla="*/ 569371 h 715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922" h="715364">
                  <a:moveTo>
                    <a:pt x="0" y="569371"/>
                  </a:moveTo>
                  <a:lnTo>
                    <a:pt x="175179" y="715364"/>
                  </a:lnTo>
                  <a:lnTo>
                    <a:pt x="656922" y="277386"/>
                  </a:lnTo>
                  <a:lnTo>
                    <a:pt x="408752" y="0"/>
                  </a:lnTo>
                  <a:lnTo>
                    <a:pt x="0" y="569371"/>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TextBox 27"/>
          <p:cNvSpPr txBox="1"/>
          <p:nvPr/>
        </p:nvSpPr>
        <p:spPr>
          <a:xfrm>
            <a:off x="5029200" y="6248400"/>
            <a:ext cx="1722414" cy="369332"/>
          </a:xfrm>
          <a:prstGeom prst="rect">
            <a:avLst/>
          </a:prstGeom>
          <a:noFill/>
        </p:spPr>
        <p:txBody>
          <a:bodyPr wrap="square" rtlCol="0">
            <a:spAutoFit/>
          </a:bodyPr>
          <a:lstStyle/>
          <a:p>
            <a:pPr algn="r"/>
            <a:r>
              <a:rPr lang="en-US" dirty="0" smtClean="0">
                <a:solidFill>
                  <a:schemeClr val="bg1"/>
                </a:solidFill>
              </a:rPr>
              <a:t>Margutti +14</a:t>
            </a:r>
            <a:endParaRPr lang="en-US" dirty="0">
              <a:solidFill>
                <a:schemeClr val="bg1"/>
              </a:solidFill>
            </a:endParaRPr>
          </a:p>
        </p:txBody>
      </p:sp>
      <p:grpSp>
        <p:nvGrpSpPr>
          <p:cNvPr id="6" name="Group 30"/>
          <p:cNvGrpSpPr/>
          <p:nvPr/>
        </p:nvGrpSpPr>
        <p:grpSpPr>
          <a:xfrm>
            <a:off x="5051778" y="3725333"/>
            <a:ext cx="1735666" cy="1905000"/>
            <a:chOff x="5051778" y="3725333"/>
            <a:chExt cx="1735666" cy="1905000"/>
          </a:xfrm>
        </p:grpSpPr>
        <p:sp>
          <p:nvSpPr>
            <p:cNvPr id="29" name="Freeform 28"/>
            <p:cNvSpPr/>
            <p:nvPr/>
          </p:nvSpPr>
          <p:spPr>
            <a:xfrm>
              <a:off x="5051778" y="3725333"/>
              <a:ext cx="1735666" cy="1905000"/>
            </a:xfrm>
            <a:custGeom>
              <a:avLst/>
              <a:gdLst>
                <a:gd name="connsiteX0" fmla="*/ 42333 w 1735666"/>
                <a:gd name="connsiteY0" fmla="*/ 1834445 h 1905000"/>
                <a:gd name="connsiteX1" fmla="*/ 1693333 w 1735666"/>
                <a:gd name="connsiteY1" fmla="*/ 0 h 1905000"/>
                <a:gd name="connsiteX2" fmla="*/ 1735666 w 1735666"/>
                <a:gd name="connsiteY2" fmla="*/ 1862667 h 1905000"/>
                <a:gd name="connsiteX3" fmla="*/ 0 w 1735666"/>
                <a:gd name="connsiteY3" fmla="*/ 1905000 h 1905000"/>
                <a:gd name="connsiteX4" fmla="*/ 0 w 1735666"/>
                <a:gd name="connsiteY4" fmla="*/ 19050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5666" h="1905000">
                  <a:moveTo>
                    <a:pt x="42333" y="1834445"/>
                  </a:moveTo>
                  <a:lnTo>
                    <a:pt x="1693333" y="0"/>
                  </a:lnTo>
                  <a:lnTo>
                    <a:pt x="1735666" y="1862667"/>
                  </a:lnTo>
                  <a:lnTo>
                    <a:pt x="0" y="1905000"/>
                  </a:lnTo>
                  <a:lnTo>
                    <a:pt x="0" y="1905000"/>
                  </a:lnTo>
                </a:path>
              </a:pathLst>
            </a:custGeom>
            <a:solidFill>
              <a:srgbClr val="EB2DD6">
                <a:alpha val="72000"/>
              </a:srgbClr>
            </a:solidFill>
            <a:ln>
              <a:solidFill>
                <a:srgbClr val="EB2DD6"/>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TextBox 29"/>
            <p:cNvSpPr txBox="1"/>
            <p:nvPr/>
          </p:nvSpPr>
          <p:spPr>
            <a:xfrm rot="18611146">
              <a:off x="5568244" y="4515001"/>
              <a:ext cx="1219200" cy="369332"/>
            </a:xfrm>
            <a:prstGeom prst="rect">
              <a:avLst/>
            </a:prstGeom>
            <a:noFill/>
          </p:spPr>
          <p:txBody>
            <a:bodyPr wrap="square" rtlCol="0">
              <a:spAutoFit/>
            </a:bodyPr>
            <a:lstStyle/>
            <a:p>
              <a:r>
                <a:rPr lang="en-US" b="1" dirty="0" smtClean="0"/>
                <a:t>Ruled Out</a:t>
              </a:r>
              <a:endParaRPr lang="en-US"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44" name="Picture 43" descr="space1.jpg"/>
            <p:cNvPicPr>
              <a:picLocks noChangeAspect="1"/>
            </p:cNvPicPr>
            <p:nvPr/>
          </p:nvPicPr>
          <p:blipFill>
            <a:blip r:embed="rId3"/>
            <a:stretch>
              <a:fillRect/>
            </a:stretch>
          </p:blipFill>
          <p:spPr>
            <a:xfrm>
              <a:off x="0" y="1828800"/>
              <a:ext cx="9144000" cy="4191000"/>
            </a:xfrm>
            <a:prstGeom prst="rect">
              <a:avLst/>
            </a:prstGeom>
          </p:spPr>
        </p:pic>
        <p:sp>
          <p:nvSpPr>
            <p:cNvPr id="45" name="Freeform 44"/>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 name="Group 20"/>
          <p:cNvGrpSpPr/>
          <p:nvPr/>
        </p:nvGrpSpPr>
        <p:grpSpPr>
          <a:xfrm>
            <a:off x="4724400" y="1002268"/>
            <a:ext cx="4267200" cy="4572000"/>
            <a:chOff x="4724400" y="1524000"/>
            <a:chExt cx="4267200" cy="4572000"/>
          </a:xfrm>
        </p:grpSpPr>
        <p:pic>
          <p:nvPicPr>
            <p:cNvPr id="10" name="Picture 9" descr="lcrestGRB_2014J.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4724400" y="1524000"/>
              <a:ext cx="4267200" cy="4572000"/>
            </a:xfrm>
            <a:prstGeom prst="rect">
              <a:avLst/>
            </a:prstGeom>
            <a:solidFill>
              <a:schemeClr val="bg1"/>
            </a:solidFill>
          </p:spPr>
        </p:pic>
        <p:sp>
          <p:nvSpPr>
            <p:cNvPr id="20" name="Freeform 19"/>
            <p:cNvSpPr/>
            <p:nvPr/>
          </p:nvSpPr>
          <p:spPr>
            <a:xfrm>
              <a:off x="5380463" y="4967111"/>
              <a:ext cx="2038767" cy="550333"/>
            </a:xfrm>
            <a:custGeom>
              <a:avLst/>
              <a:gdLst>
                <a:gd name="connsiteX0" fmla="*/ 1040093 w 2038767"/>
                <a:gd name="connsiteY0" fmla="*/ 197556 h 550333"/>
                <a:gd name="connsiteX1" fmla="*/ 1068315 w 2038767"/>
                <a:gd name="connsiteY1" fmla="*/ 112889 h 550333"/>
                <a:gd name="connsiteX2" fmla="*/ 1124759 w 2038767"/>
                <a:gd name="connsiteY2" fmla="*/ 42333 h 550333"/>
                <a:gd name="connsiteX3" fmla="*/ 1167093 w 2038767"/>
                <a:gd name="connsiteY3" fmla="*/ 14111 h 550333"/>
                <a:gd name="connsiteX4" fmla="*/ 1223537 w 2038767"/>
                <a:gd name="connsiteY4" fmla="*/ 0 h 550333"/>
                <a:gd name="connsiteX5" fmla="*/ 1689204 w 2038767"/>
                <a:gd name="connsiteY5" fmla="*/ 14111 h 550333"/>
                <a:gd name="connsiteX6" fmla="*/ 1745648 w 2038767"/>
                <a:gd name="connsiteY6" fmla="*/ 42333 h 550333"/>
                <a:gd name="connsiteX7" fmla="*/ 1971426 w 2038767"/>
                <a:gd name="connsiteY7" fmla="*/ 56445 h 550333"/>
                <a:gd name="connsiteX8" fmla="*/ 2027870 w 2038767"/>
                <a:gd name="connsiteY8" fmla="*/ 84667 h 550333"/>
                <a:gd name="connsiteX9" fmla="*/ 2013759 w 2038767"/>
                <a:gd name="connsiteY9" fmla="*/ 197556 h 550333"/>
                <a:gd name="connsiteX10" fmla="*/ 1914981 w 2038767"/>
                <a:gd name="connsiteY10" fmla="*/ 296333 h 550333"/>
                <a:gd name="connsiteX11" fmla="*/ 1872648 w 2038767"/>
                <a:gd name="connsiteY11" fmla="*/ 310445 h 550333"/>
                <a:gd name="connsiteX12" fmla="*/ 1759759 w 2038767"/>
                <a:gd name="connsiteY12" fmla="*/ 366889 h 550333"/>
                <a:gd name="connsiteX13" fmla="*/ 1646870 w 2038767"/>
                <a:gd name="connsiteY13" fmla="*/ 395111 h 550333"/>
                <a:gd name="connsiteX14" fmla="*/ 1562204 w 2038767"/>
                <a:gd name="connsiteY14" fmla="*/ 423333 h 550333"/>
                <a:gd name="connsiteX15" fmla="*/ 1548093 w 2038767"/>
                <a:gd name="connsiteY15" fmla="*/ 465667 h 550333"/>
                <a:gd name="connsiteX16" fmla="*/ 1421093 w 2038767"/>
                <a:gd name="connsiteY16" fmla="*/ 508000 h 550333"/>
                <a:gd name="connsiteX17" fmla="*/ 1364648 w 2038767"/>
                <a:gd name="connsiteY17" fmla="*/ 536222 h 550333"/>
                <a:gd name="connsiteX18" fmla="*/ 1294093 w 2038767"/>
                <a:gd name="connsiteY18" fmla="*/ 550333 h 550333"/>
                <a:gd name="connsiteX19" fmla="*/ 419204 w 2038767"/>
                <a:gd name="connsiteY19" fmla="*/ 536222 h 550333"/>
                <a:gd name="connsiteX20" fmla="*/ 306315 w 2038767"/>
                <a:gd name="connsiteY20" fmla="*/ 508000 h 550333"/>
                <a:gd name="connsiteX21" fmla="*/ 151093 w 2038767"/>
                <a:gd name="connsiteY21" fmla="*/ 479778 h 550333"/>
                <a:gd name="connsiteX22" fmla="*/ 94648 w 2038767"/>
                <a:gd name="connsiteY22" fmla="*/ 451556 h 550333"/>
                <a:gd name="connsiteX23" fmla="*/ 52315 w 2038767"/>
                <a:gd name="connsiteY23" fmla="*/ 381000 h 550333"/>
                <a:gd name="connsiteX24" fmla="*/ 9981 w 2038767"/>
                <a:gd name="connsiteY24" fmla="*/ 282222 h 550333"/>
                <a:gd name="connsiteX25" fmla="*/ 24093 w 2038767"/>
                <a:gd name="connsiteY25" fmla="*/ 225778 h 550333"/>
                <a:gd name="connsiteX26" fmla="*/ 136981 w 2038767"/>
                <a:gd name="connsiteY26" fmla="*/ 155222 h 550333"/>
                <a:gd name="connsiteX27" fmla="*/ 292204 w 2038767"/>
                <a:gd name="connsiteY27" fmla="*/ 98778 h 550333"/>
                <a:gd name="connsiteX28" fmla="*/ 348648 w 2038767"/>
                <a:gd name="connsiteY28" fmla="*/ 84667 h 550333"/>
                <a:gd name="connsiteX29" fmla="*/ 503870 w 2038767"/>
                <a:gd name="connsiteY29" fmla="*/ 70556 h 550333"/>
                <a:gd name="connsiteX30" fmla="*/ 630870 w 2038767"/>
                <a:gd name="connsiteY30" fmla="*/ 56445 h 550333"/>
                <a:gd name="connsiteX31" fmla="*/ 870759 w 2038767"/>
                <a:gd name="connsiteY31" fmla="*/ 84667 h 550333"/>
                <a:gd name="connsiteX32" fmla="*/ 955426 w 2038767"/>
                <a:gd name="connsiteY32" fmla="*/ 112889 h 550333"/>
                <a:gd name="connsiteX33" fmla="*/ 1040093 w 2038767"/>
                <a:gd name="connsiteY33" fmla="*/ 155222 h 550333"/>
                <a:gd name="connsiteX34" fmla="*/ 1040093 w 2038767"/>
                <a:gd name="connsiteY34" fmla="*/ 197556 h 55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038767" h="550333">
                  <a:moveTo>
                    <a:pt x="1040093" y="197556"/>
                  </a:moveTo>
                  <a:cubicBezTo>
                    <a:pt x="1044797" y="190501"/>
                    <a:pt x="1056233" y="140074"/>
                    <a:pt x="1068315" y="112889"/>
                  </a:cubicBezTo>
                  <a:cubicBezTo>
                    <a:pt x="1078430" y="90130"/>
                    <a:pt x="1104539" y="58509"/>
                    <a:pt x="1124759" y="42333"/>
                  </a:cubicBezTo>
                  <a:cubicBezTo>
                    <a:pt x="1138002" y="31738"/>
                    <a:pt x="1151505" y="20792"/>
                    <a:pt x="1167093" y="14111"/>
                  </a:cubicBezTo>
                  <a:cubicBezTo>
                    <a:pt x="1184919" y="6472"/>
                    <a:pt x="1204722" y="4704"/>
                    <a:pt x="1223537" y="0"/>
                  </a:cubicBezTo>
                  <a:cubicBezTo>
                    <a:pt x="1378759" y="4704"/>
                    <a:pt x="1534418" y="1561"/>
                    <a:pt x="1689204" y="14111"/>
                  </a:cubicBezTo>
                  <a:cubicBezTo>
                    <a:pt x="1710171" y="15811"/>
                    <a:pt x="1724845" y="39213"/>
                    <a:pt x="1745648" y="42333"/>
                  </a:cubicBezTo>
                  <a:cubicBezTo>
                    <a:pt x="1820220" y="53519"/>
                    <a:pt x="1896167" y="51741"/>
                    <a:pt x="1971426" y="56445"/>
                  </a:cubicBezTo>
                  <a:cubicBezTo>
                    <a:pt x="1990241" y="65852"/>
                    <a:pt x="2021826" y="64519"/>
                    <a:pt x="2027870" y="84667"/>
                  </a:cubicBezTo>
                  <a:cubicBezTo>
                    <a:pt x="2038767" y="120990"/>
                    <a:pt x="2025751" y="161580"/>
                    <a:pt x="2013759" y="197556"/>
                  </a:cubicBezTo>
                  <a:cubicBezTo>
                    <a:pt x="2001584" y="234080"/>
                    <a:pt x="1945971" y="278624"/>
                    <a:pt x="1914981" y="296333"/>
                  </a:cubicBezTo>
                  <a:cubicBezTo>
                    <a:pt x="1902066" y="303713"/>
                    <a:pt x="1886189" y="304290"/>
                    <a:pt x="1872648" y="310445"/>
                  </a:cubicBezTo>
                  <a:cubicBezTo>
                    <a:pt x="1834348" y="327854"/>
                    <a:pt x="1799671" y="353585"/>
                    <a:pt x="1759759" y="366889"/>
                  </a:cubicBezTo>
                  <a:cubicBezTo>
                    <a:pt x="1631311" y="409705"/>
                    <a:pt x="1834180" y="344027"/>
                    <a:pt x="1646870" y="395111"/>
                  </a:cubicBezTo>
                  <a:cubicBezTo>
                    <a:pt x="1618170" y="402938"/>
                    <a:pt x="1562204" y="423333"/>
                    <a:pt x="1562204" y="423333"/>
                  </a:cubicBezTo>
                  <a:cubicBezTo>
                    <a:pt x="1557500" y="437444"/>
                    <a:pt x="1558611" y="455149"/>
                    <a:pt x="1548093" y="465667"/>
                  </a:cubicBezTo>
                  <a:cubicBezTo>
                    <a:pt x="1518882" y="494878"/>
                    <a:pt x="1456765" y="500866"/>
                    <a:pt x="1421093" y="508000"/>
                  </a:cubicBezTo>
                  <a:cubicBezTo>
                    <a:pt x="1402278" y="517407"/>
                    <a:pt x="1384604" y="529570"/>
                    <a:pt x="1364648" y="536222"/>
                  </a:cubicBezTo>
                  <a:cubicBezTo>
                    <a:pt x="1341895" y="543806"/>
                    <a:pt x="1318077" y="550333"/>
                    <a:pt x="1294093" y="550333"/>
                  </a:cubicBezTo>
                  <a:cubicBezTo>
                    <a:pt x="1002425" y="550333"/>
                    <a:pt x="710834" y="540926"/>
                    <a:pt x="419204" y="536222"/>
                  </a:cubicBezTo>
                  <a:cubicBezTo>
                    <a:pt x="381574" y="526815"/>
                    <a:pt x="344713" y="513485"/>
                    <a:pt x="306315" y="508000"/>
                  </a:cubicBezTo>
                  <a:cubicBezTo>
                    <a:pt x="270258" y="502849"/>
                    <a:pt x="192038" y="495132"/>
                    <a:pt x="151093" y="479778"/>
                  </a:cubicBezTo>
                  <a:cubicBezTo>
                    <a:pt x="131397" y="472392"/>
                    <a:pt x="113463" y="460963"/>
                    <a:pt x="94648" y="451556"/>
                  </a:cubicBezTo>
                  <a:cubicBezTo>
                    <a:pt x="47716" y="404622"/>
                    <a:pt x="79792" y="445114"/>
                    <a:pt x="52315" y="381000"/>
                  </a:cubicBezTo>
                  <a:cubicBezTo>
                    <a:pt x="0" y="258932"/>
                    <a:pt x="43078" y="381509"/>
                    <a:pt x="9981" y="282222"/>
                  </a:cubicBezTo>
                  <a:cubicBezTo>
                    <a:pt x="14685" y="263407"/>
                    <a:pt x="12820" y="241559"/>
                    <a:pt x="24093" y="225778"/>
                  </a:cubicBezTo>
                  <a:cubicBezTo>
                    <a:pt x="42486" y="200028"/>
                    <a:pt x="108588" y="167841"/>
                    <a:pt x="136981" y="155222"/>
                  </a:cubicBezTo>
                  <a:cubicBezTo>
                    <a:pt x="173050" y="139191"/>
                    <a:pt x="256448" y="107717"/>
                    <a:pt x="292204" y="98778"/>
                  </a:cubicBezTo>
                  <a:cubicBezTo>
                    <a:pt x="311019" y="94074"/>
                    <a:pt x="329424" y="87230"/>
                    <a:pt x="348648" y="84667"/>
                  </a:cubicBezTo>
                  <a:cubicBezTo>
                    <a:pt x="400146" y="77801"/>
                    <a:pt x="452174" y="75726"/>
                    <a:pt x="503870" y="70556"/>
                  </a:cubicBezTo>
                  <a:cubicBezTo>
                    <a:pt x="546252" y="66318"/>
                    <a:pt x="588537" y="61149"/>
                    <a:pt x="630870" y="56445"/>
                  </a:cubicBezTo>
                  <a:cubicBezTo>
                    <a:pt x="710833" y="65852"/>
                    <a:pt x="791435" y="70872"/>
                    <a:pt x="870759" y="84667"/>
                  </a:cubicBezTo>
                  <a:cubicBezTo>
                    <a:pt x="900068" y="89764"/>
                    <a:pt x="930673" y="96387"/>
                    <a:pt x="955426" y="112889"/>
                  </a:cubicBezTo>
                  <a:cubicBezTo>
                    <a:pt x="996814" y="140481"/>
                    <a:pt x="993354" y="143537"/>
                    <a:pt x="1040093" y="155222"/>
                  </a:cubicBezTo>
                  <a:cubicBezTo>
                    <a:pt x="1044656" y="156363"/>
                    <a:pt x="1035389" y="204611"/>
                    <a:pt x="1040093" y="197556"/>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 name="Group 5"/>
          <p:cNvGrpSpPr/>
          <p:nvPr/>
        </p:nvGrpSpPr>
        <p:grpSpPr>
          <a:xfrm>
            <a:off x="282708" y="2212650"/>
            <a:ext cx="4289292" cy="2904418"/>
            <a:chOff x="457200" y="1461577"/>
            <a:chExt cx="6374922" cy="4786823"/>
          </a:xfrm>
        </p:grpSpPr>
        <p:grpSp>
          <p:nvGrpSpPr>
            <p:cNvPr id="5" name="Group 24"/>
            <p:cNvGrpSpPr/>
            <p:nvPr/>
          </p:nvGrpSpPr>
          <p:grpSpPr>
            <a:xfrm>
              <a:off x="457200" y="1461577"/>
              <a:ext cx="6374922" cy="4786823"/>
              <a:chOff x="457200" y="1461577"/>
              <a:chExt cx="6374922" cy="4786823"/>
            </a:xfrm>
          </p:grpSpPr>
          <p:grpSp>
            <p:nvGrpSpPr>
              <p:cNvPr id="6" name="Group 22"/>
              <p:cNvGrpSpPr/>
              <p:nvPr/>
            </p:nvGrpSpPr>
            <p:grpSpPr>
              <a:xfrm>
                <a:off x="457200" y="1461577"/>
                <a:ext cx="6374922" cy="4786823"/>
                <a:chOff x="457200" y="1461577"/>
                <a:chExt cx="6374922" cy="4786823"/>
              </a:xfrm>
            </p:grpSpPr>
            <p:pic>
              <p:nvPicPr>
                <p:cNvPr id="14" name="Picture 13" descr="SDphasespace_seminar2.eps"/>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457200" y="1461577"/>
                  <a:ext cx="6374922" cy="4786823"/>
                </a:xfrm>
                <a:prstGeom prst="rect">
                  <a:avLst/>
                </a:prstGeom>
                <a:solidFill>
                  <a:schemeClr val="bg1"/>
                </a:solidFill>
              </p:spPr>
            </p:pic>
            <p:sp>
              <p:nvSpPr>
                <p:cNvPr id="15" name="Freeform 14"/>
                <p:cNvSpPr/>
                <p:nvPr/>
              </p:nvSpPr>
              <p:spPr>
                <a:xfrm>
                  <a:off x="1810187" y="3810406"/>
                  <a:ext cx="744513" cy="773760"/>
                </a:xfrm>
                <a:custGeom>
                  <a:avLst/>
                  <a:gdLst>
                    <a:gd name="connsiteX0" fmla="*/ 0 w 744513"/>
                    <a:gd name="connsiteY0" fmla="*/ 583970 h 773760"/>
                    <a:gd name="connsiteX1" fmla="*/ 218974 w 744513"/>
                    <a:gd name="connsiteY1" fmla="*/ 773760 h 773760"/>
                    <a:gd name="connsiteX2" fmla="*/ 744513 w 744513"/>
                    <a:gd name="connsiteY2" fmla="*/ 335782 h 773760"/>
                    <a:gd name="connsiteX3" fmla="*/ 569333 w 744513"/>
                    <a:gd name="connsiteY3" fmla="*/ 0 h 773760"/>
                    <a:gd name="connsiteX4" fmla="*/ 0 w 744513"/>
                    <a:gd name="connsiteY4" fmla="*/ 583970 h 77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513" h="773760">
                      <a:moveTo>
                        <a:pt x="0" y="583970"/>
                      </a:moveTo>
                      <a:lnTo>
                        <a:pt x="218974" y="773760"/>
                      </a:lnTo>
                      <a:lnTo>
                        <a:pt x="744513" y="335782"/>
                      </a:lnTo>
                      <a:lnTo>
                        <a:pt x="569333" y="0"/>
                      </a:lnTo>
                      <a:lnTo>
                        <a:pt x="0" y="583970"/>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Freeform 12"/>
              <p:cNvSpPr/>
              <p:nvPr/>
            </p:nvSpPr>
            <p:spPr>
              <a:xfrm>
                <a:off x="1518222" y="1576720"/>
                <a:ext cx="1576614" cy="248187"/>
              </a:xfrm>
              <a:custGeom>
                <a:avLst/>
                <a:gdLst>
                  <a:gd name="connsiteX0" fmla="*/ 0 w 1576614"/>
                  <a:gd name="connsiteY0" fmla="*/ 0 h 248187"/>
                  <a:gd name="connsiteX1" fmla="*/ 43794 w 1576614"/>
                  <a:gd name="connsiteY1" fmla="*/ 248187 h 248187"/>
                  <a:gd name="connsiteX2" fmla="*/ 1576614 w 1576614"/>
                  <a:gd name="connsiteY2" fmla="*/ 189790 h 248187"/>
                  <a:gd name="connsiteX3" fmla="*/ 1547418 w 1576614"/>
                  <a:gd name="connsiteY3" fmla="*/ 14599 h 248187"/>
                  <a:gd name="connsiteX4" fmla="*/ 0 w 1576614"/>
                  <a:gd name="connsiteY4" fmla="*/ 0 h 248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614" h="248187">
                    <a:moveTo>
                      <a:pt x="0" y="0"/>
                    </a:moveTo>
                    <a:lnTo>
                      <a:pt x="43794" y="248187"/>
                    </a:lnTo>
                    <a:lnTo>
                      <a:pt x="1576614" y="189790"/>
                    </a:lnTo>
                    <a:lnTo>
                      <a:pt x="1547418" y="14599"/>
                    </a:lnTo>
                    <a:lnTo>
                      <a:pt x="0" y="0"/>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Freeform 10"/>
            <p:cNvSpPr/>
            <p:nvPr/>
          </p:nvSpPr>
          <p:spPr>
            <a:xfrm>
              <a:off x="2963452" y="2306682"/>
              <a:ext cx="656922" cy="715364"/>
            </a:xfrm>
            <a:custGeom>
              <a:avLst/>
              <a:gdLst>
                <a:gd name="connsiteX0" fmla="*/ 0 w 656922"/>
                <a:gd name="connsiteY0" fmla="*/ 569371 h 715364"/>
                <a:gd name="connsiteX1" fmla="*/ 175179 w 656922"/>
                <a:gd name="connsiteY1" fmla="*/ 715364 h 715364"/>
                <a:gd name="connsiteX2" fmla="*/ 656922 w 656922"/>
                <a:gd name="connsiteY2" fmla="*/ 277386 h 715364"/>
                <a:gd name="connsiteX3" fmla="*/ 408752 w 656922"/>
                <a:gd name="connsiteY3" fmla="*/ 0 h 715364"/>
                <a:gd name="connsiteX4" fmla="*/ 0 w 656922"/>
                <a:gd name="connsiteY4" fmla="*/ 569371 h 715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922" h="715364">
                  <a:moveTo>
                    <a:pt x="0" y="569371"/>
                  </a:moveTo>
                  <a:lnTo>
                    <a:pt x="175179" y="715364"/>
                  </a:lnTo>
                  <a:lnTo>
                    <a:pt x="656922" y="277386"/>
                  </a:lnTo>
                  <a:lnTo>
                    <a:pt x="408752" y="0"/>
                  </a:lnTo>
                  <a:lnTo>
                    <a:pt x="0" y="569371"/>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TextBox 15"/>
          <p:cNvSpPr txBox="1"/>
          <p:nvPr/>
        </p:nvSpPr>
        <p:spPr>
          <a:xfrm>
            <a:off x="2514600" y="5867400"/>
            <a:ext cx="4800600" cy="369332"/>
          </a:xfrm>
          <a:prstGeom prst="rect">
            <a:avLst/>
          </a:prstGeom>
          <a:noFill/>
        </p:spPr>
        <p:txBody>
          <a:bodyPr wrap="square" rtlCol="0">
            <a:spAutoFit/>
          </a:bodyPr>
          <a:lstStyle/>
          <a:p>
            <a:r>
              <a:rPr lang="en-US" dirty="0" smtClean="0">
                <a:solidFill>
                  <a:schemeClr val="bg1"/>
                </a:solidFill>
              </a:rPr>
              <a:t>… “It’s black cats in dark rooms”… (S. </a:t>
            </a:r>
            <a:r>
              <a:rPr lang="en-US" dirty="0" err="1" smtClean="0">
                <a:solidFill>
                  <a:schemeClr val="bg1"/>
                </a:solidFill>
              </a:rPr>
              <a:t>Firenstein</a:t>
            </a:r>
            <a:r>
              <a:rPr lang="en-US" dirty="0" smtClean="0">
                <a:solidFill>
                  <a:schemeClr val="bg1"/>
                </a:solidFill>
              </a:rPr>
              <a:t>)</a:t>
            </a:r>
            <a:endParaRPr lang="en-US" dirty="0">
              <a:solidFill>
                <a:schemeClr val="bg1"/>
              </a:solidFill>
            </a:endParaRPr>
          </a:p>
        </p:txBody>
      </p:sp>
      <p:sp>
        <p:nvSpPr>
          <p:cNvPr id="19" name="Freeform 18"/>
          <p:cNvSpPr/>
          <p:nvPr/>
        </p:nvSpPr>
        <p:spPr>
          <a:xfrm>
            <a:off x="903111" y="2258157"/>
            <a:ext cx="3626556" cy="2469444"/>
          </a:xfrm>
          <a:custGeom>
            <a:avLst/>
            <a:gdLst>
              <a:gd name="connsiteX0" fmla="*/ 42333 w 3626556"/>
              <a:gd name="connsiteY0" fmla="*/ 1524000 h 2469444"/>
              <a:gd name="connsiteX1" fmla="*/ 2173111 w 3626556"/>
              <a:gd name="connsiteY1" fmla="*/ 14111 h 2469444"/>
              <a:gd name="connsiteX2" fmla="*/ 3612445 w 3626556"/>
              <a:gd name="connsiteY2" fmla="*/ 0 h 2469444"/>
              <a:gd name="connsiteX3" fmla="*/ 3626556 w 3626556"/>
              <a:gd name="connsiteY3" fmla="*/ 2441222 h 2469444"/>
              <a:gd name="connsiteX4" fmla="*/ 0 w 3626556"/>
              <a:gd name="connsiteY4" fmla="*/ 2469444 h 2469444"/>
              <a:gd name="connsiteX5" fmla="*/ 42333 w 3626556"/>
              <a:gd name="connsiteY5" fmla="*/ 1524000 h 246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26556" h="2469444">
                <a:moveTo>
                  <a:pt x="42333" y="1524000"/>
                </a:moveTo>
                <a:lnTo>
                  <a:pt x="2173111" y="14111"/>
                </a:lnTo>
                <a:lnTo>
                  <a:pt x="3612445" y="0"/>
                </a:lnTo>
                <a:cubicBezTo>
                  <a:pt x="3617149" y="813741"/>
                  <a:pt x="3621852" y="1627481"/>
                  <a:pt x="3626556" y="2441222"/>
                </a:cubicBezTo>
                <a:lnTo>
                  <a:pt x="0" y="2469444"/>
                </a:lnTo>
                <a:lnTo>
                  <a:pt x="42333" y="1524000"/>
                </a:lnTo>
                <a:close/>
              </a:path>
            </a:pathLst>
          </a:custGeom>
          <a:solidFill>
            <a:srgbClr val="DA23BE">
              <a:alpha val="41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30"/>
          <p:cNvGrpSpPr/>
          <p:nvPr/>
        </p:nvGrpSpPr>
        <p:grpSpPr>
          <a:xfrm>
            <a:off x="685800" y="1916669"/>
            <a:ext cx="2819400" cy="2057399"/>
            <a:chOff x="685800" y="2438401"/>
            <a:chExt cx="2819400" cy="2057399"/>
          </a:xfrm>
        </p:grpSpPr>
        <p:cxnSp>
          <p:nvCxnSpPr>
            <p:cNvPr id="23" name="Straight Connector 22"/>
            <p:cNvCxnSpPr/>
            <p:nvPr/>
          </p:nvCxnSpPr>
          <p:spPr>
            <a:xfrm flipV="1">
              <a:off x="685800" y="2438401"/>
              <a:ext cx="2819400" cy="2057399"/>
            </a:xfrm>
            <a:prstGeom prst="line">
              <a:avLst/>
            </a:prstGeom>
            <a:ln w="476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2743200" y="2954833"/>
              <a:ext cx="304800" cy="29231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2286000" y="3289081"/>
              <a:ext cx="304800" cy="29231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1981200" y="3581400"/>
              <a:ext cx="304800" cy="29231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193050" y="4159540"/>
              <a:ext cx="304800" cy="29231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8" name="Group 41"/>
          <p:cNvGrpSpPr/>
          <p:nvPr/>
        </p:nvGrpSpPr>
        <p:grpSpPr>
          <a:xfrm>
            <a:off x="5105400" y="4583668"/>
            <a:ext cx="4038600" cy="533400"/>
            <a:chOff x="5105400" y="5105400"/>
            <a:chExt cx="4038600" cy="533400"/>
          </a:xfrm>
        </p:grpSpPr>
        <p:sp>
          <p:nvSpPr>
            <p:cNvPr id="41" name="Rectangle 40"/>
            <p:cNvSpPr/>
            <p:nvPr/>
          </p:nvSpPr>
          <p:spPr>
            <a:xfrm>
              <a:off x="5380463" y="5105400"/>
              <a:ext cx="3611137" cy="533400"/>
            </a:xfrm>
            <a:prstGeom prst="rect">
              <a:avLst/>
            </a:prstGeom>
            <a:solidFill>
              <a:srgbClr val="EB2DD6">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38"/>
            <p:cNvGrpSpPr/>
            <p:nvPr/>
          </p:nvGrpSpPr>
          <p:grpSpPr>
            <a:xfrm>
              <a:off x="5105400" y="5105400"/>
              <a:ext cx="4038600" cy="304800"/>
              <a:chOff x="5105400" y="4953000"/>
              <a:chExt cx="4038600" cy="304800"/>
            </a:xfrm>
          </p:grpSpPr>
          <p:cxnSp>
            <p:nvCxnSpPr>
              <p:cNvPr id="33" name="Straight Connector 32"/>
              <p:cNvCxnSpPr/>
              <p:nvPr/>
            </p:nvCxnSpPr>
            <p:spPr>
              <a:xfrm>
                <a:off x="5105400" y="4953000"/>
                <a:ext cx="4038600" cy="1588"/>
              </a:xfrm>
              <a:prstGeom prst="line">
                <a:avLst/>
              </a:prstGeom>
              <a:ln w="508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a:off x="5497689" y="5108222"/>
                <a:ext cx="282222" cy="1588"/>
              </a:xfrm>
              <a:prstGeom prst="straightConnector1">
                <a:avLst/>
              </a:prstGeom>
              <a:ln w="444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a:off x="6563695" y="5093317"/>
                <a:ext cx="282222" cy="1588"/>
              </a:xfrm>
              <a:prstGeom prst="straightConnector1">
                <a:avLst/>
              </a:prstGeom>
              <a:ln w="444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5400000">
                <a:off x="7401894" y="5093317"/>
                <a:ext cx="282222" cy="1588"/>
              </a:xfrm>
              <a:prstGeom prst="straightConnector1">
                <a:avLst/>
              </a:prstGeom>
              <a:ln w="444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rot="5400000">
                <a:off x="8163894" y="5115895"/>
                <a:ext cx="282222" cy="1588"/>
              </a:xfrm>
              <a:prstGeom prst="straightConnector1">
                <a:avLst/>
              </a:prstGeom>
              <a:ln w="4445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accel="50000" decel="5000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accel="50000" decel="5000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5" name="Picture 4" descr="space1.jpg"/>
            <p:cNvPicPr>
              <a:picLocks noChangeAspect="1"/>
            </p:cNvPicPr>
            <p:nvPr/>
          </p:nvPicPr>
          <p:blipFill>
            <a:blip r:embed="rId3"/>
            <a:stretch>
              <a:fillRect/>
            </a:stretch>
          </p:blipFill>
          <p:spPr>
            <a:xfrm>
              <a:off x="0" y="1828800"/>
              <a:ext cx="9144000" cy="4191000"/>
            </a:xfrm>
            <a:prstGeom prst="rect">
              <a:avLst/>
            </a:prstGeom>
          </p:spPr>
        </p:pic>
        <p:sp>
          <p:nvSpPr>
            <p:cNvPr id="6" name="Freeform 5"/>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8" name="TextBox 7"/>
          <p:cNvSpPr txBox="1"/>
          <p:nvPr/>
        </p:nvSpPr>
        <p:spPr>
          <a:xfrm>
            <a:off x="7086600" y="5650468"/>
            <a:ext cx="1981200" cy="369332"/>
          </a:xfrm>
          <a:prstGeom prst="rect">
            <a:avLst/>
          </a:prstGeom>
          <a:noFill/>
        </p:spPr>
        <p:txBody>
          <a:bodyPr wrap="square" rtlCol="0">
            <a:spAutoFit/>
          </a:bodyPr>
          <a:lstStyle/>
          <a:p>
            <a:pPr algn="r"/>
            <a:r>
              <a:rPr lang="en-US" dirty="0" smtClean="0">
                <a:solidFill>
                  <a:schemeClr val="bg1"/>
                </a:solidFill>
              </a:rPr>
              <a:t>Margutti +12; +14</a:t>
            </a:r>
            <a:endParaRPr lang="en-US" dirty="0">
              <a:solidFill>
                <a:schemeClr val="bg1"/>
              </a:solidFill>
            </a:endParaRPr>
          </a:p>
        </p:txBody>
      </p:sp>
      <p:pic>
        <p:nvPicPr>
          <p:cNvPr id="11" name="Picture 10" descr="XrayImage_complete_final.png"/>
          <p:cNvPicPr>
            <a:picLocks noChangeAspect="1"/>
          </p:cNvPicPr>
          <p:nvPr/>
        </p:nvPicPr>
        <p:blipFill>
          <a:blip r:embed="rId4"/>
          <a:stretch>
            <a:fillRect/>
          </a:stretch>
        </p:blipFill>
        <p:spPr>
          <a:xfrm>
            <a:off x="228600" y="1330052"/>
            <a:ext cx="8839200" cy="4308748"/>
          </a:xfrm>
          <a:prstGeom prst="rect">
            <a:avLst/>
          </a:prstGeom>
          <a:ln>
            <a:solidFill>
              <a:schemeClr val="bg1"/>
            </a:solid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5" name="Picture 4" descr="space1.jpg"/>
            <p:cNvPicPr>
              <a:picLocks noChangeAspect="1"/>
            </p:cNvPicPr>
            <p:nvPr/>
          </p:nvPicPr>
          <p:blipFill>
            <a:blip r:embed="rId3"/>
            <a:stretch>
              <a:fillRect/>
            </a:stretch>
          </p:blipFill>
          <p:spPr>
            <a:xfrm>
              <a:off x="0" y="1828800"/>
              <a:ext cx="9144000" cy="4191000"/>
            </a:xfrm>
            <a:prstGeom prst="rect">
              <a:avLst/>
            </a:prstGeom>
          </p:spPr>
        </p:pic>
        <p:sp>
          <p:nvSpPr>
            <p:cNvPr id="6" name="Freeform 5"/>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7" name="Picture 6" descr="lcrestGRB_2014J.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927866" y="429985"/>
            <a:ext cx="5715000" cy="6123215"/>
          </a:xfrm>
          <a:prstGeom prst="rect">
            <a:avLst/>
          </a:prstGeom>
          <a:solidFill>
            <a:schemeClr val="bg1"/>
          </a:solidFill>
          <a:ln>
            <a:solidFill>
              <a:schemeClr val="tx1"/>
            </a:solidFill>
          </a:ln>
        </p:spPr>
      </p:pic>
      <p:sp>
        <p:nvSpPr>
          <p:cNvPr id="8" name="TextBox 7"/>
          <p:cNvSpPr txBox="1"/>
          <p:nvPr/>
        </p:nvSpPr>
        <p:spPr>
          <a:xfrm rot="16200000">
            <a:off x="7892534" y="5377934"/>
            <a:ext cx="1981200" cy="369332"/>
          </a:xfrm>
          <a:prstGeom prst="rect">
            <a:avLst/>
          </a:prstGeom>
          <a:noFill/>
        </p:spPr>
        <p:txBody>
          <a:bodyPr wrap="square" rtlCol="0">
            <a:spAutoFit/>
          </a:bodyPr>
          <a:lstStyle/>
          <a:p>
            <a:pPr algn="r"/>
            <a:r>
              <a:rPr lang="en-US" dirty="0" smtClean="0">
                <a:solidFill>
                  <a:schemeClr val="bg1"/>
                </a:solidFill>
              </a:rPr>
              <a:t>Margutti +12; +14</a:t>
            </a:r>
            <a:endParaRPr lang="en-US" dirty="0">
              <a:solidFill>
                <a:schemeClr val="bg1"/>
              </a:solidFill>
            </a:endParaRPr>
          </a:p>
        </p:txBody>
      </p:sp>
      <p:sp>
        <p:nvSpPr>
          <p:cNvPr id="9" name="5-Point Star 8"/>
          <p:cNvSpPr/>
          <p:nvPr/>
        </p:nvSpPr>
        <p:spPr>
          <a:xfrm>
            <a:off x="4419600" y="5105400"/>
            <a:ext cx="381000" cy="381000"/>
          </a:xfrm>
          <a:prstGeom prst="star5">
            <a:avLst/>
          </a:prstGeom>
          <a:solidFill>
            <a:srgbClr val="FF0000"/>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5" name="Picture 4" descr="space1.jpg"/>
            <p:cNvPicPr>
              <a:picLocks noChangeAspect="1"/>
            </p:cNvPicPr>
            <p:nvPr/>
          </p:nvPicPr>
          <p:blipFill>
            <a:blip r:embed="rId3"/>
            <a:stretch>
              <a:fillRect/>
            </a:stretch>
          </p:blipFill>
          <p:spPr>
            <a:xfrm>
              <a:off x="0" y="1828800"/>
              <a:ext cx="9144000" cy="4191000"/>
            </a:xfrm>
            <a:prstGeom prst="rect">
              <a:avLst/>
            </a:prstGeom>
          </p:spPr>
        </p:pic>
        <p:sp>
          <p:nvSpPr>
            <p:cNvPr id="6" name="Freeform 5"/>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7" name="Picture 6" descr="SDphasespace.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1295400" y="457200"/>
            <a:ext cx="7188200" cy="5397500"/>
          </a:xfrm>
          <a:prstGeom prst="rect">
            <a:avLst/>
          </a:prstGeom>
          <a:solidFill>
            <a:schemeClr val="bg1"/>
          </a:solidFill>
        </p:spPr>
      </p:pic>
      <p:sp>
        <p:nvSpPr>
          <p:cNvPr id="9" name="Freeform 8"/>
          <p:cNvSpPr/>
          <p:nvPr/>
        </p:nvSpPr>
        <p:spPr>
          <a:xfrm>
            <a:off x="2483556" y="555978"/>
            <a:ext cx="1876777" cy="719666"/>
          </a:xfrm>
          <a:custGeom>
            <a:avLst/>
            <a:gdLst>
              <a:gd name="connsiteX0" fmla="*/ 0 w 1876777"/>
              <a:gd name="connsiteY0" fmla="*/ 28222 h 719666"/>
              <a:gd name="connsiteX1" fmla="*/ 14111 w 1876777"/>
              <a:gd name="connsiteY1" fmla="*/ 719666 h 719666"/>
              <a:gd name="connsiteX2" fmla="*/ 1876777 w 1876777"/>
              <a:gd name="connsiteY2" fmla="*/ 719666 h 719666"/>
              <a:gd name="connsiteX3" fmla="*/ 1862666 w 1876777"/>
              <a:gd name="connsiteY3" fmla="*/ 0 h 719666"/>
              <a:gd name="connsiteX4" fmla="*/ 0 w 1876777"/>
              <a:gd name="connsiteY4" fmla="*/ 28222 h 719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777" h="719666">
                <a:moveTo>
                  <a:pt x="0" y="28222"/>
                </a:moveTo>
                <a:lnTo>
                  <a:pt x="14111" y="719666"/>
                </a:lnTo>
                <a:lnTo>
                  <a:pt x="1876777" y="719666"/>
                </a:lnTo>
                <a:lnTo>
                  <a:pt x="1862666" y="0"/>
                </a:lnTo>
                <a:lnTo>
                  <a:pt x="0" y="28222"/>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rot="16200000">
            <a:off x="7715766" y="1453634"/>
            <a:ext cx="1905000" cy="369332"/>
          </a:xfrm>
          <a:prstGeom prst="rect">
            <a:avLst/>
          </a:prstGeom>
          <a:noFill/>
        </p:spPr>
        <p:txBody>
          <a:bodyPr wrap="square" rtlCol="0">
            <a:spAutoFit/>
          </a:bodyPr>
          <a:lstStyle/>
          <a:p>
            <a:pPr algn="r"/>
            <a:r>
              <a:rPr lang="en-US" dirty="0" smtClean="0">
                <a:solidFill>
                  <a:srgbClr val="FFFFFF"/>
                </a:solidFill>
              </a:rPr>
              <a:t>Margutti +14</a:t>
            </a:r>
            <a:endParaRPr lang="en-US" dirty="0">
              <a:solidFill>
                <a:srgbClr val="FFFFFF"/>
              </a:solidFill>
            </a:endParaRPr>
          </a:p>
        </p:txBody>
      </p:sp>
      <p:sp>
        <p:nvSpPr>
          <p:cNvPr id="12" name="TextBox 11"/>
          <p:cNvSpPr txBox="1"/>
          <p:nvPr/>
        </p:nvSpPr>
        <p:spPr>
          <a:xfrm>
            <a:off x="411240" y="6031468"/>
            <a:ext cx="8885160" cy="369332"/>
          </a:xfrm>
          <a:prstGeom prst="rect">
            <a:avLst/>
          </a:prstGeom>
          <a:noFill/>
        </p:spPr>
        <p:txBody>
          <a:bodyPr wrap="square" rtlCol="0">
            <a:spAutoFit/>
          </a:bodyPr>
          <a:lstStyle/>
          <a:p>
            <a:pPr algn="ctr"/>
            <a:r>
              <a:rPr lang="en-US" dirty="0" smtClean="0">
                <a:solidFill>
                  <a:schemeClr val="bg1"/>
                </a:solidFill>
              </a:rPr>
              <a:t>… “Its black cats in dark rooms… and there may be no cat in the room” (S. </a:t>
            </a:r>
            <a:r>
              <a:rPr lang="en-US" dirty="0" err="1" smtClean="0">
                <a:solidFill>
                  <a:schemeClr val="bg1"/>
                </a:solidFill>
              </a:rPr>
              <a:t>Firenstein</a:t>
            </a:r>
            <a:r>
              <a:rPr lang="en-US" dirty="0" smtClean="0">
                <a:solidFill>
                  <a:schemeClr val="bg1"/>
                </a:solidFill>
              </a:rPr>
              <a:t>)</a:t>
            </a:r>
            <a:endParaRPr lang="en-US" dirty="0">
              <a:solidFill>
                <a:schemeClr val="bg1"/>
              </a:solidFill>
            </a:endParaRPr>
          </a:p>
        </p:txBody>
      </p:sp>
      <p:sp>
        <p:nvSpPr>
          <p:cNvPr id="10" name="TextBox 9"/>
          <p:cNvSpPr txBox="1"/>
          <p:nvPr/>
        </p:nvSpPr>
        <p:spPr>
          <a:xfrm>
            <a:off x="1752600" y="11668"/>
            <a:ext cx="6400800" cy="369332"/>
          </a:xfrm>
          <a:prstGeom prst="rect">
            <a:avLst/>
          </a:prstGeom>
          <a:solidFill>
            <a:schemeClr val="tx1"/>
          </a:solidFill>
        </p:spPr>
        <p:txBody>
          <a:bodyPr wrap="square" rtlCol="0">
            <a:spAutoFit/>
          </a:bodyPr>
          <a:lstStyle/>
          <a:p>
            <a:r>
              <a:rPr lang="en-US" dirty="0" smtClean="0">
                <a:solidFill>
                  <a:schemeClr val="bg1"/>
                </a:solidFill>
                <a:latin typeface="American Typewriter"/>
                <a:cs typeface="American Typewriter"/>
              </a:rPr>
              <a:t>Symbiotic systems with stable mass-loss are ruled out</a:t>
            </a:r>
            <a:endParaRPr lang="en-US" dirty="0">
              <a:solidFill>
                <a:schemeClr val="bg1"/>
              </a:solidFill>
              <a:latin typeface="American Typewriter"/>
              <a:cs typeface="American Typewrit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3" name="Group 69"/>
          <p:cNvGrpSpPr/>
          <p:nvPr/>
        </p:nvGrpSpPr>
        <p:grpSpPr>
          <a:xfrm>
            <a:off x="457200" y="2355047"/>
            <a:ext cx="5867400" cy="1835953"/>
            <a:chOff x="457200" y="2355047"/>
            <a:chExt cx="5867400" cy="1835953"/>
          </a:xfrm>
        </p:grpSpPr>
        <p:grpSp>
          <p:nvGrpSpPr>
            <p:cNvPr id="4" name="Group 50"/>
            <p:cNvGrpSpPr/>
            <p:nvPr/>
          </p:nvGrpSpPr>
          <p:grpSpPr>
            <a:xfrm>
              <a:off x="457200" y="2355047"/>
              <a:ext cx="2435860" cy="1835953"/>
              <a:chOff x="820196" y="2133600"/>
              <a:chExt cx="3421507" cy="2493969"/>
            </a:xfrm>
          </p:grpSpPr>
          <p:sp>
            <p:nvSpPr>
              <p:cNvPr id="56" name="Oval 55"/>
              <p:cNvSpPr/>
              <p:nvPr/>
            </p:nvSpPr>
            <p:spPr>
              <a:xfrm>
                <a:off x="1122829" y="2133600"/>
                <a:ext cx="3026739" cy="2493969"/>
              </a:xfrm>
              <a:prstGeom prst="ellipse">
                <a:avLst/>
              </a:prstGeom>
              <a:solidFill>
                <a:srgbClr val="FF9A04"/>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p:cNvSpPr txBox="1"/>
              <p:nvPr/>
            </p:nvSpPr>
            <p:spPr>
              <a:xfrm>
                <a:off x="820196" y="3011663"/>
                <a:ext cx="3421507" cy="627128"/>
              </a:xfrm>
              <a:prstGeom prst="rect">
                <a:avLst/>
              </a:prstGeom>
              <a:noFill/>
              <a:ln>
                <a:solidFill>
                  <a:srgbClr val="FF0000"/>
                </a:solidFill>
              </a:ln>
            </p:spPr>
            <p:txBody>
              <a:bodyPr wrap="square" rtlCol="0">
                <a:spAutoFit/>
              </a:bodyPr>
              <a:lstStyle/>
              <a:p>
                <a:pPr algn="ctr"/>
                <a:r>
                  <a:rPr lang="en-US" sz="2400" b="1" dirty="0" smtClean="0"/>
                  <a:t>MASS-LOSS</a:t>
                </a:r>
                <a:endParaRPr lang="en-US" sz="2400" b="1" dirty="0"/>
              </a:p>
            </p:txBody>
          </p:sp>
        </p:grpSp>
        <p:cxnSp>
          <p:nvCxnSpPr>
            <p:cNvPr id="62" name="Straight Arrow Connector 61"/>
            <p:cNvCxnSpPr/>
            <p:nvPr/>
          </p:nvCxnSpPr>
          <p:spPr>
            <a:xfrm>
              <a:off x="3352800" y="3198812"/>
              <a:ext cx="29718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72" name="TextBox 71"/>
          <p:cNvSpPr txBox="1"/>
          <p:nvPr/>
        </p:nvSpPr>
        <p:spPr>
          <a:xfrm>
            <a:off x="3657600" y="2438400"/>
            <a:ext cx="1981200" cy="646331"/>
          </a:xfrm>
          <a:prstGeom prst="rect">
            <a:avLst/>
          </a:prstGeom>
          <a:noFill/>
        </p:spPr>
        <p:txBody>
          <a:bodyPr wrap="square" rtlCol="0">
            <a:spAutoFit/>
          </a:bodyPr>
          <a:lstStyle/>
          <a:p>
            <a:pPr algn="ctr"/>
            <a:r>
              <a:rPr lang="en-US" sz="3600" dirty="0" smtClean="0">
                <a:solidFill>
                  <a:srgbClr val="FFE90B"/>
                </a:solidFill>
              </a:rPr>
              <a:t>Type </a:t>
            </a:r>
            <a:r>
              <a:rPr lang="en-US" sz="3600" dirty="0" err="1" smtClean="0">
                <a:solidFill>
                  <a:srgbClr val="FFE90B"/>
                </a:solidFill>
              </a:rPr>
              <a:t>Ia</a:t>
            </a:r>
            <a:endParaRPr lang="en-US" sz="3600" dirty="0">
              <a:solidFill>
                <a:srgbClr val="FFE90B"/>
              </a:solidFill>
            </a:endParaRPr>
          </a:p>
        </p:txBody>
      </p:sp>
      <p:grpSp>
        <p:nvGrpSpPr>
          <p:cNvPr id="23" name="Group 22"/>
          <p:cNvGrpSpPr/>
          <p:nvPr/>
        </p:nvGrpSpPr>
        <p:grpSpPr>
          <a:xfrm>
            <a:off x="672652" y="4495800"/>
            <a:ext cx="5728148" cy="1835953"/>
            <a:chOff x="672652" y="4495800"/>
            <a:chExt cx="5728148" cy="1835953"/>
          </a:xfrm>
        </p:grpSpPr>
        <p:grpSp>
          <p:nvGrpSpPr>
            <p:cNvPr id="5" name="Group 70"/>
            <p:cNvGrpSpPr/>
            <p:nvPr/>
          </p:nvGrpSpPr>
          <p:grpSpPr>
            <a:xfrm>
              <a:off x="672652" y="4495800"/>
              <a:ext cx="5651948" cy="1835953"/>
              <a:chOff x="672652" y="4495800"/>
              <a:chExt cx="5651948" cy="1835953"/>
            </a:xfrm>
          </p:grpSpPr>
          <p:grpSp>
            <p:nvGrpSpPr>
              <p:cNvPr id="6" name="Group 57"/>
              <p:cNvGrpSpPr/>
              <p:nvPr/>
            </p:nvGrpSpPr>
            <p:grpSpPr>
              <a:xfrm>
                <a:off x="672652" y="4495800"/>
                <a:ext cx="2435860" cy="1835953"/>
                <a:chOff x="6860540" y="3738315"/>
                <a:chExt cx="2435860" cy="1835953"/>
              </a:xfrm>
            </p:grpSpPr>
            <p:sp>
              <p:nvSpPr>
                <p:cNvPr id="59" name="Oval 58"/>
                <p:cNvSpPr/>
                <p:nvPr/>
              </p:nvSpPr>
              <p:spPr>
                <a:xfrm>
                  <a:off x="6989186" y="3738315"/>
                  <a:ext cx="2154814" cy="1835953"/>
                </a:xfrm>
                <a:prstGeom prst="ellipse">
                  <a:avLst/>
                </a:prstGeom>
                <a:solidFill>
                  <a:srgbClr val="FFE90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Box 59"/>
                <p:cNvSpPr txBox="1"/>
                <p:nvPr/>
              </p:nvSpPr>
              <p:spPr>
                <a:xfrm>
                  <a:off x="6860540" y="4343400"/>
                  <a:ext cx="2435860" cy="830997"/>
                </a:xfrm>
                <a:prstGeom prst="rect">
                  <a:avLst/>
                </a:prstGeom>
                <a:noFill/>
                <a:ln>
                  <a:solidFill>
                    <a:srgbClr val="FF0000"/>
                  </a:solidFill>
                </a:ln>
              </p:spPr>
              <p:txBody>
                <a:bodyPr wrap="square" rtlCol="0">
                  <a:spAutoFit/>
                </a:bodyPr>
                <a:lstStyle/>
                <a:p>
                  <a:pPr algn="ctr"/>
                  <a:r>
                    <a:rPr lang="en-US" sz="2400" b="1" dirty="0" smtClean="0"/>
                    <a:t>SOURCE of ENERGY</a:t>
                  </a:r>
                  <a:endParaRPr lang="en-US" sz="2400" b="1" dirty="0"/>
                </a:p>
              </p:txBody>
            </p:sp>
          </p:grpSp>
          <p:cxnSp>
            <p:nvCxnSpPr>
              <p:cNvPr id="65" name="Straight Arrow Connector 64"/>
              <p:cNvCxnSpPr/>
              <p:nvPr/>
            </p:nvCxnSpPr>
            <p:spPr>
              <a:xfrm>
                <a:off x="3429000" y="5484812"/>
                <a:ext cx="28956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74" name="TextBox 73"/>
            <p:cNvSpPr txBox="1"/>
            <p:nvPr/>
          </p:nvSpPr>
          <p:spPr>
            <a:xfrm>
              <a:off x="3048000" y="4637037"/>
              <a:ext cx="3352800" cy="646331"/>
            </a:xfrm>
            <a:prstGeom prst="rect">
              <a:avLst/>
            </a:prstGeom>
            <a:noFill/>
          </p:spPr>
          <p:txBody>
            <a:bodyPr wrap="square" rtlCol="0">
              <a:spAutoFit/>
            </a:bodyPr>
            <a:lstStyle/>
            <a:p>
              <a:pPr algn="ctr"/>
              <a:r>
                <a:rPr lang="en-US" sz="3600" dirty="0" smtClean="0">
                  <a:solidFill>
                    <a:srgbClr val="FFE90B"/>
                  </a:solidFill>
                </a:rPr>
                <a:t>Relativistic </a:t>
              </a:r>
              <a:r>
                <a:rPr lang="en-US" sz="3600" dirty="0" err="1" smtClean="0">
                  <a:solidFill>
                    <a:srgbClr val="FFE90B"/>
                  </a:solidFill>
                </a:rPr>
                <a:t>SNe</a:t>
              </a:r>
              <a:endParaRPr lang="en-US" sz="3600" dirty="0">
                <a:solidFill>
                  <a:srgbClr val="FFE90B"/>
                </a:solidFill>
              </a:endParaRPr>
            </a:p>
          </p:txBody>
        </p:sp>
      </p:grpSp>
      <p:sp>
        <p:nvSpPr>
          <p:cNvPr id="21" name="TextBox 20"/>
          <p:cNvSpPr txBox="1"/>
          <p:nvPr/>
        </p:nvSpPr>
        <p:spPr>
          <a:xfrm>
            <a:off x="6553200" y="2514600"/>
            <a:ext cx="2209800" cy="1938992"/>
          </a:xfrm>
          <a:prstGeom prst="rect">
            <a:avLst/>
          </a:prstGeom>
          <a:solidFill>
            <a:schemeClr val="tx1"/>
          </a:solidFill>
        </p:spPr>
        <p:txBody>
          <a:bodyPr wrap="square" rtlCol="0">
            <a:spAutoFit/>
          </a:bodyPr>
          <a:lstStyle/>
          <a:p>
            <a:pPr algn="ctr"/>
            <a:r>
              <a:rPr lang="en-US" sz="2400" dirty="0" smtClean="0">
                <a:solidFill>
                  <a:schemeClr val="bg1"/>
                </a:solidFill>
                <a:latin typeface="American Typewriter"/>
                <a:cs typeface="American Typewriter"/>
              </a:rPr>
              <a:t>Symbiotic systems with stable mass-loss are ruled out</a:t>
            </a:r>
            <a:endParaRPr lang="en-US" sz="2400" dirty="0">
              <a:solidFill>
                <a:schemeClr val="bg1"/>
              </a:solidFill>
              <a:latin typeface="American Typewriter"/>
              <a:cs typeface="American Typewriter"/>
            </a:endParaRPr>
          </a:p>
        </p:txBody>
      </p:sp>
      <p:sp>
        <p:nvSpPr>
          <p:cNvPr id="22" name="TextBox 21"/>
          <p:cNvSpPr txBox="1"/>
          <p:nvPr/>
        </p:nvSpPr>
        <p:spPr>
          <a:xfrm>
            <a:off x="838200" y="838200"/>
            <a:ext cx="6437702" cy="523220"/>
          </a:xfrm>
          <a:prstGeom prst="rect">
            <a:avLst/>
          </a:prstGeom>
          <a:noFill/>
        </p:spPr>
        <p:txBody>
          <a:bodyPr wrap="square" rtlCol="0">
            <a:spAutoFit/>
          </a:bodyPr>
          <a:lstStyle/>
          <a:p>
            <a:r>
              <a:rPr lang="en-US" sz="2800" dirty="0" smtClean="0">
                <a:solidFill>
                  <a:srgbClr val="FFFFFF"/>
                </a:solidFill>
                <a:latin typeface="American Typewriter"/>
                <a:cs typeface="American Typewriter"/>
              </a:rPr>
              <a:t>TAKE AWAY MESSAGES:</a:t>
            </a:r>
            <a:endParaRPr lang="en-US" sz="2800" dirty="0">
              <a:solidFill>
                <a:srgbClr val="FFFFFF"/>
              </a:solidFill>
              <a:latin typeface="American Typewriter"/>
              <a:cs typeface="American Typewrit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FFF00"/>
            </a:gs>
            <a:gs pos="100000">
              <a:srgbClr val="FF6600"/>
            </a:gs>
          </a:gsLst>
          <a:lin ang="0" scaled="1"/>
          <a:tileRect/>
        </a:gradFill>
        <a:effectLst/>
      </p:bgPr>
    </p:bg>
    <p:spTree>
      <p:nvGrpSpPr>
        <p:cNvPr id="1" name=""/>
        <p:cNvGrpSpPr/>
        <p:nvPr/>
      </p:nvGrpSpPr>
      <p:grpSpPr>
        <a:xfrm>
          <a:off x="0" y="0"/>
          <a:ext cx="0" cy="0"/>
          <a:chOff x="0" y="0"/>
          <a:chExt cx="0" cy="0"/>
        </a:xfrm>
      </p:grpSpPr>
      <p:pic>
        <p:nvPicPr>
          <p:cNvPr id="4" name="Picture 3" descr="RadioLC_GRBSN.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4677921" y="1066800"/>
            <a:ext cx="4389879" cy="4711360"/>
          </a:xfrm>
          <a:prstGeom prst="rect">
            <a:avLst/>
          </a:prstGeom>
          <a:solidFill>
            <a:schemeClr val="bg1"/>
          </a:solidFill>
          <a:ln w="41275">
            <a:solidFill>
              <a:schemeClr val="tx1"/>
            </a:solidFill>
          </a:ln>
        </p:spPr>
      </p:pic>
      <p:sp>
        <p:nvSpPr>
          <p:cNvPr id="5" name="TextBox 4"/>
          <p:cNvSpPr txBox="1"/>
          <p:nvPr/>
        </p:nvSpPr>
        <p:spPr>
          <a:xfrm>
            <a:off x="6934200" y="5715000"/>
            <a:ext cx="2133600" cy="369332"/>
          </a:xfrm>
          <a:prstGeom prst="rect">
            <a:avLst/>
          </a:prstGeom>
          <a:noFill/>
        </p:spPr>
        <p:txBody>
          <a:bodyPr wrap="square" rtlCol="0">
            <a:spAutoFit/>
          </a:bodyPr>
          <a:lstStyle/>
          <a:p>
            <a:pPr algn="r"/>
            <a:r>
              <a:rPr lang="en-US" dirty="0" smtClean="0"/>
              <a:t>Margutti+14</a:t>
            </a:r>
            <a:endParaRPr lang="en-US" dirty="0"/>
          </a:p>
        </p:txBody>
      </p:sp>
      <p:sp>
        <p:nvSpPr>
          <p:cNvPr id="6" name="TextBox 5"/>
          <p:cNvSpPr txBox="1"/>
          <p:nvPr/>
        </p:nvSpPr>
        <p:spPr>
          <a:xfrm>
            <a:off x="5410200" y="144959"/>
            <a:ext cx="3529958" cy="769441"/>
          </a:xfrm>
          <a:prstGeom prst="rect">
            <a:avLst/>
          </a:prstGeom>
          <a:noFill/>
        </p:spPr>
        <p:txBody>
          <a:bodyPr wrap="square" rtlCol="0">
            <a:spAutoFit/>
          </a:bodyPr>
          <a:lstStyle/>
          <a:p>
            <a:pPr algn="r"/>
            <a:r>
              <a:rPr lang="en-US" sz="4400" dirty="0" smtClean="0">
                <a:latin typeface="Chalkduster"/>
                <a:cs typeface="Chalkduster"/>
              </a:rPr>
              <a:t>Radio</a:t>
            </a:r>
            <a:endParaRPr lang="en-US" sz="4400" dirty="0">
              <a:latin typeface="Chalkduster"/>
              <a:cs typeface="Chalkduster"/>
            </a:endParaRPr>
          </a:p>
        </p:txBody>
      </p:sp>
      <p:sp>
        <p:nvSpPr>
          <p:cNvPr id="7" name="Freeform 6"/>
          <p:cNvSpPr/>
          <p:nvPr/>
        </p:nvSpPr>
        <p:spPr>
          <a:xfrm>
            <a:off x="5334000" y="1219200"/>
            <a:ext cx="3321921" cy="1889519"/>
          </a:xfrm>
          <a:custGeom>
            <a:avLst/>
            <a:gdLst>
              <a:gd name="connsiteX0" fmla="*/ 0 w 3837305"/>
              <a:gd name="connsiteY0" fmla="*/ 162120 h 2175106"/>
              <a:gd name="connsiteX1" fmla="*/ 13512 w 3837305"/>
              <a:gd name="connsiteY1" fmla="*/ 1904907 h 2175106"/>
              <a:gd name="connsiteX2" fmla="*/ 635047 w 3837305"/>
              <a:gd name="connsiteY2" fmla="*/ 1648217 h 2175106"/>
              <a:gd name="connsiteX3" fmla="*/ 1175512 w 3837305"/>
              <a:gd name="connsiteY3" fmla="*/ 1837357 h 2175106"/>
              <a:gd name="connsiteX4" fmla="*/ 1783536 w 3837305"/>
              <a:gd name="connsiteY4" fmla="*/ 1607687 h 2175106"/>
              <a:gd name="connsiteX5" fmla="*/ 2567211 w 3837305"/>
              <a:gd name="connsiteY5" fmla="*/ 1742787 h 2175106"/>
              <a:gd name="connsiteX6" fmla="*/ 3431956 w 3837305"/>
              <a:gd name="connsiteY6" fmla="*/ 1796827 h 2175106"/>
              <a:gd name="connsiteX7" fmla="*/ 3837305 w 3837305"/>
              <a:gd name="connsiteY7" fmla="*/ 2175106 h 2175106"/>
              <a:gd name="connsiteX8" fmla="*/ 3837305 w 3837305"/>
              <a:gd name="connsiteY8" fmla="*/ 1567157 h 2175106"/>
              <a:gd name="connsiteX9" fmla="*/ 3715700 w 3837305"/>
              <a:gd name="connsiteY9" fmla="*/ 743049 h 2175106"/>
              <a:gd name="connsiteX10" fmla="*/ 2040257 w 3837305"/>
              <a:gd name="connsiteY10" fmla="*/ 54040 h 2175106"/>
              <a:gd name="connsiteX11" fmla="*/ 581000 w 3837305"/>
              <a:gd name="connsiteY11" fmla="*/ 0 h 2175106"/>
              <a:gd name="connsiteX12" fmla="*/ 0 w 3837305"/>
              <a:gd name="connsiteY12" fmla="*/ 162120 h 217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37305" h="2175106">
                <a:moveTo>
                  <a:pt x="0" y="162120"/>
                </a:moveTo>
                <a:lnTo>
                  <a:pt x="13512" y="1904907"/>
                </a:lnTo>
                <a:lnTo>
                  <a:pt x="635047" y="1648217"/>
                </a:lnTo>
                <a:lnTo>
                  <a:pt x="1175512" y="1837357"/>
                </a:lnTo>
                <a:lnTo>
                  <a:pt x="1783536" y="1607687"/>
                </a:lnTo>
                <a:lnTo>
                  <a:pt x="2567211" y="1742787"/>
                </a:lnTo>
                <a:lnTo>
                  <a:pt x="3431956" y="1796827"/>
                </a:lnTo>
                <a:lnTo>
                  <a:pt x="3837305" y="2175106"/>
                </a:lnTo>
                <a:lnTo>
                  <a:pt x="3837305" y="1567157"/>
                </a:lnTo>
                <a:lnTo>
                  <a:pt x="3715700" y="743049"/>
                </a:lnTo>
                <a:lnTo>
                  <a:pt x="2040257" y="54040"/>
                </a:lnTo>
                <a:lnTo>
                  <a:pt x="581000" y="0"/>
                </a:lnTo>
                <a:lnTo>
                  <a:pt x="0" y="16212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5410200" y="3810000"/>
            <a:ext cx="914400" cy="369332"/>
          </a:xfrm>
          <a:prstGeom prst="rect">
            <a:avLst/>
          </a:prstGeom>
          <a:noFill/>
        </p:spPr>
        <p:txBody>
          <a:bodyPr wrap="square" rtlCol="0">
            <a:spAutoFit/>
          </a:bodyPr>
          <a:lstStyle/>
          <a:p>
            <a:r>
              <a:rPr lang="en-US" dirty="0" err="1" smtClean="0">
                <a:solidFill>
                  <a:srgbClr val="0000FF"/>
                </a:solidFill>
              </a:rPr>
              <a:t>Rel</a:t>
            </a:r>
            <a:r>
              <a:rPr lang="en-US" dirty="0" smtClean="0">
                <a:solidFill>
                  <a:srgbClr val="0000FF"/>
                </a:solidFill>
              </a:rPr>
              <a:t> </a:t>
            </a:r>
            <a:r>
              <a:rPr lang="en-US" dirty="0" err="1" smtClean="0">
                <a:solidFill>
                  <a:srgbClr val="0000FF"/>
                </a:solidFill>
              </a:rPr>
              <a:t>SNe</a:t>
            </a:r>
            <a:endParaRPr lang="en-US" dirty="0">
              <a:solidFill>
                <a:srgbClr val="0000FF"/>
              </a:solidFill>
            </a:endParaRPr>
          </a:p>
        </p:txBody>
      </p:sp>
      <p:sp>
        <p:nvSpPr>
          <p:cNvPr id="12" name="TextBox 11"/>
          <p:cNvSpPr txBox="1"/>
          <p:nvPr/>
        </p:nvSpPr>
        <p:spPr>
          <a:xfrm>
            <a:off x="5410200" y="4331732"/>
            <a:ext cx="1524000" cy="369332"/>
          </a:xfrm>
          <a:prstGeom prst="rect">
            <a:avLst/>
          </a:prstGeom>
          <a:noFill/>
        </p:spPr>
        <p:txBody>
          <a:bodyPr wrap="square" rtlCol="0">
            <a:spAutoFit/>
          </a:bodyPr>
          <a:lstStyle/>
          <a:p>
            <a:r>
              <a:rPr lang="en-US" dirty="0" smtClean="0">
                <a:solidFill>
                  <a:srgbClr val="FF0000"/>
                </a:solidFill>
              </a:rPr>
              <a:t>Faint </a:t>
            </a:r>
            <a:r>
              <a:rPr lang="en-US" dirty="0" err="1" smtClean="0">
                <a:solidFill>
                  <a:srgbClr val="FF0000"/>
                </a:solidFill>
              </a:rPr>
              <a:t>GRBs</a:t>
            </a:r>
            <a:endParaRPr lang="en-US" dirty="0">
              <a:solidFill>
                <a:srgbClr val="FF0000"/>
              </a:solidFill>
            </a:endParaRPr>
          </a:p>
        </p:txBody>
      </p:sp>
      <p:sp>
        <p:nvSpPr>
          <p:cNvPr id="13" name="TextBox 12"/>
          <p:cNvSpPr txBox="1"/>
          <p:nvPr/>
        </p:nvSpPr>
        <p:spPr>
          <a:xfrm>
            <a:off x="4831480" y="6096000"/>
            <a:ext cx="4160120" cy="646331"/>
          </a:xfrm>
          <a:prstGeom prst="rect">
            <a:avLst/>
          </a:prstGeom>
          <a:solidFill>
            <a:schemeClr val="bg1"/>
          </a:solidFill>
          <a:ln>
            <a:solidFill>
              <a:schemeClr val="tx1"/>
            </a:solidFill>
          </a:ln>
        </p:spPr>
        <p:txBody>
          <a:bodyPr wrap="square" rtlCol="0">
            <a:spAutoFit/>
          </a:bodyPr>
          <a:lstStyle/>
          <a:p>
            <a:r>
              <a:rPr lang="en-US" dirty="0" smtClean="0">
                <a:latin typeface="American Typewriter"/>
                <a:cs typeface="American Typewriter"/>
              </a:rPr>
              <a:t>In the Radio/optical relativistic </a:t>
            </a:r>
            <a:r>
              <a:rPr lang="en-US" dirty="0" err="1" smtClean="0">
                <a:latin typeface="American Typewriter"/>
                <a:cs typeface="American Typewriter"/>
              </a:rPr>
              <a:t>SNe</a:t>
            </a:r>
            <a:r>
              <a:rPr lang="en-US" dirty="0" smtClean="0">
                <a:latin typeface="American Typewriter"/>
                <a:cs typeface="American Typewriter"/>
              </a:rPr>
              <a:t> looks the same as faint </a:t>
            </a:r>
            <a:r>
              <a:rPr lang="en-US" dirty="0" err="1" smtClean="0">
                <a:latin typeface="American Typewriter"/>
                <a:cs typeface="American Typewriter"/>
              </a:rPr>
              <a:t>GRBs</a:t>
            </a:r>
            <a:endParaRPr lang="en-US" dirty="0">
              <a:latin typeface="American Typewriter"/>
              <a:cs typeface="American Typewriter"/>
            </a:endParaRPr>
          </a:p>
        </p:txBody>
      </p:sp>
      <p:grpSp>
        <p:nvGrpSpPr>
          <p:cNvPr id="17" name="Group 16"/>
          <p:cNvGrpSpPr/>
          <p:nvPr/>
        </p:nvGrpSpPr>
        <p:grpSpPr>
          <a:xfrm>
            <a:off x="155207" y="297359"/>
            <a:ext cx="4340594" cy="6274206"/>
            <a:chOff x="155207" y="297359"/>
            <a:chExt cx="4340594" cy="6274206"/>
          </a:xfrm>
        </p:grpSpPr>
        <p:grpSp>
          <p:nvGrpSpPr>
            <p:cNvPr id="15" name="Group 14"/>
            <p:cNvGrpSpPr/>
            <p:nvPr/>
          </p:nvGrpSpPr>
          <p:grpSpPr>
            <a:xfrm>
              <a:off x="155207" y="297359"/>
              <a:ext cx="4340594" cy="5420077"/>
              <a:chOff x="155207" y="297359"/>
              <a:chExt cx="4340594" cy="5420077"/>
            </a:xfrm>
          </p:grpSpPr>
          <p:sp>
            <p:nvSpPr>
              <p:cNvPr id="9" name="TextBox 8"/>
              <p:cNvSpPr txBox="1"/>
              <p:nvPr/>
            </p:nvSpPr>
            <p:spPr>
              <a:xfrm>
                <a:off x="203842" y="297359"/>
                <a:ext cx="3529958" cy="769441"/>
              </a:xfrm>
              <a:prstGeom prst="rect">
                <a:avLst/>
              </a:prstGeom>
              <a:noFill/>
            </p:spPr>
            <p:txBody>
              <a:bodyPr wrap="square" rtlCol="0">
                <a:spAutoFit/>
              </a:bodyPr>
              <a:lstStyle/>
              <a:p>
                <a:r>
                  <a:rPr lang="en-US" sz="4400" dirty="0" smtClean="0">
                    <a:latin typeface="Chalkduster"/>
                    <a:cs typeface="Chalkduster"/>
                  </a:rPr>
                  <a:t>X-rays</a:t>
                </a:r>
                <a:endParaRPr lang="en-US" sz="4400" dirty="0">
                  <a:latin typeface="Chalkduster"/>
                  <a:cs typeface="Chalkduster"/>
                </a:endParaRPr>
              </a:p>
            </p:txBody>
          </p:sp>
          <p:grpSp>
            <p:nvGrpSpPr>
              <p:cNvPr id="14" name="Group 13"/>
              <p:cNvGrpSpPr/>
              <p:nvPr/>
            </p:nvGrpSpPr>
            <p:grpSpPr>
              <a:xfrm>
                <a:off x="155207" y="1066800"/>
                <a:ext cx="4340594" cy="4650636"/>
                <a:chOff x="155207" y="1066800"/>
                <a:chExt cx="4340594" cy="4650636"/>
              </a:xfrm>
            </p:grpSpPr>
            <p:pic>
              <p:nvPicPr>
                <p:cNvPr id="8" name="Picture 7" descr="lcrestGRB.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155207" y="1066800"/>
                  <a:ext cx="4340594" cy="4650636"/>
                </a:xfrm>
                <a:prstGeom prst="rect">
                  <a:avLst/>
                </a:prstGeom>
                <a:solidFill>
                  <a:schemeClr val="bg1"/>
                </a:solidFill>
                <a:ln w="28575">
                  <a:solidFill>
                    <a:schemeClr val="tx1"/>
                  </a:solidFill>
                </a:ln>
              </p:spPr>
            </p:pic>
            <p:sp>
              <p:nvSpPr>
                <p:cNvPr id="10" name="Freeform 9"/>
                <p:cNvSpPr/>
                <p:nvPr/>
              </p:nvSpPr>
              <p:spPr>
                <a:xfrm>
                  <a:off x="810698" y="1121328"/>
                  <a:ext cx="2769886" cy="2269675"/>
                </a:xfrm>
                <a:custGeom>
                  <a:avLst/>
                  <a:gdLst>
                    <a:gd name="connsiteX0" fmla="*/ 13512 w 2769886"/>
                    <a:gd name="connsiteY0" fmla="*/ 878148 h 2269675"/>
                    <a:gd name="connsiteX1" fmla="*/ 513442 w 2769886"/>
                    <a:gd name="connsiteY1" fmla="*/ 1256427 h 2269675"/>
                    <a:gd name="connsiteX2" fmla="*/ 999861 w 2769886"/>
                    <a:gd name="connsiteY2" fmla="*/ 1567157 h 2269675"/>
                    <a:gd name="connsiteX3" fmla="*/ 1648420 w 2769886"/>
                    <a:gd name="connsiteY3" fmla="*/ 1715766 h 2269675"/>
                    <a:gd name="connsiteX4" fmla="*/ 2080792 w 2769886"/>
                    <a:gd name="connsiteY4" fmla="*/ 2067026 h 2269675"/>
                    <a:gd name="connsiteX5" fmla="*/ 2364537 w 2769886"/>
                    <a:gd name="connsiteY5" fmla="*/ 2269675 h 2269675"/>
                    <a:gd name="connsiteX6" fmla="*/ 2769886 w 2769886"/>
                    <a:gd name="connsiteY6" fmla="*/ 1486097 h 2269675"/>
                    <a:gd name="connsiteX7" fmla="*/ 999861 w 2769886"/>
                    <a:gd name="connsiteY7" fmla="*/ 243179 h 2269675"/>
                    <a:gd name="connsiteX8" fmla="*/ 216186 w 2769886"/>
                    <a:gd name="connsiteY8" fmla="*/ 27020 h 2269675"/>
                    <a:gd name="connsiteX9" fmla="*/ 0 w 2769886"/>
                    <a:gd name="connsiteY9" fmla="*/ 0 h 2269675"/>
                    <a:gd name="connsiteX10" fmla="*/ 13512 w 2769886"/>
                    <a:gd name="connsiteY10" fmla="*/ 878148 h 226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9886" h="2269675">
                      <a:moveTo>
                        <a:pt x="13512" y="878148"/>
                      </a:moveTo>
                      <a:lnTo>
                        <a:pt x="513442" y="1256427"/>
                      </a:lnTo>
                      <a:lnTo>
                        <a:pt x="999861" y="1567157"/>
                      </a:lnTo>
                      <a:lnTo>
                        <a:pt x="1648420" y="1715766"/>
                      </a:lnTo>
                      <a:lnTo>
                        <a:pt x="2080792" y="2067026"/>
                      </a:lnTo>
                      <a:lnTo>
                        <a:pt x="2364537" y="2269675"/>
                      </a:lnTo>
                      <a:lnTo>
                        <a:pt x="2769886" y="1486097"/>
                      </a:lnTo>
                      <a:lnTo>
                        <a:pt x="999861" y="243179"/>
                      </a:lnTo>
                      <a:lnTo>
                        <a:pt x="216186" y="27020"/>
                      </a:lnTo>
                      <a:lnTo>
                        <a:pt x="0" y="0"/>
                      </a:lnTo>
                      <a:lnTo>
                        <a:pt x="13512" y="878148"/>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6" name="TextBox 15"/>
            <p:cNvSpPr txBox="1"/>
            <p:nvPr/>
          </p:nvSpPr>
          <p:spPr>
            <a:xfrm>
              <a:off x="335681" y="5925234"/>
              <a:ext cx="4160120" cy="646331"/>
            </a:xfrm>
            <a:prstGeom prst="rect">
              <a:avLst/>
            </a:prstGeom>
            <a:solidFill>
              <a:schemeClr val="bg1"/>
            </a:solidFill>
            <a:ln>
              <a:solidFill>
                <a:schemeClr val="tx1"/>
              </a:solidFill>
            </a:ln>
          </p:spPr>
          <p:txBody>
            <a:bodyPr wrap="square" rtlCol="0">
              <a:spAutoFit/>
            </a:bodyPr>
            <a:lstStyle/>
            <a:p>
              <a:r>
                <a:rPr lang="en-US" dirty="0" smtClean="0">
                  <a:latin typeface="American Typewriter"/>
                  <a:cs typeface="American Typewriter"/>
                </a:rPr>
                <a:t>Relativistic </a:t>
              </a:r>
              <a:r>
                <a:rPr lang="en-US" dirty="0" err="1" smtClean="0">
                  <a:latin typeface="American Typewriter"/>
                  <a:cs typeface="American Typewriter"/>
                </a:rPr>
                <a:t>SNe</a:t>
              </a:r>
              <a:r>
                <a:rPr lang="en-US" dirty="0" smtClean="0">
                  <a:latin typeface="American Typewriter"/>
                  <a:cs typeface="American Typewriter"/>
                </a:rPr>
                <a:t> are an intrinsically different class of explosions</a:t>
              </a:r>
              <a:endParaRPr lang="en-US" dirty="0">
                <a:latin typeface="American Typewriter"/>
                <a:cs typeface="American Typewrite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 name="Rectangle 44"/>
          <p:cNvSpPr/>
          <p:nvPr/>
        </p:nvSpPr>
        <p:spPr>
          <a:xfrm>
            <a:off x="2743200" y="0"/>
            <a:ext cx="6324600" cy="1548824"/>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29"/>
          <p:cNvGrpSpPr/>
          <p:nvPr/>
        </p:nvGrpSpPr>
        <p:grpSpPr>
          <a:xfrm>
            <a:off x="609600" y="1176520"/>
            <a:ext cx="2133600" cy="4462280"/>
            <a:chOff x="6172200" y="1632672"/>
            <a:chExt cx="914400" cy="2510256"/>
          </a:xfrm>
        </p:grpSpPr>
        <p:sp>
          <p:nvSpPr>
            <p:cNvPr id="7" name="Oval 6"/>
            <p:cNvSpPr/>
            <p:nvPr/>
          </p:nvSpPr>
          <p:spPr>
            <a:xfrm>
              <a:off x="6172200" y="2400300"/>
              <a:ext cx="914400" cy="914400"/>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Merge 7"/>
            <p:cNvSpPr/>
            <p:nvPr/>
          </p:nvSpPr>
          <p:spPr>
            <a:xfrm rot="721921">
              <a:off x="6465529" y="1632672"/>
              <a:ext cx="447309" cy="1288312"/>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Merge 8"/>
            <p:cNvSpPr/>
            <p:nvPr/>
          </p:nvSpPr>
          <p:spPr>
            <a:xfrm rot="11653952">
              <a:off x="6247506" y="2854616"/>
              <a:ext cx="447309" cy="1288312"/>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35"/>
          <p:cNvGrpSpPr/>
          <p:nvPr/>
        </p:nvGrpSpPr>
        <p:grpSpPr>
          <a:xfrm>
            <a:off x="3505200" y="2133600"/>
            <a:ext cx="2133600" cy="2440827"/>
            <a:chOff x="4572000" y="3451654"/>
            <a:chExt cx="914400" cy="1178746"/>
          </a:xfrm>
        </p:grpSpPr>
        <p:grpSp>
          <p:nvGrpSpPr>
            <p:cNvPr id="15" name="Group 30"/>
            <p:cNvGrpSpPr/>
            <p:nvPr/>
          </p:nvGrpSpPr>
          <p:grpSpPr>
            <a:xfrm>
              <a:off x="4572000" y="3451654"/>
              <a:ext cx="914400" cy="1044146"/>
              <a:chOff x="6096000" y="2270554"/>
              <a:chExt cx="914400" cy="1044146"/>
            </a:xfrm>
          </p:grpSpPr>
          <p:sp>
            <p:nvSpPr>
              <p:cNvPr id="17" name="Oval 16"/>
              <p:cNvSpPr/>
              <p:nvPr/>
            </p:nvSpPr>
            <p:spPr>
              <a:xfrm>
                <a:off x="6096000" y="2400300"/>
                <a:ext cx="914400" cy="914400"/>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Merge 17"/>
              <p:cNvSpPr/>
              <p:nvPr/>
            </p:nvSpPr>
            <p:spPr>
              <a:xfrm rot="721921">
                <a:off x="6456683" y="2270554"/>
                <a:ext cx="276924" cy="565336"/>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Merge 15"/>
            <p:cNvSpPr/>
            <p:nvPr/>
          </p:nvSpPr>
          <p:spPr>
            <a:xfrm rot="721921" flipV="1">
              <a:off x="4779909" y="4064932"/>
              <a:ext cx="312223" cy="565468"/>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35"/>
          <p:cNvGrpSpPr/>
          <p:nvPr/>
        </p:nvGrpSpPr>
        <p:grpSpPr>
          <a:xfrm>
            <a:off x="6270137" y="2515763"/>
            <a:ext cx="2101217" cy="1980037"/>
            <a:chOff x="4724400" y="3581400"/>
            <a:chExt cx="914400" cy="914400"/>
          </a:xfrm>
        </p:grpSpPr>
        <p:grpSp>
          <p:nvGrpSpPr>
            <p:cNvPr id="24" name="Group 30"/>
            <p:cNvGrpSpPr/>
            <p:nvPr/>
          </p:nvGrpSpPr>
          <p:grpSpPr>
            <a:xfrm>
              <a:off x="4724400" y="3581400"/>
              <a:ext cx="914400" cy="914400"/>
              <a:chOff x="6248400" y="2400300"/>
              <a:chExt cx="914400" cy="914400"/>
            </a:xfrm>
          </p:grpSpPr>
          <p:sp>
            <p:nvSpPr>
              <p:cNvPr id="26" name="Oval 25"/>
              <p:cNvSpPr/>
              <p:nvPr/>
            </p:nvSpPr>
            <p:spPr>
              <a:xfrm>
                <a:off x="6248400" y="2400300"/>
                <a:ext cx="914400" cy="914400"/>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Merge 26"/>
              <p:cNvSpPr/>
              <p:nvPr/>
            </p:nvSpPr>
            <p:spPr>
              <a:xfrm rot="721921">
                <a:off x="6675822" y="2471475"/>
                <a:ext cx="219452" cy="356447"/>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Merge 24"/>
            <p:cNvSpPr/>
            <p:nvPr/>
          </p:nvSpPr>
          <p:spPr>
            <a:xfrm rot="721921" flipV="1">
              <a:off x="5023906" y="4075606"/>
              <a:ext cx="280035" cy="335693"/>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 name="TextBox 29"/>
          <p:cNvSpPr txBox="1"/>
          <p:nvPr/>
        </p:nvSpPr>
        <p:spPr>
          <a:xfrm>
            <a:off x="801059" y="1320224"/>
            <a:ext cx="1332541" cy="584776"/>
          </a:xfrm>
          <a:prstGeom prst="rect">
            <a:avLst/>
          </a:prstGeom>
          <a:noFill/>
        </p:spPr>
        <p:txBody>
          <a:bodyPr wrap="square" rtlCol="0">
            <a:spAutoFit/>
          </a:bodyPr>
          <a:lstStyle/>
          <a:p>
            <a:r>
              <a:rPr lang="en-US" sz="3200" dirty="0" smtClean="0">
                <a:latin typeface="American Typewriter"/>
                <a:cs typeface="American Typewriter"/>
              </a:rPr>
              <a:t>GRB</a:t>
            </a:r>
            <a:endParaRPr lang="en-US" sz="3200" dirty="0">
              <a:latin typeface="American Typewriter"/>
              <a:cs typeface="American Typewriter"/>
            </a:endParaRPr>
          </a:p>
        </p:txBody>
      </p:sp>
      <p:sp>
        <p:nvSpPr>
          <p:cNvPr id="31" name="TextBox 30"/>
          <p:cNvSpPr txBox="1"/>
          <p:nvPr/>
        </p:nvSpPr>
        <p:spPr>
          <a:xfrm>
            <a:off x="3276600" y="1548824"/>
            <a:ext cx="2987595" cy="584776"/>
          </a:xfrm>
          <a:prstGeom prst="rect">
            <a:avLst/>
          </a:prstGeom>
          <a:noFill/>
        </p:spPr>
        <p:txBody>
          <a:bodyPr wrap="square" rtlCol="0">
            <a:spAutoFit/>
          </a:bodyPr>
          <a:lstStyle/>
          <a:p>
            <a:r>
              <a:rPr lang="en-US" sz="3200" dirty="0" smtClean="0">
                <a:latin typeface="American Typewriter"/>
                <a:cs typeface="American Typewriter"/>
              </a:rPr>
              <a:t>Faint GRB</a:t>
            </a:r>
            <a:endParaRPr lang="en-US" sz="3200" dirty="0">
              <a:latin typeface="American Typewriter"/>
              <a:cs typeface="American Typewriter"/>
            </a:endParaRPr>
          </a:p>
        </p:txBody>
      </p:sp>
      <p:sp>
        <p:nvSpPr>
          <p:cNvPr id="32" name="TextBox 31"/>
          <p:cNvSpPr txBox="1"/>
          <p:nvPr/>
        </p:nvSpPr>
        <p:spPr>
          <a:xfrm>
            <a:off x="5867400" y="1447800"/>
            <a:ext cx="2987595" cy="1077218"/>
          </a:xfrm>
          <a:prstGeom prst="rect">
            <a:avLst/>
          </a:prstGeom>
          <a:noFill/>
        </p:spPr>
        <p:txBody>
          <a:bodyPr wrap="square" rtlCol="0">
            <a:spAutoFit/>
          </a:bodyPr>
          <a:lstStyle/>
          <a:p>
            <a:pPr algn="ctr"/>
            <a:r>
              <a:rPr lang="en-US" sz="3200" dirty="0" smtClean="0">
                <a:latin typeface="American Typewriter"/>
                <a:cs typeface="American Typewriter"/>
              </a:rPr>
              <a:t>Relativistic SN</a:t>
            </a:r>
            <a:endParaRPr lang="en-US" sz="3200" dirty="0">
              <a:latin typeface="American Typewriter"/>
              <a:cs typeface="American Typewriter"/>
            </a:endParaRPr>
          </a:p>
        </p:txBody>
      </p:sp>
      <p:sp>
        <p:nvSpPr>
          <p:cNvPr id="33" name="TextBox 32"/>
          <p:cNvSpPr txBox="1"/>
          <p:nvPr/>
        </p:nvSpPr>
        <p:spPr>
          <a:xfrm>
            <a:off x="76200" y="4648200"/>
            <a:ext cx="3114280" cy="1569660"/>
          </a:xfrm>
          <a:prstGeom prst="rect">
            <a:avLst/>
          </a:prstGeom>
          <a:noFill/>
        </p:spPr>
        <p:txBody>
          <a:bodyPr wrap="square" rtlCol="0">
            <a:spAutoFit/>
          </a:bodyPr>
          <a:lstStyle/>
          <a:p>
            <a:pPr algn="ctr"/>
            <a:r>
              <a:rPr lang="en-US" sz="3200" dirty="0" smtClean="0">
                <a:solidFill>
                  <a:srgbClr val="005400"/>
                </a:solidFill>
                <a:latin typeface="American Typewriter"/>
                <a:cs typeface="American Typewriter"/>
              </a:rPr>
              <a:t>Fully successful jet break out</a:t>
            </a:r>
            <a:endParaRPr lang="en-US" sz="3200" dirty="0">
              <a:solidFill>
                <a:srgbClr val="005400"/>
              </a:solidFill>
              <a:latin typeface="American Typewriter"/>
              <a:cs typeface="American Typewriter"/>
            </a:endParaRPr>
          </a:p>
        </p:txBody>
      </p:sp>
      <p:sp>
        <p:nvSpPr>
          <p:cNvPr id="34" name="TextBox 33"/>
          <p:cNvSpPr txBox="1"/>
          <p:nvPr/>
        </p:nvSpPr>
        <p:spPr>
          <a:xfrm>
            <a:off x="3275742" y="4648200"/>
            <a:ext cx="3114280" cy="1077218"/>
          </a:xfrm>
          <a:prstGeom prst="rect">
            <a:avLst/>
          </a:prstGeom>
          <a:noFill/>
        </p:spPr>
        <p:txBody>
          <a:bodyPr wrap="square" rtlCol="0">
            <a:spAutoFit/>
          </a:bodyPr>
          <a:lstStyle/>
          <a:p>
            <a:pPr algn="ctr"/>
            <a:r>
              <a:rPr lang="en-US" sz="3200" dirty="0" smtClean="0">
                <a:solidFill>
                  <a:srgbClr val="005400"/>
                </a:solidFill>
                <a:latin typeface="American Typewriter"/>
                <a:cs typeface="American Typewriter"/>
              </a:rPr>
              <a:t>Barely successful</a:t>
            </a:r>
            <a:endParaRPr lang="en-US" sz="3200" dirty="0">
              <a:solidFill>
                <a:srgbClr val="005400"/>
              </a:solidFill>
              <a:latin typeface="American Typewriter"/>
              <a:cs typeface="American Typewriter"/>
            </a:endParaRPr>
          </a:p>
        </p:txBody>
      </p:sp>
      <p:sp>
        <p:nvSpPr>
          <p:cNvPr id="35" name="TextBox 34"/>
          <p:cNvSpPr txBox="1"/>
          <p:nvPr/>
        </p:nvSpPr>
        <p:spPr>
          <a:xfrm>
            <a:off x="5867400" y="4654739"/>
            <a:ext cx="3114280" cy="584776"/>
          </a:xfrm>
          <a:prstGeom prst="rect">
            <a:avLst/>
          </a:prstGeom>
          <a:noFill/>
        </p:spPr>
        <p:txBody>
          <a:bodyPr wrap="square" rtlCol="0">
            <a:spAutoFit/>
          </a:bodyPr>
          <a:lstStyle/>
          <a:p>
            <a:pPr algn="ctr"/>
            <a:r>
              <a:rPr lang="en-US" sz="3200" dirty="0" smtClean="0">
                <a:solidFill>
                  <a:srgbClr val="005400"/>
                </a:solidFill>
                <a:latin typeface="American Typewriter"/>
                <a:cs typeface="American Typewriter"/>
              </a:rPr>
              <a:t>Barely failed</a:t>
            </a:r>
            <a:endParaRPr lang="en-US" sz="3200" dirty="0">
              <a:solidFill>
                <a:srgbClr val="005400"/>
              </a:solidFill>
              <a:latin typeface="American Typewriter"/>
              <a:cs typeface="American Typewriter"/>
            </a:endParaRPr>
          </a:p>
        </p:txBody>
      </p:sp>
      <p:sp>
        <p:nvSpPr>
          <p:cNvPr id="40" name="TextBox 39"/>
          <p:cNvSpPr txBox="1"/>
          <p:nvPr/>
        </p:nvSpPr>
        <p:spPr>
          <a:xfrm>
            <a:off x="3032791" y="161091"/>
            <a:ext cx="5867400" cy="1200329"/>
          </a:xfrm>
          <a:prstGeom prst="rect">
            <a:avLst/>
          </a:prstGeom>
          <a:solidFill>
            <a:schemeClr val="tx1">
              <a:alpha val="63000"/>
            </a:schemeClr>
          </a:solidFill>
          <a:ln>
            <a:solidFill>
              <a:srgbClr val="FF11C0"/>
            </a:solidFill>
          </a:ln>
        </p:spPr>
        <p:txBody>
          <a:bodyPr wrap="square" rtlCol="0">
            <a:spAutoFit/>
          </a:bodyPr>
          <a:lstStyle/>
          <a:p>
            <a:pPr algn="ctr">
              <a:tabLst>
                <a:tab pos="1255713" algn="l"/>
              </a:tabLst>
            </a:pPr>
            <a:r>
              <a:rPr lang="en-US" sz="3600" b="1" dirty="0" smtClean="0">
                <a:solidFill>
                  <a:srgbClr val="FFFF00"/>
                </a:solidFill>
                <a:effectLst>
                  <a:outerShdw blurRad="50800" dist="38100" dir="2700000">
                    <a:srgbClr val="000000">
                      <a:alpha val="95000"/>
                    </a:srgbClr>
                  </a:outerShdw>
                </a:effectLst>
                <a:latin typeface="Chalkduster"/>
                <a:cs typeface="Chalkduster"/>
              </a:rPr>
              <a:t>There is some good in every person</a:t>
            </a:r>
            <a:endParaRPr lang="en-US" sz="3600" b="1" dirty="0">
              <a:solidFill>
                <a:srgbClr val="FFFF00"/>
              </a:solidFill>
              <a:effectLst>
                <a:outerShdw blurRad="50800" dist="38100" dir="2700000">
                  <a:srgbClr val="000000">
                    <a:alpha val="95000"/>
                  </a:srgbClr>
                </a:outerShdw>
              </a:effectLst>
              <a:latin typeface="Chalkduster"/>
              <a:cs typeface="Chalkduster"/>
            </a:endParaRPr>
          </a:p>
        </p:txBody>
      </p:sp>
      <p:cxnSp>
        <p:nvCxnSpPr>
          <p:cNvPr id="41" name="Straight Connector 40"/>
          <p:cNvCxnSpPr/>
          <p:nvPr/>
        </p:nvCxnSpPr>
        <p:spPr>
          <a:xfrm>
            <a:off x="7162800" y="533400"/>
            <a:ext cx="1524000" cy="1588"/>
          </a:xfrm>
          <a:prstGeom prst="line">
            <a:avLst/>
          </a:prstGeom>
          <a:ln w="444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400800" y="1066800"/>
            <a:ext cx="1524000" cy="1588"/>
          </a:xfrm>
          <a:prstGeom prst="line">
            <a:avLst/>
          </a:prstGeom>
          <a:ln w="44450">
            <a:solidFill>
              <a:srgbClr val="FFFF00"/>
            </a:solidFill>
          </a:ln>
        </p:spPr>
        <p:style>
          <a:lnRef idx="2">
            <a:schemeClr val="accent1"/>
          </a:lnRef>
          <a:fillRef idx="0">
            <a:schemeClr val="accent1"/>
          </a:fillRef>
          <a:effectRef idx="1">
            <a:schemeClr val="accent1"/>
          </a:effectRef>
          <a:fontRef idx="minor">
            <a:schemeClr val="tx1"/>
          </a:fontRef>
        </p:style>
      </p:cxnSp>
      <p:sp>
        <p:nvSpPr>
          <p:cNvPr id="43" name="Title 1"/>
          <p:cNvSpPr txBox="1">
            <a:spLocks/>
          </p:cNvSpPr>
          <p:nvPr/>
        </p:nvSpPr>
        <p:spPr>
          <a:xfrm>
            <a:off x="7010400" y="-381000"/>
            <a:ext cx="1752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smtClean="0">
                <a:solidFill>
                  <a:srgbClr val="FFFFFF"/>
                </a:solidFill>
                <a:latin typeface="+mj-lt"/>
                <a:ea typeface="+mj-ea"/>
                <a:cs typeface="+mj-cs"/>
              </a:rPr>
              <a:t>Jet</a:t>
            </a:r>
            <a:endParaRPr kumimoji="0" lang="en-US" sz="4400" b="0" i="0" u="none" strike="noStrike" kern="1200" cap="none" spc="0" normalizeH="0" baseline="0" noProof="0" dirty="0">
              <a:ln>
                <a:noFill/>
              </a:ln>
              <a:solidFill>
                <a:srgbClr val="FFFFFF"/>
              </a:solidFill>
              <a:effectLst/>
              <a:uLnTx/>
              <a:uFillTx/>
              <a:latin typeface="+mj-lt"/>
              <a:ea typeface="+mj-ea"/>
              <a:cs typeface="+mj-cs"/>
            </a:endParaRPr>
          </a:p>
        </p:txBody>
      </p:sp>
      <p:sp>
        <p:nvSpPr>
          <p:cNvPr id="44" name="Title 1"/>
          <p:cNvSpPr txBox="1">
            <a:spLocks/>
          </p:cNvSpPr>
          <p:nvPr/>
        </p:nvSpPr>
        <p:spPr>
          <a:xfrm>
            <a:off x="7315200" y="228600"/>
            <a:ext cx="1752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smtClean="0">
                <a:solidFill>
                  <a:srgbClr val="FFFFFF"/>
                </a:solidFill>
                <a:latin typeface="+mj-lt"/>
                <a:ea typeface="+mj-ea"/>
                <a:cs typeface="+mj-cs"/>
              </a:rPr>
              <a:t>SN</a:t>
            </a:r>
            <a:endParaRPr kumimoji="0" lang="en-US" sz="4400" b="0" i="0" u="none" strike="noStrike" kern="1200" cap="none" spc="0" normalizeH="0" baseline="0" noProof="0" dirty="0">
              <a:ln>
                <a:noFill/>
              </a:ln>
              <a:solidFill>
                <a:srgbClr val="FFFFFF"/>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69"/>
          <p:cNvGrpSpPr/>
          <p:nvPr/>
        </p:nvGrpSpPr>
        <p:grpSpPr>
          <a:xfrm>
            <a:off x="457200" y="2355047"/>
            <a:ext cx="5867400" cy="1835953"/>
            <a:chOff x="457200" y="2355047"/>
            <a:chExt cx="5867400" cy="1835953"/>
          </a:xfrm>
        </p:grpSpPr>
        <p:grpSp>
          <p:nvGrpSpPr>
            <p:cNvPr id="3" name="Group 50"/>
            <p:cNvGrpSpPr/>
            <p:nvPr/>
          </p:nvGrpSpPr>
          <p:grpSpPr>
            <a:xfrm>
              <a:off x="457200" y="2355047"/>
              <a:ext cx="2435860" cy="1835953"/>
              <a:chOff x="820196" y="2133600"/>
              <a:chExt cx="3421507" cy="2493969"/>
            </a:xfrm>
          </p:grpSpPr>
          <p:sp>
            <p:nvSpPr>
              <p:cNvPr id="56" name="Oval 55"/>
              <p:cNvSpPr/>
              <p:nvPr/>
            </p:nvSpPr>
            <p:spPr>
              <a:xfrm>
                <a:off x="1122829" y="2133600"/>
                <a:ext cx="3026739" cy="2493969"/>
              </a:xfrm>
              <a:prstGeom prst="ellipse">
                <a:avLst/>
              </a:prstGeom>
              <a:solidFill>
                <a:srgbClr val="FF9A04"/>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p:cNvSpPr txBox="1"/>
              <p:nvPr/>
            </p:nvSpPr>
            <p:spPr>
              <a:xfrm>
                <a:off x="820196" y="3011663"/>
                <a:ext cx="3421507" cy="627128"/>
              </a:xfrm>
              <a:prstGeom prst="rect">
                <a:avLst/>
              </a:prstGeom>
              <a:noFill/>
              <a:ln>
                <a:solidFill>
                  <a:srgbClr val="FF0000"/>
                </a:solidFill>
              </a:ln>
            </p:spPr>
            <p:txBody>
              <a:bodyPr wrap="square" rtlCol="0">
                <a:spAutoFit/>
              </a:bodyPr>
              <a:lstStyle/>
              <a:p>
                <a:pPr algn="ctr"/>
                <a:r>
                  <a:rPr lang="en-US" sz="2400" b="1" dirty="0" smtClean="0"/>
                  <a:t>MASS-LOSS</a:t>
                </a:r>
                <a:endParaRPr lang="en-US" sz="2400" b="1" dirty="0"/>
              </a:p>
            </p:txBody>
          </p:sp>
        </p:grpSp>
        <p:cxnSp>
          <p:nvCxnSpPr>
            <p:cNvPr id="62" name="Straight Arrow Connector 61"/>
            <p:cNvCxnSpPr/>
            <p:nvPr/>
          </p:nvCxnSpPr>
          <p:spPr>
            <a:xfrm>
              <a:off x="3352800" y="3198812"/>
              <a:ext cx="29718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72" name="TextBox 71"/>
          <p:cNvSpPr txBox="1"/>
          <p:nvPr/>
        </p:nvSpPr>
        <p:spPr>
          <a:xfrm>
            <a:off x="3657600" y="2438400"/>
            <a:ext cx="1981200" cy="646331"/>
          </a:xfrm>
          <a:prstGeom prst="rect">
            <a:avLst/>
          </a:prstGeom>
          <a:noFill/>
        </p:spPr>
        <p:txBody>
          <a:bodyPr wrap="square" rtlCol="0">
            <a:spAutoFit/>
          </a:bodyPr>
          <a:lstStyle/>
          <a:p>
            <a:pPr algn="ctr"/>
            <a:r>
              <a:rPr lang="en-US" sz="3600" dirty="0" smtClean="0">
                <a:solidFill>
                  <a:srgbClr val="FFE90B"/>
                </a:solidFill>
              </a:rPr>
              <a:t>Type </a:t>
            </a:r>
            <a:r>
              <a:rPr lang="en-US" sz="3600" dirty="0" err="1" smtClean="0">
                <a:solidFill>
                  <a:srgbClr val="FFE90B"/>
                </a:solidFill>
              </a:rPr>
              <a:t>Ia</a:t>
            </a:r>
            <a:endParaRPr lang="en-US" sz="3600" dirty="0">
              <a:solidFill>
                <a:srgbClr val="FFE90B"/>
              </a:solidFill>
            </a:endParaRPr>
          </a:p>
        </p:txBody>
      </p:sp>
      <p:sp>
        <p:nvSpPr>
          <p:cNvPr id="21" name="TextBox 20"/>
          <p:cNvSpPr txBox="1"/>
          <p:nvPr/>
        </p:nvSpPr>
        <p:spPr>
          <a:xfrm>
            <a:off x="6553200" y="2514600"/>
            <a:ext cx="2209800" cy="1938992"/>
          </a:xfrm>
          <a:prstGeom prst="rect">
            <a:avLst/>
          </a:prstGeom>
          <a:solidFill>
            <a:schemeClr val="tx1"/>
          </a:solidFill>
        </p:spPr>
        <p:txBody>
          <a:bodyPr wrap="square" rtlCol="0">
            <a:spAutoFit/>
          </a:bodyPr>
          <a:lstStyle/>
          <a:p>
            <a:pPr algn="ctr"/>
            <a:r>
              <a:rPr lang="en-US" sz="2400" dirty="0" smtClean="0">
                <a:solidFill>
                  <a:schemeClr val="bg1"/>
                </a:solidFill>
                <a:latin typeface="American Typewriter"/>
                <a:cs typeface="American Typewriter"/>
              </a:rPr>
              <a:t>Symbiotic systems with stable mass-loss are ruled out</a:t>
            </a:r>
            <a:endParaRPr lang="en-US" sz="2400" dirty="0">
              <a:solidFill>
                <a:schemeClr val="bg1"/>
              </a:solidFill>
              <a:latin typeface="American Typewriter"/>
              <a:cs typeface="American Typewriter"/>
            </a:endParaRPr>
          </a:p>
        </p:txBody>
      </p:sp>
      <p:sp>
        <p:nvSpPr>
          <p:cNvPr id="22" name="TextBox 21"/>
          <p:cNvSpPr txBox="1"/>
          <p:nvPr/>
        </p:nvSpPr>
        <p:spPr>
          <a:xfrm>
            <a:off x="838200" y="838200"/>
            <a:ext cx="6437702" cy="523220"/>
          </a:xfrm>
          <a:prstGeom prst="rect">
            <a:avLst/>
          </a:prstGeom>
          <a:noFill/>
        </p:spPr>
        <p:txBody>
          <a:bodyPr wrap="square" rtlCol="0">
            <a:spAutoFit/>
          </a:bodyPr>
          <a:lstStyle/>
          <a:p>
            <a:r>
              <a:rPr lang="en-US" sz="2800" dirty="0" smtClean="0">
                <a:solidFill>
                  <a:srgbClr val="FFFFFF"/>
                </a:solidFill>
                <a:latin typeface="American Typewriter"/>
                <a:cs typeface="American Typewriter"/>
              </a:rPr>
              <a:t>TAKE AWAY MESSAGES:</a:t>
            </a:r>
            <a:endParaRPr lang="en-US" sz="2800" dirty="0">
              <a:solidFill>
                <a:srgbClr val="FFFFFF"/>
              </a:solidFill>
              <a:latin typeface="American Typewriter"/>
              <a:cs typeface="American Typewriter"/>
            </a:endParaRPr>
          </a:p>
        </p:txBody>
      </p:sp>
      <p:grpSp>
        <p:nvGrpSpPr>
          <p:cNvPr id="18" name="Group 17"/>
          <p:cNvGrpSpPr/>
          <p:nvPr/>
        </p:nvGrpSpPr>
        <p:grpSpPr>
          <a:xfrm>
            <a:off x="672652" y="4495800"/>
            <a:ext cx="8090348" cy="1835953"/>
            <a:chOff x="672652" y="4495800"/>
            <a:chExt cx="8090348" cy="1835953"/>
          </a:xfrm>
        </p:grpSpPr>
        <p:grpSp>
          <p:nvGrpSpPr>
            <p:cNvPr id="4" name="Group 22"/>
            <p:cNvGrpSpPr/>
            <p:nvPr/>
          </p:nvGrpSpPr>
          <p:grpSpPr>
            <a:xfrm>
              <a:off x="672652" y="4495800"/>
              <a:ext cx="5728148" cy="1835953"/>
              <a:chOff x="672652" y="4495800"/>
              <a:chExt cx="5728148" cy="1835953"/>
            </a:xfrm>
          </p:grpSpPr>
          <p:grpSp>
            <p:nvGrpSpPr>
              <p:cNvPr id="5" name="Group 70"/>
              <p:cNvGrpSpPr/>
              <p:nvPr/>
            </p:nvGrpSpPr>
            <p:grpSpPr>
              <a:xfrm>
                <a:off x="672652" y="4495800"/>
                <a:ext cx="5651948" cy="1835953"/>
                <a:chOff x="672652" y="4495800"/>
                <a:chExt cx="5651948" cy="1835953"/>
              </a:xfrm>
            </p:grpSpPr>
            <p:grpSp>
              <p:nvGrpSpPr>
                <p:cNvPr id="6" name="Group 57"/>
                <p:cNvGrpSpPr/>
                <p:nvPr/>
              </p:nvGrpSpPr>
              <p:grpSpPr>
                <a:xfrm>
                  <a:off x="672652" y="4495800"/>
                  <a:ext cx="2435860" cy="1835953"/>
                  <a:chOff x="6860540" y="3738315"/>
                  <a:chExt cx="2435860" cy="1835953"/>
                </a:xfrm>
              </p:grpSpPr>
              <p:sp>
                <p:nvSpPr>
                  <p:cNvPr id="59" name="Oval 58"/>
                  <p:cNvSpPr/>
                  <p:nvPr/>
                </p:nvSpPr>
                <p:spPr>
                  <a:xfrm>
                    <a:off x="6989186" y="3738315"/>
                    <a:ext cx="2154814" cy="1835953"/>
                  </a:xfrm>
                  <a:prstGeom prst="ellipse">
                    <a:avLst/>
                  </a:prstGeom>
                  <a:solidFill>
                    <a:srgbClr val="FFE90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Box 59"/>
                  <p:cNvSpPr txBox="1"/>
                  <p:nvPr/>
                </p:nvSpPr>
                <p:spPr>
                  <a:xfrm>
                    <a:off x="6860540" y="4343400"/>
                    <a:ext cx="2435860" cy="830997"/>
                  </a:xfrm>
                  <a:prstGeom prst="rect">
                    <a:avLst/>
                  </a:prstGeom>
                  <a:noFill/>
                  <a:ln>
                    <a:solidFill>
                      <a:srgbClr val="FF0000"/>
                    </a:solidFill>
                  </a:ln>
                </p:spPr>
                <p:txBody>
                  <a:bodyPr wrap="square" rtlCol="0">
                    <a:spAutoFit/>
                  </a:bodyPr>
                  <a:lstStyle/>
                  <a:p>
                    <a:pPr algn="ctr"/>
                    <a:r>
                      <a:rPr lang="en-US" sz="2400" b="1" dirty="0" smtClean="0"/>
                      <a:t>SOURCE of ENERGY</a:t>
                    </a:r>
                    <a:endParaRPr lang="en-US" sz="2400" b="1" dirty="0"/>
                  </a:p>
                </p:txBody>
              </p:sp>
            </p:grpSp>
            <p:cxnSp>
              <p:nvCxnSpPr>
                <p:cNvPr id="65" name="Straight Arrow Connector 64"/>
                <p:cNvCxnSpPr/>
                <p:nvPr/>
              </p:nvCxnSpPr>
              <p:spPr>
                <a:xfrm>
                  <a:off x="3429000" y="5484812"/>
                  <a:ext cx="28956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74" name="TextBox 73"/>
              <p:cNvSpPr txBox="1"/>
              <p:nvPr/>
            </p:nvSpPr>
            <p:spPr>
              <a:xfrm>
                <a:off x="3048000" y="4637037"/>
                <a:ext cx="3352800" cy="646331"/>
              </a:xfrm>
              <a:prstGeom prst="rect">
                <a:avLst/>
              </a:prstGeom>
              <a:noFill/>
            </p:spPr>
            <p:txBody>
              <a:bodyPr wrap="square" rtlCol="0">
                <a:spAutoFit/>
              </a:bodyPr>
              <a:lstStyle/>
              <a:p>
                <a:pPr algn="ctr"/>
                <a:r>
                  <a:rPr lang="en-US" sz="3600" dirty="0" smtClean="0">
                    <a:solidFill>
                      <a:srgbClr val="FFE90B"/>
                    </a:solidFill>
                  </a:rPr>
                  <a:t>Relativistic </a:t>
                </a:r>
                <a:r>
                  <a:rPr lang="en-US" sz="3600" dirty="0" err="1" smtClean="0">
                    <a:solidFill>
                      <a:srgbClr val="FFE90B"/>
                    </a:solidFill>
                  </a:rPr>
                  <a:t>SNe</a:t>
                </a:r>
                <a:endParaRPr lang="en-US" sz="3600" dirty="0">
                  <a:solidFill>
                    <a:srgbClr val="FFE90B"/>
                  </a:solidFill>
                </a:endParaRPr>
              </a:p>
            </p:txBody>
          </p:sp>
        </p:grpSp>
        <p:sp>
          <p:nvSpPr>
            <p:cNvPr id="17" name="TextBox 16"/>
            <p:cNvSpPr txBox="1"/>
            <p:nvPr/>
          </p:nvSpPr>
          <p:spPr>
            <a:xfrm>
              <a:off x="6553200" y="4884003"/>
              <a:ext cx="2209800" cy="830997"/>
            </a:xfrm>
            <a:prstGeom prst="rect">
              <a:avLst/>
            </a:prstGeom>
            <a:solidFill>
              <a:schemeClr val="tx1"/>
            </a:solidFill>
          </p:spPr>
          <p:txBody>
            <a:bodyPr wrap="square" rtlCol="0">
              <a:spAutoFit/>
            </a:bodyPr>
            <a:lstStyle/>
            <a:p>
              <a:pPr algn="ctr"/>
              <a:r>
                <a:rPr lang="en-US" sz="2400" dirty="0" smtClean="0">
                  <a:solidFill>
                    <a:schemeClr val="bg1"/>
                  </a:solidFill>
                  <a:latin typeface="American Typewriter"/>
                  <a:cs typeface="American Typewriter"/>
                </a:rPr>
                <a:t>Jets might be ubiquitous</a:t>
              </a:r>
              <a:endParaRPr lang="en-US" sz="2400" dirty="0">
                <a:solidFill>
                  <a:schemeClr val="bg1"/>
                </a:solidFill>
                <a:latin typeface="American Typewriter"/>
                <a:cs typeface="American Typewrite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5410200" y="304800"/>
            <a:ext cx="3581400" cy="461665"/>
          </a:xfrm>
          <a:prstGeom prst="rect">
            <a:avLst/>
          </a:prstGeom>
          <a:noFill/>
          <a:ln>
            <a:solidFill>
              <a:schemeClr val="tx1"/>
            </a:solidFill>
          </a:ln>
        </p:spPr>
        <p:txBody>
          <a:bodyPr wrap="square" rtlCol="0">
            <a:spAutoFit/>
          </a:bodyPr>
          <a:lstStyle/>
          <a:p>
            <a:pPr algn="r"/>
            <a:r>
              <a:rPr lang="en-US" sz="2400" dirty="0" smtClean="0"/>
              <a:t>X-rays from Supernovae</a:t>
            </a:r>
            <a:endParaRPr lang="en-US" sz="2400" dirty="0"/>
          </a:p>
        </p:txBody>
      </p:sp>
      <p:cxnSp>
        <p:nvCxnSpPr>
          <p:cNvPr id="6" name="Straight Arrow Connector 5"/>
          <p:cNvCxnSpPr/>
          <p:nvPr/>
        </p:nvCxnSpPr>
        <p:spPr>
          <a:xfrm>
            <a:off x="609600" y="5410993"/>
            <a:ext cx="8229600" cy="1588"/>
          </a:xfrm>
          <a:prstGeom prst="straightConnector1">
            <a:avLst/>
          </a:prstGeom>
          <a:ln w="47625">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rot="5400000" flipH="1" flipV="1">
            <a:off x="-801539" y="3387873"/>
            <a:ext cx="4347866" cy="1588"/>
          </a:xfrm>
          <a:prstGeom prst="straightConnector1">
            <a:avLst/>
          </a:prstGeom>
          <a:ln w="44450">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1065361" y="3654573"/>
            <a:ext cx="4881266" cy="1588"/>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533105" y="4229100"/>
            <a:ext cx="3733800" cy="1588"/>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696200" y="5334000"/>
            <a:ext cx="1828800" cy="523220"/>
          </a:xfrm>
          <a:prstGeom prst="rect">
            <a:avLst/>
          </a:prstGeom>
          <a:noFill/>
        </p:spPr>
        <p:txBody>
          <a:bodyPr wrap="square" rtlCol="0">
            <a:spAutoFit/>
          </a:bodyPr>
          <a:lstStyle/>
          <a:p>
            <a:r>
              <a:rPr lang="en-US" sz="2800" dirty="0" smtClean="0">
                <a:solidFill>
                  <a:srgbClr val="7F7F7F"/>
                </a:solidFill>
              </a:rPr>
              <a:t>Log Time</a:t>
            </a:r>
            <a:endParaRPr lang="en-US" sz="2800" dirty="0">
              <a:solidFill>
                <a:srgbClr val="7F7F7F"/>
              </a:solidFill>
            </a:endParaRPr>
          </a:p>
        </p:txBody>
      </p:sp>
      <p:sp>
        <p:nvSpPr>
          <p:cNvPr id="14" name="TextBox 13"/>
          <p:cNvSpPr txBox="1"/>
          <p:nvPr/>
        </p:nvSpPr>
        <p:spPr>
          <a:xfrm>
            <a:off x="2514600" y="5562600"/>
            <a:ext cx="1219200" cy="369332"/>
          </a:xfrm>
          <a:prstGeom prst="rect">
            <a:avLst/>
          </a:prstGeom>
          <a:noFill/>
        </p:spPr>
        <p:txBody>
          <a:bodyPr wrap="square" rtlCol="0">
            <a:spAutoFit/>
          </a:bodyPr>
          <a:lstStyle/>
          <a:p>
            <a:r>
              <a:rPr lang="en-US" dirty="0" smtClean="0"/>
              <a:t>&lt; few hr</a:t>
            </a:r>
            <a:endParaRPr lang="en-US" dirty="0"/>
          </a:p>
        </p:txBody>
      </p:sp>
      <p:sp>
        <p:nvSpPr>
          <p:cNvPr id="15" name="TextBox 14"/>
          <p:cNvSpPr txBox="1"/>
          <p:nvPr/>
        </p:nvSpPr>
        <p:spPr>
          <a:xfrm>
            <a:off x="6553200" y="5562600"/>
            <a:ext cx="1219200" cy="369332"/>
          </a:xfrm>
          <a:prstGeom prst="rect">
            <a:avLst/>
          </a:prstGeom>
          <a:noFill/>
        </p:spPr>
        <p:txBody>
          <a:bodyPr wrap="square" rtlCol="0">
            <a:spAutoFit/>
          </a:bodyPr>
          <a:lstStyle/>
          <a:p>
            <a:r>
              <a:rPr lang="en-US" dirty="0" smtClean="0"/>
              <a:t>&gt; 10 years</a:t>
            </a:r>
            <a:endParaRPr lang="en-US" dirty="0"/>
          </a:p>
        </p:txBody>
      </p:sp>
      <p:sp>
        <p:nvSpPr>
          <p:cNvPr id="16" name="TextBox 15"/>
          <p:cNvSpPr txBox="1"/>
          <p:nvPr/>
        </p:nvSpPr>
        <p:spPr>
          <a:xfrm>
            <a:off x="1447800" y="1447800"/>
            <a:ext cx="2286000" cy="646331"/>
          </a:xfrm>
          <a:prstGeom prst="rect">
            <a:avLst/>
          </a:prstGeom>
          <a:noFill/>
        </p:spPr>
        <p:txBody>
          <a:bodyPr wrap="square" rtlCol="0">
            <a:spAutoFit/>
          </a:bodyPr>
          <a:lstStyle/>
          <a:p>
            <a:r>
              <a:rPr lang="en-US" b="1" dirty="0" smtClean="0"/>
              <a:t>SHOCK BREAK OUT</a:t>
            </a:r>
          </a:p>
          <a:p>
            <a:r>
              <a:rPr lang="en-US" dirty="0" smtClean="0"/>
              <a:t>(R exploding star)</a:t>
            </a:r>
          </a:p>
          <a:p>
            <a:endParaRPr lang="en-US" b="1" dirty="0" smtClean="0"/>
          </a:p>
        </p:txBody>
      </p:sp>
      <p:sp>
        <p:nvSpPr>
          <p:cNvPr id="17" name="TextBox 16"/>
          <p:cNvSpPr txBox="1"/>
          <p:nvPr/>
        </p:nvSpPr>
        <p:spPr>
          <a:xfrm>
            <a:off x="1295400" y="2685871"/>
            <a:ext cx="2286000" cy="1200329"/>
          </a:xfrm>
          <a:prstGeom prst="rect">
            <a:avLst/>
          </a:prstGeom>
          <a:noFill/>
        </p:spPr>
        <p:txBody>
          <a:bodyPr wrap="square" rtlCol="0">
            <a:spAutoFit/>
          </a:bodyPr>
          <a:lstStyle/>
          <a:p>
            <a:pPr algn="ctr"/>
            <a:r>
              <a:rPr lang="en-US" b="1" dirty="0" smtClean="0"/>
              <a:t>SHOCK INTERACTION</a:t>
            </a:r>
          </a:p>
          <a:p>
            <a:pPr algn="ctr"/>
            <a:r>
              <a:rPr lang="en-US" b="1" dirty="0" err="1" smtClean="0"/>
              <a:t>w</a:t>
            </a:r>
            <a:r>
              <a:rPr lang="en-US" b="1" dirty="0" smtClean="0"/>
              <a:t>. COMPANION</a:t>
            </a:r>
          </a:p>
          <a:p>
            <a:pPr algn="ctr"/>
            <a:r>
              <a:rPr lang="en-US" dirty="0" smtClean="0"/>
              <a:t>(R and distance of </a:t>
            </a:r>
          </a:p>
          <a:p>
            <a:pPr algn="ctr"/>
            <a:r>
              <a:rPr lang="en-US" dirty="0" smtClean="0"/>
              <a:t>the companion)</a:t>
            </a:r>
          </a:p>
          <a:p>
            <a:pPr algn="ctr"/>
            <a:endParaRPr lang="en-US" b="1" dirty="0" smtClean="0"/>
          </a:p>
        </p:txBody>
      </p:sp>
      <p:sp>
        <p:nvSpPr>
          <p:cNvPr id="19" name="TextBox 18"/>
          <p:cNvSpPr txBox="1"/>
          <p:nvPr/>
        </p:nvSpPr>
        <p:spPr>
          <a:xfrm>
            <a:off x="3657600" y="1447800"/>
            <a:ext cx="5181600" cy="646331"/>
          </a:xfrm>
          <a:prstGeom prst="rect">
            <a:avLst/>
          </a:prstGeom>
          <a:noFill/>
          <a:ln>
            <a:noFill/>
          </a:ln>
        </p:spPr>
        <p:txBody>
          <a:bodyPr wrap="square" rtlCol="0">
            <a:spAutoFit/>
          </a:bodyPr>
          <a:lstStyle/>
          <a:p>
            <a:pPr algn="ctr"/>
            <a:r>
              <a:rPr lang="en-US" b="1" dirty="0" smtClean="0"/>
              <a:t>SHOCK/JET INTERACTION </a:t>
            </a:r>
            <a:r>
              <a:rPr lang="en-US" b="1" dirty="0" err="1" smtClean="0"/>
              <a:t>w</a:t>
            </a:r>
            <a:r>
              <a:rPr lang="en-US" b="1" dirty="0" smtClean="0"/>
              <a:t>. the MEDIUM</a:t>
            </a:r>
          </a:p>
          <a:p>
            <a:pPr algn="ctr"/>
            <a:r>
              <a:rPr lang="en-US" dirty="0" smtClean="0"/>
              <a:t>(mass-loss of the progenitor)</a:t>
            </a:r>
            <a:endParaRPr lang="en-US" dirty="0"/>
          </a:p>
        </p:txBody>
      </p:sp>
      <p:sp>
        <p:nvSpPr>
          <p:cNvPr id="20" name="TextBox 19"/>
          <p:cNvSpPr txBox="1"/>
          <p:nvPr/>
        </p:nvSpPr>
        <p:spPr>
          <a:xfrm>
            <a:off x="6248400" y="2514600"/>
            <a:ext cx="2514600" cy="1200329"/>
          </a:xfrm>
          <a:prstGeom prst="rect">
            <a:avLst/>
          </a:prstGeom>
          <a:noFill/>
        </p:spPr>
        <p:txBody>
          <a:bodyPr wrap="square" rtlCol="0">
            <a:spAutoFit/>
          </a:bodyPr>
          <a:lstStyle/>
          <a:p>
            <a:pPr algn="ctr"/>
            <a:r>
              <a:rPr lang="en-US" b="1" dirty="0" smtClean="0"/>
              <a:t>RADIATION from the REMNANT</a:t>
            </a:r>
          </a:p>
          <a:p>
            <a:pPr algn="ctr"/>
            <a:r>
              <a:rPr lang="en-US" dirty="0" smtClean="0"/>
              <a:t>(accreting BH, MAGNETAR)</a:t>
            </a:r>
            <a:endParaRPr lang="en-US" dirty="0"/>
          </a:p>
        </p:txBody>
      </p:sp>
      <p:sp>
        <p:nvSpPr>
          <p:cNvPr id="21" name="TextBox 20"/>
          <p:cNvSpPr txBox="1"/>
          <p:nvPr/>
        </p:nvSpPr>
        <p:spPr>
          <a:xfrm>
            <a:off x="1371600" y="4050268"/>
            <a:ext cx="1981200" cy="369332"/>
          </a:xfrm>
          <a:prstGeom prst="rect">
            <a:avLst/>
          </a:prstGeom>
          <a:noFill/>
          <a:ln>
            <a:noFill/>
          </a:ln>
        </p:spPr>
        <p:txBody>
          <a:bodyPr wrap="square" rtlCol="0">
            <a:spAutoFit/>
          </a:bodyPr>
          <a:lstStyle/>
          <a:p>
            <a:pPr algn="ctr"/>
            <a:r>
              <a:rPr lang="en-US" b="1" dirty="0" smtClean="0"/>
              <a:t>Successful JET</a:t>
            </a:r>
            <a:endParaRPr lang="en-US" dirty="0"/>
          </a:p>
        </p:txBody>
      </p:sp>
      <p:sp>
        <p:nvSpPr>
          <p:cNvPr id="22" name="TextBox 21"/>
          <p:cNvSpPr txBox="1"/>
          <p:nvPr/>
        </p:nvSpPr>
        <p:spPr>
          <a:xfrm>
            <a:off x="1752600" y="4953000"/>
            <a:ext cx="1905000" cy="369332"/>
          </a:xfrm>
          <a:prstGeom prst="rect">
            <a:avLst/>
          </a:prstGeom>
          <a:noFill/>
        </p:spPr>
        <p:txBody>
          <a:bodyPr wrap="square" rtlCol="0">
            <a:spAutoFit/>
          </a:bodyPr>
          <a:lstStyle/>
          <a:p>
            <a:r>
              <a:rPr lang="en-US" dirty="0" smtClean="0">
                <a:solidFill>
                  <a:srgbClr val="FF0000"/>
                </a:solidFill>
              </a:rPr>
              <a:t>PRESENT</a:t>
            </a:r>
            <a:endParaRPr lang="en-US" dirty="0">
              <a:solidFill>
                <a:srgbClr val="FF0000"/>
              </a:solidFill>
            </a:endParaRPr>
          </a:p>
        </p:txBody>
      </p:sp>
      <p:sp>
        <p:nvSpPr>
          <p:cNvPr id="23" name="TextBox 22"/>
          <p:cNvSpPr txBox="1"/>
          <p:nvPr/>
        </p:nvSpPr>
        <p:spPr>
          <a:xfrm>
            <a:off x="3810000" y="4953000"/>
            <a:ext cx="1905000" cy="369332"/>
          </a:xfrm>
          <a:prstGeom prst="rect">
            <a:avLst/>
          </a:prstGeom>
          <a:noFill/>
        </p:spPr>
        <p:txBody>
          <a:bodyPr wrap="square" rtlCol="0">
            <a:spAutoFit/>
          </a:bodyPr>
          <a:lstStyle/>
          <a:p>
            <a:r>
              <a:rPr lang="en-US" dirty="0" smtClean="0">
                <a:solidFill>
                  <a:srgbClr val="FF0000"/>
                </a:solidFill>
              </a:rPr>
              <a:t>PAST</a:t>
            </a:r>
            <a:endParaRPr lang="en-US" dirty="0">
              <a:solidFill>
                <a:srgbClr val="FF0000"/>
              </a:solidFill>
            </a:endParaRPr>
          </a:p>
        </p:txBody>
      </p:sp>
      <p:sp>
        <p:nvSpPr>
          <p:cNvPr id="24" name="TextBox 23"/>
          <p:cNvSpPr txBox="1"/>
          <p:nvPr/>
        </p:nvSpPr>
        <p:spPr>
          <a:xfrm>
            <a:off x="6553200" y="5040868"/>
            <a:ext cx="1905000" cy="369332"/>
          </a:xfrm>
          <a:prstGeom prst="rect">
            <a:avLst/>
          </a:prstGeom>
          <a:noFill/>
        </p:spPr>
        <p:txBody>
          <a:bodyPr wrap="square" rtlCol="0">
            <a:spAutoFit/>
          </a:bodyPr>
          <a:lstStyle/>
          <a:p>
            <a:r>
              <a:rPr lang="en-US" dirty="0" smtClean="0">
                <a:solidFill>
                  <a:srgbClr val="FF0000"/>
                </a:solidFill>
              </a:rPr>
              <a:t>FUTURE</a:t>
            </a:r>
            <a:endParaRPr lang="en-US" dirty="0">
              <a:solidFill>
                <a:srgbClr val="FF0000"/>
              </a:solidFill>
            </a:endParaRPr>
          </a:p>
        </p:txBody>
      </p:sp>
      <p:sp>
        <p:nvSpPr>
          <p:cNvPr id="18" name="TextBox 17"/>
          <p:cNvSpPr txBox="1"/>
          <p:nvPr/>
        </p:nvSpPr>
        <p:spPr>
          <a:xfrm>
            <a:off x="1143000" y="6019800"/>
            <a:ext cx="2514600" cy="646331"/>
          </a:xfrm>
          <a:prstGeom prst="rect">
            <a:avLst/>
          </a:prstGeom>
          <a:noFill/>
        </p:spPr>
        <p:txBody>
          <a:bodyPr wrap="square" rtlCol="0">
            <a:spAutoFit/>
          </a:bodyPr>
          <a:lstStyle/>
          <a:p>
            <a:pPr algn="ctr"/>
            <a:r>
              <a:rPr lang="en-US" dirty="0" smtClean="0">
                <a:solidFill>
                  <a:srgbClr val="0000FF"/>
                </a:solidFill>
              </a:rPr>
              <a:t>Very early observations</a:t>
            </a:r>
          </a:p>
          <a:p>
            <a:pPr algn="ctr"/>
            <a:r>
              <a:rPr lang="en-US" dirty="0" smtClean="0">
                <a:solidFill>
                  <a:srgbClr val="0000FF"/>
                </a:solidFill>
              </a:rPr>
              <a:t>(DIFFICULT)</a:t>
            </a:r>
            <a:endParaRPr lang="en-US" dirty="0">
              <a:solidFill>
                <a:srgbClr val="0000FF"/>
              </a:solidFill>
            </a:endParaRPr>
          </a:p>
        </p:txBody>
      </p:sp>
      <p:sp>
        <p:nvSpPr>
          <p:cNvPr id="25" name="TextBox 24"/>
          <p:cNvSpPr txBox="1"/>
          <p:nvPr/>
        </p:nvSpPr>
        <p:spPr>
          <a:xfrm>
            <a:off x="6400800" y="6019800"/>
            <a:ext cx="2590800" cy="646331"/>
          </a:xfrm>
          <a:prstGeom prst="rect">
            <a:avLst/>
          </a:prstGeom>
          <a:noFill/>
        </p:spPr>
        <p:txBody>
          <a:bodyPr wrap="square" rtlCol="0">
            <a:spAutoFit/>
          </a:bodyPr>
          <a:lstStyle/>
          <a:p>
            <a:pPr algn="ctr"/>
            <a:r>
              <a:rPr lang="en-US" dirty="0" smtClean="0">
                <a:solidFill>
                  <a:srgbClr val="0000FF"/>
                </a:solidFill>
              </a:rPr>
              <a:t>Faint</a:t>
            </a:r>
          </a:p>
          <a:p>
            <a:pPr algn="ctr"/>
            <a:r>
              <a:rPr lang="en-US" dirty="0" smtClean="0">
                <a:solidFill>
                  <a:srgbClr val="0000FF"/>
                </a:solidFill>
              </a:rPr>
              <a:t>(DIFFICULT)</a:t>
            </a:r>
            <a:endParaRPr lang="en-US" dirty="0">
              <a:solidFill>
                <a:srgbClr val="0000FF"/>
              </a:solidFill>
            </a:endParaRPr>
          </a:p>
        </p:txBody>
      </p:sp>
      <p:sp>
        <p:nvSpPr>
          <p:cNvPr id="34" name="TextBox 33"/>
          <p:cNvSpPr txBox="1"/>
          <p:nvPr/>
        </p:nvSpPr>
        <p:spPr>
          <a:xfrm>
            <a:off x="4037806" y="3124200"/>
            <a:ext cx="2286794" cy="923330"/>
          </a:xfrm>
          <a:prstGeom prst="rect">
            <a:avLst/>
          </a:prstGeom>
          <a:noFill/>
        </p:spPr>
        <p:txBody>
          <a:bodyPr wrap="square" rtlCol="0">
            <a:spAutoFit/>
          </a:bodyPr>
          <a:lstStyle/>
          <a:p>
            <a:pPr algn="r"/>
            <a:r>
              <a:rPr lang="en-US" b="1" dirty="0" smtClean="0"/>
              <a:t>RADIATION from the REMNANT in engine driven </a:t>
            </a:r>
            <a:r>
              <a:rPr lang="en-US" b="1" dirty="0" err="1" smtClean="0"/>
              <a:t>SNe</a:t>
            </a:r>
            <a:endParaRPr lang="en-US" dirty="0"/>
          </a:p>
        </p:txBody>
      </p:sp>
      <p:cxnSp>
        <p:nvCxnSpPr>
          <p:cNvPr id="35" name="Straight Connector 34"/>
          <p:cNvCxnSpPr/>
          <p:nvPr/>
        </p:nvCxnSpPr>
        <p:spPr>
          <a:xfrm rot="5400000">
            <a:off x="4267200" y="4724400"/>
            <a:ext cx="1676400" cy="1588"/>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343400" y="5562600"/>
            <a:ext cx="1753394" cy="369332"/>
          </a:xfrm>
          <a:prstGeom prst="rect">
            <a:avLst/>
          </a:prstGeom>
          <a:noFill/>
        </p:spPr>
        <p:txBody>
          <a:bodyPr wrap="square" rtlCol="0">
            <a:spAutoFit/>
          </a:bodyPr>
          <a:lstStyle/>
          <a:p>
            <a:pPr algn="ctr"/>
            <a:r>
              <a:rPr lang="en-US" dirty="0" smtClean="0"/>
              <a:t>10-100 days</a:t>
            </a:r>
            <a:endParaRPr lang="en-US" dirty="0"/>
          </a:p>
        </p:txBody>
      </p:sp>
      <p:sp>
        <p:nvSpPr>
          <p:cNvPr id="40" name="TextBox 39"/>
          <p:cNvSpPr txBox="1"/>
          <p:nvPr/>
        </p:nvSpPr>
        <p:spPr>
          <a:xfrm>
            <a:off x="533400" y="566410"/>
            <a:ext cx="1219200" cy="523220"/>
          </a:xfrm>
          <a:prstGeom prst="rect">
            <a:avLst/>
          </a:prstGeom>
          <a:noFill/>
        </p:spPr>
        <p:txBody>
          <a:bodyPr wrap="square" rtlCol="0">
            <a:spAutoFit/>
          </a:bodyPr>
          <a:lstStyle/>
          <a:p>
            <a:r>
              <a:rPr lang="en-US" sz="2800" dirty="0" smtClean="0">
                <a:solidFill>
                  <a:srgbClr val="7F7F7F"/>
                </a:solidFill>
              </a:rPr>
              <a:t>Log Lx</a:t>
            </a:r>
            <a:endParaRPr lang="en-US" sz="2800" dirty="0">
              <a:solidFill>
                <a:srgbClr val="7F7F7F"/>
              </a:solidFill>
            </a:endParaRPr>
          </a:p>
        </p:txBody>
      </p:sp>
      <p:sp>
        <p:nvSpPr>
          <p:cNvPr id="26" name="TextBox 25"/>
          <p:cNvSpPr txBox="1"/>
          <p:nvPr/>
        </p:nvSpPr>
        <p:spPr>
          <a:xfrm>
            <a:off x="2590800" y="2039540"/>
            <a:ext cx="2286000" cy="646331"/>
          </a:xfrm>
          <a:prstGeom prst="rect">
            <a:avLst/>
          </a:prstGeom>
          <a:solidFill>
            <a:schemeClr val="bg1"/>
          </a:solidFill>
        </p:spPr>
        <p:txBody>
          <a:bodyPr wrap="square" rtlCol="0">
            <a:spAutoFit/>
          </a:bodyPr>
          <a:lstStyle/>
          <a:p>
            <a:pPr algn="ctr"/>
            <a:r>
              <a:rPr lang="en-US" b="1" dirty="0" smtClean="0"/>
              <a:t>COOLING ENVELOPE</a:t>
            </a:r>
          </a:p>
          <a:p>
            <a:pPr algn="ctr"/>
            <a:r>
              <a:rPr lang="en-US" dirty="0" smtClean="0"/>
              <a:t>(R envelope)</a:t>
            </a:r>
          </a:p>
          <a:p>
            <a:endParaRPr lang="en-US" b="1" dirty="0" smtClean="0"/>
          </a:p>
        </p:txBody>
      </p:sp>
      <p:sp>
        <p:nvSpPr>
          <p:cNvPr id="27" name="TextBox 26"/>
          <p:cNvSpPr txBox="1"/>
          <p:nvPr/>
        </p:nvSpPr>
        <p:spPr>
          <a:xfrm>
            <a:off x="-76200" y="4410670"/>
            <a:ext cx="1524000" cy="923330"/>
          </a:xfrm>
          <a:prstGeom prst="rect">
            <a:avLst/>
          </a:prstGeom>
          <a:noFill/>
        </p:spPr>
        <p:txBody>
          <a:bodyPr wrap="square" rtlCol="0">
            <a:spAutoFit/>
          </a:bodyPr>
          <a:lstStyle/>
          <a:p>
            <a:pPr algn="ctr"/>
            <a:r>
              <a:rPr lang="en-US" b="1" dirty="0" smtClean="0"/>
              <a:t>ACCRETION</a:t>
            </a:r>
            <a:r>
              <a:rPr lang="en-US" dirty="0" smtClean="0"/>
              <a:t> onto the progenitor</a:t>
            </a:r>
            <a:endParaRPr lang="en-US" dirty="0"/>
          </a:p>
        </p:txBody>
      </p:sp>
      <p:sp>
        <p:nvSpPr>
          <p:cNvPr id="28" name="Rectangle 27"/>
          <p:cNvSpPr/>
          <p:nvPr/>
        </p:nvSpPr>
        <p:spPr>
          <a:xfrm>
            <a:off x="1373188" y="1089630"/>
            <a:ext cx="2133601" cy="5007164"/>
          </a:xfrm>
          <a:prstGeom prst="rect">
            <a:avLst/>
          </a:prstGeom>
          <a:solidFill>
            <a:srgbClr val="EA00E3">
              <a:alpha val="41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FFF00"/>
            </a:gs>
            <a:gs pos="100000">
              <a:srgbClr val="FF6600"/>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5" name="Picture 4" descr="Lbol.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04800" y="730250"/>
            <a:ext cx="4673600" cy="5397500"/>
          </a:xfrm>
          <a:prstGeom prst="rect">
            <a:avLst/>
          </a:prstGeom>
          <a:solidFill>
            <a:schemeClr val="bg1"/>
          </a:solidFill>
          <a:ln w="12700">
            <a:solidFill>
              <a:schemeClr val="tx1"/>
            </a:solidFill>
          </a:ln>
          <a:effectLst>
            <a:outerShdw blurRad="50800" dist="38100" dir="2700000" algn="tl" rotWithShape="0">
              <a:srgbClr val="000000">
                <a:alpha val="43000"/>
              </a:srgbClr>
            </a:outerShdw>
          </a:effectLst>
        </p:spPr>
      </p:pic>
      <p:sp>
        <p:nvSpPr>
          <p:cNvPr id="6" name="TextBox 5"/>
          <p:cNvSpPr txBox="1"/>
          <p:nvPr/>
        </p:nvSpPr>
        <p:spPr>
          <a:xfrm>
            <a:off x="3200400" y="4800600"/>
            <a:ext cx="1143000" cy="369332"/>
          </a:xfrm>
          <a:prstGeom prst="rect">
            <a:avLst/>
          </a:prstGeom>
          <a:noFill/>
        </p:spPr>
        <p:txBody>
          <a:bodyPr wrap="square" rtlCol="0">
            <a:spAutoFit/>
          </a:bodyPr>
          <a:lstStyle/>
          <a:p>
            <a:r>
              <a:rPr lang="en-US" dirty="0" smtClean="0"/>
              <a:t>SN1994I</a:t>
            </a:r>
            <a:endParaRPr lang="en-US" dirty="0"/>
          </a:p>
        </p:txBody>
      </p:sp>
      <p:sp>
        <p:nvSpPr>
          <p:cNvPr id="7" name="TextBox 6"/>
          <p:cNvSpPr txBox="1"/>
          <p:nvPr/>
        </p:nvSpPr>
        <p:spPr>
          <a:xfrm>
            <a:off x="1066800" y="4419600"/>
            <a:ext cx="1295400" cy="369332"/>
          </a:xfrm>
          <a:prstGeom prst="rect">
            <a:avLst/>
          </a:prstGeom>
          <a:noFill/>
        </p:spPr>
        <p:txBody>
          <a:bodyPr wrap="square" rtlCol="0">
            <a:spAutoFit/>
          </a:bodyPr>
          <a:lstStyle/>
          <a:p>
            <a:r>
              <a:rPr lang="en-US" dirty="0" smtClean="0"/>
              <a:t>SN2002ap</a:t>
            </a:r>
            <a:endParaRPr lang="en-US" dirty="0"/>
          </a:p>
        </p:txBody>
      </p:sp>
      <p:sp>
        <p:nvSpPr>
          <p:cNvPr id="9" name="Right Brace 8"/>
          <p:cNvSpPr/>
          <p:nvPr/>
        </p:nvSpPr>
        <p:spPr>
          <a:xfrm>
            <a:off x="4876800" y="2667000"/>
            <a:ext cx="457200" cy="1219200"/>
          </a:xfrm>
          <a:prstGeom prst="rightBrace">
            <a:avLst>
              <a:gd name="adj1" fmla="val 8333"/>
              <a:gd name="adj2" fmla="val 68838"/>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p:cNvSpPr txBox="1"/>
          <p:nvPr/>
        </p:nvSpPr>
        <p:spPr>
          <a:xfrm>
            <a:off x="5334000" y="3288268"/>
            <a:ext cx="1066800" cy="369332"/>
          </a:xfrm>
          <a:prstGeom prst="rect">
            <a:avLst/>
          </a:prstGeom>
          <a:noFill/>
        </p:spPr>
        <p:txBody>
          <a:bodyPr wrap="square" rtlCol="0">
            <a:spAutoFit/>
          </a:bodyPr>
          <a:lstStyle/>
          <a:p>
            <a:r>
              <a:rPr lang="en-US" dirty="0" smtClean="0"/>
              <a:t>GRB/</a:t>
            </a:r>
            <a:r>
              <a:rPr lang="en-US" dirty="0" err="1" smtClean="0"/>
              <a:t>SNe</a:t>
            </a:r>
            <a:endParaRPr lang="en-US" dirty="0" smtClean="0"/>
          </a:p>
          <a:p>
            <a:endParaRPr lang="en-US" dirty="0"/>
          </a:p>
        </p:txBody>
      </p:sp>
      <p:sp>
        <p:nvSpPr>
          <p:cNvPr id="11" name="Right Brace 10"/>
          <p:cNvSpPr/>
          <p:nvPr/>
        </p:nvSpPr>
        <p:spPr>
          <a:xfrm>
            <a:off x="4876800" y="3962400"/>
            <a:ext cx="457200" cy="1600200"/>
          </a:xfrm>
          <a:prstGeom prst="rightBrace">
            <a:avLst>
              <a:gd name="adj1" fmla="val 8333"/>
              <a:gd name="adj2" fmla="val 43239"/>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p:cNvSpPr txBox="1"/>
          <p:nvPr/>
        </p:nvSpPr>
        <p:spPr>
          <a:xfrm>
            <a:off x="5334000" y="4191000"/>
            <a:ext cx="2057400" cy="923330"/>
          </a:xfrm>
          <a:prstGeom prst="rect">
            <a:avLst/>
          </a:prstGeom>
          <a:noFill/>
        </p:spPr>
        <p:txBody>
          <a:bodyPr wrap="square" rtlCol="0">
            <a:spAutoFit/>
          </a:bodyPr>
          <a:lstStyle/>
          <a:p>
            <a:r>
              <a:rPr lang="en-US" dirty="0" smtClean="0"/>
              <a:t>“Standard”, envelope stripped SN </a:t>
            </a:r>
            <a:r>
              <a:rPr lang="en-US" dirty="0" err="1" smtClean="0"/>
              <a:t>Ibc</a:t>
            </a:r>
            <a:endParaRPr lang="en-US" dirty="0" smtClean="0"/>
          </a:p>
          <a:p>
            <a:endParaRPr lang="en-US" dirty="0"/>
          </a:p>
        </p:txBody>
      </p:sp>
      <p:grpSp>
        <p:nvGrpSpPr>
          <p:cNvPr id="2" name="Group 18"/>
          <p:cNvGrpSpPr/>
          <p:nvPr/>
        </p:nvGrpSpPr>
        <p:grpSpPr>
          <a:xfrm>
            <a:off x="609600" y="772379"/>
            <a:ext cx="7924800" cy="2656621"/>
            <a:chOff x="609600" y="772379"/>
            <a:chExt cx="7924800" cy="2656621"/>
          </a:xfrm>
        </p:grpSpPr>
        <p:grpSp>
          <p:nvGrpSpPr>
            <p:cNvPr id="3" name="Group 16"/>
            <p:cNvGrpSpPr/>
            <p:nvPr/>
          </p:nvGrpSpPr>
          <p:grpSpPr>
            <a:xfrm>
              <a:off x="609600" y="772379"/>
              <a:ext cx="7924800" cy="2656621"/>
              <a:chOff x="609600" y="772379"/>
              <a:chExt cx="7924800" cy="2656621"/>
            </a:xfrm>
          </p:grpSpPr>
          <p:cxnSp>
            <p:nvCxnSpPr>
              <p:cNvPr id="13" name="Straight Connector 12"/>
              <p:cNvCxnSpPr/>
              <p:nvPr/>
            </p:nvCxnSpPr>
            <p:spPr>
              <a:xfrm flipV="1">
                <a:off x="609600" y="1588532"/>
                <a:ext cx="4620420" cy="13256"/>
              </a:xfrm>
              <a:prstGeom prst="line">
                <a:avLst/>
              </a:prstGeom>
              <a:ln w="50800">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715000" y="772379"/>
                <a:ext cx="2819400" cy="1477327"/>
              </a:xfrm>
              <a:prstGeom prst="rect">
                <a:avLst/>
              </a:prstGeom>
              <a:noFill/>
            </p:spPr>
            <p:txBody>
              <a:bodyPr wrap="square" rtlCol="0">
                <a:spAutoFit/>
              </a:bodyPr>
              <a:lstStyle/>
              <a:p>
                <a:pPr algn="ctr"/>
                <a:r>
                  <a:rPr lang="en-US" sz="2400" dirty="0" smtClean="0">
                    <a:solidFill>
                      <a:srgbClr val="FF0000"/>
                    </a:solidFill>
                    <a:effectLst>
                      <a:outerShdw blurRad="50800" dist="38100" dir="2700000">
                        <a:srgbClr val="000000">
                          <a:alpha val="69000"/>
                        </a:srgbClr>
                      </a:outerShdw>
                    </a:effectLst>
                  </a:rPr>
                  <a:t>Hydrogen-poor</a:t>
                </a:r>
              </a:p>
              <a:p>
                <a:pPr algn="ctr"/>
                <a:r>
                  <a:rPr lang="en-US" sz="2400" dirty="0" smtClean="0">
                    <a:solidFill>
                      <a:srgbClr val="FF0000"/>
                    </a:solidFill>
                    <a:effectLst>
                      <a:outerShdw blurRad="50800" dist="38100" dir="2700000">
                        <a:srgbClr val="000000">
                          <a:alpha val="69000"/>
                        </a:srgbClr>
                      </a:outerShdw>
                    </a:effectLst>
                  </a:rPr>
                  <a:t>Super Luminous </a:t>
                </a:r>
                <a:r>
                  <a:rPr lang="en-US" sz="2400" dirty="0" err="1" smtClean="0">
                    <a:solidFill>
                      <a:srgbClr val="FF0000"/>
                    </a:solidFill>
                    <a:effectLst>
                      <a:outerShdw blurRad="50800" dist="38100" dir="2700000">
                        <a:srgbClr val="000000">
                          <a:alpha val="69000"/>
                        </a:srgbClr>
                      </a:outerShdw>
                    </a:effectLst>
                  </a:rPr>
                  <a:t>SNe</a:t>
                </a:r>
                <a:r>
                  <a:rPr lang="en-US" sz="2400" dirty="0" smtClean="0">
                    <a:solidFill>
                      <a:srgbClr val="FF0000"/>
                    </a:solidFill>
                    <a:effectLst>
                      <a:outerShdw blurRad="50800" dist="38100" dir="2700000">
                        <a:srgbClr val="000000">
                          <a:alpha val="69000"/>
                        </a:srgbClr>
                      </a:outerShdw>
                    </a:effectLst>
                  </a:rPr>
                  <a:t> (M&lt;-21)</a:t>
                </a:r>
              </a:p>
              <a:p>
                <a:pPr algn="ctr"/>
                <a:r>
                  <a:rPr lang="en-US" dirty="0" smtClean="0">
                    <a:solidFill>
                      <a:srgbClr val="FF0000"/>
                    </a:solidFill>
                    <a:effectLst>
                      <a:outerShdw blurRad="50800" dist="38100" dir="2700000">
                        <a:srgbClr val="000000">
                          <a:alpha val="69000"/>
                        </a:srgbClr>
                      </a:outerShdw>
                    </a:effectLst>
                  </a:rPr>
                  <a:t>(e.g. Gal-Yam 2012)</a:t>
                </a:r>
                <a:endParaRPr lang="en-US" dirty="0">
                  <a:solidFill>
                    <a:srgbClr val="FF0000"/>
                  </a:solidFill>
                  <a:effectLst>
                    <a:outerShdw blurRad="50800" dist="38100" dir="2700000">
                      <a:srgbClr val="000000">
                        <a:alpha val="69000"/>
                      </a:srgbClr>
                    </a:outerShdw>
                  </a:effectLst>
                </a:endParaRPr>
              </a:p>
            </p:txBody>
          </p:sp>
          <p:sp>
            <p:nvSpPr>
              <p:cNvPr id="15" name="Freeform 14"/>
              <p:cNvSpPr/>
              <p:nvPr/>
            </p:nvSpPr>
            <p:spPr>
              <a:xfrm>
                <a:off x="1447473" y="1464058"/>
                <a:ext cx="3782547" cy="1964942"/>
              </a:xfrm>
              <a:custGeom>
                <a:avLst/>
                <a:gdLst>
                  <a:gd name="connsiteX0" fmla="*/ 0 w 3782547"/>
                  <a:gd name="connsiteY0" fmla="*/ 1112253 h 1964942"/>
                  <a:gd name="connsiteX1" fmla="*/ 40966 w 3782547"/>
                  <a:gd name="connsiteY1" fmla="*/ 1098599 h 1964942"/>
                  <a:gd name="connsiteX2" fmla="*/ 81932 w 3782547"/>
                  <a:gd name="connsiteY2" fmla="*/ 1003017 h 1964942"/>
                  <a:gd name="connsiteX3" fmla="*/ 109243 w 3782547"/>
                  <a:gd name="connsiteY3" fmla="*/ 948399 h 1964942"/>
                  <a:gd name="connsiteX4" fmla="*/ 136554 w 3782547"/>
                  <a:gd name="connsiteY4" fmla="*/ 907435 h 1964942"/>
                  <a:gd name="connsiteX5" fmla="*/ 163865 w 3782547"/>
                  <a:gd name="connsiteY5" fmla="*/ 825508 h 1964942"/>
                  <a:gd name="connsiteX6" fmla="*/ 177520 w 3782547"/>
                  <a:gd name="connsiteY6" fmla="*/ 743581 h 1964942"/>
                  <a:gd name="connsiteX7" fmla="*/ 218486 w 3782547"/>
                  <a:gd name="connsiteY7" fmla="*/ 647999 h 1964942"/>
                  <a:gd name="connsiteX8" fmla="*/ 245797 w 3782547"/>
                  <a:gd name="connsiteY8" fmla="*/ 538762 h 1964942"/>
                  <a:gd name="connsiteX9" fmla="*/ 327730 w 3782547"/>
                  <a:gd name="connsiteY9" fmla="*/ 443180 h 1964942"/>
                  <a:gd name="connsiteX10" fmla="*/ 355040 w 3782547"/>
                  <a:gd name="connsiteY10" fmla="*/ 388562 h 1964942"/>
                  <a:gd name="connsiteX11" fmla="*/ 396007 w 3782547"/>
                  <a:gd name="connsiteY11" fmla="*/ 347598 h 1964942"/>
                  <a:gd name="connsiteX12" fmla="*/ 409662 w 3782547"/>
                  <a:gd name="connsiteY12" fmla="*/ 292980 h 1964942"/>
                  <a:gd name="connsiteX13" fmla="*/ 464284 w 3782547"/>
                  <a:gd name="connsiteY13" fmla="*/ 224707 h 1964942"/>
                  <a:gd name="connsiteX14" fmla="*/ 505250 w 3782547"/>
                  <a:gd name="connsiteY14" fmla="*/ 142780 h 1964942"/>
                  <a:gd name="connsiteX15" fmla="*/ 587182 w 3782547"/>
                  <a:gd name="connsiteY15" fmla="*/ 74507 h 1964942"/>
                  <a:gd name="connsiteX16" fmla="*/ 614493 w 3782547"/>
                  <a:gd name="connsiteY16" fmla="*/ 33544 h 1964942"/>
                  <a:gd name="connsiteX17" fmla="*/ 669115 w 3782547"/>
                  <a:gd name="connsiteY17" fmla="*/ 19889 h 1964942"/>
                  <a:gd name="connsiteX18" fmla="*/ 710081 w 3782547"/>
                  <a:gd name="connsiteY18" fmla="*/ 6235 h 1964942"/>
                  <a:gd name="connsiteX19" fmla="*/ 1092432 w 3782547"/>
                  <a:gd name="connsiteY19" fmla="*/ 19889 h 1964942"/>
                  <a:gd name="connsiteX20" fmla="*/ 1228986 w 3782547"/>
                  <a:gd name="connsiteY20" fmla="*/ 88162 h 1964942"/>
                  <a:gd name="connsiteX21" fmla="*/ 1379196 w 3782547"/>
                  <a:gd name="connsiteY21" fmla="*/ 142780 h 1964942"/>
                  <a:gd name="connsiteX22" fmla="*/ 1420162 w 3782547"/>
                  <a:gd name="connsiteY22" fmla="*/ 156435 h 1964942"/>
                  <a:gd name="connsiteX23" fmla="*/ 1543061 w 3782547"/>
                  <a:gd name="connsiteY23" fmla="*/ 211053 h 1964942"/>
                  <a:gd name="connsiteX24" fmla="*/ 1638648 w 3782547"/>
                  <a:gd name="connsiteY24" fmla="*/ 292980 h 1964942"/>
                  <a:gd name="connsiteX25" fmla="*/ 1679615 w 3782547"/>
                  <a:gd name="connsiteY25" fmla="*/ 306635 h 1964942"/>
                  <a:gd name="connsiteX26" fmla="*/ 1734236 w 3782547"/>
                  <a:gd name="connsiteY26" fmla="*/ 347598 h 1964942"/>
                  <a:gd name="connsiteX27" fmla="*/ 1761547 w 3782547"/>
                  <a:gd name="connsiteY27" fmla="*/ 374908 h 1964942"/>
                  <a:gd name="connsiteX28" fmla="*/ 1816169 w 3782547"/>
                  <a:gd name="connsiteY28" fmla="*/ 415871 h 1964942"/>
                  <a:gd name="connsiteX29" fmla="*/ 1898101 w 3782547"/>
                  <a:gd name="connsiteY29" fmla="*/ 497799 h 1964942"/>
                  <a:gd name="connsiteX30" fmla="*/ 1939067 w 3782547"/>
                  <a:gd name="connsiteY30" fmla="*/ 538762 h 1964942"/>
                  <a:gd name="connsiteX31" fmla="*/ 1980033 w 3782547"/>
                  <a:gd name="connsiteY31" fmla="*/ 579726 h 1964942"/>
                  <a:gd name="connsiteX32" fmla="*/ 2034655 w 3782547"/>
                  <a:gd name="connsiteY32" fmla="*/ 620690 h 1964942"/>
                  <a:gd name="connsiteX33" fmla="*/ 2143898 w 3782547"/>
                  <a:gd name="connsiteY33" fmla="*/ 729926 h 1964942"/>
                  <a:gd name="connsiteX34" fmla="*/ 2184865 w 3782547"/>
                  <a:gd name="connsiteY34" fmla="*/ 770890 h 1964942"/>
                  <a:gd name="connsiteX35" fmla="*/ 2239486 w 3782547"/>
                  <a:gd name="connsiteY35" fmla="*/ 811853 h 1964942"/>
                  <a:gd name="connsiteX36" fmla="*/ 2362385 w 3782547"/>
                  <a:gd name="connsiteY36" fmla="*/ 921090 h 1964942"/>
                  <a:gd name="connsiteX37" fmla="*/ 2417006 w 3782547"/>
                  <a:gd name="connsiteY37" fmla="*/ 948399 h 1964942"/>
                  <a:gd name="connsiteX38" fmla="*/ 2498939 w 3782547"/>
                  <a:gd name="connsiteY38" fmla="*/ 1030326 h 1964942"/>
                  <a:gd name="connsiteX39" fmla="*/ 2580871 w 3782547"/>
                  <a:gd name="connsiteY39" fmla="*/ 1098599 h 1964942"/>
                  <a:gd name="connsiteX40" fmla="*/ 2621837 w 3782547"/>
                  <a:gd name="connsiteY40" fmla="*/ 1125908 h 1964942"/>
                  <a:gd name="connsiteX41" fmla="*/ 2662804 w 3782547"/>
                  <a:gd name="connsiteY41" fmla="*/ 1166872 h 1964942"/>
                  <a:gd name="connsiteX42" fmla="*/ 2785702 w 3782547"/>
                  <a:gd name="connsiteY42" fmla="*/ 1262454 h 1964942"/>
                  <a:gd name="connsiteX43" fmla="*/ 2840324 w 3782547"/>
                  <a:gd name="connsiteY43" fmla="*/ 1303417 h 1964942"/>
                  <a:gd name="connsiteX44" fmla="*/ 2881290 w 3782547"/>
                  <a:gd name="connsiteY44" fmla="*/ 1330726 h 1964942"/>
                  <a:gd name="connsiteX45" fmla="*/ 2990533 w 3782547"/>
                  <a:gd name="connsiteY45" fmla="*/ 1426308 h 1964942"/>
                  <a:gd name="connsiteX46" fmla="*/ 3072466 w 3782547"/>
                  <a:gd name="connsiteY46" fmla="*/ 1480926 h 1964942"/>
                  <a:gd name="connsiteX47" fmla="*/ 3181709 w 3782547"/>
                  <a:gd name="connsiteY47" fmla="*/ 1562854 h 1964942"/>
                  <a:gd name="connsiteX48" fmla="*/ 3249986 w 3782547"/>
                  <a:gd name="connsiteY48" fmla="*/ 1617472 h 1964942"/>
                  <a:gd name="connsiteX49" fmla="*/ 3386540 w 3782547"/>
                  <a:gd name="connsiteY49" fmla="*/ 1713054 h 1964942"/>
                  <a:gd name="connsiteX50" fmla="*/ 3441162 w 3782547"/>
                  <a:gd name="connsiteY50" fmla="*/ 1767672 h 1964942"/>
                  <a:gd name="connsiteX51" fmla="*/ 3564060 w 3782547"/>
                  <a:gd name="connsiteY51" fmla="*/ 1849599 h 1964942"/>
                  <a:gd name="connsiteX52" fmla="*/ 3605027 w 3782547"/>
                  <a:gd name="connsiteY52" fmla="*/ 1890563 h 1964942"/>
                  <a:gd name="connsiteX53" fmla="*/ 3686959 w 3782547"/>
                  <a:gd name="connsiteY53" fmla="*/ 1931527 h 1964942"/>
                  <a:gd name="connsiteX54" fmla="*/ 3782547 w 3782547"/>
                  <a:gd name="connsiteY54" fmla="*/ 1958836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782547" h="1964942">
                    <a:moveTo>
                      <a:pt x="0" y="1112253"/>
                    </a:moveTo>
                    <a:cubicBezTo>
                      <a:pt x="13655" y="1107702"/>
                      <a:pt x="30788" y="1108777"/>
                      <a:pt x="40966" y="1098599"/>
                    </a:cubicBezTo>
                    <a:cubicBezTo>
                      <a:pt x="63613" y="1075954"/>
                      <a:pt x="69690" y="1031580"/>
                      <a:pt x="81932" y="1003017"/>
                    </a:cubicBezTo>
                    <a:cubicBezTo>
                      <a:pt x="89951" y="984308"/>
                      <a:pt x="99143" y="966072"/>
                      <a:pt x="109243" y="948399"/>
                    </a:cubicBezTo>
                    <a:cubicBezTo>
                      <a:pt x="117386" y="934150"/>
                      <a:pt x="129888" y="922432"/>
                      <a:pt x="136554" y="907435"/>
                    </a:cubicBezTo>
                    <a:cubicBezTo>
                      <a:pt x="148246" y="881130"/>
                      <a:pt x="154761" y="852817"/>
                      <a:pt x="163865" y="825508"/>
                    </a:cubicBezTo>
                    <a:cubicBezTo>
                      <a:pt x="168417" y="798199"/>
                      <a:pt x="171514" y="770607"/>
                      <a:pt x="177520" y="743581"/>
                    </a:cubicBezTo>
                    <a:cubicBezTo>
                      <a:pt x="185557" y="707414"/>
                      <a:pt x="201786" y="681397"/>
                      <a:pt x="218486" y="647999"/>
                    </a:cubicBezTo>
                    <a:cubicBezTo>
                      <a:pt x="221943" y="630715"/>
                      <a:pt x="232879" y="561368"/>
                      <a:pt x="245797" y="538762"/>
                    </a:cubicBezTo>
                    <a:cubicBezTo>
                      <a:pt x="269154" y="497890"/>
                      <a:pt x="295445" y="475463"/>
                      <a:pt x="327730" y="443180"/>
                    </a:cubicBezTo>
                    <a:cubicBezTo>
                      <a:pt x="336833" y="424974"/>
                      <a:pt x="343208" y="405125"/>
                      <a:pt x="355040" y="388562"/>
                    </a:cubicBezTo>
                    <a:cubicBezTo>
                      <a:pt x="366265" y="372848"/>
                      <a:pt x="386425" y="364365"/>
                      <a:pt x="396007" y="347598"/>
                    </a:cubicBezTo>
                    <a:cubicBezTo>
                      <a:pt x="405318" y="331305"/>
                      <a:pt x="402269" y="310229"/>
                      <a:pt x="409662" y="292980"/>
                    </a:cubicBezTo>
                    <a:cubicBezTo>
                      <a:pt x="429059" y="247724"/>
                      <a:pt x="437180" y="258585"/>
                      <a:pt x="464284" y="224707"/>
                    </a:cubicBezTo>
                    <a:cubicBezTo>
                      <a:pt x="593204" y="63564"/>
                      <a:pt x="404287" y="294215"/>
                      <a:pt x="505250" y="142780"/>
                    </a:cubicBezTo>
                    <a:cubicBezTo>
                      <a:pt x="526279" y="111238"/>
                      <a:pt x="556953" y="94658"/>
                      <a:pt x="587182" y="74507"/>
                    </a:cubicBezTo>
                    <a:cubicBezTo>
                      <a:pt x="596286" y="60853"/>
                      <a:pt x="600838" y="42647"/>
                      <a:pt x="614493" y="33544"/>
                    </a:cubicBezTo>
                    <a:cubicBezTo>
                      <a:pt x="630109" y="23134"/>
                      <a:pt x="651069" y="25045"/>
                      <a:pt x="669115" y="19889"/>
                    </a:cubicBezTo>
                    <a:cubicBezTo>
                      <a:pt x="682955" y="15935"/>
                      <a:pt x="696426" y="10786"/>
                      <a:pt x="710081" y="6235"/>
                    </a:cubicBezTo>
                    <a:cubicBezTo>
                      <a:pt x="837531" y="10786"/>
                      <a:pt x="966461" y="0"/>
                      <a:pt x="1092432" y="19889"/>
                    </a:cubicBezTo>
                    <a:cubicBezTo>
                      <a:pt x="1142699" y="27825"/>
                      <a:pt x="1181735" y="69263"/>
                      <a:pt x="1228986" y="88162"/>
                    </a:cubicBezTo>
                    <a:cubicBezTo>
                      <a:pt x="1324000" y="126165"/>
                      <a:pt x="1274000" y="107717"/>
                      <a:pt x="1379196" y="142780"/>
                    </a:cubicBezTo>
                    <a:cubicBezTo>
                      <a:pt x="1392851" y="147332"/>
                      <a:pt x="1407819" y="149030"/>
                      <a:pt x="1420162" y="156435"/>
                    </a:cubicBezTo>
                    <a:cubicBezTo>
                      <a:pt x="1504532" y="207053"/>
                      <a:pt x="1462691" y="190961"/>
                      <a:pt x="1543061" y="211053"/>
                    </a:cubicBezTo>
                    <a:cubicBezTo>
                      <a:pt x="1575347" y="243338"/>
                      <a:pt x="1597772" y="269624"/>
                      <a:pt x="1638648" y="292980"/>
                    </a:cubicBezTo>
                    <a:cubicBezTo>
                      <a:pt x="1651146" y="300121"/>
                      <a:pt x="1665959" y="302083"/>
                      <a:pt x="1679615" y="306635"/>
                    </a:cubicBezTo>
                    <a:cubicBezTo>
                      <a:pt x="1697822" y="320289"/>
                      <a:pt x="1716752" y="333029"/>
                      <a:pt x="1734236" y="347598"/>
                    </a:cubicBezTo>
                    <a:cubicBezTo>
                      <a:pt x="1744127" y="355840"/>
                      <a:pt x="1751656" y="366666"/>
                      <a:pt x="1761547" y="374908"/>
                    </a:cubicBezTo>
                    <a:cubicBezTo>
                      <a:pt x="1779031" y="389477"/>
                      <a:pt x="1799252" y="400647"/>
                      <a:pt x="1816169" y="415871"/>
                    </a:cubicBezTo>
                    <a:cubicBezTo>
                      <a:pt x="1844877" y="441707"/>
                      <a:pt x="1870790" y="470490"/>
                      <a:pt x="1898101" y="497799"/>
                    </a:cubicBezTo>
                    <a:lnTo>
                      <a:pt x="1939067" y="538762"/>
                    </a:lnTo>
                    <a:cubicBezTo>
                      <a:pt x="1952722" y="552417"/>
                      <a:pt x="1964584" y="568140"/>
                      <a:pt x="1980033" y="579726"/>
                    </a:cubicBezTo>
                    <a:cubicBezTo>
                      <a:pt x="1998240" y="593381"/>
                      <a:pt x="2017878" y="605312"/>
                      <a:pt x="2034655" y="620690"/>
                    </a:cubicBezTo>
                    <a:cubicBezTo>
                      <a:pt x="2072617" y="655486"/>
                      <a:pt x="2107484" y="693514"/>
                      <a:pt x="2143898" y="729926"/>
                    </a:cubicBezTo>
                    <a:cubicBezTo>
                      <a:pt x="2157554" y="743581"/>
                      <a:pt x="2169416" y="759304"/>
                      <a:pt x="2184865" y="770890"/>
                    </a:cubicBezTo>
                    <a:cubicBezTo>
                      <a:pt x="2203072" y="784544"/>
                      <a:pt x="2222206" y="797043"/>
                      <a:pt x="2239486" y="811853"/>
                    </a:cubicBezTo>
                    <a:cubicBezTo>
                      <a:pt x="2321089" y="881794"/>
                      <a:pt x="2237085" y="833385"/>
                      <a:pt x="2362385" y="921090"/>
                    </a:cubicBezTo>
                    <a:cubicBezTo>
                      <a:pt x="2379061" y="932763"/>
                      <a:pt x="2401110" y="935683"/>
                      <a:pt x="2417006" y="948399"/>
                    </a:cubicBezTo>
                    <a:cubicBezTo>
                      <a:pt x="2447166" y="972525"/>
                      <a:pt x="2466803" y="1008903"/>
                      <a:pt x="2498939" y="1030326"/>
                    </a:cubicBezTo>
                    <a:cubicBezTo>
                      <a:pt x="2600650" y="1098129"/>
                      <a:pt x="2475729" y="1010986"/>
                      <a:pt x="2580871" y="1098599"/>
                    </a:cubicBezTo>
                    <a:cubicBezTo>
                      <a:pt x="2593479" y="1109105"/>
                      <a:pt x="2609229" y="1115402"/>
                      <a:pt x="2621837" y="1125908"/>
                    </a:cubicBezTo>
                    <a:cubicBezTo>
                      <a:pt x="2636673" y="1138270"/>
                      <a:pt x="2647968" y="1154510"/>
                      <a:pt x="2662804" y="1166872"/>
                    </a:cubicBezTo>
                    <a:cubicBezTo>
                      <a:pt x="2702673" y="1200095"/>
                      <a:pt x="2744566" y="1230813"/>
                      <a:pt x="2785702" y="1262454"/>
                    </a:cubicBezTo>
                    <a:cubicBezTo>
                      <a:pt x="2803741" y="1276330"/>
                      <a:pt x="2821387" y="1290793"/>
                      <a:pt x="2840324" y="1303417"/>
                    </a:cubicBezTo>
                    <a:cubicBezTo>
                      <a:pt x="2853979" y="1312520"/>
                      <a:pt x="2867935" y="1321187"/>
                      <a:pt x="2881290" y="1330726"/>
                    </a:cubicBezTo>
                    <a:cubicBezTo>
                      <a:pt x="3071026" y="1466243"/>
                      <a:pt x="2790263" y="1266102"/>
                      <a:pt x="2990533" y="1426308"/>
                    </a:cubicBezTo>
                    <a:cubicBezTo>
                      <a:pt x="3016164" y="1446812"/>
                      <a:pt x="3046207" y="1461233"/>
                      <a:pt x="3072466" y="1480926"/>
                    </a:cubicBezTo>
                    <a:lnTo>
                      <a:pt x="3181709" y="1562854"/>
                    </a:lnTo>
                    <a:cubicBezTo>
                      <a:pt x="3204811" y="1580623"/>
                      <a:pt x="3225735" y="1601306"/>
                      <a:pt x="3249986" y="1617472"/>
                    </a:cubicBezTo>
                    <a:cubicBezTo>
                      <a:pt x="3280868" y="1638059"/>
                      <a:pt x="3354187" y="1684747"/>
                      <a:pt x="3386540" y="1713054"/>
                    </a:cubicBezTo>
                    <a:cubicBezTo>
                      <a:pt x="3405918" y="1730009"/>
                      <a:pt x="3420837" y="1751865"/>
                      <a:pt x="3441162" y="1767672"/>
                    </a:cubicBezTo>
                    <a:cubicBezTo>
                      <a:pt x="3606183" y="1896013"/>
                      <a:pt x="3421984" y="1727828"/>
                      <a:pt x="3564060" y="1849599"/>
                    </a:cubicBezTo>
                    <a:cubicBezTo>
                      <a:pt x="3578723" y="1862166"/>
                      <a:pt x="3590191" y="1878201"/>
                      <a:pt x="3605027" y="1890563"/>
                    </a:cubicBezTo>
                    <a:cubicBezTo>
                      <a:pt x="3651335" y="1929151"/>
                      <a:pt x="3636243" y="1909793"/>
                      <a:pt x="3686959" y="1931527"/>
                    </a:cubicBezTo>
                    <a:cubicBezTo>
                      <a:pt x="3764933" y="1964942"/>
                      <a:pt x="3713753" y="1958836"/>
                      <a:pt x="3782547" y="1958836"/>
                    </a:cubicBezTo>
                  </a:path>
                </a:pathLst>
              </a:cu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ight Brace 15"/>
              <p:cNvSpPr/>
              <p:nvPr/>
            </p:nvSpPr>
            <p:spPr>
              <a:xfrm>
                <a:off x="5207000" y="831075"/>
                <a:ext cx="431800" cy="1150125"/>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8" name="TextBox 17"/>
            <p:cNvSpPr txBox="1"/>
            <p:nvPr/>
          </p:nvSpPr>
          <p:spPr>
            <a:xfrm>
              <a:off x="3505200" y="1219200"/>
              <a:ext cx="1447800" cy="369332"/>
            </a:xfrm>
            <a:prstGeom prst="rect">
              <a:avLst/>
            </a:prstGeom>
            <a:noFill/>
          </p:spPr>
          <p:txBody>
            <a:bodyPr wrap="square" rtlCol="0">
              <a:spAutoFit/>
            </a:bodyPr>
            <a:lstStyle/>
            <a:p>
              <a:r>
                <a:rPr lang="en-US" dirty="0" smtClean="0">
                  <a:solidFill>
                    <a:srgbClr val="FF0000"/>
                  </a:solidFill>
                </a:rPr>
                <a:t>7x10</a:t>
              </a:r>
              <a:r>
                <a:rPr lang="en-US" baseline="30000" dirty="0" smtClean="0">
                  <a:solidFill>
                    <a:srgbClr val="FF0000"/>
                  </a:solidFill>
                </a:rPr>
                <a:t>43</a:t>
              </a:r>
              <a:r>
                <a:rPr lang="en-US" dirty="0" smtClean="0">
                  <a:solidFill>
                    <a:srgbClr val="FF0000"/>
                  </a:solidFill>
                </a:rPr>
                <a:t> erg/</a:t>
              </a:r>
              <a:r>
                <a:rPr lang="en-US" dirty="0" err="1" smtClean="0">
                  <a:solidFill>
                    <a:srgbClr val="FF0000"/>
                  </a:solidFill>
                </a:rPr>
                <a:t>s</a:t>
              </a:r>
              <a:endParaRPr lang="en-US" dirty="0">
                <a:solidFill>
                  <a:srgbClr val="FF0000"/>
                </a:solidFill>
              </a:endParaRPr>
            </a:p>
          </p:txBody>
        </p:sp>
      </p:grpSp>
      <p:sp>
        <p:nvSpPr>
          <p:cNvPr id="20" name="TextBox 19"/>
          <p:cNvSpPr txBox="1"/>
          <p:nvPr/>
        </p:nvSpPr>
        <p:spPr>
          <a:xfrm>
            <a:off x="1334698" y="76200"/>
            <a:ext cx="6437702" cy="646331"/>
          </a:xfrm>
          <a:prstGeom prst="rect">
            <a:avLst/>
          </a:prstGeom>
          <a:noFill/>
        </p:spPr>
        <p:txBody>
          <a:bodyPr wrap="square" rtlCol="0">
            <a:spAutoFit/>
          </a:bodyPr>
          <a:lstStyle/>
          <a:p>
            <a:pPr algn="ctr"/>
            <a:r>
              <a:rPr lang="en-US" sz="3600" dirty="0" smtClean="0">
                <a:latin typeface="American Typewriter"/>
                <a:cs typeface="American Typewriter"/>
              </a:rPr>
              <a:t>Super-Luminous </a:t>
            </a:r>
            <a:r>
              <a:rPr lang="en-US" sz="3600" dirty="0" err="1" smtClean="0">
                <a:latin typeface="American Typewriter"/>
                <a:cs typeface="American Typewriter"/>
              </a:rPr>
              <a:t>SNe</a:t>
            </a:r>
            <a:endParaRPr lang="en-US" sz="3600" dirty="0">
              <a:latin typeface="American Typewriter"/>
              <a:cs typeface="American Typewrit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FFF00"/>
            </a:gs>
            <a:gs pos="100000">
              <a:srgbClr val="FF66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0" name="TextBox 19"/>
          <p:cNvSpPr txBox="1"/>
          <p:nvPr/>
        </p:nvSpPr>
        <p:spPr>
          <a:xfrm>
            <a:off x="1334698" y="76200"/>
            <a:ext cx="6437702" cy="646331"/>
          </a:xfrm>
          <a:prstGeom prst="rect">
            <a:avLst/>
          </a:prstGeom>
          <a:noFill/>
        </p:spPr>
        <p:txBody>
          <a:bodyPr wrap="square" rtlCol="0">
            <a:spAutoFit/>
          </a:bodyPr>
          <a:lstStyle/>
          <a:p>
            <a:pPr algn="ctr"/>
            <a:r>
              <a:rPr lang="en-US" sz="3600" dirty="0" smtClean="0">
                <a:latin typeface="American Typewriter"/>
                <a:cs typeface="American Typewriter"/>
              </a:rPr>
              <a:t>Super-Luminous </a:t>
            </a:r>
            <a:r>
              <a:rPr lang="en-US" sz="3600" dirty="0" err="1" smtClean="0">
                <a:latin typeface="American Typewriter"/>
                <a:cs typeface="American Typewriter"/>
              </a:rPr>
              <a:t>SNe</a:t>
            </a:r>
            <a:endParaRPr lang="en-US" sz="3600" dirty="0">
              <a:latin typeface="American Typewriter"/>
              <a:cs typeface="American Typewriter"/>
            </a:endParaRPr>
          </a:p>
        </p:txBody>
      </p:sp>
      <p:pic>
        <p:nvPicPr>
          <p:cNvPr id="19" name="Picture 18" descr="magnetarXrays.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487098" y="838200"/>
            <a:ext cx="6209102" cy="5331047"/>
          </a:xfrm>
          <a:prstGeom prst="rect">
            <a:avLst/>
          </a:prstGeom>
          <a:solidFill>
            <a:schemeClr val="bg1"/>
          </a:solidFill>
          <a:ln>
            <a:solidFill>
              <a:schemeClr val="tx1"/>
            </a:solidFill>
          </a:ln>
        </p:spPr>
      </p:pic>
      <p:sp>
        <p:nvSpPr>
          <p:cNvPr id="21" name="Rectangle 20"/>
          <p:cNvSpPr/>
          <p:nvPr/>
        </p:nvSpPr>
        <p:spPr>
          <a:xfrm>
            <a:off x="3886200" y="838200"/>
            <a:ext cx="1905000" cy="2286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438400" y="4191000"/>
            <a:ext cx="1066800" cy="381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4419600" y="4876800"/>
            <a:ext cx="457200" cy="381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69"/>
          <p:cNvGrpSpPr/>
          <p:nvPr/>
        </p:nvGrpSpPr>
        <p:grpSpPr>
          <a:xfrm>
            <a:off x="457200" y="2355047"/>
            <a:ext cx="5867400" cy="1835953"/>
            <a:chOff x="457200" y="2355047"/>
            <a:chExt cx="5867400" cy="1835953"/>
          </a:xfrm>
        </p:grpSpPr>
        <p:grpSp>
          <p:nvGrpSpPr>
            <p:cNvPr id="3" name="Group 50"/>
            <p:cNvGrpSpPr/>
            <p:nvPr/>
          </p:nvGrpSpPr>
          <p:grpSpPr>
            <a:xfrm>
              <a:off x="457200" y="2355047"/>
              <a:ext cx="2435860" cy="1835953"/>
              <a:chOff x="820196" y="2133600"/>
              <a:chExt cx="3421507" cy="2493969"/>
            </a:xfrm>
          </p:grpSpPr>
          <p:sp>
            <p:nvSpPr>
              <p:cNvPr id="56" name="Oval 55"/>
              <p:cNvSpPr/>
              <p:nvPr/>
            </p:nvSpPr>
            <p:spPr>
              <a:xfrm>
                <a:off x="1122829" y="2133600"/>
                <a:ext cx="3026739" cy="2493969"/>
              </a:xfrm>
              <a:prstGeom prst="ellipse">
                <a:avLst/>
              </a:prstGeom>
              <a:solidFill>
                <a:srgbClr val="FF9A04"/>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p:cNvSpPr txBox="1"/>
              <p:nvPr/>
            </p:nvSpPr>
            <p:spPr>
              <a:xfrm>
                <a:off x="820196" y="3011663"/>
                <a:ext cx="3421507" cy="627128"/>
              </a:xfrm>
              <a:prstGeom prst="rect">
                <a:avLst/>
              </a:prstGeom>
              <a:noFill/>
              <a:ln>
                <a:solidFill>
                  <a:srgbClr val="FF0000"/>
                </a:solidFill>
              </a:ln>
            </p:spPr>
            <p:txBody>
              <a:bodyPr wrap="square" rtlCol="0">
                <a:spAutoFit/>
              </a:bodyPr>
              <a:lstStyle/>
              <a:p>
                <a:pPr algn="ctr"/>
                <a:r>
                  <a:rPr lang="en-US" sz="2400" b="1" dirty="0" smtClean="0"/>
                  <a:t>MASS-LOSS</a:t>
                </a:r>
                <a:endParaRPr lang="en-US" sz="2400" b="1" dirty="0"/>
              </a:p>
            </p:txBody>
          </p:sp>
        </p:grpSp>
        <p:cxnSp>
          <p:nvCxnSpPr>
            <p:cNvPr id="62" name="Straight Arrow Connector 61"/>
            <p:cNvCxnSpPr/>
            <p:nvPr/>
          </p:nvCxnSpPr>
          <p:spPr>
            <a:xfrm>
              <a:off x="3352800" y="3198812"/>
              <a:ext cx="29718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72" name="TextBox 71"/>
          <p:cNvSpPr txBox="1"/>
          <p:nvPr/>
        </p:nvSpPr>
        <p:spPr>
          <a:xfrm>
            <a:off x="3657600" y="2438400"/>
            <a:ext cx="1981200" cy="646331"/>
          </a:xfrm>
          <a:prstGeom prst="rect">
            <a:avLst/>
          </a:prstGeom>
          <a:noFill/>
        </p:spPr>
        <p:txBody>
          <a:bodyPr wrap="square" rtlCol="0">
            <a:spAutoFit/>
          </a:bodyPr>
          <a:lstStyle/>
          <a:p>
            <a:pPr algn="ctr"/>
            <a:r>
              <a:rPr lang="en-US" sz="3600" dirty="0" smtClean="0">
                <a:solidFill>
                  <a:srgbClr val="FFE90B"/>
                </a:solidFill>
              </a:rPr>
              <a:t>Type </a:t>
            </a:r>
            <a:r>
              <a:rPr lang="en-US" sz="3600" dirty="0" err="1" smtClean="0">
                <a:solidFill>
                  <a:srgbClr val="FFE90B"/>
                </a:solidFill>
              </a:rPr>
              <a:t>Ia</a:t>
            </a:r>
            <a:endParaRPr lang="en-US" sz="3600" dirty="0">
              <a:solidFill>
                <a:srgbClr val="FFE90B"/>
              </a:solidFill>
            </a:endParaRPr>
          </a:p>
        </p:txBody>
      </p:sp>
      <p:grpSp>
        <p:nvGrpSpPr>
          <p:cNvPr id="4" name="Group 22"/>
          <p:cNvGrpSpPr/>
          <p:nvPr/>
        </p:nvGrpSpPr>
        <p:grpSpPr>
          <a:xfrm>
            <a:off x="672652" y="4495800"/>
            <a:ext cx="5728148" cy="1835953"/>
            <a:chOff x="672652" y="4495800"/>
            <a:chExt cx="5728148" cy="1835953"/>
          </a:xfrm>
        </p:grpSpPr>
        <p:grpSp>
          <p:nvGrpSpPr>
            <p:cNvPr id="5" name="Group 70"/>
            <p:cNvGrpSpPr/>
            <p:nvPr/>
          </p:nvGrpSpPr>
          <p:grpSpPr>
            <a:xfrm>
              <a:off x="672652" y="4495800"/>
              <a:ext cx="5651948" cy="1835953"/>
              <a:chOff x="672652" y="4495800"/>
              <a:chExt cx="5651948" cy="1835953"/>
            </a:xfrm>
          </p:grpSpPr>
          <p:grpSp>
            <p:nvGrpSpPr>
              <p:cNvPr id="6" name="Group 57"/>
              <p:cNvGrpSpPr/>
              <p:nvPr/>
            </p:nvGrpSpPr>
            <p:grpSpPr>
              <a:xfrm>
                <a:off x="672652" y="4495800"/>
                <a:ext cx="2435860" cy="1835953"/>
                <a:chOff x="6860540" y="3738315"/>
                <a:chExt cx="2435860" cy="1835953"/>
              </a:xfrm>
            </p:grpSpPr>
            <p:sp>
              <p:nvSpPr>
                <p:cNvPr id="59" name="Oval 58"/>
                <p:cNvSpPr/>
                <p:nvPr/>
              </p:nvSpPr>
              <p:spPr>
                <a:xfrm>
                  <a:off x="6989186" y="3738315"/>
                  <a:ext cx="2154814" cy="1835953"/>
                </a:xfrm>
                <a:prstGeom prst="ellipse">
                  <a:avLst/>
                </a:prstGeom>
                <a:solidFill>
                  <a:srgbClr val="FFE90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Box 59"/>
                <p:cNvSpPr txBox="1"/>
                <p:nvPr/>
              </p:nvSpPr>
              <p:spPr>
                <a:xfrm>
                  <a:off x="6860540" y="4343400"/>
                  <a:ext cx="2435860" cy="830997"/>
                </a:xfrm>
                <a:prstGeom prst="rect">
                  <a:avLst/>
                </a:prstGeom>
                <a:noFill/>
                <a:ln>
                  <a:solidFill>
                    <a:srgbClr val="FF0000"/>
                  </a:solidFill>
                </a:ln>
              </p:spPr>
              <p:txBody>
                <a:bodyPr wrap="square" rtlCol="0">
                  <a:spAutoFit/>
                </a:bodyPr>
                <a:lstStyle/>
                <a:p>
                  <a:pPr algn="ctr"/>
                  <a:r>
                    <a:rPr lang="en-US" sz="2400" b="1" dirty="0" smtClean="0"/>
                    <a:t>SOURCE of ENERGY</a:t>
                  </a:r>
                  <a:endParaRPr lang="en-US" sz="2400" b="1" dirty="0"/>
                </a:p>
              </p:txBody>
            </p:sp>
          </p:grpSp>
          <p:cxnSp>
            <p:nvCxnSpPr>
              <p:cNvPr id="65" name="Straight Arrow Connector 64"/>
              <p:cNvCxnSpPr/>
              <p:nvPr/>
            </p:nvCxnSpPr>
            <p:spPr>
              <a:xfrm>
                <a:off x="3429000" y="5484812"/>
                <a:ext cx="2895600" cy="1588"/>
              </a:xfrm>
              <a:prstGeom prst="straightConnector1">
                <a:avLst/>
              </a:prstGeom>
              <a:ln w="1016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74" name="TextBox 73"/>
            <p:cNvSpPr txBox="1"/>
            <p:nvPr/>
          </p:nvSpPr>
          <p:spPr>
            <a:xfrm>
              <a:off x="3048000" y="4637037"/>
              <a:ext cx="3352800" cy="646331"/>
            </a:xfrm>
            <a:prstGeom prst="rect">
              <a:avLst/>
            </a:prstGeom>
            <a:noFill/>
          </p:spPr>
          <p:txBody>
            <a:bodyPr wrap="square" rtlCol="0">
              <a:spAutoFit/>
            </a:bodyPr>
            <a:lstStyle/>
            <a:p>
              <a:pPr algn="ctr"/>
              <a:r>
                <a:rPr lang="en-US" sz="3600" dirty="0" smtClean="0">
                  <a:solidFill>
                    <a:srgbClr val="FFE90B"/>
                  </a:solidFill>
                </a:rPr>
                <a:t>Relativistic </a:t>
              </a:r>
              <a:r>
                <a:rPr lang="en-US" sz="3600" dirty="0" err="1" smtClean="0">
                  <a:solidFill>
                    <a:srgbClr val="FFE90B"/>
                  </a:solidFill>
                </a:rPr>
                <a:t>SNe</a:t>
              </a:r>
              <a:endParaRPr lang="en-US" sz="3600" dirty="0">
                <a:solidFill>
                  <a:srgbClr val="FFE90B"/>
                </a:solidFill>
              </a:endParaRPr>
            </a:p>
          </p:txBody>
        </p:sp>
      </p:grpSp>
      <p:sp>
        <p:nvSpPr>
          <p:cNvPr id="21" name="TextBox 20"/>
          <p:cNvSpPr txBox="1"/>
          <p:nvPr/>
        </p:nvSpPr>
        <p:spPr>
          <a:xfrm>
            <a:off x="6553200" y="2514600"/>
            <a:ext cx="2209800" cy="1938992"/>
          </a:xfrm>
          <a:prstGeom prst="rect">
            <a:avLst/>
          </a:prstGeom>
          <a:solidFill>
            <a:schemeClr val="tx1"/>
          </a:solidFill>
        </p:spPr>
        <p:txBody>
          <a:bodyPr wrap="square" rtlCol="0">
            <a:spAutoFit/>
          </a:bodyPr>
          <a:lstStyle/>
          <a:p>
            <a:pPr algn="ctr"/>
            <a:r>
              <a:rPr lang="en-US" sz="2400" dirty="0" smtClean="0">
                <a:solidFill>
                  <a:schemeClr val="bg1"/>
                </a:solidFill>
                <a:latin typeface="American Typewriter"/>
                <a:cs typeface="American Typewriter"/>
              </a:rPr>
              <a:t>Symbiotic systems with stable mass-loss are ruled out</a:t>
            </a:r>
            <a:endParaRPr lang="en-US" sz="2400" dirty="0">
              <a:solidFill>
                <a:schemeClr val="bg1"/>
              </a:solidFill>
              <a:latin typeface="American Typewriter"/>
              <a:cs typeface="American Typewriter"/>
            </a:endParaRPr>
          </a:p>
        </p:txBody>
      </p:sp>
      <p:sp>
        <p:nvSpPr>
          <p:cNvPr id="22" name="TextBox 21"/>
          <p:cNvSpPr txBox="1"/>
          <p:nvPr/>
        </p:nvSpPr>
        <p:spPr>
          <a:xfrm>
            <a:off x="838200" y="838200"/>
            <a:ext cx="6437702" cy="523220"/>
          </a:xfrm>
          <a:prstGeom prst="rect">
            <a:avLst/>
          </a:prstGeom>
          <a:noFill/>
        </p:spPr>
        <p:txBody>
          <a:bodyPr wrap="square" rtlCol="0">
            <a:spAutoFit/>
          </a:bodyPr>
          <a:lstStyle/>
          <a:p>
            <a:r>
              <a:rPr lang="en-US" sz="2800" dirty="0" smtClean="0">
                <a:solidFill>
                  <a:srgbClr val="FFFFFF"/>
                </a:solidFill>
                <a:latin typeface="American Typewriter"/>
                <a:cs typeface="American Typewriter"/>
              </a:rPr>
              <a:t>TAKE AWAY MESSAGES:</a:t>
            </a:r>
            <a:endParaRPr lang="en-US" sz="2800" dirty="0">
              <a:solidFill>
                <a:srgbClr val="FFFFFF"/>
              </a:solidFill>
              <a:latin typeface="American Typewriter"/>
              <a:cs typeface="American Typewriter"/>
            </a:endParaRPr>
          </a:p>
        </p:txBody>
      </p:sp>
      <p:sp>
        <p:nvSpPr>
          <p:cNvPr id="17" name="TextBox 16"/>
          <p:cNvSpPr txBox="1"/>
          <p:nvPr/>
        </p:nvSpPr>
        <p:spPr>
          <a:xfrm>
            <a:off x="6553200" y="4572000"/>
            <a:ext cx="2209800" cy="830997"/>
          </a:xfrm>
          <a:prstGeom prst="rect">
            <a:avLst/>
          </a:prstGeom>
          <a:solidFill>
            <a:schemeClr val="tx1"/>
          </a:solidFill>
        </p:spPr>
        <p:txBody>
          <a:bodyPr wrap="square" rtlCol="0">
            <a:spAutoFit/>
          </a:bodyPr>
          <a:lstStyle/>
          <a:p>
            <a:pPr algn="ctr"/>
            <a:r>
              <a:rPr lang="en-US" sz="2400" dirty="0" smtClean="0">
                <a:solidFill>
                  <a:schemeClr val="bg1"/>
                </a:solidFill>
                <a:latin typeface="American Typewriter"/>
                <a:cs typeface="American Typewriter"/>
              </a:rPr>
              <a:t>Jets might be ubiquitous</a:t>
            </a:r>
            <a:endParaRPr lang="en-US" sz="2400" dirty="0">
              <a:solidFill>
                <a:schemeClr val="bg1"/>
              </a:solidFill>
              <a:latin typeface="American Typewriter"/>
              <a:cs typeface="American Typewriter"/>
            </a:endParaRPr>
          </a:p>
        </p:txBody>
      </p:sp>
      <p:sp>
        <p:nvSpPr>
          <p:cNvPr id="18" name="TextBox 17"/>
          <p:cNvSpPr txBox="1"/>
          <p:nvPr/>
        </p:nvSpPr>
        <p:spPr>
          <a:xfrm>
            <a:off x="3200400" y="5715000"/>
            <a:ext cx="3352800" cy="646331"/>
          </a:xfrm>
          <a:prstGeom prst="rect">
            <a:avLst/>
          </a:prstGeom>
          <a:noFill/>
        </p:spPr>
        <p:txBody>
          <a:bodyPr wrap="square" rtlCol="0">
            <a:spAutoFit/>
          </a:bodyPr>
          <a:lstStyle/>
          <a:p>
            <a:pPr algn="ctr"/>
            <a:r>
              <a:rPr lang="en-US" sz="3600" dirty="0" smtClean="0">
                <a:solidFill>
                  <a:srgbClr val="FFE90B"/>
                </a:solidFill>
              </a:rPr>
              <a:t>Super-</a:t>
            </a:r>
            <a:r>
              <a:rPr lang="en-US" sz="3600" dirty="0" err="1" smtClean="0">
                <a:solidFill>
                  <a:srgbClr val="FFE90B"/>
                </a:solidFill>
              </a:rPr>
              <a:t>Lum</a:t>
            </a:r>
            <a:r>
              <a:rPr lang="en-US" sz="3600" dirty="0" smtClean="0">
                <a:solidFill>
                  <a:srgbClr val="FFE90B"/>
                </a:solidFill>
              </a:rPr>
              <a:t> I</a:t>
            </a:r>
            <a:endParaRPr lang="en-US" sz="3600" dirty="0">
              <a:solidFill>
                <a:srgbClr val="FFE90B"/>
              </a:solidFill>
            </a:endParaRPr>
          </a:p>
        </p:txBody>
      </p:sp>
      <p:sp>
        <p:nvSpPr>
          <p:cNvPr id="19" name="TextBox 18"/>
          <p:cNvSpPr txBox="1"/>
          <p:nvPr/>
        </p:nvSpPr>
        <p:spPr>
          <a:xfrm>
            <a:off x="6553200" y="5786735"/>
            <a:ext cx="2209800" cy="461665"/>
          </a:xfrm>
          <a:prstGeom prst="rect">
            <a:avLst/>
          </a:prstGeom>
          <a:solidFill>
            <a:schemeClr val="tx1"/>
          </a:solidFill>
          <a:ln>
            <a:solidFill>
              <a:schemeClr val="bg1"/>
            </a:solidFill>
          </a:ln>
        </p:spPr>
        <p:txBody>
          <a:bodyPr wrap="square" rtlCol="0">
            <a:spAutoFit/>
          </a:bodyPr>
          <a:lstStyle/>
          <a:p>
            <a:pPr algn="ctr"/>
            <a:endParaRPr lang="en-US" sz="2400" dirty="0">
              <a:solidFill>
                <a:schemeClr val="bg1"/>
              </a:solidFill>
              <a:latin typeface="American Typewriter"/>
              <a:cs typeface="American Typewriter"/>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 name="Rectangle 31"/>
          <p:cNvSpPr/>
          <p:nvPr/>
        </p:nvSpPr>
        <p:spPr>
          <a:xfrm>
            <a:off x="0" y="0"/>
            <a:ext cx="9144000" cy="762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5410200" y="909935"/>
            <a:ext cx="3581400" cy="461665"/>
          </a:xfrm>
          <a:prstGeom prst="rect">
            <a:avLst/>
          </a:prstGeom>
          <a:noFill/>
          <a:ln>
            <a:solidFill>
              <a:schemeClr val="tx1"/>
            </a:solidFill>
          </a:ln>
        </p:spPr>
        <p:txBody>
          <a:bodyPr wrap="square" rtlCol="0">
            <a:spAutoFit/>
          </a:bodyPr>
          <a:lstStyle/>
          <a:p>
            <a:pPr algn="r"/>
            <a:r>
              <a:rPr lang="en-US" sz="2400" dirty="0" smtClean="0"/>
              <a:t>X-rays from Supernovae</a:t>
            </a:r>
            <a:endParaRPr lang="en-US" sz="2400" dirty="0"/>
          </a:p>
        </p:txBody>
      </p:sp>
      <p:cxnSp>
        <p:nvCxnSpPr>
          <p:cNvPr id="6" name="Straight Arrow Connector 5"/>
          <p:cNvCxnSpPr/>
          <p:nvPr/>
        </p:nvCxnSpPr>
        <p:spPr>
          <a:xfrm>
            <a:off x="609600" y="5410993"/>
            <a:ext cx="8229600" cy="1588"/>
          </a:xfrm>
          <a:prstGeom prst="straightConnector1">
            <a:avLst/>
          </a:prstGeom>
          <a:ln w="47625">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rot="5400000" flipH="1" flipV="1">
            <a:off x="-801539" y="3387873"/>
            <a:ext cx="4347866" cy="1588"/>
          </a:xfrm>
          <a:prstGeom prst="straightConnector1">
            <a:avLst/>
          </a:prstGeom>
          <a:ln w="44450">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945227" y="3774707"/>
            <a:ext cx="5121534" cy="1588"/>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533105" y="4229100"/>
            <a:ext cx="3733800" cy="1588"/>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696200" y="5334000"/>
            <a:ext cx="1828800" cy="523220"/>
          </a:xfrm>
          <a:prstGeom prst="rect">
            <a:avLst/>
          </a:prstGeom>
          <a:noFill/>
        </p:spPr>
        <p:txBody>
          <a:bodyPr wrap="square" rtlCol="0">
            <a:spAutoFit/>
          </a:bodyPr>
          <a:lstStyle/>
          <a:p>
            <a:r>
              <a:rPr lang="en-US" sz="2800" dirty="0" smtClean="0">
                <a:solidFill>
                  <a:srgbClr val="7F7F7F"/>
                </a:solidFill>
              </a:rPr>
              <a:t>Log Time</a:t>
            </a:r>
            <a:endParaRPr lang="en-US" sz="2800" dirty="0">
              <a:solidFill>
                <a:srgbClr val="7F7F7F"/>
              </a:solidFill>
            </a:endParaRPr>
          </a:p>
        </p:txBody>
      </p:sp>
      <p:sp>
        <p:nvSpPr>
          <p:cNvPr id="14" name="TextBox 13"/>
          <p:cNvSpPr txBox="1"/>
          <p:nvPr/>
        </p:nvSpPr>
        <p:spPr>
          <a:xfrm>
            <a:off x="2514600" y="5562600"/>
            <a:ext cx="1219200" cy="369332"/>
          </a:xfrm>
          <a:prstGeom prst="rect">
            <a:avLst/>
          </a:prstGeom>
          <a:noFill/>
        </p:spPr>
        <p:txBody>
          <a:bodyPr wrap="square" rtlCol="0">
            <a:spAutoFit/>
          </a:bodyPr>
          <a:lstStyle/>
          <a:p>
            <a:r>
              <a:rPr lang="en-US" dirty="0" smtClean="0"/>
              <a:t>&lt; few hr</a:t>
            </a:r>
            <a:endParaRPr lang="en-US" dirty="0"/>
          </a:p>
        </p:txBody>
      </p:sp>
      <p:sp>
        <p:nvSpPr>
          <p:cNvPr id="15" name="TextBox 14"/>
          <p:cNvSpPr txBox="1"/>
          <p:nvPr/>
        </p:nvSpPr>
        <p:spPr>
          <a:xfrm>
            <a:off x="6553200" y="5564188"/>
            <a:ext cx="1219200" cy="369332"/>
          </a:xfrm>
          <a:prstGeom prst="rect">
            <a:avLst/>
          </a:prstGeom>
          <a:noFill/>
        </p:spPr>
        <p:txBody>
          <a:bodyPr wrap="square" rtlCol="0">
            <a:spAutoFit/>
          </a:bodyPr>
          <a:lstStyle/>
          <a:p>
            <a:r>
              <a:rPr lang="en-US" dirty="0" smtClean="0"/>
              <a:t>&gt; 10 years</a:t>
            </a:r>
            <a:endParaRPr lang="en-US" dirty="0"/>
          </a:p>
        </p:txBody>
      </p:sp>
      <p:sp>
        <p:nvSpPr>
          <p:cNvPr id="16" name="TextBox 15"/>
          <p:cNvSpPr txBox="1"/>
          <p:nvPr/>
        </p:nvSpPr>
        <p:spPr>
          <a:xfrm>
            <a:off x="1447800" y="1447800"/>
            <a:ext cx="2286000" cy="646331"/>
          </a:xfrm>
          <a:prstGeom prst="rect">
            <a:avLst/>
          </a:prstGeom>
          <a:noFill/>
        </p:spPr>
        <p:txBody>
          <a:bodyPr wrap="square" rtlCol="0">
            <a:spAutoFit/>
          </a:bodyPr>
          <a:lstStyle/>
          <a:p>
            <a:r>
              <a:rPr lang="en-US" b="1" dirty="0" smtClean="0"/>
              <a:t>SHOCK BREAK OUT</a:t>
            </a:r>
          </a:p>
          <a:p>
            <a:r>
              <a:rPr lang="en-US" dirty="0" smtClean="0"/>
              <a:t>(R exploding star)</a:t>
            </a:r>
          </a:p>
          <a:p>
            <a:endParaRPr lang="en-US" b="1" dirty="0" smtClean="0"/>
          </a:p>
        </p:txBody>
      </p:sp>
      <p:sp>
        <p:nvSpPr>
          <p:cNvPr id="17" name="TextBox 16"/>
          <p:cNvSpPr txBox="1"/>
          <p:nvPr/>
        </p:nvSpPr>
        <p:spPr>
          <a:xfrm>
            <a:off x="1295400" y="2685871"/>
            <a:ext cx="2286000" cy="1200329"/>
          </a:xfrm>
          <a:prstGeom prst="rect">
            <a:avLst/>
          </a:prstGeom>
          <a:noFill/>
        </p:spPr>
        <p:txBody>
          <a:bodyPr wrap="square" rtlCol="0">
            <a:spAutoFit/>
          </a:bodyPr>
          <a:lstStyle/>
          <a:p>
            <a:pPr algn="ctr"/>
            <a:r>
              <a:rPr lang="en-US" b="1" dirty="0" smtClean="0"/>
              <a:t>SHOCK INTERACTION</a:t>
            </a:r>
          </a:p>
          <a:p>
            <a:pPr algn="ctr"/>
            <a:r>
              <a:rPr lang="en-US" b="1" dirty="0" err="1" smtClean="0"/>
              <a:t>w</a:t>
            </a:r>
            <a:r>
              <a:rPr lang="en-US" b="1" dirty="0" smtClean="0"/>
              <a:t>. COMPANION</a:t>
            </a:r>
          </a:p>
          <a:p>
            <a:pPr algn="ctr"/>
            <a:r>
              <a:rPr lang="en-US" dirty="0" smtClean="0"/>
              <a:t>(R and distance of </a:t>
            </a:r>
          </a:p>
          <a:p>
            <a:pPr algn="ctr"/>
            <a:r>
              <a:rPr lang="en-US" dirty="0" smtClean="0"/>
              <a:t>the companion)</a:t>
            </a:r>
          </a:p>
          <a:p>
            <a:pPr algn="ctr"/>
            <a:endParaRPr lang="en-US" b="1" dirty="0" smtClean="0"/>
          </a:p>
        </p:txBody>
      </p:sp>
      <p:sp>
        <p:nvSpPr>
          <p:cNvPr id="19" name="TextBox 18"/>
          <p:cNvSpPr txBox="1"/>
          <p:nvPr/>
        </p:nvSpPr>
        <p:spPr>
          <a:xfrm>
            <a:off x="3657600" y="1447800"/>
            <a:ext cx="5181600" cy="646331"/>
          </a:xfrm>
          <a:prstGeom prst="rect">
            <a:avLst/>
          </a:prstGeom>
          <a:noFill/>
          <a:ln>
            <a:noFill/>
          </a:ln>
        </p:spPr>
        <p:txBody>
          <a:bodyPr wrap="square" rtlCol="0">
            <a:spAutoFit/>
          </a:bodyPr>
          <a:lstStyle/>
          <a:p>
            <a:pPr algn="ctr"/>
            <a:r>
              <a:rPr lang="en-US" b="1" dirty="0" smtClean="0"/>
              <a:t>SHOCK/JET INTERACTION </a:t>
            </a:r>
            <a:r>
              <a:rPr lang="en-US" b="1" dirty="0" err="1" smtClean="0"/>
              <a:t>w</a:t>
            </a:r>
            <a:r>
              <a:rPr lang="en-US" b="1" dirty="0" smtClean="0"/>
              <a:t>. the MEDIUM</a:t>
            </a:r>
          </a:p>
          <a:p>
            <a:pPr algn="ctr"/>
            <a:r>
              <a:rPr lang="en-US" dirty="0" smtClean="0"/>
              <a:t>(mass-loss of the progenitor)</a:t>
            </a:r>
            <a:endParaRPr lang="en-US" dirty="0"/>
          </a:p>
        </p:txBody>
      </p:sp>
      <p:sp>
        <p:nvSpPr>
          <p:cNvPr id="20" name="TextBox 19"/>
          <p:cNvSpPr txBox="1"/>
          <p:nvPr/>
        </p:nvSpPr>
        <p:spPr>
          <a:xfrm>
            <a:off x="6248400" y="2514600"/>
            <a:ext cx="2514600" cy="1200329"/>
          </a:xfrm>
          <a:prstGeom prst="rect">
            <a:avLst/>
          </a:prstGeom>
          <a:noFill/>
        </p:spPr>
        <p:txBody>
          <a:bodyPr wrap="square" rtlCol="0">
            <a:spAutoFit/>
          </a:bodyPr>
          <a:lstStyle/>
          <a:p>
            <a:pPr algn="ctr"/>
            <a:r>
              <a:rPr lang="en-US" b="1" dirty="0" smtClean="0"/>
              <a:t>RADIATION from the REMNANT</a:t>
            </a:r>
          </a:p>
          <a:p>
            <a:pPr algn="ctr"/>
            <a:r>
              <a:rPr lang="en-US" dirty="0" smtClean="0"/>
              <a:t>(accreting BH, MAGNETAR)</a:t>
            </a:r>
            <a:endParaRPr lang="en-US" dirty="0"/>
          </a:p>
        </p:txBody>
      </p:sp>
      <p:sp>
        <p:nvSpPr>
          <p:cNvPr id="21" name="TextBox 20"/>
          <p:cNvSpPr txBox="1"/>
          <p:nvPr/>
        </p:nvSpPr>
        <p:spPr>
          <a:xfrm>
            <a:off x="1371600" y="4050268"/>
            <a:ext cx="1981200" cy="369332"/>
          </a:xfrm>
          <a:prstGeom prst="rect">
            <a:avLst/>
          </a:prstGeom>
          <a:noFill/>
          <a:ln>
            <a:noFill/>
          </a:ln>
        </p:spPr>
        <p:txBody>
          <a:bodyPr wrap="square" rtlCol="0">
            <a:spAutoFit/>
          </a:bodyPr>
          <a:lstStyle/>
          <a:p>
            <a:pPr algn="ctr"/>
            <a:r>
              <a:rPr lang="en-US" b="1" dirty="0" smtClean="0"/>
              <a:t>Successful JET</a:t>
            </a:r>
            <a:endParaRPr lang="en-US" dirty="0"/>
          </a:p>
        </p:txBody>
      </p:sp>
      <p:sp>
        <p:nvSpPr>
          <p:cNvPr id="22" name="TextBox 21"/>
          <p:cNvSpPr txBox="1"/>
          <p:nvPr/>
        </p:nvSpPr>
        <p:spPr>
          <a:xfrm>
            <a:off x="1752600" y="4953000"/>
            <a:ext cx="1905000" cy="369332"/>
          </a:xfrm>
          <a:prstGeom prst="rect">
            <a:avLst/>
          </a:prstGeom>
          <a:noFill/>
        </p:spPr>
        <p:txBody>
          <a:bodyPr wrap="square" rtlCol="0">
            <a:spAutoFit/>
          </a:bodyPr>
          <a:lstStyle/>
          <a:p>
            <a:r>
              <a:rPr lang="en-US" dirty="0" smtClean="0">
                <a:solidFill>
                  <a:srgbClr val="FF0000"/>
                </a:solidFill>
              </a:rPr>
              <a:t>PRESENT</a:t>
            </a:r>
            <a:endParaRPr lang="en-US" dirty="0">
              <a:solidFill>
                <a:srgbClr val="FF0000"/>
              </a:solidFill>
            </a:endParaRPr>
          </a:p>
        </p:txBody>
      </p:sp>
      <p:sp>
        <p:nvSpPr>
          <p:cNvPr id="23" name="TextBox 22"/>
          <p:cNvSpPr txBox="1"/>
          <p:nvPr/>
        </p:nvSpPr>
        <p:spPr>
          <a:xfrm>
            <a:off x="3810000" y="4953000"/>
            <a:ext cx="1905000" cy="369332"/>
          </a:xfrm>
          <a:prstGeom prst="rect">
            <a:avLst/>
          </a:prstGeom>
          <a:noFill/>
        </p:spPr>
        <p:txBody>
          <a:bodyPr wrap="square" rtlCol="0">
            <a:spAutoFit/>
          </a:bodyPr>
          <a:lstStyle/>
          <a:p>
            <a:r>
              <a:rPr lang="en-US" dirty="0" smtClean="0">
                <a:solidFill>
                  <a:srgbClr val="FF0000"/>
                </a:solidFill>
              </a:rPr>
              <a:t>PAST</a:t>
            </a:r>
            <a:endParaRPr lang="en-US" dirty="0">
              <a:solidFill>
                <a:srgbClr val="FF0000"/>
              </a:solidFill>
            </a:endParaRPr>
          </a:p>
        </p:txBody>
      </p:sp>
      <p:sp>
        <p:nvSpPr>
          <p:cNvPr id="24" name="TextBox 23"/>
          <p:cNvSpPr txBox="1"/>
          <p:nvPr/>
        </p:nvSpPr>
        <p:spPr>
          <a:xfrm>
            <a:off x="6553200" y="5040868"/>
            <a:ext cx="1905000" cy="369332"/>
          </a:xfrm>
          <a:prstGeom prst="rect">
            <a:avLst/>
          </a:prstGeom>
          <a:noFill/>
        </p:spPr>
        <p:txBody>
          <a:bodyPr wrap="square" rtlCol="0">
            <a:spAutoFit/>
          </a:bodyPr>
          <a:lstStyle/>
          <a:p>
            <a:r>
              <a:rPr lang="en-US" dirty="0" smtClean="0">
                <a:solidFill>
                  <a:srgbClr val="FF0000"/>
                </a:solidFill>
              </a:rPr>
              <a:t>FUTURE</a:t>
            </a:r>
            <a:endParaRPr lang="en-US" dirty="0">
              <a:solidFill>
                <a:srgbClr val="FF0000"/>
              </a:solidFill>
            </a:endParaRPr>
          </a:p>
        </p:txBody>
      </p:sp>
      <p:sp>
        <p:nvSpPr>
          <p:cNvPr id="18" name="TextBox 17"/>
          <p:cNvSpPr txBox="1"/>
          <p:nvPr/>
        </p:nvSpPr>
        <p:spPr>
          <a:xfrm>
            <a:off x="1143000" y="6019800"/>
            <a:ext cx="2514600" cy="646331"/>
          </a:xfrm>
          <a:prstGeom prst="rect">
            <a:avLst/>
          </a:prstGeom>
          <a:noFill/>
        </p:spPr>
        <p:txBody>
          <a:bodyPr wrap="square" rtlCol="0">
            <a:spAutoFit/>
          </a:bodyPr>
          <a:lstStyle/>
          <a:p>
            <a:pPr algn="ctr"/>
            <a:r>
              <a:rPr lang="en-US" dirty="0" smtClean="0">
                <a:solidFill>
                  <a:srgbClr val="0000FF"/>
                </a:solidFill>
              </a:rPr>
              <a:t>Very early observations</a:t>
            </a:r>
          </a:p>
          <a:p>
            <a:pPr algn="ctr"/>
            <a:r>
              <a:rPr lang="en-US" dirty="0" smtClean="0">
                <a:solidFill>
                  <a:srgbClr val="0000FF"/>
                </a:solidFill>
              </a:rPr>
              <a:t>(DIFFICULT)</a:t>
            </a:r>
            <a:endParaRPr lang="en-US" dirty="0">
              <a:solidFill>
                <a:srgbClr val="0000FF"/>
              </a:solidFill>
            </a:endParaRPr>
          </a:p>
        </p:txBody>
      </p:sp>
      <p:sp>
        <p:nvSpPr>
          <p:cNvPr id="25" name="TextBox 24"/>
          <p:cNvSpPr txBox="1"/>
          <p:nvPr/>
        </p:nvSpPr>
        <p:spPr>
          <a:xfrm>
            <a:off x="6400800" y="6019800"/>
            <a:ext cx="2590800" cy="646331"/>
          </a:xfrm>
          <a:prstGeom prst="rect">
            <a:avLst/>
          </a:prstGeom>
          <a:noFill/>
        </p:spPr>
        <p:txBody>
          <a:bodyPr wrap="square" rtlCol="0">
            <a:spAutoFit/>
          </a:bodyPr>
          <a:lstStyle/>
          <a:p>
            <a:pPr algn="ctr"/>
            <a:r>
              <a:rPr lang="en-US" dirty="0" smtClean="0">
                <a:solidFill>
                  <a:srgbClr val="0000FF"/>
                </a:solidFill>
              </a:rPr>
              <a:t>Faint</a:t>
            </a:r>
          </a:p>
          <a:p>
            <a:pPr algn="ctr"/>
            <a:r>
              <a:rPr lang="en-US" dirty="0" smtClean="0">
                <a:solidFill>
                  <a:srgbClr val="0000FF"/>
                </a:solidFill>
              </a:rPr>
              <a:t>(DIFFICULT)</a:t>
            </a:r>
            <a:endParaRPr lang="en-US" dirty="0">
              <a:solidFill>
                <a:srgbClr val="0000FF"/>
              </a:solidFill>
            </a:endParaRPr>
          </a:p>
        </p:txBody>
      </p:sp>
      <p:sp>
        <p:nvSpPr>
          <p:cNvPr id="34" name="TextBox 33"/>
          <p:cNvSpPr txBox="1"/>
          <p:nvPr/>
        </p:nvSpPr>
        <p:spPr>
          <a:xfrm>
            <a:off x="4037806" y="2667000"/>
            <a:ext cx="2286794" cy="923330"/>
          </a:xfrm>
          <a:prstGeom prst="rect">
            <a:avLst/>
          </a:prstGeom>
          <a:noFill/>
        </p:spPr>
        <p:txBody>
          <a:bodyPr wrap="square" rtlCol="0">
            <a:spAutoFit/>
          </a:bodyPr>
          <a:lstStyle/>
          <a:p>
            <a:pPr algn="r"/>
            <a:r>
              <a:rPr lang="en-US" b="1" dirty="0" smtClean="0"/>
              <a:t>RADIATION from the REMNANT in engine driven </a:t>
            </a:r>
            <a:r>
              <a:rPr lang="en-US" b="1" dirty="0" err="1" smtClean="0"/>
              <a:t>SNe</a:t>
            </a:r>
            <a:endParaRPr lang="en-US" dirty="0"/>
          </a:p>
        </p:txBody>
      </p:sp>
      <p:cxnSp>
        <p:nvCxnSpPr>
          <p:cNvPr id="35" name="Straight Connector 34"/>
          <p:cNvCxnSpPr/>
          <p:nvPr/>
        </p:nvCxnSpPr>
        <p:spPr>
          <a:xfrm rot="5400000">
            <a:off x="3991514" y="4450302"/>
            <a:ext cx="2226184" cy="1588"/>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343400" y="5650468"/>
            <a:ext cx="1753394" cy="369332"/>
          </a:xfrm>
          <a:prstGeom prst="rect">
            <a:avLst/>
          </a:prstGeom>
          <a:noFill/>
        </p:spPr>
        <p:txBody>
          <a:bodyPr wrap="square" rtlCol="0">
            <a:spAutoFit/>
          </a:bodyPr>
          <a:lstStyle/>
          <a:p>
            <a:pPr algn="ctr"/>
            <a:r>
              <a:rPr lang="en-US" dirty="0" smtClean="0"/>
              <a:t>10-100 days</a:t>
            </a:r>
            <a:endParaRPr lang="en-US" dirty="0"/>
          </a:p>
        </p:txBody>
      </p:sp>
      <p:sp>
        <p:nvSpPr>
          <p:cNvPr id="40" name="TextBox 39"/>
          <p:cNvSpPr txBox="1"/>
          <p:nvPr/>
        </p:nvSpPr>
        <p:spPr>
          <a:xfrm rot="16200000">
            <a:off x="381000" y="1076980"/>
            <a:ext cx="1219200" cy="523220"/>
          </a:xfrm>
          <a:prstGeom prst="rect">
            <a:avLst/>
          </a:prstGeom>
          <a:noFill/>
        </p:spPr>
        <p:txBody>
          <a:bodyPr wrap="square" rtlCol="0">
            <a:spAutoFit/>
          </a:bodyPr>
          <a:lstStyle/>
          <a:p>
            <a:r>
              <a:rPr lang="en-US" sz="2800" dirty="0" smtClean="0">
                <a:solidFill>
                  <a:srgbClr val="7F7F7F"/>
                </a:solidFill>
              </a:rPr>
              <a:t>Log Lx</a:t>
            </a:r>
            <a:endParaRPr lang="en-US" sz="2800" dirty="0">
              <a:solidFill>
                <a:srgbClr val="7F7F7F"/>
              </a:solidFill>
            </a:endParaRPr>
          </a:p>
        </p:txBody>
      </p:sp>
      <p:sp>
        <p:nvSpPr>
          <p:cNvPr id="26" name="TextBox 25"/>
          <p:cNvSpPr txBox="1"/>
          <p:nvPr/>
        </p:nvSpPr>
        <p:spPr>
          <a:xfrm>
            <a:off x="2590800" y="2039540"/>
            <a:ext cx="2286000" cy="646331"/>
          </a:xfrm>
          <a:prstGeom prst="rect">
            <a:avLst/>
          </a:prstGeom>
          <a:solidFill>
            <a:schemeClr val="bg1"/>
          </a:solidFill>
        </p:spPr>
        <p:txBody>
          <a:bodyPr wrap="square" rtlCol="0">
            <a:spAutoFit/>
          </a:bodyPr>
          <a:lstStyle/>
          <a:p>
            <a:pPr algn="ctr"/>
            <a:r>
              <a:rPr lang="en-US" b="1" dirty="0" smtClean="0"/>
              <a:t>COOLING ENVELOPE</a:t>
            </a:r>
          </a:p>
          <a:p>
            <a:pPr algn="ctr"/>
            <a:r>
              <a:rPr lang="en-US" dirty="0" smtClean="0"/>
              <a:t>(R envelope)</a:t>
            </a:r>
          </a:p>
          <a:p>
            <a:endParaRPr lang="en-US" b="1" dirty="0" smtClean="0"/>
          </a:p>
        </p:txBody>
      </p:sp>
      <p:sp>
        <p:nvSpPr>
          <p:cNvPr id="27" name="TextBox 26"/>
          <p:cNvSpPr txBox="1"/>
          <p:nvPr/>
        </p:nvSpPr>
        <p:spPr>
          <a:xfrm>
            <a:off x="-76200" y="4410670"/>
            <a:ext cx="1524000" cy="923330"/>
          </a:xfrm>
          <a:prstGeom prst="rect">
            <a:avLst/>
          </a:prstGeom>
          <a:noFill/>
        </p:spPr>
        <p:txBody>
          <a:bodyPr wrap="square" rtlCol="0">
            <a:spAutoFit/>
          </a:bodyPr>
          <a:lstStyle/>
          <a:p>
            <a:pPr algn="ctr"/>
            <a:r>
              <a:rPr lang="en-US" b="1" dirty="0" smtClean="0"/>
              <a:t>ACCRETION</a:t>
            </a:r>
            <a:r>
              <a:rPr lang="en-US" dirty="0" smtClean="0"/>
              <a:t> onto the progenitor</a:t>
            </a:r>
            <a:endParaRPr lang="en-US" dirty="0"/>
          </a:p>
        </p:txBody>
      </p:sp>
      <p:sp>
        <p:nvSpPr>
          <p:cNvPr id="28" name="Rectangle 27"/>
          <p:cNvSpPr/>
          <p:nvPr/>
        </p:nvSpPr>
        <p:spPr>
          <a:xfrm>
            <a:off x="1373188" y="1089630"/>
            <a:ext cx="2133601" cy="5007164"/>
          </a:xfrm>
          <a:prstGeom prst="rect">
            <a:avLst/>
          </a:prstGeom>
          <a:solidFill>
            <a:srgbClr val="EA00E3">
              <a:alpha val="41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1600200" y="762000"/>
            <a:ext cx="1703468" cy="646331"/>
          </a:xfrm>
          <a:prstGeom prst="rect">
            <a:avLst/>
          </a:prstGeom>
          <a:noFill/>
        </p:spPr>
        <p:txBody>
          <a:bodyPr wrap="square" rtlCol="0">
            <a:spAutoFit/>
          </a:bodyPr>
          <a:lstStyle/>
          <a:p>
            <a:r>
              <a:rPr lang="en-US" sz="3600" b="1" dirty="0" smtClean="0">
                <a:solidFill>
                  <a:srgbClr val="EA00E3"/>
                </a:solidFill>
              </a:rPr>
              <a:t>FUTURE</a:t>
            </a:r>
            <a:endParaRPr lang="en-US" sz="3600" b="1" dirty="0">
              <a:solidFill>
                <a:srgbClr val="EA00E3"/>
              </a:solidFill>
            </a:endParaRPr>
          </a:p>
        </p:txBody>
      </p:sp>
      <p:sp>
        <p:nvSpPr>
          <p:cNvPr id="31" name="Title 1"/>
          <p:cNvSpPr txBox="1">
            <a:spLocks/>
          </p:cNvSpPr>
          <p:nvPr/>
        </p:nvSpPr>
        <p:spPr>
          <a:xfrm>
            <a:off x="2286000" y="-152400"/>
            <a:ext cx="6096000" cy="1011832"/>
          </a:xfrm>
          <a:prstGeom prst="rect">
            <a:avLst/>
          </a:prstGeom>
        </p:spPr>
        <p:txBody>
          <a:bodyPr vert="horz" lIns="91440" tIns="45720" rIns="91440" bIns="45720" rtlCol="0" anchor="ctr">
            <a:normAutofit fontScale="97500"/>
          </a:bodyPr>
          <a:lstStyle/>
          <a:p>
            <a:pPr marL="0" marR="0" lvl="0" indent="0"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uLnTx/>
                <a:uFillTx/>
                <a:latin typeface="+mj-lt"/>
                <a:ea typeface="+mj-ea"/>
                <a:cs typeface="+mj-cs"/>
              </a:rPr>
              <a:t>Thanks to the Chandra Team!!</a:t>
            </a:r>
            <a:endParaRPr kumimoji="0" lang="en-US" sz="3200" b="0" i="0" u="none" strike="noStrike" kern="1200" cap="none" spc="0" normalizeH="0" baseline="0" noProof="0" dirty="0">
              <a:ln>
                <a:noFill/>
              </a:ln>
              <a:solidFill>
                <a:schemeClr val="bg1"/>
              </a:solidFill>
              <a:effectLst/>
              <a:uLnTx/>
              <a:uFillTx/>
              <a:latin typeface="+mj-lt"/>
              <a:ea typeface="+mj-ea"/>
              <a:cs typeface="+mj-cs"/>
            </a:endParaRPr>
          </a:p>
        </p:txBody>
      </p:sp>
      <p:grpSp>
        <p:nvGrpSpPr>
          <p:cNvPr id="33" name="Group 32"/>
          <p:cNvGrpSpPr/>
          <p:nvPr/>
        </p:nvGrpSpPr>
        <p:grpSpPr>
          <a:xfrm>
            <a:off x="4267200" y="3657600"/>
            <a:ext cx="2154814" cy="1835953"/>
            <a:chOff x="378948" y="6290685"/>
            <a:chExt cx="3026738" cy="2493969"/>
          </a:xfrm>
        </p:grpSpPr>
        <p:sp>
          <p:nvSpPr>
            <p:cNvPr id="36" name="Oval 35"/>
            <p:cNvSpPr/>
            <p:nvPr/>
          </p:nvSpPr>
          <p:spPr>
            <a:xfrm>
              <a:off x="378948" y="6290685"/>
              <a:ext cx="3026738" cy="2493969"/>
            </a:xfrm>
            <a:prstGeom prst="ellipse">
              <a:avLst/>
            </a:prstGeom>
            <a:solidFill>
              <a:srgbClr val="FF9A04"/>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1056302" y="7144403"/>
              <a:ext cx="1930172" cy="459894"/>
            </a:xfrm>
            <a:prstGeom prst="rect">
              <a:avLst/>
            </a:prstGeom>
            <a:noFill/>
            <a:ln>
              <a:solidFill>
                <a:srgbClr val="FF0000"/>
              </a:solidFill>
            </a:ln>
          </p:spPr>
          <p:txBody>
            <a:bodyPr wrap="square" rtlCol="0">
              <a:spAutoFit/>
            </a:bodyPr>
            <a:lstStyle/>
            <a:p>
              <a:pPr algn="ctr"/>
              <a:r>
                <a:rPr lang="en-US" sz="1600" b="1" dirty="0" smtClean="0"/>
                <a:t>MASS-LOSS</a:t>
              </a:r>
              <a:endParaRPr lang="en-US" sz="1600" b="1" dirty="0"/>
            </a:p>
          </p:txBody>
        </p:sp>
      </p:grpSp>
      <p:grpSp>
        <p:nvGrpSpPr>
          <p:cNvPr id="38" name="Group 37"/>
          <p:cNvGrpSpPr/>
          <p:nvPr/>
        </p:nvGrpSpPr>
        <p:grpSpPr>
          <a:xfrm>
            <a:off x="1600200" y="4419600"/>
            <a:ext cx="1885327" cy="1733729"/>
            <a:chOff x="1122829" y="2133600"/>
            <a:chExt cx="3026739" cy="2493969"/>
          </a:xfrm>
        </p:grpSpPr>
        <p:sp>
          <p:nvSpPr>
            <p:cNvPr id="41" name="Oval 40"/>
            <p:cNvSpPr/>
            <p:nvPr/>
          </p:nvSpPr>
          <p:spPr>
            <a:xfrm>
              <a:off x="1122829" y="2133600"/>
              <a:ext cx="3026739" cy="2493969"/>
            </a:xfrm>
            <a:prstGeom prst="ellipse">
              <a:avLst/>
            </a:prstGeom>
            <a:solidFill>
              <a:srgbClr val="FF66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1526178" y="3048000"/>
              <a:ext cx="2283822" cy="487010"/>
            </a:xfrm>
            <a:prstGeom prst="rect">
              <a:avLst/>
            </a:prstGeom>
            <a:noFill/>
            <a:ln>
              <a:solidFill>
                <a:srgbClr val="FF0000"/>
              </a:solidFill>
            </a:ln>
          </p:spPr>
          <p:txBody>
            <a:bodyPr wrap="square" rtlCol="0">
              <a:spAutoFit/>
            </a:bodyPr>
            <a:lstStyle/>
            <a:p>
              <a:pPr algn="ctr"/>
              <a:r>
                <a:rPr lang="en-US" sz="1600" b="1" dirty="0" smtClean="0"/>
                <a:t>PROGENITORS</a:t>
              </a:r>
              <a:endParaRPr lang="en-US" sz="1600" b="1" dirty="0"/>
            </a:p>
          </p:txBody>
        </p:sp>
      </p:grpSp>
      <p:grpSp>
        <p:nvGrpSpPr>
          <p:cNvPr id="43" name="Group 42"/>
          <p:cNvGrpSpPr/>
          <p:nvPr/>
        </p:nvGrpSpPr>
        <p:grpSpPr>
          <a:xfrm>
            <a:off x="7010400" y="3650447"/>
            <a:ext cx="2057400" cy="1835953"/>
            <a:chOff x="6989186" y="3650447"/>
            <a:chExt cx="2154814" cy="1835953"/>
          </a:xfrm>
        </p:grpSpPr>
        <p:sp>
          <p:nvSpPr>
            <p:cNvPr id="44" name="Oval 43"/>
            <p:cNvSpPr/>
            <p:nvPr/>
          </p:nvSpPr>
          <p:spPr>
            <a:xfrm>
              <a:off x="6989186" y="3650447"/>
              <a:ext cx="2154814" cy="1835953"/>
            </a:xfrm>
            <a:prstGeom prst="ellipse">
              <a:avLst/>
            </a:prstGeom>
            <a:solidFill>
              <a:srgbClr val="FFE90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7086600" y="4343400"/>
              <a:ext cx="1981200" cy="338554"/>
            </a:xfrm>
            <a:prstGeom prst="rect">
              <a:avLst/>
            </a:prstGeom>
            <a:noFill/>
            <a:ln>
              <a:solidFill>
                <a:srgbClr val="FF0000"/>
              </a:solidFill>
            </a:ln>
          </p:spPr>
          <p:txBody>
            <a:bodyPr wrap="square" rtlCol="0">
              <a:spAutoFit/>
            </a:bodyPr>
            <a:lstStyle/>
            <a:p>
              <a:pPr algn="ctr"/>
              <a:r>
                <a:rPr lang="en-US" sz="1600" b="1" dirty="0" smtClean="0"/>
                <a:t>SOURCE of ENERGY</a:t>
              </a:r>
              <a:endParaRPr lang="en-US" sz="1600" b="1" dirty="0"/>
            </a:p>
          </p:txBody>
        </p:sp>
      </p:grpSp>
      <p:sp>
        <p:nvSpPr>
          <p:cNvPr id="47" name="TextBox 46"/>
          <p:cNvSpPr txBox="1"/>
          <p:nvPr/>
        </p:nvSpPr>
        <p:spPr>
          <a:xfrm>
            <a:off x="2742406" y="6336268"/>
            <a:ext cx="1753394" cy="369332"/>
          </a:xfrm>
          <a:prstGeom prst="rect">
            <a:avLst/>
          </a:prstGeom>
          <a:noFill/>
        </p:spPr>
        <p:txBody>
          <a:bodyPr wrap="square" rtlCol="0">
            <a:spAutoFit/>
          </a:bodyPr>
          <a:lstStyle/>
          <a:p>
            <a:pPr algn="ctr"/>
            <a:r>
              <a:rPr lang="en-US" dirty="0" smtClean="0"/>
              <a:t>&lt; hours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UP</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pSp>
        <p:nvGrpSpPr>
          <p:cNvPr id="2" name="Group 9"/>
          <p:cNvGrpSpPr/>
          <p:nvPr/>
        </p:nvGrpSpPr>
        <p:grpSpPr>
          <a:xfrm>
            <a:off x="0" y="-221807"/>
            <a:ext cx="9144000" cy="4412807"/>
            <a:chOff x="0" y="1828800"/>
            <a:chExt cx="9144000" cy="4412807"/>
          </a:xfrm>
        </p:grpSpPr>
        <p:pic>
          <p:nvPicPr>
            <p:cNvPr id="7" name="Picture 6" descr="space1.jpg"/>
            <p:cNvPicPr>
              <a:picLocks noChangeAspect="1"/>
            </p:cNvPicPr>
            <p:nvPr/>
          </p:nvPicPr>
          <p:blipFill>
            <a:blip r:embed="rId3"/>
            <a:stretch>
              <a:fillRect/>
            </a:stretch>
          </p:blipFill>
          <p:spPr>
            <a:xfrm>
              <a:off x="0" y="1828800"/>
              <a:ext cx="9144000" cy="4191000"/>
            </a:xfrm>
            <a:prstGeom prst="rect">
              <a:avLst/>
            </a:prstGeom>
          </p:spPr>
        </p:pic>
        <p:sp>
          <p:nvSpPr>
            <p:cNvPr id="9" name="Freeform 8"/>
            <p:cNvSpPr/>
            <p:nvPr/>
          </p:nvSpPr>
          <p:spPr>
            <a:xfrm>
              <a:off x="258840" y="4231829"/>
              <a:ext cx="8834491" cy="2009778"/>
            </a:xfrm>
            <a:custGeom>
              <a:avLst/>
              <a:gdLst>
                <a:gd name="connsiteX0" fmla="*/ 160021 w 8834491"/>
                <a:gd name="connsiteY0" fmla="*/ 915471 h 2009778"/>
                <a:gd name="connsiteX1" fmla="*/ 957207 w 8834491"/>
                <a:gd name="connsiteY1" fmla="*/ 901961 h 2009778"/>
                <a:gd name="connsiteX2" fmla="*/ 1038277 w 8834491"/>
                <a:gd name="connsiteY2" fmla="*/ 888451 h 2009778"/>
                <a:gd name="connsiteX3" fmla="*/ 1227440 w 8834491"/>
                <a:gd name="connsiteY3" fmla="*/ 861431 h 2009778"/>
                <a:gd name="connsiteX4" fmla="*/ 1497673 w 8834491"/>
                <a:gd name="connsiteY4" fmla="*/ 834411 h 2009778"/>
                <a:gd name="connsiteX5" fmla="*/ 1916533 w 8834491"/>
                <a:gd name="connsiteY5" fmla="*/ 820901 h 2009778"/>
                <a:gd name="connsiteX6" fmla="*/ 2348906 w 8834491"/>
                <a:gd name="connsiteY6" fmla="*/ 793881 h 2009778"/>
                <a:gd name="connsiteX7" fmla="*/ 2375929 w 8834491"/>
                <a:gd name="connsiteY7" fmla="*/ 753351 h 2009778"/>
                <a:gd name="connsiteX8" fmla="*/ 2362417 w 8834491"/>
                <a:gd name="connsiteY8" fmla="*/ 712821 h 2009778"/>
                <a:gd name="connsiteX9" fmla="*/ 2281348 w 8834491"/>
                <a:gd name="connsiteY9" fmla="*/ 631761 h 2009778"/>
                <a:gd name="connsiteX10" fmla="*/ 2267836 w 8834491"/>
                <a:gd name="connsiteY10" fmla="*/ 591231 h 2009778"/>
                <a:gd name="connsiteX11" fmla="*/ 2335394 w 8834491"/>
                <a:gd name="connsiteY11" fmla="*/ 415602 h 2009778"/>
                <a:gd name="connsiteX12" fmla="*/ 2375929 w 8834491"/>
                <a:gd name="connsiteY12" fmla="*/ 388582 h 2009778"/>
                <a:gd name="connsiteX13" fmla="*/ 2456999 w 8834491"/>
                <a:gd name="connsiteY13" fmla="*/ 334542 h 2009778"/>
                <a:gd name="connsiteX14" fmla="*/ 2538069 w 8834491"/>
                <a:gd name="connsiteY14" fmla="*/ 253482 h 2009778"/>
                <a:gd name="connsiteX15" fmla="*/ 2700208 w 8834491"/>
                <a:gd name="connsiteY15" fmla="*/ 226462 h 2009778"/>
                <a:gd name="connsiteX16" fmla="*/ 2740743 w 8834491"/>
                <a:gd name="connsiteY16" fmla="*/ 212952 h 2009778"/>
                <a:gd name="connsiteX17" fmla="*/ 2902883 w 8834491"/>
                <a:gd name="connsiteY17" fmla="*/ 185932 h 2009778"/>
                <a:gd name="connsiteX18" fmla="*/ 3037999 w 8834491"/>
                <a:gd name="connsiteY18" fmla="*/ 158912 h 2009778"/>
                <a:gd name="connsiteX19" fmla="*/ 3173116 w 8834491"/>
                <a:gd name="connsiteY19" fmla="*/ 104872 h 2009778"/>
                <a:gd name="connsiteX20" fmla="*/ 3240674 w 8834491"/>
                <a:gd name="connsiteY20" fmla="*/ 91362 h 2009778"/>
                <a:gd name="connsiteX21" fmla="*/ 3389302 w 8834491"/>
                <a:gd name="connsiteY21" fmla="*/ 50832 h 2009778"/>
                <a:gd name="connsiteX22" fmla="*/ 3483883 w 8834491"/>
                <a:gd name="connsiteY22" fmla="*/ 37322 h 2009778"/>
                <a:gd name="connsiteX23" fmla="*/ 3537930 w 8834491"/>
                <a:gd name="connsiteY23" fmla="*/ 23812 h 2009778"/>
                <a:gd name="connsiteX24" fmla="*/ 3646023 w 8834491"/>
                <a:gd name="connsiteY24" fmla="*/ 10302 h 2009778"/>
                <a:gd name="connsiteX25" fmla="*/ 4037860 w 8834491"/>
                <a:gd name="connsiteY25" fmla="*/ 50832 h 2009778"/>
                <a:gd name="connsiteX26" fmla="*/ 4064884 w 8834491"/>
                <a:gd name="connsiteY26" fmla="*/ 77852 h 2009778"/>
                <a:gd name="connsiteX27" fmla="*/ 4227023 w 8834491"/>
                <a:gd name="connsiteY27" fmla="*/ 145402 h 2009778"/>
                <a:gd name="connsiteX28" fmla="*/ 4254047 w 8834491"/>
                <a:gd name="connsiteY28" fmla="*/ 185932 h 2009778"/>
                <a:gd name="connsiteX29" fmla="*/ 4294581 w 8834491"/>
                <a:gd name="connsiteY29" fmla="*/ 266992 h 2009778"/>
                <a:gd name="connsiteX30" fmla="*/ 4335116 w 8834491"/>
                <a:gd name="connsiteY30" fmla="*/ 280502 h 2009778"/>
                <a:gd name="connsiteX31" fmla="*/ 4429698 w 8834491"/>
                <a:gd name="connsiteY31" fmla="*/ 348052 h 2009778"/>
                <a:gd name="connsiteX32" fmla="*/ 4537791 w 8834491"/>
                <a:gd name="connsiteY32" fmla="*/ 415602 h 2009778"/>
                <a:gd name="connsiteX33" fmla="*/ 4618861 w 8834491"/>
                <a:gd name="connsiteY33" fmla="*/ 469642 h 2009778"/>
                <a:gd name="connsiteX34" fmla="*/ 4659396 w 8834491"/>
                <a:gd name="connsiteY34" fmla="*/ 510171 h 2009778"/>
                <a:gd name="connsiteX35" fmla="*/ 4835047 w 8834491"/>
                <a:gd name="connsiteY35" fmla="*/ 550701 h 2009778"/>
                <a:gd name="connsiteX36" fmla="*/ 4943140 w 8834491"/>
                <a:gd name="connsiteY36" fmla="*/ 564211 h 2009778"/>
                <a:gd name="connsiteX37" fmla="*/ 5091768 w 8834491"/>
                <a:gd name="connsiteY37" fmla="*/ 577721 h 2009778"/>
                <a:gd name="connsiteX38" fmla="*/ 5389024 w 8834491"/>
                <a:gd name="connsiteY38" fmla="*/ 604741 h 2009778"/>
                <a:gd name="connsiteX39" fmla="*/ 5591699 w 8834491"/>
                <a:gd name="connsiteY39" fmla="*/ 618251 h 2009778"/>
                <a:gd name="connsiteX40" fmla="*/ 5956513 w 8834491"/>
                <a:gd name="connsiteY40" fmla="*/ 645271 h 2009778"/>
                <a:gd name="connsiteX41" fmla="*/ 6578048 w 8834491"/>
                <a:gd name="connsiteY41" fmla="*/ 672291 h 2009778"/>
                <a:gd name="connsiteX42" fmla="*/ 7091490 w 8834491"/>
                <a:gd name="connsiteY42" fmla="*/ 658781 h 2009778"/>
                <a:gd name="connsiteX43" fmla="*/ 7699514 w 8834491"/>
                <a:gd name="connsiteY43" fmla="*/ 618251 h 2009778"/>
                <a:gd name="connsiteX44" fmla="*/ 8523724 w 8834491"/>
                <a:gd name="connsiteY44" fmla="*/ 631761 h 2009778"/>
                <a:gd name="connsiteX45" fmla="*/ 8739910 w 8834491"/>
                <a:gd name="connsiteY45" fmla="*/ 672291 h 2009778"/>
                <a:gd name="connsiteX46" fmla="*/ 8780445 w 8834491"/>
                <a:gd name="connsiteY46" fmla="*/ 780371 h 2009778"/>
                <a:gd name="connsiteX47" fmla="*/ 8807468 w 8834491"/>
                <a:gd name="connsiteY47" fmla="*/ 874941 h 2009778"/>
                <a:gd name="connsiteX48" fmla="*/ 8834491 w 8834491"/>
                <a:gd name="connsiteY48" fmla="*/ 942491 h 2009778"/>
                <a:gd name="connsiteX49" fmla="*/ 8820980 w 8834491"/>
                <a:gd name="connsiteY49" fmla="*/ 1307260 h 2009778"/>
                <a:gd name="connsiteX50" fmla="*/ 8807468 w 8834491"/>
                <a:gd name="connsiteY50" fmla="*/ 1509909 h 2009778"/>
                <a:gd name="connsiteX51" fmla="*/ 8793956 w 8834491"/>
                <a:gd name="connsiteY51" fmla="*/ 1563949 h 2009778"/>
                <a:gd name="connsiteX52" fmla="*/ 8739910 w 8834491"/>
                <a:gd name="connsiteY52" fmla="*/ 1604479 h 2009778"/>
                <a:gd name="connsiteX53" fmla="*/ 8658840 w 8834491"/>
                <a:gd name="connsiteY53" fmla="*/ 1617989 h 2009778"/>
                <a:gd name="connsiteX54" fmla="*/ 8239979 w 8834491"/>
                <a:gd name="connsiteY54" fmla="*/ 1604479 h 2009778"/>
                <a:gd name="connsiteX55" fmla="*/ 8118375 w 8834491"/>
                <a:gd name="connsiteY55" fmla="*/ 1590969 h 2009778"/>
                <a:gd name="connsiteX56" fmla="*/ 7956235 w 8834491"/>
                <a:gd name="connsiteY56" fmla="*/ 1577459 h 2009778"/>
                <a:gd name="connsiteX57" fmla="*/ 7537374 w 8834491"/>
                <a:gd name="connsiteY57" fmla="*/ 1550439 h 2009778"/>
                <a:gd name="connsiteX58" fmla="*/ 6767211 w 8834491"/>
                <a:gd name="connsiteY58" fmla="*/ 1563949 h 2009778"/>
                <a:gd name="connsiteX59" fmla="*/ 6551025 w 8834491"/>
                <a:gd name="connsiteY59" fmla="*/ 1590969 h 2009778"/>
                <a:gd name="connsiteX60" fmla="*/ 6402397 w 8834491"/>
                <a:gd name="connsiteY60" fmla="*/ 1604479 h 2009778"/>
                <a:gd name="connsiteX61" fmla="*/ 6253769 w 8834491"/>
                <a:gd name="connsiteY61" fmla="*/ 1631499 h 2009778"/>
                <a:gd name="connsiteX62" fmla="*/ 6105141 w 8834491"/>
                <a:gd name="connsiteY62" fmla="*/ 1645009 h 2009778"/>
                <a:gd name="connsiteX63" fmla="*/ 5956513 w 8834491"/>
                <a:gd name="connsiteY63" fmla="*/ 1672029 h 2009778"/>
                <a:gd name="connsiteX64" fmla="*/ 5821396 w 8834491"/>
                <a:gd name="connsiteY64" fmla="*/ 1685539 h 2009778"/>
                <a:gd name="connsiteX65" fmla="*/ 5578187 w 8834491"/>
                <a:gd name="connsiteY65" fmla="*/ 1712559 h 2009778"/>
                <a:gd name="connsiteX66" fmla="*/ 5497117 w 8834491"/>
                <a:gd name="connsiteY66" fmla="*/ 1726069 h 2009778"/>
                <a:gd name="connsiteX67" fmla="*/ 5443071 w 8834491"/>
                <a:gd name="connsiteY67" fmla="*/ 1739579 h 2009778"/>
                <a:gd name="connsiteX68" fmla="*/ 5172838 w 8834491"/>
                <a:gd name="connsiteY68" fmla="*/ 1766599 h 2009778"/>
                <a:gd name="connsiteX69" fmla="*/ 5118791 w 8834491"/>
                <a:gd name="connsiteY69" fmla="*/ 1780109 h 2009778"/>
                <a:gd name="connsiteX70" fmla="*/ 4956652 w 8834491"/>
                <a:gd name="connsiteY70" fmla="*/ 1807129 h 2009778"/>
                <a:gd name="connsiteX71" fmla="*/ 4753977 w 8834491"/>
                <a:gd name="connsiteY71" fmla="*/ 1847659 h 2009778"/>
                <a:gd name="connsiteX72" fmla="*/ 4686419 w 8834491"/>
                <a:gd name="connsiteY72" fmla="*/ 1861169 h 2009778"/>
                <a:gd name="connsiteX73" fmla="*/ 4402675 w 8834491"/>
                <a:gd name="connsiteY73" fmla="*/ 1888189 h 2009778"/>
                <a:gd name="connsiteX74" fmla="*/ 4132442 w 8834491"/>
                <a:gd name="connsiteY74" fmla="*/ 1915209 h 2009778"/>
                <a:gd name="connsiteX75" fmla="*/ 3443348 w 8834491"/>
                <a:gd name="connsiteY75" fmla="*/ 1928719 h 2009778"/>
                <a:gd name="connsiteX76" fmla="*/ 3037999 w 8834491"/>
                <a:gd name="connsiteY76" fmla="*/ 1955739 h 2009778"/>
                <a:gd name="connsiteX77" fmla="*/ 2916395 w 8834491"/>
                <a:gd name="connsiteY77" fmla="*/ 1969249 h 2009778"/>
                <a:gd name="connsiteX78" fmla="*/ 2646162 w 8834491"/>
                <a:gd name="connsiteY78" fmla="*/ 1982759 h 2009778"/>
                <a:gd name="connsiteX79" fmla="*/ 2389441 w 8834491"/>
                <a:gd name="connsiteY79" fmla="*/ 2009778 h 2009778"/>
                <a:gd name="connsiteX80" fmla="*/ 1430115 w 8834491"/>
                <a:gd name="connsiteY80" fmla="*/ 1996269 h 2009778"/>
                <a:gd name="connsiteX81" fmla="*/ 1281487 w 8834491"/>
                <a:gd name="connsiteY81" fmla="*/ 1969249 h 2009778"/>
                <a:gd name="connsiteX82" fmla="*/ 1119347 w 8834491"/>
                <a:gd name="connsiteY82" fmla="*/ 1942229 h 2009778"/>
                <a:gd name="connsiteX83" fmla="*/ 930184 w 8834491"/>
                <a:gd name="connsiteY83" fmla="*/ 1901699 h 2009778"/>
                <a:gd name="connsiteX84" fmla="*/ 808579 w 8834491"/>
                <a:gd name="connsiteY84" fmla="*/ 1874679 h 2009778"/>
                <a:gd name="connsiteX85" fmla="*/ 686975 w 8834491"/>
                <a:gd name="connsiteY85" fmla="*/ 1834149 h 2009778"/>
                <a:gd name="connsiteX86" fmla="*/ 619416 w 8834491"/>
                <a:gd name="connsiteY86" fmla="*/ 1807129 h 2009778"/>
                <a:gd name="connsiteX87" fmla="*/ 524835 w 8834491"/>
                <a:gd name="connsiteY87" fmla="*/ 1780109 h 2009778"/>
                <a:gd name="connsiteX88" fmla="*/ 484300 w 8834491"/>
                <a:gd name="connsiteY88" fmla="*/ 1753089 h 2009778"/>
                <a:gd name="connsiteX89" fmla="*/ 416742 w 8834491"/>
                <a:gd name="connsiteY89" fmla="*/ 1672029 h 2009778"/>
                <a:gd name="connsiteX90" fmla="*/ 362695 w 8834491"/>
                <a:gd name="connsiteY90" fmla="*/ 1645009 h 2009778"/>
                <a:gd name="connsiteX91" fmla="*/ 281625 w 8834491"/>
                <a:gd name="connsiteY91" fmla="*/ 1563949 h 2009778"/>
                <a:gd name="connsiteX92" fmla="*/ 241091 w 8834491"/>
                <a:gd name="connsiteY92" fmla="*/ 1523419 h 2009778"/>
                <a:gd name="connsiteX93" fmla="*/ 187044 w 8834491"/>
                <a:gd name="connsiteY93" fmla="*/ 1442360 h 2009778"/>
                <a:gd name="connsiteX94" fmla="*/ 160021 w 8834491"/>
                <a:gd name="connsiteY94" fmla="*/ 1401830 h 2009778"/>
                <a:gd name="connsiteX95" fmla="*/ 132997 w 8834491"/>
                <a:gd name="connsiteY95" fmla="*/ 1374810 h 2009778"/>
                <a:gd name="connsiteX96" fmla="*/ 78951 w 8834491"/>
                <a:gd name="connsiteY96" fmla="*/ 1280240 h 2009778"/>
                <a:gd name="connsiteX97" fmla="*/ 24904 w 8834491"/>
                <a:gd name="connsiteY97" fmla="*/ 1212690 h 2009778"/>
                <a:gd name="connsiteX98" fmla="*/ 11393 w 8834491"/>
                <a:gd name="connsiteY98" fmla="*/ 1064080 h 200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834491" h="2009778">
                  <a:moveTo>
                    <a:pt x="160021" y="915471"/>
                  </a:moveTo>
                  <a:lnTo>
                    <a:pt x="957207" y="901961"/>
                  </a:lnTo>
                  <a:cubicBezTo>
                    <a:pt x="984590" y="901119"/>
                    <a:pt x="1011184" y="892514"/>
                    <a:pt x="1038277" y="888451"/>
                  </a:cubicBezTo>
                  <a:lnTo>
                    <a:pt x="1227440" y="861431"/>
                  </a:lnTo>
                  <a:cubicBezTo>
                    <a:pt x="1327054" y="848981"/>
                    <a:pt x="1392388" y="839307"/>
                    <a:pt x="1497673" y="834411"/>
                  </a:cubicBezTo>
                  <a:cubicBezTo>
                    <a:pt x="1637215" y="827921"/>
                    <a:pt x="1776998" y="827545"/>
                    <a:pt x="1916533" y="820901"/>
                  </a:cubicBezTo>
                  <a:cubicBezTo>
                    <a:pt x="2060775" y="814033"/>
                    <a:pt x="2348906" y="793881"/>
                    <a:pt x="2348906" y="793881"/>
                  </a:cubicBezTo>
                  <a:cubicBezTo>
                    <a:pt x="2357914" y="780371"/>
                    <a:pt x="2373259" y="769368"/>
                    <a:pt x="2375929" y="753351"/>
                  </a:cubicBezTo>
                  <a:cubicBezTo>
                    <a:pt x="2378270" y="739304"/>
                    <a:pt x="2369483" y="725185"/>
                    <a:pt x="2362417" y="712821"/>
                  </a:cubicBezTo>
                  <a:cubicBezTo>
                    <a:pt x="2331476" y="658680"/>
                    <a:pt x="2326675" y="661975"/>
                    <a:pt x="2281348" y="631761"/>
                  </a:cubicBezTo>
                  <a:cubicBezTo>
                    <a:pt x="2276844" y="618251"/>
                    <a:pt x="2267836" y="605472"/>
                    <a:pt x="2267836" y="591231"/>
                  </a:cubicBezTo>
                  <a:cubicBezTo>
                    <a:pt x="2267836" y="477265"/>
                    <a:pt x="2262710" y="477895"/>
                    <a:pt x="2335394" y="415602"/>
                  </a:cubicBezTo>
                  <a:cubicBezTo>
                    <a:pt x="2347724" y="405035"/>
                    <a:pt x="2363454" y="398977"/>
                    <a:pt x="2375929" y="388582"/>
                  </a:cubicBezTo>
                  <a:cubicBezTo>
                    <a:pt x="2443404" y="332359"/>
                    <a:pt x="2385763" y="358284"/>
                    <a:pt x="2456999" y="334542"/>
                  </a:cubicBezTo>
                  <a:cubicBezTo>
                    <a:pt x="2484022" y="307522"/>
                    <a:pt x="2500374" y="259764"/>
                    <a:pt x="2538069" y="253482"/>
                  </a:cubicBezTo>
                  <a:cubicBezTo>
                    <a:pt x="2592115" y="244475"/>
                    <a:pt x="2648227" y="243787"/>
                    <a:pt x="2700208" y="226462"/>
                  </a:cubicBezTo>
                  <a:cubicBezTo>
                    <a:pt x="2713720" y="221959"/>
                    <a:pt x="2726777" y="215745"/>
                    <a:pt x="2740743" y="212952"/>
                  </a:cubicBezTo>
                  <a:cubicBezTo>
                    <a:pt x="2794471" y="202208"/>
                    <a:pt x="2849727" y="199220"/>
                    <a:pt x="2902883" y="185932"/>
                  </a:cubicBezTo>
                  <a:cubicBezTo>
                    <a:pt x="2983507" y="165778"/>
                    <a:pt x="2938612" y="175474"/>
                    <a:pt x="3037999" y="158912"/>
                  </a:cubicBezTo>
                  <a:cubicBezTo>
                    <a:pt x="3083038" y="140899"/>
                    <a:pt x="3125550" y="114384"/>
                    <a:pt x="3173116" y="104872"/>
                  </a:cubicBezTo>
                  <a:cubicBezTo>
                    <a:pt x="3195635" y="100369"/>
                    <a:pt x="3218394" y="96931"/>
                    <a:pt x="3240674" y="91362"/>
                  </a:cubicBezTo>
                  <a:cubicBezTo>
                    <a:pt x="3328624" y="69377"/>
                    <a:pt x="3235628" y="72783"/>
                    <a:pt x="3389302" y="50832"/>
                  </a:cubicBezTo>
                  <a:cubicBezTo>
                    <a:pt x="3420829" y="46329"/>
                    <a:pt x="3452550" y="43018"/>
                    <a:pt x="3483883" y="37322"/>
                  </a:cubicBezTo>
                  <a:cubicBezTo>
                    <a:pt x="3502154" y="34000"/>
                    <a:pt x="3519613" y="26865"/>
                    <a:pt x="3537930" y="23812"/>
                  </a:cubicBezTo>
                  <a:cubicBezTo>
                    <a:pt x="3573747" y="17843"/>
                    <a:pt x="3609992" y="14805"/>
                    <a:pt x="3646023" y="10302"/>
                  </a:cubicBezTo>
                  <a:cubicBezTo>
                    <a:pt x="3747433" y="14911"/>
                    <a:pt x="3923475" y="0"/>
                    <a:pt x="4037860" y="50832"/>
                  </a:cubicBezTo>
                  <a:cubicBezTo>
                    <a:pt x="4049501" y="56005"/>
                    <a:pt x="4053287" y="72581"/>
                    <a:pt x="4064884" y="77852"/>
                  </a:cubicBezTo>
                  <a:cubicBezTo>
                    <a:pt x="4280184" y="175704"/>
                    <a:pt x="4121181" y="74850"/>
                    <a:pt x="4227023" y="145402"/>
                  </a:cubicBezTo>
                  <a:cubicBezTo>
                    <a:pt x="4236031" y="158912"/>
                    <a:pt x="4246785" y="171409"/>
                    <a:pt x="4254047" y="185932"/>
                  </a:cubicBezTo>
                  <a:cubicBezTo>
                    <a:pt x="4270367" y="218567"/>
                    <a:pt x="4262311" y="241179"/>
                    <a:pt x="4294581" y="266992"/>
                  </a:cubicBezTo>
                  <a:cubicBezTo>
                    <a:pt x="4305703" y="275888"/>
                    <a:pt x="4321604" y="275999"/>
                    <a:pt x="4335116" y="280502"/>
                  </a:cubicBezTo>
                  <a:cubicBezTo>
                    <a:pt x="4393300" y="367764"/>
                    <a:pt x="4320619" y="275341"/>
                    <a:pt x="4429698" y="348052"/>
                  </a:cubicBezTo>
                  <a:cubicBezTo>
                    <a:pt x="4550618" y="428656"/>
                    <a:pt x="4419855" y="386122"/>
                    <a:pt x="4537791" y="415602"/>
                  </a:cubicBezTo>
                  <a:cubicBezTo>
                    <a:pt x="4564814" y="433615"/>
                    <a:pt x="4595895" y="446679"/>
                    <a:pt x="4618861" y="469642"/>
                  </a:cubicBezTo>
                  <a:cubicBezTo>
                    <a:pt x="4632373" y="483152"/>
                    <a:pt x="4642693" y="500893"/>
                    <a:pt x="4659396" y="510171"/>
                  </a:cubicBezTo>
                  <a:cubicBezTo>
                    <a:pt x="4709633" y="538076"/>
                    <a:pt x="4780520" y="543432"/>
                    <a:pt x="4835047" y="550701"/>
                  </a:cubicBezTo>
                  <a:lnTo>
                    <a:pt x="4943140" y="564211"/>
                  </a:lnTo>
                  <a:cubicBezTo>
                    <a:pt x="4992614" y="569418"/>
                    <a:pt x="5042245" y="573005"/>
                    <a:pt x="5091768" y="577721"/>
                  </a:cubicBezTo>
                  <a:cubicBezTo>
                    <a:pt x="5247721" y="592572"/>
                    <a:pt x="5221470" y="592331"/>
                    <a:pt x="5389024" y="604741"/>
                  </a:cubicBezTo>
                  <a:lnTo>
                    <a:pt x="5591699" y="618251"/>
                  </a:lnTo>
                  <a:lnTo>
                    <a:pt x="5956513" y="645271"/>
                  </a:lnTo>
                  <a:cubicBezTo>
                    <a:pt x="6165825" y="658920"/>
                    <a:pt x="6367490" y="664493"/>
                    <a:pt x="6578048" y="672291"/>
                  </a:cubicBezTo>
                  <a:lnTo>
                    <a:pt x="7091490" y="658781"/>
                  </a:lnTo>
                  <a:cubicBezTo>
                    <a:pt x="7219432" y="654129"/>
                    <a:pt x="7620468" y="623896"/>
                    <a:pt x="7699514" y="618251"/>
                  </a:cubicBezTo>
                  <a:lnTo>
                    <a:pt x="8523724" y="631761"/>
                  </a:lnTo>
                  <a:cubicBezTo>
                    <a:pt x="8700601" y="636541"/>
                    <a:pt x="8654651" y="615458"/>
                    <a:pt x="8739910" y="672291"/>
                  </a:cubicBezTo>
                  <a:cubicBezTo>
                    <a:pt x="8764823" y="771927"/>
                    <a:pt x="8738051" y="681460"/>
                    <a:pt x="8780445" y="780371"/>
                  </a:cubicBezTo>
                  <a:cubicBezTo>
                    <a:pt x="8799959" y="825900"/>
                    <a:pt x="8790330" y="823534"/>
                    <a:pt x="8807468" y="874941"/>
                  </a:cubicBezTo>
                  <a:cubicBezTo>
                    <a:pt x="8815138" y="897948"/>
                    <a:pt x="8825483" y="919974"/>
                    <a:pt x="8834491" y="942491"/>
                  </a:cubicBezTo>
                  <a:cubicBezTo>
                    <a:pt x="8829987" y="1064081"/>
                    <a:pt x="8826768" y="1185725"/>
                    <a:pt x="8820980" y="1307260"/>
                  </a:cubicBezTo>
                  <a:cubicBezTo>
                    <a:pt x="8817759" y="1374883"/>
                    <a:pt x="8814556" y="1442581"/>
                    <a:pt x="8807468" y="1509909"/>
                  </a:cubicBezTo>
                  <a:cubicBezTo>
                    <a:pt x="8805524" y="1528375"/>
                    <a:pt x="8804749" y="1548840"/>
                    <a:pt x="8793956" y="1563949"/>
                  </a:cubicBezTo>
                  <a:cubicBezTo>
                    <a:pt x="8780866" y="1582272"/>
                    <a:pt x="8760818" y="1596117"/>
                    <a:pt x="8739910" y="1604479"/>
                  </a:cubicBezTo>
                  <a:cubicBezTo>
                    <a:pt x="8714473" y="1614653"/>
                    <a:pt x="8685863" y="1613486"/>
                    <a:pt x="8658840" y="1617989"/>
                  </a:cubicBezTo>
                  <a:lnTo>
                    <a:pt x="8239979" y="1604479"/>
                  </a:lnTo>
                  <a:cubicBezTo>
                    <a:pt x="8199246" y="1602443"/>
                    <a:pt x="8158975" y="1594835"/>
                    <a:pt x="8118375" y="1590969"/>
                  </a:cubicBezTo>
                  <a:cubicBezTo>
                    <a:pt x="8064385" y="1585828"/>
                    <a:pt x="8010363" y="1580842"/>
                    <a:pt x="7956235" y="1577459"/>
                  </a:cubicBezTo>
                  <a:cubicBezTo>
                    <a:pt x="7495554" y="1548670"/>
                    <a:pt x="7853464" y="1579171"/>
                    <a:pt x="7537374" y="1550439"/>
                  </a:cubicBezTo>
                  <a:cubicBezTo>
                    <a:pt x="7280653" y="1554942"/>
                    <a:pt x="7023755" y="1553407"/>
                    <a:pt x="6767211" y="1563949"/>
                  </a:cubicBezTo>
                  <a:cubicBezTo>
                    <a:pt x="6694650" y="1566931"/>
                    <a:pt x="6623204" y="1582950"/>
                    <a:pt x="6551025" y="1590969"/>
                  </a:cubicBezTo>
                  <a:cubicBezTo>
                    <a:pt x="6501582" y="1596462"/>
                    <a:pt x="6451940" y="1599976"/>
                    <a:pt x="6402397" y="1604479"/>
                  </a:cubicBezTo>
                  <a:cubicBezTo>
                    <a:pt x="6359729" y="1613012"/>
                    <a:pt x="6295753" y="1626560"/>
                    <a:pt x="6253769" y="1631499"/>
                  </a:cubicBezTo>
                  <a:cubicBezTo>
                    <a:pt x="6204363" y="1637311"/>
                    <a:pt x="6154684" y="1640506"/>
                    <a:pt x="6105141" y="1645009"/>
                  </a:cubicBezTo>
                  <a:cubicBezTo>
                    <a:pt x="6059023" y="1654232"/>
                    <a:pt x="6002613" y="1666267"/>
                    <a:pt x="5956513" y="1672029"/>
                  </a:cubicBezTo>
                  <a:cubicBezTo>
                    <a:pt x="5911599" y="1677643"/>
                    <a:pt x="5866435" y="1681036"/>
                    <a:pt x="5821396" y="1685539"/>
                  </a:cubicBezTo>
                  <a:cubicBezTo>
                    <a:pt x="5673027" y="1715209"/>
                    <a:pt x="5836130" y="1685410"/>
                    <a:pt x="5578187" y="1712559"/>
                  </a:cubicBezTo>
                  <a:cubicBezTo>
                    <a:pt x="5550941" y="1715427"/>
                    <a:pt x="5523981" y="1720697"/>
                    <a:pt x="5497117" y="1726069"/>
                  </a:cubicBezTo>
                  <a:cubicBezTo>
                    <a:pt x="5478908" y="1729710"/>
                    <a:pt x="5461497" y="1737276"/>
                    <a:pt x="5443071" y="1739579"/>
                  </a:cubicBezTo>
                  <a:cubicBezTo>
                    <a:pt x="5288239" y="1758931"/>
                    <a:pt x="5305626" y="1744470"/>
                    <a:pt x="5172838" y="1766599"/>
                  </a:cubicBezTo>
                  <a:cubicBezTo>
                    <a:pt x="5154521" y="1769652"/>
                    <a:pt x="5137043" y="1776687"/>
                    <a:pt x="5118791" y="1780109"/>
                  </a:cubicBezTo>
                  <a:cubicBezTo>
                    <a:pt x="5064938" y="1790205"/>
                    <a:pt x="5010380" y="1796385"/>
                    <a:pt x="4956652" y="1807129"/>
                  </a:cubicBezTo>
                  <a:lnTo>
                    <a:pt x="4753977" y="1847659"/>
                  </a:lnTo>
                  <a:cubicBezTo>
                    <a:pt x="4731458" y="1852162"/>
                    <a:pt x="4709281" y="1858992"/>
                    <a:pt x="4686419" y="1861169"/>
                  </a:cubicBezTo>
                  <a:cubicBezTo>
                    <a:pt x="4591838" y="1870176"/>
                    <a:pt x="4496951" y="1876406"/>
                    <a:pt x="4402675" y="1888189"/>
                  </a:cubicBezTo>
                  <a:cubicBezTo>
                    <a:pt x="4314224" y="1899244"/>
                    <a:pt x="4221053" y="1912396"/>
                    <a:pt x="4132442" y="1915209"/>
                  </a:cubicBezTo>
                  <a:cubicBezTo>
                    <a:pt x="3902816" y="1922498"/>
                    <a:pt x="3673046" y="1924216"/>
                    <a:pt x="3443348" y="1928719"/>
                  </a:cubicBezTo>
                  <a:cubicBezTo>
                    <a:pt x="3167737" y="1959339"/>
                    <a:pt x="3501545" y="1924840"/>
                    <a:pt x="3037999" y="1955739"/>
                  </a:cubicBezTo>
                  <a:cubicBezTo>
                    <a:pt x="2997305" y="1958452"/>
                    <a:pt x="2957082" y="1966443"/>
                    <a:pt x="2916395" y="1969249"/>
                  </a:cubicBezTo>
                  <a:cubicBezTo>
                    <a:pt x="2826419" y="1975454"/>
                    <a:pt x="2736152" y="1976760"/>
                    <a:pt x="2646162" y="1982759"/>
                  </a:cubicBezTo>
                  <a:cubicBezTo>
                    <a:pt x="2602258" y="1985686"/>
                    <a:pt x="2437280" y="2004464"/>
                    <a:pt x="2389441" y="2009778"/>
                  </a:cubicBezTo>
                  <a:lnTo>
                    <a:pt x="1430115" y="1996269"/>
                  </a:lnTo>
                  <a:cubicBezTo>
                    <a:pt x="1405747" y="1995636"/>
                    <a:pt x="1309389" y="1974172"/>
                    <a:pt x="1281487" y="1969249"/>
                  </a:cubicBezTo>
                  <a:cubicBezTo>
                    <a:pt x="1227529" y="1959728"/>
                    <a:pt x="1172503" y="1955516"/>
                    <a:pt x="1119347" y="1942229"/>
                  </a:cubicBezTo>
                  <a:cubicBezTo>
                    <a:pt x="1020741" y="1917581"/>
                    <a:pt x="1083509" y="1932360"/>
                    <a:pt x="930184" y="1901699"/>
                  </a:cubicBezTo>
                  <a:cubicBezTo>
                    <a:pt x="894986" y="1894660"/>
                    <a:pt x="844015" y="1885581"/>
                    <a:pt x="808579" y="1874679"/>
                  </a:cubicBezTo>
                  <a:cubicBezTo>
                    <a:pt x="767741" y="1862115"/>
                    <a:pt x="726647" y="1850016"/>
                    <a:pt x="686975" y="1834149"/>
                  </a:cubicBezTo>
                  <a:cubicBezTo>
                    <a:pt x="664455" y="1825142"/>
                    <a:pt x="642426" y="1814798"/>
                    <a:pt x="619416" y="1807129"/>
                  </a:cubicBezTo>
                  <a:cubicBezTo>
                    <a:pt x="593443" y="1798472"/>
                    <a:pt x="550859" y="1793119"/>
                    <a:pt x="524835" y="1780109"/>
                  </a:cubicBezTo>
                  <a:cubicBezTo>
                    <a:pt x="510311" y="1772848"/>
                    <a:pt x="497812" y="1762096"/>
                    <a:pt x="484300" y="1753089"/>
                  </a:cubicBezTo>
                  <a:cubicBezTo>
                    <a:pt x="462752" y="1720770"/>
                    <a:pt x="449844" y="1695671"/>
                    <a:pt x="416742" y="1672029"/>
                  </a:cubicBezTo>
                  <a:cubicBezTo>
                    <a:pt x="400351" y="1660323"/>
                    <a:pt x="380711" y="1654016"/>
                    <a:pt x="362695" y="1645009"/>
                  </a:cubicBezTo>
                  <a:lnTo>
                    <a:pt x="281625" y="1563949"/>
                  </a:lnTo>
                  <a:cubicBezTo>
                    <a:pt x="268114" y="1550439"/>
                    <a:pt x="251691" y="1539316"/>
                    <a:pt x="241091" y="1523419"/>
                  </a:cubicBezTo>
                  <a:lnTo>
                    <a:pt x="187044" y="1442360"/>
                  </a:lnTo>
                  <a:cubicBezTo>
                    <a:pt x="178036" y="1428850"/>
                    <a:pt x="171504" y="1413311"/>
                    <a:pt x="160021" y="1401830"/>
                  </a:cubicBezTo>
                  <a:cubicBezTo>
                    <a:pt x="151013" y="1392823"/>
                    <a:pt x="140955" y="1384756"/>
                    <a:pt x="132997" y="1374810"/>
                  </a:cubicBezTo>
                  <a:cubicBezTo>
                    <a:pt x="100080" y="1333669"/>
                    <a:pt x="106689" y="1328777"/>
                    <a:pt x="78951" y="1280240"/>
                  </a:cubicBezTo>
                  <a:cubicBezTo>
                    <a:pt x="56224" y="1240472"/>
                    <a:pt x="54497" y="1242278"/>
                    <a:pt x="24904" y="1212690"/>
                  </a:cubicBezTo>
                  <a:cubicBezTo>
                    <a:pt x="0" y="1137982"/>
                    <a:pt x="11393" y="1186401"/>
                    <a:pt x="11393" y="1064080"/>
                  </a:cubicBezTo>
                </a:path>
              </a:pathLst>
            </a:custGeom>
            <a:solidFill>
              <a:schemeClr val="tx1"/>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 name="Group 50"/>
          <p:cNvGrpSpPr/>
          <p:nvPr/>
        </p:nvGrpSpPr>
        <p:grpSpPr>
          <a:xfrm>
            <a:off x="228600" y="1992477"/>
            <a:ext cx="5334000" cy="3951123"/>
            <a:chOff x="812800" y="393700"/>
            <a:chExt cx="7188200" cy="5397500"/>
          </a:xfrm>
        </p:grpSpPr>
        <p:pic>
          <p:nvPicPr>
            <p:cNvPr id="52" name="Picture 51" descr="EkVelocity_improved.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812800" y="393700"/>
              <a:ext cx="7188200" cy="5397500"/>
            </a:xfrm>
            <a:prstGeom prst="rect">
              <a:avLst/>
            </a:prstGeom>
            <a:solidFill>
              <a:schemeClr val="bg1"/>
            </a:solidFill>
            <a:ln>
              <a:solidFill>
                <a:schemeClr val="tx1"/>
              </a:solidFill>
            </a:ln>
          </p:spPr>
        </p:pic>
        <p:sp>
          <p:nvSpPr>
            <p:cNvPr id="53" name="Freeform 52"/>
            <p:cNvSpPr/>
            <p:nvPr/>
          </p:nvSpPr>
          <p:spPr>
            <a:xfrm>
              <a:off x="1797048" y="1337487"/>
              <a:ext cx="1148489" cy="121590"/>
            </a:xfrm>
            <a:custGeom>
              <a:avLst/>
              <a:gdLst>
                <a:gd name="connsiteX0" fmla="*/ 0 w 1148489"/>
                <a:gd name="connsiteY0" fmla="*/ 0 h 121590"/>
                <a:gd name="connsiteX1" fmla="*/ 13511 w 1148489"/>
                <a:gd name="connsiteY1" fmla="*/ 121590 h 121590"/>
                <a:gd name="connsiteX2" fmla="*/ 486419 w 1148489"/>
                <a:gd name="connsiteY2" fmla="*/ 108080 h 121590"/>
                <a:gd name="connsiteX3" fmla="*/ 972837 w 1148489"/>
                <a:gd name="connsiteY3" fmla="*/ 81060 h 121590"/>
                <a:gd name="connsiteX4" fmla="*/ 1148489 w 1148489"/>
                <a:gd name="connsiteY4" fmla="*/ 13510 h 121590"/>
                <a:gd name="connsiteX5" fmla="*/ 0 w 1148489"/>
                <a:gd name="connsiteY5" fmla="*/ 0 h 12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8489" h="121590">
                  <a:moveTo>
                    <a:pt x="0" y="0"/>
                  </a:moveTo>
                  <a:lnTo>
                    <a:pt x="13511" y="121590"/>
                  </a:lnTo>
                  <a:lnTo>
                    <a:pt x="486419" y="108080"/>
                  </a:lnTo>
                  <a:lnTo>
                    <a:pt x="972837" y="81060"/>
                  </a:lnTo>
                  <a:lnTo>
                    <a:pt x="1148489" y="13510"/>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Process 53"/>
            <p:cNvSpPr/>
            <p:nvPr/>
          </p:nvSpPr>
          <p:spPr>
            <a:xfrm>
              <a:off x="2819400" y="1600200"/>
              <a:ext cx="155448" cy="152400"/>
            </a:xfrm>
            <a:prstGeom prst="flowChartProcess">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Process 54"/>
            <p:cNvSpPr/>
            <p:nvPr/>
          </p:nvSpPr>
          <p:spPr>
            <a:xfrm>
              <a:off x="2895600" y="1371600"/>
              <a:ext cx="155448" cy="152400"/>
            </a:xfrm>
            <a:prstGeom prst="flowChartProcess">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TextBox 4"/>
          <p:cNvSpPr txBox="1"/>
          <p:nvPr/>
        </p:nvSpPr>
        <p:spPr>
          <a:xfrm>
            <a:off x="60991" y="542091"/>
            <a:ext cx="5867400" cy="1200329"/>
          </a:xfrm>
          <a:prstGeom prst="rect">
            <a:avLst/>
          </a:prstGeom>
          <a:solidFill>
            <a:schemeClr val="tx1">
              <a:alpha val="63000"/>
            </a:schemeClr>
          </a:solidFill>
          <a:ln>
            <a:solidFill>
              <a:srgbClr val="FF11C0"/>
            </a:solidFill>
          </a:ln>
        </p:spPr>
        <p:txBody>
          <a:bodyPr wrap="square" rtlCol="0">
            <a:spAutoFit/>
          </a:bodyPr>
          <a:lstStyle/>
          <a:p>
            <a:pPr algn="ctr">
              <a:tabLst>
                <a:tab pos="1255713" algn="l"/>
              </a:tabLst>
            </a:pPr>
            <a:r>
              <a:rPr lang="en-US" sz="3600" b="1" dirty="0" smtClean="0">
                <a:solidFill>
                  <a:srgbClr val="FFFF00"/>
                </a:solidFill>
                <a:effectLst>
                  <a:outerShdw blurRad="50800" dist="38100" dir="2700000">
                    <a:srgbClr val="000000">
                      <a:alpha val="95000"/>
                    </a:srgbClr>
                  </a:outerShdw>
                </a:effectLst>
                <a:latin typeface="Chalkduster"/>
                <a:cs typeface="Chalkduster"/>
              </a:rPr>
              <a:t>There is some good in every person</a:t>
            </a:r>
            <a:endParaRPr lang="en-US" sz="3600" b="1" dirty="0">
              <a:solidFill>
                <a:srgbClr val="FFFF00"/>
              </a:solidFill>
              <a:effectLst>
                <a:outerShdw blurRad="50800" dist="38100" dir="2700000">
                  <a:srgbClr val="000000">
                    <a:alpha val="95000"/>
                  </a:srgbClr>
                </a:outerShdw>
              </a:effectLst>
              <a:latin typeface="Chalkduster"/>
              <a:cs typeface="Chalkduster"/>
            </a:endParaRPr>
          </a:p>
        </p:txBody>
      </p:sp>
      <p:sp>
        <p:nvSpPr>
          <p:cNvPr id="16" name="Oval 15"/>
          <p:cNvSpPr/>
          <p:nvPr/>
        </p:nvSpPr>
        <p:spPr>
          <a:xfrm>
            <a:off x="3886200" y="2390778"/>
            <a:ext cx="1219200" cy="1143000"/>
          </a:xfrm>
          <a:prstGeom prst="ellipse">
            <a:avLst/>
          </a:prstGeom>
          <a:solidFill>
            <a:srgbClr val="0000FF">
              <a:alpha val="43000"/>
            </a:srgbClr>
          </a:solidFill>
          <a:ln w="28575">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3276600" y="2962278"/>
            <a:ext cx="1219200" cy="1143000"/>
          </a:xfrm>
          <a:prstGeom prst="ellipse">
            <a:avLst/>
          </a:prstGeom>
          <a:solidFill>
            <a:srgbClr val="3366FF">
              <a:alpha val="43000"/>
            </a:srgbClr>
          </a:solidFill>
          <a:ln w="28575">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2667000" y="3533778"/>
            <a:ext cx="1219200" cy="1143000"/>
          </a:xfrm>
          <a:prstGeom prst="ellipse">
            <a:avLst/>
          </a:prstGeom>
          <a:solidFill>
            <a:srgbClr val="FFA00C">
              <a:alpha val="43000"/>
            </a:srgbClr>
          </a:solidFill>
          <a:ln w="28575">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52"/>
          <p:cNvGrpSpPr/>
          <p:nvPr/>
        </p:nvGrpSpPr>
        <p:grpSpPr>
          <a:xfrm>
            <a:off x="4538315" y="3276600"/>
            <a:ext cx="4681885" cy="1178746"/>
            <a:chOff x="4538315" y="3276600"/>
            <a:chExt cx="4681885" cy="1178746"/>
          </a:xfrm>
        </p:grpSpPr>
        <p:grpSp>
          <p:nvGrpSpPr>
            <p:cNvPr id="6" name="Group 33"/>
            <p:cNvGrpSpPr/>
            <p:nvPr/>
          </p:nvGrpSpPr>
          <p:grpSpPr>
            <a:xfrm>
              <a:off x="4538315" y="3516868"/>
              <a:ext cx="4300885" cy="646331"/>
              <a:chOff x="4538315" y="3516868"/>
              <a:chExt cx="4300885" cy="646331"/>
            </a:xfrm>
          </p:grpSpPr>
          <p:cxnSp>
            <p:nvCxnSpPr>
              <p:cNvPr id="26" name="Straight Arrow Connector 25"/>
              <p:cNvCxnSpPr/>
              <p:nvPr/>
            </p:nvCxnSpPr>
            <p:spPr>
              <a:xfrm>
                <a:off x="4538315" y="3718444"/>
                <a:ext cx="1176685" cy="1"/>
              </a:xfrm>
              <a:prstGeom prst="straightConnector1">
                <a:avLst/>
              </a:prstGeom>
              <a:ln w="53975">
                <a:solidFill>
                  <a:srgbClr val="28A1FF"/>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638800" y="3516868"/>
                <a:ext cx="3200400" cy="646331"/>
              </a:xfrm>
              <a:prstGeom prst="rect">
                <a:avLst/>
              </a:prstGeom>
              <a:noFill/>
            </p:spPr>
            <p:txBody>
              <a:bodyPr wrap="square" rtlCol="0">
                <a:spAutoFit/>
              </a:bodyPr>
              <a:lstStyle/>
              <a:p>
                <a:r>
                  <a:rPr lang="en-US" dirty="0" smtClean="0">
                    <a:solidFill>
                      <a:srgbClr val="FFFFFF"/>
                    </a:solidFill>
                  </a:rPr>
                  <a:t>Barely successful jet </a:t>
                </a:r>
              </a:p>
              <a:p>
                <a:r>
                  <a:rPr lang="en-US" dirty="0" smtClean="0">
                    <a:solidFill>
                      <a:srgbClr val="FFFFFF"/>
                    </a:solidFill>
                  </a:rPr>
                  <a:t>break out</a:t>
                </a:r>
                <a:endParaRPr lang="en-US" dirty="0">
                  <a:solidFill>
                    <a:srgbClr val="FFFFFF"/>
                  </a:solidFill>
                </a:endParaRPr>
              </a:p>
            </p:txBody>
          </p:sp>
        </p:grpSp>
        <p:grpSp>
          <p:nvGrpSpPr>
            <p:cNvPr id="8" name="Group 35"/>
            <p:cNvGrpSpPr/>
            <p:nvPr/>
          </p:nvGrpSpPr>
          <p:grpSpPr>
            <a:xfrm>
              <a:off x="8305800" y="3276600"/>
              <a:ext cx="914400" cy="1178746"/>
              <a:chOff x="4572000" y="3451654"/>
              <a:chExt cx="914400" cy="1178746"/>
            </a:xfrm>
          </p:grpSpPr>
          <p:grpSp>
            <p:nvGrpSpPr>
              <p:cNvPr id="10" name="Group 30"/>
              <p:cNvGrpSpPr/>
              <p:nvPr/>
            </p:nvGrpSpPr>
            <p:grpSpPr>
              <a:xfrm>
                <a:off x="4572000" y="3451654"/>
                <a:ext cx="914400" cy="1044146"/>
                <a:chOff x="6096000" y="2270554"/>
                <a:chExt cx="914400" cy="1044146"/>
              </a:xfrm>
            </p:grpSpPr>
            <p:sp>
              <p:nvSpPr>
                <p:cNvPr id="40" name="Oval 39"/>
                <p:cNvSpPr/>
                <p:nvPr/>
              </p:nvSpPr>
              <p:spPr>
                <a:xfrm>
                  <a:off x="6096000" y="2400300"/>
                  <a:ext cx="914400" cy="914400"/>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Merge 40"/>
                <p:cNvSpPr/>
                <p:nvPr/>
              </p:nvSpPr>
              <p:spPr>
                <a:xfrm rot="721921">
                  <a:off x="6456683" y="2270554"/>
                  <a:ext cx="276924" cy="565336"/>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Merge 38"/>
              <p:cNvSpPr/>
              <p:nvPr/>
            </p:nvSpPr>
            <p:spPr>
              <a:xfrm rot="721921" flipV="1">
                <a:off x="4779909" y="4064932"/>
                <a:ext cx="312223" cy="565468"/>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1" name="Group 50"/>
          <p:cNvGrpSpPr/>
          <p:nvPr/>
        </p:nvGrpSpPr>
        <p:grpSpPr>
          <a:xfrm>
            <a:off x="304800" y="4677572"/>
            <a:ext cx="4800600" cy="1831290"/>
            <a:chOff x="304800" y="4677572"/>
            <a:chExt cx="4800600" cy="1831290"/>
          </a:xfrm>
        </p:grpSpPr>
        <p:grpSp>
          <p:nvGrpSpPr>
            <p:cNvPr id="12" name="Group 31"/>
            <p:cNvGrpSpPr/>
            <p:nvPr/>
          </p:nvGrpSpPr>
          <p:grpSpPr>
            <a:xfrm>
              <a:off x="1295400" y="4677572"/>
              <a:ext cx="3810000" cy="1831290"/>
              <a:chOff x="1295400" y="4677572"/>
              <a:chExt cx="3810000" cy="1831290"/>
            </a:xfrm>
          </p:grpSpPr>
          <p:sp>
            <p:nvSpPr>
              <p:cNvPr id="13" name="TextBox 12"/>
              <p:cNvSpPr txBox="1"/>
              <p:nvPr/>
            </p:nvSpPr>
            <p:spPr>
              <a:xfrm>
                <a:off x="1295400" y="5862531"/>
                <a:ext cx="3810000" cy="646331"/>
              </a:xfrm>
              <a:prstGeom prst="rect">
                <a:avLst/>
              </a:prstGeom>
              <a:noFill/>
            </p:spPr>
            <p:txBody>
              <a:bodyPr wrap="square" rtlCol="0">
                <a:spAutoFit/>
              </a:bodyPr>
              <a:lstStyle/>
              <a:p>
                <a:r>
                  <a:rPr lang="en-US" dirty="0" smtClean="0">
                    <a:solidFill>
                      <a:srgbClr val="FFFFFF"/>
                    </a:solidFill>
                  </a:rPr>
                  <a:t>Consistent with </a:t>
                </a:r>
                <a:r>
                  <a:rPr lang="en-US" dirty="0" err="1" smtClean="0">
                    <a:solidFill>
                      <a:srgbClr val="FFFFFF"/>
                    </a:solidFill>
                  </a:rPr>
                  <a:t>hydrodynamical</a:t>
                </a:r>
                <a:r>
                  <a:rPr lang="en-US" dirty="0" smtClean="0">
                    <a:solidFill>
                      <a:srgbClr val="FFFFFF"/>
                    </a:solidFill>
                  </a:rPr>
                  <a:t> explosion (No need for a jet/engine)</a:t>
                </a:r>
                <a:endParaRPr lang="en-US" dirty="0">
                  <a:solidFill>
                    <a:srgbClr val="FFFFFF"/>
                  </a:solidFill>
                </a:endParaRPr>
              </a:p>
            </p:txBody>
          </p:sp>
          <p:cxnSp>
            <p:nvCxnSpPr>
              <p:cNvPr id="19" name="Straight Arrow Connector 18"/>
              <p:cNvCxnSpPr/>
              <p:nvPr/>
            </p:nvCxnSpPr>
            <p:spPr>
              <a:xfrm rot="5400000">
                <a:off x="1540723" y="5269655"/>
                <a:ext cx="1185756" cy="1589"/>
              </a:xfrm>
              <a:prstGeom prst="straightConnector1">
                <a:avLst/>
              </a:prstGeom>
              <a:ln w="53975">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36" name="Oval 35"/>
            <p:cNvSpPr/>
            <p:nvPr/>
          </p:nvSpPr>
          <p:spPr>
            <a:xfrm>
              <a:off x="304800" y="5715000"/>
              <a:ext cx="838200" cy="775002"/>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53"/>
          <p:cNvGrpSpPr/>
          <p:nvPr/>
        </p:nvGrpSpPr>
        <p:grpSpPr>
          <a:xfrm>
            <a:off x="3886200" y="4202668"/>
            <a:ext cx="5334000" cy="1196456"/>
            <a:chOff x="3886200" y="4202668"/>
            <a:chExt cx="5334000" cy="1196456"/>
          </a:xfrm>
        </p:grpSpPr>
        <p:grpSp>
          <p:nvGrpSpPr>
            <p:cNvPr id="15" name="Group 34"/>
            <p:cNvGrpSpPr/>
            <p:nvPr/>
          </p:nvGrpSpPr>
          <p:grpSpPr>
            <a:xfrm>
              <a:off x="3886200" y="4202668"/>
              <a:ext cx="5334000" cy="369332"/>
              <a:chOff x="3886200" y="4202668"/>
              <a:chExt cx="5334000" cy="369332"/>
            </a:xfrm>
          </p:grpSpPr>
          <p:sp>
            <p:nvSpPr>
              <p:cNvPr id="23" name="TextBox 22"/>
              <p:cNvSpPr txBox="1"/>
              <p:nvPr/>
            </p:nvSpPr>
            <p:spPr>
              <a:xfrm>
                <a:off x="6019800" y="4202668"/>
                <a:ext cx="3200400" cy="369332"/>
              </a:xfrm>
              <a:prstGeom prst="rect">
                <a:avLst/>
              </a:prstGeom>
              <a:noFill/>
            </p:spPr>
            <p:txBody>
              <a:bodyPr wrap="square" rtlCol="0">
                <a:spAutoFit/>
              </a:bodyPr>
              <a:lstStyle/>
              <a:p>
                <a:r>
                  <a:rPr lang="en-US" dirty="0" smtClean="0">
                    <a:solidFill>
                      <a:srgbClr val="FFFFFF"/>
                    </a:solidFill>
                  </a:rPr>
                  <a:t>Barely failed jet break out</a:t>
                </a:r>
                <a:endParaRPr lang="en-US" dirty="0">
                  <a:solidFill>
                    <a:srgbClr val="FFFFFF"/>
                  </a:solidFill>
                </a:endParaRPr>
              </a:p>
            </p:txBody>
          </p:sp>
          <p:cxnSp>
            <p:nvCxnSpPr>
              <p:cNvPr id="28" name="Straight Arrow Connector 27"/>
              <p:cNvCxnSpPr>
                <a:endCxn id="23" idx="1"/>
              </p:cNvCxnSpPr>
              <p:nvPr/>
            </p:nvCxnSpPr>
            <p:spPr>
              <a:xfrm flipV="1">
                <a:off x="3886200" y="4387334"/>
                <a:ext cx="2133600" cy="32266"/>
              </a:xfrm>
              <a:prstGeom prst="straightConnector1">
                <a:avLst/>
              </a:prstGeom>
              <a:ln w="53975">
                <a:solidFill>
                  <a:srgbClr val="FF800E"/>
                </a:solidFill>
                <a:tailEnd type="arrow"/>
              </a:ln>
            </p:spPr>
            <p:style>
              <a:lnRef idx="2">
                <a:schemeClr val="accent1"/>
              </a:lnRef>
              <a:fillRef idx="0">
                <a:schemeClr val="accent1"/>
              </a:fillRef>
              <a:effectRef idx="1">
                <a:schemeClr val="accent1"/>
              </a:effectRef>
              <a:fontRef idx="minor">
                <a:schemeClr val="tx1"/>
              </a:fontRef>
            </p:style>
          </p:cxnSp>
        </p:grpSp>
        <p:grpSp>
          <p:nvGrpSpPr>
            <p:cNvPr id="20" name="Group 35"/>
            <p:cNvGrpSpPr/>
            <p:nvPr/>
          </p:nvGrpSpPr>
          <p:grpSpPr>
            <a:xfrm>
              <a:off x="7836921" y="4484724"/>
              <a:ext cx="914400" cy="914400"/>
              <a:chOff x="4724400" y="3581400"/>
              <a:chExt cx="914400" cy="914400"/>
            </a:xfrm>
          </p:grpSpPr>
          <p:grpSp>
            <p:nvGrpSpPr>
              <p:cNvPr id="25" name="Group 30"/>
              <p:cNvGrpSpPr/>
              <p:nvPr/>
            </p:nvGrpSpPr>
            <p:grpSpPr>
              <a:xfrm>
                <a:off x="4724400" y="3581400"/>
                <a:ext cx="914400" cy="914400"/>
                <a:chOff x="6248400" y="2400300"/>
                <a:chExt cx="914400" cy="914400"/>
              </a:xfrm>
            </p:grpSpPr>
            <p:sp>
              <p:nvSpPr>
                <p:cNvPr id="49" name="Oval 48"/>
                <p:cNvSpPr/>
                <p:nvPr/>
              </p:nvSpPr>
              <p:spPr>
                <a:xfrm>
                  <a:off x="6248400" y="2400300"/>
                  <a:ext cx="914400" cy="914400"/>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Merge 49"/>
                <p:cNvSpPr/>
                <p:nvPr/>
              </p:nvSpPr>
              <p:spPr>
                <a:xfrm rot="721921">
                  <a:off x="6676368" y="2465972"/>
                  <a:ext cx="169702" cy="356447"/>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8" name="Merge 47"/>
              <p:cNvSpPr/>
              <p:nvPr/>
            </p:nvSpPr>
            <p:spPr>
              <a:xfrm rot="721921" flipV="1">
                <a:off x="5031715" y="4068940"/>
                <a:ext cx="212611" cy="263729"/>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7" name="Group 51"/>
          <p:cNvGrpSpPr/>
          <p:nvPr/>
        </p:nvGrpSpPr>
        <p:grpSpPr>
          <a:xfrm>
            <a:off x="5106991" y="1628804"/>
            <a:ext cx="3960809" cy="2510256"/>
            <a:chOff x="5106991" y="1628804"/>
            <a:chExt cx="3960809" cy="2510256"/>
          </a:xfrm>
        </p:grpSpPr>
        <p:grpSp>
          <p:nvGrpSpPr>
            <p:cNvPr id="29" name="Group 32"/>
            <p:cNvGrpSpPr/>
            <p:nvPr/>
          </p:nvGrpSpPr>
          <p:grpSpPr>
            <a:xfrm>
              <a:off x="5106991" y="2514600"/>
              <a:ext cx="3960809" cy="923330"/>
              <a:chOff x="5106991" y="2514600"/>
              <a:chExt cx="3960809" cy="923330"/>
            </a:xfrm>
          </p:grpSpPr>
          <p:sp>
            <p:nvSpPr>
              <p:cNvPr id="21" name="TextBox 20"/>
              <p:cNvSpPr txBox="1"/>
              <p:nvPr/>
            </p:nvSpPr>
            <p:spPr>
              <a:xfrm>
                <a:off x="5867400" y="2514600"/>
                <a:ext cx="3200400" cy="923330"/>
              </a:xfrm>
              <a:prstGeom prst="rect">
                <a:avLst/>
              </a:prstGeom>
              <a:noFill/>
            </p:spPr>
            <p:txBody>
              <a:bodyPr wrap="square" rtlCol="0">
                <a:spAutoFit/>
              </a:bodyPr>
              <a:lstStyle/>
              <a:p>
                <a:r>
                  <a:rPr lang="en-US" dirty="0" smtClean="0">
                    <a:solidFill>
                      <a:srgbClr val="FFFFFF"/>
                    </a:solidFill>
                  </a:rPr>
                  <a:t>Fully </a:t>
                </a:r>
              </a:p>
              <a:p>
                <a:r>
                  <a:rPr lang="en-US" dirty="0" smtClean="0">
                    <a:solidFill>
                      <a:srgbClr val="FFFFFF"/>
                    </a:solidFill>
                  </a:rPr>
                  <a:t>successful jet </a:t>
                </a:r>
              </a:p>
              <a:p>
                <a:r>
                  <a:rPr lang="en-US" dirty="0" smtClean="0">
                    <a:solidFill>
                      <a:srgbClr val="FFFFFF"/>
                    </a:solidFill>
                  </a:rPr>
                  <a:t>break out</a:t>
                </a:r>
                <a:endParaRPr lang="en-US" dirty="0">
                  <a:solidFill>
                    <a:srgbClr val="FFFFFF"/>
                  </a:solidFill>
                </a:endParaRPr>
              </a:p>
            </p:txBody>
          </p:sp>
          <p:cxnSp>
            <p:nvCxnSpPr>
              <p:cNvPr id="24" name="Straight Arrow Connector 23"/>
              <p:cNvCxnSpPr/>
              <p:nvPr/>
            </p:nvCxnSpPr>
            <p:spPr>
              <a:xfrm>
                <a:off x="5106991" y="2743200"/>
                <a:ext cx="760409" cy="1"/>
              </a:xfrm>
              <a:prstGeom prst="straightConnector1">
                <a:avLst/>
              </a:prstGeom>
              <a:ln w="53975">
                <a:solidFill>
                  <a:srgbClr val="3366FF"/>
                </a:solidFill>
                <a:tailEnd type="arrow"/>
              </a:ln>
            </p:spPr>
            <p:style>
              <a:lnRef idx="2">
                <a:schemeClr val="accent1"/>
              </a:lnRef>
              <a:fillRef idx="0">
                <a:schemeClr val="accent1"/>
              </a:fillRef>
              <a:effectRef idx="1">
                <a:schemeClr val="accent1"/>
              </a:effectRef>
              <a:fontRef idx="minor">
                <a:schemeClr val="tx1"/>
              </a:fontRef>
            </p:style>
          </p:cxnSp>
        </p:grpSp>
        <p:grpSp>
          <p:nvGrpSpPr>
            <p:cNvPr id="30" name="Group 29"/>
            <p:cNvGrpSpPr/>
            <p:nvPr/>
          </p:nvGrpSpPr>
          <p:grpSpPr>
            <a:xfrm>
              <a:off x="8001000" y="1628804"/>
              <a:ext cx="914400" cy="2510256"/>
              <a:chOff x="6172200" y="1632672"/>
              <a:chExt cx="914400" cy="2510256"/>
            </a:xfrm>
          </p:grpSpPr>
          <p:sp>
            <p:nvSpPr>
              <p:cNvPr id="43" name="Oval 42"/>
              <p:cNvSpPr/>
              <p:nvPr/>
            </p:nvSpPr>
            <p:spPr>
              <a:xfrm>
                <a:off x="6172200" y="2400300"/>
                <a:ext cx="914400" cy="914400"/>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Merge 43"/>
              <p:cNvSpPr/>
              <p:nvPr/>
            </p:nvSpPr>
            <p:spPr>
              <a:xfrm rot="721921">
                <a:off x="6530167" y="1632672"/>
                <a:ext cx="447309" cy="1288312"/>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Merge 44"/>
              <p:cNvSpPr/>
              <p:nvPr/>
            </p:nvSpPr>
            <p:spPr>
              <a:xfrm rot="11653952">
                <a:off x="6247506" y="2854616"/>
                <a:ext cx="447309" cy="1288312"/>
              </a:xfrm>
              <a:prstGeom prst="flowChartMerge">
                <a:avLst/>
              </a:prstGeom>
              <a:gradFill flip="none" rotWithShape="1">
                <a:gsLst>
                  <a:gs pos="20000">
                    <a:srgbClr val="00E400"/>
                  </a:gs>
                  <a:gs pos="100000">
                    <a:schemeClr val="accent1">
                      <a:tint val="50000"/>
                      <a:shade val="100000"/>
                      <a:satMod val="350000"/>
                      <a:alpha val="5000"/>
                    </a:schemeClr>
                  </a:gs>
                  <a:gs pos="50000">
                    <a:srgbClr val="00E400">
                      <a:alpha val="75000"/>
                    </a:srgb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56" name="Straight Connector 55"/>
          <p:cNvCxnSpPr/>
          <p:nvPr/>
        </p:nvCxnSpPr>
        <p:spPr>
          <a:xfrm>
            <a:off x="4191000" y="914400"/>
            <a:ext cx="1524000" cy="1588"/>
          </a:xfrm>
          <a:prstGeom prst="line">
            <a:avLst/>
          </a:prstGeom>
          <a:ln w="444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3429000" y="1447800"/>
            <a:ext cx="1524000" cy="1588"/>
          </a:xfrm>
          <a:prstGeom prst="line">
            <a:avLst/>
          </a:prstGeom>
          <a:ln w="44450">
            <a:solidFill>
              <a:srgbClr val="FFFF00"/>
            </a:solidFill>
          </a:ln>
        </p:spPr>
        <p:style>
          <a:lnRef idx="2">
            <a:schemeClr val="accent1"/>
          </a:lnRef>
          <a:fillRef idx="0">
            <a:schemeClr val="accent1"/>
          </a:fillRef>
          <a:effectRef idx="1">
            <a:schemeClr val="accent1"/>
          </a:effectRef>
          <a:fontRef idx="minor">
            <a:schemeClr val="tx1"/>
          </a:fontRef>
        </p:style>
      </p:cxnSp>
      <p:sp>
        <p:nvSpPr>
          <p:cNvPr id="60" name="Title 1"/>
          <p:cNvSpPr txBox="1">
            <a:spLocks/>
          </p:cNvSpPr>
          <p:nvPr/>
        </p:nvSpPr>
        <p:spPr>
          <a:xfrm>
            <a:off x="4038600" y="0"/>
            <a:ext cx="1752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smtClean="0">
                <a:solidFill>
                  <a:srgbClr val="FFFFFF"/>
                </a:solidFill>
                <a:latin typeface="+mj-lt"/>
                <a:ea typeface="+mj-ea"/>
                <a:cs typeface="+mj-cs"/>
              </a:rPr>
              <a:t>Jet</a:t>
            </a:r>
            <a:endParaRPr kumimoji="0" lang="en-US" sz="4400" b="0" i="0" u="none" strike="noStrike" kern="1200" cap="none" spc="0" normalizeH="0" baseline="0" noProof="0" dirty="0">
              <a:ln>
                <a:noFill/>
              </a:ln>
              <a:solidFill>
                <a:srgbClr val="FFFFFF"/>
              </a:solidFill>
              <a:effectLst/>
              <a:uLnTx/>
              <a:uFillTx/>
              <a:latin typeface="+mj-lt"/>
              <a:ea typeface="+mj-ea"/>
              <a:cs typeface="+mj-cs"/>
            </a:endParaRPr>
          </a:p>
        </p:txBody>
      </p:sp>
      <p:sp>
        <p:nvSpPr>
          <p:cNvPr id="61" name="Title 1"/>
          <p:cNvSpPr txBox="1">
            <a:spLocks/>
          </p:cNvSpPr>
          <p:nvPr/>
        </p:nvSpPr>
        <p:spPr>
          <a:xfrm>
            <a:off x="4343400" y="609600"/>
            <a:ext cx="1752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smtClean="0">
                <a:solidFill>
                  <a:srgbClr val="FFFFFF"/>
                </a:solidFill>
                <a:latin typeface="+mj-lt"/>
                <a:ea typeface="+mj-ea"/>
                <a:cs typeface="+mj-cs"/>
              </a:rPr>
              <a:t>SN</a:t>
            </a:r>
            <a:endParaRPr kumimoji="0" lang="en-US" sz="4400" b="0" i="0" u="none" strike="noStrike" kern="1200" cap="none" spc="0" normalizeH="0" baseline="0" noProof="0" dirty="0">
              <a:ln>
                <a:noFill/>
              </a:ln>
              <a:solidFill>
                <a:srgbClr val="FFFFFF"/>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XrayImage_complete_final.png"/>
          <p:cNvPicPr>
            <a:picLocks noChangeAspect="1"/>
          </p:cNvPicPr>
          <p:nvPr/>
        </p:nvPicPr>
        <p:blipFill>
          <a:blip r:embed="rId3"/>
          <a:stretch>
            <a:fillRect/>
          </a:stretch>
        </p:blipFill>
        <p:spPr>
          <a:xfrm>
            <a:off x="152400" y="1330052"/>
            <a:ext cx="8839200" cy="4308748"/>
          </a:xfrm>
          <a:prstGeom prst="rect">
            <a:avLst/>
          </a:prstGeom>
        </p:spPr>
      </p:pic>
      <p:sp>
        <p:nvSpPr>
          <p:cNvPr id="5" name="TextBox 4"/>
          <p:cNvSpPr txBox="1"/>
          <p:nvPr/>
        </p:nvSpPr>
        <p:spPr>
          <a:xfrm>
            <a:off x="2438400" y="152400"/>
            <a:ext cx="4648200" cy="954107"/>
          </a:xfrm>
          <a:prstGeom prst="rect">
            <a:avLst/>
          </a:prstGeom>
          <a:noFill/>
        </p:spPr>
        <p:txBody>
          <a:bodyPr wrap="square" rtlCol="0">
            <a:spAutoFit/>
          </a:bodyPr>
          <a:lstStyle/>
          <a:p>
            <a:pPr algn="ctr"/>
            <a:r>
              <a:rPr lang="en-US" sz="2800" b="1" dirty="0" smtClean="0"/>
              <a:t>Type </a:t>
            </a:r>
            <a:r>
              <a:rPr lang="en-US" sz="2800" b="1" dirty="0" err="1" smtClean="0"/>
              <a:t>Ia</a:t>
            </a:r>
            <a:r>
              <a:rPr lang="en-US" sz="2800" b="1" dirty="0" smtClean="0"/>
              <a:t> SN2014J</a:t>
            </a:r>
          </a:p>
          <a:p>
            <a:pPr algn="ctr"/>
            <a:r>
              <a:rPr lang="en-US" sz="2800" b="1" dirty="0" smtClean="0"/>
              <a:t>Host Galaxy: M82, D=3.5 </a:t>
            </a:r>
            <a:r>
              <a:rPr lang="en-US" sz="2800" b="1" dirty="0" err="1" smtClean="0"/>
              <a:t>Mpc</a:t>
            </a:r>
            <a:endParaRPr lang="en-US" sz="2800" b="1" dirty="0"/>
          </a:p>
        </p:txBody>
      </p:sp>
      <p:sp>
        <p:nvSpPr>
          <p:cNvPr id="6" name="TextBox 5"/>
          <p:cNvSpPr txBox="1"/>
          <p:nvPr/>
        </p:nvSpPr>
        <p:spPr>
          <a:xfrm>
            <a:off x="3581400" y="1371600"/>
            <a:ext cx="2057400" cy="338554"/>
          </a:xfrm>
          <a:prstGeom prst="rect">
            <a:avLst/>
          </a:prstGeom>
          <a:noFill/>
        </p:spPr>
        <p:txBody>
          <a:bodyPr wrap="square" rtlCol="0">
            <a:spAutoFit/>
          </a:bodyPr>
          <a:lstStyle/>
          <a:p>
            <a:r>
              <a:rPr lang="en-US" sz="1600" dirty="0" smtClean="0">
                <a:solidFill>
                  <a:schemeClr val="bg1"/>
                </a:solidFill>
              </a:rPr>
              <a:t>Explosion image</a:t>
            </a:r>
            <a:endParaRPr lang="en-US" sz="1600" dirty="0">
              <a:solidFill>
                <a:schemeClr val="bg1"/>
              </a:solidFill>
            </a:endParaRPr>
          </a:p>
        </p:txBody>
      </p:sp>
      <p:sp>
        <p:nvSpPr>
          <p:cNvPr id="7" name="TextBox 6"/>
          <p:cNvSpPr txBox="1"/>
          <p:nvPr/>
        </p:nvSpPr>
        <p:spPr>
          <a:xfrm>
            <a:off x="4876800" y="5562600"/>
            <a:ext cx="1905000" cy="369332"/>
          </a:xfrm>
          <a:prstGeom prst="rect">
            <a:avLst/>
          </a:prstGeom>
          <a:noFill/>
        </p:spPr>
        <p:txBody>
          <a:bodyPr wrap="square" rtlCol="0">
            <a:spAutoFit/>
          </a:bodyPr>
          <a:lstStyle/>
          <a:p>
            <a:pPr algn="r"/>
            <a:r>
              <a:rPr lang="en-US" dirty="0" smtClean="0"/>
              <a:t>Margutti +14</a:t>
            </a:r>
            <a:endParaRPr lang="en-US" dirty="0"/>
          </a:p>
        </p:txBody>
      </p:sp>
      <p:sp>
        <p:nvSpPr>
          <p:cNvPr id="8" name="TextBox 7"/>
          <p:cNvSpPr txBox="1"/>
          <p:nvPr/>
        </p:nvSpPr>
        <p:spPr>
          <a:xfrm>
            <a:off x="152400" y="5747266"/>
            <a:ext cx="3505200" cy="369332"/>
          </a:xfrm>
          <a:prstGeom prst="rect">
            <a:avLst/>
          </a:prstGeom>
          <a:noFill/>
        </p:spPr>
        <p:txBody>
          <a:bodyPr wrap="square" rtlCol="0">
            <a:spAutoFit/>
          </a:bodyPr>
          <a:lstStyle/>
          <a:p>
            <a:r>
              <a:rPr lang="en-US" dirty="0" smtClean="0"/>
              <a:t>Chandra X-ray images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683</TotalTime>
  <Words>2945</Words>
  <Application>Microsoft Macintosh PowerPoint</Application>
  <PresentationFormat>On-screen Show (4:3)</PresentationFormat>
  <Paragraphs>285</Paragraphs>
  <Slides>26</Slides>
  <Notes>23</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BACK UP</vt:lpstr>
      <vt:lpstr>Slide 25</vt:lpstr>
      <vt:lpstr>Slide 26</vt:lpstr>
    </vt:vector>
  </TitlesOfParts>
  <Company>Harvard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Raffaella Margutti</dc:creator>
  <cp:lastModifiedBy>Raffaella Margutti</cp:lastModifiedBy>
  <cp:revision>112</cp:revision>
  <dcterms:created xsi:type="dcterms:W3CDTF">2014-11-18T15:17:56Z</dcterms:created>
  <dcterms:modified xsi:type="dcterms:W3CDTF">2014-11-18T15:55:07Z</dcterms:modified>
</cp:coreProperties>
</file>