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embeddings/Microsoft_Equation1.bin" ContentType="application/vnd.openxmlformats-officedocument.oleObje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340" r:id="rId3"/>
    <p:sldId id="315" r:id="rId4"/>
    <p:sldId id="297" r:id="rId5"/>
    <p:sldId id="309" r:id="rId6"/>
    <p:sldId id="306" r:id="rId7"/>
    <p:sldId id="324" r:id="rId8"/>
    <p:sldId id="298" r:id="rId9"/>
    <p:sldId id="326" r:id="rId10"/>
    <p:sldId id="267" r:id="rId11"/>
    <p:sldId id="296" r:id="rId12"/>
    <p:sldId id="327" r:id="rId13"/>
    <p:sldId id="299" r:id="rId14"/>
    <p:sldId id="305" r:id="rId15"/>
    <p:sldId id="317" r:id="rId16"/>
    <p:sldId id="307" r:id="rId17"/>
    <p:sldId id="311" r:id="rId18"/>
    <p:sldId id="308" r:id="rId19"/>
    <p:sldId id="329" r:id="rId20"/>
    <p:sldId id="331" r:id="rId21"/>
    <p:sldId id="332" r:id="rId22"/>
    <p:sldId id="333" r:id="rId23"/>
    <p:sldId id="334" r:id="rId24"/>
    <p:sldId id="335" r:id="rId25"/>
    <p:sldId id="336" r:id="rId26"/>
    <p:sldId id="318" r:id="rId27"/>
    <p:sldId id="337" r:id="rId28"/>
    <p:sldId id="325" r:id="rId29"/>
    <p:sldId id="338" r:id="rId30"/>
    <p:sldId id="33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3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ict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CA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CA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CA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CA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CA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4CBB3F0-8F93-4B16-AF2C-39906B49E1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CA" smtClean="0"/>
              <a:t>Click to edit Master text styles</a:t>
            </a:r>
          </a:p>
          <a:p>
            <a:pPr lvl="1" eaLnBrk="1" latinLnBrk="0" hangingPunct="1"/>
            <a:r>
              <a:rPr kumimoji="0" lang="en-CA" smtClean="0"/>
              <a:t>Second level</a:t>
            </a:r>
          </a:p>
          <a:p>
            <a:pPr lvl="2" eaLnBrk="1" latinLnBrk="0" hangingPunct="1"/>
            <a:r>
              <a:rPr kumimoji="0" lang="en-CA" smtClean="0"/>
              <a:t>Third level</a:t>
            </a:r>
          </a:p>
          <a:p>
            <a:pPr lvl="3" eaLnBrk="1" latinLnBrk="0" hangingPunct="1"/>
            <a:r>
              <a:rPr kumimoji="0" lang="en-CA" smtClean="0"/>
              <a:t>Fourth level</a:t>
            </a:r>
          </a:p>
          <a:p>
            <a:pPr lvl="4" eaLnBrk="1" latinLnBrk="0" hangingPunct="1"/>
            <a:r>
              <a:rPr kumimoji="0" lang="en-CA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6B3E06ED-BC78-2647-9FBD-99DAE4908405}" type="datetimeFigureOut">
              <a:rPr lang="en-US" smtClean="0"/>
              <a:pPr/>
              <a:t>11/17/14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79F1DC3-9D93-3045-B1D9-F9BD09221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victoriakaspi/Backup%20of%20Dell/July2011%20backup/Sept08%20backup%20of%20My%20Documents/talks/movies/rotating_magnetar.mpg.mpeg" TargetMode="Externa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victoriakaspi/Backup%20of%20Dell/July2011%20backup/Sept08%20backup%20of%20My%20Documents/talks/movies/magnetar_bursting_earth.mpg.mpeg" TargetMode="Externa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df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8.pdf"/><Relationship Id="rId7" Type="http://schemas.openxmlformats.org/officeDocument/2006/relationships/image" Target="../media/image9.png"/><Relationship Id="rId1" Type="http://schemas.openxmlformats.org/officeDocument/2006/relationships/video" Target="file://localhost/Users/victoriakaspi/Backup%20of%20Dell/July2011%20backup/Sept08%20backup%20of%20My%20Documents/talks/movies/rotating_magnetar.mpg.mpeg" TargetMode="External"/><Relationship Id="rId2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df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df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2.png"/><Relationship Id="rId6" Type="http://schemas.openxmlformats.org/officeDocument/2006/relationships/image" Target="../media/image14.pdf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d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df"/><Relationship Id="rId4" Type="http://schemas.openxmlformats.org/officeDocument/2006/relationships/image" Target="../media/image191.png"/><Relationship Id="rId5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df"/><Relationship Id="rId3" Type="http://schemas.openxmlformats.org/officeDocument/2006/relationships/image" Target="../media/image2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df"/><Relationship Id="rId3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df"/><Relationship Id="rId4" Type="http://schemas.openxmlformats.org/officeDocument/2006/relationships/image" Target="../media/image191.png"/><Relationship Id="rId5" Type="http://schemas.openxmlformats.org/officeDocument/2006/relationships/oleObject" Target="../embeddings/Microsoft_Equation2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df"/><Relationship Id="rId3" Type="http://schemas.openxmlformats.org/officeDocument/2006/relationships/image" Target="../media/image24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df"/><Relationship Id="rId3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df"/><Relationship Id="rId5" Type="http://schemas.openxmlformats.org/officeDocument/2006/relationships/image" Target="../media/image2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1.pdf"/><Relationship Id="rId5" Type="http://schemas.openxmlformats.org/officeDocument/2006/relationships/image" Target="../media/image381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d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Chandra &amp; </a:t>
            </a:r>
            <a:r>
              <a:rPr lang="en-US" sz="4400" dirty="0" err="1" smtClean="0"/>
              <a:t>Magnetars</a:t>
            </a:r>
            <a:r>
              <a:rPr lang="en-US" sz="4400" dirty="0" smtClean="0"/>
              <a:t> </a:t>
            </a:r>
            <a:br>
              <a:rPr lang="en-US" sz="4400" dirty="0" smtClean="0"/>
            </a:br>
            <a:r>
              <a:rPr lang="en-US" sz="2800" dirty="0" smtClean="0"/>
              <a:t>Nov 18</a:t>
            </a:r>
            <a:r>
              <a:rPr lang="en-US" sz="2800" dirty="0" smtClean="0"/>
              <a:t>, </a:t>
            </a:r>
            <a:r>
              <a:rPr lang="en-US" sz="2800" dirty="0" smtClean="0"/>
              <a:t>2014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Chandra 15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anniversary</a:t>
            </a:r>
            <a:br>
              <a:rPr lang="en-US" sz="2800" dirty="0" smtClean="0"/>
            </a:br>
            <a:r>
              <a:rPr lang="en-US" sz="2800" dirty="0" smtClean="0"/>
              <a:t>Boston, MA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Vicky Kaspi, McGill University, Montreal, Canada</a:t>
            </a:r>
          </a:p>
        </p:txBody>
      </p:sp>
      <p:pic>
        <p:nvPicPr>
          <p:cNvPr id="5" name="Picture 4" descr="Magnetar_St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491" y="423291"/>
            <a:ext cx="4678658" cy="2807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32127"/>
            <a:ext cx="7772400" cy="914400"/>
          </a:xfrm>
        </p:spPr>
        <p:txBody>
          <a:bodyPr/>
          <a:lstStyle/>
          <a:p>
            <a:r>
              <a:rPr lang="en-US" dirty="0" smtClean="0"/>
              <a:t>A few reminiscences about the past 15 yrs…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225" y="1734128"/>
            <a:ext cx="7772400" cy="4572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 was young MIT junior faculty just prior to launch of AXAF</a:t>
            </a:r>
          </a:p>
          <a:p>
            <a:r>
              <a:rPr lang="en-US" dirty="0" smtClean="0"/>
              <a:t> I remember working on AO1 proposals for weeks</a:t>
            </a:r>
          </a:p>
          <a:p>
            <a:pPr lvl="1"/>
            <a:r>
              <a:rPr lang="en-US" dirty="0" smtClean="0"/>
              <a:t>I submitted 10, nearly all on pulsar wind nebulae</a:t>
            </a:r>
            <a:br>
              <a:rPr lang="en-US" dirty="0" smtClean="0"/>
            </a:br>
            <a:r>
              <a:rPr lang="en-US" dirty="0" smtClean="0"/>
              <a:t>(I got 3 but almost all the targets got time)</a:t>
            </a:r>
          </a:p>
          <a:p>
            <a:pPr lvl="1"/>
            <a:r>
              <a:rPr lang="en-US" dirty="0" smtClean="0"/>
              <a:t>I remember getting an idea 24 hrs before AO1 deadline, pulling all </a:t>
            </a:r>
            <a:r>
              <a:rPr lang="en-US" dirty="0" err="1" smtClean="0"/>
              <a:t>nighter</a:t>
            </a:r>
            <a:r>
              <a:rPr lang="en-US" dirty="0" smtClean="0"/>
              <a:t>… (it won!)</a:t>
            </a:r>
          </a:p>
          <a:p>
            <a:pPr lvl="2"/>
            <a:r>
              <a:rPr lang="en-US" dirty="0" smtClean="0"/>
              <a:t>Never give up!  Or I’m crazy!  </a:t>
            </a:r>
          </a:p>
          <a:p>
            <a:r>
              <a:rPr lang="en-US" dirty="0" smtClean="0"/>
              <a:t>I remember the ACIS door not opening in a test prior to launch!  I recall feeling panic.</a:t>
            </a:r>
          </a:p>
          <a:p>
            <a:r>
              <a:rPr lang="en-US" dirty="0" smtClean="0">
                <a:solidFill>
                  <a:schemeClr val="accent3"/>
                </a:solidFill>
              </a:rPr>
              <a:t>I salute the fine engineers and scientists who devoted so much of their professional lives to Chandra…you should be extremely proud!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</a:t>
            </a:r>
            <a:r>
              <a:rPr lang="en-US" dirty="0" smtClean="0"/>
              <a:t>to</a:t>
            </a:r>
            <a:r>
              <a:rPr lang="en-US" dirty="0" smtClean="0"/>
              <a:t> </a:t>
            </a:r>
            <a:r>
              <a:rPr lang="en-US" dirty="0" err="1" smtClean="0"/>
              <a:t>M</a:t>
            </a:r>
            <a:r>
              <a:rPr lang="en-US" dirty="0" err="1" smtClean="0"/>
              <a:t>agnetars</a:t>
            </a:r>
            <a:endParaRPr lang="en-US" dirty="0" smtClean="0"/>
          </a:p>
          <a:p>
            <a:r>
              <a:rPr lang="en-US" dirty="0" err="1" smtClean="0"/>
              <a:t>Magnetar</a:t>
            </a:r>
            <a:r>
              <a:rPr lang="en-US" dirty="0" smtClean="0"/>
              <a:t> Outbursts</a:t>
            </a:r>
          </a:p>
          <a:p>
            <a:r>
              <a:rPr lang="en-US" dirty="0" err="1" smtClean="0"/>
              <a:t>Magnetar</a:t>
            </a:r>
            <a:r>
              <a:rPr lang="en-US" dirty="0" smtClean="0"/>
              <a:t> Origins</a:t>
            </a:r>
          </a:p>
          <a:p>
            <a:r>
              <a:rPr lang="en-US" dirty="0" err="1" smtClean="0"/>
              <a:t>Magnetar</a:t>
            </a:r>
            <a:r>
              <a:rPr lang="en-US" dirty="0" smtClean="0"/>
              <a:t> Field Strengths</a:t>
            </a:r>
          </a:p>
          <a:p>
            <a:r>
              <a:rPr lang="en-US" dirty="0" err="1" smtClean="0"/>
              <a:t>Magnetars</a:t>
            </a:r>
            <a:r>
              <a:rPr lang="en-US" dirty="0" smtClean="0"/>
              <a:t> and High</a:t>
            </a:r>
            <a:r>
              <a:rPr lang="en-US" dirty="0" smtClean="0"/>
              <a:t>-B</a:t>
            </a:r>
            <a:r>
              <a:rPr lang="en-US" dirty="0" smtClean="0"/>
              <a:t> Radio </a:t>
            </a:r>
            <a:r>
              <a:rPr lang="en-US" dirty="0" smtClean="0"/>
              <a:t>P</a:t>
            </a:r>
            <a:r>
              <a:rPr lang="en-US" dirty="0" smtClean="0"/>
              <a:t>ulsars</a:t>
            </a:r>
          </a:p>
          <a:p>
            <a:r>
              <a:rPr lang="en-US" dirty="0" smtClean="0"/>
              <a:t>Galactic Center </a:t>
            </a:r>
            <a:r>
              <a:rPr lang="en-US" dirty="0" err="1" smtClean="0"/>
              <a:t>M</a:t>
            </a:r>
            <a:r>
              <a:rPr lang="en-US" dirty="0" err="1" smtClean="0"/>
              <a:t>agnetar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030" y="170689"/>
            <a:ext cx="8229600" cy="914400"/>
          </a:xfrm>
        </p:spPr>
        <p:txBody>
          <a:bodyPr/>
          <a:lstStyle/>
          <a:p>
            <a:r>
              <a:rPr lang="en-US" dirty="0" smtClean="0"/>
              <a:t>Introduction to </a:t>
            </a:r>
            <a:r>
              <a:rPr lang="en-US" dirty="0" err="1" smtClean="0"/>
              <a:t>Magnetars</a:t>
            </a:r>
            <a:endParaRPr lang="en-US" dirty="0"/>
          </a:p>
        </p:txBody>
      </p:sp>
      <p:pic>
        <p:nvPicPr>
          <p:cNvPr id="8" name="rotating_magnetar.mpg.mpeg">
            <a:hlinkClick r:id="" action="ppaction://media"/>
          </p:cNvPr>
          <p:cNvPicPr/>
          <p:nvPr>
            <p:ph sz="half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842" y="1153364"/>
            <a:ext cx="4790507" cy="3085940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851315" y="1153364"/>
            <a:ext cx="4278962" cy="509671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23(28) </a:t>
            </a:r>
            <a:r>
              <a:rPr lang="en-US" dirty="0" smtClean="0"/>
              <a:t>known </a:t>
            </a:r>
            <a:r>
              <a:rPr lang="en-US" dirty="0" smtClean="0"/>
              <a:t>today</a:t>
            </a:r>
          </a:p>
          <a:p>
            <a:r>
              <a:rPr lang="en-US" dirty="0" smtClean="0"/>
              <a:t>Volatile </a:t>
            </a:r>
            <a:r>
              <a:rPr lang="en-US" dirty="0" err="1" smtClean="0"/>
              <a:t>NSs</a:t>
            </a:r>
            <a:r>
              <a:rPr lang="en-US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X-ray/soft </a:t>
            </a:r>
            <a:r>
              <a:rPr lang="en-US" dirty="0" err="1" smtClean="0"/>
              <a:t>g</a:t>
            </a:r>
            <a:r>
              <a:rPr lang="en-US" dirty="0" smtClean="0"/>
              <a:t>-ray bursts</a:t>
            </a:r>
            <a:endParaRPr lang="en-US" dirty="0" smtClean="0"/>
          </a:p>
          <a:p>
            <a:r>
              <a:rPr lang="en-US" dirty="0" smtClean="0"/>
              <a:t>Young (&lt;~ 10 </a:t>
            </a:r>
            <a:r>
              <a:rPr lang="en-US" dirty="0" err="1" smtClean="0"/>
              <a:t>kyr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Galactic Plane</a:t>
            </a:r>
          </a:p>
          <a:p>
            <a:pPr lvl="1"/>
            <a:r>
              <a:rPr lang="en-US" dirty="0" smtClean="0"/>
              <a:t>Supernova remnants</a:t>
            </a:r>
          </a:p>
          <a:p>
            <a:r>
              <a:rPr lang="en-US" dirty="0" smtClean="0"/>
              <a:t>X-ray pulsations</a:t>
            </a:r>
          </a:p>
          <a:p>
            <a:pPr lvl="1"/>
            <a:r>
              <a:rPr lang="en-US" dirty="0" smtClean="0"/>
              <a:t>Some optical, radio</a:t>
            </a:r>
          </a:p>
          <a:p>
            <a:r>
              <a:rPr lang="en-US" dirty="0" smtClean="0"/>
              <a:t>Periods 2-12 </a:t>
            </a:r>
            <a:r>
              <a:rPr lang="en-US" dirty="0" err="1" smtClean="0"/>
              <a:t>s</a:t>
            </a:r>
            <a:r>
              <a:rPr lang="en-US" dirty="0" smtClean="0"/>
              <a:t>, spin-down</a:t>
            </a:r>
          </a:p>
          <a:p>
            <a:r>
              <a:rPr lang="en-US" dirty="0" smtClean="0"/>
              <a:t>Luminosities exceed spin-down flux</a:t>
            </a:r>
          </a:p>
          <a:p>
            <a:r>
              <a:rPr lang="en-US" dirty="0" smtClean="0"/>
              <a:t>No companions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210" y="4720751"/>
            <a:ext cx="4760738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Emission powered by decay of</a:t>
            </a:r>
            <a:br>
              <a:rPr lang="en-US" sz="2400" dirty="0" smtClean="0"/>
            </a:br>
            <a:r>
              <a:rPr lang="en-US" sz="2400" dirty="0" smtClean="0"/>
              <a:t>enormous internal magnetic field,</a:t>
            </a:r>
          </a:p>
          <a:p>
            <a:r>
              <a:rPr lang="en-US" sz="2400" dirty="0" smtClean="0"/>
              <a:t>10</a:t>
            </a:r>
            <a:r>
              <a:rPr lang="en-US" sz="2400" baseline="30000" dirty="0" smtClean="0"/>
              <a:t>14</a:t>
            </a:r>
            <a:r>
              <a:rPr lang="en-US" sz="2400" dirty="0" smtClean="0"/>
              <a:t> – 10</a:t>
            </a:r>
            <a:r>
              <a:rPr lang="en-US" sz="2400" baseline="30000" dirty="0" smtClean="0"/>
              <a:t>15</a:t>
            </a:r>
            <a:r>
              <a:rPr lang="en-US" sz="2400" dirty="0" smtClean="0"/>
              <a:t> G:  “</a:t>
            </a:r>
            <a:r>
              <a:rPr lang="en-US" sz="2400" dirty="0" err="1" smtClean="0"/>
              <a:t>Magnetars</a:t>
            </a:r>
            <a:r>
              <a:rPr lang="en-US" sz="2400" dirty="0" smtClean="0"/>
              <a:t>”</a:t>
            </a:r>
            <a:br>
              <a:rPr lang="en-US" sz="2400" dirty="0" smtClean="0"/>
            </a:br>
            <a:r>
              <a:rPr lang="en-US" sz="2400" dirty="0" smtClean="0"/>
              <a:t>coined by R. Duncan &amp; C. Thompson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628" y="512064"/>
            <a:ext cx="8236172" cy="914400"/>
          </a:xfrm>
        </p:spPr>
        <p:txBody>
          <a:bodyPr/>
          <a:lstStyle/>
          <a:p>
            <a:r>
              <a:rPr lang="en-US" dirty="0" err="1" smtClean="0"/>
              <a:t>Magnetar</a:t>
            </a:r>
            <a:r>
              <a:rPr lang="en-US" dirty="0" smtClean="0"/>
              <a:t> </a:t>
            </a:r>
            <a:r>
              <a:rPr lang="en-US" dirty="0" err="1" smtClean="0"/>
              <a:t>Radiative</a:t>
            </a:r>
            <a:r>
              <a:rPr lang="en-US" dirty="0" smtClean="0"/>
              <a:t> Activity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4947" y="1426463"/>
            <a:ext cx="7772400" cy="510041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3 broad categories:</a:t>
            </a:r>
          </a:p>
          <a:p>
            <a:pPr lvl="1"/>
            <a:r>
              <a:rPr lang="en-US" dirty="0" smtClean="0">
                <a:solidFill>
                  <a:schemeClr val="accent3"/>
                </a:solidFill>
              </a:rPr>
              <a:t>Giant flares</a:t>
            </a:r>
          </a:p>
          <a:p>
            <a:pPr lvl="2"/>
            <a:r>
              <a:rPr lang="en-US" dirty="0" smtClean="0"/>
              <a:t>Outshine all cosmic X-ray sources combined</a:t>
            </a:r>
          </a:p>
          <a:p>
            <a:pPr lvl="2"/>
            <a:r>
              <a:rPr lang="en-US" dirty="0" smtClean="0"/>
              <a:t>Observably affects Earth’s ionosphere</a:t>
            </a:r>
          </a:p>
          <a:p>
            <a:pPr lvl="2"/>
            <a:r>
              <a:rPr lang="en-US" dirty="0" smtClean="0"/>
              <a:t>3 seen so far</a:t>
            </a:r>
          </a:p>
          <a:p>
            <a:pPr lvl="1"/>
            <a:r>
              <a:rPr lang="en-US" dirty="0" smtClean="0">
                <a:solidFill>
                  <a:srgbClr val="FEB80A"/>
                </a:solidFill>
              </a:rPr>
              <a:t>Outbursts</a:t>
            </a:r>
          </a:p>
          <a:p>
            <a:pPr lvl="2"/>
            <a:r>
              <a:rPr lang="en-US" dirty="0" smtClean="0"/>
              <a:t>Long-lived flux enhancements</a:t>
            </a:r>
          </a:p>
          <a:p>
            <a:pPr lvl="2"/>
            <a:r>
              <a:rPr lang="en-US" dirty="0" smtClean="0"/>
              <a:t>Rise suddenly (&lt; hrs) and decay over months</a:t>
            </a:r>
            <a:endParaRPr lang="en-US" dirty="0" smtClean="0"/>
          </a:p>
          <a:p>
            <a:pPr lvl="2"/>
            <a:r>
              <a:rPr lang="en-US" dirty="0" smtClean="0"/>
              <a:t>Often</a:t>
            </a:r>
            <a:r>
              <a:rPr lang="en-US" dirty="0" smtClean="0"/>
              <a:t> </a:t>
            </a:r>
            <a:r>
              <a:rPr lang="en-US" dirty="0" smtClean="0"/>
              <a:t>accompanied by timing anomaly</a:t>
            </a:r>
          </a:p>
          <a:p>
            <a:pPr lvl="1"/>
            <a:r>
              <a:rPr lang="en-US" dirty="0" smtClean="0">
                <a:solidFill>
                  <a:srgbClr val="FEB80A"/>
                </a:solidFill>
              </a:rPr>
              <a:t>Bursts</a:t>
            </a:r>
          </a:p>
          <a:p>
            <a:pPr lvl="2"/>
            <a:r>
              <a:rPr lang="en-US" dirty="0" smtClean="0"/>
              <a:t>Short duration:  few ms to 1 sec</a:t>
            </a:r>
          </a:p>
          <a:p>
            <a:pPr lvl="2"/>
            <a:r>
              <a:rPr lang="en-US" dirty="0" smtClean="0"/>
              <a:t>Common during outbursts but seen alone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0616" y="175630"/>
            <a:ext cx="8702157" cy="1143001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2004 Giant Flare in SGR </a:t>
            </a:r>
            <a:r>
              <a:rPr lang="en-US" b="1" dirty="0">
                <a:solidFill>
                  <a:schemeClr val="tx2"/>
                </a:solidFill>
              </a:rPr>
              <a:t>1806-20</a:t>
            </a:r>
          </a:p>
        </p:txBody>
      </p:sp>
      <p:pic>
        <p:nvPicPr>
          <p:cNvPr id="364547" name="Picture 3" descr="C:\Documents and Settings\Administrator\My Documents\talks\axp_talk\1806_giant_flar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247670"/>
            <a:ext cx="5867400" cy="4703763"/>
          </a:xfrm>
          <a:prstGeom prst="rect">
            <a:avLst/>
          </a:prstGeom>
          <a:noFill/>
        </p:spPr>
      </p:pic>
      <p:sp>
        <p:nvSpPr>
          <p:cNvPr id="364548" name="Text Box 4"/>
          <p:cNvSpPr txBox="1">
            <a:spLocks noChangeArrowheads="1"/>
          </p:cNvSpPr>
          <p:nvPr/>
        </p:nvSpPr>
        <p:spPr bwMode="auto">
          <a:xfrm>
            <a:off x="403297" y="6088075"/>
            <a:ext cx="34166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/>
              <a:t>Hurley et al. 2005, Nature</a:t>
            </a:r>
          </a:p>
        </p:txBody>
      </p:sp>
      <p:sp>
        <p:nvSpPr>
          <p:cNvPr id="364549" name="Text Box 5"/>
          <p:cNvSpPr txBox="1">
            <a:spLocks noChangeArrowheads="1"/>
          </p:cNvSpPr>
          <p:nvPr/>
        </p:nvSpPr>
        <p:spPr bwMode="auto">
          <a:xfrm>
            <a:off x="6021617" y="1061920"/>
            <a:ext cx="3185487" cy="569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smtClean="0"/>
              <a:t>Most intense</a:t>
            </a:r>
          </a:p>
          <a:p>
            <a:r>
              <a:rPr lang="en-US" sz="2800" dirty="0" smtClean="0"/>
              <a:t>cosmic transient</a:t>
            </a:r>
          </a:p>
          <a:p>
            <a:r>
              <a:rPr lang="en-US" sz="2800" dirty="0" smtClean="0"/>
              <a:t>or solar flare </a:t>
            </a:r>
          </a:p>
          <a:p>
            <a:r>
              <a:rPr lang="en-US" sz="2800" dirty="0" smtClean="0"/>
              <a:t>ever observed.</a:t>
            </a:r>
          </a:p>
          <a:p>
            <a:r>
              <a:rPr lang="en-US" sz="2800" dirty="0" smtClean="0">
                <a:solidFill>
                  <a:schemeClr val="accent3"/>
                </a:solidFill>
              </a:rPr>
              <a:t>Clear effect on</a:t>
            </a:r>
          </a:p>
          <a:p>
            <a:r>
              <a:rPr lang="en-US" sz="2800" dirty="0" smtClean="0">
                <a:solidFill>
                  <a:schemeClr val="accent3"/>
                </a:solidFill>
              </a:rPr>
              <a:t>Ionosphere from </a:t>
            </a:r>
            <a:br>
              <a:rPr lang="en-US" sz="2800" dirty="0" smtClean="0">
                <a:solidFill>
                  <a:schemeClr val="accent3"/>
                </a:solidFill>
              </a:rPr>
            </a:br>
            <a:r>
              <a:rPr lang="en-US" sz="2800" dirty="0" smtClean="0">
                <a:solidFill>
                  <a:schemeClr val="accent3"/>
                </a:solidFill>
              </a:rPr>
              <a:t>9 </a:t>
            </a:r>
            <a:r>
              <a:rPr lang="en-US" sz="2800" dirty="0" err="1" smtClean="0">
                <a:solidFill>
                  <a:schemeClr val="accent3"/>
                </a:solidFill>
              </a:rPr>
              <a:t>kpc</a:t>
            </a:r>
            <a:r>
              <a:rPr lang="en-US" sz="2800" dirty="0" smtClean="0">
                <a:solidFill>
                  <a:schemeClr val="accent3"/>
                </a:solidFill>
              </a:rPr>
              <a:t>!</a:t>
            </a:r>
          </a:p>
          <a:p>
            <a:endParaRPr lang="en-US" sz="2800" dirty="0" smtClean="0">
              <a:solidFill>
                <a:schemeClr val="accent1"/>
              </a:solidFill>
            </a:endParaRPr>
          </a:p>
          <a:p>
            <a:r>
              <a:rPr lang="en-US" sz="2800" dirty="0" smtClean="0">
                <a:solidFill>
                  <a:schemeClr val="accent1"/>
                </a:solidFill>
              </a:rPr>
              <a:t>L=10^47 erg/</a:t>
            </a:r>
            <a:r>
              <a:rPr lang="en-US" sz="2800" dirty="0" err="1" smtClean="0">
                <a:solidFill>
                  <a:schemeClr val="accent1"/>
                </a:solidFill>
              </a:rPr>
              <a:t>s</a:t>
            </a:r>
            <a:endParaRPr lang="en-US" sz="2800" dirty="0" smtClean="0">
              <a:solidFill>
                <a:schemeClr val="accent1"/>
              </a:solidFill>
            </a:endParaRPr>
          </a:p>
          <a:p>
            <a:endParaRPr lang="en-US" sz="2800" dirty="0" smtClean="0">
              <a:solidFill>
                <a:schemeClr val="accent1"/>
              </a:solidFill>
            </a:endParaRPr>
          </a:p>
          <a:p>
            <a:r>
              <a:rPr lang="en-US" sz="2800" dirty="0" smtClean="0"/>
              <a:t>In 0.2 </a:t>
            </a:r>
            <a:r>
              <a:rPr lang="en-US" sz="2800" dirty="0" err="1" smtClean="0"/>
              <a:t>s</a:t>
            </a:r>
            <a:r>
              <a:rPr lang="en-US" sz="2800" dirty="0" smtClean="0"/>
              <a:t> same energy</a:t>
            </a:r>
            <a:br>
              <a:rPr lang="en-US" sz="2800" dirty="0" smtClean="0"/>
            </a:br>
            <a:r>
              <a:rPr lang="en-US" sz="2800" dirty="0" smtClean="0"/>
              <a:t>released as by Sun</a:t>
            </a:r>
            <a:br>
              <a:rPr lang="en-US" sz="2800" dirty="0" smtClean="0"/>
            </a:br>
            <a:r>
              <a:rPr lang="en-US" sz="2800" dirty="0" smtClean="0"/>
              <a:t>in 250,000 yrs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52" y="4114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E8637"/>
                </a:solidFill>
              </a:rPr>
              <a:t> </a:t>
            </a:r>
            <a:endParaRPr lang="en-US" sz="2400" b="1" dirty="0">
              <a:solidFill>
                <a:srgbClr val="FE8637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6800" y="6488668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gnetar_bursting_earth.mpg.mpeg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33867" y="381000"/>
            <a:ext cx="9076267" cy="6188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470" y="279929"/>
            <a:ext cx="7772400" cy="914400"/>
          </a:xfrm>
        </p:spPr>
        <p:txBody>
          <a:bodyPr/>
          <a:lstStyle/>
          <a:p>
            <a:r>
              <a:rPr lang="en-US" dirty="0" err="1" smtClean="0"/>
              <a:t>AXPs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SGRs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2470" y="1194329"/>
            <a:ext cx="7772400" cy="4572000"/>
          </a:xfrm>
        </p:spPr>
        <p:txBody>
          <a:bodyPr/>
          <a:lstStyle/>
          <a:p>
            <a:r>
              <a:rPr lang="en-US" dirty="0" smtClean="0"/>
              <a:t>Previously 2 classes:</a:t>
            </a:r>
          </a:p>
          <a:p>
            <a:pPr lvl="1"/>
            <a:r>
              <a:rPr lang="en-US" dirty="0" smtClean="0"/>
              <a:t>Soft Gamma Repeaters (</a:t>
            </a:r>
            <a:r>
              <a:rPr lang="en-US" dirty="0" err="1" smtClean="0"/>
              <a:t>SGRs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Anomalous X-ray Pulsars (</a:t>
            </a:r>
            <a:r>
              <a:rPr lang="en-US" dirty="0" err="1" smtClean="0"/>
              <a:t>AXPs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FEB80A"/>
                </a:solidFill>
              </a:rPr>
              <a:t>Today classes clearly </a:t>
            </a:r>
            <a:r>
              <a:rPr lang="en-US" i="1" dirty="0" smtClean="0">
                <a:solidFill>
                  <a:srgbClr val="FEB80A"/>
                </a:solidFill>
              </a:rPr>
              <a:t>not</a:t>
            </a:r>
            <a:r>
              <a:rPr lang="en-US" dirty="0" smtClean="0">
                <a:solidFill>
                  <a:srgbClr val="FEB80A"/>
                </a:solidFill>
              </a:rPr>
              <a:t> distinct</a:t>
            </a:r>
          </a:p>
          <a:p>
            <a:pPr lvl="1"/>
            <a:r>
              <a:rPr lang="en-US" dirty="0" smtClean="0"/>
              <a:t>Same spatial distribution</a:t>
            </a:r>
          </a:p>
          <a:p>
            <a:pPr lvl="1"/>
            <a:r>
              <a:rPr lang="en-US" dirty="0" smtClean="0"/>
              <a:t>Same P, B distribution</a:t>
            </a:r>
          </a:p>
          <a:p>
            <a:pPr lvl="1"/>
            <a:r>
              <a:rPr lang="en-US" dirty="0" smtClean="0"/>
              <a:t>Both show pulsations, spin-down, glitches</a:t>
            </a:r>
          </a:p>
          <a:p>
            <a:pPr lvl="1"/>
            <a:r>
              <a:rPr lang="en-US" dirty="0" smtClean="0"/>
              <a:t>Both show bursts, outbursts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Raises interesting nomenclature issues!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8811" y="5766329"/>
            <a:ext cx="291979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/>
              <a:t>Magnetars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14" y="413714"/>
            <a:ext cx="8229600" cy="914400"/>
          </a:xfrm>
        </p:spPr>
        <p:txBody>
          <a:bodyPr/>
          <a:lstStyle/>
          <a:p>
            <a:r>
              <a:rPr lang="en-US" dirty="0" err="1" smtClean="0"/>
              <a:t>Magnetar</a:t>
            </a:r>
            <a:r>
              <a:rPr lang="en-US" dirty="0" smtClean="0"/>
              <a:t> Outbursts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98314" y="1426464"/>
            <a:ext cx="4038600" cy="533969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Why do they go into outburst?</a:t>
            </a:r>
          </a:p>
          <a:p>
            <a:pPr lvl="1"/>
            <a:r>
              <a:rPr lang="en-US" dirty="0" smtClean="0"/>
              <a:t>Internal heat release</a:t>
            </a:r>
            <a:br>
              <a:rPr lang="en-US" dirty="0" smtClean="0"/>
            </a:br>
            <a:r>
              <a:rPr lang="en-US" dirty="0" smtClean="0"/>
              <a:t>stresses crust,</a:t>
            </a:r>
            <a:br>
              <a:rPr lang="en-US" dirty="0" smtClean="0"/>
            </a:br>
            <a:r>
              <a:rPr lang="en-US" dirty="0" smtClean="0"/>
              <a:t>magnetosphere?</a:t>
            </a:r>
          </a:p>
          <a:p>
            <a:pPr lvl="1"/>
            <a:r>
              <a:rPr lang="en-US" dirty="0" smtClean="0"/>
              <a:t>Only </a:t>
            </a:r>
            <a:r>
              <a:rPr lang="en-US" dirty="0" err="1" smtClean="0"/>
              <a:t>magnetospheric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smtClean="0"/>
              <a:t>How do the outbursts relax?</a:t>
            </a:r>
          </a:p>
          <a:p>
            <a:pPr lvl="1"/>
            <a:r>
              <a:rPr lang="en-US" dirty="0" smtClean="0"/>
              <a:t>Twisted magnetosphere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Beloborodov</a:t>
            </a:r>
            <a:r>
              <a:rPr lang="en-US" dirty="0" smtClean="0"/>
              <a:t> 2009) </a:t>
            </a:r>
            <a:r>
              <a:rPr lang="en-US" dirty="0" err="1" smtClean="0"/>
              <a:t>vs</a:t>
            </a:r>
            <a:r>
              <a:rPr lang="en-US" dirty="0" smtClean="0"/>
              <a:t> crustal cooling (Cumming in prep.)?</a:t>
            </a:r>
          </a:p>
          <a:p>
            <a:r>
              <a:rPr lang="en-US" dirty="0" smtClean="0">
                <a:solidFill>
                  <a:srgbClr val="7FD13B"/>
                </a:solidFill>
              </a:rPr>
              <a:t>Regardless we are grateful as </a:t>
            </a:r>
            <a:r>
              <a:rPr lang="en-US" dirty="0" err="1" smtClean="0">
                <a:solidFill>
                  <a:srgbClr val="7FD13B"/>
                </a:solidFill>
              </a:rPr>
              <a:t>magnetar</a:t>
            </a:r>
            <a:r>
              <a:rPr lang="en-US" dirty="0" smtClean="0">
                <a:solidFill>
                  <a:srgbClr val="7FD13B"/>
                </a:solidFill>
              </a:rPr>
              <a:t> outbursts let us find them!</a:t>
            </a:r>
            <a:endParaRPr lang="en-US" dirty="0">
              <a:solidFill>
                <a:srgbClr val="7FD13B"/>
              </a:solidFill>
            </a:endParaRPr>
          </a:p>
        </p:txBody>
      </p:sp>
      <p:pic>
        <p:nvPicPr>
          <p:cNvPr id="7" name="Content Placeholder 6" descr="scholz_1822.pdf"/>
          <p:cNvPicPr>
            <a:picLocks noGrp="1" noChangeAspect="1"/>
          </p:cNvPicPr>
          <p:nvPr>
            <p:ph sz="half" idx="2"/>
          </p:nvPr>
        </p:nvPicPr>
        <mc:AlternateContent>
          <mc:Choice xmlns:ma="http://schemas.microsoft.com/office/mac/drawingml/2008/main" Requires="ma">
            <p:blipFill>
              <a:blip r:embed="rId3"/>
              <a:srcRect l="14160" t="11868" r="19463" b="33224"/>
              <a:stretch>
                <a:fillRect/>
              </a:stretch>
            </p:blipFill>
          </mc:Choice>
          <mc:Fallback>
            <p:blipFill>
              <a:blip r:embed="rId4"/>
              <a:srcRect l="14160" t="11868" r="19463" b="33224"/>
              <a:stretch>
                <a:fillRect/>
              </a:stretch>
            </p:blipFill>
          </mc:Fallback>
        </mc:AlternateContent>
        <p:spPr>
          <a:xfrm>
            <a:off x="4236914" y="1328114"/>
            <a:ext cx="4641056" cy="4968350"/>
          </a:xfrm>
        </p:spPr>
      </p:pic>
      <p:sp>
        <p:nvSpPr>
          <p:cNvPr id="8" name="TextBox 7"/>
          <p:cNvSpPr txBox="1"/>
          <p:nvPr/>
        </p:nvSpPr>
        <p:spPr>
          <a:xfrm>
            <a:off x="6156853" y="6396829"/>
            <a:ext cx="2721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Scholz</a:t>
            </a:r>
            <a:r>
              <a:rPr lang="en-US" dirty="0" smtClean="0"/>
              <a:t>, VK, Cumming 2014</a:t>
            </a:r>
            <a:endParaRPr lang="en-US" dirty="0"/>
          </a:p>
        </p:txBody>
      </p:sp>
      <p:pic>
        <p:nvPicPr>
          <p:cNvPr id="9" name="rotating_magnetar.mpg.mpeg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135693" y="81930"/>
            <a:ext cx="1742277" cy="108510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853353" y="3550183"/>
            <a:ext cx="5249016" cy="2444165"/>
            <a:chOff x="3853353" y="3550183"/>
            <a:chExt cx="5249016" cy="2444165"/>
          </a:xfrm>
        </p:grpSpPr>
        <p:pic>
          <p:nvPicPr>
            <p:cNvPr id="10" name="Picture 9" descr="tlk02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rcRect l="6302" t="58138" r="5413" b="10801"/>
                <a:stretch>
                  <a:fillRect/>
                </a:stretch>
              </p:blipFill>
            </mc:Choice>
            <mc:Fallback>
              <p:blipFill>
                <a:blip r:embed="rId7"/>
                <a:srcRect l="6302" t="58138" r="5413" b="10801"/>
                <a:stretch>
                  <a:fillRect/>
                </a:stretch>
              </p:blipFill>
            </mc:Fallback>
          </mc:AlternateContent>
          <p:spPr>
            <a:xfrm>
              <a:off x="3853353" y="3550183"/>
              <a:ext cx="5249016" cy="244416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TextBox 10"/>
            <p:cNvSpPr txBox="1"/>
            <p:nvPr/>
          </p:nvSpPr>
          <p:spPr>
            <a:xfrm>
              <a:off x="3853353" y="3836930"/>
              <a:ext cx="2235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Thompson et al. 2002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16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144" y="273091"/>
            <a:ext cx="8229600" cy="914400"/>
          </a:xfrm>
        </p:spPr>
        <p:txBody>
          <a:bodyPr/>
          <a:lstStyle/>
          <a:p>
            <a:r>
              <a:rPr lang="en-US" dirty="0" err="1" smtClean="0"/>
              <a:t>Magnetar</a:t>
            </a:r>
            <a:r>
              <a:rPr lang="en-US" dirty="0" smtClean="0"/>
              <a:t> </a:t>
            </a:r>
            <a:r>
              <a:rPr lang="en-US" dirty="0" smtClean="0"/>
              <a:t>Discovery: Bursts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559" y="1338998"/>
            <a:ext cx="4038600" cy="4525963"/>
          </a:xfrm>
        </p:spPr>
        <p:txBody>
          <a:bodyPr/>
          <a:lstStyle/>
          <a:p>
            <a:r>
              <a:rPr lang="en-US" dirty="0" smtClean="0"/>
              <a:t>23 </a:t>
            </a:r>
            <a:r>
              <a:rPr lang="en-US" dirty="0" smtClean="0"/>
              <a:t>known + 5 candidates </a:t>
            </a:r>
          </a:p>
          <a:p>
            <a:r>
              <a:rPr lang="en-US" i="1" dirty="0" smtClean="0"/>
              <a:t>Swift</a:t>
            </a:r>
            <a:r>
              <a:rPr lang="en-US" dirty="0" smtClean="0"/>
              <a:t>/BAT and </a:t>
            </a:r>
            <a:r>
              <a:rPr lang="en-US" i="1" dirty="0" smtClean="0"/>
              <a:t>Fermi</a:t>
            </a:r>
            <a:r>
              <a:rPr lang="en-US" dirty="0" smtClean="0"/>
              <a:t>/GBM great for finding </a:t>
            </a:r>
            <a:r>
              <a:rPr lang="en-US" dirty="0" err="1" smtClean="0"/>
              <a:t>magnetars</a:t>
            </a:r>
            <a:r>
              <a:rPr lang="en-US" dirty="0" smtClean="0"/>
              <a:t> via bursts </a:t>
            </a:r>
          </a:p>
          <a:p>
            <a:r>
              <a:rPr lang="en-US" u="sng" dirty="0" smtClean="0"/>
              <a:t>Spatially unbiased</a:t>
            </a:r>
            <a:r>
              <a:rPr lang="en-US" dirty="0" smtClean="0"/>
              <a:t> view of Galaxy </a:t>
            </a:r>
          </a:p>
        </p:txBody>
      </p:sp>
      <p:pic>
        <p:nvPicPr>
          <p:cNvPr id="10" name="Content Placeholder 9" descr="Catalog Draft 2 (1).pdf"/>
          <p:cNvPicPr>
            <a:picLocks noGrp="1" noChangeAspect="1"/>
          </p:cNvPicPr>
          <p:nvPr>
            <p:ph sz="half" idx="2"/>
          </p:nvPr>
        </p:nvPicPr>
        <mc:AlternateContent xmlns:ma="http://schemas.microsoft.com/office/mac/drawingml/2008/main">
          <mc:Choice Requires="ma">
            <p:blipFill>
              <a:blip r:embed="rId2"/>
              <a:srcRect l="26244" t="24840" r="21405" b="37423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3"/>
              <a:srcRect l="26244" t="24840" r="21405" b="37423"/>
              <a:stretch>
                <a:fillRect/>
              </a:stretch>
            </p:blipFill>
          </mc:Fallback>
        </mc:AlternateContent>
        <p:spPr>
          <a:xfrm>
            <a:off x="4426744" y="1393618"/>
            <a:ext cx="4498430" cy="4588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7264456" y="1523664"/>
            <a:ext cx="584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D13B"/>
                </a:solidFill>
              </a:rPr>
              <a:t>BAT</a:t>
            </a:r>
            <a:endParaRPr lang="en-US" dirty="0">
              <a:solidFill>
                <a:srgbClr val="7FD13B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48458" y="1523664"/>
            <a:ext cx="66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D13B"/>
                </a:solidFill>
              </a:rPr>
              <a:t>GBM</a:t>
            </a:r>
            <a:endParaRPr lang="en-US" dirty="0">
              <a:solidFill>
                <a:srgbClr val="7FD13B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8144" y="4941631"/>
            <a:ext cx="3506088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/>
              <a:t>Online </a:t>
            </a:r>
            <a:r>
              <a:rPr lang="en-US" sz="2000" dirty="0" err="1" smtClean="0"/>
              <a:t>magnetar</a:t>
            </a:r>
            <a:r>
              <a:rPr lang="en-US" sz="2000" dirty="0" smtClean="0"/>
              <a:t> catalog:</a:t>
            </a:r>
          </a:p>
          <a:p>
            <a:r>
              <a:rPr lang="en-US" sz="2000" dirty="0" err="1" smtClean="0"/>
              <a:t>www.physics.mcgill.ca</a:t>
            </a:r>
            <a:r>
              <a:rPr lang="en-US" sz="2000" dirty="0" smtClean="0"/>
              <a:t>/~pulsar/</a:t>
            </a:r>
            <a:br>
              <a:rPr lang="en-US" sz="2000" dirty="0" smtClean="0"/>
            </a:br>
            <a:r>
              <a:rPr lang="en-US" sz="2000" dirty="0" err="1" smtClean="0"/>
              <a:t>magnetar/main.html</a:t>
            </a:r>
            <a:endParaRPr lang="en-US" sz="2000" dirty="0" smtClean="0"/>
          </a:p>
          <a:p>
            <a:r>
              <a:rPr lang="en-US" sz="2000" dirty="0" smtClean="0"/>
              <a:t>Maintained by “</a:t>
            </a:r>
            <a:r>
              <a:rPr lang="en-US" sz="2000" dirty="0" err="1" smtClean="0"/>
              <a:t>MagneTsar</a:t>
            </a:r>
            <a:r>
              <a:rPr lang="en-US" sz="2000" dirty="0" smtClean="0"/>
              <a:t>”</a:t>
            </a:r>
            <a:br>
              <a:rPr lang="en-US" sz="2000" dirty="0" smtClean="0"/>
            </a:br>
            <a:r>
              <a:rPr lang="en-US" sz="2000" dirty="0" smtClean="0"/>
              <a:t>Scott </a:t>
            </a:r>
            <a:r>
              <a:rPr lang="en-US" sz="2000" dirty="0" err="1" smtClean="0"/>
              <a:t>Olausen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6322452" y="5980685"/>
            <a:ext cx="2295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Olausen</a:t>
            </a:r>
            <a:r>
              <a:rPr lang="en-US" sz="2000" dirty="0" smtClean="0"/>
              <a:t> &amp; VK 2014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144" y="259437"/>
            <a:ext cx="8229600" cy="914400"/>
          </a:xfrm>
        </p:spPr>
        <p:txBody>
          <a:bodyPr/>
          <a:lstStyle/>
          <a:p>
            <a:r>
              <a:rPr lang="en-US" dirty="0" err="1" smtClean="0"/>
              <a:t>Magnetar</a:t>
            </a:r>
            <a:r>
              <a:rPr lang="en-US" dirty="0" smtClean="0"/>
              <a:t> Spatial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64869" y="1426463"/>
            <a:ext cx="4038600" cy="512772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Very low</a:t>
            </a:r>
            <a:br>
              <a:rPr lang="en-US" dirty="0" smtClean="0"/>
            </a:br>
            <a:r>
              <a:rPr lang="en-US" dirty="0" smtClean="0"/>
              <a:t>Galactic scale</a:t>
            </a:r>
            <a:br>
              <a:rPr lang="en-US" dirty="0" smtClean="0"/>
            </a:br>
            <a:r>
              <a:rPr lang="en-US" dirty="0" smtClean="0"/>
              <a:t>height: 20-30 pc</a:t>
            </a:r>
            <a:br>
              <a:rPr lang="en-US" dirty="0" smtClean="0"/>
            </a:br>
            <a:r>
              <a:rPr lang="en-US" dirty="0" err="1" smtClean="0">
                <a:solidFill>
                  <a:schemeClr val="tx2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chemeClr val="tx2"/>
                </a:solidFill>
              </a:rPr>
              <a:t> massive progenitors</a:t>
            </a:r>
            <a:r>
              <a:rPr lang="en-US" dirty="0" smtClean="0">
                <a:solidFill>
                  <a:schemeClr val="tx2"/>
                </a:solidFill>
              </a:rPr>
              <a:t>?</a:t>
            </a:r>
          </a:p>
          <a:p>
            <a:r>
              <a:rPr lang="en-US" dirty="0" smtClean="0"/>
              <a:t>Consistent</a:t>
            </a:r>
            <a:br>
              <a:rPr lang="en-US" dirty="0" smtClean="0"/>
            </a:br>
            <a:r>
              <a:rPr lang="en-US" dirty="0" smtClean="0"/>
              <a:t>with location in</a:t>
            </a:r>
            <a:br>
              <a:rPr lang="en-US" dirty="0" smtClean="0"/>
            </a:br>
            <a:r>
              <a:rPr lang="en-US" dirty="0" smtClean="0"/>
              <a:t>massive star</a:t>
            </a:r>
            <a:br>
              <a:rPr lang="en-US" dirty="0" smtClean="0"/>
            </a:br>
            <a:r>
              <a:rPr lang="en-US" dirty="0" smtClean="0"/>
              <a:t>clusters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eg</a:t>
            </a:r>
            <a:r>
              <a:rPr lang="en-US" dirty="0" smtClean="0"/>
              <a:t>  Wes 1;</a:t>
            </a:r>
            <a:br>
              <a:rPr lang="en-US" dirty="0" smtClean="0"/>
            </a:br>
            <a:r>
              <a:rPr lang="en-US" dirty="0" err="1" smtClean="0"/>
              <a:t>Muno</a:t>
            </a:r>
            <a:r>
              <a:rPr lang="en-US" dirty="0" smtClean="0"/>
              <a:t> et al. </a:t>
            </a:r>
            <a:br>
              <a:rPr lang="en-US" dirty="0" smtClean="0"/>
            </a:br>
            <a:r>
              <a:rPr lang="en-US" dirty="0" smtClean="0"/>
              <a:t>2006)</a:t>
            </a:r>
          </a:p>
        </p:txBody>
      </p:sp>
      <p:pic>
        <p:nvPicPr>
          <p:cNvPr id="7" name="Content Placeholder 6" descr="Catalog Draft 2 (1).pdf"/>
          <p:cNvPicPr>
            <a:picLocks noGrp="1" noChangeAspect="1"/>
          </p:cNvPicPr>
          <p:nvPr>
            <p:ph sz="half" idx="2"/>
          </p:nvPr>
        </p:nvPicPr>
        <mc:AlternateContent xmlns:ma="http://schemas.microsoft.com/office/mac/drawingml/2008/main">
          <mc:Choice Requires="ma">
            <p:blipFill>
              <a:blip r:embed="rId2"/>
              <a:srcRect l="22119" t="46319" r="17945" b="22815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rcRect l="22119" t="46319" r="17945" b="22815"/>
              <a:stretch>
                <a:fillRect/>
              </a:stretch>
            </p:blipFill>
          </mc:Fallback>
        </mc:AlternateContent>
        <p:spPr>
          <a:xfrm>
            <a:off x="2941756" y="1426463"/>
            <a:ext cx="6143938" cy="4477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 flipH="1">
            <a:off x="6322452" y="5980685"/>
            <a:ext cx="2295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Olausen</a:t>
            </a:r>
            <a:r>
              <a:rPr lang="en-US" sz="2000" dirty="0" smtClean="0"/>
              <a:t> &amp; VK 2014</a:t>
            </a:r>
            <a:endParaRPr lang="en-US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2941756" y="2543556"/>
            <a:ext cx="4141787" cy="4010630"/>
            <a:chOff x="2941756" y="2543556"/>
            <a:chExt cx="4141787" cy="4010630"/>
          </a:xfrm>
        </p:grpSpPr>
        <p:pic>
          <p:nvPicPr>
            <p:cNvPr id="11" name="Picture 10" descr="munofg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41756" y="2543556"/>
              <a:ext cx="4141787" cy="401063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052500" y="2881111"/>
              <a:ext cx="14218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accent2"/>
                  </a:solidFill>
                </a:rPr>
                <a:t>Westerland</a:t>
              </a:r>
              <a:r>
                <a:rPr lang="en-US" dirty="0" smtClean="0">
                  <a:solidFill>
                    <a:schemeClr val="accent2"/>
                  </a:solidFill>
                </a:rPr>
                <a:t> 1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144" y="232127"/>
            <a:ext cx="8229600" cy="914400"/>
          </a:xfrm>
        </p:spPr>
        <p:txBody>
          <a:bodyPr/>
          <a:lstStyle/>
          <a:p>
            <a:r>
              <a:rPr lang="en-US" dirty="0" err="1" smtClean="0"/>
              <a:t>Magnetar</a:t>
            </a:r>
            <a:r>
              <a:rPr lang="en-US" dirty="0" smtClean="0"/>
              <a:t> B Distribution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Catalog Draft 2 (1)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rcRect l="18212" t="49179" r="16134" b="22349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5"/>
              <a:srcRect l="18212" t="49179" r="16134" b="22349"/>
              <a:stretch>
                <a:fillRect/>
              </a:stretch>
            </p:blipFill>
          </mc:Fallback>
        </mc:AlternateContent>
        <p:spPr>
          <a:xfrm>
            <a:off x="928019" y="1037287"/>
            <a:ext cx="7454650" cy="4574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10281" y="5903893"/>
            <a:ext cx="4689906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Is B distribution truly bimodal?</a:t>
            </a:r>
            <a:br>
              <a:rPr lang="en-US" sz="2800" dirty="0" smtClean="0"/>
            </a:br>
            <a:r>
              <a:rPr lang="en-US" sz="2800" dirty="0" smtClean="0"/>
              <a:t>Or do high-B </a:t>
            </a:r>
            <a:r>
              <a:rPr lang="en-US" sz="2800" dirty="0" err="1" smtClean="0"/>
              <a:t>NSs</a:t>
            </a:r>
            <a:r>
              <a:rPr lang="en-US" sz="2800" dirty="0" smtClean="0"/>
              <a:t> burst more?</a:t>
            </a:r>
            <a:endParaRPr lang="en-US" sz="2800" dirty="0"/>
          </a:p>
        </p:txBody>
      </p:sp>
      <p:grpSp>
        <p:nvGrpSpPr>
          <p:cNvPr id="10" name="Group 9"/>
          <p:cNvGrpSpPr/>
          <p:nvPr/>
        </p:nvGrpSpPr>
        <p:grpSpPr>
          <a:xfrm>
            <a:off x="464344" y="2949384"/>
            <a:ext cx="3133189" cy="3511594"/>
            <a:chOff x="464344" y="3154202"/>
            <a:chExt cx="3133189" cy="3511594"/>
          </a:xfrm>
          <a:solidFill>
            <a:schemeClr val="tx1"/>
          </a:solidFill>
        </p:grpSpPr>
        <p:cxnSp>
          <p:nvCxnSpPr>
            <p:cNvPr id="8" name="Straight Arrow Connector 7"/>
            <p:cNvCxnSpPr/>
            <p:nvPr/>
          </p:nvCxnSpPr>
          <p:spPr>
            <a:xfrm rot="5400000" flipH="1" flipV="1">
              <a:off x="550567" y="4051109"/>
              <a:ext cx="2749691" cy="955878"/>
            </a:xfrm>
            <a:prstGeom prst="straightConnector1">
              <a:avLst/>
            </a:prstGeom>
            <a:grpFill/>
            <a:ln w="38100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64344" y="5834799"/>
              <a:ext cx="3133189" cy="830997"/>
            </a:xfrm>
            <a:prstGeom prst="rect">
              <a:avLst/>
            </a:prstGeom>
            <a:grpFill/>
            <a:ln w="254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Rea et al. 2010, Science</a:t>
              </a:r>
            </a:p>
            <a:p>
              <a:r>
                <a:rPr lang="en-US" sz="2400" dirty="0" smtClean="0">
                  <a:solidFill>
                    <a:srgbClr val="FF0000"/>
                  </a:solidFill>
                </a:rPr>
                <a:t>SGR 0418+5729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1" name="Content Placeholder 10" descr="vigano.pdf"/>
          <p:cNvPicPr>
            <a:picLocks noGrp="1" noChangeAspect="1"/>
          </p:cNvPicPr>
          <p:nvPr>
            <p:ph sz="half" idx="1"/>
          </p:nvPr>
        </p:nvPicPr>
        <mc:AlternateContent>
          <mc:Choice xmlns:ma="http://schemas.microsoft.com/office/mac/drawingml/2008/main" Requires="ma">
            <p:blipFill>
              <a:blip r:embed="rId6"/>
              <a:srcRect l="5520" t="11566" r="52296" b="66795"/>
              <a:stretch>
                <a:fillRect/>
              </a:stretch>
            </p:blipFill>
          </mc:Choice>
          <mc:Fallback>
            <p:blipFill>
              <a:blip r:embed="rId7"/>
              <a:srcRect l="5520" t="11566" r="52296" b="66795"/>
              <a:stretch>
                <a:fillRect/>
              </a:stretch>
            </p:blipFill>
          </mc:Fallback>
        </mc:AlternateContent>
        <p:spPr>
          <a:xfrm>
            <a:off x="3946412" y="2291672"/>
            <a:ext cx="5001897" cy="3320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760372" y="2764718"/>
            <a:ext cx="1622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Vigano</a:t>
            </a:r>
            <a:r>
              <a:rPr lang="en-US" dirty="0" smtClean="0">
                <a:solidFill>
                  <a:srgbClr val="FF0000"/>
                </a:solidFill>
              </a:rPr>
              <a:t> et al. 13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850" y="164104"/>
            <a:ext cx="7772400" cy="914400"/>
          </a:xfrm>
        </p:spPr>
        <p:txBody>
          <a:bodyPr/>
          <a:lstStyle/>
          <a:p>
            <a:r>
              <a:rPr lang="en-US" dirty="0" smtClean="0"/>
              <a:t>P-</a:t>
            </a:r>
            <a:r>
              <a:rPr lang="en-US" dirty="0" err="1" smtClean="0"/>
              <a:t>Pdot</a:t>
            </a:r>
            <a:r>
              <a:rPr lang="en-US" dirty="0" smtClean="0"/>
              <a:t> Diagram</a:t>
            </a:r>
            <a:endParaRPr lang="en-US" dirty="0"/>
          </a:p>
        </p:txBody>
      </p:sp>
      <p:pic>
        <p:nvPicPr>
          <p:cNvPr id="5" name="Picture 4" descr="Catalog Draft 2 (1)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3"/>
              <a:srcRect l="20466" t="25286" r="17543" b="32902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4"/>
              <a:srcRect l="20466" t="25286" r="17543" b="32902"/>
              <a:stretch>
                <a:fillRect/>
              </a:stretch>
            </p:blipFill>
          </mc:Fallback>
        </mc:AlternateContent>
        <p:spPr>
          <a:xfrm>
            <a:off x="1904740" y="1078504"/>
            <a:ext cx="5817851" cy="5553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" name="Group 5"/>
          <p:cNvGrpSpPr/>
          <p:nvPr/>
        </p:nvGrpSpPr>
        <p:grpSpPr>
          <a:xfrm>
            <a:off x="5807466" y="275760"/>
            <a:ext cx="2659054" cy="570639"/>
            <a:chOff x="3442376" y="5309222"/>
            <a:chExt cx="2659054" cy="570639"/>
          </a:xfrm>
        </p:grpSpPr>
        <p:sp>
          <p:nvSpPr>
            <p:cNvPr id="7" name="Rounded Rectangle 6"/>
            <p:cNvSpPr/>
            <p:nvPr/>
          </p:nvSpPr>
          <p:spPr>
            <a:xfrm>
              <a:off x="3442376" y="5323179"/>
              <a:ext cx="2631588" cy="556682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3469842" y="5309222"/>
            <a:ext cx="2631588" cy="556682"/>
          </p:xfrm>
          <a:graphic>
            <a:graphicData uri="http://schemas.openxmlformats.org/presentationml/2006/ole">
              <p:oleObj spid="_x0000_s20482" name="Equation" r:id="rId5" imgW="1320800" imgH="279400" progId="Equation.3">
                <p:embed/>
              </p:oleObj>
            </a:graphicData>
          </a:graphic>
        </p:graphicFrame>
      </p:grpSp>
      <p:sp>
        <p:nvSpPr>
          <p:cNvPr id="9" name="TextBox 8"/>
          <p:cNvSpPr txBox="1"/>
          <p:nvPr/>
        </p:nvSpPr>
        <p:spPr>
          <a:xfrm flipV="1">
            <a:off x="6991560" y="3085918"/>
            <a:ext cx="3087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*</a:t>
            </a:r>
            <a:endParaRPr lang="en-US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144" y="0"/>
            <a:ext cx="8229600" cy="914400"/>
          </a:xfrm>
        </p:spPr>
        <p:txBody>
          <a:bodyPr/>
          <a:lstStyle/>
          <a:p>
            <a:r>
              <a:rPr lang="en-US" dirty="0" smtClean="0"/>
              <a:t>Another Low-B </a:t>
            </a:r>
            <a:r>
              <a:rPr lang="en-US" dirty="0" err="1" smtClean="0"/>
              <a:t>Magnetar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Swift J1822.3-1606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-21506" y="1447579"/>
            <a:ext cx="4038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8.4 </a:t>
            </a:r>
            <a:r>
              <a:rPr lang="en-US" dirty="0" err="1" smtClean="0"/>
              <a:t>s</a:t>
            </a:r>
            <a:r>
              <a:rPr lang="en-US" dirty="0" smtClean="0"/>
              <a:t> pulsar appeared in July 2011 outburst</a:t>
            </a:r>
          </a:p>
          <a:p>
            <a:r>
              <a:rPr lang="en-US" dirty="0" smtClean="0"/>
              <a:t>Initial spin-inferred B ~3-5 </a:t>
            </a:r>
            <a:r>
              <a:rPr lang="en-US" dirty="0" err="1" smtClean="0"/>
              <a:t>x</a:t>
            </a:r>
            <a:r>
              <a:rPr lang="en-US" dirty="0" smtClean="0"/>
              <a:t> 10</a:t>
            </a:r>
            <a:r>
              <a:rPr lang="en-US" baseline="30000" dirty="0" smtClean="0"/>
              <a:t>13</a:t>
            </a:r>
            <a:r>
              <a:rPr lang="en-US" dirty="0" smtClean="0"/>
              <a:t> G (</a:t>
            </a:r>
            <a:r>
              <a:rPr lang="en-US" dirty="0" err="1" smtClean="0"/>
              <a:t>Scholz</a:t>
            </a:r>
            <a:r>
              <a:rPr lang="en-US" dirty="0" smtClean="0"/>
              <a:t> et al. 2011, Rea et al. 2011)</a:t>
            </a:r>
          </a:p>
          <a:p>
            <a:r>
              <a:rPr lang="en-US" dirty="0" smtClean="0"/>
              <a:t>Longer-term monitoring</a:t>
            </a:r>
            <a:r>
              <a:rPr lang="en-US" dirty="0" smtClean="0"/>
              <a:t> shows initial </a:t>
            </a:r>
            <a:r>
              <a:rPr lang="en-US" dirty="0" smtClean="0"/>
              <a:t>spin-</a:t>
            </a:r>
            <a:r>
              <a:rPr lang="en-US" dirty="0" smtClean="0"/>
              <a:t>down unusually rapid</a:t>
            </a:r>
          </a:p>
          <a:p>
            <a:r>
              <a:rPr lang="en-US" dirty="0" smtClean="0"/>
              <a:t>Long-term spin-down </a:t>
            </a:r>
            <a:r>
              <a:rPr lang="en-US" dirty="0" smtClean="0">
                <a:solidFill>
                  <a:schemeClr val="accent3"/>
                </a:solidFill>
              </a:rPr>
              <a:t>B=1.4 </a:t>
            </a:r>
            <a:r>
              <a:rPr lang="en-US" dirty="0" err="1" smtClean="0">
                <a:solidFill>
                  <a:schemeClr val="accent3"/>
                </a:solidFill>
              </a:rPr>
              <a:t>x</a:t>
            </a:r>
            <a:r>
              <a:rPr lang="en-US" dirty="0" smtClean="0">
                <a:solidFill>
                  <a:schemeClr val="accent3"/>
                </a:solidFill>
              </a:rPr>
              <a:t> 10</a:t>
            </a:r>
            <a:r>
              <a:rPr lang="en-US" baseline="30000" dirty="0" smtClean="0">
                <a:solidFill>
                  <a:schemeClr val="accent3"/>
                </a:solidFill>
              </a:rPr>
              <a:t>13</a:t>
            </a:r>
            <a:r>
              <a:rPr lang="en-US" dirty="0" smtClean="0">
                <a:solidFill>
                  <a:schemeClr val="accent3"/>
                </a:solidFill>
              </a:rPr>
              <a:t> G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6" name="Content Placeholder 5" descr="1822_timing (5).pdf"/>
          <p:cNvPicPr>
            <a:picLocks noGrp="1" noChangeAspect="1"/>
          </p:cNvPicPr>
          <p:nvPr>
            <p:ph sz="half" idx="2"/>
          </p:nvPr>
        </p:nvPicPr>
        <mc:AlternateContent xmlns:ma="http://schemas.microsoft.com/office/mac/drawingml/2008/main">
          <mc:Choice Requires="ma">
            <p:blipFill>
              <a:blip r:embed="rId2"/>
              <a:srcRect l="11817" t="21823" r="15196" b="32923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3"/>
              <a:srcRect l="11817" t="21823" r="15196" b="32923"/>
              <a:stretch>
                <a:fillRect/>
              </a:stretch>
            </p:blipFill>
          </mc:Fallback>
        </mc:AlternateContent>
        <p:spPr>
          <a:xfrm>
            <a:off x="4213649" y="1538371"/>
            <a:ext cx="4821647" cy="3868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254153" y="5442084"/>
            <a:ext cx="298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Scholz</a:t>
            </a:r>
            <a:r>
              <a:rPr lang="en-US" sz="2400" dirty="0" smtClean="0"/>
              <a:t> et al. </a:t>
            </a:r>
            <a:r>
              <a:rPr lang="en-US" sz="2400" dirty="0" err="1" smtClean="0"/>
              <a:t>ApJ</a:t>
            </a:r>
            <a:r>
              <a:rPr lang="en-US" sz="2400" dirty="0" smtClean="0"/>
              <a:t>, 2014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7425" y="5866036"/>
            <a:ext cx="7341673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Evidence for higher-order magnetic </a:t>
            </a:r>
            <a:r>
              <a:rPr lang="en-US" sz="2400" dirty="0" err="1" smtClean="0"/>
              <a:t>multipoles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on the star; true surface B higher than dipole component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636"/>
            <a:ext cx="8229600" cy="914400"/>
          </a:xfrm>
        </p:spPr>
        <p:txBody>
          <a:bodyPr/>
          <a:lstStyle/>
          <a:p>
            <a:r>
              <a:rPr lang="en-US" dirty="0" smtClean="0"/>
              <a:t>Yet Another low-B </a:t>
            </a:r>
            <a:r>
              <a:rPr lang="en-US" dirty="0" err="1" smtClean="0"/>
              <a:t>Magnetar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617" y="1165946"/>
            <a:ext cx="4038600" cy="536134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CXOU J1647-4552</a:t>
            </a:r>
            <a:br>
              <a:rPr lang="en-US" dirty="0" smtClean="0"/>
            </a:br>
            <a:r>
              <a:rPr lang="en-US" dirty="0" smtClean="0"/>
              <a:t>in Wes </a:t>
            </a:r>
            <a:r>
              <a:rPr lang="en-US" dirty="0" smtClean="0"/>
              <a:t>1</a:t>
            </a:r>
          </a:p>
          <a:p>
            <a:r>
              <a:rPr lang="en-US" dirty="0" smtClean="0"/>
              <a:t>Discovered</a:t>
            </a:r>
            <a:br>
              <a:rPr lang="en-US" dirty="0" smtClean="0"/>
            </a:br>
            <a:r>
              <a:rPr lang="en-US" dirty="0" smtClean="0"/>
              <a:t>with Chandra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Muno</a:t>
            </a:r>
            <a:r>
              <a:rPr lang="en-US" dirty="0" smtClean="0"/>
              <a:t> et al.</a:t>
            </a:r>
            <a:br>
              <a:rPr lang="en-US" dirty="0" smtClean="0"/>
            </a:br>
            <a:r>
              <a:rPr lang="en-US" dirty="0" smtClean="0"/>
              <a:t>2006)</a:t>
            </a:r>
            <a:endParaRPr lang="en-US" dirty="0" smtClean="0"/>
          </a:p>
          <a:p>
            <a:r>
              <a:rPr lang="en-US" dirty="0" smtClean="0"/>
              <a:t>P=</a:t>
            </a:r>
            <a:r>
              <a:rPr lang="en-US" dirty="0" smtClean="0"/>
              <a:t>10.6 </a:t>
            </a:r>
            <a:r>
              <a:rPr lang="en-US" dirty="0" err="1" smtClean="0"/>
              <a:t>s</a:t>
            </a:r>
            <a:endParaRPr lang="en-US" dirty="0" smtClean="0"/>
          </a:p>
          <a:p>
            <a:r>
              <a:rPr lang="en-US" dirty="0" err="1" smtClean="0"/>
              <a:t>Pdot</a:t>
            </a:r>
            <a:r>
              <a:rPr lang="en-US" dirty="0" smtClean="0"/>
              <a:t> &lt; 4e-13</a:t>
            </a:r>
          </a:p>
          <a:p>
            <a:r>
              <a:rPr lang="en-US" dirty="0" smtClean="0"/>
              <a:t>B &lt; 7e13 </a:t>
            </a:r>
            <a:r>
              <a:rPr lang="en-US" dirty="0" smtClean="0"/>
              <a:t>G</a:t>
            </a:r>
          </a:p>
          <a:p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Another one:</a:t>
            </a:r>
            <a:br>
              <a:rPr lang="en-US" dirty="0" smtClean="0">
                <a:solidFill>
                  <a:schemeClr val="tx1">
                    <a:lumMod val="8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Rea et al. 14</a:t>
            </a:r>
            <a:br>
              <a:rPr lang="en-US" dirty="0" smtClean="0">
                <a:solidFill>
                  <a:schemeClr val="tx1">
                    <a:lumMod val="8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B&lt;4e13 G</a:t>
            </a:r>
          </a:p>
        </p:txBody>
      </p:sp>
      <p:pic>
        <p:nvPicPr>
          <p:cNvPr id="5" name="Content Placeholder 4" descr="an 1647.pdf"/>
          <p:cNvPicPr>
            <a:picLocks noGrp="1" noChangeAspect="1"/>
          </p:cNvPicPr>
          <p:nvPr>
            <p:ph sz="half" idx="2"/>
          </p:nvPr>
        </p:nvPicPr>
        <mc:AlternateContent>
          <mc:Choice xmlns:ma="http://schemas.microsoft.com/office/mac/drawingml/2008/main" Requires="ma">
            <p:blipFill>
              <a:blip r:embed="rId2"/>
              <a:srcRect l="51115" t="20828" r="6463" b="55829"/>
              <a:stretch>
                <a:fillRect/>
              </a:stretch>
            </p:blipFill>
          </mc:Choice>
          <mc:Fallback>
            <p:blipFill>
              <a:blip r:embed="rId3"/>
              <a:srcRect l="51115" t="20828" r="6463" b="55829"/>
              <a:stretch>
                <a:fillRect/>
              </a:stretch>
            </p:blipFill>
          </mc:Fallback>
        </mc:AlternateContent>
        <p:spPr>
          <a:xfrm>
            <a:off x="2949567" y="1770500"/>
            <a:ext cx="6031810" cy="4295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575002" y="6065630"/>
            <a:ext cx="4406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An, VK, Archibald, Cumming 2013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2226626" y="3741348"/>
            <a:ext cx="107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Period (</a:t>
            </a:r>
            <a:r>
              <a:rPr lang="en-US" dirty="0" err="1" smtClean="0"/>
              <a:t>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850" y="164104"/>
            <a:ext cx="7772400" cy="914400"/>
          </a:xfrm>
        </p:spPr>
        <p:txBody>
          <a:bodyPr/>
          <a:lstStyle/>
          <a:p>
            <a:r>
              <a:rPr lang="en-US" dirty="0" smtClean="0"/>
              <a:t>P-</a:t>
            </a:r>
            <a:r>
              <a:rPr lang="en-US" dirty="0" err="1" smtClean="0"/>
              <a:t>Pdot</a:t>
            </a:r>
            <a:r>
              <a:rPr lang="en-US" dirty="0" smtClean="0"/>
              <a:t> Diagram</a:t>
            </a:r>
            <a:endParaRPr lang="en-US" dirty="0"/>
          </a:p>
        </p:txBody>
      </p:sp>
      <p:pic>
        <p:nvPicPr>
          <p:cNvPr id="5" name="Picture 4" descr="Catalog Draft 2 (1)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3"/>
              <a:srcRect l="20466" t="25286" r="17543" b="32902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4"/>
              <a:srcRect l="20466" t="25286" r="17543" b="32902"/>
              <a:stretch>
                <a:fillRect/>
              </a:stretch>
            </p:blipFill>
          </mc:Fallback>
        </mc:AlternateContent>
        <p:spPr>
          <a:xfrm>
            <a:off x="1904740" y="1078504"/>
            <a:ext cx="5817851" cy="5553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" name="Group 5"/>
          <p:cNvGrpSpPr/>
          <p:nvPr/>
        </p:nvGrpSpPr>
        <p:grpSpPr>
          <a:xfrm>
            <a:off x="5807466" y="275760"/>
            <a:ext cx="2659054" cy="570639"/>
            <a:chOff x="3442376" y="5309222"/>
            <a:chExt cx="2659054" cy="570639"/>
          </a:xfrm>
        </p:grpSpPr>
        <p:sp>
          <p:nvSpPr>
            <p:cNvPr id="7" name="Rounded Rectangle 6"/>
            <p:cNvSpPr/>
            <p:nvPr/>
          </p:nvSpPr>
          <p:spPr>
            <a:xfrm>
              <a:off x="3442376" y="5323179"/>
              <a:ext cx="2631588" cy="556682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3469842" y="5309222"/>
            <a:ext cx="2631588" cy="556682"/>
          </p:xfrm>
          <a:graphic>
            <a:graphicData uri="http://schemas.openxmlformats.org/presentationml/2006/ole">
              <p:oleObj spid="_x0000_s49154" name="Equation" r:id="rId5" imgW="1320800" imgH="279400" progId="Equation.3">
                <p:embed/>
              </p:oleObj>
            </a:graphicData>
          </a:graphic>
        </p:graphicFrame>
      </p:grpSp>
      <p:sp>
        <p:nvSpPr>
          <p:cNvPr id="9" name="TextBox 8"/>
          <p:cNvSpPr txBox="1"/>
          <p:nvPr/>
        </p:nvSpPr>
        <p:spPr>
          <a:xfrm flipV="1">
            <a:off x="6991560" y="3085918"/>
            <a:ext cx="3087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*</a:t>
            </a:r>
            <a:endParaRPr lang="en-US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1371600" y="512763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rgbClr val="FFF39D"/>
                </a:solidFill>
              </a:rPr>
              <a:t>Unification?</a:t>
            </a:r>
            <a:endParaRPr lang="en-US" dirty="0">
              <a:solidFill>
                <a:srgbClr val="FFF39D"/>
              </a:solidFill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1752600" y="1467311"/>
            <a:ext cx="5029200" cy="1323439"/>
            <a:chOff x="1752600" y="1876961"/>
            <a:chExt cx="5029200" cy="1323439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1752600" y="3048000"/>
              <a:ext cx="5029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886200" y="1876961"/>
              <a:ext cx="793306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dirty="0" smtClean="0">
                  <a:solidFill>
                    <a:schemeClr val="accent2"/>
                  </a:solidFill>
                </a:rPr>
                <a:t>B</a:t>
              </a:r>
              <a:endParaRPr lang="en-US" sz="8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9420" y="2771365"/>
            <a:ext cx="2679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Radio pulsars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5867400" y="2816564"/>
            <a:ext cx="2608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    </a:t>
            </a:r>
            <a:r>
              <a:rPr lang="en-US" sz="3600" dirty="0" err="1" smtClean="0"/>
              <a:t>Magnetars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59421" y="4110022"/>
            <a:ext cx="8491442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Suggests other transition </a:t>
            </a:r>
          </a:p>
          <a:p>
            <a:pPr algn="ctr"/>
            <a:r>
              <a:rPr lang="en-US" sz="3600" dirty="0" smtClean="0"/>
              <a:t>o</a:t>
            </a:r>
            <a:r>
              <a:rPr lang="en-US" sz="3600" dirty="0" smtClean="0"/>
              <a:t>bjects should exist;</a:t>
            </a:r>
          </a:p>
          <a:p>
            <a:pPr algn="ctr"/>
            <a:r>
              <a:rPr lang="en-US" sz="3600" dirty="0" smtClean="0"/>
              <a:t>Pons &amp; </a:t>
            </a:r>
            <a:r>
              <a:rPr lang="en-US" sz="3600" dirty="0" err="1" smtClean="0"/>
              <a:t>Perna</a:t>
            </a:r>
            <a:r>
              <a:rPr lang="en-US" sz="3600" dirty="0" smtClean="0"/>
              <a:t> (2012); </a:t>
            </a:r>
            <a:r>
              <a:rPr lang="en-US" sz="3600" dirty="0" err="1" smtClean="0"/>
              <a:t>Vigano</a:t>
            </a:r>
            <a:r>
              <a:rPr lang="en-US" sz="3600" dirty="0" smtClean="0"/>
              <a:t> et al. (2013); </a:t>
            </a:r>
            <a:r>
              <a:rPr lang="en-US" sz="3600" dirty="0" err="1" smtClean="0"/>
              <a:t>Gourgouliatos</a:t>
            </a:r>
            <a:r>
              <a:rPr lang="en-US" sz="3600" dirty="0" smtClean="0"/>
              <a:t> &amp; Cumming (2014)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811712" y="152400"/>
            <a:ext cx="4953000" cy="1143000"/>
          </a:xfrm>
          <a:ln/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A </a:t>
            </a:r>
            <a:r>
              <a:rPr lang="en-US" sz="3200" dirty="0" err="1" smtClean="0">
                <a:solidFill>
                  <a:schemeClr val="tx2"/>
                </a:solidFill>
              </a:rPr>
              <a:t>Magnetar</a:t>
            </a:r>
            <a:r>
              <a:rPr lang="en-US" sz="3200" dirty="0" smtClean="0">
                <a:solidFill>
                  <a:schemeClr val="tx2"/>
                </a:solidFill>
              </a:rPr>
              <a:t> Metamorphosis:</a:t>
            </a:r>
            <a:br>
              <a:rPr lang="en-US" sz="3200" dirty="0" smtClean="0">
                <a:solidFill>
                  <a:schemeClr val="tx2"/>
                </a:solidFill>
              </a:rPr>
            </a:br>
            <a:r>
              <a:rPr lang="en-US" sz="3200" b="1" dirty="0" smtClean="0">
                <a:solidFill>
                  <a:schemeClr val="accent1"/>
                </a:solidFill>
              </a:rPr>
              <a:t/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en-US" sz="3200" dirty="0" err="1" smtClean="0">
                <a:solidFill>
                  <a:schemeClr val="accent3"/>
                </a:solidFill>
              </a:rPr>
              <a:t>Magnetar</a:t>
            </a:r>
            <a:r>
              <a:rPr lang="en-US" sz="3200" dirty="0" smtClean="0">
                <a:solidFill>
                  <a:schemeClr val="accent3"/>
                </a:solidFill>
              </a:rPr>
              <a:t>-like </a:t>
            </a:r>
            <a:br>
              <a:rPr lang="en-US" sz="3200" dirty="0" smtClean="0">
                <a:solidFill>
                  <a:schemeClr val="accent3"/>
                </a:solidFill>
              </a:rPr>
            </a:br>
            <a:r>
              <a:rPr lang="en-US" sz="3200" dirty="0" smtClean="0">
                <a:solidFill>
                  <a:schemeClr val="accent3"/>
                </a:solidFill>
              </a:rPr>
              <a:t>Behavior in </a:t>
            </a:r>
            <a:br>
              <a:rPr lang="en-US" sz="3200" dirty="0" smtClean="0">
                <a:solidFill>
                  <a:schemeClr val="accent3"/>
                </a:solidFill>
              </a:rPr>
            </a:br>
            <a:r>
              <a:rPr lang="en-US" sz="3200" dirty="0" smtClean="0">
                <a:solidFill>
                  <a:schemeClr val="accent3"/>
                </a:solidFill>
              </a:rPr>
              <a:t>Rotation-Powered Pulsar</a:t>
            </a:r>
            <a:br>
              <a:rPr lang="en-US" sz="3200" dirty="0" smtClean="0">
                <a:solidFill>
                  <a:schemeClr val="accent3"/>
                </a:solidFill>
              </a:rPr>
            </a:br>
            <a:r>
              <a:rPr lang="en-US" sz="3200" dirty="0" smtClean="0">
                <a:solidFill>
                  <a:schemeClr val="accent3"/>
                </a:solidFill>
              </a:rPr>
              <a:t>PSR J1846-</a:t>
            </a:r>
            <a:r>
              <a:rPr lang="en-US" sz="3200" dirty="0" smtClean="0">
                <a:solidFill>
                  <a:schemeClr val="accent3"/>
                </a:solidFill>
              </a:rPr>
              <a:t>0258:</a:t>
            </a:r>
            <a:br>
              <a:rPr lang="en-US" sz="3200" dirty="0" smtClean="0">
                <a:solidFill>
                  <a:schemeClr val="accent3"/>
                </a:solidFill>
              </a:rPr>
            </a:br>
            <a:r>
              <a:rPr lang="en-US" sz="3200" dirty="0" smtClean="0">
                <a:solidFill>
                  <a:schemeClr val="accent3"/>
                </a:solidFill>
              </a:rPr>
              <a:t>bursts, outburst, large glitch</a:t>
            </a:r>
            <a:r>
              <a:rPr lang="en-US" sz="3200" dirty="0" smtClean="0">
                <a:solidFill>
                  <a:schemeClr val="accent3"/>
                </a:solidFill>
              </a:rPr>
              <a:t/>
            </a:r>
            <a:br>
              <a:rPr lang="en-US" sz="3200" dirty="0" smtClean="0">
                <a:solidFill>
                  <a:schemeClr val="accent3"/>
                </a:solidFill>
              </a:rPr>
            </a:br>
            <a:endParaRPr lang="en-US" sz="3200" dirty="0">
              <a:solidFill>
                <a:schemeClr val="accent3"/>
              </a:solidFill>
            </a:endParaRPr>
          </a:p>
        </p:txBody>
      </p:sp>
      <p:pic>
        <p:nvPicPr>
          <p:cNvPr id="508931" name="Picture 3" descr="C:\Documents and Settings\Administrator\My Documents\talks\axp_talk\Kes75\lightcurves.jpg"/>
          <p:cNvPicPr>
            <a:picLocks noChangeAspect="1" noChangeArrowheads="1"/>
          </p:cNvPicPr>
          <p:nvPr/>
        </p:nvPicPr>
        <p:blipFill>
          <a:blip r:embed="rId2" cstate="print"/>
          <a:srcRect l="7843" t="3030" r="8824" b="6818"/>
          <a:stretch>
            <a:fillRect/>
          </a:stretch>
        </p:blipFill>
        <p:spPr bwMode="auto">
          <a:xfrm>
            <a:off x="76200" y="152400"/>
            <a:ext cx="4735512" cy="6629400"/>
          </a:xfrm>
          <a:prstGeom prst="rect">
            <a:avLst/>
          </a:prstGeom>
          <a:noFill/>
        </p:spPr>
      </p:pic>
      <p:sp>
        <p:nvSpPr>
          <p:cNvPr id="508932" name="Text Box 4"/>
          <p:cNvSpPr txBox="1">
            <a:spLocks noChangeArrowheads="1"/>
          </p:cNvSpPr>
          <p:nvPr/>
        </p:nvSpPr>
        <p:spPr bwMode="auto">
          <a:xfrm>
            <a:off x="5165725" y="6183313"/>
            <a:ext cx="36070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tx2"/>
                </a:solidFill>
              </a:rPr>
              <a:t>Gavriil</a:t>
            </a:r>
            <a:r>
              <a:rPr lang="en-US" sz="2400" dirty="0">
                <a:solidFill>
                  <a:schemeClr val="tx2"/>
                </a:solidFill>
              </a:rPr>
              <a:t> et al., Science, </a:t>
            </a:r>
            <a:r>
              <a:rPr lang="en-US" sz="2400" dirty="0" smtClean="0">
                <a:solidFill>
                  <a:schemeClr val="tx2"/>
                </a:solidFill>
              </a:rPr>
              <a:t>2008</a:t>
            </a:r>
            <a:endParaRPr lang="en-US" sz="2400" dirty="0">
              <a:solidFill>
                <a:schemeClr val="tx2"/>
              </a:solidFill>
            </a:endParaRPr>
          </a:p>
        </p:txBody>
      </p:sp>
      <p:grpSp>
        <p:nvGrpSpPr>
          <p:cNvPr id="7" name="Group 13"/>
          <p:cNvGrpSpPr/>
          <p:nvPr/>
        </p:nvGrpSpPr>
        <p:grpSpPr>
          <a:xfrm>
            <a:off x="925512" y="2072391"/>
            <a:ext cx="7772400" cy="3810000"/>
            <a:chOff x="838200" y="1371600"/>
            <a:chExt cx="7772400" cy="3810000"/>
          </a:xfrm>
        </p:grpSpPr>
        <p:pic>
          <p:nvPicPr>
            <p:cNvPr id="8" name="Picture 3" descr="C:\Documents and Settings\Administrator\My Documents\talks\axp_talk\Kes75\snr.jpg"/>
            <p:cNvPicPr>
              <a:picLocks noChangeAspect="1" noChangeArrowheads="1"/>
            </p:cNvPicPr>
            <p:nvPr/>
          </p:nvPicPr>
          <p:blipFill>
            <a:blip r:embed="rId3" cstate="print"/>
            <a:srcRect t="62122"/>
            <a:stretch>
              <a:fillRect/>
            </a:stretch>
          </p:blipFill>
          <p:spPr bwMode="auto">
            <a:xfrm>
              <a:off x="838200" y="1371600"/>
              <a:ext cx="7772400" cy="381000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5976657" y="426720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2006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14600" y="426720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2000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High-B </a:t>
            </a:r>
            <a:r>
              <a:rPr lang="en-US" dirty="0" err="1" smtClean="0"/>
              <a:t>Psrs</a:t>
            </a:r>
            <a:r>
              <a:rPr lang="en-US" dirty="0" smtClean="0"/>
              <a:t> 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Magnetars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114800"/>
          </a:xfrm>
        </p:spPr>
        <p:txBody>
          <a:bodyPr/>
          <a:lstStyle/>
          <a:p>
            <a:r>
              <a:rPr lang="en-US" dirty="0" smtClean="0">
                <a:solidFill>
                  <a:srgbClr val="99FFCC"/>
                </a:solidFill>
              </a:rPr>
              <a:t>Can high-B radio pulsars produce “anomalous” X-rays?</a:t>
            </a:r>
          </a:p>
          <a:p>
            <a:pPr lvl="1"/>
            <a:r>
              <a:rPr lang="en-US" dirty="0" smtClean="0"/>
              <a:t>YES!  One unambiguous event from </a:t>
            </a:r>
            <a:r>
              <a:rPr lang="en-US" dirty="0" err="1" smtClean="0"/>
              <a:t>Kes</a:t>
            </a:r>
            <a:r>
              <a:rPr lang="en-US" dirty="0" smtClean="0"/>
              <a:t> 75 pulsar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Other hints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?</a:t>
            </a:r>
          </a:p>
          <a:p>
            <a:r>
              <a:rPr lang="en-US" sz="2800" dirty="0" smtClean="0">
                <a:solidFill>
                  <a:srgbClr val="FFFF66"/>
                </a:solidFill>
              </a:rPr>
              <a:t>Experiment:</a:t>
            </a:r>
            <a:r>
              <a:rPr lang="en-US" sz="2800" dirty="0" smtClean="0"/>
              <a:t>  for long-P, low </a:t>
            </a:r>
            <a:r>
              <a:rPr lang="en-US" sz="2800" dirty="0" err="1" smtClean="0"/>
              <a:t>Edot</a:t>
            </a:r>
            <a:r>
              <a:rPr lang="en-US" sz="2800" dirty="0" smtClean="0"/>
              <a:t>, nearby sources, look at thermal X-ray emission</a:t>
            </a:r>
          </a:p>
          <a:p>
            <a:pPr lvl="1"/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05800" cy="114300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High-B Radio </a:t>
            </a:r>
            <a:r>
              <a:rPr lang="en-US" sz="3600" b="1" dirty="0" smtClean="0">
                <a:solidFill>
                  <a:schemeClr val="accent1"/>
                </a:solidFill>
              </a:rPr>
              <a:t>Pulsars: “Anomalous” X-rays?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graphicFrame>
        <p:nvGraphicFramePr>
          <p:cNvPr id="405606" name="Group 102"/>
          <p:cNvGraphicFramePr>
            <a:graphicFrameLocks noGrp="1"/>
          </p:cNvGraphicFramePr>
          <p:nvPr>
            <p:ph type="tbl" idx="1"/>
          </p:nvPr>
        </p:nvGraphicFramePr>
        <p:xfrm>
          <a:off x="685800" y="1143000"/>
          <a:ext cx="7910513" cy="5540376"/>
        </p:xfrm>
        <a:graphic>
          <a:graphicData uri="http://schemas.openxmlformats.org/drawingml/2006/table">
            <a:tbl>
              <a:tblPr/>
              <a:tblGrid>
                <a:gridCol w="1509713"/>
                <a:gridCol w="1600200"/>
                <a:gridCol w="1600200"/>
                <a:gridCol w="1600200"/>
                <a:gridCol w="1600200"/>
              </a:tblGrid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Name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  (s)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Pdot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 (G)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  (kpc)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</a:rPr>
                        <a:t>J1119-6127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4.1e-12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4.1e13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</a:rPr>
                        <a:t>J1718-3718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1.6e-12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7.4e13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</a:rPr>
                        <a:t>J1734-3333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2.3e-12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5.2e13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J1814-1744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7.4e-13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5.5e13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</a:rPr>
                        <a:t>J1819-1458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5.7e-13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5.0e13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</a:rPr>
                        <a:t>J1846-0258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7.1e-12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4.8e13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J1847-0130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1.3e-12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9.3e13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66800" y="4876800"/>
            <a:ext cx="80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(RRAT)</a:t>
            </a:r>
            <a:endParaRPr lang="en-US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05800" cy="114300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High-B Radio </a:t>
            </a:r>
            <a:r>
              <a:rPr lang="en-US" sz="3600" b="1" dirty="0" smtClean="0">
                <a:solidFill>
                  <a:schemeClr val="accent1"/>
                </a:solidFill>
              </a:rPr>
              <a:t>Pulsars: “Anomalous” X-rays?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graphicFrame>
        <p:nvGraphicFramePr>
          <p:cNvPr id="405606" name="Group 102"/>
          <p:cNvGraphicFramePr>
            <a:graphicFrameLocks noGrp="1"/>
          </p:cNvGraphicFramePr>
          <p:nvPr>
            <p:ph type="tbl" idx="1"/>
          </p:nvPr>
        </p:nvGraphicFramePr>
        <p:xfrm>
          <a:off x="685800" y="1143000"/>
          <a:ext cx="7910513" cy="5540376"/>
        </p:xfrm>
        <a:graphic>
          <a:graphicData uri="http://schemas.openxmlformats.org/drawingml/2006/table">
            <a:tbl>
              <a:tblPr/>
              <a:tblGrid>
                <a:gridCol w="1509713"/>
                <a:gridCol w="1600200"/>
                <a:gridCol w="1600200"/>
                <a:gridCol w="1600200"/>
                <a:gridCol w="1600200"/>
              </a:tblGrid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Name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  (s)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Pdot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 (G)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  (kpc)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</a:rPr>
                        <a:t>J1119-6127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4.1e-12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4.1e13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A157A"/>
                          </a:solidFill>
                          <a:effectLst/>
                          <a:latin typeface="Times New Roman" pitchFamily="18" charset="0"/>
                        </a:rPr>
                        <a:t>J1718-3718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1.6e-12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7.4e13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A157A"/>
                          </a:solidFill>
                          <a:effectLst/>
                          <a:latin typeface="Times New Roman" pitchFamily="18" charset="0"/>
                        </a:rPr>
                        <a:t>J1734-3333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2.3e-12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5.2e13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J1814-1744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7.4e-13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5.5e13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</a:rPr>
                        <a:t>J1819-1458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5.7e-13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5.0e13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</a:rPr>
                        <a:t>J1846-0258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7.1e-12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4.8e13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J1847-0130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1.3e-12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9.3e13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66800" y="4876800"/>
            <a:ext cx="80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(RRAT)</a:t>
            </a:r>
            <a:endParaRPr lang="en-US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8296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7FD13B"/>
                </a:solidFill>
              </a:rPr>
              <a:t>PSR J1718-3718</a:t>
            </a:r>
          </a:p>
        </p:txBody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41148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P=3.4 s, B=7.4e13G, D=4.9 </a:t>
            </a:r>
            <a:r>
              <a:rPr lang="en-US" dirty="0" err="1" smtClean="0">
                <a:solidFill>
                  <a:schemeClr val="tx2"/>
                </a:solidFill>
              </a:rPr>
              <a:t>kpc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Age = 34 </a:t>
            </a:r>
            <a:r>
              <a:rPr lang="en-US" dirty="0" err="1" smtClean="0">
                <a:solidFill>
                  <a:schemeClr val="tx2"/>
                </a:solidFill>
              </a:rPr>
              <a:t>kyr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50 </a:t>
            </a:r>
            <a:r>
              <a:rPr lang="en-US" dirty="0" err="1">
                <a:solidFill>
                  <a:schemeClr val="tx2"/>
                </a:solidFill>
              </a:rPr>
              <a:t>ks</a:t>
            </a:r>
            <a:r>
              <a:rPr lang="en-US" dirty="0">
                <a:solidFill>
                  <a:schemeClr val="tx2"/>
                </a:solidFill>
              </a:rPr>
              <a:t> archival Chandra/ACIS </a:t>
            </a:r>
            <a:r>
              <a:rPr lang="en-US" dirty="0" err="1" smtClean="0">
                <a:solidFill>
                  <a:schemeClr val="tx2"/>
                </a:solidFill>
              </a:rPr>
              <a:t>obs</a:t>
            </a:r>
            <a:r>
              <a:rPr lang="en-US" dirty="0" smtClean="0">
                <a:solidFill>
                  <a:schemeClr val="tx2"/>
                </a:solidFill>
              </a:rPr>
              <a:t> 7</a:t>
            </a:r>
            <a:r>
              <a:rPr lang="en-US" dirty="0">
                <a:solidFill>
                  <a:schemeClr val="tx2"/>
                </a:solidFill>
              </a:rPr>
              <a:t>’ off axis</a:t>
            </a:r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489477" name="Picture 5" descr="f1"/>
          <p:cNvPicPr>
            <a:picLocks noChangeAspect="1" noChangeArrowheads="1"/>
          </p:cNvPicPr>
          <p:nvPr/>
        </p:nvPicPr>
        <p:blipFill>
          <a:blip r:embed="rId2" cstate="print"/>
          <a:srcRect l="5661" t="13205" r="24529" b="5260"/>
          <a:stretch>
            <a:fillRect/>
          </a:stretch>
        </p:blipFill>
        <p:spPr bwMode="auto">
          <a:xfrm>
            <a:off x="685800" y="2743200"/>
            <a:ext cx="411480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264361" y="5406590"/>
            <a:ext cx="3552825" cy="1360488"/>
            <a:chOff x="770" y="3456"/>
            <a:chExt cx="2238" cy="857"/>
          </a:xfrm>
        </p:grpSpPr>
        <p:sp>
          <p:nvSpPr>
            <p:cNvPr id="489479" name="Line 7"/>
            <p:cNvSpPr>
              <a:spLocks noChangeShapeType="1"/>
            </p:cNvSpPr>
            <p:nvPr/>
          </p:nvSpPr>
          <p:spPr bwMode="auto">
            <a:xfrm flipV="1">
              <a:off x="864" y="3456"/>
              <a:ext cx="480" cy="624"/>
            </a:xfrm>
            <a:prstGeom prst="line">
              <a:avLst/>
            </a:prstGeom>
            <a:noFill/>
            <a:ln w="57150">
              <a:solidFill>
                <a:srgbClr val="92D05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9480" name="Text Box 8"/>
            <p:cNvSpPr txBox="1">
              <a:spLocks noChangeArrowheads="1"/>
            </p:cNvSpPr>
            <p:nvPr/>
          </p:nvSpPr>
          <p:spPr bwMode="auto">
            <a:xfrm>
              <a:off x="770" y="3986"/>
              <a:ext cx="223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800" dirty="0">
                  <a:solidFill>
                    <a:srgbClr val="92D050"/>
                  </a:solidFill>
                  <a:latin typeface="Arial" charset="0"/>
                </a:rPr>
                <a:t>radio timing error box</a:t>
              </a:r>
            </a:p>
          </p:txBody>
        </p:sp>
      </p:grpSp>
      <p:sp>
        <p:nvSpPr>
          <p:cNvPr id="489481" name="Rectangle 9"/>
          <p:cNvSpPr>
            <a:spLocks noChangeArrowheads="1"/>
          </p:cNvSpPr>
          <p:nvPr/>
        </p:nvSpPr>
        <p:spPr bwMode="auto">
          <a:xfrm>
            <a:off x="5030227" y="2782074"/>
            <a:ext cx="4495800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formal positional offset: </a:t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chemeClr val="tx2"/>
                </a:solidFill>
              </a:rPr>
              <a:t> 0.2</a:t>
            </a:r>
            <a:r>
              <a:rPr lang="en-US" sz="2400" dirty="0">
                <a:solidFill>
                  <a:schemeClr val="tx2"/>
                </a:solidFill>
                <a:latin typeface="Symbol" pitchFamily="18" charset="2"/>
              </a:rPr>
              <a:t>s </a:t>
            </a:r>
            <a:r>
              <a:rPr lang="en-US" sz="2400" dirty="0">
                <a:solidFill>
                  <a:schemeClr val="tx2"/>
                </a:solidFill>
              </a:rPr>
              <a:t>in DEC, 1.6</a:t>
            </a:r>
            <a:r>
              <a:rPr lang="en-US" sz="2400" dirty="0">
                <a:solidFill>
                  <a:schemeClr val="tx2"/>
                </a:solidFill>
                <a:latin typeface="Symbol" pitchFamily="18" charset="2"/>
              </a:rPr>
              <a:t>s</a:t>
            </a:r>
            <a:r>
              <a:rPr lang="en-US" sz="2400" dirty="0">
                <a:solidFill>
                  <a:schemeClr val="tx2"/>
                </a:solidFill>
              </a:rPr>
              <a:t> in RA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probability </a:t>
            </a:r>
            <a:r>
              <a:rPr lang="en-US" sz="2400" dirty="0">
                <a:solidFill>
                  <a:schemeClr val="tx2"/>
                </a:solidFill>
              </a:rPr>
              <a:t>of chance &lt; 1</a:t>
            </a:r>
            <a:r>
              <a:rPr lang="en-US" sz="2400" dirty="0" smtClean="0">
                <a:solidFill>
                  <a:schemeClr val="tx2"/>
                </a:solidFill>
              </a:rPr>
              <a:t>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Need more time!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89482" name="Text Box 10"/>
          <p:cNvSpPr txBox="1">
            <a:spLocks noChangeArrowheads="1"/>
          </p:cNvSpPr>
          <p:nvPr/>
        </p:nvSpPr>
        <p:spPr bwMode="auto">
          <a:xfrm>
            <a:off x="6289675" y="6400800"/>
            <a:ext cx="25330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92D050"/>
                </a:solidFill>
              </a:rPr>
              <a:t>VK &amp; McLaughlin 2005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086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7FD13B"/>
                </a:solidFill>
              </a:rPr>
              <a:t>PSR J1718-3718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7772400" cy="4114800"/>
          </a:xfrm>
        </p:spPr>
        <p:txBody>
          <a:bodyPr/>
          <a:lstStyle/>
          <a:p>
            <a:r>
              <a:rPr lang="en-US" sz="3600" dirty="0" smtClean="0">
                <a:solidFill>
                  <a:schemeClr val="tx2"/>
                </a:solidFill>
              </a:rPr>
              <a:t>Spectrum</a:t>
            </a:r>
            <a:r>
              <a:rPr lang="en-US" sz="3600" dirty="0">
                <a:solidFill>
                  <a:schemeClr val="tx2"/>
                </a:solidFill>
              </a:rPr>
              <a:t>, flux:</a:t>
            </a:r>
            <a:endParaRPr lang="en-US" sz="3600" dirty="0" smtClean="0">
              <a:solidFill>
                <a:schemeClr val="tx2"/>
              </a:solidFill>
            </a:endParaRPr>
          </a:p>
          <a:p>
            <a:pPr lvl="1"/>
            <a:r>
              <a:rPr lang="en-US" sz="3200" dirty="0" err="1" smtClean="0">
                <a:solidFill>
                  <a:schemeClr val="tx2"/>
                </a:solidFill>
              </a:rPr>
              <a:t>kT</a:t>
            </a:r>
            <a:r>
              <a:rPr lang="en-US" sz="3200" dirty="0" smtClean="0">
                <a:solidFill>
                  <a:schemeClr val="tx2"/>
                </a:solidFill>
              </a:rPr>
              <a:t> possibly high but poorly determined</a:t>
            </a:r>
          </a:p>
          <a:p>
            <a:pPr lvl="1"/>
            <a:r>
              <a:rPr lang="en-US" sz="3200" dirty="0">
                <a:solidFill>
                  <a:schemeClr val="tx2"/>
                </a:solidFill>
              </a:rPr>
              <a:t>Lx &gt; 3 orders of magnitude fainter than for any known persistent AXP</a:t>
            </a:r>
          </a:p>
          <a:p>
            <a:pPr lvl="1"/>
            <a:r>
              <a:rPr lang="en-US" sz="3200" dirty="0">
                <a:solidFill>
                  <a:schemeClr val="tx2"/>
                </a:solidFill>
              </a:rPr>
              <a:t>…</a:t>
            </a:r>
            <a:r>
              <a:rPr lang="en-US" sz="3200" b="1" dirty="0">
                <a:solidFill>
                  <a:schemeClr val="tx2"/>
                </a:solidFill>
              </a:rPr>
              <a:t>but </a:t>
            </a:r>
            <a:r>
              <a:rPr lang="en-US" sz="3200" dirty="0">
                <a:solidFill>
                  <a:schemeClr val="tx2"/>
                </a:solidFill>
              </a:rPr>
              <a:t>consistent with transient AXP in quiescence…</a:t>
            </a:r>
          </a:p>
        </p:txBody>
      </p:sp>
      <p:sp>
        <p:nvSpPr>
          <p:cNvPr id="494597" name="Text Box 5"/>
          <p:cNvSpPr txBox="1">
            <a:spLocks noChangeArrowheads="1"/>
          </p:cNvSpPr>
          <p:nvPr/>
        </p:nvSpPr>
        <p:spPr bwMode="auto">
          <a:xfrm>
            <a:off x="771324" y="4473476"/>
            <a:ext cx="755270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22FEC4"/>
                </a:solidFill>
              </a:rPr>
              <a:t>“</a:t>
            </a:r>
            <a:r>
              <a:rPr lang="en-US" sz="2400" i="1" dirty="0" smtClean="0">
                <a:solidFill>
                  <a:srgbClr val="99FFCC"/>
                </a:solidFill>
              </a:rPr>
              <a:t>This raises the interesting possibility that</a:t>
            </a:r>
          </a:p>
          <a:p>
            <a:pPr algn="ctr"/>
            <a:r>
              <a:rPr lang="en-US" sz="2400" i="1" dirty="0" smtClean="0">
                <a:solidFill>
                  <a:srgbClr val="99FFCC"/>
                </a:solidFill>
              </a:rPr>
              <a:t>PSR J1718-3718, and other high-B radio pulsars,</a:t>
            </a:r>
            <a:br>
              <a:rPr lang="en-US" sz="2400" i="1" dirty="0" smtClean="0">
                <a:solidFill>
                  <a:srgbClr val="99FFCC"/>
                </a:solidFill>
              </a:rPr>
            </a:br>
            <a:r>
              <a:rPr lang="en-US" sz="2400" i="1" dirty="0" smtClean="0">
                <a:solidFill>
                  <a:srgbClr val="99FFCC"/>
                </a:solidFill>
              </a:rPr>
              <a:t>may one day emit transient </a:t>
            </a:r>
            <a:r>
              <a:rPr lang="en-US" sz="2400" i="1" dirty="0" err="1" smtClean="0">
                <a:solidFill>
                  <a:srgbClr val="99FFCC"/>
                </a:solidFill>
              </a:rPr>
              <a:t>magnetar</a:t>
            </a:r>
            <a:r>
              <a:rPr lang="en-US" sz="2400" i="1" dirty="0" smtClean="0">
                <a:solidFill>
                  <a:srgbClr val="99FFCC"/>
                </a:solidFill>
              </a:rPr>
              <a:t>-like emission,</a:t>
            </a:r>
            <a:br>
              <a:rPr lang="en-US" sz="2400" i="1" dirty="0" smtClean="0">
                <a:solidFill>
                  <a:srgbClr val="99FFCC"/>
                </a:solidFill>
              </a:rPr>
            </a:br>
            <a:r>
              <a:rPr lang="en-US" sz="2400" i="1" dirty="0" smtClean="0">
                <a:solidFill>
                  <a:srgbClr val="99FFCC"/>
                </a:solidFill>
              </a:rPr>
              <a:t>and conversely that the transient AXPs might be more likely</a:t>
            </a:r>
            <a:br>
              <a:rPr lang="en-US" sz="2400" i="1" dirty="0" smtClean="0">
                <a:solidFill>
                  <a:srgbClr val="99FFCC"/>
                </a:solidFill>
              </a:rPr>
            </a:br>
            <a:r>
              <a:rPr lang="en-US" sz="2400" i="1" dirty="0" smtClean="0">
                <a:solidFill>
                  <a:srgbClr val="99FFCC"/>
                </a:solidFill>
              </a:rPr>
              <a:t>to exhibit radio pulsations.”  (VK &amp; McLaughlin 05)</a:t>
            </a:r>
            <a:endParaRPr lang="en-US" sz="2400" i="1" dirty="0">
              <a:solidFill>
                <a:srgbClr val="99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7694"/>
            <a:ext cx="82296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7FD13B"/>
                </a:solidFill>
              </a:rPr>
              <a:t>PSR J1718-3718:</a:t>
            </a:r>
            <a:r>
              <a:rPr lang="en-US" b="1" dirty="0" smtClean="0">
                <a:solidFill>
                  <a:srgbClr val="7FD13B"/>
                </a:solidFill>
              </a:rPr>
              <a:t> </a:t>
            </a:r>
            <a:r>
              <a:rPr lang="en-US" b="1" dirty="0" smtClean="0">
                <a:solidFill>
                  <a:srgbClr val="7FD13B"/>
                </a:solidFill>
              </a:rPr>
              <a:t>More</a:t>
            </a:r>
            <a:r>
              <a:rPr lang="en-US" b="1" dirty="0" smtClean="0">
                <a:solidFill>
                  <a:srgbClr val="7FD13B"/>
                </a:solidFill>
              </a:rPr>
              <a:t> </a:t>
            </a:r>
            <a:r>
              <a:rPr lang="en-US" b="1" dirty="0" smtClean="0">
                <a:solidFill>
                  <a:srgbClr val="7FD13B"/>
                </a:solidFill>
              </a:rPr>
              <a:t>Data</a:t>
            </a:r>
            <a:endParaRPr lang="en-US" b="1" dirty="0">
              <a:solidFill>
                <a:srgbClr val="7FD13B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82917" y="1770501"/>
            <a:ext cx="4343347" cy="4525963"/>
          </a:xfrm>
        </p:spPr>
        <p:txBody>
          <a:bodyPr/>
          <a:lstStyle/>
          <a:p>
            <a:r>
              <a:rPr lang="en-US" dirty="0" smtClean="0"/>
              <a:t>130 </a:t>
            </a:r>
            <a:r>
              <a:rPr lang="en-US" dirty="0" err="1" smtClean="0"/>
              <a:t>ks</a:t>
            </a:r>
            <a:r>
              <a:rPr lang="en-US" dirty="0" smtClean="0"/>
              <a:t> new Chandra</a:t>
            </a:r>
            <a:br>
              <a:rPr lang="en-US" dirty="0" smtClean="0"/>
            </a:br>
            <a:r>
              <a:rPr lang="en-US" dirty="0" smtClean="0"/>
              <a:t>observations, split in 4</a:t>
            </a:r>
          </a:p>
          <a:p>
            <a:r>
              <a:rPr lang="en-US" dirty="0" smtClean="0"/>
              <a:t>Pulsations detected</a:t>
            </a:r>
            <a:br>
              <a:rPr lang="en-US" dirty="0" smtClean="0"/>
            </a:br>
            <a:r>
              <a:rPr lang="en-US" dirty="0" smtClean="0"/>
              <a:t>with high significance:</a:t>
            </a:r>
            <a:br>
              <a:rPr lang="en-US" dirty="0" smtClean="0"/>
            </a:br>
            <a:r>
              <a:rPr lang="en-US" dirty="0" smtClean="0"/>
              <a:t>confirms ID</a:t>
            </a:r>
          </a:p>
          <a:p>
            <a:r>
              <a:rPr lang="en-US" dirty="0" smtClean="0"/>
              <a:t>Pulsed fraction</a:t>
            </a:r>
            <a:br>
              <a:rPr lang="en-US" dirty="0" smtClean="0"/>
            </a:br>
            <a:r>
              <a:rPr lang="en-US" dirty="0" smtClean="0"/>
              <a:t>52 +/- 13 %  (0.8-2keV)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Content Placeholder 5" descr="1718_pulses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7966" b="-7966"/>
          <a:stretch>
            <a:fillRect/>
          </a:stretch>
        </p:blipFill>
        <p:spPr>
          <a:xfrm>
            <a:off x="4921359" y="881140"/>
            <a:ext cx="3904512" cy="5976859"/>
          </a:xfrm>
        </p:spPr>
      </p:pic>
      <p:sp>
        <p:nvSpPr>
          <p:cNvPr id="7" name="TextBox 6"/>
          <p:cNvSpPr txBox="1"/>
          <p:nvPr/>
        </p:nvSpPr>
        <p:spPr>
          <a:xfrm>
            <a:off x="4626264" y="6471257"/>
            <a:ext cx="4282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Zhu, VK, McLaughlin, Pavlov, Ng et al.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736"/>
            <a:ext cx="82296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7FD13B"/>
                </a:solidFill>
              </a:rPr>
              <a:t>PSR J1718-3718: New Data…</a:t>
            </a:r>
            <a:endParaRPr lang="en-US" b="1" dirty="0">
              <a:solidFill>
                <a:srgbClr val="7FD13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Soft X-ray spectrum</a:t>
            </a:r>
          </a:p>
          <a:p>
            <a:r>
              <a:rPr lang="en-US" dirty="0" smtClean="0"/>
              <a:t>Blackbody:</a:t>
            </a:r>
            <a:br>
              <a:rPr lang="en-US" dirty="0" smtClean="0"/>
            </a:br>
            <a:r>
              <a:rPr lang="en-US" dirty="0" err="1" smtClean="0"/>
              <a:t>kT</a:t>
            </a:r>
            <a:r>
              <a:rPr lang="en-US" dirty="0" smtClean="0"/>
              <a:t> = 0.186+/-0.019 </a:t>
            </a:r>
            <a:r>
              <a:rPr lang="en-US" dirty="0" err="1" smtClean="0"/>
              <a:t>keV</a:t>
            </a:r>
            <a:endParaRPr lang="en-US" dirty="0" smtClean="0"/>
          </a:p>
          <a:p>
            <a:r>
              <a:rPr lang="en-US" dirty="0" smtClean="0"/>
              <a:t>H  atmosphere:</a:t>
            </a:r>
            <a:br>
              <a:rPr lang="en-US" dirty="0" smtClean="0"/>
            </a:br>
            <a:r>
              <a:rPr lang="en-US" dirty="0" err="1" smtClean="0"/>
              <a:t>kT</a:t>
            </a:r>
            <a:r>
              <a:rPr lang="en-US" dirty="0" smtClean="0"/>
              <a:t> = 0.057+/-0.012 </a:t>
            </a:r>
            <a:r>
              <a:rPr lang="en-US" dirty="0" err="1" smtClean="0"/>
              <a:t>keV</a:t>
            </a:r>
            <a:endParaRPr lang="en-US" dirty="0" smtClean="0"/>
          </a:p>
        </p:txBody>
      </p:sp>
      <p:pic>
        <p:nvPicPr>
          <p:cNvPr id="6" name="Content Placeholder 5" descr="1718_spectrum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4217" b="-24217"/>
          <a:stretch>
            <a:fillRect/>
          </a:stretch>
        </p:blipFill>
        <p:spPr>
          <a:xfrm>
            <a:off x="4655344" y="1266135"/>
            <a:ext cx="4488656" cy="5030330"/>
          </a:xfrm>
        </p:spPr>
      </p:pic>
      <p:sp>
        <p:nvSpPr>
          <p:cNvPr id="7" name="Rectangle 6"/>
          <p:cNvSpPr/>
          <p:nvPr/>
        </p:nvSpPr>
        <p:spPr>
          <a:xfrm>
            <a:off x="7210733" y="5604287"/>
            <a:ext cx="1933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Zhu, VK et al.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6756" y="152098"/>
            <a:ext cx="8659854" cy="914400"/>
          </a:xfrm>
        </p:spPr>
        <p:txBody>
          <a:bodyPr/>
          <a:lstStyle/>
          <a:p>
            <a:r>
              <a:rPr lang="en-US" dirty="0" smtClean="0"/>
              <a:t>Other Evidence of Unification?</a:t>
            </a:r>
            <a:endParaRPr lang="en-US" dirty="0"/>
          </a:p>
        </p:txBody>
      </p:sp>
      <p:pic>
        <p:nvPicPr>
          <p:cNvPr id="3" name="Picture 2" descr="olausen highB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rcRect l="9913" t="18182" r="18410" b="37037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3"/>
              <a:srcRect l="9913" t="18182" r="18410" b="37037"/>
              <a:stretch>
                <a:fillRect/>
              </a:stretch>
            </p:blipFill>
          </mc:Fallback>
        </mc:AlternateContent>
        <p:spPr>
          <a:xfrm>
            <a:off x="1158120" y="878964"/>
            <a:ext cx="6842880" cy="5532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0" y="6334780"/>
            <a:ext cx="2953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Olausen</a:t>
            </a:r>
            <a:r>
              <a:rPr lang="en-US" sz="2800" dirty="0" smtClean="0"/>
              <a:t> et al. 2013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165273" y="1651000"/>
            <a:ext cx="163498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B&gt;10^13 G PSR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B&lt;10^13 G PSR</a:t>
            </a:r>
          </a:p>
          <a:p>
            <a:r>
              <a:rPr lang="en-US" sz="2800" dirty="0" err="1" smtClean="0">
                <a:ln w="31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00"/>
                </a:solidFill>
              </a:rPr>
              <a:t>Magnetar</a:t>
            </a:r>
            <a:endParaRPr lang="en-US" sz="2800" dirty="0">
              <a:ln w="31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25" y="129724"/>
            <a:ext cx="8229600" cy="914400"/>
          </a:xfrm>
        </p:spPr>
        <p:txBody>
          <a:bodyPr/>
          <a:lstStyle/>
          <a:p>
            <a:r>
              <a:rPr lang="en-US" dirty="0" smtClean="0"/>
              <a:t>PSR J1734-3333:  </a:t>
            </a:r>
            <a:r>
              <a:rPr lang="en-US" dirty="0" err="1" smtClean="0"/>
              <a:t>n</a:t>
            </a:r>
            <a:r>
              <a:rPr lang="en-US" dirty="0" smtClean="0"/>
              <a:t>=0.9+/-0.2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1057780"/>
            <a:ext cx="4874049" cy="5718290"/>
          </a:xfrm>
        </p:spPr>
        <p:txBody>
          <a:bodyPr>
            <a:normAutofit/>
          </a:bodyPr>
          <a:lstStyle/>
          <a:p>
            <a:r>
              <a:rPr lang="en-US" dirty="0" smtClean="0"/>
              <a:t>P=1.17 </a:t>
            </a:r>
            <a:r>
              <a:rPr lang="en-US" dirty="0" err="1" smtClean="0"/>
              <a:t>s</a:t>
            </a:r>
            <a:r>
              <a:rPr lang="en-US" dirty="0" smtClean="0"/>
              <a:t>, age=8 </a:t>
            </a:r>
            <a:r>
              <a:rPr lang="en-US" dirty="0" err="1" smtClean="0"/>
              <a:t>kyr</a:t>
            </a:r>
            <a:endParaRPr lang="en-US" dirty="0" smtClean="0"/>
          </a:p>
          <a:p>
            <a:r>
              <a:rPr lang="en-US" dirty="0" smtClean="0"/>
              <a:t>B=5e13 G</a:t>
            </a:r>
          </a:p>
          <a:p>
            <a:r>
              <a:rPr lang="en-US" dirty="0" smtClean="0"/>
              <a:t>n=0.9 +/-0.02</a:t>
            </a:r>
            <a:br>
              <a:rPr lang="en-US" dirty="0" smtClean="0"/>
            </a:br>
            <a:r>
              <a:rPr lang="en-US" dirty="0" smtClean="0"/>
              <a:t>(Espinoza et al. 2012)</a:t>
            </a:r>
          </a:p>
          <a:p>
            <a:r>
              <a:rPr lang="en-US" dirty="0" smtClean="0"/>
              <a:t>Deep 125 </a:t>
            </a:r>
            <a:r>
              <a:rPr lang="en-US" dirty="0" err="1" smtClean="0"/>
              <a:t>ks</a:t>
            </a:r>
            <a:r>
              <a:rPr lang="en-US" dirty="0" smtClean="0"/>
              <a:t> XMM </a:t>
            </a:r>
            <a:r>
              <a:rPr lang="en-US" dirty="0" err="1" smtClean="0"/>
              <a:t>obs</a:t>
            </a:r>
            <a:r>
              <a:rPr lang="en-US" dirty="0" smtClean="0"/>
              <a:t> shows</a:t>
            </a:r>
            <a:br>
              <a:rPr lang="en-US" dirty="0" smtClean="0"/>
            </a:br>
            <a:r>
              <a:rPr lang="en-US" dirty="0" err="1" smtClean="0"/>
              <a:t>kT</a:t>
            </a:r>
            <a:r>
              <a:rPr lang="en-US" dirty="0" smtClean="0"/>
              <a:t>=0.30+/-0.06 </a:t>
            </a:r>
            <a:r>
              <a:rPr lang="en-US" dirty="0" err="1" smtClean="0"/>
              <a:t>keV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Olausen</a:t>
            </a:r>
            <a:r>
              <a:rPr lang="en-US" dirty="0" smtClean="0"/>
              <a:t> et al.</a:t>
            </a:r>
            <a:r>
              <a:rPr lang="en-US" dirty="0" smtClean="0"/>
              <a:t> </a:t>
            </a:r>
            <a:r>
              <a:rPr lang="en-US" dirty="0" smtClean="0"/>
              <a:t>2013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>
                <a:solidFill>
                  <a:schemeClr val="accent3"/>
                </a:solidFill>
              </a:rPr>
              <a:t>General trend: high-B </a:t>
            </a:r>
            <a:r>
              <a:rPr lang="en-US" dirty="0" err="1" smtClean="0">
                <a:solidFill>
                  <a:schemeClr val="accent3"/>
                </a:solidFill>
              </a:rPr>
              <a:t>RPPs</a:t>
            </a:r>
            <a:r>
              <a:rPr lang="en-US" dirty="0" smtClean="0">
                <a:solidFill>
                  <a:schemeClr val="accent3"/>
                </a:solidFill>
              </a:rPr>
              <a:t> show higher </a:t>
            </a:r>
            <a:r>
              <a:rPr lang="en-US" dirty="0" err="1" smtClean="0">
                <a:solidFill>
                  <a:schemeClr val="accent3"/>
                </a:solidFill>
              </a:rPr>
              <a:t>kT</a:t>
            </a:r>
            <a:r>
              <a:rPr lang="en-US" dirty="0" smtClean="0">
                <a:solidFill>
                  <a:schemeClr val="accent3"/>
                </a:solidFill>
              </a:rPr>
              <a:t> than lower-B of same age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6" name="Content Placeholder 5" descr="espinoza.pdf"/>
          <p:cNvPicPr>
            <a:picLocks noGrp="1" noChangeAspect="1"/>
          </p:cNvPicPr>
          <p:nvPr>
            <p:ph sz="half" idx="2"/>
          </p:nvPr>
        </p:nvPicPr>
        <mc:AlternateContent>
          <mc:Choice xmlns:ma="http://schemas.microsoft.com/office/mac/drawingml/2008/main" Requires="ma">
            <p:blipFill>
              <a:blip r:embed="rId2"/>
              <a:srcRect l="28428" t="13466" r="29201" b="41008"/>
              <a:stretch>
                <a:fillRect/>
              </a:stretch>
            </p:blipFill>
          </mc:Choice>
          <mc:Fallback>
            <p:blipFill>
              <a:blip r:embed="rId3"/>
              <a:srcRect l="28428" t="13466" r="29201" b="41008"/>
              <a:stretch>
                <a:fillRect/>
              </a:stretch>
            </p:blipFill>
          </mc:Fallback>
        </mc:AlternateContent>
        <p:spPr>
          <a:xfrm>
            <a:off x="4874049" y="873891"/>
            <a:ext cx="4234914" cy="5888524"/>
          </a:xfrm>
        </p:spPr>
      </p:pic>
      <p:sp>
        <p:nvSpPr>
          <p:cNvPr id="5" name="Oval 4"/>
          <p:cNvSpPr/>
          <p:nvPr/>
        </p:nvSpPr>
        <p:spPr>
          <a:xfrm>
            <a:off x="7449020" y="2969863"/>
            <a:ext cx="532560" cy="532528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25000"/>
                  <a:satMod val="125000"/>
                  <a:alpha val="0"/>
                </a:schemeClr>
              </a:gs>
              <a:gs pos="40000">
                <a:schemeClr val="accent2">
                  <a:tint val="55000"/>
                  <a:satMod val="130000"/>
                  <a:alpha val="0"/>
                </a:schemeClr>
              </a:gs>
              <a:gs pos="50000">
                <a:schemeClr val="accent2">
                  <a:tint val="59000"/>
                  <a:satMod val="130000"/>
                  <a:alpha val="0"/>
                </a:schemeClr>
              </a:gs>
              <a:gs pos="65000">
                <a:schemeClr val="accent2">
                  <a:tint val="55000"/>
                  <a:satMod val="130000"/>
                  <a:alpha val="0"/>
                </a:schemeClr>
              </a:gs>
              <a:gs pos="100000">
                <a:schemeClr val="accent2">
                  <a:tint val="20000"/>
                  <a:satMod val="125000"/>
                  <a:alpha val="0"/>
                </a:schemeClr>
              </a:gs>
            </a:gsLst>
            <a:lin ang="5400000" scaled="0"/>
            <a:tileRect/>
          </a:gra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6756" y="55563"/>
            <a:ext cx="8659854" cy="914400"/>
          </a:xfrm>
        </p:spPr>
        <p:txBody>
          <a:bodyPr/>
          <a:lstStyle/>
          <a:p>
            <a:r>
              <a:rPr lang="en-US" dirty="0" smtClean="0"/>
              <a:t>Other Evidence of Unification?</a:t>
            </a:r>
            <a:endParaRPr lang="en-US" dirty="0"/>
          </a:p>
        </p:txBody>
      </p:sp>
      <p:pic>
        <p:nvPicPr>
          <p:cNvPr id="5" name="Picture 4" descr="an 1627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rcRect l="9365" t="20810" r="12360" b="34203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5"/>
              <a:srcRect l="9365" t="20810" r="12360" b="34203"/>
              <a:stretch>
                <a:fillRect/>
              </a:stretch>
            </p:blipFill>
          </mc:Fallback>
        </mc:AlternateContent>
        <p:spPr>
          <a:xfrm>
            <a:off x="940952" y="969963"/>
            <a:ext cx="7106230" cy="52853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957055" y="6332335"/>
            <a:ext cx="2180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 et al. 2012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144" y="283709"/>
            <a:ext cx="8229600" cy="914400"/>
          </a:xfrm>
        </p:spPr>
        <p:txBody>
          <a:bodyPr/>
          <a:lstStyle/>
          <a:p>
            <a:r>
              <a:rPr lang="en-US" dirty="0" smtClean="0"/>
              <a:t>Galactic Center </a:t>
            </a:r>
            <a:r>
              <a:rPr lang="en-US" dirty="0" err="1" smtClean="0"/>
              <a:t>Magnetar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SGR J1745-2900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088" y="1770501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3.76 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  <a:r>
              <a:rPr lang="en-US" dirty="0" err="1" smtClean="0"/>
              <a:t>magnetar</a:t>
            </a:r>
            <a:r>
              <a:rPr lang="en-US" dirty="0" smtClean="0"/>
              <a:t> near Sag </a:t>
            </a:r>
            <a:r>
              <a:rPr lang="en-US" dirty="0" smtClean="0"/>
              <a:t>A</a:t>
            </a:r>
            <a:r>
              <a:rPr lang="en-US" dirty="0" smtClean="0"/>
              <a:t>* (</a:t>
            </a:r>
            <a:r>
              <a:rPr lang="en-US" dirty="0" err="1" smtClean="0"/>
              <a:t>NuSTAR</a:t>
            </a:r>
            <a:r>
              <a:rPr lang="en-US" dirty="0" smtClean="0"/>
              <a:t>; Mori et al. 13)</a:t>
            </a:r>
          </a:p>
          <a:p>
            <a:r>
              <a:rPr lang="en-US" dirty="0" smtClean="0"/>
              <a:t>Chandra localization</a:t>
            </a:r>
          </a:p>
          <a:p>
            <a:r>
              <a:rPr lang="en-US" dirty="0" err="1" smtClean="0"/>
              <a:t>Magnetar</a:t>
            </a:r>
            <a:r>
              <a:rPr lang="en-US" dirty="0" smtClean="0"/>
              <a:t> poor dynamics probe (VK et al. 14)</a:t>
            </a:r>
          </a:p>
          <a:p>
            <a:r>
              <a:rPr lang="en-US" dirty="0" smtClean="0"/>
              <a:t>Radio </a:t>
            </a:r>
            <a:r>
              <a:rPr lang="en-US" dirty="0" smtClean="0"/>
              <a:t>pulsar!</a:t>
            </a:r>
          </a:p>
          <a:p>
            <a:r>
              <a:rPr lang="en-US" dirty="0" smtClean="0"/>
              <a:t>DM = 1778 pc/cm3</a:t>
            </a:r>
          </a:p>
          <a:p>
            <a:r>
              <a:rPr lang="en-US" dirty="0" smtClean="0"/>
              <a:t>Scattering time</a:t>
            </a:r>
            <a:br>
              <a:rPr lang="en-US" dirty="0" smtClean="0"/>
            </a:br>
            <a:r>
              <a:rPr lang="en-US" dirty="0" smtClean="0"/>
              <a:t>1.3 </a:t>
            </a:r>
            <a:r>
              <a:rPr lang="en-US" dirty="0" err="1" smtClean="0"/>
              <a:t>s</a:t>
            </a:r>
            <a:r>
              <a:rPr lang="en-US" dirty="0" smtClean="0"/>
              <a:t> @ 1 GHz &lt;&lt;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expected!</a:t>
            </a:r>
            <a:r>
              <a:rPr lang="en-US" dirty="0" smtClean="0"/>
              <a:t>!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Find radio pulsars???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65825" y="1198109"/>
            <a:ext cx="2378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Spitler</a:t>
            </a:r>
            <a:r>
              <a:rPr lang="en-US" sz="2400" dirty="0" smtClean="0"/>
              <a:t> et al. 2014</a:t>
            </a:r>
            <a:endParaRPr lang="en-US" sz="2400" dirty="0"/>
          </a:p>
        </p:txBody>
      </p:sp>
      <p:grpSp>
        <p:nvGrpSpPr>
          <p:cNvPr id="4" name="Group 8"/>
          <p:cNvGrpSpPr/>
          <p:nvPr/>
        </p:nvGrpSpPr>
        <p:grpSpPr>
          <a:xfrm>
            <a:off x="4292408" y="1770501"/>
            <a:ext cx="4638784" cy="3416958"/>
            <a:chOff x="4292408" y="1770501"/>
            <a:chExt cx="4638784" cy="3416958"/>
          </a:xfrm>
        </p:grpSpPr>
        <p:pic>
          <p:nvPicPr>
            <p:cNvPr id="7" name="Picture 6" descr="rea13.pdf"/>
            <p:cNvPicPr>
              <a:picLocks noChangeAspect="1"/>
            </p:cNvPicPr>
            <p:nvPr/>
          </p:nvPicPr>
          <mc:AlternateContent xmlns:ma="http://schemas.microsoft.com/office/mac/drawingml/2008/main">
            <mc:Choice Requires="ma">
              <p:blipFill>
                <a:blip r:embed="rId2"/>
                <a:srcRect l="19552" t="7486" r="19881" b="58040"/>
                <a:stretch>
                  <a:fillRect/>
                </a:stretch>
              </p:blipFill>
            </mc:Choice>
  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  <p:blipFill>
                <a:blip r:embed="rId3"/>
                <a:srcRect l="19552" t="7486" r="19881" b="58040"/>
                <a:stretch>
                  <a:fillRect/>
                </a:stretch>
              </p:blipFill>
            </mc:Fallback>
          </mc:AlternateContent>
          <p:spPr>
            <a:xfrm>
              <a:off x="4292408" y="1770501"/>
              <a:ext cx="4638784" cy="341695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TextBox 7"/>
            <p:cNvSpPr txBox="1"/>
            <p:nvPr/>
          </p:nvSpPr>
          <p:spPr>
            <a:xfrm>
              <a:off x="4422180" y="1919576"/>
              <a:ext cx="1308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 et al. 13</a:t>
              </a:r>
              <a:endParaRPr lang="en-US" dirty="0"/>
            </a:p>
          </p:txBody>
        </p:sp>
      </p:grpSp>
      <p:pic>
        <p:nvPicPr>
          <p:cNvPr id="5" name="Content Placeholder 4" descr="spitler J1745.pdf"/>
          <p:cNvPicPr>
            <a:picLocks noGrp="1" noChangeAspect="1"/>
          </p:cNvPicPr>
          <p:nvPr>
            <p:ph sz="half" idx="2"/>
          </p:nvPr>
        </p:nvPicPr>
        <mc:AlternateContent xmlns:ma="http://schemas.microsoft.com/office/mac/drawingml/2008/main">
          <mc:Choice Requires="ma">
            <p:blipFill>
              <a:blip r:embed="rId4"/>
              <a:srcRect l="50003" t="5955" r="5182" b="50763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5"/>
              <a:srcRect l="50003" t="5955" r="5182" b="50763"/>
              <a:stretch>
                <a:fillRect/>
              </a:stretch>
            </p:blipFill>
          </mc:Fallback>
        </mc:AlternateContent>
        <p:spPr>
          <a:xfrm>
            <a:off x="5076322" y="1716461"/>
            <a:ext cx="3854870" cy="4817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Progress with Chandra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54948" y="1426464"/>
            <a:ext cx="7772400" cy="4572000"/>
          </a:xfrm>
        </p:spPr>
        <p:txBody>
          <a:bodyPr/>
          <a:lstStyle/>
          <a:p>
            <a:r>
              <a:rPr lang="en-US" dirty="0" smtClean="0"/>
              <a:t>Physics of </a:t>
            </a:r>
            <a:r>
              <a:rPr lang="en-US" dirty="0" err="1" smtClean="0"/>
              <a:t>Magnetar</a:t>
            </a:r>
            <a:r>
              <a:rPr lang="en-US" dirty="0" smtClean="0"/>
              <a:t> Outbursts:</a:t>
            </a:r>
          </a:p>
          <a:p>
            <a:pPr lvl="1"/>
            <a:r>
              <a:rPr lang="en-US" dirty="0" smtClean="0"/>
              <a:t>Follow outbursts, particularly back to quiescence</a:t>
            </a:r>
          </a:p>
          <a:p>
            <a:pPr lvl="2"/>
            <a:r>
              <a:rPr lang="en-US" dirty="0" smtClean="0"/>
              <a:t>Flux </a:t>
            </a:r>
            <a:r>
              <a:rPr lang="en-US" dirty="0" err="1" smtClean="0"/>
              <a:t>modelling</a:t>
            </a:r>
            <a:endParaRPr lang="en-US" dirty="0" smtClean="0"/>
          </a:p>
          <a:p>
            <a:pPr lvl="2"/>
            <a:r>
              <a:rPr lang="en-US" dirty="0" smtClean="0"/>
              <a:t>Rotational evolution</a:t>
            </a:r>
          </a:p>
          <a:p>
            <a:pPr lvl="1"/>
            <a:r>
              <a:rPr lang="en-US" dirty="0" smtClean="0"/>
              <a:t>Identify new </a:t>
            </a:r>
            <a:r>
              <a:rPr lang="en-US" dirty="0" err="1" smtClean="0"/>
              <a:t>magnetars</a:t>
            </a:r>
            <a:r>
              <a:rPr lang="en-US" dirty="0" smtClean="0"/>
              <a:t> (~1/yr)</a:t>
            </a:r>
          </a:p>
          <a:p>
            <a:r>
              <a:rPr lang="en-US" dirty="0" smtClean="0"/>
              <a:t>Connection with rest of NS population</a:t>
            </a:r>
          </a:p>
          <a:p>
            <a:pPr lvl="1"/>
            <a:r>
              <a:rPr lang="en-US" dirty="0" smtClean="0"/>
              <a:t>Deep observations of high-B pulsars</a:t>
            </a:r>
          </a:p>
          <a:p>
            <a:pPr lvl="1"/>
            <a:r>
              <a:rPr lang="en-US" dirty="0" err="1" smtClean="0"/>
              <a:t>ToO</a:t>
            </a:r>
            <a:r>
              <a:rPr lang="en-US" dirty="0" smtClean="0"/>
              <a:t> observations of </a:t>
            </a:r>
            <a:r>
              <a:rPr lang="en-US" dirty="0" err="1" smtClean="0"/>
              <a:t>glitching</a:t>
            </a:r>
            <a:r>
              <a:rPr lang="en-US" dirty="0" smtClean="0"/>
              <a:t> high-B pulsars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ヒラギノ丸ゴ Pro W4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Metro.thmx</Template>
  <TotalTime>3309</TotalTime>
  <Words>1615</Words>
  <Application>Microsoft Macintosh PowerPoint</Application>
  <PresentationFormat>On-screen Show (4:3)</PresentationFormat>
  <Paragraphs>275</Paragraphs>
  <Slides>30</Slides>
  <Notes>0</Notes>
  <HiddenSlides>0</HiddenSlides>
  <MMClips>3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Metro</vt:lpstr>
      <vt:lpstr>Equation</vt:lpstr>
      <vt:lpstr>Chandra &amp; Magnetars  Nov 18, 2014 Chandra 15th anniversary Boston, MA</vt:lpstr>
      <vt:lpstr>A few reminiscences about the past 15 yrs…</vt:lpstr>
      <vt:lpstr>Overview</vt:lpstr>
      <vt:lpstr>Introduction to Magnetars</vt:lpstr>
      <vt:lpstr>Magnetar Radiative Activity</vt:lpstr>
      <vt:lpstr>2004 Giant Flare in SGR 1806-20</vt:lpstr>
      <vt:lpstr>Slide 7</vt:lpstr>
      <vt:lpstr>AXPs vs SGRs?</vt:lpstr>
      <vt:lpstr>Magnetar Outbursts</vt:lpstr>
      <vt:lpstr>Magnetar Discovery: Bursts</vt:lpstr>
      <vt:lpstr>Magnetar Spatial Distribution</vt:lpstr>
      <vt:lpstr>Magnetar B Distribution</vt:lpstr>
      <vt:lpstr>P-Pdot Diagram</vt:lpstr>
      <vt:lpstr>Another Low-B Magnetar: Swift J1822.3-1606</vt:lpstr>
      <vt:lpstr>Yet Another low-B Magnetar?</vt:lpstr>
      <vt:lpstr>P-Pdot Diagram</vt:lpstr>
      <vt:lpstr>Unification?</vt:lpstr>
      <vt:lpstr>A Magnetar Metamorphosis:  Magnetar-like  Behavior in  Rotation-Powered Pulsar PSR J1846-0258: bursts, outburst, large glitch </vt:lpstr>
      <vt:lpstr>High-B Psrs  vs Magnetars</vt:lpstr>
      <vt:lpstr>High-B Radio Pulsars: “Anomalous” X-rays?</vt:lpstr>
      <vt:lpstr>High-B Radio Pulsars: “Anomalous” X-rays?</vt:lpstr>
      <vt:lpstr>PSR J1718-3718</vt:lpstr>
      <vt:lpstr>PSR J1718-3718</vt:lpstr>
      <vt:lpstr>PSR J1718-3718: More Data</vt:lpstr>
      <vt:lpstr>PSR J1718-3718: New Data…</vt:lpstr>
      <vt:lpstr>Other Evidence of Unification?</vt:lpstr>
      <vt:lpstr>PSR J1734-3333:  n=0.9+/-0.2</vt:lpstr>
      <vt:lpstr>Other Evidence of Unification?</vt:lpstr>
      <vt:lpstr>Galactic Center Magnetar: SGR J1745-2900 </vt:lpstr>
      <vt:lpstr>Future Progress with Chandra</vt:lpstr>
    </vt:vector>
  </TitlesOfParts>
  <Company>McGill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Swift observations of magnetars</dc:title>
  <dc:creator>Victoria  Kaspi</dc:creator>
  <cp:lastModifiedBy>Victoria  Kaspi</cp:lastModifiedBy>
  <cp:revision>265</cp:revision>
  <dcterms:created xsi:type="dcterms:W3CDTF">2014-11-17T23:38:19Z</dcterms:created>
  <dcterms:modified xsi:type="dcterms:W3CDTF">2014-11-18T13:23:24Z</dcterms:modified>
</cp:coreProperties>
</file>