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media1.mov" ContentType="video/unknown"/>
  <Override PartName="/ppt/media/image7.jpeg" ContentType="image/jpeg"/>
  <Override PartName="/ppt/media/image8.jpeg" ContentType="image/jpeg"/>
  <Override PartName="/ppt/media/media2.mov" ContentType="video/unknown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lvl1pPr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1pPr>
    <a:lvl2pPr indent="342900"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2pPr>
    <a:lvl3pPr indent="685800"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3pPr>
    <a:lvl4pPr indent="1028700"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4pPr>
    <a:lvl5pPr indent="1371600"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5pPr>
    <a:lvl6pPr indent="1714500"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6pPr>
    <a:lvl7pPr indent="2057400"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7pPr>
    <a:lvl8pPr indent="2400300"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8pPr>
    <a:lvl9pPr indent="2743200" algn="ctr" defTabSz="457200">
      <a:defRPr sz="4200">
        <a:solidFill>
          <a:srgbClr val="FFFFFF"/>
        </a:solidFill>
        <a:latin typeface="+mn-lt"/>
        <a:ea typeface="+mn-ea"/>
        <a:cs typeface="+mn-cs"/>
        <a:sym typeface="Chalkboar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def" i="def">
        <a:font>
          <a:latin typeface="Chalkduster"/>
          <a:ea typeface="Chalkduster"/>
          <a:cs typeface="Chalkduster"/>
        </a:font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def" i="def">
        <a:font>
          <a:latin typeface="Chalkduster"/>
          <a:ea typeface="Chalkduster"/>
          <a:cs typeface="Chalkduste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5" name="Shape 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>
        <a:latin typeface="Lucida Grande"/>
        <a:ea typeface="Lucida Grande"/>
        <a:cs typeface="Lucida Grande"/>
        <a:sym typeface="Lucida Grande"/>
      </a:defRPr>
    </a:lvl1pPr>
    <a:lvl2pPr indent="228600" defTabSz="457200">
      <a:defRPr>
        <a:latin typeface="Lucida Grande"/>
        <a:ea typeface="Lucida Grande"/>
        <a:cs typeface="Lucida Grande"/>
        <a:sym typeface="Lucida Grande"/>
      </a:defRPr>
    </a:lvl2pPr>
    <a:lvl3pPr indent="457200" defTabSz="457200">
      <a:defRPr>
        <a:latin typeface="Lucida Grande"/>
        <a:ea typeface="Lucida Grande"/>
        <a:cs typeface="Lucida Grande"/>
        <a:sym typeface="Lucida Grande"/>
      </a:defRPr>
    </a:lvl3pPr>
    <a:lvl4pPr indent="685800" defTabSz="457200">
      <a:defRPr>
        <a:latin typeface="Lucida Grande"/>
        <a:ea typeface="Lucida Grande"/>
        <a:cs typeface="Lucida Grande"/>
        <a:sym typeface="Lucida Grande"/>
      </a:defRPr>
    </a:lvl4pPr>
    <a:lvl5pPr indent="914400" defTabSz="457200">
      <a:defRPr>
        <a:latin typeface="Lucida Grande"/>
        <a:ea typeface="Lucida Grande"/>
        <a:cs typeface="Lucida Grande"/>
        <a:sym typeface="Lucida Grande"/>
      </a:defRPr>
    </a:lvl5pPr>
    <a:lvl6pPr indent="1143000" defTabSz="457200">
      <a:defRPr>
        <a:latin typeface="Lucida Grande"/>
        <a:ea typeface="Lucida Grande"/>
        <a:cs typeface="Lucida Grande"/>
        <a:sym typeface="Lucida Grande"/>
      </a:defRPr>
    </a:lvl6pPr>
    <a:lvl7pPr indent="1371600" defTabSz="457200">
      <a:defRPr>
        <a:latin typeface="Lucida Grande"/>
        <a:ea typeface="Lucida Grande"/>
        <a:cs typeface="Lucida Grande"/>
        <a:sym typeface="Lucida Grande"/>
      </a:defRPr>
    </a:lvl7pPr>
    <a:lvl8pPr indent="1600200" defTabSz="457200">
      <a:defRPr>
        <a:latin typeface="Lucida Grande"/>
        <a:ea typeface="Lucida Grande"/>
        <a:cs typeface="Lucida Grande"/>
        <a:sym typeface="Lucida Grande"/>
      </a:defRPr>
    </a:lvl8pPr>
    <a:lvl9pPr indent="1828800" defTabSz="457200">
      <a:defRPr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2565400"/>
            <a:ext cx="10464800" cy="2540000"/>
          </a:xfrm>
          <a:prstGeom prst="rect">
            <a:avLst/>
          </a:prstGeom>
        </p:spPr>
        <p:txBody>
          <a:bodyPr lIns="0" tIns="0" rIns="0" bIns="0"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207000"/>
            <a:ext cx="10464800" cy="14605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 numCol="2" spcCol="523240" anchor="t"/>
          <a:lstStyle>
            <a:lvl1pPr marL="8638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1pPr>
            <a:lvl2pPr marL="14099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2pPr>
            <a:lvl3pPr marL="19433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3pPr>
            <a:lvl4pPr marL="25148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4pPr>
            <a:lvl5pPr marL="30990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</p:spPr>
        <p:txBody>
          <a:bodyPr/>
          <a:lstStyle>
            <a:lvl1pPr>
              <a:spcBef>
                <a:spcPts val="6000"/>
              </a:spcBef>
              <a:buBlip>
                <a:blip r:embed="rId2"/>
              </a:buBlip>
            </a:lvl1pPr>
            <a:lvl2pPr>
              <a:spcBef>
                <a:spcPts val="6000"/>
              </a:spcBef>
              <a:buBlip>
                <a:blip r:embed="rId2"/>
              </a:buBlip>
            </a:lvl2pPr>
            <a:lvl3pPr>
              <a:spcBef>
                <a:spcPts val="6000"/>
              </a:spcBef>
              <a:buBlip>
                <a:blip r:embed="rId2"/>
              </a:buBlip>
            </a:lvl3pPr>
            <a:lvl4pPr>
              <a:spcBef>
                <a:spcPts val="6000"/>
              </a:spcBef>
              <a:buBlip>
                <a:blip r:embed="rId2"/>
              </a:buBlip>
            </a:lvl4pPr>
            <a:lvl5pPr>
              <a:spcBef>
                <a:spcPts val="6000"/>
              </a:spcBef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1270000" y="7366000"/>
            <a:ext cx="10464800" cy="1828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xfrm>
            <a:off x="596900" y="1790700"/>
            <a:ext cx="6032500" cy="304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596900" y="4940300"/>
            <a:ext cx="6032500" cy="3048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7" name="Shape 27"/>
          <p:cNvSpPr/>
          <p:nvPr>
            <p:ph type="body" idx="1"/>
          </p:nvPr>
        </p:nvSpPr>
        <p:spPr>
          <a:xfrm>
            <a:off x="1270000" y="2946400"/>
            <a:ext cx="5105400" cy="5740400"/>
          </a:xfrm>
          <a:prstGeom prst="rect">
            <a:avLst/>
          </a:prstGeom>
        </p:spPr>
        <p:txBody>
          <a:bodyPr/>
          <a:lstStyle>
            <a:lvl1pPr marL="8638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1pPr>
            <a:lvl2pPr marL="14099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2pPr>
            <a:lvl3pPr marL="19433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3pPr>
            <a:lvl4pPr marL="25148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4pPr>
            <a:lvl5pPr marL="30990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0" name="Shape 30"/>
          <p:cNvSpPr/>
          <p:nvPr>
            <p:ph type="body" idx="1"/>
          </p:nvPr>
        </p:nvSpPr>
        <p:spPr>
          <a:xfrm>
            <a:off x="1270000" y="2946400"/>
            <a:ext cx="5105400" cy="5740400"/>
          </a:xfrm>
          <a:prstGeom prst="rect">
            <a:avLst/>
          </a:prstGeom>
        </p:spPr>
        <p:txBody>
          <a:bodyPr/>
          <a:lstStyle>
            <a:lvl1pPr marL="8638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1pPr>
            <a:lvl2pPr marL="14099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2pPr>
            <a:lvl3pPr marL="19433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3pPr>
            <a:lvl4pPr marL="25148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4pPr>
            <a:lvl5pPr marL="30990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7607300" y="2946400"/>
            <a:ext cx="4127500" cy="5740400"/>
          </a:xfrm>
          <a:prstGeom prst="rect">
            <a:avLst/>
          </a:prstGeom>
        </p:spPr>
        <p:txBody>
          <a:bodyPr/>
          <a:lstStyle>
            <a:lvl1pPr marL="8638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1pPr>
            <a:lvl2pPr marL="14099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2pPr>
            <a:lvl3pPr marL="19433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3pPr>
            <a:lvl4pPr marL="25148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4pPr>
            <a:lvl5pPr marL="3099009" indent="-406609">
              <a:spcBef>
                <a:spcPts val="3600"/>
              </a:spcBef>
              <a:buFont typeface="Gill San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946400"/>
            <a:ext cx="10464800" cy="574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1pPr>
      <a:lvl2pPr indent="2286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2pPr>
      <a:lvl3pPr indent="4572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3pPr>
      <a:lvl4pPr indent="6858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4pPr>
      <a:lvl5pPr indent="9144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5pPr>
      <a:lvl6pPr indent="11430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6pPr>
      <a:lvl7pPr indent="13716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7pPr>
      <a:lvl8pPr indent="16002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8pPr>
      <a:lvl9pPr indent="18288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board"/>
        </a:defRPr>
      </a:lvl9pPr>
    </p:titleStyle>
    <p:bodyStyle>
      <a:lvl1pPr marL="8936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1pPr>
      <a:lvl2pPr marL="14397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2pPr>
      <a:lvl3pPr marL="19731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3pPr>
      <a:lvl4pPr marL="25446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4pPr>
      <a:lvl5pPr marL="31288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5pPr>
      <a:lvl6pPr marL="34844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6pPr>
      <a:lvl7pPr marL="38400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7pPr>
      <a:lvl8pPr marL="41956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8pPr>
      <a:lvl9pPr marL="4551297" indent="-436497" defTabSz="457200">
        <a:spcBef>
          <a:spcPts val="30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board"/>
        </a:defRPr>
      </a:lvl9pPr>
    </p:bodyStyle>
    <p:otherStyle>
      <a:lvl1pPr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1pPr>
      <a:lvl2pPr indent="2286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2pPr>
      <a:lvl3pPr indent="4572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3pPr>
      <a:lvl4pPr indent="6858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4pPr>
      <a:lvl5pPr indent="9144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5pPr>
      <a:lvl6pPr indent="11430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6pPr>
      <a:lvl7pPr indent="13716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7pPr>
      <a:lvl8pPr indent="16002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8pPr>
      <a:lvl9pPr indent="18288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board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3.jpe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3" Type="http://schemas.microsoft.com/office/2007/relationships/media" Target="../media/media2.mov"/><Relationship Id="rId4" Type="http://schemas.openxmlformats.org/officeDocument/2006/relationships/image" Target="../media/image13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1.jpe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xfrm>
            <a:off x="376342" y="38100"/>
            <a:ext cx="12371646" cy="1934473"/>
          </a:xfrm>
          <a:prstGeom prst="rect">
            <a:avLst/>
          </a:prstGeom>
        </p:spPr>
        <p:txBody>
          <a:bodyPr/>
          <a:lstStyle>
            <a:lvl1pPr>
              <a:defRPr b="1" sz="5800">
                <a:solidFill>
                  <a:srgbClr val="CAF0F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5800">
                <a:solidFill>
                  <a:srgbClr val="CAF0FE"/>
                </a:solidFill>
              </a:rPr>
              <a:t>A Highlight of Science Results from a Deep Chandra Observation of SN 1006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338137" y="2519362"/>
            <a:ext cx="6045201" cy="6514213"/>
            <a:chOff x="0" y="0"/>
            <a:chExt cx="6045200" cy="6514211"/>
          </a:xfrm>
        </p:grpSpPr>
        <p:pic>
          <p:nvPicPr>
            <p:cNvPr id="38" name="image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045201" cy="6037313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  <p:sp>
          <p:nvSpPr>
            <p:cNvPr id="39" name="Shape 39"/>
            <p:cNvSpPr/>
            <p:nvPr/>
          </p:nvSpPr>
          <p:spPr>
            <a:xfrm>
              <a:off x="449756" y="6044311"/>
              <a:ext cx="5156201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marL="39199" marR="39199">
                <a:lnSpc>
                  <a:spcPct val="93000"/>
                </a:lnSpc>
                <a:buClr>
                  <a:srgbClr val="000000"/>
                </a:buClr>
                <a:buFont typeface="Times New Roman"/>
                <a:tabLst>
                  <a:tab pos="762000" algn="l"/>
                  <a:tab pos="1485900" algn="l"/>
                  <a:tab pos="2209800" algn="l"/>
                  <a:tab pos="2933700" algn="l"/>
                  <a:tab pos="3657600" algn="l"/>
                  <a:tab pos="4381500" algn="l"/>
                  <a:tab pos="4610100" algn="l"/>
                </a:tabLst>
                <a:defRPr b="1" sz="2800">
                  <a:solidFill>
                    <a:srgbClr val="00C7FC"/>
                  </a:solidFill>
                  <a:uFill>
                    <a:solidFill>
                      <a:srgbClr val="00C7FC"/>
                    </a:solidFill>
                  </a:uFill>
                  <a:latin typeface="Calisto MT"/>
                  <a:ea typeface="Calisto MT"/>
                  <a:cs typeface="Calisto MT"/>
                  <a:sym typeface="Calisto MT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  <a:uFillTx/>
                </a:defRPr>
              </a:pPr>
              <a:r>
                <a:rPr b="1" sz="2800">
                  <a:solidFill>
                    <a:srgbClr val="00C7FC"/>
                  </a:solidFill>
                  <a:uFill>
                    <a:solidFill>
                      <a:srgbClr val="00C7FC"/>
                    </a:solidFill>
                  </a:uFill>
                </a:rPr>
                <a:t>Chandra image of SN 1006</a:t>
              </a:r>
            </a:p>
          </p:txBody>
        </p:sp>
      </p:grpSp>
      <p:sp>
        <p:nvSpPr>
          <p:cNvPr id="41" name="Shape 41"/>
          <p:cNvSpPr/>
          <p:nvPr/>
        </p:nvSpPr>
        <p:spPr>
          <a:xfrm>
            <a:off x="6526345" y="2216150"/>
            <a:ext cx="6375401" cy="711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3300">
                <a:solidFill>
                  <a:srgbClr val="FFB43F"/>
                </a:solidFill>
                <a:latin typeface="Calisto MT"/>
                <a:ea typeface="Calisto MT"/>
                <a:cs typeface="Calisto MT"/>
                <a:sym typeface="Calisto MT"/>
              </a:rPr>
              <a:t>Brian J. Williams (NASA GSFC)</a:t>
            </a:r>
            <a:endParaRPr b="1" sz="3300">
              <a:solidFill>
                <a:srgbClr val="FFB43F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b="1" sz="600">
              <a:solidFill>
                <a:srgbClr val="FFB43F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  <a:latin typeface="Calisto MT"/>
                <a:ea typeface="Calisto MT"/>
                <a:cs typeface="Calisto MT"/>
                <a:sym typeface="Calisto MT"/>
              </a:rPr>
              <a:t>on behalf of</a:t>
            </a:r>
            <a:endParaRPr b="1">
              <a:solidFill>
                <a:srgbClr val="FFFFFF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b="1" sz="600">
              <a:solidFill>
                <a:srgbClr val="FFFFFF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5EC00"/>
                </a:solidFill>
                <a:latin typeface="Calisto MT"/>
                <a:ea typeface="Calisto MT"/>
                <a:cs typeface="Calisto MT"/>
                <a:sym typeface="Calisto MT"/>
              </a:rPr>
              <a:t>Frank Winkler</a:t>
            </a:r>
            <a:endParaRPr b="1" sz="2400">
              <a:solidFill>
                <a:srgbClr val="F5EC00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5EC00"/>
                </a:solidFill>
                <a:latin typeface="Calisto MT"/>
                <a:ea typeface="Calisto MT"/>
                <a:cs typeface="Calisto MT"/>
                <a:sym typeface="Calisto MT"/>
              </a:rPr>
              <a:t>Stephen Reynolds</a:t>
            </a:r>
            <a:endParaRPr b="1" sz="2400">
              <a:solidFill>
                <a:srgbClr val="F5EC00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5EC00"/>
                </a:solidFill>
                <a:latin typeface="Calisto MT"/>
                <a:ea typeface="Calisto MT"/>
                <a:cs typeface="Calisto MT"/>
                <a:sym typeface="Calisto MT"/>
              </a:rPr>
              <a:t>Sean Ressler</a:t>
            </a:r>
            <a:endParaRPr b="1" sz="2400">
              <a:solidFill>
                <a:srgbClr val="F5EC00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5EC00"/>
                </a:solidFill>
                <a:latin typeface="Calisto MT"/>
                <a:ea typeface="Calisto MT"/>
                <a:cs typeface="Calisto MT"/>
                <a:sym typeface="Calisto MT"/>
              </a:rPr>
              <a:t>Rob Petre</a:t>
            </a:r>
            <a:endParaRPr b="1" sz="2400">
              <a:solidFill>
                <a:srgbClr val="F5EC00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5EC00"/>
                </a:solidFill>
                <a:latin typeface="Calisto MT"/>
                <a:ea typeface="Calisto MT"/>
                <a:cs typeface="Calisto MT"/>
                <a:sym typeface="Calisto MT"/>
              </a:rPr>
              <a:t>Knox Long</a:t>
            </a:r>
            <a:endParaRPr b="1" sz="2400">
              <a:solidFill>
                <a:srgbClr val="F5EC00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5EC00"/>
                </a:solidFill>
                <a:latin typeface="Calisto MT"/>
                <a:ea typeface="Calisto MT"/>
                <a:cs typeface="Calisto MT"/>
                <a:sym typeface="Calisto MT"/>
              </a:rPr>
              <a:t>Satoru Katsuda</a:t>
            </a:r>
            <a:endParaRPr b="1" sz="2400">
              <a:solidFill>
                <a:srgbClr val="F5EC00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5EC00"/>
                </a:solidFill>
                <a:latin typeface="Calisto MT"/>
                <a:ea typeface="Calisto MT"/>
                <a:cs typeface="Calisto MT"/>
                <a:sym typeface="Calisto MT"/>
              </a:rPr>
              <a:t>Una Hwang</a:t>
            </a:r>
            <a:endParaRPr b="1" sz="2400">
              <a:solidFill>
                <a:srgbClr val="F5EC00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b="1" sz="600">
              <a:solidFill>
                <a:srgbClr val="FFFFFF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  <a:latin typeface="Calisto MT"/>
                <a:ea typeface="Calisto MT"/>
                <a:cs typeface="Calisto MT"/>
                <a:sym typeface="Calisto MT"/>
              </a:rPr>
              <a:t>and recapping the work of</a:t>
            </a:r>
            <a:endParaRPr b="1">
              <a:solidFill>
                <a:srgbClr val="FFFFFF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b="1" sz="600">
              <a:solidFill>
                <a:srgbClr val="FFFFFF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B18CFE"/>
                </a:solidFill>
                <a:latin typeface="Calisto MT"/>
                <a:ea typeface="Calisto MT"/>
                <a:cs typeface="Calisto MT"/>
                <a:sym typeface="Calisto MT"/>
              </a:rPr>
              <a:t>Winkler et al. 2013</a:t>
            </a:r>
            <a:endParaRPr b="1" sz="2400">
              <a:solidFill>
                <a:srgbClr val="B18CFE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B18CFE"/>
                </a:solidFill>
                <a:latin typeface="Calisto MT"/>
                <a:ea typeface="Calisto MT"/>
                <a:cs typeface="Calisto MT"/>
                <a:sym typeface="Calisto MT"/>
              </a:rPr>
              <a:t>Katsuda et al. 2013</a:t>
            </a:r>
            <a:endParaRPr b="1" sz="2400">
              <a:solidFill>
                <a:srgbClr val="B18CFE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B18CFE"/>
                </a:solidFill>
                <a:latin typeface="Calisto MT"/>
                <a:ea typeface="Calisto MT"/>
                <a:cs typeface="Calisto MT"/>
                <a:sym typeface="Calisto MT"/>
              </a:rPr>
              <a:t>Winkler et al. 2014</a:t>
            </a:r>
            <a:endParaRPr b="1" sz="2400">
              <a:solidFill>
                <a:srgbClr val="B18CFE"/>
              </a:solidFill>
              <a:latin typeface="Calisto MT"/>
              <a:ea typeface="Calisto MT"/>
              <a:cs typeface="Calisto MT"/>
              <a:sym typeface="Calisto MT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B18CFE"/>
                </a:solidFill>
                <a:latin typeface="Calisto MT"/>
                <a:ea typeface="Calisto MT"/>
                <a:cs typeface="Calisto MT"/>
                <a:sym typeface="Calisto MT"/>
              </a:rPr>
              <a:t>Ressler et al. 2014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xfrm>
            <a:off x="1130300" y="0"/>
            <a:ext cx="5168900" cy="11303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53D5FD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7200">
                <a:solidFill>
                  <a:srgbClr val="53D5FD"/>
                </a:solidFill>
              </a:rPr>
              <a:t>SN 1006</a:t>
            </a:r>
          </a:p>
        </p:txBody>
      </p:sp>
      <p:pic>
        <p:nvPicPr>
          <p:cNvPr id="44" name="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58174" y="4516327"/>
            <a:ext cx="4900435" cy="4903902"/>
          </a:xfrm>
          <a:prstGeom prst="rect">
            <a:avLst/>
          </a:prstGeom>
          <a:ln>
            <a:round/>
          </a:ln>
        </p:spPr>
      </p:pic>
      <p:sp>
        <p:nvSpPr>
          <p:cNvPr id="45" name="Shape 45"/>
          <p:cNvSpPr/>
          <p:nvPr/>
        </p:nvSpPr>
        <p:spPr>
          <a:xfrm>
            <a:off x="265245" y="1009650"/>
            <a:ext cx="6819901" cy="365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Type Ia SN </a:t>
            </a:r>
            <a:endParaRPr b="1" sz="320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D = 2.2 kpc</a:t>
            </a:r>
            <a:endParaRPr b="1" sz="320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N</a:t>
            </a:r>
            <a:r>
              <a:rPr b="1" baseline="-5999" sz="3200">
                <a:solidFill>
                  <a:srgbClr val="FFFFFF"/>
                </a:solidFill>
              </a:rPr>
              <a:t>H</a:t>
            </a:r>
            <a:r>
              <a:rPr b="1" sz="3200">
                <a:solidFill>
                  <a:srgbClr val="FFFFFF"/>
                </a:solidFill>
              </a:rPr>
              <a:t> = 7 x 10</a:t>
            </a:r>
            <a:r>
              <a:rPr b="1" baseline="31999" sz="3200">
                <a:solidFill>
                  <a:srgbClr val="FFFFFF"/>
                </a:solidFill>
              </a:rPr>
              <a:t>20 </a:t>
            </a:r>
            <a:r>
              <a:rPr b="1" sz="3200">
                <a:solidFill>
                  <a:srgbClr val="FFFFFF"/>
                </a:solidFill>
              </a:rPr>
              <a:t>cm</a:t>
            </a:r>
            <a:r>
              <a:rPr b="1" baseline="31999" sz="3200">
                <a:solidFill>
                  <a:srgbClr val="FFFFFF"/>
                </a:solidFill>
              </a:rPr>
              <a:t>-2</a:t>
            </a:r>
            <a:r>
              <a:rPr b="1" sz="3200">
                <a:solidFill>
                  <a:srgbClr val="FFFFFF"/>
                </a:solidFill>
              </a:rPr>
              <a:t> </a:t>
            </a:r>
            <a:endParaRPr b="1" sz="320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30’ diameter</a:t>
            </a:r>
            <a:endParaRPr b="1" sz="3200">
              <a:solidFill>
                <a:srgbClr val="FFFFFF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F4A4C0"/>
                </a:solidFill>
              </a:rPr>
              <a:t>brightest recorded SN (M</a:t>
            </a:r>
            <a:r>
              <a:rPr b="1" baseline="-5999" sz="3000">
                <a:solidFill>
                  <a:srgbClr val="F4A4C0"/>
                </a:solidFill>
              </a:rPr>
              <a:t>V </a:t>
            </a:r>
            <a:r>
              <a:rPr b="1" sz="3000">
                <a:solidFill>
                  <a:srgbClr val="F4A4C0"/>
                </a:solidFill>
              </a:rPr>
              <a:t>= -7.5); faintest SNR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792162" y="187325"/>
            <a:ext cx="11899901" cy="9171958"/>
            <a:chOff x="0" y="0"/>
            <a:chExt cx="11899900" cy="9171957"/>
          </a:xfrm>
        </p:grpSpPr>
        <p:grpSp>
          <p:nvGrpSpPr>
            <p:cNvPr id="60" name="Group 60"/>
            <p:cNvGrpSpPr/>
            <p:nvPr/>
          </p:nvGrpSpPr>
          <p:grpSpPr>
            <a:xfrm>
              <a:off x="6339710" y="0"/>
              <a:ext cx="5560191" cy="6715947"/>
              <a:chOff x="0" y="0"/>
              <a:chExt cx="5560189" cy="6715946"/>
            </a:xfrm>
          </p:grpSpPr>
          <p:pic>
            <p:nvPicPr>
              <p:cNvPr id="46" name="image.jpg"/>
              <p:cNvPicPr/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5560190" cy="4140077"/>
              </a:xfrm>
              <a:prstGeom prst="rect">
                <a:avLst/>
              </a:prstGeom>
              <a:ln w="9525" cap="flat">
                <a:noFill/>
                <a:round/>
              </a:ln>
              <a:effectLst/>
            </p:spPr>
          </p:pic>
          <p:sp>
            <p:nvSpPr>
              <p:cNvPr id="47" name="Shape 47"/>
              <p:cNvSpPr/>
              <p:nvPr/>
            </p:nvSpPr>
            <p:spPr>
              <a:xfrm flipH="1" flipV="1">
                <a:off x="2986141" y="4138047"/>
                <a:ext cx="121802" cy="2577900"/>
              </a:xfrm>
              <a:prstGeom prst="line">
                <a:avLst/>
              </a:prstGeom>
              <a:noFill/>
              <a:ln w="63500" cap="flat">
                <a:solidFill>
                  <a:srgbClr val="FF4013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48" name="Shape 48"/>
              <p:cNvSpPr/>
              <p:nvPr/>
            </p:nvSpPr>
            <p:spPr>
              <a:xfrm>
                <a:off x="787640" y="1265588"/>
                <a:ext cx="714563" cy="4550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marL="39199" marR="39199" algn="l">
                  <a:lnSpc>
                    <a:spcPct val="93000"/>
                  </a:lnSpc>
                  <a:buClr>
                    <a:srgbClr val="000000"/>
                  </a:buClr>
                  <a:buFont typeface="Times New Roman"/>
                  <a:defRPr sz="1800">
                    <a:solidFill>
                      <a:srgbClr val="000000"/>
                    </a:solidFill>
                    <a:uFill>
                      <a:solidFill/>
                    </a:u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lvl="0">
                  <a:defRPr>
                    <a:uFillTx/>
                  </a:defRPr>
                </a:pPr>
                <a:r>
                  <a:rPr>
                    <a:uFill>
                      <a:solidFill/>
                    </a:uFill>
                  </a:rPr>
                  <a:t>O</a:t>
                </a:r>
              </a:p>
            </p:txBody>
          </p:sp>
          <p:sp>
            <p:nvSpPr>
              <p:cNvPr id="49" name="Shape 49"/>
              <p:cNvSpPr/>
              <p:nvPr/>
            </p:nvSpPr>
            <p:spPr>
              <a:xfrm>
                <a:off x="1839186" y="1629216"/>
                <a:ext cx="714564" cy="4550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marL="39199" marR="39199" algn="l">
                  <a:lnSpc>
                    <a:spcPct val="93000"/>
                  </a:lnSpc>
                  <a:buClr>
                    <a:srgbClr val="000000"/>
                  </a:buClr>
                  <a:buFont typeface="Times New Roman"/>
                  <a:defRPr sz="1800">
                    <a:solidFill>
                      <a:srgbClr val="000000"/>
                    </a:solidFill>
                    <a:uFill>
                      <a:solidFill/>
                    </a:u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lvl="0">
                  <a:defRPr>
                    <a:uFillTx/>
                  </a:defRPr>
                </a:pPr>
                <a:r>
                  <a:rPr>
                    <a:uFill>
                      <a:solidFill/>
                    </a:uFill>
                  </a:rPr>
                  <a:t>Ne</a:t>
                </a:r>
              </a:p>
            </p:txBody>
          </p:sp>
          <p:sp>
            <p:nvSpPr>
              <p:cNvPr id="50" name="Shape 50"/>
              <p:cNvSpPr/>
              <p:nvPr/>
            </p:nvSpPr>
            <p:spPr>
              <a:xfrm>
                <a:off x="2842007" y="2061913"/>
                <a:ext cx="714564" cy="4550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marL="39199" marR="39199" algn="l">
                  <a:lnSpc>
                    <a:spcPct val="93000"/>
                  </a:lnSpc>
                  <a:buClr>
                    <a:srgbClr val="000000"/>
                  </a:buClr>
                  <a:buFont typeface="Times New Roman"/>
                  <a:defRPr sz="1800">
                    <a:solidFill>
                      <a:srgbClr val="000000"/>
                    </a:solidFill>
                    <a:uFill>
                      <a:solidFill/>
                    </a:u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lvl="0">
                  <a:defRPr>
                    <a:uFillTx/>
                  </a:defRPr>
                </a:pPr>
                <a:r>
                  <a:rPr>
                    <a:uFill>
                      <a:solidFill/>
                    </a:uFill>
                  </a:rPr>
                  <a:t>Mg</a:t>
                </a:r>
              </a:p>
            </p:txBody>
          </p:sp>
          <p:sp>
            <p:nvSpPr>
              <p:cNvPr id="51" name="Shape 51"/>
              <p:cNvSpPr/>
              <p:nvPr/>
            </p:nvSpPr>
            <p:spPr>
              <a:xfrm>
                <a:off x="3773779" y="2326001"/>
                <a:ext cx="600883" cy="4550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marL="39199" marR="39199" algn="l">
                  <a:lnSpc>
                    <a:spcPct val="93000"/>
                  </a:lnSpc>
                  <a:buClr>
                    <a:srgbClr val="000000"/>
                  </a:buClr>
                  <a:buFont typeface="Times New Roman"/>
                  <a:defRPr sz="1800">
                    <a:solidFill>
                      <a:srgbClr val="000000"/>
                    </a:solidFill>
                    <a:uFill>
                      <a:solidFill/>
                    </a:u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lvl="0">
                  <a:defRPr>
                    <a:uFillTx/>
                  </a:defRPr>
                </a:pPr>
                <a:r>
                  <a:rPr>
                    <a:uFill>
                      <a:solidFill/>
                    </a:uFill>
                  </a:rPr>
                  <a:t>Si</a:t>
                </a:r>
              </a:p>
            </p:txBody>
          </p:sp>
          <p:sp>
            <p:nvSpPr>
              <p:cNvPr id="52" name="Shape 52"/>
              <p:cNvSpPr/>
              <p:nvPr/>
            </p:nvSpPr>
            <p:spPr>
              <a:xfrm>
                <a:off x="4579694" y="1265588"/>
                <a:ext cx="600882" cy="4550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marL="39199" marR="39199" algn="l">
                  <a:lnSpc>
                    <a:spcPct val="93000"/>
                  </a:lnSpc>
                  <a:buClr>
                    <a:srgbClr val="000000"/>
                  </a:buClr>
                  <a:buFont typeface="Times New Roman"/>
                  <a:defRPr sz="1800">
                    <a:solidFill>
                      <a:srgbClr val="000000"/>
                    </a:solidFill>
                    <a:uFill>
                      <a:solidFill/>
                    </a:u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lvl="0">
                  <a:defRPr>
                    <a:uFillTx/>
                  </a:defRPr>
                </a:pPr>
                <a:r>
                  <a:rPr>
                    <a:uFill>
                      <a:solidFill/>
                    </a:uFill>
                  </a:rPr>
                  <a:t>S</a:t>
                </a:r>
              </a:p>
            </p:txBody>
          </p:sp>
          <p:sp>
            <p:nvSpPr>
              <p:cNvPr id="53" name="Shape 53"/>
              <p:cNvSpPr/>
              <p:nvPr/>
            </p:nvSpPr>
            <p:spPr>
              <a:xfrm>
                <a:off x="4788785" y="1661719"/>
                <a:ext cx="2031" cy="442856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54" name="Shape 54"/>
              <p:cNvSpPr/>
              <p:nvPr/>
            </p:nvSpPr>
            <p:spPr>
              <a:xfrm flipV="1">
                <a:off x="4039713" y="1448418"/>
                <a:ext cx="2031" cy="822735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55" name="Shape 55"/>
              <p:cNvSpPr/>
              <p:nvPr/>
            </p:nvSpPr>
            <p:spPr>
              <a:xfrm flipV="1">
                <a:off x="3176961" y="1257462"/>
                <a:ext cx="2031" cy="706943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56" name="Shape 56"/>
              <p:cNvSpPr/>
              <p:nvPr/>
            </p:nvSpPr>
            <p:spPr>
              <a:xfrm flipV="1">
                <a:off x="2285789" y="1212770"/>
                <a:ext cx="233451" cy="418478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57" name="Shape 57"/>
              <p:cNvSpPr/>
              <p:nvPr/>
            </p:nvSpPr>
            <p:spPr>
              <a:xfrm flipV="1">
                <a:off x="2099026" y="627715"/>
                <a:ext cx="2031" cy="100353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58" name="Shape 58"/>
              <p:cNvSpPr/>
              <p:nvPr/>
            </p:nvSpPr>
            <p:spPr>
              <a:xfrm flipV="1">
                <a:off x="1116503" y="278307"/>
                <a:ext cx="117742" cy="989313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59" name="Shape 59"/>
              <p:cNvSpPr/>
              <p:nvPr/>
            </p:nvSpPr>
            <p:spPr>
              <a:xfrm flipH="1" flipV="1">
                <a:off x="809973" y="394099"/>
                <a:ext cx="121801" cy="87352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-1" y="4725132"/>
              <a:ext cx="10699010" cy="4446826"/>
              <a:chOff x="0" y="0"/>
              <a:chExt cx="10699008" cy="4446825"/>
            </a:xfrm>
          </p:grpSpPr>
          <p:grpSp>
            <p:nvGrpSpPr>
              <p:cNvPr id="63" name="Group 63"/>
              <p:cNvGrpSpPr/>
              <p:nvPr/>
            </p:nvGrpSpPr>
            <p:grpSpPr>
              <a:xfrm>
                <a:off x="0" y="0"/>
                <a:ext cx="7109084" cy="4446826"/>
                <a:chOff x="0" y="0"/>
                <a:chExt cx="7109083" cy="4446825"/>
              </a:xfrm>
            </p:grpSpPr>
            <p:pic>
              <p:nvPicPr>
                <p:cNvPr id="61" name="image.jpg"/>
                <p:cNvPicPr/>
                <p:nvPr/>
              </p:nvPicPr>
              <p:blipFill>
                <a:blip r:embed="rId4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5937767" cy="4446826"/>
                </a:xfrm>
                <a:prstGeom prst="rect">
                  <a:avLst/>
                </a:prstGeom>
                <a:ln w="9525" cap="flat">
                  <a:noFill/>
                  <a:round/>
                </a:ln>
                <a:effectLst/>
              </p:spPr>
            </p:pic>
            <p:sp>
              <p:nvSpPr>
                <p:cNvPr id="62" name="Shape 62"/>
                <p:cNvSpPr/>
                <p:nvPr/>
              </p:nvSpPr>
              <p:spPr>
                <a:xfrm flipH="1" flipV="1">
                  <a:off x="5935740" y="583024"/>
                  <a:ext cx="1173344" cy="121888"/>
                </a:xfrm>
                <a:prstGeom prst="line">
                  <a:avLst/>
                </a:prstGeom>
                <a:noFill/>
                <a:ln w="63500" cap="flat">
                  <a:solidFill>
                    <a:srgbClr val="3A88FE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l">
                    <a:defRPr sz="1200">
                      <a:solidFill>
                        <a:srgbClr val="000000"/>
                      </a:solidFill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</p:grpSp>
          <p:sp>
            <p:nvSpPr>
              <p:cNvPr id="64" name="Shape 64"/>
              <p:cNvSpPr/>
              <p:nvPr/>
            </p:nvSpPr>
            <p:spPr>
              <a:xfrm flipH="1" flipV="1">
                <a:off x="6042521" y="1410658"/>
                <a:ext cx="4656488" cy="1809317"/>
              </a:xfrm>
              <a:prstGeom prst="line">
                <a:avLst/>
              </a:prstGeom>
              <a:noFill/>
              <a:ln w="63500" cap="flat">
                <a:solidFill>
                  <a:srgbClr val="3A88FE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l"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</p:grpSp>
      </p:grp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xfrm>
            <a:off x="647700" y="190500"/>
            <a:ext cx="11709400" cy="1231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Motivation for Chandra LP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215900" y="2374900"/>
            <a:ext cx="5613400" cy="6223000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76B"/>
                </a:solidFill>
              </a:rPr>
              <a:t>Proper motions</a:t>
            </a:r>
            <a:endParaRPr sz="3600">
              <a:solidFill>
                <a:srgbClr val="FFF76B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76B"/>
                </a:solidFill>
              </a:rPr>
              <a:t>Detailed nonthermal emission study</a:t>
            </a:r>
            <a:endParaRPr sz="3600">
              <a:solidFill>
                <a:srgbClr val="FFF76B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76B"/>
                </a:solidFill>
              </a:rPr>
              <a:t>small-scale ejecta structure</a:t>
            </a:r>
            <a:endParaRPr sz="3600">
              <a:solidFill>
                <a:srgbClr val="FFF76B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6251"/>
                </a:solidFill>
              </a:rPr>
              <a:t>Need Chandra resolution for these!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6604000" y="1469811"/>
            <a:ext cx="6299200" cy="7893408"/>
            <a:chOff x="0" y="22011"/>
            <a:chExt cx="6299200" cy="7893407"/>
          </a:xfrm>
        </p:grpSpPr>
        <p:pic>
          <p:nvPicPr>
            <p:cNvPr id="70" name="image.png"/>
            <p:cNvPicPr/>
            <p:nvPr/>
          </p:nvPicPr>
          <p:blipFill>
            <a:blip r:embed="rId3">
              <a:extLst/>
            </a:blip>
            <a:srcRect l="198" t="0" r="198" b="7350"/>
            <a:stretch>
              <a:fillRect/>
            </a:stretch>
          </p:blipFill>
          <p:spPr>
            <a:xfrm>
              <a:off x="0" y="22011"/>
              <a:ext cx="6299200" cy="6620089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  <p:sp>
          <p:nvSpPr>
            <p:cNvPr id="71" name="Shape 71"/>
            <p:cNvSpPr/>
            <p:nvPr/>
          </p:nvSpPr>
          <p:spPr>
            <a:xfrm>
              <a:off x="491740" y="6448281"/>
              <a:ext cx="5300111" cy="14671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b="1" sz="3600">
                  <a:solidFill>
                    <a:srgbClr val="53D5FD"/>
                  </a:solidFill>
                </a:rPr>
                <a:t>Previous Exposure Map</a:t>
              </a:r>
              <a:endParaRPr b="1" sz="3600">
                <a:solidFill>
                  <a:srgbClr val="53D5FD"/>
                </a:solidFill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b="1" sz="3600">
                  <a:solidFill>
                    <a:srgbClr val="53D5FD"/>
                  </a:solidFill>
                </a:rPr>
                <a:t>(PI - J. Hughes)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90500" y="1460500"/>
            <a:ext cx="6332114" cy="7997969"/>
            <a:chOff x="0" y="0"/>
            <a:chExt cx="6332113" cy="7997968"/>
          </a:xfrm>
        </p:grpSpPr>
        <p:pic>
          <p:nvPicPr>
            <p:cNvPr id="73" name="apj489532f1_lr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6332114" cy="6743700"/>
            </a:xfrm>
            <a:prstGeom prst="rect">
              <a:avLst/>
            </a:prstGeom>
            <a:ln w="88900" cap="flat">
              <a:noFill/>
              <a:miter lim="400000"/>
            </a:ln>
            <a:effectLst/>
          </p:spPr>
        </p:pic>
        <p:sp>
          <p:nvSpPr>
            <p:cNvPr id="74" name="Shape 74"/>
            <p:cNvSpPr/>
            <p:nvPr/>
          </p:nvSpPr>
          <p:spPr>
            <a:xfrm>
              <a:off x="907943" y="6530831"/>
              <a:ext cx="4529186" cy="14671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b="1" sz="3600">
                  <a:solidFill>
                    <a:srgbClr val="53D5FD"/>
                  </a:solidFill>
                </a:rPr>
                <a:t>2012 Exposure Map</a:t>
              </a:r>
              <a:endParaRPr b="1" sz="3600">
                <a:solidFill>
                  <a:srgbClr val="53D5FD"/>
                </a:solidFill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b="1" sz="3600">
                  <a:solidFill>
                    <a:srgbClr val="53D5FD"/>
                  </a:solidFill>
                </a:rPr>
                <a:t>(PI - P.F. Winkler)</a:t>
              </a:r>
            </a:p>
          </p:txBody>
        </p:sp>
      </p:grpSp>
      <p:sp>
        <p:nvSpPr>
          <p:cNvPr id="76" name="Shape 76"/>
          <p:cNvSpPr/>
          <p:nvPr/>
        </p:nvSpPr>
        <p:spPr>
          <a:xfrm>
            <a:off x="4476201" y="1534391"/>
            <a:ext cx="2055590" cy="880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800">
                <a:solidFill>
                  <a:srgbClr val="E32400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800">
                <a:solidFill>
                  <a:srgbClr val="E32400"/>
                </a:solidFill>
              </a:rPr>
              <a:t>670 ks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video.mov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1600" y="1272778"/>
            <a:ext cx="12801600" cy="7200901"/>
          </a:xfrm>
          <a:prstGeom prst="rect">
            <a:avLst/>
          </a:prstGeom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mediacall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7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apj489532f6_h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3800" y="1333500"/>
            <a:ext cx="8077200" cy="8077200"/>
          </a:xfrm>
          <a:prstGeom prst="rect">
            <a:avLst/>
          </a:prstGeom>
          <a:ln w="88900">
            <a:miter lim="400000"/>
          </a:ln>
        </p:spPr>
      </p:pic>
      <p:sp>
        <p:nvSpPr>
          <p:cNvPr id="81" name="Shape 81"/>
          <p:cNvSpPr/>
          <p:nvPr/>
        </p:nvSpPr>
        <p:spPr>
          <a:xfrm>
            <a:off x="1811898" y="169646"/>
            <a:ext cx="9365402" cy="968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400">
                <a:solidFill>
                  <a:srgbClr val="FFC4AB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C4AB"/>
                </a:solidFill>
              </a:rPr>
              <a:t>2012-2003 difference image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962" y="538162"/>
            <a:ext cx="6134101" cy="4597401"/>
          </a:xfrm>
          <a:prstGeom prst="rect">
            <a:avLst/>
          </a:prstGeom>
          <a:ln>
            <a:round/>
          </a:ln>
        </p:spPr>
      </p:pic>
      <p:pic>
        <p:nvPicPr>
          <p:cNvPr id="84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293" y="5770562"/>
            <a:ext cx="12103101" cy="3441701"/>
          </a:xfrm>
          <a:prstGeom prst="rect">
            <a:avLst/>
          </a:prstGeom>
          <a:ln>
            <a:round/>
          </a:ln>
        </p:spPr>
      </p:pic>
      <p:sp>
        <p:nvSpPr>
          <p:cNvPr id="85" name="Shape 85"/>
          <p:cNvSpPr/>
          <p:nvPr/>
        </p:nvSpPr>
        <p:spPr>
          <a:xfrm>
            <a:off x="6666045" y="1254486"/>
            <a:ext cx="6337301" cy="2151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FFFFFF"/>
                </a:solidFill>
              </a:rPr>
              <a:t>Shock speeds in thermally-dominated NW regions 3,000 km/s</a:t>
            </a:r>
          </a:p>
        </p:txBody>
      </p:sp>
      <p:sp>
        <p:nvSpPr>
          <p:cNvPr id="86" name="Shape 86"/>
          <p:cNvSpPr/>
          <p:nvPr/>
        </p:nvSpPr>
        <p:spPr>
          <a:xfrm>
            <a:off x="6928928" y="4607791"/>
            <a:ext cx="5811535" cy="880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800">
                <a:solidFill>
                  <a:srgbClr val="2C1376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800">
                <a:solidFill>
                  <a:srgbClr val="2C1376"/>
                </a:solidFill>
              </a:rPr>
              <a:t>Katsuda et al. 2013</a:t>
            </a:r>
          </a:p>
        </p:txBody>
      </p:sp>
      <p:sp>
        <p:nvSpPr>
          <p:cNvPr id="87" name="Shape 87"/>
          <p:cNvSpPr/>
          <p:nvPr/>
        </p:nvSpPr>
        <p:spPr>
          <a:xfrm flipV="1">
            <a:off x="5689084" y="3299660"/>
            <a:ext cx="1013594" cy="650494"/>
          </a:xfrm>
          <a:prstGeom prst="line">
            <a:avLst/>
          </a:prstGeom>
          <a:ln w="50800">
            <a:solidFill>
              <a:srgbClr val="FFFFFF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8" name="Shape 88"/>
          <p:cNvSpPr/>
          <p:nvPr/>
        </p:nvSpPr>
        <p:spPr>
          <a:xfrm flipV="1">
            <a:off x="4355152" y="2697002"/>
            <a:ext cx="2381584" cy="219937"/>
          </a:xfrm>
          <a:prstGeom prst="line">
            <a:avLst/>
          </a:prstGeom>
          <a:ln w="50800">
            <a:solidFill>
              <a:srgbClr val="FFFFFF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9" name="Shape 89"/>
          <p:cNvSpPr/>
          <p:nvPr/>
        </p:nvSpPr>
        <p:spPr>
          <a:xfrm flipV="1">
            <a:off x="2764600" y="1709184"/>
            <a:ext cx="4123771" cy="125245"/>
          </a:xfrm>
          <a:prstGeom prst="line">
            <a:avLst/>
          </a:prstGeom>
          <a:ln w="50800">
            <a:solidFill>
              <a:srgbClr val="FFFFFF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2625" y="241300"/>
            <a:ext cx="5778501" cy="4343400"/>
          </a:xfrm>
          <a:prstGeom prst="rect">
            <a:avLst/>
          </a:prstGeom>
          <a:ln>
            <a:round/>
          </a:ln>
        </p:spPr>
      </p:pic>
      <p:pic>
        <p:nvPicPr>
          <p:cNvPr id="92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8525" y="4994275"/>
            <a:ext cx="11188700" cy="4508500"/>
          </a:xfrm>
          <a:prstGeom prst="rect">
            <a:avLst/>
          </a:prstGeom>
          <a:ln>
            <a:round/>
          </a:ln>
        </p:spPr>
      </p:pic>
      <p:sp>
        <p:nvSpPr>
          <p:cNvPr id="93" name="Shape 93"/>
          <p:cNvSpPr/>
          <p:nvPr/>
        </p:nvSpPr>
        <p:spPr>
          <a:xfrm>
            <a:off x="6386645" y="860786"/>
            <a:ext cx="6667501" cy="1466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76B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FFF76B"/>
                </a:solidFill>
              </a:rPr>
              <a:t>But nonthermal regions move at 5000 km/s!</a:t>
            </a:r>
          </a:p>
        </p:txBody>
      </p:sp>
      <p:sp>
        <p:nvSpPr>
          <p:cNvPr id="94" name="Shape 94"/>
          <p:cNvSpPr/>
          <p:nvPr/>
        </p:nvSpPr>
        <p:spPr>
          <a:xfrm>
            <a:off x="6814628" y="3845791"/>
            <a:ext cx="5811535" cy="880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800">
                <a:solidFill>
                  <a:srgbClr val="2C1376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800">
                <a:solidFill>
                  <a:srgbClr val="2C1376"/>
                </a:solidFill>
              </a:rPr>
              <a:t>Katsuda et al. 2013</a:t>
            </a:r>
          </a:p>
        </p:txBody>
      </p:sp>
      <p:sp>
        <p:nvSpPr>
          <p:cNvPr id="95" name="Shape 95"/>
          <p:cNvSpPr/>
          <p:nvPr/>
        </p:nvSpPr>
        <p:spPr>
          <a:xfrm flipV="1">
            <a:off x="5830660" y="2385888"/>
            <a:ext cx="1168422" cy="745116"/>
          </a:xfrm>
          <a:prstGeom prst="line">
            <a:avLst/>
          </a:prstGeom>
          <a:ln w="50800">
            <a:solidFill>
              <a:srgbClr val="FFFC41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Shape 96"/>
          <p:cNvSpPr/>
          <p:nvPr/>
        </p:nvSpPr>
        <p:spPr>
          <a:xfrm flipV="1">
            <a:off x="1446130" y="967710"/>
            <a:ext cx="5173188" cy="6686"/>
          </a:xfrm>
          <a:prstGeom prst="line">
            <a:avLst/>
          </a:prstGeom>
          <a:ln w="50800">
            <a:solidFill>
              <a:srgbClr val="FFFC41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apj489532f7_h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300" y="125703"/>
            <a:ext cx="8026400" cy="5779946"/>
          </a:xfrm>
          <a:prstGeom prst="rect">
            <a:avLst/>
          </a:prstGeom>
          <a:ln w="88900">
            <a:miter lim="400000"/>
          </a:ln>
        </p:spPr>
      </p:pic>
      <p:grpSp>
        <p:nvGrpSpPr>
          <p:cNvPr id="101" name="Group 101"/>
          <p:cNvGrpSpPr/>
          <p:nvPr/>
        </p:nvGrpSpPr>
        <p:grpSpPr>
          <a:xfrm>
            <a:off x="7785100" y="4457700"/>
            <a:ext cx="5130801" cy="5194302"/>
            <a:chOff x="0" y="0"/>
            <a:chExt cx="5130800" cy="5194301"/>
          </a:xfrm>
        </p:grpSpPr>
        <p:sp>
          <p:nvSpPr>
            <p:cNvPr id="99" name="Shape 99"/>
            <p:cNvSpPr/>
            <p:nvPr/>
          </p:nvSpPr>
          <p:spPr>
            <a:xfrm>
              <a:off x="0" y="0"/>
              <a:ext cx="5130801" cy="519430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effectLst>
                    <a:outerShdw sx="100000" sy="100000" kx="0" ky="0" algn="b" rotWithShape="0" blurRad="63500" dist="25400" dir="2700000">
                      <a:srgbClr val="000000">
                        <a:alpha val="70000"/>
                      </a:srgbClr>
                    </a:outerShdw>
                  </a:effectLst>
                </a:defRPr>
              </a:pPr>
            </a:p>
          </p:txBody>
        </p:sp>
        <p:pic>
          <p:nvPicPr>
            <p:cNvPr id="100" name="image.jp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91096" y="491659"/>
              <a:ext cx="4378477" cy="4368615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</p:grpSp>
      <p:sp>
        <p:nvSpPr>
          <p:cNvPr id="102" name="Shape 102"/>
          <p:cNvSpPr/>
          <p:nvPr/>
        </p:nvSpPr>
        <p:spPr>
          <a:xfrm flipH="1" flipV="1">
            <a:off x="10801844" y="4529012"/>
            <a:ext cx="22083" cy="877539"/>
          </a:xfrm>
          <a:prstGeom prst="line">
            <a:avLst/>
          </a:prstGeom>
          <a:ln w="63500">
            <a:solidFill>
              <a:srgbClr val="0056D6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" name="Shape 103"/>
          <p:cNvSpPr/>
          <p:nvPr/>
        </p:nvSpPr>
        <p:spPr>
          <a:xfrm>
            <a:off x="8076272" y="8094456"/>
            <a:ext cx="1524125" cy="1327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61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261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04" name="Shape 104"/>
          <p:cNvSpPr/>
          <p:nvPr/>
        </p:nvSpPr>
        <p:spPr>
          <a:xfrm>
            <a:off x="8100703" y="4868202"/>
            <a:ext cx="1030495" cy="947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89"/>
                </a:moveTo>
                <a:lnTo>
                  <a:pt x="0" y="21600"/>
                </a:lnTo>
                <a:lnTo>
                  <a:pt x="345" y="0"/>
                </a:lnTo>
                <a:lnTo>
                  <a:pt x="21600" y="389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05" name="Shape 105"/>
          <p:cNvSpPr/>
          <p:nvPr/>
        </p:nvSpPr>
        <p:spPr>
          <a:xfrm>
            <a:off x="10966182" y="4757118"/>
            <a:ext cx="1841604" cy="1177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86"/>
                </a:moveTo>
                <a:lnTo>
                  <a:pt x="21600" y="21600"/>
                </a:lnTo>
                <a:lnTo>
                  <a:pt x="21157" y="0"/>
                </a:lnTo>
                <a:lnTo>
                  <a:pt x="0" y="1686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06" name="Shape 106"/>
          <p:cNvSpPr/>
          <p:nvPr/>
        </p:nvSpPr>
        <p:spPr>
          <a:xfrm flipV="1">
            <a:off x="11579679" y="4777179"/>
            <a:ext cx="700151" cy="986642"/>
          </a:xfrm>
          <a:prstGeom prst="line">
            <a:avLst/>
          </a:prstGeom>
          <a:ln w="63500">
            <a:solidFill>
              <a:srgbClr val="0056D6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7" name="Shape 107"/>
          <p:cNvSpPr/>
          <p:nvPr/>
        </p:nvSpPr>
        <p:spPr>
          <a:xfrm>
            <a:off x="11078380" y="8049552"/>
            <a:ext cx="1652650" cy="1445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090"/>
                </a:moveTo>
                <a:lnTo>
                  <a:pt x="20963" y="0"/>
                </a:lnTo>
                <a:lnTo>
                  <a:pt x="21600" y="21600"/>
                </a:lnTo>
                <a:lnTo>
                  <a:pt x="0" y="2109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08" name="Shape 108"/>
          <p:cNvSpPr/>
          <p:nvPr/>
        </p:nvSpPr>
        <p:spPr>
          <a:xfrm flipH="1" flipV="1">
            <a:off x="8889238" y="4521591"/>
            <a:ext cx="301027" cy="683079"/>
          </a:xfrm>
          <a:prstGeom prst="line">
            <a:avLst/>
          </a:prstGeom>
          <a:ln w="63500">
            <a:solidFill>
              <a:srgbClr val="E32400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9" name="Shape 109"/>
          <p:cNvSpPr/>
          <p:nvPr/>
        </p:nvSpPr>
        <p:spPr>
          <a:xfrm flipH="1" flipV="1">
            <a:off x="7897834" y="5473411"/>
            <a:ext cx="594693" cy="543668"/>
          </a:xfrm>
          <a:prstGeom prst="line">
            <a:avLst/>
          </a:prstGeom>
          <a:ln w="63500">
            <a:solidFill>
              <a:srgbClr val="E32400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0" name="Shape 110"/>
          <p:cNvSpPr/>
          <p:nvPr/>
        </p:nvSpPr>
        <p:spPr>
          <a:xfrm flipH="1">
            <a:off x="7844827" y="6657480"/>
            <a:ext cx="490539" cy="20721"/>
          </a:xfrm>
          <a:prstGeom prst="line">
            <a:avLst/>
          </a:prstGeom>
          <a:ln w="63500">
            <a:solidFill>
              <a:srgbClr val="E32400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" name="Shape 111"/>
          <p:cNvSpPr/>
          <p:nvPr/>
        </p:nvSpPr>
        <p:spPr>
          <a:xfrm>
            <a:off x="675406" y="6539033"/>
            <a:ext cx="6888580" cy="10316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800">
                <a:solidFill>
                  <a:srgbClr val="FF6251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5800">
                <a:solidFill>
                  <a:srgbClr val="FF6251"/>
                </a:solidFill>
              </a:rPr>
              <a:t>Winkler et al. 2014</a:t>
            </a:r>
          </a:p>
        </p:txBody>
      </p:sp>
      <p:sp>
        <p:nvSpPr>
          <p:cNvPr id="112" name="Shape 112"/>
          <p:cNvSpPr/>
          <p:nvPr/>
        </p:nvSpPr>
        <p:spPr>
          <a:xfrm flipV="1">
            <a:off x="2990107" y="800889"/>
            <a:ext cx="1416382" cy="119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" name="Shape 113"/>
          <p:cNvSpPr/>
          <p:nvPr/>
        </p:nvSpPr>
        <p:spPr>
          <a:xfrm>
            <a:off x="2979134" y="145333"/>
            <a:ext cx="1438328" cy="655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00F901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00F901"/>
                </a:solidFill>
              </a:rPr>
              <a:t>Ejecta?</a:t>
            </a:r>
          </a:p>
        </p:txBody>
      </p:sp>
      <p:pic>
        <p:nvPicPr>
          <p:cNvPr id="114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5559924" y="4674265"/>
            <a:ext cx="1884952" cy="405070"/>
          </a:xfrm>
          <a:prstGeom prst="rect">
            <a:avLst/>
          </a:prstGeom>
        </p:spPr>
      </p:pic>
      <p:pic>
        <p:nvPicPr>
          <p:cNvPr id="116" name="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 rot="18900000">
            <a:off x="5686924" y="4801265"/>
            <a:ext cx="1884952" cy="405070"/>
          </a:xfrm>
          <a:prstGeom prst="rect">
            <a:avLst/>
          </a:prstGeom>
        </p:spPr>
      </p:pic>
      <p:pic>
        <p:nvPicPr>
          <p:cNvPr id="118" name="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 rot="18900000">
            <a:off x="5813924" y="4928265"/>
            <a:ext cx="1884952" cy="405070"/>
          </a:xfrm>
          <a:prstGeom prst="rect">
            <a:avLst/>
          </a:prstGeom>
        </p:spPr>
      </p:pic>
      <p:pic>
        <p:nvPicPr>
          <p:cNvPr id="120" name="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 rot="18900000">
            <a:off x="5940924" y="5055265"/>
            <a:ext cx="1884952" cy="405070"/>
          </a:xfrm>
          <a:prstGeom prst="rect">
            <a:avLst/>
          </a:prstGeom>
        </p:spPr>
      </p:pic>
      <p:sp>
        <p:nvSpPr>
          <p:cNvPr id="122" name="Shape 122"/>
          <p:cNvSpPr/>
          <p:nvPr/>
        </p:nvSpPr>
        <p:spPr>
          <a:xfrm flipV="1">
            <a:off x="8052491" y="8781059"/>
            <a:ext cx="1060194" cy="668411"/>
          </a:xfrm>
          <a:prstGeom prst="line">
            <a:avLst/>
          </a:prstGeom>
          <a:ln w="63500">
            <a:solidFill>
              <a:srgbClr val="00F9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03975" y="520700"/>
            <a:ext cx="6286500" cy="4483101"/>
          </a:xfrm>
          <a:prstGeom prst="rect">
            <a:avLst/>
          </a:prstGeom>
          <a:ln>
            <a:round/>
          </a:ln>
        </p:spPr>
      </p:pic>
      <p:pic>
        <p:nvPicPr>
          <p:cNvPr id="125" name="image.png"/>
          <p:cNvPicPr/>
          <p:nvPr/>
        </p:nvPicPr>
        <p:blipFill>
          <a:blip r:embed="rId3">
            <a:extLst/>
          </a:blip>
          <a:srcRect l="50305" t="0" r="0" b="0"/>
          <a:stretch>
            <a:fillRect/>
          </a:stretch>
        </p:blipFill>
        <p:spPr>
          <a:xfrm>
            <a:off x="711200" y="496839"/>
            <a:ext cx="5320522" cy="5520651"/>
          </a:xfrm>
          <a:prstGeom prst="rect">
            <a:avLst/>
          </a:prstGeom>
          <a:ln>
            <a:round/>
          </a:ln>
        </p:spPr>
      </p:pic>
      <p:sp>
        <p:nvSpPr>
          <p:cNvPr id="126" name="Shape 126"/>
          <p:cNvSpPr/>
          <p:nvPr/>
        </p:nvSpPr>
        <p:spPr>
          <a:xfrm>
            <a:off x="4536745" y="1967654"/>
            <a:ext cx="1890343" cy="3007118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7" name="Shape 127"/>
          <p:cNvSpPr/>
          <p:nvPr/>
        </p:nvSpPr>
        <p:spPr>
          <a:xfrm flipV="1">
            <a:off x="4562289" y="566615"/>
            <a:ext cx="1889725" cy="855703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lvl="0" algn="l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8" name="Shape 128"/>
          <p:cNvSpPr/>
          <p:nvPr/>
        </p:nvSpPr>
        <p:spPr>
          <a:xfrm>
            <a:off x="6740056" y="5153386"/>
            <a:ext cx="5605079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FFFFFF"/>
                </a:solidFill>
              </a:rPr>
              <a:t>Spitzer IRS spectrum</a:t>
            </a:r>
          </a:p>
        </p:txBody>
      </p:sp>
      <p:sp>
        <p:nvSpPr>
          <p:cNvPr id="129" name="Shape 129"/>
          <p:cNvSpPr/>
          <p:nvPr/>
        </p:nvSpPr>
        <p:spPr>
          <a:xfrm>
            <a:off x="428205" y="7140108"/>
            <a:ext cx="12148390" cy="159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4600">
                <a:solidFill>
                  <a:srgbClr val="E392FE"/>
                </a:solidFill>
              </a:rPr>
              <a:t>IR fits imply density in NW n</a:t>
            </a:r>
            <a:r>
              <a:rPr b="1" baseline="-5999" sz="4600">
                <a:solidFill>
                  <a:srgbClr val="E392FE"/>
                </a:solidFill>
              </a:rPr>
              <a:t>0</a:t>
            </a:r>
            <a:r>
              <a:rPr b="1" sz="4600">
                <a:solidFill>
                  <a:srgbClr val="E392FE"/>
                </a:solidFill>
              </a:rPr>
              <a:t> = 0.25 cm</a:t>
            </a:r>
            <a:r>
              <a:rPr b="1" baseline="31999" sz="4600">
                <a:solidFill>
                  <a:srgbClr val="E392FE"/>
                </a:solidFill>
              </a:rPr>
              <a:t>-3</a:t>
            </a:r>
            <a:endParaRPr b="1" baseline="31999" sz="4600">
              <a:solidFill>
                <a:srgbClr val="E392FE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4600">
                <a:solidFill>
                  <a:srgbClr val="E392FE"/>
                </a:solidFill>
              </a:rPr>
              <a:t>Much denser than elsewhere</a:t>
            </a:r>
          </a:p>
        </p:txBody>
      </p:sp>
      <p:sp>
        <p:nvSpPr>
          <p:cNvPr id="130" name="Shape 130"/>
          <p:cNvSpPr/>
          <p:nvPr/>
        </p:nvSpPr>
        <p:spPr>
          <a:xfrm>
            <a:off x="568956" y="6000375"/>
            <a:ext cx="5604994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FFFFFF"/>
                </a:solidFill>
              </a:rPr>
              <a:t>Spitzer 24 µm image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video-1.mov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7000" y="1276350"/>
            <a:ext cx="12756445" cy="7175500"/>
          </a:xfrm>
          <a:prstGeom prst="rect">
            <a:avLst/>
          </a:prstGeom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mediacall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xfrm>
            <a:off x="1270000" y="139700"/>
            <a:ext cx="10464800" cy="11938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6251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6251"/>
                </a:solidFill>
              </a:rPr>
              <a:t>Shock Precursor?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xfrm>
            <a:off x="-457200" y="1409700"/>
            <a:ext cx="7264400" cy="6794500"/>
          </a:xfrm>
          <a:prstGeom prst="rect">
            <a:avLst/>
          </a:prstGeom>
        </p:spPr>
        <p:txBody>
          <a:bodyPr/>
          <a:lstStyle/>
          <a:p>
            <a:pPr lvl="0" marL="869447" indent="-412247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74A7FE"/>
                </a:solidFill>
              </a:rPr>
              <a:t>Prediction of diffusive shock acceleration theory that electrons should spend some time ahead of shock</a:t>
            </a:r>
            <a:endParaRPr b="1" sz="3400">
              <a:solidFill>
                <a:srgbClr val="74A7FE"/>
              </a:solidFill>
            </a:endParaRPr>
          </a:p>
          <a:p>
            <a:pPr lvl="0" marL="869447" indent="-412247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74A7FE"/>
                </a:solidFill>
              </a:rPr>
              <a:t>Might be visible as “precursor” emission, or “halo”</a:t>
            </a:r>
            <a:endParaRPr b="1" sz="3400">
              <a:solidFill>
                <a:srgbClr val="74A7FE"/>
              </a:solidFill>
            </a:endParaRPr>
          </a:p>
          <a:p>
            <a:pPr lvl="0" marL="869447" indent="-412247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74A7FE"/>
                </a:solidFill>
              </a:rPr>
              <a:t>Searched in regions of sharp shocks and low backgrounds</a:t>
            </a:r>
          </a:p>
        </p:txBody>
      </p:sp>
      <p:grpSp>
        <p:nvGrpSpPr>
          <p:cNvPr id="138" name="Group 138"/>
          <p:cNvGrpSpPr/>
          <p:nvPr/>
        </p:nvGrpSpPr>
        <p:grpSpPr>
          <a:xfrm>
            <a:off x="6678745" y="1653937"/>
            <a:ext cx="6324601" cy="7188919"/>
            <a:chOff x="0" y="0"/>
            <a:chExt cx="6324600" cy="7188917"/>
          </a:xfrm>
        </p:grpSpPr>
        <p:pic>
          <p:nvPicPr>
            <p:cNvPr id="136" name="apj489532f12_hr.jp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1350" y="0"/>
              <a:ext cx="6022304" cy="6172200"/>
            </a:xfrm>
            <a:prstGeom prst="rect">
              <a:avLst/>
            </a:prstGeom>
            <a:ln w="88900" cap="flat">
              <a:noFill/>
              <a:miter lim="400000"/>
            </a:ln>
            <a:effectLst/>
          </p:spPr>
        </p:pic>
        <p:sp>
          <p:nvSpPr>
            <p:cNvPr id="137" name="Shape 137"/>
            <p:cNvSpPr/>
            <p:nvPr/>
          </p:nvSpPr>
          <p:spPr>
            <a:xfrm>
              <a:off x="0" y="6076706"/>
              <a:ext cx="6324600" cy="1112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FFF995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200">
                  <a:solidFill>
                    <a:srgbClr val="FFF995"/>
                  </a:solidFill>
                </a:rPr>
                <a:t>NE and SW rims, overlaid with precursor search regions</a:t>
              </a:r>
            </a:p>
          </p:txBody>
        </p:sp>
      </p:grp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xfrm>
            <a:off x="1270000" y="139700"/>
            <a:ext cx="10464800" cy="11938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6251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7200">
                <a:solidFill>
                  <a:srgbClr val="FF6251"/>
                </a:solidFill>
              </a:rPr>
              <a:t>Shock Precursor? No.</a:t>
            </a:r>
          </a:p>
        </p:txBody>
      </p:sp>
      <p:pic>
        <p:nvPicPr>
          <p:cNvPr id="141" name="apj489532f13_h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9863" y="1473200"/>
            <a:ext cx="10244833" cy="6794500"/>
          </a:xfrm>
          <a:prstGeom prst="rect">
            <a:avLst/>
          </a:prstGeom>
          <a:ln w="88900">
            <a:miter lim="400000"/>
          </a:ln>
        </p:spPr>
      </p:pic>
      <p:sp>
        <p:nvSpPr>
          <p:cNvPr id="142" name="Shape 142"/>
          <p:cNvSpPr/>
          <p:nvPr/>
        </p:nvSpPr>
        <p:spPr>
          <a:xfrm>
            <a:off x="1149504" y="8369299"/>
            <a:ext cx="10690193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96D35F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96D35F"/>
                </a:solidFill>
              </a:rPr>
              <a:t>Implies high magnetic field; B &gt;= 100 μG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xfrm>
            <a:off x="939800" y="203200"/>
            <a:ext cx="11125200" cy="1346200"/>
          </a:xfrm>
          <a:prstGeom prst="rect">
            <a:avLst/>
          </a:prstGeom>
        </p:spPr>
        <p:txBody>
          <a:bodyPr/>
          <a:lstStyle>
            <a:lvl1pPr>
              <a:defRPr b="1" sz="5000">
                <a:solidFill>
                  <a:srgbClr val="53D5FD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5000">
                <a:solidFill>
                  <a:srgbClr val="53D5FD"/>
                </a:solidFill>
              </a:rPr>
              <a:t>Why are synchrotron rims so thin?</a:t>
            </a:r>
          </a:p>
        </p:txBody>
      </p:sp>
      <p:sp>
        <p:nvSpPr>
          <p:cNvPr id="145" name="Shape 145"/>
          <p:cNvSpPr/>
          <p:nvPr>
            <p:ph type="body" idx="1"/>
          </p:nvPr>
        </p:nvSpPr>
        <p:spPr>
          <a:xfrm>
            <a:off x="6985000" y="2171700"/>
            <a:ext cx="5778500" cy="5740400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D877"/>
                </a:solidFill>
              </a:rPr>
              <a:t>Get rid of electrons -&gt; synchrotron losses, need high B-field</a:t>
            </a:r>
            <a:endParaRPr b="1" sz="3600">
              <a:solidFill>
                <a:srgbClr val="FFD877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D877"/>
                </a:solidFill>
              </a:rPr>
              <a:t>Get rid of B-field -&gt; magnetic damping</a:t>
            </a:r>
          </a:p>
        </p:txBody>
      </p:sp>
      <p:pic>
        <p:nvPicPr>
          <p:cNvPr id="146" name="f7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6700" y="1892300"/>
            <a:ext cx="6870700" cy="6286500"/>
          </a:xfrm>
          <a:prstGeom prst="rect">
            <a:avLst/>
          </a:prstGeom>
          <a:ln w="88900">
            <a:miter lim="400000"/>
          </a:ln>
        </p:spPr>
      </p:pic>
      <p:sp>
        <p:nvSpPr>
          <p:cNvPr id="147" name="Shape 147"/>
          <p:cNvSpPr/>
          <p:nvPr/>
        </p:nvSpPr>
        <p:spPr>
          <a:xfrm>
            <a:off x="-1455" y="8264886"/>
            <a:ext cx="7404101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D9CAFE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D9CAFE"/>
                </a:solidFill>
              </a:rPr>
              <a:t>Rims only a few arcsecs wide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f7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3800" y="236440"/>
            <a:ext cx="6690258" cy="6121401"/>
          </a:xfrm>
          <a:prstGeom prst="rect">
            <a:avLst/>
          </a:prstGeom>
          <a:ln w="88900">
            <a:miter lim="400000"/>
          </a:ln>
        </p:spPr>
      </p:pic>
      <p:sp>
        <p:nvSpPr>
          <p:cNvPr id="150" name="Shape 150"/>
          <p:cNvSpPr/>
          <p:nvPr/>
        </p:nvSpPr>
        <p:spPr>
          <a:xfrm>
            <a:off x="901711" y="6591913"/>
            <a:ext cx="11176001" cy="2864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96D35F"/>
                </a:solidFill>
              </a:rPr>
              <a:t>Clear dependence on energy </a:t>
            </a:r>
            <a:endParaRPr b="1" sz="3600">
              <a:solidFill>
                <a:srgbClr val="96D35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96D35F"/>
                </a:solidFill>
              </a:rPr>
              <a:t>B-field damping model disfavored</a:t>
            </a:r>
            <a:endParaRPr b="1" sz="3600">
              <a:solidFill>
                <a:srgbClr val="96D35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96D35F"/>
                </a:solidFill>
              </a:rPr>
              <a:t>B ~100 μG; energy-dependent diffusion coeff.</a:t>
            </a:r>
            <a:endParaRPr b="1" sz="3600">
              <a:solidFill>
                <a:srgbClr val="96D35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96D35F"/>
                </a:solidFill>
              </a:rPr>
              <a:t>Ressler et al. (2014)</a:t>
            </a:r>
          </a:p>
        </p:txBody>
      </p:sp>
      <p:grpSp>
        <p:nvGrpSpPr>
          <p:cNvPr id="153" name="Group 153"/>
          <p:cNvGrpSpPr/>
          <p:nvPr/>
        </p:nvGrpSpPr>
        <p:grpSpPr>
          <a:xfrm>
            <a:off x="2253816" y="430139"/>
            <a:ext cx="8471791" cy="6121416"/>
            <a:chOff x="0" y="0"/>
            <a:chExt cx="8471789" cy="6121414"/>
          </a:xfrm>
        </p:grpSpPr>
        <p:pic>
          <p:nvPicPr>
            <p:cNvPr id="151" name="f10.jpg"/>
            <p:cNvPicPr/>
            <p:nvPr/>
          </p:nvPicPr>
          <p:blipFill>
            <a:blip r:embed="rId3">
              <a:extLst/>
            </a:blip>
            <a:srcRect l="2916" t="0" r="119" b="509"/>
            <a:stretch>
              <a:fillRect/>
            </a:stretch>
          </p:blipFill>
          <p:spPr>
            <a:xfrm>
              <a:off x="0" y="0"/>
              <a:ext cx="8471790" cy="6121415"/>
            </a:xfrm>
            <a:prstGeom prst="rect">
              <a:avLst/>
            </a:prstGeom>
            <a:ln w="88900" cap="flat">
              <a:noFill/>
              <a:miter lim="400000"/>
            </a:ln>
            <a:effectLst/>
          </p:spPr>
        </p:pic>
        <p:sp>
          <p:nvSpPr>
            <p:cNvPr id="152" name="Shape 152"/>
            <p:cNvSpPr/>
            <p:nvPr/>
          </p:nvSpPr>
          <p:spPr>
            <a:xfrm>
              <a:off x="1210963" y="307561"/>
              <a:ext cx="4072137" cy="20159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l">
                <a:defRPr sz="1800">
                  <a:solidFill>
                    <a:srgbClr val="000000"/>
                  </a:solidFill>
                </a:defRPr>
              </a:pPr>
              <a:r>
                <a:rPr sz="3000"/>
                <a:t>black circles: 0.7-1 keV</a:t>
              </a:r>
              <a:endParaRPr sz="3000"/>
            </a:p>
            <a:p>
              <a:pPr lvl="0" algn="l">
                <a:defRPr sz="1800">
                  <a:solidFill>
                    <a:srgbClr val="000000"/>
                  </a:solidFill>
                </a:defRPr>
              </a:pPr>
              <a:r>
                <a:rPr sz="3000"/>
                <a:t>------- line: 1-2 keV</a:t>
              </a:r>
              <a:endParaRPr sz="3000"/>
            </a:p>
            <a:p>
              <a:pPr lvl="0" algn="l"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FF4013"/>
                  </a:solidFill>
                </a:rPr>
                <a:t>red boxes: 2-7 keV</a:t>
              </a:r>
              <a:endParaRPr sz="3000">
                <a:solidFill>
                  <a:srgbClr val="FF4013"/>
                </a:solidFill>
              </a:endParaRPr>
            </a:p>
          </p:txBody>
        </p:sp>
      </p:grp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3" grpId="1"/>
      <p:bldP build="whole" bldLvl="1" animBg="1" rev="0" advAuto="0" spid="150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xfrm>
            <a:off x="1270000" y="203200"/>
            <a:ext cx="10464800" cy="12446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42F69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7200">
                <a:solidFill>
                  <a:srgbClr val="D42F69"/>
                </a:solidFill>
              </a:rPr>
              <a:t>Summary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228600" y="1447800"/>
            <a:ext cx="12534900" cy="4635500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8C82"/>
                </a:solidFill>
              </a:rPr>
              <a:t>Shock velocities high; faster in nonthermal regions</a:t>
            </a:r>
            <a:endParaRPr b="1" sz="3600">
              <a:solidFill>
                <a:srgbClr val="FF8C82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8C82"/>
                </a:solidFill>
              </a:rPr>
              <a:t>No evidence for synchrotron precursor</a:t>
            </a:r>
            <a:endParaRPr b="1" sz="3600">
              <a:solidFill>
                <a:srgbClr val="FF8C82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8C82"/>
                </a:solidFill>
              </a:rPr>
              <a:t>synchrotron losses, not B-field losses, probably account for thin nonthermal rims</a:t>
            </a:r>
          </a:p>
        </p:txBody>
      </p:sp>
      <p:pic>
        <p:nvPicPr>
          <p:cNvPr id="157" name="image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95076" y="5687526"/>
            <a:ext cx="3873501" cy="3886201"/>
          </a:xfrm>
          <a:prstGeom prst="rect">
            <a:avLst/>
          </a:prstGeom>
          <a:ln>
            <a:round/>
          </a:ln>
        </p:spPr>
      </p:pic>
      <p:sp>
        <p:nvSpPr>
          <p:cNvPr id="158" name="Shape 158"/>
          <p:cNvSpPr/>
          <p:nvPr/>
        </p:nvSpPr>
        <p:spPr>
          <a:xfrm>
            <a:off x="1124604" y="6361760"/>
            <a:ext cx="7147034" cy="2837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00CAC1"/>
                </a:solidFill>
              </a:rPr>
              <a:t>Brian J. Williams</a:t>
            </a:r>
            <a:endParaRPr b="1" sz="4200">
              <a:solidFill>
                <a:srgbClr val="00CAC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00CAC1"/>
                </a:solidFill>
              </a:rPr>
              <a:t>NASA GSFC</a:t>
            </a:r>
            <a:endParaRPr b="1" sz="4200">
              <a:solidFill>
                <a:srgbClr val="00CAC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00CAC1"/>
                </a:solidFill>
              </a:rPr>
              <a:t>brian.j.williams@nasa.gov</a:t>
            </a:r>
            <a:endParaRPr b="1" sz="4200">
              <a:solidFill>
                <a:srgbClr val="00CAC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00CAC1"/>
                </a:solidFill>
              </a:rPr>
              <a:t>@bjwilli2</a:t>
            </a:r>
          </a:p>
        </p:txBody>
      </p:sp>
      <p:sp>
        <p:nvSpPr>
          <p:cNvPr id="159" name="Shape 159"/>
          <p:cNvSpPr/>
          <p:nvPr/>
        </p:nvSpPr>
        <p:spPr>
          <a:xfrm>
            <a:off x="1112473" y="6176770"/>
            <a:ext cx="6931535" cy="3207708"/>
          </a:xfrm>
          <a:prstGeom prst="roundRect">
            <a:avLst>
              <a:gd name="adj" fmla="val 15000"/>
            </a:avLst>
          </a:prstGeom>
          <a:ln w="38100">
            <a:solidFill>
              <a:srgbClr val="00F7E3">
                <a:alpha val="85000"/>
              </a:srgbClr>
            </a:solidFill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jpe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jpeg"/></Relationships>

</file>

<file path=ppt/theme/theme1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board"/>
        <a:ea typeface="Chalkboard"/>
        <a:cs typeface="Chalkboard"/>
      </a:majorFont>
      <a:minorFont>
        <a:latin typeface="Chalkboard"/>
        <a:ea typeface="Chalkboard"/>
        <a:cs typeface="Chalkboard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boar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boar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board"/>
        <a:ea typeface="Chalkboard"/>
        <a:cs typeface="Chalkboard"/>
      </a:majorFont>
      <a:minorFont>
        <a:latin typeface="Chalkboard"/>
        <a:ea typeface="Chalkboard"/>
        <a:cs typeface="Chalkboard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boar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boar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