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45" r:id="rId1"/>
  </p:sldMasterIdLst>
  <p:notesMasterIdLst>
    <p:notesMasterId r:id="rId20"/>
  </p:notesMasterIdLst>
  <p:sldIdLst>
    <p:sldId id="256" r:id="rId2"/>
    <p:sldId id="350" r:id="rId3"/>
    <p:sldId id="260" r:id="rId4"/>
    <p:sldId id="415" r:id="rId5"/>
    <p:sldId id="332" r:id="rId6"/>
    <p:sldId id="394" r:id="rId7"/>
    <p:sldId id="384" r:id="rId8"/>
    <p:sldId id="270" r:id="rId9"/>
    <p:sldId id="333" r:id="rId10"/>
    <p:sldId id="353" r:id="rId11"/>
    <p:sldId id="418" r:id="rId12"/>
    <p:sldId id="420" r:id="rId13"/>
    <p:sldId id="389" r:id="rId14"/>
    <p:sldId id="363" r:id="rId15"/>
    <p:sldId id="416" r:id="rId16"/>
    <p:sldId id="419" r:id="rId17"/>
    <p:sldId id="403" r:id="rId18"/>
    <p:sldId id="29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5FA9174-A559-424E-9CF1-07177E190630}">
          <p14:sldIdLst>
            <p14:sldId id="256"/>
            <p14:sldId id="350"/>
            <p14:sldId id="260"/>
            <p14:sldId id="415"/>
            <p14:sldId id="332"/>
            <p14:sldId id="394"/>
            <p14:sldId id="384"/>
            <p14:sldId id="270"/>
            <p14:sldId id="333"/>
            <p14:sldId id="353"/>
            <p14:sldId id="418"/>
            <p14:sldId id="420"/>
            <p14:sldId id="389"/>
            <p14:sldId id="363"/>
            <p14:sldId id="416"/>
            <p14:sldId id="419"/>
            <p14:sldId id="403"/>
            <p14:sldId id="298"/>
          </p14:sldIdLst>
        </p14:section>
        <p14:section name="BackUps" id="{0218F2DD-CBC1-DB44-8B05-D4DEC44BDAC8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5" autoAdjust="0"/>
    <p:restoredTop sz="81380" autoAdjust="0"/>
  </p:normalViewPr>
  <p:slideViewPr>
    <p:cSldViewPr snapToGrid="0" snapToObjects="1">
      <p:cViewPr varScale="1">
        <p:scale>
          <a:sx n="89" d="100"/>
          <a:sy n="89" d="100"/>
        </p:scale>
        <p:origin x="-63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sheet%20in%20ICM%20L10%20-%20Sine%20Waves%20and%20Phase_stu_slides-1.ppt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sheet%20in%20ICM%20L10%20-%20Sine%20Waves%20and%20Phase_stu_slides-1.ppt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sheet%20in%20ICM%20L10%20-%20Sine%20Waves%20and%20Phase_stu_slides-1.pp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92101857066371"/>
          <c:y val="0.000828077750585911"/>
          <c:w val="0.976296296296296"/>
          <c:h val="0.983920504535944"/>
        </c:manualLayout>
      </c:layout>
      <c:lineChart>
        <c:grouping val="standard"/>
        <c:varyColors val="0"/>
        <c:ser>
          <c:idx val="0"/>
          <c:order val="0"/>
          <c:spPr>
            <a:ln w="28575" cmpd="sng">
              <a:gradFill flip="none" rotWithShape="1">
                <a:gsLst>
                  <a:gs pos="0">
                    <a:srgbClr val="FF0000"/>
                  </a:gs>
                  <a:gs pos="100000">
                    <a:srgbClr val="FFF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</a:ln>
          </c:spPr>
          <c:marker>
            <c:symbol val="none"/>
          </c:marker>
          <c:val>
            <c:numRef>
              <c:f>'[Worksheet in ICM L10 - Sine Waves and Phase_stu_slides-1.ppt]Sheet1'!$H$24:$H$86</c:f>
              <c:numCache>
                <c:formatCode>General</c:formatCode>
                <c:ptCount val="63"/>
                <c:pt idx="0">
                  <c:v>-0.707106781186548</c:v>
                </c:pt>
                <c:pt idx="1">
                  <c:v>-0.923879532511287</c:v>
                </c:pt>
                <c:pt idx="2">
                  <c:v>-1.0</c:v>
                </c:pt>
                <c:pt idx="3">
                  <c:v>-0.923879532511287</c:v>
                </c:pt>
                <c:pt idx="4">
                  <c:v>-0.707106781186547</c:v>
                </c:pt>
                <c:pt idx="5">
                  <c:v>-0.38268343236509</c:v>
                </c:pt>
                <c:pt idx="6">
                  <c:v>0.0</c:v>
                </c:pt>
                <c:pt idx="7">
                  <c:v>0.38268343236509</c:v>
                </c:pt>
                <c:pt idx="8">
                  <c:v>0.707106781186547</c:v>
                </c:pt>
                <c:pt idx="9">
                  <c:v>0.923879532511287</c:v>
                </c:pt>
                <c:pt idx="10">
                  <c:v>1.0</c:v>
                </c:pt>
                <c:pt idx="11">
                  <c:v>0.923879532511287</c:v>
                </c:pt>
                <c:pt idx="12">
                  <c:v>0.707106781186548</c:v>
                </c:pt>
                <c:pt idx="13">
                  <c:v>0.38268343236509</c:v>
                </c:pt>
                <c:pt idx="14">
                  <c:v>1.22514845490862E-16</c:v>
                </c:pt>
                <c:pt idx="15">
                  <c:v>-0.38268343236509</c:v>
                </c:pt>
                <c:pt idx="16">
                  <c:v>-0.707106781186547</c:v>
                </c:pt>
                <c:pt idx="17">
                  <c:v>-0.923879532511286</c:v>
                </c:pt>
                <c:pt idx="18">
                  <c:v>-1.0</c:v>
                </c:pt>
                <c:pt idx="19">
                  <c:v>-0.923879532511287</c:v>
                </c:pt>
                <c:pt idx="20">
                  <c:v>-0.707106781186548</c:v>
                </c:pt>
                <c:pt idx="21">
                  <c:v>-0.38268343236509</c:v>
                </c:pt>
                <c:pt idx="22">
                  <c:v>-2.45029690981724E-16</c:v>
                </c:pt>
                <c:pt idx="23">
                  <c:v>0.38268343236509</c:v>
                </c:pt>
                <c:pt idx="24">
                  <c:v>0.707106781186547</c:v>
                </c:pt>
                <c:pt idx="25">
                  <c:v>0.923879532511286</c:v>
                </c:pt>
                <c:pt idx="26">
                  <c:v>1.0</c:v>
                </c:pt>
                <c:pt idx="27">
                  <c:v>0.923879532511287</c:v>
                </c:pt>
                <c:pt idx="28">
                  <c:v>0.707106781186548</c:v>
                </c:pt>
                <c:pt idx="29">
                  <c:v>0.38268343236509</c:v>
                </c:pt>
                <c:pt idx="30">
                  <c:v>3.67544536472586E-16</c:v>
                </c:pt>
                <c:pt idx="31">
                  <c:v>-0.38268343236509</c:v>
                </c:pt>
                <c:pt idx="32">
                  <c:v>-0.707106781186548</c:v>
                </c:pt>
                <c:pt idx="33">
                  <c:v>-0.923879532511286</c:v>
                </c:pt>
                <c:pt idx="34">
                  <c:v>-1.0</c:v>
                </c:pt>
                <c:pt idx="35">
                  <c:v>-0.923879532511287</c:v>
                </c:pt>
                <c:pt idx="36">
                  <c:v>-0.707106781186548</c:v>
                </c:pt>
                <c:pt idx="37">
                  <c:v>-0.382683432365091</c:v>
                </c:pt>
                <c:pt idx="38">
                  <c:v>-4.90059381963448E-16</c:v>
                </c:pt>
                <c:pt idx="39">
                  <c:v>0.38268343236509</c:v>
                </c:pt>
                <c:pt idx="40">
                  <c:v>0.707106781186548</c:v>
                </c:pt>
                <c:pt idx="41">
                  <c:v>0.923879532511286</c:v>
                </c:pt>
                <c:pt idx="42">
                  <c:v>1.0</c:v>
                </c:pt>
                <c:pt idx="43">
                  <c:v>0.923879532511287</c:v>
                </c:pt>
                <c:pt idx="44">
                  <c:v>0.707106781186549</c:v>
                </c:pt>
                <c:pt idx="45">
                  <c:v>0.382683432365091</c:v>
                </c:pt>
                <c:pt idx="46">
                  <c:v>6.12574227454315E-16</c:v>
                </c:pt>
                <c:pt idx="47">
                  <c:v>-0.382683432365088</c:v>
                </c:pt>
                <c:pt idx="48">
                  <c:v>-0.707106781186548</c:v>
                </c:pt>
                <c:pt idx="49">
                  <c:v>-0.923879532511286</c:v>
                </c:pt>
                <c:pt idx="50">
                  <c:v>-1.0</c:v>
                </c:pt>
                <c:pt idx="51">
                  <c:v>-0.923879532511287</c:v>
                </c:pt>
                <c:pt idx="52">
                  <c:v>-0.707106781186549</c:v>
                </c:pt>
                <c:pt idx="53">
                  <c:v>-0.382683432365089</c:v>
                </c:pt>
                <c:pt idx="54">
                  <c:v>-7.35089072945201E-16</c:v>
                </c:pt>
                <c:pt idx="55">
                  <c:v>0.382683432365088</c:v>
                </c:pt>
                <c:pt idx="56">
                  <c:v>0.707106781186548</c:v>
                </c:pt>
                <c:pt idx="57">
                  <c:v>0.923879532511286</c:v>
                </c:pt>
                <c:pt idx="58">
                  <c:v>1.0</c:v>
                </c:pt>
                <c:pt idx="59">
                  <c:v>0.923879532511287</c:v>
                </c:pt>
                <c:pt idx="60">
                  <c:v>0.707106781186549</c:v>
                </c:pt>
                <c:pt idx="61">
                  <c:v>0.382683432365089</c:v>
                </c:pt>
                <c:pt idx="62">
                  <c:v>8.57603918436063E-16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61855864"/>
        <c:axId val="-2061840616"/>
      </c:lineChart>
      <c:catAx>
        <c:axId val="-2061855864"/>
        <c:scaling>
          <c:orientation val="minMax"/>
        </c:scaling>
        <c:delete val="1"/>
        <c:axPos val="b"/>
        <c:majorTickMark val="out"/>
        <c:minorTickMark val="none"/>
        <c:tickLblPos val="nextTo"/>
        <c:crossAx val="-2061840616"/>
        <c:crosses val="autoZero"/>
        <c:auto val="1"/>
        <c:lblAlgn val="ctr"/>
        <c:lblOffset val="100"/>
        <c:noMultiLvlLbl val="0"/>
      </c:catAx>
      <c:valAx>
        <c:axId val="-2061840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61855864"/>
        <c:crosses val="autoZero"/>
        <c:crossBetween val="between"/>
      </c:valAx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FF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92101857066371"/>
          <c:y val="0.019607697174973"/>
          <c:w val="0.976296296296296"/>
          <c:h val="0.965141612200436"/>
        </c:manualLayout>
      </c:layout>
      <c:lineChart>
        <c:grouping val="standard"/>
        <c:varyColors val="0"/>
        <c:ser>
          <c:idx val="0"/>
          <c:order val="0"/>
          <c:spPr>
            <a:ln w="28575" cmpd="sng">
              <a:solidFill>
                <a:schemeClr val="bg1"/>
              </a:solidFill>
              <a:prstDash val="solid"/>
            </a:ln>
          </c:spPr>
          <c:marker>
            <c:symbol val="none"/>
          </c:marker>
          <c:val>
            <c:numRef>
              <c:f>'[Worksheet in ICM L10 - Sine Waves and Phase_stu_slides-1.ppt]Sheet1'!$H$24:$H$86</c:f>
              <c:numCache>
                <c:formatCode>General</c:formatCode>
                <c:ptCount val="63"/>
                <c:pt idx="0">
                  <c:v>-0.707106781186548</c:v>
                </c:pt>
                <c:pt idx="1">
                  <c:v>-0.923879532511287</c:v>
                </c:pt>
                <c:pt idx="2">
                  <c:v>-1.0</c:v>
                </c:pt>
                <c:pt idx="3">
                  <c:v>-0.923879532511287</c:v>
                </c:pt>
                <c:pt idx="4">
                  <c:v>-0.707106781186547</c:v>
                </c:pt>
                <c:pt idx="5">
                  <c:v>-0.38268343236509</c:v>
                </c:pt>
                <c:pt idx="6">
                  <c:v>0.0</c:v>
                </c:pt>
                <c:pt idx="7">
                  <c:v>0.38268343236509</c:v>
                </c:pt>
                <c:pt idx="8">
                  <c:v>0.707106781186547</c:v>
                </c:pt>
                <c:pt idx="9">
                  <c:v>0.923879532511287</c:v>
                </c:pt>
                <c:pt idx="10">
                  <c:v>1.0</c:v>
                </c:pt>
                <c:pt idx="11">
                  <c:v>0.923879532511287</c:v>
                </c:pt>
                <c:pt idx="12">
                  <c:v>0.707106781186548</c:v>
                </c:pt>
                <c:pt idx="13">
                  <c:v>0.38268343236509</c:v>
                </c:pt>
                <c:pt idx="14">
                  <c:v>1.22514845490862E-16</c:v>
                </c:pt>
                <c:pt idx="15">
                  <c:v>-0.38268343236509</c:v>
                </c:pt>
                <c:pt idx="16">
                  <c:v>-0.707106781186547</c:v>
                </c:pt>
                <c:pt idx="17">
                  <c:v>-0.923879532511286</c:v>
                </c:pt>
                <c:pt idx="18">
                  <c:v>-1.0</c:v>
                </c:pt>
                <c:pt idx="19">
                  <c:v>-0.923879532511287</c:v>
                </c:pt>
                <c:pt idx="20">
                  <c:v>-0.707106781186548</c:v>
                </c:pt>
                <c:pt idx="21">
                  <c:v>-0.38268343236509</c:v>
                </c:pt>
                <c:pt idx="22">
                  <c:v>-2.45029690981724E-16</c:v>
                </c:pt>
                <c:pt idx="23">
                  <c:v>0.38268343236509</c:v>
                </c:pt>
                <c:pt idx="24">
                  <c:v>0.707106781186547</c:v>
                </c:pt>
                <c:pt idx="25">
                  <c:v>0.923879532511286</c:v>
                </c:pt>
                <c:pt idx="26">
                  <c:v>1.0</c:v>
                </c:pt>
                <c:pt idx="27">
                  <c:v>0.923879532511287</c:v>
                </c:pt>
                <c:pt idx="28">
                  <c:v>0.707106781186548</c:v>
                </c:pt>
                <c:pt idx="29">
                  <c:v>0.38268343236509</c:v>
                </c:pt>
                <c:pt idx="30">
                  <c:v>3.67544536472586E-16</c:v>
                </c:pt>
                <c:pt idx="31">
                  <c:v>-0.38268343236509</c:v>
                </c:pt>
                <c:pt idx="32">
                  <c:v>-0.707106781186548</c:v>
                </c:pt>
                <c:pt idx="33">
                  <c:v>-0.923879532511286</c:v>
                </c:pt>
                <c:pt idx="34">
                  <c:v>-1.0</c:v>
                </c:pt>
                <c:pt idx="35">
                  <c:v>-0.923879532511287</c:v>
                </c:pt>
                <c:pt idx="36">
                  <c:v>-0.707106781186548</c:v>
                </c:pt>
                <c:pt idx="37">
                  <c:v>-0.382683432365091</c:v>
                </c:pt>
                <c:pt idx="38">
                  <c:v>-4.90059381963448E-16</c:v>
                </c:pt>
                <c:pt idx="39">
                  <c:v>0.38268343236509</c:v>
                </c:pt>
                <c:pt idx="40">
                  <c:v>0.707106781186548</c:v>
                </c:pt>
                <c:pt idx="41">
                  <c:v>0.923879532511286</c:v>
                </c:pt>
                <c:pt idx="42">
                  <c:v>1.0</c:v>
                </c:pt>
                <c:pt idx="43">
                  <c:v>0.923879532511287</c:v>
                </c:pt>
                <c:pt idx="44">
                  <c:v>0.707106781186549</c:v>
                </c:pt>
                <c:pt idx="45">
                  <c:v>0.382683432365091</c:v>
                </c:pt>
                <c:pt idx="46">
                  <c:v>6.12574227454315E-16</c:v>
                </c:pt>
                <c:pt idx="47">
                  <c:v>-0.382683432365088</c:v>
                </c:pt>
                <c:pt idx="48">
                  <c:v>-0.707106781186548</c:v>
                </c:pt>
                <c:pt idx="49">
                  <c:v>-0.923879532511286</c:v>
                </c:pt>
                <c:pt idx="50">
                  <c:v>-1.0</c:v>
                </c:pt>
                <c:pt idx="51">
                  <c:v>-0.923879532511287</c:v>
                </c:pt>
                <c:pt idx="52">
                  <c:v>-0.707106781186549</c:v>
                </c:pt>
                <c:pt idx="53">
                  <c:v>-0.382683432365089</c:v>
                </c:pt>
                <c:pt idx="54">
                  <c:v>-7.35089072945197E-16</c:v>
                </c:pt>
                <c:pt idx="55">
                  <c:v>0.382683432365088</c:v>
                </c:pt>
                <c:pt idx="56">
                  <c:v>0.707106781186548</c:v>
                </c:pt>
                <c:pt idx="57">
                  <c:v>0.923879532511286</c:v>
                </c:pt>
                <c:pt idx="58">
                  <c:v>1.0</c:v>
                </c:pt>
                <c:pt idx="59">
                  <c:v>0.923879532511287</c:v>
                </c:pt>
                <c:pt idx="60">
                  <c:v>0.707106781186549</c:v>
                </c:pt>
                <c:pt idx="61">
                  <c:v>0.382683432365089</c:v>
                </c:pt>
                <c:pt idx="62">
                  <c:v>8.57603918436059E-16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61763320"/>
        <c:axId val="-2061760456"/>
      </c:lineChart>
      <c:catAx>
        <c:axId val="-2061763320"/>
        <c:scaling>
          <c:orientation val="minMax"/>
        </c:scaling>
        <c:delete val="1"/>
        <c:axPos val="b"/>
        <c:majorTickMark val="out"/>
        <c:minorTickMark val="none"/>
        <c:tickLblPos val="nextTo"/>
        <c:crossAx val="-2061760456"/>
        <c:crosses val="autoZero"/>
        <c:auto val="1"/>
        <c:lblAlgn val="ctr"/>
        <c:lblOffset val="100"/>
        <c:noMultiLvlLbl val="0"/>
      </c:catAx>
      <c:valAx>
        <c:axId val="-20617604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61763320"/>
        <c:crosses val="autoZero"/>
        <c:crossBetween val="between"/>
      </c:valAx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92101857066371"/>
          <c:y val="0.000828077750585911"/>
          <c:w val="0.976296296296296"/>
          <c:h val="0.983920504535944"/>
        </c:manualLayout>
      </c:layout>
      <c:lineChart>
        <c:grouping val="standard"/>
        <c:varyColors val="0"/>
        <c:ser>
          <c:idx val="0"/>
          <c:order val="0"/>
          <c:spPr>
            <a:ln w="25400">
              <a:solidFill>
                <a:schemeClr val="bg1"/>
              </a:solidFill>
              <a:prstDash val="solid"/>
            </a:ln>
          </c:spPr>
          <c:marker>
            <c:symbol val="none"/>
          </c:marker>
          <c:val>
            <c:numRef>
              <c:f>'[Worksheet in ICM L10 - Sine Waves and Phase_stu_slides-1.ppt]Sheet1'!$H$24:$H$86</c:f>
              <c:numCache>
                <c:formatCode>General</c:formatCode>
                <c:ptCount val="63"/>
                <c:pt idx="0">
                  <c:v>-0.707106781186548</c:v>
                </c:pt>
                <c:pt idx="1">
                  <c:v>-0.923879532511287</c:v>
                </c:pt>
                <c:pt idx="2">
                  <c:v>-1.0</c:v>
                </c:pt>
                <c:pt idx="3">
                  <c:v>-0.923879532511287</c:v>
                </c:pt>
                <c:pt idx="4">
                  <c:v>-0.707106781186547</c:v>
                </c:pt>
                <c:pt idx="5">
                  <c:v>-0.38268343236509</c:v>
                </c:pt>
                <c:pt idx="6">
                  <c:v>0.0</c:v>
                </c:pt>
                <c:pt idx="7">
                  <c:v>0.38268343236509</c:v>
                </c:pt>
                <c:pt idx="8">
                  <c:v>0.707106781186547</c:v>
                </c:pt>
                <c:pt idx="9">
                  <c:v>0.923879532511287</c:v>
                </c:pt>
                <c:pt idx="10">
                  <c:v>1.0</c:v>
                </c:pt>
                <c:pt idx="11">
                  <c:v>0.923879532511287</c:v>
                </c:pt>
                <c:pt idx="12">
                  <c:v>0.707106781186548</c:v>
                </c:pt>
                <c:pt idx="13">
                  <c:v>0.38268343236509</c:v>
                </c:pt>
                <c:pt idx="14">
                  <c:v>1.22514845490862E-16</c:v>
                </c:pt>
                <c:pt idx="15">
                  <c:v>-0.38268343236509</c:v>
                </c:pt>
                <c:pt idx="16">
                  <c:v>-0.707106781186547</c:v>
                </c:pt>
                <c:pt idx="17">
                  <c:v>-0.923879532511286</c:v>
                </c:pt>
                <c:pt idx="18">
                  <c:v>-1.0</c:v>
                </c:pt>
                <c:pt idx="19">
                  <c:v>-0.923879532511287</c:v>
                </c:pt>
                <c:pt idx="20">
                  <c:v>-0.707106781186548</c:v>
                </c:pt>
                <c:pt idx="21">
                  <c:v>-0.38268343236509</c:v>
                </c:pt>
                <c:pt idx="22">
                  <c:v>-2.45029690981724E-16</c:v>
                </c:pt>
                <c:pt idx="23">
                  <c:v>0.38268343236509</c:v>
                </c:pt>
                <c:pt idx="24">
                  <c:v>0.707106781186547</c:v>
                </c:pt>
                <c:pt idx="25">
                  <c:v>0.923879532511286</c:v>
                </c:pt>
                <c:pt idx="26">
                  <c:v>1.0</c:v>
                </c:pt>
                <c:pt idx="27">
                  <c:v>0.923879532511287</c:v>
                </c:pt>
                <c:pt idx="28">
                  <c:v>0.707106781186548</c:v>
                </c:pt>
                <c:pt idx="29">
                  <c:v>0.38268343236509</c:v>
                </c:pt>
                <c:pt idx="30">
                  <c:v>3.67544536472586E-16</c:v>
                </c:pt>
                <c:pt idx="31">
                  <c:v>-0.38268343236509</c:v>
                </c:pt>
                <c:pt idx="32">
                  <c:v>-0.707106781186548</c:v>
                </c:pt>
                <c:pt idx="33">
                  <c:v>-0.923879532511286</c:v>
                </c:pt>
                <c:pt idx="34">
                  <c:v>-1.0</c:v>
                </c:pt>
                <c:pt idx="35">
                  <c:v>-0.923879532511287</c:v>
                </c:pt>
                <c:pt idx="36">
                  <c:v>-0.707106781186548</c:v>
                </c:pt>
                <c:pt idx="37">
                  <c:v>-0.382683432365091</c:v>
                </c:pt>
                <c:pt idx="38">
                  <c:v>-4.90059381963448E-16</c:v>
                </c:pt>
                <c:pt idx="39">
                  <c:v>0.38268343236509</c:v>
                </c:pt>
                <c:pt idx="40">
                  <c:v>0.707106781186548</c:v>
                </c:pt>
                <c:pt idx="41">
                  <c:v>0.923879532511286</c:v>
                </c:pt>
                <c:pt idx="42">
                  <c:v>1.0</c:v>
                </c:pt>
                <c:pt idx="43">
                  <c:v>0.923879532511287</c:v>
                </c:pt>
                <c:pt idx="44">
                  <c:v>0.707106781186549</c:v>
                </c:pt>
                <c:pt idx="45">
                  <c:v>0.382683432365091</c:v>
                </c:pt>
                <c:pt idx="46">
                  <c:v>6.12574227454315E-16</c:v>
                </c:pt>
                <c:pt idx="47">
                  <c:v>-0.382683432365088</c:v>
                </c:pt>
                <c:pt idx="48">
                  <c:v>-0.707106781186548</c:v>
                </c:pt>
                <c:pt idx="49">
                  <c:v>-0.923879532511286</c:v>
                </c:pt>
                <c:pt idx="50">
                  <c:v>-1.0</c:v>
                </c:pt>
                <c:pt idx="51">
                  <c:v>-0.923879532511287</c:v>
                </c:pt>
                <c:pt idx="52">
                  <c:v>-0.707106781186549</c:v>
                </c:pt>
                <c:pt idx="53">
                  <c:v>-0.382683432365089</c:v>
                </c:pt>
                <c:pt idx="54">
                  <c:v>-7.35089072945199E-16</c:v>
                </c:pt>
                <c:pt idx="55">
                  <c:v>0.382683432365088</c:v>
                </c:pt>
                <c:pt idx="56">
                  <c:v>0.707106781186548</c:v>
                </c:pt>
                <c:pt idx="57">
                  <c:v>0.923879532511286</c:v>
                </c:pt>
                <c:pt idx="58">
                  <c:v>1.0</c:v>
                </c:pt>
                <c:pt idx="59">
                  <c:v>0.923879532511287</c:v>
                </c:pt>
                <c:pt idx="60">
                  <c:v>0.707106781186549</c:v>
                </c:pt>
                <c:pt idx="61">
                  <c:v>0.382683432365089</c:v>
                </c:pt>
                <c:pt idx="62">
                  <c:v>8.57603918436061E-16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61738264"/>
        <c:axId val="-2061735400"/>
      </c:lineChart>
      <c:catAx>
        <c:axId val="-2061738264"/>
        <c:scaling>
          <c:orientation val="minMax"/>
        </c:scaling>
        <c:delete val="1"/>
        <c:axPos val="b"/>
        <c:majorTickMark val="out"/>
        <c:minorTickMark val="none"/>
        <c:tickLblPos val="nextTo"/>
        <c:crossAx val="-2061735400"/>
        <c:crosses val="autoZero"/>
        <c:auto val="1"/>
        <c:lblAlgn val="ctr"/>
        <c:lblOffset val="100"/>
        <c:noMultiLvlLbl val="0"/>
      </c:catAx>
      <c:valAx>
        <c:axId val="-20617354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61738264"/>
        <c:crosses val="autoZero"/>
        <c:crossBetween val="between"/>
      </c:valAx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FF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B50C2-58B2-4C4B-863E-8F5352B27203}" type="datetimeFigureOut">
              <a:rPr lang="en-US" smtClean="0"/>
              <a:t>11/20/14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EC88D-C402-F643-9895-C99285868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70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C88D-C402-F643-9895-C99285868F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318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r>
              <a:rPr lang="en-US" baseline="0" dirty="0" smtClean="0"/>
              <a:t> and instrumental noise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think it is a pretty good spectrum…</a:t>
            </a:r>
          </a:p>
          <a:p>
            <a:r>
              <a:rPr lang="en-US" baseline="0" dirty="0" smtClean="0"/>
              <a:t>Look at the width</a:t>
            </a:r>
          </a:p>
          <a:p>
            <a:r>
              <a:rPr lang="en-US" baseline="0" dirty="0" smtClean="0"/>
              <a:t>Lower expectations now.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C88D-C402-F643-9895-C99285868F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50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2.3 months of</a:t>
            </a:r>
            <a:r>
              <a:rPr lang="en-US" baseline="0" dirty="0" smtClean="0"/>
              <a:t> </a:t>
            </a:r>
            <a:r>
              <a:rPr lang="en-US" baseline="0" dirty="0" err="1" smtClean="0"/>
              <a:t>xmm</a:t>
            </a:r>
            <a:r>
              <a:rPr lang="en-US" baseline="0" dirty="0" smtClean="0"/>
              <a:t> data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C88D-C402-F643-9895-C99285868F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74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keV</a:t>
            </a:r>
            <a:r>
              <a:rPr lang="en-US" baseline="0" dirty="0" smtClean="0"/>
              <a:t> broadening after stacking compared to the resolution</a:t>
            </a:r>
          </a:p>
          <a:p>
            <a:r>
              <a:rPr lang="en-US" baseline="0" dirty="0" smtClean="0"/>
              <a:t>De not </a:t>
            </a:r>
            <a:r>
              <a:rPr lang="en-US" baseline="0" dirty="0" err="1" smtClean="0"/>
              <a:t>incude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perseus</a:t>
            </a:r>
            <a:r>
              <a:rPr lang="en-US" baseline="0" dirty="0" smtClean="0"/>
              <a:t> which is dominating to show the effect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C88D-C402-F643-9895-C99285868F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77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keV</a:t>
            </a:r>
            <a:r>
              <a:rPr lang="en-US" baseline="0" dirty="0" smtClean="0"/>
              <a:t> broadening after stacking compared to the resolution</a:t>
            </a:r>
          </a:p>
          <a:p>
            <a:r>
              <a:rPr lang="en-US" baseline="0" dirty="0" smtClean="0"/>
              <a:t>De not </a:t>
            </a:r>
            <a:r>
              <a:rPr lang="en-US" baseline="0" dirty="0" err="1" smtClean="0"/>
              <a:t>incude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perseus</a:t>
            </a:r>
            <a:r>
              <a:rPr lang="en-US" baseline="0" dirty="0" smtClean="0"/>
              <a:t> which is dominating to show the effect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C88D-C402-F643-9895-C99285868F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77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Thermal</a:t>
            </a:r>
            <a:r>
              <a:rPr lang="en-US" baseline="0" dirty="0" smtClean="0"/>
              <a:t> spectrum, thermal models used </a:t>
            </a:r>
          </a:p>
          <a:p>
            <a:r>
              <a:rPr lang="en-US" baseline="0" dirty="0" smtClean="0"/>
              <a:t>Very weak dominated by systematic.. Particle physics we would measure the detector electronics</a:t>
            </a:r>
          </a:p>
          <a:p>
            <a:r>
              <a:rPr lang="en-US" baseline="0" dirty="0" smtClean="0"/>
              <a:t>Our instrument is half a way to moon! We cannot get systematic as good as </a:t>
            </a:r>
            <a:r>
              <a:rPr lang="en-US" baseline="0" dirty="0" err="1" smtClean="0"/>
              <a:t>partice</a:t>
            </a:r>
            <a:r>
              <a:rPr lang="en-US" baseline="0" dirty="0" smtClean="0"/>
              <a:t> physicists. We cannot pick sample</a:t>
            </a:r>
          </a:p>
          <a:p>
            <a:r>
              <a:rPr lang="en-US" baseline="0" dirty="0" smtClean="0"/>
              <a:t>We have to look out to sky.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To get rid of systematic best we could!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C88D-C402-F643-9895-C99285868F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85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We used a continuum model and emission line floated – slight gain shifts to get best continuum fits roughly know the energy and flux</a:t>
            </a:r>
          </a:p>
          <a:p>
            <a:r>
              <a:rPr lang="en-US" baseline="0" dirty="0" smtClean="0"/>
              <a:t>To increase the </a:t>
            </a:r>
            <a:r>
              <a:rPr lang="en-US" baseline="0" dirty="0" err="1" smtClean="0"/>
              <a:t>sensivity</a:t>
            </a:r>
            <a:r>
              <a:rPr lang="en-US" baseline="0" dirty="0" smtClean="0"/>
              <a:t>! we can use the thermal models fixed but we cannot get a good model to detect weak line</a:t>
            </a:r>
          </a:p>
          <a:p>
            <a:r>
              <a:rPr lang="en-US" baseline="0" dirty="0" smtClean="0"/>
              <a:t>Switch back and forth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C88D-C402-F643-9895-C99285868F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95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C88D-C402-F643-9895-C99285868F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24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C88D-C402-F643-9895-C99285868F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025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Palusible</a:t>
            </a:r>
            <a:r>
              <a:rPr lang="en-US" dirty="0" smtClean="0"/>
              <a:t> other impossible ones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C88D-C402-F643-9895-C99285868F2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24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Palusible</a:t>
            </a:r>
            <a:r>
              <a:rPr lang="en-US" dirty="0" smtClean="0"/>
              <a:t> other impossible ones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C88D-C402-F643-9895-C99285868F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241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C88D-C402-F643-9895-C99285868F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756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</a:t>
            </a:r>
            <a:r>
              <a:rPr lang="en-US" baseline="0" dirty="0" smtClean="0"/>
              <a:t> marks</a:t>
            </a:r>
          </a:p>
          <a:p>
            <a:r>
              <a:rPr lang="en-US" baseline="0" dirty="0" smtClean="0"/>
              <a:t>Question mark</a:t>
            </a:r>
          </a:p>
          <a:p>
            <a:r>
              <a:rPr lang="en-US" baseline="0" dirty="0" smtClean="0"/>
              <a:t>Probing different regions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C88D-C402-F643-9895-C99285868F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00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3.57keV</a:t>
            </a:r>
          </a:p>
          <a:p>
            <a:r>
              <a:rPr lang="en-US" dirty="0" err="1" smtClean="0"/>
              <a:t>Gve</a:t>
            </a:r>
            <a:r>
              <a:rPr lang="en-US" dirty="0" smtClean="0"/>
              <a:t> brief introduction</a:t>
            </a:r>
            <a:r>
              <a:rPr lang="en-US" baseline="0" dirty="0" smtClean="0"/>
              <a:t> on </a:t>
            </a:r>
            <a:r>
              <a:rPr lang="en-US" baseline="0" dirty="0" err="1" smtClean="0"/>
              <a:t>AstroH</a:t>
            </a:r>
            <a:endParaRPr lang="en-US" baseline="0" dirty="0" smtClean="0"/>
          </a:p>
          <a:p>
            <a:r>
              <a:rPr lang="en-US" baseline="0" dirty="0" smtClean="0"/>
              <a:t>Next generation instrument looking towards in the feature picture of </a:t>
            </a:r>
            <a:r>
              <a:rPr lang="en-US" baseline="0" dirty="0" err="1" smtClean="0"/>
              <a:t>astroH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EC88D-C402-F643-9895-C99285868F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96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November 20, 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94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November 20, 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75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November 20, 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70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November 20, 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9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November 20, 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05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November 20, 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59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November 20, 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39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November 20, 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71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November 20, 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72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November 20, 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74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November 20, 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07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CB818-7379-467D-8E76-EF9D9074A26C}" type="datetime2">
              <a:rPr lang="en-US" smtClean="0"/>
              <a:t>Thursday, November 20, 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000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6" r:id="rId1"/>
    <p:sldLayoutId id="2147484547" r:id="rId2"/>
    <p:sldLayoutId id="2147484548" r:id="rId3"/>
    <p:sldLayoutId id="2147484549" r:id="rId4"/>
    <p:sldLayoutId id="2147484550" r:id="rId5"/>
    <p:sldLayoutId id="2147484551" r:id="rId6"/>
    <p:sldLayoutId id="2147484552" r:id="rId7"/>
    <p:sldLayoutId id="2147484553" r:id="rId8"/>
    <p:sldLayoutId id="2147484554" r:id="rId9"/>
    <p:sldLayoutId id="2147484555" r:id="rId10"/>
    <p:sldLayoutId id="2147484556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3868" y="1098123"/>
            <a:ext cx="836551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Gill Sans"/>
                <a:cs typeface="Gill Sans"/>
              </a:rPr>
              <a:t>Search for the </a:t>
            </a:r>
            <a:r>
              <a:rPr lang="en-US" sz="3600" dirty="0" smtClean="0">
                <a:solidFill>
                  <a:srgbClr val="FFFFFF"/>
                </a:solidFill>
                <a:latin typeface="Gill Sans"/>
                <a:cs typeface="Gill Sans"/>
              </a:rPr>
              <a:t>Unidentified </a:t>
            </a:r>
            <a:r>
              <a:rPr lang="en-US" sz="3600" dirty="0">
                <a:solidFill>
                  <a:srgbClr val="FFFFFF"/>
                </a:solidFill>
                <a:latin typeface="Gill Sans"/>
                <a:cs typeface="Gill Sans"/>
              </a:rPr>
              <a:t>3.55 </a:t>
            </a:r>
            <a:r>
              <a:rPr lang="en-US" sz="3600" dirty="0" err="1">
                <a:solidFill>
                  <a:srgbClr val="FFFFFF"/>
                </a:solidFill>
                <a:latin typeface="Gill Sans"/>
                <a:cs typeface="Gill Sans"/>
              </a:rPr>
              <a:t>keV</a:t>
            </a:r>
            <a:r>
              <a:rPr lang="en-US" sz="3600" dirty="0">
                <a:solidFill>
                  <a:srgbClr val="FFFFFF"/>
                </a:solidFill>
                <a:latin typeface="Gill Sans"/>
                <a:cs typeface="Gill Sans"/>
              </a:rPr>
              <a:t> Line in Galaxy Clusters</a:t>
            </a:r>
          </a:p>
          <a:p>
            <a:pPr algn="ctr"/>
            <a:endParaRPr lang="en-US" sz="3600" dirty="0" smtClean="0">
              <a:solidFill>
                <a:srgbClr val="FFFFFF"/>
              </a:solidFill>
              <a:latin typeface="Gill Sans"/>
              <a:cs typeface="Gill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2694" y="4925441"/>
            <a:ext cx="77672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  <a:latin typeface="Gill Sans"/>
                <a:cs typeface="Gill Sans"/>
              </a:rPr>
              <a:t>Esra Bulbul</a:t>
            </a:r>
          </a:p>
          <a:p>
            <a:pPr algn="ctr"/>
            <a:r>
              <a:rPr lang="en-US" sz="3200" dirty="0" smtClean="0">
                <a:solidFill>
                  <a:srgbClr val="FFFFFF"/>
                </a:solidFill>
                <a:latin typeface="Gill Sans"/>
                <a:cs typeface="Gill Sans"/>
              </a:rPr>
              <a:t>Harvard-Smithsonian Center for Astrophysics</a:t>
            </a:r>
            <a:endParaRPr lang="en-US" sz="3200" dirty="0">
              <a:solidFill>
                <a:srgbClr val="FFFFFF"/>
              </a:solidFill>
              <a:latin typeface="Gill Sans"/>
              <a:cs typeface="Gill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5049" y="5716333"/>
            <a:ext cx="8018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 smtClean="0">
              <a:solidFill>
                <a:srgbClr val="FFFFFF"/>
              </a:solidFill>
              <a:latin typeface="Gill Sans"/>
              <a:cs typeface="Gill Sans"/>
            </a:endParaRPr>
          </a:p>
          <a:p>
            <a:pPr algn="ctr"/>
            <a:r>
              <a:rPr lang="en-US" sz="2400" dirty="0" err="1" smtClean="0">
                <a:solidFill>
                  <a:srgbClr val="FFFFFF"/>
                </a:solidFill>
                <a:latin typeface="Gill Sans"/>
                <a:cs typeface="Gill Sans"/>
              </a:rPr>
              <a:t>ApJ</a:t>
            </a:r>
            <a:r>
              <a:rPr lang="en-US" sz="2400" dirty="0" smtClean="0">
                <a:solidFill>
                  <a:srgbClr val="FFFFFF"/>
                </a:solidFill>
              </a:rPr>
              <a:t>, 789, 13B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,  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submitted in Feb 2014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,  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published in June 2014</a:t>
            </a:r>
            <a:endParaRPr lang="en-US" sz="2400" dirty="0">
              <a:solidFill>
                <a:srgbClr val="FFFFFF"/>
              </a:solidFill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350661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6074"/>
    </mc:Choice>
    <mc:Fallback>
      <p:transition xmlns:p14="http://schemas.microsoft.com/office/powerpoint/2010/main" advTm="1607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24" y="752045"/>
            <a:ext cx="4007127" cy="654829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600" dirty="0" smtClean="0">
                <a:solidFill>
                  <a:schemeClr val="bg1"/>
                </a:solidFill>
                <a:latin typeface="Gill Sans"/>
                <a:cs typeface="Gill Sans"/>
              </a:rPr>
              <a:t>Largest </a:t>
            </a:r>
            <a:r>
              <a:rPr lang="en-US" sz="2600" dirty="0">
                <a:solidFill>
                  <a:schemeClr val="bg1"/>
                </a:solidFill>
                <a:latin typeface="Gill Sans"/>
                <a:cs typeface="Gill Sans"/>
              </a:rPr>
              <a:t>gravitationally bound aggregations of hot ICM and DM </a:t>
            </a:r>
          </a:p>
          <a:p>
            <a:pPr>
              <a:lnSpc>
                <a:spcPct val="120000"/>
              </a:lnSpc>
            </a:pPr>
            <a:r>
              <a:rPr lang="en-US" sz="2600" dirty="0" smtClean="0">
                <a:solidFill>
                  <a:schemeClr val="bg1"/>
                </a:solidFill>
                <a:latin typeface="Gill Sans"/>
                <a:cs typeface="Gill Sans"/>
              </a:rPr>
              <a:t>Emission lines are now being discovered through X-ray spectroscopy</a:t>
            </a:r>
          </a:p>
          <a:p>
            <a:pPr>
              <a:lnSpc>
                <a:spcPct val="120000"/>
              </a:lnSpc>
              <a:buClr>
                <a:schemeClr val="bg1"/>
              </a:buClr>
            </a:pPr>
            <a:r>
              <a:rPr lang="en-US" sz="2600" dirty="0">
                <a:solidFill>
                  <a:srgbClr val="FFFFFF"/>
                </a:solidFill>
                <a:latin typeface="Gill Sans"/>
                <a:cs typeface="Gill Sans"/>
              </a:rPr>
              <a:t>Not enough </a:t>
            </a:r>
            <a:r>
              <a:rPr lang="en-US" sz="2600" dirty="0">
                <a:solidFill>
                  <a:srgbClr val="05FDFF"/>
                </a:solidFill>
                <a:latin typeface="Gill Sans"/>
                <a:cs typeface="Gill Sans"/>
              </a:rPr>
              <a:t>sensitivity </a:t>
            </a:r>
            <a:r>
              <a:rPr lang="en-US" sz="2600" dirty="0">
                <a:solidFill>
                  <a:srgbClr val="FFFFFF"/>
                </a:solidFill>
                <a:latin typeface="Gill Sans"/>
                <a:cs typeface="Gill Sans"/>
              </a:rPr>
              <a:t>for very weak emission </a:t>
            </a:r>
            <a:r>
              <a:rPr lang="en-US" sz="2600" dirty="0" smtClean="0">
                <a:solidFill>
                  <a:srgbClr val="FFFFFF"/>
                </a:solidFill>
                <a:latin typeface="Gill Sans"/>
                <a:cs typeface="Gill Sans"/>
              </a:rPr>
              <a:t>lines due </a:t>
            </a:r>
            <a:r>
              <a:rPr lang="en-US" sz="2600" dirty="0">
                <a:solidFill>
                  <a:srgbClr val="FFFFFF"/>
                </a:solidFill>
                <a:latin typeface="Gill Sans"/>
                <a:cs typeface="Gill Sans"/>
              </a:rPr>
              <a:t>to short </a:t>
            </a:r>
            <a:r>
              <a:rPr lang="en-US" sz="2600" dirty="0" smtClean="0">
                <a:solidFill>
                  <a:srgbClr val="FFFFFF"/>
                </a:solidFill>
                <a:latin typeface="Gill Sans"/>
                <a:cs typeface="Gill Sans"/>
              </a:rPr>
              <a:t>exposures, </a:t>
            </a:r>
            <a:r>
              <a:rPr lang="en-US" sz="2600" dirty="0" smtClean="0">
                <a:solidFill>
                  <a:srgbClr val="05FDFF"/>
                </a:solidFill>
                <a:latin typeface="Gill Sans"/>
                <a:cs typeface="Gill Sans"/>
              </a:rPr>
              <a:t>background </a:t>
            </a:r>
            <a:r>
              <a:rPr lang="en-US" sz="2600" dirty="0" smtClean="0">
                <a:solidFill>
                  <a:srgbClr val="FFFFFF"/>
                </a:solidFill>
                <a:latin typeface="Gill Sans"/>
                <a:cs typeface="Gill Sans"/>
              </a:rPr>
              <a:t>and </a:t>
            </a:r>
            <a:r>
              <a:rPr lang="en-US" sz="2600" dirty="0" smtClean="0">
                <a:solidFill>
                  <a:srgbClr val="05FDFF"/>
                </a:solidFill>
                <a:latin typeface="Gill Sans"/>
                <a:cs typeface="Gill Sans"/>
              </a:rPr>
              <a:t>instrumental </a:t>
            </a:r>
            <a:r>
              <a:rPr lang="en-US" sz="2600" dirty="0" smtClean="0">
                <a:solidFill>
                  <a:srgbClr val="FFFFFF"/>
                </a:solidFill>
                <a:latin typeface="Gill Sans"/>
                <a:cs typeface="Gill Sans"/>
              </a:rPr>
              <a:t>artifacts</a:t>
            </a:r>
            <a:endParaRPr lang="en-US" sz="2600" dirty="0">
              <a:solidFill>
                <a:srgbClr val="FFFFFF"/>
              </a:solidFill>
              <a:latin typeface="Gill Sans"/>
              <a:cs typeface="Gill Sans"/>
            </a:endParaRPr>
          </a:p>
          <a:p>
            <a:pPr>
              <a:lnSpc>
                <a:spcPct val="120000"/>
              </a:lnSpc>
            </a:pPr>
            <a:endParaRPr lang="en-US" sz="2600" dirty="0" smtClean="0">
              <a:solidFill>
                <a:srgbClr val="FFFFFF"/>
              </a:solidFill>
              <a:latin typeface="Gill Sans"/>
              <a:cs typeface="Gill Sans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600" dirty="0" smtClean="0">
                <a:solidFill>
                  <a:srgbClr val="FFFFFF"/>
                </a:solidFill>
                <a:latin typeface="Gill Sans"/>
                <a:cs typeface="Gill Sans"/>
              </a:rPr>
              <a:t>    </a:t>
            </a:r>
          </a:p>
        </p:txBody>
      </p:sp>
      <p:pic>
        <p:nvPicPr>
          <p:cNvPr id="4" name="Picture 3" descr="3868f2.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1" t="10354" r="7936" b="7423"/>
          <a:stretch/>
        </p:blipFill>
        <p:spPr>
          <a:xfrm rot="5400000">
            <a:off x="5140616" y="1196094"/>
            <a:ext cx="3456157" cy="4573012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6" name="Straight Arrow Connector 5"/>
          <p:cNvCxnSpPr/>
          <p:nvPr/>
        </p:nvCxnSpPr>
        <p:spPr>
          <a:xfrm>
            <a:off x="8052968" y="3518141"/>
            <a:ext cx="203987" cy="717178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6178939" y="5782215"/>
            <a:ext cx="31760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FFFF"/>
                </a:solidFill>
                <a:latin typeface="Gill Sans"/>
                <a:cs typeface="Gill Sans"/>
              </a:rPr>
              <a:t>Werner et al. (2006)</a:t>
            </a:r>
          </a:p>
        </p:txBody>
      </p:sp>
      <p:sp>
        <p:nvSpPr>
          <p:cNvPr id="5" name="Rectangle 4"/>
          <p:cNvSpPr/>
          <p:nvPr/>
        </p:nvSpPr>
        <p:spPr>
          <a:xfrm>
            <a:off x="6947063" y="1148629"/>
            <a:ext cx="18335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2A 0335+096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4760" y="5320550"/>
            <a:ext cx="2053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Energy (</a:t>
            </a:r>
            <a:r>
              <a:rPr lang="en-US" sz="2400" dirty="0" err="1" smtClean="0">
                <a:solidFill>
                  <a:schemeClr val="bg1"/>
                </a:solidFill>
                <a:latin typeface="Gill Sans"/>
                <a:cs typeface="Gill Sans"/>
              </a:rPr>
              <a:t>keV</a:t>
            </a: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)</a:t>
            </a:r>
            <a:endParaRPr lang="en-US" sz="2400" dirty="0">
              <a:solidFill>
                <a:schemeClr val="bg1"/>
              </a:solidFill>
              <a:latin typeface="Gill Sans"/>
              <a:cs typeface="Gill Sans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2818944" y="3356035"/>
            <a:ext cx="3076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(data - model) / model</a:t>
            </a:r>
            <a:endParaRPr lang="en-US" sz="2400" dirty="0">
              <a:solidFill>
                <a:schemeClr val="bg1"/>
              </a:solidFill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801720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19044"/>
    </mc:Choice>
    <mc:Fallback>
      <p:transition xmlns:p14="http://schemas.microsoft.com/office/powerpoint/2010/main" advTm="11904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8973" y="2152232"/>
            <a:ext cx="8481846" cy="26632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chemeClr val="bg1"/>
              </a:buClr>
              <a:buFont typeface="Arial"/>
              <a:buChar char="•"/>
            </a:pP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Stacked 73 </a:t>
            </a:r>
            <a:r>
              <a:rPr lang="en-US" sz="2800" dirty="0">
                <a:solidFill>
                  <a:srgbClr val="FFFFFF"/>
                </a:solidFill>
                <a:latin typeface="Gill Sans"/>
                <a:cs typeface="Gill Sans"/>
              </a:rPr>
              <a:t>galaxy </a:t>
            </a: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clusters at their </a:t>
            </a:r>
            <a:r>
              <a:rPr lang="en-US" sz="2800" dirty="0" smtClean="0">
                <a:solidFill>
                  <a:srgbClr val="05FDFF"/>
                </a:solidFill>
                <a:latin typeface="Gill Sans"/>
                <a:cs typeface="Gill Sans"/>
              </a:rPr>
              <a:t>rest frame </a:t>
            </a:r>
          </a:p>
          <a:p>
            <a:pPr marL="342900" indent="-342900">
              <a:lnSpc>
                <a:spcPct val="120000"/>
              </a:lnSpc>
              <a:buClr>
                <a:schemeClr val="bg1"/>
              </a:buClr>
              <a:buFont typeface="Arial"/>
              <a:buChar char="•"/>
            </a:pP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Increased S</a:t>
            </a:r>
            <a:r>
              <a:rPr lang="en-US" sz="2800" dirty="0">
                <a:solidFill>
                  <a:srgbClr val="FFFFFF"/>
                </a:solidFill>
                <a:latin typeface="Gill Sans"/>
                <a:cs typeface="Gill Sans"/>
              </a:rPr>
              <a:t>/</a:t>
            </a: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N</a:t>
            </a:r>
          </a:p>
          <a:p>
            <a:pPr marL="342900" indent="-342900">
              <a:lnSpc>
                <a:spcPct val="120000"/>
              </a:lnSpc>
              <a:buClr>
                <a:schemeClr val="bg1"/>
              </a:buClr>
              <a:buFont typeface="Arial"/>
              <a:buChar char="•"/>
            </a:pP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Smeared </a:t>
            </a:r>
            <a:r>
              <a:rPr lang="en-US" sz="2800" dirty="0">
                <a:solidFill>
                  <a:srgbClr val="FFFFFF"/>
                </a:solidFill>
                <a:latin typeface="Gill Sans"/>
                <a:cs typeface="Gill Sans"/>
              </a:rPr>
              <a:t>non-source </a:t>
            </a: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features, e.g</a:t>
            </a:r>
            <a:r>
              <a:rPr lang="en-US" sz="2800" dirty="0">
                <a:solidFill>
                  <a:srgbClr val="FFFFFF"/>
                </a:solidFill>
                <a:latin typeface="Gill Sans"/>
                <a:cs typeface="Gill Sans"/>
              </a:rPr>
              <a:t>. instrumental, background </a:t>
            </a:r>
            <a:endParaRPr lang="en-US" sz="2800" dirty="0" smtClean="0">
              <a:solidFill>
                <a:srgbClr val="FFFFFF"/>
              </a:solidFill>
              <a:latin typeface="Gill Sans"/>
              <a:cs typeface="Gill Sans"/>
            </a:endParaRPr>
          </a:p>
          <a:p>
            <a:pPr>
              <a:lnSpc>
                <a:spcPct val="12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970655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8505"/>
    </mc:Choice>
    <mc:Fallback>
      <p:transition xmlns:p14="http://schemas.microsoft.com/office/powerpoint/2010/main" advTm="3850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usterImage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428"/>
            <a:ext cx="9144000" cy="68874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0134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36"/>
    </mc:Choice>
    <mc:Fallback>
      <p:transition xmlns:p14="http://schemas.microsoft.com/office/powerpoint/2010/main" advTm="103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acked-perseus-pn-bkg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"/>
          <a:stretch/>
        </p:blipFill>
        <p:spPr>
          <a:xfrm>
            <a:off x="675280" y="1269900"/>
            <a:ext cx="7828596" cy="56021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11603" y="171303"/>
            <a:ext cx="5704069" cy="9144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Background Before Stacking</a:t>
            </a:r>
            <a:endParaRPr lang="en-US" sz="2800" dirty="0">
              <a:solidFill>
                <a:srgbClr val="FFFFFF"/>
              </a:solidFill>
              <a:latin typeface="Gill Sans"/>
              <a:cs typeface="Gill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1270" y="5100350"/>
            <a:ext cx="6863669" cy="7358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690132" y="4344366"/>
            <a:ext cx="655122" cy="114909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1435534">
            <a:off x="7438163" y="4545220"/>
            <a:ext cx="251970" cy="93741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32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2434"/>
    </mc:Choice>
    <mc:Fallback>
      <p:transition xmlns:p14="http://schemas.microsoft.com/office/powerpoint/2010/main" advTm="2243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acked-perseus-pn-bkg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"/>
          <a:stretch/>
        </p:blipFill>
        <p:spPr>
          <a:xfrm>
            <a:off x="675280" y="1269900"/>
            <a:ext cx="7828596" cy="56021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11603" y="171303"/>
            <a:ext cx="5704069" cy="9144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Background After Stacking</a:t>
            </a:r>
            <a:endParaRPr lang="en-US" sz="2800" dirty="0">
              <a:solidFill>
                <a:srgbClr val="FFFFFF"/>
              </a:solidFill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449189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42060"/>
    </mc:Choice>
    <mc:Fallback>
      <p:transition xmlns:p14="http://schemas.microsoft.com/office/powerpoint/2010/main" advTm="4206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3178" y="2489020"/>
            <a:ext cx="76892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Modeled 2-10 </a:t>
            </a:r>
            <a:r>
              <a:rPr lang="en-US" sz="2800" dirty="0" err="1" smtClean="0">
                <a:solidFill>
                  <a:srgbClr val="FFFFFF"/>
                </a:solidFill>
                <a:latin typeface="Gill Sans"/>
                <a:cs typeface="Gill Sans"/>
              </a:rPr>
              <a:t>keV</a:t>
            </a: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 band (Continuum and Atomic Lines)</a:t>
            </a:r>
          </a:p>
          <a:p>
            <a:r>
              <a:rPr lang="en-US" sz="2800" dirty="0">
                <a:solidFill>
                  <a:srgbClr val="05FDFF"/>
                </a:solidFill>
                <a:latin typeface="Gill Sans"/>
                <a:cs typeface="Gill Sans"/>
              </a:rPr>
              <a:t>D</a:t>
            </a:r>
            <a:r>
              <a:rPr lang="en-US" sz="2800" dirty="0" smtClean="0">
                <a:solidFill>
                  <a:srgbClr val="05FDFF"/>
                </a:solidFill>
                <a:latin typeface="Gill Sans"/>
                <a:cs typeface="Gill Sans"/>
              </a:rPr>
              <a:t>etected a weak line at 3.55-3.57 </a:t>
            </a:r>
            <a:r>
              <a:rPr lang="en-US" sz="2800" dirty="0" err="1" smtClean="0">
                <a:solidFill>
                  <a:srgbClr val="05FDFF"/>
                </a:solidFill>
                <a:latin typeface="Gill Sans"/>
                <a:cs typeface="Gill Sans"/>
              </a:rPr>
              <a:t>keV</a:t>
            </a:r>
            <a:r>
              <a:rPr lang="en-US" sz="2800" dirty="0" smtClean="0">
                <a:solidFill>
                  <a:srgbClr val="05FDFF"/>
                </a:solidFill>
                <a:latin typeface="Gill Sans"/>
                <a:cs typeface="Gill Sans"/>
              </a:rPr>
              <a:t> (rest frame energy)</a:t>
            </a:r>
            <a:endParaRPr lang="en-US" sz="2800" dirty="0">
              <a:solidFill>
                <a:srgbClr val="05FDFF"/>
              </a:solidFill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4171913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6711"/>
    </mc:Choice>
    <mc:Fallback>
      <p:transition xmlns:p14="http://schemas.microsoft.com/office/powerpoint/2010/main" advTm="2671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6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8" y="1106424"/>
            <a:ext cx="7858654" cy="557784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/>
          <p:cNvSpPr txBox="1"/>
          <p:nvPr/>
        </p:nvSpPr>
        <p:spPr>
          <a:xfrm>
            <a:off x="1003084" y="6274066"/>
            <a:ext cx="228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Line Added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15871" y="317477"/>
            <a:ext cx="56840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5FDFF"/>
                </a:solidFill>
                <a:latin typeface="Gill Sans"/>
                <a:cs typeface="Gill Sans"/>
              </a:rPr>
              <a:t>Line Detected in the Full Sample</a:t>
            </a:r>
            <a:endParaRPr lang="en-US" sz="3200" dirty="0">
              <a:solidFill>
                <a:srgbClr val="05FDFF"/>
              </a:solidFill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605508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842"/>
    </mc:Choice>
    <mc:Fallback>
      <p:transition xmlns:p14="http://schemas.microsoft.com/office/powerpoint/2010/main" advTm="2584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ll-mos-rebin-noLin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10" y="1108472"/>
            <a:ext cx="7698789" cy="557964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246" y="343407"/>
            <a:ext cx="8310474" cy="608531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05FDFF"/>
                </a:solidFill>
                <a:latin typeface="Gill Sans"/>
                <a:cs typeface="Gill Sans"/>
              </a:rPr>
              <a:t>w</a:t>
            </a:r>
            <a:r>
              <a:rPr lang="en-US" sz="3200" dirty="0" smtClean="0">
                <a:solidFill>
                  <a:srgbClr val="05FDFF"/>
                </a:solidFill>
                <a:latin typeface="Gill Sans"/>
                <a:cs typeface="Gill Sans"/>
              </a:rPr>
              <a:t>ith a Gaussian Line Added…</a:t>
            </a:r>
            <a:endParaRPr lang="en-US" sz="3200" dirty="0">
              <a:solidFill>
                <a:srgbClr val="05FDFF"/>
              </a:solidFill>
              <a:latin typeface="Gill Sans"/>
              <a:cs typeface="Gill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66692" y="1372976"/>
            <a:ext cx="1680308" cy="123139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XMM - MOS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Full Sample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6 </a:t>
            </a:r>
            <a:r>
              <a:rPr lang="en-US" b="1" dirty="0" err="1" smtClean="0">
                <a:solidFill>
                  <a:schemeClr val="tx1"/>
                </a:solidFill>
              </a:rPr>
              <a:t>Ms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534397" y="2115794"/>
            <a:ext cx="0" cy="707077"/>
          </a:xfrm>
          <a:prstGeom prst="straightConnector1">
            <a:avLst/>
          </a:prstGeom>
          <a:ln w="76200" cmpd="sng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948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729"/>
    </mc:Choice>
    <mc:Fallback>
      <p:transition xmlns:p14="http://schemas.microsoft.com/office/powerpoint/2010/main" advTm="2572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rseus_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132" y="752526"/>
            <a:ext cx="5919479" cy="471066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006" y="752526"/>
            <a:ext cx="8922993" cy="6124359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XMM </a:t>
            </a: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MOS: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Gill Sans"/>
                <a:cs typeface="Gill Sans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    Full Sample,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     Bright nearby clusters </a:t>
            </a:r>
            <a:endParaRPr lang="en-US" sz="2400" dirty="0">
              <a:solidFill>
                <a:schemeClr val="bg1"/>
              </a:solidFill>
              <a:latin typeface="Gill Sans"/>
              <a:cs typeface="Gill Sans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	Distant Clusters, and</a:t>
            </a:r>
            <a:endParaRPr lang="en-US" sz="2400" dirty="0">
              <a:solidFill>
                <a:schemeClr val="bg1"/>
              </a:solidFill>
              <a:latin typeface="Gill Sans"/>
              <a:cs typeface="Gill Sans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     Perseus cluster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XMM PN </a:t>
            </a:r>
            <a:r>
              <a:rPr lang="en-US" sz="2400" dirty="0" smtClean="0">
                <a:solidFill>
                  <a:srgbClr val="05FDFF"/>
                </a:solidFill>
                <a:latin typeface="Gill Sans"/>
                <a:cs typeface="Gill Sans"/>
              </a:rPr>
              <a:t>(</a:t>
            </a:r>
            <a:r>
              <a:rPr lang="en-US" sz="2400" dirty="0">
                <a:solidFill>
                  <a:srgbClr val="05FDFF"/>
                </a:solidFill>
                <a:latin typeface="Gill Sans"/>
                <a:cs typeface="Gill Sans"/>
              </a:rPr>
              <a:t>a different </a:t>
            </a:r>
            <a:r>
              <a:rPr lang="en-US" sz="2400" dirty="0" smtClean="0">
                <a:solidFill>
                  <a:srgbClr val="05FDFF"/>
                </a:solidFill>
                <a:latin typeface="Gill Sans"/>
                <a:cs typeface="Gill Sans"/>
              </a:rPr>
              <a:t>instrument!)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Gill Sans"/>
                <a:cs typeface="Gill Sans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    Full </a:t>
            </a:r>
            <a:r>
              <a:rPr lang="en-US" sz="2400" dirty="0">
                <a:solidFill>
                  <a:schemeClr val="bg1"/>
                </a:solidFill>
                <a:latin typeface="Gill Sans"/>
                <a:cs typeface="Gill Sans"/>
              </a:rPr>
              <a:t>Sample, </a:t>
            </a:r>
            <a:endParaRPr lang="en-US" sz="24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Gill Sans"/>
                <a:cs typeface="Gill Sans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    Distant </a:t>
            </a: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Clusters</a:t>
            </a:r>
          </a:p>
          <a:p>
            <a:r>
              <a:rPr lang="en-US" sz="2400" dirty="0">
                <a:solidFill>
                  <a:schemeClr val="bg1"/>
                </a:solidFill>
                <a:latin typeface="Gill Sans"/>
                <a:cs typeface="Gill Sans"/>
              </a:rPr>
              <a:t>Chandra </a:t>
            </a:r>
            <a:r>
              <a:rPr lang="en-US" sz="2400" dirty="0">
                <a:solidFill>
                  <a:srgbClr val="05FDFF"/>
                </a:solidFill>
                <a:latin typeface="Gill Sans"/>
                <a:cs typeface="Gill Sans"/>
              </a:rPr>
              <a:t>(a different satellite!)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Gill Sans"/>
                <a:cs typeface="Gill Sans"/>
              </a:rPr>
              <a:t>     Perseus </a:t>
            </a: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cluster</a:t>
            </a:r>
            <a:endParaRPr lang="en-US" sz="24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r>
              <a:rPr lang="en-US" sz="2400" dirty="0" err="1" smtClean="0">
                <a:solidFill>
                  <a:srgbClr val="FFFFFF"/>
                </a:solidFill>
                <a:latin typeface="Gill Sans"/>
                <a:cs typeface="Gill Sans"/>
              </a:rPr>
              <a:t>Suzaku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lang="en-US" sz="2400" dirty="0" smtClean="0">
                <a:solidFill>
                  <a:srgbClr val="05FDFF"/>
                </a:solidFill>
                <a:latin typeface="Gill Sans"/>
                <a:cs typeface="Gill Sans"/>
              </a:rPr>
              <a:t>(another satellite</a:t>
            </a:r>
            <a:r>
              <a:rPr lang="en-US" sz="2400" dirty="0">
                <a:solidFill>
                  <a:srgbClr val="05FDFF"/>
                </a:solidFill>
                <a:latin typeface="Gill Sans"/>
                <a:cs typeface="Gill Sans"/>
              </a:rPr>
              <a:t>!</a:t>
            </a:r>
            <a:r>
              <a:rPr lang="en-US" sz="2400" dirty="0" smtClean="0">
                <a:solidFill>
                  <a:srgbClr val="05FDFF"/>
                </a:solidFill>
                <a:latin typeface="Gill Sans"/>
                <a:cs typeface="Gill Sans"/>
              </a:rPr>
              <a:t>)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5FDFF"/>
                </a:solidFill>
                <a:latin typeface="Gill Sans"/>
                <a:cs typeface="Gill Sans"/>
              </a:rPr>
              <a:t>     </a:t>
            </a: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Perseus cluster </a:t>
            </a:r>
            <a:endParaRPr lang="en-US" sz="24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Gill Sans"/>
                <a:cs typeface="Gill Sans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    </a:t>
            </a: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(</a:t>
            </a: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also detected by Urban et al. </a:t>
            </a: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2014;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rgbClr val="FFFFFF"/>
                </a:solidFill>
              </a:rPr>
              <a:t>arXiv:1411.0050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)</a:t>
            </a:r>
            <a:endParaRPr lang="en-US" sz="2400" dirty="0">
              <a:solidFill>
                <a:schemeClr val="bg1"/>
              </a:solidFill>
              <a:latin typeface="Gill Sans"/>
              <a:cs typeface="Gill Sans"/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5FDFF"/>
              </a:solidFill>
              <a:latin typeface="Gill Sans"/>
              <a:cs typeface="Gill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74946" y="380151"/>
            <a:ext cx="2269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Credit: J. </a:t>
            </a:r>
            <a:r>
              <a:rPr lang="en-US" dirty="0" err="1" smtClean="0">
                <a:solidFill>
                  <a:srgbClr val="FFFFFF"/>
                </a:solidFill>
              </a:rPr>
              <a:t>DePasquale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NASA/CXC PR Image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44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79887"/>
    </mc:Choice>
    <mc:Fallback>
      <p:transition xmlns:p14="http://schemas.microsoft.com/office/powerpoint/2010/main" advTm="7988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23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5FDFF"/>
                </a:solidFill>
                <a:latin typeface="Gill Sans"/>
                <a:cs typeface="Gill Sans"/>
              </a:rPr>
              <a:t>Chandra Detects </a:t>
            </a:r>
            <a:r>
              <a:rPr lang="en-US" sz="3200" dirty="0" smtClean="0">
                <a:solidFill>
                  <a:srgbClr val="05FDFF"/>
                </a:solidFill>
                <a:latin typeface="Gill Sans"/>
                <a:cs typeface="Gill Sans"/>
              </a:rPr>
              <a:t>the Line in Perseus</a:t>
            </a:r>
            <a:endParaRPr lang="en-US" sz="3200" dirty="0">
              <a:solidFill>
                <a:srgbClr val="05FDFF"/>
              </a:solidFill>
              <a:latin typeface="Gill Sans"/>
              <a:cs typeface="Gill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07892" y="6435283"/>
            <a:ext cx="2311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See also Urban et al 014 </a:t>
            </a:r>
            <a:endParaRPr lang="en-US" dirty="0"/>
          </a:p>
        </p:txBody>
      </p:sp>
      <p:pic>
        <p:nvPicPr>
          <p:cNvPr id="7" name="Picture 6" descr="perseus-aciss-apecNoLine-lin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56798"/>
            <a:ext cx="8229600" cy="473579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01129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556"/>
    </mc:Choice>
    <mc:Fallback>
      <p:transition xmlns:p14="http://schemas.microsoft.com/office/powerpoint/2010/main" advTm="855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rseus_stacked_redshifte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699" y="1085205"/>
            <a:ext cx="6768124" cy="488370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23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solidFill>
                  <a:srgbClr val="05FDFF"/>
                </a:solidFill>
                <a:latin typeface="Gill Sans"/>
                <a:cs typeface="Gill Sans"/>
              </a:rPr>
              <a:t>Suzaku</a:t>
            </a:r>
            <a:r>
              <a:rPr lang="en-US" sz="3200" dirty="0" smtClean="0">
                <a:solidFill>
                  <a:srgbClr val="05FDFF"/>
                </a:solidFill>
                <a:latin typeface="Gill Sans"/>
                <a:cs typeface="Gill Sans"/>
              </a:rPr>
              <a:t> Detects the Line in Perseus</a:t>
            </a:r>
            <a:endParaRPr lang="en-US" sz="3200" dirty="0">
              <a:solidFill>
                <a:srgbClr val="05FDFF"/>
              </a:solidFill>
              <a:latin typeface="Gill Sans"/>
              <a:cs typeface="Gill Sans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818004" y="1736420"/>
            <a:ext cx="0" cy="707077"/>
          </a:xfrm>
          <a:prstGeom prst="straightConnector1">
            <a:avLst/>
          </a:prstGeom>
          <a:ln w="76200" cmpd="sng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565603" y="1880572"/>
            <a:ext cx="2040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Gill Sans"/>
                <a:cs typeface="Gill Sans"/>
              </a:rPr>
              <a:t>REDSHIFTED!</a:t>
            </a:r>
            <a:endParaRPr lang="en-US" sz="2400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07892" y="6435283"/>
            <a:ext cx="2311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See also Urban et al 014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65603" y="1421436"/>
            <a:ext cx="2525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3.55 </a:t>
            </a:r>
            <a:r>
              <a:rPr lang="en-US" dirty="0" err="1" smtClean="0"/>
              <a:t>keV</a:t>
            </a:r>
            <a:r>
              <a:rPr lang="en-US" dirty="0" smtClean="0"/>
              <a:t> (Rest frame 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432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8001"/>
    </mc:Choice>
    <mc:Fallback>
      <p:transition xmlns:p14="http://schemas.microsoft.com/office/powerpoint/2010/main" advTm="1800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4747" y="2790456"/>
            <a:ext cx="815556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5FDFF"/>
                </a:solidFill>
                <a:latin typeface="Gill Sans"/>
                <a:cs typeface="Gill Sans"/>
              </a:rPr>
              <a:t>What is the origin of this line?</a:t>
            </a:r>
            <a:endParaRPr lang="en-US" sz="3200" dirty="0">
              <a:solidFill>
                <a:srgbClr val="05FDFF"/>
              </a:solidFill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796186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6369"/>
    </mc:Choice>
    <mc:Fallback>
      <p:transition xmlns:p14="http://schemas.microsoft.com/office/powerpoint/2010/main" advTm="1636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8302" y="300495"/>
            <a:ext cx="5459886" cy="789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05FDFF"/>
                </a:solidFill>
                <a:latin typeface="Gill Sans"/>
                <a:cs typeface="Gill Sans"/>
              </a:rPr>
              <a:t>Astrophysical Line?</a:t>
            </a:r>
          </a:p>
        </p:txBody>
      </p:sp>
      <p:sp>
        <p:nvSpPr>
          <p:cNvPr id="2" name="Donut 1"/>
          <p:cNvSpPr/>
          <p:nvPr/>
        </p:nvSpPr>
        <p:spPr>
          <a:xfrm>
            <a:off x="6346954" y="3799349"/>
            <a:ext cx="1970534" cy="1967726"/>
          </a:xfrm>
          <a:prstGeom prst="donut">
            <a:avLst>
              <a:gd name="adj" fmla="val 19675"/>
            </a:avLst>
          </a:prstGeom>
          <a:noFill/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7220441" y="4632005"/>
            <a:ext cx="223946" cy="2270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 flipV="1">
            <a:off x="7446788" y="3743101"/>
            <a:ext cx="96428" cy="9776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219610" y="3200892"/>
            <a:ext cx="720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E</a:t>
            </a:r>
            <a:r>
              <a:rPr lang="en-US" sz="2800" baseline="-25000" dirty="0" smtClean="0">
                <a:solidFill>
                  <a:srgbClr val="FFFFFF"/>
                </a:solidFill>
              </a:rPr>
              <a:t>2</a:t>
            </a:r>
            <a:endParaRPr lang="en-US" sz="2800" baseline="-25000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89704" y="4131696"/>
            <a:ext cx="582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E</a:t>
            </a:r>
            <a:r>
              <a:rPr lang="en-US" sz="2800" baseline="-25000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87736" y="1168028"/>
            <a:ext cx="6418555" cy="5112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K XVIII at 3.51keV </a:t>
            </a:r>
            <a:r>
              <a:rPr lang="en-US" sz="2800" dirty="0" smtClean="0">
                <a:solidFill>
                  <a:srgbClr val="FFFFFF"/>
                </a:solidFill>
                <a:latin typeface="Gill Sans"/>
                <a:ea typeface="Wingdings"/>
                <a:cs typeface="Gill Sans"/>
                <a:sym typeface="Wingdings"/>
              </a:rPr>
              <a:t></a:t>
            </a: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 10A</a:t>
            </a:r>
            <a:r>
              <a:rPr lang="en-US" sz="2800" baseline="-25000" dirty="0" smtClean="0">
                <a:solidFill>
                  <a:srgbClr val="FFFFFF"/>
                </a:solidFill>
                <a:latin typeface="Gill Sans"/>
                <a:ea typeface="Wingdings"/>
                <a:cs typeface="Gill Sans"/>
                <a:sym typeface="Wingdings"/>
              </a:rPr>
              <a:t>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solidFill>
                  <a:srgbClr val="FFFFFF"/>
                </a:solidFill>
                <a:latin typeface="Gill Sans"/>
                <a:cs typeface="Gill Sans"/>
              </a:rPr>
              <a:t>Ar</a:t>
            </a:r>
            <a:r>
              <a:rPr lang="en-US" sz="2800" dirty="0">
                <a:solidFill>
                  <a:srgbClr val="FFFFFF"/>
                </a:solidFill>
                <a:latin typeface="Gill Sans"/>
                <a:cs typeface="Gill Sans"/>
              </a:rPr>
              <a:t> XVII DR at 3.62 </a:t>
            </a:r>
            <a:r>
              <a:rPr lang="en-US" sz="2800" dirty="0" err="1">
                <a:solidFill>
                  <a:srgbClr val="FFFFFF"/>
                </a:solidFill>
                <a:latin typeface="Gill Sans"/>
                <a:cs typeface="Gill Sans"/>
              </a:rPr>
              <a:t>keV</a:t>
            </a:r>
            <a:r>
              <a:rPr lang="en-US" sz="2800" dirty="0">
                <a:solidFill>
                  <a:srgbClr val="FFFFFF"/>
                </a:solidFill>
                <a:latin typeface="Gill Sans"/>
                <a:cs typeface="Gill Sans"/>
              </a:rPr>
              <a:t>  </a:t>
            </a:r>
            <a:r>
              <a:rPr lang="en-US" sz="2800" dirty="0">
                <a:solidFill>
                  <a:srgbClr val="FFFFFF"/>
                </a:solidFill>
                <a:latin typeface="Gill Sans"/>
                <a:ea typeface="Wingdings"/>
                <a:cs typeface="Gill Sans"/>
                <a:sym typeface="Wingdings"/>
              </a:rPr>
              <a:t></a:t>
            </a:r>
            <a:r>
              <a:rPr lang="en-US" sz="2800" dirty="0">
                <a:solidFill>
                  <a:srgbClr val="FFFFFF"/>
                </a:solidFill>
                <a:latin typeface="Gill Sans"/>
                <a:cs typeface="Gill Sans"/>
              </a:rPr>
              <a:t> 30A</a:t>
            </a:r>
            <a:r>
              <a:rPr lang="en-US" sz="2800" baseline="-25000" dirty="0" smtClean="0">
                <a:solidFill>
                  <a:srgbClr val="FFFFFF"/>
                </a:solidFill>
                <a:latin typeface="Gill Sans"/>
                <a:ea typeface="Wingdings"/>
                <a:cs typeface="Gill Sans"/>
                <a:sym typeface="Wingdings"/>
              </a:rPr>
              <a:t></a:t>
            </a:r>
            <a:endParaRPr lang="en-US" sz="2800" baseline="-25000" dirty="0">
              <a:solidFill>
                <a:srgbClr val="FFFFFF"/>
              </a:solidFill>
              <a:latin typeface="Gill Sans"/>
              <a:cs typeface="Gill Sans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800" dirty="0" err="1" smtClean="0">
                <a:solidFill>
                  <a:srgbClr val="FFFFFF"/>
                </a:solidFill>
                <a:latin typeface="Gill Sans"/>
                <a:cs typeface="Gill Sans"/>
              </a:rPr>
              <a:t>Cl</a:t>
            </a: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 XVII Lyβ at 3.51keV </a:t>
            </a:r>
            <a:r>
              <a:rPr lang="en-US" sz="2800" dirty="0" smtClean="0">
                <a:solidFill>
                  <a:srgbClr val="FFFFFF"/>
                </a:solidFill>
                <a:latin typeface="Gill Sans"/>
                <a:ea typeface="Wingdings"/>
                <a:cs typeface="Gill Sans"/>
                <a:sym typeface="Wingdings"/>
              </a:rPr>
              <a:t></a:t>
            </a: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 &gt;30A</a:t>
            </a:r>
            <a:r>
              <a:rPr lang="en-US" sz="2800" baseline="-25000" dirty="0">
                <a:solidFill>
                  <a:srgbClr val="FFFFFF"/>
                </a:solidFill>
                <a:latin typeface="Gill Sans"/>
                <a:ea typeface="Wingdings"/>
                <a:cs typeface="Gill Sans"/>
                <a:sym typeface="Wingdings"/>
              </a:rPr>
              <a:t></a:t>
            </a:r>
            <a:endParaRPr lang="en-US" sz="2800" dirty="0" smtClean="0">
              <a:solidFill>
                <a:srgbClr val="FFFFFF"/>
              </a:solidFill>
              <a:latin typeface="Gill Sans"/>
              <a:cs typeface="Gill Sans"/>
            </a:endParaRPr>
          </a:p>
          <a:p>
            <a:pPr>
              <a:lnSpc>
                <a:spcPct val="130000"/>
              </a:lnSpc>
            </a:pPr>
            <a:endParaRPr lang="en-US" sz="2800" dirty="0" smtClean="0">
              <a:solidFill>
                <a:srgbClr val="FFFFFF"/>
              </a:solidFill>
              <a:latin typeface="Gill Sans"/>
              <a:cs typeface="Gill Sans"/>
            </a:endParaRPr>
          </a:p>
          <a:p>
            <a:pPr>
              <a:lnSpc>
                <a:spcPct val="130000"/>
              </a:lnSpc>
            </a:pPr>
            <a:endParaRPr lang="en-US" sz="2800" dirty="0">
              <a:solidFill>
                <a:srgbClr val="FFFFFF"/>
              </a:solidFill>
              <a:latin typeface="Gill Sans"/>
              <a:cs typeface="Gill Sans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800" dirty="0" err="1" smtClean="0">
                <a:solidFill>
                  <a:srgbClr val="FFFFFF"/>
                </a:solidFill>
                <a:latin typeface="Gill Sans"/>
                <a:cs typeface="Gill Sans"/>
              </a:rPr>
              <a:t>Radiative</a:t>
            </a: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 Recombination Feature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Charge </a:t>
            </a: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Exchange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800" dirty="0" smtClean="0">
                <a:solidFill>
                  <a:srgbClr val="FFFFFF"/>
                </a:solidFill>
                <a:latin typeface="Gill Sans"/>
                <a:cs typeface="Gill Sans"/>
              </a:rPr>
              <a:t>Any other astrophysical explanations?</a:t>
            </a:r>
            <a:endParaRPr lang="en-US" sz="2800" dirty="0" smtClean="0">
              <a:solidFill>
                <a:srgbClr val="FFFFFF"/>
              </a:solidFill>
              <a:latin typeface="Gill Sans"/>
              <a:cs typeface="Gill Sans"/>
            </a:endParaRPr>
          </a:p>
          <a:p>
            <a:pPr>
              <a:lnSpc>
                <a:spcPct val="130000"/>
              </a:lnSpc>
            </a:pPr>
            <a:endParaRPr lang="en-US" sz="2800" dirty="0" smtClean="0">
              <a:solidFill>
                <a:srgbClr val="FFFFFF"/>
              </a:solidFill>
              <a:latin typeface="Gill Sans"/>
              <a:cs typeface="Gill Sans"/>
            </a:endParaRPr>
          </a:p>
        </p:txBody>
      </p:sp>
      <p:graphicFrame>
        <p:nvGraphicFramePr>
          <p:cNvPr id="16" name="Chart 1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101258268"/>
              </p:ext>
            </p:extLst>
          </p:nvPr>
        </p:nvGraphicFramePr>
        <p:xfrm>
          <a:off x="7543216" y="3567022"/>
          <a:ext cx="1225132" cy="464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Rectangle 17"/>
          <p:cNvSpPr/>
          <p:nvPr/>
        </p:nvSpPr>
        <p:spPr>
          <a:xfrm>
            <a:off x="6136754" y="1123287"/>
            <a:ext cx="2643807" cy="1629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>
                <a:solidFill>
                  <a:srgbClr val="05FDFF"/>
                </a:solidFill>
                <a:latin typeface="Gill Sans"/>
                <a:cs typeface="Gill Sans"/>
              </a:rPr>
              <a:t>More exotic than sterile neutrinos!</a:t>
            </a:r>
          </a:p>
        </p:txBody>
      </p:sp>
      <p:cxnSp>
        <p:nvCxnSpPr>
          <p:cNvPr id="20" name="Straight Arrow Connector 19"/>
          <p:cNvCxnSpPr>
            <a:stCxn id="9" idx="0"/>
          </p:cNvCxnSpPr>
          <p:nvPr/>
        </p:nvCxnSpPr>
        <p:spPr>
          <a:xfrm flipH="1">
            <a:off x="7458658" y="3840867"/>
            <a:ext cx="36344" cy="3479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19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6592"/>
    </mc:Choice>
    <mc:Fallback>
      <p:transition xmlns:p14="http://schemas.microsoft.com/office/powerpoint/2010/main" advTm="15659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4747" y="1813160"/>
            <a:ext cx="815556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5FDFF"/>
                </a:solidFill>
                <a:latin typeface="Gill Sans"/>
                <a:cs typeface="Gill Sans"/>
              </a:rPr>
              <a:t>Dark Matter?</a:t>
            </a:r>
            <a:endParaRPr lang="en-US" sz="3200" dirty="0">
              <a:solidFill>
                <a:srgbClr val="05FDFF"/>
              </a:solidFill>
              <a:latin typeface="Gill Sans"/>
              <a:cs typeface="Gill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993" y="4415454"/>
            <a:ext cx="2667000" cy="1193800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V="1">
            <a:off x="2744515" y="5486796"/>
            <a:ext cx="731843" cy="10762"/>
          </a:xfrm>
          <a:prstGeom prst="straightConnector1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865613" y="5476034"/>
            <a:ext cx="63498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5241390" y="5474300"/>
            <a:ext cx="731843" cy="10762"/>
          </a:xfrm>
          <a:prstGeom prst="straightConnector1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357971" y="5486796"/>
            <a:ext cx="63498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>
            <a:off x="3995258" y="4871199"/>
            <a:ext cx="1259200" cy="1227725"/>
          </a:xfrm>
          <a:prstGeom prst="arc">
            <a:avLst>
              <a:gd name="adj1" fmla="val 10722300"/>
              <a:gd name="adj2" fmla="val 0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har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712182"/>
              </p:ext>
            </p:extLst>
          </p:nvPr>
        </p:nvGraphicFramePr>
        <p:xfrm>
          <a:off x="3995258" y="5107435"/>
          <a:ext cx="1246132" cy="721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80677910"/>
              </p:ext>
            </p:extLst>
          </p:nvPr>
        </p:nvGraphicFramePr>
        <p:xfrm>
          <a:off x="5045799" y="4650163"/>
          <a:ext cx="1225132" cy="721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flipV="1">
            <a:off x="6234117" y="4831917"/>
            <a:ext cx="152877" cy="17923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413798" y="5643815"/>
            <a:ext cx="840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W</a:t>
            </a:r>
            <a:r>
              <a:rPr lang="en-US" sz="2400" baseline="30000" dirty="0" smtClean="0">
                <a:solidFill>
                  <a:schemeClr val="bg1"/>
                </a:solidFill>
              </a:rPr>
              <a:t>+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1725" y="5539063"/>
            <a:ext cx="510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ν</a:t>
            </a:r>
            <a:r>
              <a:rPr lang="en-US" sz="2400" baseline="-25000" dirty="0" smtClean="0">
                <a:solidFill>
                  <a:schemeClr val="bg1"/>
                </a:solidFill>
              </a:rPr>
              <a:t>1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91824" y="4871199"/>
            <a:ext cx="618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ν</a:t>
            </a:r>
            <a:r>
              <a:rPr lang="en-US" sz="2400" baseline="-25000" dirty="0">
                <a:solidFill>
                  <a:schemeClr val="bg1"/>
                </a:solidFill>
              </a:rPr>
              <a:t>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86994" y="4503757"/>
            <a:ext cx="68254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FFFF"/>
                </a:solidFill>
                <a:latin typeface="Gill Sans"/>
                <a:cs typeface="Gill Sans"/>
              </a:rPr>
              <a:t>γ</a:t>
            </a:r>
            <a:endParaRPr lang="en-US" sz="2800" dirty="0">
              <a:solidFill>
                <a:srgbClr val="FFFFFF"/>
              </a:solidFill>
              <a:latin typeface="Gill Sans"/>
              <a:cs typeface="Gill San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4747" y="2738242"/>
            <a:ext cx="7677678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Sterile neutrinos can decay </a:t>
            </a:r>
            <a:r>
              <a:rPr lang="en-US" sz="2400" dirty="0">
                <a:solidFill>
                  <a:srgbClr val="FFFFFF"/>
                </a:solidFill>
                <a:latin typeface="Gill Sans"/>
                <a:cs typeface="Gill Sans"/>
              </a:rPr>
              <a:t>into an X-ray photon and an active 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neutrino </a:t>
            </a:r>
            <a:r>
              <a:rPr lang="en-US" sz="2400" dirty="0">
                <a:solidFill>
                  <a:srgbClr val="FFFFFF"/>
                </a:solidFill>
                <a:latin typeface="Gill Sans"/>
                <a:cs typeface="Gill Sans"/>
              </a:rPr>
              <a:t>(</a:t>
            </a:r>
            <a:r>
              <a:rPr lang="en-US" sz="2400" dirty="0" err="1">
                <a:solidFill>
                  <a:srgbClr val="FFFFFF"/>
                </a:solidFill>
                <a:latin typeface="Gill Sans"/>
                <a:cs typeface="Gill Sans"/>
              </a:rPr>
              <a:t>Dodelson</a:t>
            </a:r>
            <a:r>
              <a:rPr lang="en-US" sz="2400" dirty="0">
                <a:solidFill>
                  <a:srgbClr val="FFFFFF"/>
                </a:solidFill>
                <a:latin typeface="Gill Sans"/>
                <a:cs typeface="Gill Sans"/>
              </a:rPr>
              <a:t> &amp; </a:t>
            </a:r>
            <a:r>
              <a:rPr lang="en-US" sz="2400" dirty="0" err="1">
                <a:solidFill>
                  <a:srgbClr val="FFFFFF"/>
                </a:solidFill>
                <a:latin typeface="Gill Sans"/>
                <a:cs typeface="Gill Sans"/>
              </a:rPr>
              <a:t>Widrow</a:t>
            </a:r>
            <a:r>
              <a:rPr lang="en-US" sz="2400" dirty="0">
                <a:solidFill>
                  <a:srgbClr val="FFFFFF"/>
                </a:solidFill>
                <a:latin typeface="Gill Sans"/>
                <a:cs typeface="Gill Sans"/>
              </a:rPr>
              <a:t> 94)</a:t>
            </a:r>
          </a:p>
          <a:p>
            <a:endParaRPr lang="en-US" sz="2400" dirty="0">
              <a:solidFill>
                <a:srgbClr val="FFFFFF"/>
              </a:solidFill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909310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49441"/>
    </mc:Choice>
    <mc:Fallback>
      <p:transition xmlns:p14="http://schemas.microsoft.com/office/powerpoint/2010/main" advTm="4944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erseus-comp5-withsuzaku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51" y="1125916"/>
            <a:ext cx="7624559" cy="523095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extBox 3"/>
          <p:cNvSpPr txBox="1"/>
          <p:nvPr/>
        </p:nvSpPr>
        <p:spPr>
          <a:xfrm>
            <a:off x="520067" y="349203"/>
            <a:ext cx="641552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5FDFF"/>
                </a:solidFill>
                <a:latin typeface="Gill Sans"/>
                <a:cs typeface="Gill Sans"/>
              </a:rPr>
              <a:t>Decaying Sterile Neutrinos?</a:t>
            </a:r>
            <a:endParaRPr lang="en-US" sz="3200" dirty="0">
              <a:solidFill>
                <a:srgbClr val="05FDFF"/>
              </a:solidFill>
              <a:latin typeface="Gill Sans"/>
              <a:cs typeface="Gill San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69553" y="4709239"/>
            <a:ext cx="166604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Boyarsky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et al. (2014,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arXiv:1402.4119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95928" y="6328336"/>
            <a:ext cx="5080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Cline &amp; Frey (2014, </a:t>
            </a:r>
            <a:r>
              <a:rPr lang="en-US" sz="2400" dirty="0">
                <a:solidFill>
                  <a:srgbClr val="FFFFFF"/>
                </a:solidFill>
              </a:rPr>
              <a:t>arXiv:1410.7766</a:t>
            </a:r>
            <a:r>
              <a:rPr lang="en-US" sz="2400" dirty="0" smtClean="0">
                <a:solidFill>
                  <a:srgbClr val="FFFFFF"/>
                </a:solidFill>
              </a:rPr>
              <a:t>)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76981" y="2846837"/>
            <a:ext cx="1421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Urban et al. (2014, arXiv:1411.0050)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02572" y="1445883"/>
            <a:ext cx="173368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Bulbul et al. (2014, ApJ,789,13B)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376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2797"/>
    </mc:Choice>
    <mc:Fallback>
      <p:transition xmlns:p14="http://schemas.microsoft.com/office/powerpoint/2010/main" advTm="3279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60356" y="321073"/>
            <a:ext cx="3510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5FDFF"/>
                </a:solidFill>
                <a:latin typeface="Gill Sans"/>
                <a:cs typeface="Gill Sans"/>
              </a:rPr>
              <a:t>Current Status</a:t>
            </a:r>
            <a:endParaRPr lang="en-US" sz="3600" dirty="0">
              <a:solidFill>
                <a:srgbClr val="05FDFF"/>
              </a:solidFill>
              <a:latin typeface="Gill Sans"/>
              <a:cs typeface="Gill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9687" y="1023570"/>
            <a:ext cx="1856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5FDFF"/>
                </a:solidFill>
              </a:rPr>
              <a:t>Detections</a:t>
            </a:r>
            <a:endParaRPr lang="en-US" sz="2800" dirty="0">
              <a:solidFill>
                <a:srgbClr val="05FD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9687" y="4504707"/>
            <a:ext cx="2615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5FDFF"/>
                </a:solidFill>
                <a:latin typeface="Gill Sans"/>
                <a:cs typeface="Gill Sans"/>
              </a:rPr>
              <a:t>Non-Detections</a:t>
            </a:r>
            <a:endParaRPr lang="en-US" sz="2800" dirty="0">
              <a:solidFill>
                <a:srgbClr val="05FDFF"/>
              </a:solidFill>
              <a:latin typeface="Gill Sans"/>
              <a:cs typeface="Gill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9687" y="1549673"/>
            <a:ext cx="653481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Perseus Cluster (core and outskirts) 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ea typeface="Zapf Dingbats"/>
                <a:cs typeface="Gill Sans"/>
                <a:sym typeface="Zapf Dingbats"/>
              </a:rPr>
              <a:t>✓</a:t>
            </a:r>
            <a:endParaRPr lang="en-US" sz="2400" dirty="0" smtClean="0">
              <a:solidFill>
                <a:srgbClr val="FFFFFF"/>
              </a:solidFill>
              <a:latin typeface="Gill Sans"/>
              <a:cs typeface="Gill Sans"/>
            </a:endParaRP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Stacked clusters 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ea typeface="Zapf Dingbats"/>
                <a:cs typeface="Gill Sans"/>
                <a:sym typeface="Zapf Dingbats"/>
              </a:rPr>
              <a:t>✓</a:t>
            </a:r>
            <a:endParaRPr lang="en-US" sz="2400" dirty="0" smtClean="0">
              <a:solidFill>
                <a:srgbClr val="FFFFFF"/>
              </a:solidFill>
              <a:latin typeface="Gill Sans"/>
              <a:cs typeface="Gill Sans"/>
            </a:endParaRP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Nearby Clusters 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ea typeface="Zapf Dingbats"/>
                <a:cs typeface="Gill Sans"/>
                <a:sym typeface="Zapf Dingbats"/>
              </a:rPr>
              <a:t>✓</a:t>
            </a:r>
            <a:endParaRPr lang="en-US" sz="2400" dirty="0" smtClean="0">
              <a:solidFill>
                <a:srgbClr val="FFFFFF"/>
              </a:solidFill>
              <a:latin typeface="Gill Sans"/>
              <a:cs typeface="Gill Sans"/>
            </a:endParaRP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Distant clusters 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ea typeface="Zapf Dingbats"/>
                <a:cs typeface="Gill Sans"/>
                <a:sym typeface="Zapf Dingbats"/>
              </a:rPr>
              <a:t>✓</a:t>
            </a:r>
            <a:endParaRPr lang="en-US" sz="2400" dirty="0" smtClean="0">
              <a:solidFill>
                <a:srgbClr val="FFFFFF"/>
              </a:solidFill>
              <a:latin typeface="Gill Sans"/>
              <a:cs typeface="Gill Sans"/>
            </a:endParaRP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M31 </a:t>
            </a:r>
            <a:r>
              <a:rPr lang="en-US" sz="2000" dirty="0" smtClean="0">
                <a:solidFill>
                  <a:srgbClr val="FFFFFF"/>
                </a:solidFill>
                <a:latin typeface="Gill Sans"/>
                <a:cs typeface="Gill Sans"/>
              </a:rPr>
              <a:t>(</a:t>
            </a:r>
            <a:r>
              <a:rPr lang="en-US" sz="2000" dirty="0" err="1" smtClean="0">
                <a:solidFill>
                  <a:srgbClr val="FFFFFF"/>
                </a:solidFill>
                <a:latin typeface="Gill Sans"/>
                <a:cs typeface="Gill Sans"/>
              </a:rPr>
              <a:t>Boyarsky</a:t>
            </a:r>
            <a:r>
              <a:rPr lang="en-US" sz="2000" dirty="0" smtClean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Gill Sans"/>
                <a:cs typeface="Gill Sans"/>
              </a:rPr>
              <a:t>et al, arXiv:1402.4119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) </a:t>
            </a:r>
            <a:r>
              <a:rPr lang="en-US" sz="2400" dirty="0">
                <a:solidFill>
                  <a:srgbClr val="FFFFFF"/>
                </a:solidFill>
                <a:latin typeface="Gill Sans"/>
                <a:ea typeface="Zapf Dingbats"/>
                <a:cs typeface="Gill Sans"/>
                <a:sym typeface="Zapf Dingbats"/>
              </a:rPr>
              <a:t>✓</a:t>
            </a:r>
            <a:endParaRPr lang="en-US" sz="2400" dirty="0" smtClean="0">
              <a:solidFill>
                <a:srgbClr val="FFFFFF"/>
              </a:solidFill>
              <a:latin typeface="Gill Sans"/>
              <a:cs typeface="Gill Sans"/>
            </a:endParaRP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Galactic Center </a:t>
            </a:r>
            <a:r>
              <a:rPr lang="en-US" sz="2400" dirty="0">
                <a:solidFill>
                  <a:srgbClr val="FFFFFF"/>
                </a:solidFill>
                <a:latin typeface="Gill Sans"/>
                <a:cs typeface="Gill Sans"/>
              </a:rPr>
              <a:t>(</a:t>
            </a:r>
            <a:r>
              <a:rPr lang="en-US" sz="2000" dirty="0" err="1">
                <a:solidFill>
                  <a:srgbClr val="FFFFFF"/>
                </a:solidFill>
                <a:latin typeface="Gill Sans"/>
                <a:cs typeface="Gill Sans"/>
              </a:rPr>
              <a:t>Boyarsky</a:t>
            </a:r>
            <a:r>
              <a:rPr lang="en-US" sz="2000" dirty="0">
                <a:solidFill>
                  <a:srgbClr val="FFFFFF"/>
                </a:solidFill>
                <a:latin typeface="Gill Sans"/>
                <a:cs typeface="Gill Sans"/>
              </a:rPr>
              <a:t> et </a:t>
            </a:r>
            <a:r>
              <a:rPr lang="en-US" sz="2000" dirty="0" smtClean="0">
                <a:solidFill>
                  <a:srgbClr val="FFFFFF"/>
                </a:solidFill>
                <a:latin typeface="Gill Sans"/>
                <a:cs typeface="Gill Sans"/>
              </a:rPr>
              <a:t>al.,arXiv</a:t>
            </a:r>
            <a:r>
              <a:rPr lang="en-US" sz="2000" dirty="0">
                <a:solidFill>
                  <a:srgbClr val="FFFFFF"/>
                </a:solidFill>
                <a:latin typeface="Gill Sans"/>
                <a:cs typeface="Gill Sans"/>
              </a:rPr>
              <a:t>:1408.2503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)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ea typeface="Zapf Dingbats"/>
                <a:cs typeface="Gill Sans"/>
                <a:sym typeface="Zapf Dingbats"/>
              </a:rPr>
              <a:t> </a:t>
            </a:r>
            <a:r>
              <a:rPr lang="en-US" sz="2400" dirty="0">
                <a:solidFill>
                  <a:srgbClr val="FFFFFF"/>
                </a:solidFill>
                <a:latin typeface="Gill Sans"/>
                <a:ea typeface="Zapf Dingbats"/>
                <a:cs typeface="Gill Sans"/>
                <a:sym typeface="Zapf Dingbats"/>
              </a:rPr>
              <a:t>✓</a:t>
            </a:r>
            <a:endParaRPr lang="en-US" sz="2400" dirty="0">
              <a:solidFill>
                <a:srgbClr val="FFFFFF"/>
              </a:solidFill>
              <a:latin typeface="Gill Sans"/>
              <a:cs typeface="Gill San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9687" y="4953651"/>
            <a:ext cx="8844314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FFFFFF"/>
                </a:solidFill>
                <a:latin typeface="Gill Sans"/>
                <a:cs typeface="Gill Sans"/>
              </a:rPr>
              <a:t>Virgo Cluster 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(</a:t>
            </a:r>
            <a:r>
              <a:rPr lang="en-US" sz="2000" dirty="0" smtClean="0">
                <a:solidFill>
                  <a:srgbClr val="FFFFFF"/>
                </a:solidFill>
                <a:latin typeface="Gill Sans"/>
                <a:cs typeface="Gill Sans"/>
              </a:rPr>
              <a:t>Bulbul et al., </a:t>
            </a:r>
            <a:r>
              <a:rPr lang="en-US" sz="2000" dirty="0">
                <a:solidFill>
                  <a:srgbClr val="FFFFFF"/>
                </a:solidFill>
                <a:latin typeface="Gill Sans"/>
                <a:cs typeface="Gill Sans"/>
              </a:rPr>
              <a:t>ApJ,789,13B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); </a:t>
            </a:r>
            <a:r>
              <a:rPr lang="en-US" sz="2400" dirty="0" smtClean="0">
                <a:solidFill>
                  <a:srgbClr val="05FDFF"/>
                </a:solidFill>
                <a:latin typeface="Gill Sans"/>
                <a:cs typeface="Gill Sans"/>
              </a:rPr>
              <a:t>consistent </a:t>
            </a:r>
            <a:r>
              <a:rPr lang="en-US" sz="2400" dirty="0" smtClean="0">
                <a:solidFill>
                  <a:srgbClr val="FFFFFF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400" dirty="0" smtClean="0">
              <a:solidFill>
                <a:srgbClr val="05FDFF"/>
              </a:solidFill>
              <a:latin typeface="Gill Sans"/>
              <a:cs typeface="Gill Sans"/>
            </a:endParaRP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Dwarf </a:t>
            </a:r>
            <a:r>
              <a:rPr lang="en-US" sz="2400" dirty="0" err="1" smtClean="0">
                <a:solidFill>
                  <a:srgbClr val="FFFFFF"/>
                </a:solidFill>
                <a:latin typeface="Gill Sans"/>
                <a:cs typeface="Gill Sans"/>
              </a:rPr>
              <a:t>Spheroidals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 (</a:t>
            </a:r>
            <a:r>
              <a:rPr lang="en-US" sz="2000" dirty="0" err="1" smtClean="0">
                <a:solidFill>
                  <a:srgbClr val="FFFFFF"/>
                </a:solidFill>
                <a:latin typeface="Gill Sans"/>
                <a:cs typeface="Gill Sans"/>
              </a:rPr>
              <a:t>Malyshev</a:t>
            </a:r>
            <a:r>
              <a:rPr lang="en-US" sz="2000" dirty="0" smtClean="0">
                <a:solidFill>
                  <a:srgbClr val="FFFFFF"/>
                </a:solidFill>
                <a:latin typeface="Gill Sans"/>
                <a:cs typeface="Gill Sans"/>
              </a:rPr>
              <a:t> et al., </a:t>
            </a:r>
            <a:r>
              <a:rPr lang="en-US" sz="2000" dirty="0">
                <a:solidFill>
                  <a:srgbClr val="FFFFFF"/>
                </a:solidFill>
                <a:latin typeface="Gill Sans"/>
                <a:cs typeface="Gill Sans"/>
              </a:rPr>
              <a:t>arXiv:1408.3531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)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  <a:latin typeface="Gill Sans"/>
                <a:cs typeface="Gill Sans"/>
              </a:rPr>
              <a:t>; </a:t>
            </a:r>
            <a:r>
              <a:rPr lang="en-US" sz="2400" dirty="0" smtClean="0">
                <a:solidFill>
                  <a:srgbClr val="05FDFF"/>
                </a:solidFill>
                <a:latin typeface="Gill Sans"/>
                <a:cs typeface="Gill Sans"/>
              </a:rPr>
              <a:t>inconsistent at 2.5σ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?</a:t>
            </a: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Stacked galaxies (</a:t>
            </a:r>
            <a:r>
              <a:rPr lang="en-US" sz="2000" dirty="0" smtClean="0">
                <a:solidFill>
                  <a:srgbClr val="FFFFFF"/>
                </a:solidFill>
                <a:latin typeface="Gill Sans"/>
                <a:cs typeface="Gill Sans"/>
              </a:rPr>
              <a:t>Anderson et al.,</a:t>
            </a:r>
            <a:r>
              <a:rPr lang="en-US" sz="2000" dirty="0">
                <a:solidFill>
                  <a:srgbClr val="FFFFFF"/>
                </a:solidFill>
              </a:rPr>
              <a:t> arXiv:1408.4115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); </a:t>
            </a:r>
            <a:r>
              <a:rPr lang="en-US" sz="2400" dirty="0" smtClean="0">
                <a:solidFill>
                  <a:srgbClr val="05FDFF"/>
                </a:solidFill>
                <a:latin typeface="Gill Sans"/>
                <a:cs typeface="Gill Sans"/>
              </a:rPr>
              <a:t>inconsistent 12σ </a:t>
            </a:r>
            <a:r>
              <a:rPr lang="en-US" sz="2400" dirty="0" smtClean="0">
                <a:solidFill>
                  <a:srgbClr val="FFFFFF"/>
                </a:solidFill>
                <a:latin typeface="Gill Sans"/>
                <a:cs typeface="Gill Sans"/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99426" y="2319660"/>
            <a:ext cx="2298676" cy="1200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5FDFF"/>
                </a:solidFill>
                <a:latin typeface="Gill Sans"/>
                <a:cs typeface="Gill Sans"/>
              </a:rPr>
              <a:t>Follow scaling </a:t>
            </a:r>
            <a:endParaRPr lang="en-US" sz="2400" dirty="0" smtClean="0">
              <a:solidFill>
                <a:srgbClr val="05FDFF"/>
              </a:solidFill>
              <a:latin typeface="Gill Sans"/>
              <a:cs typeface="Gill Sans"/>
            </a:endParaRPr>
          </a:p>
          <a:p>
            <a:r>
              <a:rPr lang="en-US" sz="2400" dirty="0" smtClean="0">
                <a:solidFill>
                  <a:srgbClr val="05FDFF"/>
                </a:solidFill>
                <a:latin typeface="Gill Sans"/>
                <a:cs typeface="Gill Sans"/>
              </a:rPr>
              <a:t>for simplest</a:t>
            </a:r>
          </a:p>
          <a:p>
            <a:r>
              <a:rPr lang="en-US" sz="2400" dirty="0" smtClean="0">
                <a:solidFill>
                  <a:srgbClr val="05FDFF"/>
                </a:solidFill>
                <a:latin typeface="Gill Sans"/>
                <a:cs typeface="Gill Sans"/>
              </a:rPr>
              <a:t>DM decay model </a:t>
            </a:r>
            <a:endParaRPr lang="en-US" sz="2400" dirty="0">
              <a:solidFill>
                <a:srgbClr val="05FDFF"/>
              </a:solidFill>
              <a:latin typeface="Gill Sans"/>
              <a:cs typeface="Gill Sans"/>
            </a:endParaRPr>
          </a:p>
        </p:txBody>
      </p:sp>
      <p:sp>
        <p:nvSpPr>
          <p:cNvPr id="11" name="Right Brace 10"/>
          <p:cNvSpPr/>
          <p:nvPr/>
        </p:nvSpPr>
        <p:spPr>
          <a:xfrm>
            <a:off x="6267887" y="1305721"/>
            <a:ext cx="431539" cy="2937376"/>
          </a:xfrm>
          <a:prstGeom prst="rightBrace">
            <a:avLst/>
          </a:prstGeom>
          <a:ln>
            <a:solidFill>
              <a:srgbClr val="05F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331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60129"/>
    </mc:Choice>
    <mc:Fallback>
      <p:transition xmlns:p14="http://schemas.microsoft.com/office/powerpoint/2010/main" advTm="6012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584" y="113444"/>
            <a:ext cx="8651381" cy="9144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5FDFF"/>
                </a:solidFill>
                <a:latin typeface="Gill Sans"/>
                <a:cs typeface="Gill Sans"/>
              </a:rPr>
              <a:t>Dark Matter </a:t>
            </a:r>
            <a:r>
              <a:rPr lang="en-US" sz="3600" dirty="0" err="1" smtClean="0">
                <a:solidFill>
                  <a:srgbClr val="05FDFF"/>
                </a:solidFill>
                <a:latin typeface="Gill Sans"/>
                <a:cs typeface="Gill Sans"/>
              </a:rPr>
              <a:t>vs</a:t>
            </a:r>
            <a:r>
              <a:rPr lang="en-US" sz="3600" dirty="0" smtClean="0">
                <a:solidFill>
                  <a:srgbClr val="05FDFF"/>
                </a:solidFill>
                <a:latin typeface="Gill Sans"/>
                <a:cs typeface="Gill Sans"/>
              </a:rPr>
              <a:t> Astrophysical Line?</a:t>
            </a:r>
            <a:endParaRPr lang="en-US" sz="3600" dirty="0">
              <a:solidFill>
                <a:srgbClr val="05FDFF"/>
              </a:solidFill>
              <a:latin typeface="Gill Sans"/>
              <a:cs typeface="Gill Sans"/>
            </a:endParaRPr>
          </a:p>
        </p:txBody>
      </p:sp>
      <p:pic>
        <p:nvPicPr>
          <p:cNvPr id="5" name="Picture 4" descr="fig15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64" y="1144216"/>
            <a:ext cx="7582884" cy="562636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TextBox 2"/>
          <p:cNvSpPr txBox="1"/>
          <p:nvPr/>
        </p:nvSpPr>
        <p:spPr>
          <a:xfrm>
            <a:off x="5145770" y="1401294"/>
            <a:ext cx="2991946" cy="201593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500" dirty="0" err="1" smtClean="0"/>
              <a:t>Astro</a:t>
            </a:r>
            <a:r>
              <a:rPr lang="en-US" sz="2500" dirty="0" smtClean="0"/>
              <a:t>-H Spectrometer</a:t>
            </a:r>
          </a:p>
          <a:p>
            <a:pPr algn="ctr"/>
            <a:r>
              <a:rPr lang="en-US" sz="2500" dirty="0" smtClean="0"/>
              <a:t>Observations of the Perseus cluster</a:t>
            </a:r>
          </a:p>
          <a:p>
            <a:pPr algn="ctr"/>
            <a:r>
              <a:rPr lang="en-US" sz="2500" dirty="0" smtClean="0"/>
              <a:t>1 </a:t>
            </a:r>
            <a:r>
              <a:rPr lang="en-US" sz="2500" dirty="0" err="1" smtClean="0"/>
              <a:t>Ms</a:t>
            </a:r>
            <a:endParaRPr lang="en-US" sz="25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946946" y="5543377"/>
            <a:ext cx="23976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Gill Sans"/>
                <a:cs typeface="Gill Sans"/>
              </a:rPr>
              <a:t>3.55 </a:t>
            </a:r>
            <a:r>
              <a:rPr lang="en-US" sz="2800" dirty="0" err="1" smtClean="0">
                <a:latin typeface="Gill Sans"/>
                <a:cs typeface="Gill Sans"/>
              </a:rPr>
              <a:t>keV</a:t>
            </a:r>
            <a:r>
              <a:rPr lang="en-US" sz="2800" dirty="0" smtClean="0">
                <a:latin typeface="Gill Sans"/>
                <a:cs typeface="Gill Sans"/>
              </a:rPr>
              <a:t> Line</a:t>
            </a:r>
            <a:endParaRPr lang="en-US" sz="2800" dirty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683631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2055"/>
    </mc:Choice>
    <mc:Fallback>
      <p:transition xmlns:p14="http://schemas.microsoft.com/office/powerpoint/2010/main" advTm="2205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23192</TotalTime>
  <Words>697</Words>
  <Application>Microsoft Macintosh PowerPoint</Application>
  <PresentationFormat>On-screen Show (4:3)</PresentationFormat>
  <Paragraphs>133</Paragraphs>
  <Slides>18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Background Before Stacking</vt:lpstr>
      <vt:lpstr>Background After Stacking</vt:lpstr>
      <vt:lpstr>PowerPoint Presentation</vt:lpstr>
      <vt:lpstr>PowerPoint Presentation</vt:lpstr>
      <vt:lpstr>with a Gaussian Line Added…</vt:lpstr>
      <vt:lpstr>PowerPoint Presentation</vt:lpstr>
      <vt:lpstr>Chandra Detects the Line in Perseus</vt:lpstr>
      <vt:lpstr>Suzaku Detects the Line in Perseus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Dark Matter vs Astrophysical Line?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esra</dc:creator>
  <cp:lastModifiedBy>esra</cp:lastModifiedBy>
  <cp:revision>1975</cp:revision>
  <dcterms:created xsi:type="dcterms:W3CDTF">2014-03-20T02:53:01Z</dcterms:created>
  <dcterms:modified xsi:type="dcterms:W3CDTF">2014-11-21T03:48:05Z</dcterms:modified>
</cp:coreProperties>
</file>