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3" r:id="rId1"/>
  </p:sldMasterIdLst>
  <p:notesMasterIdLst>
    <p:notesMasterId r:id="rId62"/>
  </p:notesMasterIdLst>
  <p:handoutMasterIdLst>
    <p:handoutMasterId r:id="rId63"/>
  </p:handoutMasterIdLst>
  <p:sldIdLst>
    <p:sldId id="583" r:id="rId2"/>
    <p:sldId id="647" r:id="rId3"/>
    <p:sldId id="648" r:id="rId4"/>
    <p:sldId id="557" r:id="rId5"/>
    <p:sldId id="600" r:id="rId6"/>
    <p:sldId id="643" r:id="rId7"/>
    <p:sldId id="567" r:id="rId8"/>
    <p:sldId id="586" r:id="rId9"/>
    <p:sldId id="638" r:id="rId10"/>
    <p:sldId id="570" r:id="rId11"/>
    <p:sldId id="640" r:id="rId12"/>
    <p:sldId id="651" r:id="rId13"/>
    <p:sldId id="625" r:id="rId14"/>
    <p:sldId id="624" r:id="rId15"/>
    <p:sldId id="569" r:id="rId16"/>
    <p:sldId id="621" r:id="rId17"/>
    <p:sldId id="594" r:id="rId18"/>
    <p:sldId id="595" r:id="rId19"/>
    <p:sldId id="599" r:id="rId20"/>
    <p:sldId id="649" r:id="rId21"/>
    <p:sldId id="655" r:id="rId22"/>
    <p:sldId id="596" r:id="rId23"/>
    <p:sldId id="646" r:id="rId24"/>
    <p:sldId id="641" r:id="rId25"/>
    <p:sldId id="642" r:id="rId26"/>
    <p:sldId id="571" r:id="rId27"/>
    <p:sldId id="576" r:id="rId28"/>
    <p:sldId id="582" r:id="rId29"/>
    <p:sldId id="578" r:id="rId30"/>
    <p:sldId id="581" r:id="rId31"/>
    <p:sldId id="580" r:id="rId32"/>
    <p:sldId id="590" r:id="rId33"/>
    <p:sldId id="650" r:id="rId34"/>
    <p:sldId id="587" r:id="rId35"/>
    <p:sldId id="653" r:id="rId36"/>
    <p:sldId id="654" r:id="rId37"/>
    <p:sldId id="652" r:id="rId38"/>
    <p:sldId id="635" r:id="rId39"/>
    <p:sldId id="644" r:id="rId40"/>
    <p:sldId id="622" r:id="rId41"/>
    <p:sldId id="598" r:id="rId42"/>
    <p:sldId id="645" r:id="rId43"/>
    <p:sldId id="589" r:id="rId44"/>
    <p:sldId id="548" r:id="rId45"/>
    <p:sldId id="573" r:id="rId46"/>
    <p:sldId id="592" r:id="rId47"/>
    <p:sldId id="473" r:id="rId48"/>
    <p:sldId id="614" r:id="rId49"/>
    <p:sldId id="546" r:id="rId50"/>
    <p:sldId id="470" r:id="rId51"/>
    <p:sldId id="604" r:id="rId52"/>
    <p:sldId id="572" r:id="rId53"/>
    <p:sldId id="577" r:id="rId54"/>
    <p:sldId id="584" r:id="rId55"/>
    <p:sldId id="579" r:id="rId56"/>
    <p:sldId id="588" r:id="rId57"/>
    <p:sldId id="591" r:id="rId58"/>
    <p:sldId id="593" r:id="rId59"/>
    <p:sldId id="574" r:id="rId60"/>
    <p:sldId id="575" r:id="rId6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pperplate Gothic Light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pperplate Gothic Light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pperplate Gothic Light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pperplate Gothic Light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pperplate Gothic Light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opperplate Gothic Light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opperplate Gothic Light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opperplate Gothic Light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opperplate Gothic Light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60A"/>
    <a:srgbClr val="3333FF"/>
    <a:srgbClr val="008000"/>
    <a:srgbClr val="FF0000"/>
    <a:srgbClr val="003399"/>
    <a:srgbClr val="333333"/>
    <a:srgbClr val="660066"/>
    <a:srgbClr val="FFFC61"/>
    <a:srgbClr val="FFF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2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5" d="100"/>
        <a:sy n="85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824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handoutMaster" Target="handoutMasters/handoutMaster1.xml"/><Relationship Id="rId64" Type="http://schemas.openxmlformats.org/officeDocument/2006/relationships/printerSettings" Target="printerSettings/printerSettings1.bin"/><Relationship Id="rId65" Type="http://schemas.openxmlformats.org/officeDocument/2006/relationships/presProps" Target="presProps.xml"/><Relationship Id="rId66" Type="http://schemas.openxmlformats.org/officeDocument/2006/relationships/viewProps" Target="viewProps.xml"/><Relationship Id="rId67" Type="http://schemas.openxmlformats.org/officeDocument/2006/relationships/theme" Target="theme/theme1.xml"/><Relationship Id="rId68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emf"/><Relationship Id="rId6" Type="http://schemas.openxmlformats.org/officeDocument/2006/relationships/image" Target="../media/image41.emf"/><Relationship Id="rId1" Type="http://schemas.openxmlformats.org/officeDocument/2006/relationships/image" Target="../media/image36.png"/><Relationship Id="rId2" Type="http://schemas.openxmlformats.org/officeDocument/2006/relationships/image" Target="../media/image3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fld id="{7CEF9DB8-0FC1-6A4E-989D-946F04615A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99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fld id="{3597CDB0-A48F-994C-AAC2-CC111EEC29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8871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09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They are the most likely to interact with stars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97CDB0-A48F-994C-AAC2-CC111EEC293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519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97CDB0-A48F-994C-AAC2-CC111EEC293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257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542"/>
                </a:solidFill>
              </a:rPr>
              <a:t> planetary orbits within few stellar radii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542"/>
                </a:solidFill>
              </a:rPr>
              <a:t> strong irradiation of planets (~100 000 flux at Earth)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97CDB0-A48F-994C-AAC2-CC111EEC293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06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Phase</a:t>
            </a:r>
            <a:r>
              <a:rPr lang="en-US" baseline="0" dirty="0" smtClean="0"/>
              <a:t> .54 and .65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97CDB0-A48F-994C-AAC2-CC111EEC293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52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MICHIGAN code no</a:t>
            </a:r>
            <a:r>
              <a:rPr lang="en-US" baseline="0" dirty="0" smtClean="0"/>
              <a:t> stellar wind, only B fields and gravity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97CDB0-A48F-994C-AAC2-CC111EEC293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164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PLUTO</a:t>
            </a:r>
            <a:r>
              <a:rPr lang="en-US" baseline="0" dirty="0" smtClean="0"/>
              <a:t> – MHD  TURIN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97CDB0-A48F-994C-AAC2-CC111EEC293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226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 UV data but not at</a:t>
            </a:r>
            <a:r>
              <a:rPr lang="en-US" baseline="0" dirty="0" smtClean="0"/>
              <a:t> the high energy lines.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97CDB0-A48F-994C-AAC2-CC111EEC293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288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Åß∂ƒ</a:t>
            </a:r>
            <a:r>
              <a:rPr lang="en-US" dirty="0" smtClean="0"/>
              <a:t>©˙∆˚¬</a:t>
            </a:r>
            <a:r>
              <a:rPr lang="en-US" dirty="0" err="1" smtClean="0"/>
              <a:t>œ</a:t>
            </a:r>
            <a:r>
              <a:rPr lang="en-US" dirty="0" smtClean="0"/>
              <a:t>∑</a:t>
            </a:r>
            <a:r>
              <a:rPr lang="en-US" dirty="0" smtClean="0"/>
              <a:t>´®†¥¨ˆ</a:t>
            </a:r>
            <a:r>
              <a:rPr lang="en-US" dirty="0" err="1" smtClean="0"/>
              <a:t>ø</a:t>
            </a:r>
            <a:r>
              <a:rPr lang="en-US" dirty="0" smtClean="0"/>
              <a:t>π</a:t>
            </a:r>
            <a:r>
              <a:rPr lang="en-US" dirty="0" err="1" smtClean="0"/>
              <a:t>Ω≈ç</a:t>
            </a:r>
            <a:r>
              <a:rPr lang="en-US" dirty="0" smtClean="0"/>
              <a:t>√∫˜µ≤≥÷</a:t>
            </a:r>
            <a:r>
              <a:rPr lang="en-US" smtClean="0"/>
              <a:t>ø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97CDB0-A48F-994C-AAC2-CC111EEC293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52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 out</a:t>
            </a:r>
            <a:r>
              <a:rPr lang="en-US" baseline="0" dirty="0" smtClean="0"/>
              <a:t> X-rays, the lack of UV </a:t>
            </a:r>
            <a:r>
              <a:rPr lang="en-US" baseline="0" dirty="0" err="1" smtClean="0"/>
              <a:t>activy</a:t>
            </a:r>
            <a:r>
              <a:rPr lang="en-US" baseline="0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97CDB0-A48F-994C-AAC2-CC111EEC2936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740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Arial"/>
                <a:cs typeface="Arial"/>
              </a:rPr>
              <a:t> (assuming 10  solar</a:t>
            </a:r>
          </a:p>
          <a:p>
            <a:r>
              <a:rPr lang="en-US" dirty="0" err="1" smtClean="0">
                <a:latin typeface="Arial"/>
                <a:cs typeface="Arial"/>
              </a:rPr>
              <a:t>metallicity</a:t>
            </a:r>
            <a:r>
              <a:rPr lang="en-US" dirty="0" smtClean="0">
                <a:latin typeface="Arial"/>
                <a:cs typeface="Arial"/>
              </a:rPr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97CDB0-A48F-994C-AAC2-CC111EEC293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00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spcBef>
                <a:spcPts val="2000"/>
              </a:spcBef>
              <a:buClr>
                <a:srgbClr val="FFFF00"/>
              </a:buClr>
              <a:buSzPct val="120000"/>
              <a:buFont typeface="Arial"/>
              <a:buChar char="•"/>
            </a:pPr>
            <a:r>
              <a:rPr lang="en-US" sz="2000" i="1" dirty="0" smtClean="0">
                <a:solidFill>
                  <a:srgbClr val="FFFFFF"/>
                </a:solidFill>
                <a:latin typeface="Verdana"/>
                <a:ea typeface="ＭＳ Ｐゴシック" charset="-128"/>
                <a:cs typeface="Verdana"/>
              </a:rPr>
              <a:t>Chandra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97CDB0-A48F-994C-AAC2-CC111EEC2936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281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are about 25 relevant systems</a:t>
            </a:r>
            <a:r>
              <a:rPr lang="en-US" baseline="0" dirty="0" smtClean="0"/>
              <a:t> that we are now surveying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97CDB0-A48F-994C-AAC2-CC111EEC2936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5798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97CDB0-A48F-994C-AAC2-CC111EEC2936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736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9pPr>
          </a:lstStyle>
          <a:p>
            <a:fld id="{0C46C9FE-CB3A-254D-8E75-277E65E52643}" type="slidenum">
              <a:rPr lang="en-US" sz="1200">
                <a:latin typeface="Times New Roman" charset="0"/>
              </a:rPr>
              <a:pPr/>
              <a:t>48</a:t>
            </a:fld>
            <a:endParaRPr lang="en-US" sz="1200">
              <a:latin typeface="Times New Roman" charset="0"/>
            </a:endParaRPr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9pPr>
          </a:lstStyle>
          <a:p>
            <a:fld id="{8D8E4875-A9A0-5D43-A98C-EEFFEC93505C}" type="slidenum">
              <a:rPr lang="en-US" sz="1200">
                <a:latin typeface="Times New Roman" charset="0"/>
              </a:rPr>
              <a:pPr/>
              <a:t>50</a:t>
            </a:fld>
            <a:endParaRPr lang="en-US" sz="1200">
              <a:latin typeface="Times New Roman" charset="0"/>
            </a:endParaRPr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6113" y="1447800"/>
            <a:ext cx="7851775" cy="3200400"/>
          </a:xfrm>
          <a:prstGeom prst="rect">
            <a:avLst/>
          </a:prstGeom>
          <a:noFill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813" y="1537447"/>
            <a:ext cx="7826281" cy="1627093"/>
          </a:xfr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gradFill>
                  <a:gsLst>
                    <a:gs pos="0">
                      <a:schemeClr val="tx1">
                        <a:lumMod val="85000"/>
                      </a:schemeClr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813" y="3218329"/>
            <a:ext cx="7826281" cy="860611"/>
          </a:xfrm>
        </p:spPr>
        <p:txBody>
          <a:bodyPr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 2" pitchFamily="18" charset="2"/>
              <a:buNone/>
              <a:defRPr sz="1800" kern="1200">
                <a:gradFill>
                  <a:gsLst>
                    <a:gs pos="0">
                      <a:schemeClr val="tx1">
                        <a:lumMod val="85000"/>
                      </a:schemeClr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A432C47-090F-C745-8274-91F05B230B60}" type="datetime1">
              <a:rPr lang="en-US"/>
              <a:pPr>
                <a:defRPr/>
              </a:pPr>
              <a:t>11/17/14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E2CDB83-DBF8-0E41-9212-6BFDDE0128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39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1E6AC-DB15-4D46-B0D4-67D7EAC12ADB}" type="datetime1">
              <a:rPr lang="en-US"/>
              <a:pPr>
                <a:defRPr/>
              </a:pPr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2A6EB-01A3-B947-94AC-51BD1CBE18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934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371725" y="381000"/>
            <a:ext cx="4400550" cy="3048000"/>
          </a:xfrm>
          <a:noFill/>
          <a:ln w="44450">
            <a:solidFill>
              <a:schemeClr val="bg1"/>
            </a:solidFill>
            <a:miter lim="800000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rtlCol="0">
            <a:norm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1350" y="4146363"/>
            <a:ext cx="7856538" cy="1470025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1350" y="5620871"/>
            <a:ext cx="7856538" cy="614081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CC80D-7B2B-2F41-BC77-123F63E15A4F}" type="datetime1">
              <a:rPr lang="en-US"/>
              <a:pPr>
                <a:defRPr/>
              </a:pPr>
              <a:t>11/17/14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9649D-2FD0-8548-B86C-169F174264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479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17059"/>
            <a:ext cx="7772400" cy="1655064"/>
          </a:xfr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b="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662979"/>
            <a:ext cx="7772400" cy="1500187"/>
          </a:xfrm>
        </p:spPr>
        <p:txBody>
          <a:bodyPr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44D38-AA9A-ED45-A61E-B7B668ED6F2D}" type="datetime1">
              <a:rPr lang="en-US"/>
              <a:pPr>
                <a:defRPr/>
              </a:pPr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73EEC-DB89-AA49-91FE-36DEE217F7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07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280988" y="1525588"/>
            <a:ext cx="8558212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orbe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80988" y="6399213"/>
            <a:ext cx="8558212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orbe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1350" y="1600200"/>
            <a:ext cx="3749040" cy="46513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9501" y="1600200"/>
            <a:ext cx="3749040" cy="46513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B0BE71-1DB1-3F4B-8E33-B78FBA81E877}" type="datetime1">
              <a:rPr lang="en-US"/>
              <a:pPr>
                <a:defRPr/>
              </a:pPr>
              <a:t>11/17/14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A21307-350C-B440-9201-65F11580D8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327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280988" y="1525588"/>
            <a:ext cx="8558212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orbe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80988" y="6399213"/>
            <a:ext cx="8558212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orbe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1350" y="1532964"/>
            <a:ext cx="3749040" cy="833718"/>
          </a:xfrm>
        </p:spPr>
        <p:txBody>
          <a:bodyPr anchor="ctr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50" y="2362200"/>
            <a:ext cx="3749040" cy="38893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2601" y="1532964"/>
            <a:ext cx="3749040" cy="833718"/>
          </a:xfrm>
        </p:spPr>
        <p:txBody>
          <a:bodyPr anchor="ctr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2601" y="2362200"/>
            <a:ext cx="3749040" cy="38893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BA4315C-9536-EA4B-9196-273D29AE2514}" type="datetime1">
              <a:rPr lang="en-US"/>
              <a:pPr>
                <a:defRPr/>
              </a:pPr>
              <a:t>11/17/14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783542-A9B2-5645-A645-CE539EDE59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203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45AE8-5553-0E4F-B21F-43753115297A}" type="datetime1">
              <a:rPr lang="en-US"/>
              <a:pPr>
                <a:defRPr/>
              </a:pPr>
              <a:t>11/17/14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1EC38-5E9C-414B-9948-36ADEAEECC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212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165D3-AE18-CF44-85C0-362AC9D447E0}" type="datetime1">
              <a:rPr lang="en-US"/>
              <a:pPr>
                <a:defRPr/>
              </a:pPr>
              <a:t>11/17/14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92E31-1FDF-6D46-9A69-ED3EF441E8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226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280988" y="258763"/>
            <a:ext cx="8558212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orbe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80988" y="6399213"/>
            <a:ext cx="8558212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orbe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340" y="802910"/>
            <a:ext cx="3474720" cy="1162050"/>
          </a:xfrm>
        </p:spPr>
        <p:txBody>
          <a:bodyPr/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2010" y="449705"/>
            <a:ext cx="3931920" cy="57813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340" y="2057399"/>
            <a:ext cx="3474720" cy="3733801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69CE5B-8F70-FB46-9941-3D3D4AF464C1}" type="datetime1">
              <a:rPr lang="en-US"/>
              <a:pPr>
                <a:defRPr/>
              </a:pPr>
              <a:t>11/17/14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98B8172-10A3-384A-B335-DA0C6A2C0D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90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280988" y="258763"/>
            <a:ext cx="8558212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orbe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80988" y="6399213"/>
            <a:ext cx="8558212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orbe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2856" y="1600200"/>
            <a:ext cx="3931920" cy="566738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1792" y="457200"/>
            <a:ext cx="3474720" cy="5102352"/>
          </a:xfrm>
          <a:noFill/>
          <a:ln w="44450">
            <a:solidFill>
              <a:schemeClr val="bg1"/>
            </a:solidFill>
            <a:miter lim="800000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62856" y="2240280"/>
            <a:ext cx="3931920" cy="2103120"/>
          </a:xfrm>
        </p:spPr>
        <p:txBody>
          <a:bodyPr rtlCol="0">
            <a:normAutofit/>
          </a:bodyPr>
          <a:lstStyle>
            <a:lvl1pPr marL="0" indent="0"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85EB609-9111-F14F-8960-CB269E09AC7D}" type="datetime1">
              <a:rPr lang="en-US"/>
              <a:pPr>
                <a:defRPr/>
              </a:pPr>
              <a:t>11/17/14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155296E-22F7-E248-A941-991B3E168B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13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280988" y="6399213"/>
            <a:ext cx="8558212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orbe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2575" y="458788"/>
            <a:ext cx="8577263" cy="3884612"/>
          </a:xfrm>
          <a:noFill/>
          <a:ln w="44450">
            <a:solidFill>
              <a:schemeClr val="bg1"/>
            </a:solidFill>
            <a:miter lim="800000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575" y="4920520"/>
            <a:ext cx="3931920" cy="1353312"/>
          </a:xfrm>
        </p:spPr>
        <p:txBody>
          <a:bodyPr anchor="t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/>
          </p:nvPr>
        </p:nvSpPr>
        <p:spPr>
          <a:xfrm>
            <a:off x="4927918" y="4899025"/>
            <a:ext cx="3931920" cy="1352458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300"/>
              </a:spcBef>
              <a:buNone/>
              <a:defRPr sz="12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5FE092E-CB68-B749-AFCD-860CA39B1901}" type="datetime1">
              <a:rPr lang="en-US"/>
              <a:pPr>
                <a:defRPr/>
              </a:pPr>
              <a:t>11/17/14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958690-68EE-3B44-95D9-DDC7020A5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927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280988" y="6399213"/>
            <a:ext cx="8558212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orbe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4745038" y="458788"/>
            <a:ext cx="4114800" cy="3884612"/>
          </a:xfrm>
          <a:noFill/>
          <a:ln w="44450">
            <a:solidFill>
              <a:schemeClr val="bg1"/>
            </a:solidFill>
            <a:miter lim="800000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2575" y="458788"/>
            <a:ext cx="4114800" cy="3884612"/>
          </a:xfrm>
          <a:noFill/>
          <a:ln w="44450">
            <a:solidFill>
              <a:schemeClr val="bg1"/>
            </a:solidFill>
            <a:miter lim="800000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575" y="4920520"/>
            <a:ext cx="3931920" cy="1353312"/>
          </a:xfrm>
        </p:spPr>
        <p:txBody>
          <a:bodyPr anchor="t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/>
          </p:nvPr>
        </p:nvSpPr>
        <p:spPr>
          <a:xfrm>
            <a:off x="4927918" y="4899025"/>
            <a:ext cx="3931920" cy="1352458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300"/>
              </a:spcBef>
              <a:buNone/>
              <a:defRPr sz="12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9D136A-8FF6-E748-9299-FF2D5F601A89}" type="datetime1">
              <a:rPr lang="en-US"/>
              <a:pPr>
                <a:defRPr/>
              </a:pPr>
              <a:t>11/17/14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3A77A52-4E8C-2149-A4FB-0F8F8F9224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1526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280988" y="6399213"/>
            <a:ext cx="8558212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orbe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575" y="4920520"/>
            <a:ext cx="3931920" cy="566738"/>
          </a:xfrm>
        </p:spPr>
        <p:txBody>
          <a:bodyPr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2575" y="5563458"/>
            <a:ext cx="3931920" cy="652462"/>
          </a:xfrm>
        </p:spPr>
        <p:txBody>
          <a:bodyPr/>
          <a:lstStyle>
            <a:lvl1pPr marL="0" indent="0" algn="l">
              <a:spcBef>
                <a:spcPts val="300"/>
              </a:spcBef>
              <a:buNone/>
              <a:defRPr sz="14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/>
          </p:nvPr>
        </p:nvSpPr>
        <p:spPr>
          <a:xfrm>
            <a:off x="4927918" y="4899025"/>
            <a:ext cx="3931920" cy="1352458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300"/>
              </a:spcBef>
              <a:buNone/>
              <a:defRPr sz="12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Media Placeholder 11"/>
          <p:cNvSpPr>
            <a:spLocks noGrp="1"/>
          </p:cNvSpPr>
          <p:nvPr>
            <p:ph type="media" sz="quarter" idx="14"/>
          </p:nvPr>
        </p:nvSpPr>
        <p:spPr>
          <a:xfrm>
            <a:off x="282575" y="458788"/>
            <a:ext cx="8577263" cy="3849624"/>
          </a:xfrm>
          <a:noFill/>
          <a:ln w="44450">
            <a:solidFill>
              <a:schemeClr val="bg1"/>
            </a:solidFill>
            <a:miter lim="800000"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 smtClean="0"/>
              <a:t>Click icon to add media</a:t>
            </a:r>
            <a:endParaRPr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8D8F99-6CE0-294D-9D72-9D1D10E5CC41}" type="datetime1">
              <a:rPr lang="en-US"/>
              <a:pPr>
                <a:defRPr/>
              </a:pPr>
              <a:t>11/17/14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BCE150B-CC39-0241-B34B-45D89BBAC5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402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280988" y="1525588"/>
            <a:ext cx="8558212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orbe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280988" y="6399213"/>
            <a:ext cx="8558212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orbe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EF7FA8F-E22D-774B-B7E0-B4B56EFF580F}" type="datetime1">
              <a:rPr lang="en-US"/>
              <a:pPr>
                <a:defRPr/>
              </a:pPr>
              <a:t>11/17/14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B9BDA82-B88F-7D4B-8B8B-885BFF58C9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9809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280988" y="258763"/>
            <a:ext cx="8558212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orbe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280988" y="6399213"/>
            <a:ext cx="8558212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orbe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458788"/>
            <a:ext cx="1447800" cy="5792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1350" y="458788"/>
            <a:ext cx="6521450" cy="5792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288FBED-CC74-BB42-91A8-CF615D6BE38D}" type="datetime1">
              <a:rPr lang="en-US"/>
              <a:pPr>
                <a:defRPr/>
              </a:pPr>
              <a:t>11/17/14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78F06F-4985-5D4F-BB78-1D484ACBA9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022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1350" y="107950"/>
            <a:ext cx="7856538" cy="13096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19125" y="1600200"/>
            <a:ext cx="7878763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05200" y="6356350"/>
            <a:ext cx="2133600" cy="365125"/>
          </a:xfrm>
          <a:prstGeom prst="rect">
            <a:avLst/>
          </a:prstGeom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ctr">
              <a:defRPr sz="1100" smtClean="0">
                <a:solidFill>
                  <a:srgbClr val="BFBFBF"/>
                </a:solidFill>
              </a:defRPr>
            </a:lvl1pPr>
          </a:lstStyle>
          <a:p>
            <a:pPr>
              <a:defRPr/>
            </a:pPr>
            <a:fld id="{A49E6633-F06A-AE47-9C65-8A359309EE44}" type="datetime1">
              <a:rPr lang="en-US"/>
              <a:pPr>
                <a:defRPr/>
              </a:pPr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0988" y="6356350"/>
            <a:ext cx="2895600" cy="365125"/>
          </a:xfrm>
          <a:prstGeom prst="rect">
            <a:avLst/>
          </a:prstGeom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>
              <a:defRPr sz="1100" smtClean="0">
                <a:solidFill>
                  <a:srgbClr val="BFBFB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762000" cy="365125"/>
          </a:xfrm>
          <a:prstGeom prst="rect">
            <a:avLst/>
          </a:prstGeom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 smtClean="0">
                <a:solidFill>
                  <a:srgbClr val="BFBFBF"/>
                </a:solidFill>
              </a:defRPr>
            </a:lvl1pPr>
          </a:lstStyle>
          <a:p>
            <a:pPr>
              <a:defRPr/>
            </a:pPr>
            <a:fld id="{E857F06F-6F80-5345-BB8F-EBA0247730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8" r:id="rId1"/>
    <p:sldLayoutId id="2147483823" r:id="rId2"/>
    <p:sldLayoutId id="2147483824" r:id="rId3"/>
    <p:sldLayoutId id="2147483825" r:id="rId4"/>
    <p:sldLayoutId id="2147483829" r:id="rId5"/>
    <p:sldLayoutId id="2147483830" r:id="rId6"/>
    <p:sldLayoutId id="2147483826" r:id="rId7"/>
    <p:sldLayoutId id="2147483827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 kern="1200">
          <a:solidFill>
            <a:srgbClr val="FFF54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FF00"/>
          </a:solidFill>
          <a:latin typeface="Corbe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FF00"/>
          </a:solidFill>
          <a:latin typeface="Corbe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FF00"/>
          </a:solidFill>
          <a:latin typeface="Corbe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FF00"/>
          </a:solidFill>
          <a:latin typeface="Corbe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800" b="1">
          <a:solidFill>
            <a:srgbClr val="FFFF00"/>
          </a:solidFill>
          <a:latin typeface="Corbel" charset="0"/>
          <a:ea typeface="ＭＳ Ｐゴシック" charset="-128"/>
          <a:cs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800" b="1">
          <a:solidFill>
            <a:srgbClr val="FFFF00"/>
          </a:solidFill>
          <a:latin typeface="Corbel" charset="0"/>
          <a:ea typeface="ＭＳ Ｐゴシック" charset="-128"/>
          <a:cs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800" b="1">
          <a:solidFill>
            <a:srgbClr val="FFFF00"/>
          </a:solidFill>
          <a:latin typeface="Corbel" charset="0"/>
          <a:ea typeface="ＭＳ Ｐゴシック" charset="-128"/>
          <a:cs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800" b="1">
          <a:solidFill>
            <a:srgbClr val="FFFF00"/>
          </a:solidFill>
          <a:latin typeface="Corbel" charset="0"/>
          <a:ea typeface="ＭＳ Ｐゴシック" charset="-128"/>
          <a:cs typeface="ＭＳ Ｐゴシック" charset="-128"/>
        </a:defRPr>
      </a:lvl9pPr>
    </p:titleStyle>
    <p:bodyStyle>
      <a:lvl1pPr marL="349250" indent="-349250" algn="l" rtl="0" eaLnBrk="0" fontAlgn="base" hangingPunct="0">
        <a:spcBef>
          <a:spcPts val="2000"/>
        </a:spcBef>
        <a:spcAft>
          <a:spcPct val="0"/>
        </a:spcAft>
        <a:buClr>
          <a:srgbClr val="FFFF00"/>
        </a:buClr>
        <a:buFont typeface="Wingdings 2" charset="0"/>
        <a:buChar char=""/>
        <a:defRPr sz="2400" kern="1200">
          <a:solidFill>
            <a:schemeClr val="tx1"/>
          </a:solidFill>
          <a:latin typeface="Verdana"/>
          <a:ea typeface="ＭＳ Ｐゴシック" charset="-128"/>
          <a:cs typeface="ＭＳ Ｐゴシック" charset="-128"/>
        </a:defRPr>
      </a:lvl1pPr>
      <a:lvl2pPr marL="685800" indent="-3365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Font typeface="Wingdings" charset="0"/>
        <a:buChar char="²"/>
        <a:defRPr sz="2200" kern="1200">
          <a:solidFill>
            <a:schemeClr val="tx1"/>
          </a:solidFill>
          <a:latin typeface="Verdana"/>
          <a:ea typeface="ＭＳ Ｐゴシック" charset="-128"/>
          <a:cs typeface="+mn-cs"/>
        </a:defRPr>
      </a:lvl2pPr>
      <a:lvl3pPr marL="1143000" indent="-457200" algn="l" rtl="0" eaLnBrk="0" fontAlgn="base" hangingPunct="0">
        <a:spcBef>
          <a:spcPts val="600"/>
        </a:spcBef>
        <a:spcAft>
          <a:spcPct val="0"/>
        </a:spcAft>
        <a:buClr>
          <a:srgbClr val="CCFFCC"/>
        </a:buClr>
        <a:buFont typeface="Wingdings" charset="0"/>
        <a:buChar char="v"/>
        <a:defRPr sz="2000" kern="1200">
          <a:solidFill>
            <a:schemeClr val="tx1"/>
          </a:solidFill>
          <a:latin typeface="Verdana"/>
          <a:ea typeface="ＭＳ Ｐゴシック" charset="-128"/>
          <a:cs typeface="+mn-cs"/>
        </a:defRPr>
      </a:lvl3pPr>
      <a:lvl4pPr marL="1263650" indent="-295275" algn="l" rtl="0" eaLnBrk="0" fontAlgn="base" hangingPunct="0">
        <a:spcBef>
          <a:spcPts val="600"/>
        </a:spcBef>
        <a:spcAft>
          <a:spcPct val="0"/>
        </a:spcAft>
        <a:buClr>
          <a:srgbClr val="D6D6FF"/>
        </a:buClr>
        <a:buFont typeface="Wingdings" charset="0"/>
        <a:buChar char="Ø"/>
        <a:defRPr kern="1200">
          <a:solidFill>
            <a:schemeClr val="tx1"/>
          </a:solidFill>
          <a:latin typeface="Verdana"/>
          <a:ea typeface="ＭＳ Ｐゴシック" charset="-128"/>
          <a:cs typeface="+mn-cs"/>
        </a:defRPr>
      </a:lvl4pPr>
      <a:lvl5pPr marL="1546225" indent="-282575" algn="l" rtl="0" eaLnBrk="0" fontAlgn="base" hangingPunct="0">
        <a:spcBef>
          <a:spcPts val="600"/>
        </a:spcBef>
        <a:spcAft>
          <a:spcPct val="0"/>
        </a:spcAft>
        <a:buClr>
          <a:srgbClr val="0FFFFF"/>
        </a:buClr>
        <a:buFont typeface="Wingdings" charset="0"/>
        <a:buChar char="²"/>
        <a:defRPr kern="1200">
          <a:solidFill>
            <a:schemeClr val="tx1"/>
          </a:solidFill>
          <a:latin typeface="Verdana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microsoft.com/office/2007/relationships/hdphoto" Target="../media/hdphoto1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30.png"/><Relationship Id="rId7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3.png"/><Relationship Id="rId3" Type="http://schemas.microsoft.com/office/2007/relationships/hdphoto" Target="../media/hdphoto2.wdp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.bin"/><Relationship Id="rId12" Type="http://schemas.openxmlformats.org/officeDocument/2006/relationships/image" Target="../media/image40.emf"/><Relationship Id="rId13" Type="http://schemas.openxmlformats.org/officeDocument/2006/relationships/oleObject" Target="../embeddings/oleObject3.bin"/><Relationship Id="rId14" Type="http://schemas.openxmlformats.org/officeDocument/2006/relationships/image" Target="../media/image4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8.xml"/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36.png"/><Relationship Id="rId5" Type="http://schemas.openxmlformats.org/officeDocument/2006/relationships/oleObject" Target="../embeddings/oleObject1.bin"/><Relationship Id="rId6" Type="http://schemas.openxmlformats.org/officeDocument/2006/relationships/image" Target="../media/image37.emf"/><Relationship Id="rId7" Type="http://schemas.openxmlformats.org/officeDocument/2006/relationships/package" Target="../embeddings/Microsoft_Word_Document2.docx"/><Relationship Id="rId8" Type="http://schemas.openxmlformats.org/officeDocument/2006/relationships/image" Target="../media/image38.png"/><Relationship Id="rId9" Type="http://schemas.openxmlformats.org/officeDocument/2006/relationships/package" Target="../embeddings/Microsoft_Word_Document3.docx"/><Relationship Id="rId10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7.png"/><Relationship Id="rId3" Type="http://schemas.openxmlformats.org/officeDocument/2006/relationships/image" Target="../media/image28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7.png"/><Relationship Id="rId3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8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7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828800"/>
            <a:ext cx="7826281" cy="2465293"/>
          </a:xfrm>
        </p:spPr>
        <p:txBody>
          <a:bodyPr/>
          <a:lstStyle/>
          <a:p>
            <a:r>
              <a:rPr lang="en-US" dirty="0" smtClean="0">
                <a:solidFill>
                  <a:srgbClr val="FFC60A"/>
                </a:solidFill>
              </a:rPr>
              <a:t>Hot </a:t>
            </a:r>
            <a:r>
              <a:rPr lang="en-US" dirty="0" err="1" smtClean="0">
                <a:solidFill>
                  <a:srgbClr val="FFC60A"/>
                </a:solidFill>
              </a:rPr>
              <a:t>Jupiters</a:t>
            </a:r>
            <a:r>
              <a:rPr lang="en-US" dirty="0" smtClean="0">
                <a:solidFill>
                  <a:srgbClr val="FFC60A"/>
                </a:solidFill>
              </a:rPr>
              <a:t> and their </a:t>
            </a:r>
            <a:r>
              <a:rPr lang="en-US" dirty="0" err="1">
                <a:solidFill>
                  <a:srgbClr val="FFC60A"/>
                </a:solidFill>
              </a:rPr>
              <a:t>E</a:t>
            </a:r>
            <a:r>
              <a:rPr lang="en-US" dirty="0" err="1" smtClean="0">
                <a:solidFill>
                  <a:srgbClr val="FFC60A"/>
                </a:solidFill>
              </a:rPr>
              <a:t>xoplanet</a:t>
            </a:r>
            <a:r>
              <a:rPr lang="en-US" dirty="0" smtClean="0">
                <a:solidFill>
                  <a:srgbClr val="FFC60A"/>
                </a:solidFill>
              </a:rPr>
              <a:t> hosts –             an X-ray Perspective </a:t>
            </a:r>
            <a:endParaRPr lang="en-US" dirty="0">
              <a:solidFill>
                <a:srgbClr val="FFC60A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09600" y="4902200"/>
            <a:ext cx="7696200" cy="1117600"/>
          </a:xfrm>
        </p:spPr>
        <p:txBody>
          <a:bodyPr>
            <a:norm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ClrTx/>
            </a:pPr>
            <a:r>
              <a:rPr lang="en-US" dirty="0" smtClean="0">
                <a:solidFill>
                  <a:srgbClr val="FFFFFF"/>
                </a:solidFill>
                <a:latin typeface="Arial"/>
                <a:ea typeface="DejaVu Sans"/>
                <a:cs typeface="DejaVu Sans"/>
              </a:rPr>
              <a:t>With </a:t>
            </a:r>
            <a:r>
              <a:rPr lang="en-US" dirty="0" err="1" smtClean="0">
                <a:solidFill>
                  <a:srgbClr val="FFFFFF"/>
                </a:solidFill>
                <a:latin typeface="Arial"/>
                <a:ea typeface="DejaVu Sans"/>
                <a:cs typeface="DejaVu Sans"/>
              </a:rPr>
              <a:t>Katja</a:t>
            </a:r>
            <a:r>
              <a:rPr lang="en-US" dirty="0" smtClean="0">
                <a:solidFill>
                  <a:srgbClr val="FFFFFF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latin typeface="Arial"/>
                <a:ea typeface="DejaVu Sans"/>
                <a:cs typeface="DejaVu Sans"/>
              </a:rPr>
              <a:t>Poppenhaeger</a:t>
            </a:r>
            <a:r>
              <a:rPr lang="en-US" dirty="0" smtClean="0">
                <a:solidFill>
                  <a:srgbClr val="FFFFFF"/>
                </a:solidFill>
                <a:latin typeface="Arial"/>
                <a:ea typeface="DejaVu Sans"/>
                <a:cs typeface="DejaVu Sans"/>
              </a:rPr>
              <a:t> (</a:t>
            </a:r>
            <a:r>
              <a:rPr lang="en-US" dirty="0" err="1">
                <a:solidFill>
                  <a:srgbClr val="FFFFFF"/>
                </a:solidFill>
                <a:latin typeface="Arial"/>
                <a:ea typeface="DejaVu Sans"/>
                <a:cs typeface="DejaVu Sans"/>
              </a:rPr>
              <a:t>CfA</a:t>
            </a:r>
            <a:r>
              <a:rPr lang="en-US" dirty="0">
                <a:solidFill>
                  <a:srgbClr val="FFFFFF"/>
                </a:solidFill>
                <a:latin typeface="Arial"/>
                <a:ea typeface="DejaVu Sans"/>
                <a:cs typeface="DejaVu Sans"/>
              </a:rPr>
              <a:t>), </a:t>
            </a:r>
            <a:endParaRPr lang="en-US" dirty="0" smtClean="0">
              <a:solidFill>
                <a:srgbClr val="FFFFFF"/>
              </a:solidFill>
              <a:latin typeface="Arial"/>
              <a:ea typeface="DejaVu Sans"/>
              <a:cs typeface="DejaVu Sans"/>
            </a:endParaRP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buClrTx/>
            </a:pPr>
            <a:r>
              <a:rPr lang="en-US" dirty="0" err="1" smtClean="0">
                <a:solidFill>
                  <a:srgbClr val="FFFFFF"/>
                </a:solidFill>
                <a:latin typeface="Arial"/>
                <a:ea typeface="DejaVu Sans"/>
                <a:cs typeface="DejaVu Sans"/>
              </a:rPr>
              <a:t>Ignazio</a:t>
            </a:r>
            <a:r>
              <a:rPr lang="en-US" dirty="0" smtClean="0">
                <a:solidFill>
                  <a:srgbClr val="FFFFFF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  <a:ea typeface="DejaVu Sans"/>
                <a:cs typeface="DejaVu Sans"/>
              </a:rPr>
              <a:t>Pillitteri</a:t>
            </a:r>
            <a:r>
              <a:rPr lang="en-US" dirty="0">
                <a:solidFill>
                  <a:srgbClr val="FFFFFF"/>
                </a:solidFill>
                <a:latin typeface="Arial"/>
                <a:ea typeface="DejaVu Sans"/>
                <a:cs typeface="DejaVu Sans"/>
              </a:rPr>
              <a:t> (INAF- </a:t>
            </a:r>
            <a:r>
              <a:rPr lang="en-US" dirty="0" err="1">
                <a:solidFill>
                  <a:srgbClr val="FFFFFF"/>
                </a:solidFill>
                <a:latin typeface="Arial"/>
                <a:ea typeface="DejaVu Sans"/>
                <a:cs typeface="DejaVu Sans"/>
              </a:rPr>
              <a:t>O.A.Pa</a:t>
            </a:r>
            <a:r>
              <a:rPr lang="en-US">
                <a:solidFill>
                  <a:srgbClr val="FFFFFF"/>
                </a:solidFill>
                <a:latin typeface="Arial"/>
                <a:ea typeface="DejaVu Sans"/>
                <a:cs typeface="DejaVu Sans"/>
              </a:rPr>
              <a:t>.</a:t>
            </a:r>
            <a:r>
              <a:rPr lang="en-US" smtClean="0">
                <a:solidFill>
                  <a:srgbClr val="FFFFFF"/>
                </a:solidFill>
                <a:latin typeface="Arial"/>
                <a:ea typeface="DejaVu Sans"/>
                <a:cs typeface="DejaVu Sans"/>
              </a:rPr>
              <a:t>),</a:t>
            </a:r>
            <a:endParaRPr lang="en-US" dirty="0">
              <a:solidFill>
                <a:srgbClr val="FFFFFF"/>
              </a:solidFill>
              <a:latin typeface="Arial"/>
              <a:ea typeface="DejaVu Sans"/>
              <a:cs typeface="DejaVu Sans"/>
            </a:endParaRP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buClrTx/>
            </a:pPr>
            <a:r>
              <a:rPr lang="en-US" dirty="0">
                <a:solidFill>
                  <a:srgbClr val="FFFFFF"/>
                </a:solidFill>
                <a:latin typeface="Arial"/>
                <a:ea typeface="DejaVu Sans"/>
                <a:cs typeface="Arial"/>
              </a:rPr>
              <a:t>H. Moritz Guenther (</a:t>
            </a:r>
            <a:r>
              <a:rPr lang="en-US" dirty="0" err="1">
                <a:solidFill>
                  <a:srgbClr val="FFFFFF"/>
                </a:solidFill>
                <a:latin typeface="Arial"/>
                <a:ea typeface="DejaVu Sans"/>
                <a:cs typeface="Arial"/>
              </a:rPr>
              <a:t>CfA</a:t>
            </a:r>
            <a:r>
              <a:rPr lang="en-US" dirty="0" smtClean="0">
                <a:solidFill>
                  <a:srgbClr val="FFFFFF"/>
                </a:solidFill>
                <a:latin typeface="Arial"/>
                <a:ea typeface="DejaVu Sans"/>
                <a:cs typeface="Arial"/>
              </a:rPr>
              <a:t>), 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Javier Lopez-Santiago (UCM)</a:t>
            </a:r>
          </a:p>
          <a:p>
            <a:pPr lvl="0" defTabSz="457200" fontAlgn="auto">
              <a:spcBef>
                <a:spcPts val="0"/>
              </a:spcBef>
              <a:spcAft>
                <a:spcPts val="0"/>
              </a:spcAft>
              <a:buClrTx/>
            </a:pPr>
            <a:endParaRPr lang="en-US" dirty="0">
              <a:solidFill>
                <a:srgbClr val="FFFC61"/>
              </a:solidFill>
              <a:latin typeface="Arial"/>
              <a:ea typeface="DejaVu Sans"/>
              <a:cs typeface="DejaVu San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786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8-05 at 5.02.00 PM (3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066800"/>
            <a:ext cx="6297386" cy="4953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41350" y="107950"/>
            <a:ext cx="7856538" cy="88265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Exoplanet</a:t>
            </a:r>
            <a:r>
              <a:rPr lang="en-US" dirty="0" smtClean="0"/>
              <a:t> zoo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176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8-05 at 5.02.00 PM (3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052266"/>
            <a:ext cx="6297386" cy="4953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41350" y="107950"/>
            <a:ext cx="7856538" cy="88265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Exoplanet</a:t>
            </a:r>
            <a:r>
              <a:rPr lang="en-US" dirty="0" smtClean="0"/>
              <a:t> zoo</a:t>
            </a:r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2286000" y="1752600"/>
            <a:ext cx="1785890" cy="1661866"/>
          </a:xfrm>
          <a:prstGeom prst="ellipse">
            <a:avLst/>
          </a:prstGeom>
          <a:noFill/>
          <a:ln w="5080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86000" y="1371600"/>
            <a:ext cx="2039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  <a:latin typeface="Verdana"/>
                <a:cs typeface="Verdana"/>
              </a:rPr>
              <a:t>Hot </a:t>
            </a:r>
            <a:r>
              <a:rPr lang="en-US" sz="2400" dirty="0" err="1" smtClean="0">
                <a:solidFill>
                  <a:schemeClr val="accent1"/>
                </a:solidFill>
                <a:latin typeface="Verdana"/>
                <a:cs typeface="Verdana"/>
              </a:rPr>
              <a:t>Jupiters</a:t>
            </a:r>
            <a:endParaRPr lang="en-US" sz="2400" dirty="0">
              <a:solidFill>
                <a:schemeClr val="accent1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595503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52400" y="1828800"/>
            <a:ext cx="8610600" cy="4851400"/>
          </a:xfrm>
          <a:prstGeom prst="roundRect">
            <a:avLst/>
          </a:prstGeom>
          <a:gradFill flip="none" rotWithShape="1">
            <a:gsLst>
              <a:gs pos="0">
                <a:srgbClr val="320725"/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ffectLst>
            <a:outerShdw blurRad="95250" dist="3048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7200" y="214313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542"/>
                </a:solidFill>
              </a:rPr>
              <a:t>What is Star Planet Interaction?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248400" y="6248400"/>
            <a:ext cx="1774861" cy="3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7" tIns="45709" rIns="91417" bIns="45709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+mn-lt"/>
              </a:rPr>
              <a:t>Cuntz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et al. 2000</a:t>
            </a:r>
          </a:p>
        </p:txBody>
      </p:sp>
      <p:sp>
        <p:nvSpPr>
          <p:cNvPr id="7" name="Rectangle 6"/>
          <p:cNvSpPr/>
          <p:nvPr/>
        </p:nvSpPr>
        <p:spPr>
          <a:xfrm>
            <a:off x="1447800" y="1905000"/>
            <a:ext cx="2209800" cy="838200"/>
          </a:xfrm>
          <a:prstGeom prst="rect">
            <a:avLst/>
          </a:prstGeom>
          <a:gradFill flip="none" rotWithShape="1">
            <a:gsLst>
              <a:gs pos="0">
                <a:srgbClr val="FFFF0F"/>
              </a:gs>
              <a:gs pos="100000">
                <a:srgbClr val="FFFFBA"/>
              </a:gs>
            </a:gsLst>
            <a:lin ang="0" scaled="1"/>
            <a:tileRect/>
          </a:gradFill>
          <a:ln w="9525" cap="flat" cmpd="sng" algn="ctr">
            <a:solidFill>
              <a:srgbClr val="FFFF00"/>
            </a:solidFill>
            <a:prstDash val="solid"/>
          </a:ln>
          <a:effectLst>
            <a:outerShdw blurRad="40005" dist="76200" dir="3420000" algn="tl" rotWithShape="0">
              <a:srgbClr val="000000">
                <a:alpha val="4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Rotational Synchronization </a:t>
            </a:r>
          </a:p>
        </p:txBody>
      </p:sp>
      <p:sp>
        <p:nvSpPr>
          <p:cNvPr id="10" name="Down Arrow 9"/>
          <p:cNvSpPr/>
          <p:nvPr/>
        </p:nvSpPr>
        <p:spPr>
          <a:xfrm>
            <a:off x="2997501" y="2819400"/>
            <a:ext cx="126699" cy="457200"/>
          </a:xfrm>
          <a:prstGeom prst="downArrow">
            <a:avLst/>
          </a:prstGeom>
          <a:gradFill flip="none" rotWithShape="1">
            <a:gsLst>
              <a:gs pos="0">
                <a:srgbClr val="FFFF0F"/>
              </a:gs>
              <a:gs pos="100000">
                <a:srgbClr val="FFFFBA"/>
              </a:gs>
            </a:gsLst>
            <a:lin ang="0" scaled="1"/>
            <a:tileRect/>
          </a:gradFill>
          <a:ln w="9525" cap="flat" cmpd="sng" algn="ctr">
            <a:solidFill>
              <a:srgbClr val="FFFF00"/>
            </a:solidFill>
            <a:prstDash val="solid"/>
          </a:ln>
          <a:effectLst>
            <a:outerShdw blurRad="40005" dist="76200" dir="3420000" algn="tl" rotWithShape="0">
              <a:srgbClr val="000000">
                <a:alpha val="4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Left Arrow 10"/>
          <p:cNvSpPr/>
          <p:nvPr/>
        </p:nvSpPr>
        <p:spPr>
          <a:xfrm>
            <a:off x="3581400" y="3503612"/>
            <a:ext cx="3048000" cy="153988"/>
          </a:xfrm>
          <a:prstGeom prst="leftArrow">
            <a:avLst/>
          </a:prstGeom>
          <a:gradFill flip="none" rotWithShape="1">
            <a:gsLst>
              <a:gs pos="0">
                <a:srgbClr val="FFFF0F"/>
              </a:gs>
              <a:gs pos="100000">
                <a:srgbClr val="FFFFBA"/>
              </a:gs>
            </a:gsLst>
            <a:lin ang="0" scaled="1"/>
            <a:tileRect/>
          </a:gradFill>
          <a:ln w="9525" cap="flat" cmpd="sng" algn="ctr">
            <a:solidFill>
              <a:srgbClr val="FFFF00"/>
            </a:solidFill>
            <a:prstDash val="solid"/>
          </a:ln>
          <a:effectLst>
            <a:outerShdw blurRad="40005" dist="76200" dir="3420000" algn="tl" rotWithShape="0">
              <a:srgbClr val="000000">
                <a:alpha val="4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Left Arrow 27"/>
          <p:cNvSpPr/>
          <p:nvPr/>
        </p:nvSpPr>
        <p:spPr>
          <a:xfrm rot="10800000">
            <a:off x="5105400" y="3505200"/>
            <a:ext cx="1524000" cy="152400"/>
          </a:xfrm>
          <a:prstGeom prst="leftArrow">
            <a:avLst/>
          </a:prstGeom>
          <a:gradFill flip="none" rotWithShape="1">
            <a:gsLst>
              <a:gs pos="0">
                <a:srgbClr val="FFFF0F"/>
              </a:gs>
              <a:gs pos="100000">
                <a:srgbClr val="FFFFBA"/>
              </a:gs>
            </a:gsLst>
            <a:lin ang="0" scaled="1"/>
            <a:tileRect/>
          </a:gradFill>
          <a:ln w="9525" cap="flat" cmpd="sng" algn="ctr">
            <a:solidFill>
              <a:srgbClr val="FFFF00"/>
            </a:solidFill>
            <a:prstDash val="solid"/>
          </a:ln>
          <a:effectLst>
            <a:outerShdw blurRad="40005" dist="76200" dir="3420000" algn="tl" rotWithShape="0">
              <a:srgbClr val="000000">
                <a:alpha val="4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Left Arrow 11"/>
          <p:cNvSpPr/>
          <p:nvPr/>
        </p:nvSpPr>
        <p:spPr>
          <a:xfrm>
            <a:off x="3962400" y="4875212"/>
            <a:ext cx="2667000" cy="153988"/>
          </a:xfrm>
          <a:prstGeom prst="leftArrow">
            <a:avLst/>
          </a:prstGeom>
          <a:gradFill flip="none" rotWithShape="1">
            <a:gsLst>
              <a:gs pos="0">
                <a:srgbClr val="FFFF0F"/>
              </a:gs>
              <a:gs pos="100000">
                <a:srgbClr val="FFFFBA"/>
              </a:gs>
            </a:gsLst>
            <a:lin ang="0" scaled="1"/>
            <a:tileRect/>
          </a:gradFill>
          <a:ln w="9525" cap="flat" cmpd="sng" algn="ctr">
            <a:solidFill>
              <a:srgbClr val="FFFF00"/>
            </a:solidFill>
            <a:prstDash val="solid"/>
          </a:ln>
          <a:effectLst>
            <a:outerShdw blurRad="40005" dist="76200" dir="3420000" algn="tl" rotWithShape="0">
              <a:srgbClr val="000000">
                <a:alpha val="4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Left Arrow 26"/>
          <p:cNvSpPr/>
          <p:nvPr/>
        </p:nvSpPr>
        <p:spPr>
          <a:xfrm rot="10800000">
            <a:off x="5334000" y="4876800"/>
            <a:ext cx="1371600" cy="152400"/>
          </a:xfrm>
          <a:prstGeom prst="leftArrow">
            <a:avLst/>
          </a:prstGeom>
          <a:gradFill flip="none" rotWithShape="1">
            <a:gsLst>
              <a:gs pos="0">
                <a:srgbClr val="FFFF0F"/>
              </a:gs>
              <a:gs pos="100000">
                <a:srgbClr val="FFFFBA"/>
              </a:gs>
            </a:gsLst>
            <a:lin ang="0" scaled="1"/>
            <a:tileRect/>
          </a:gradFill>
          <a:ln w="9525" cap="flat" cmpd="sng" algn="ctr">
            <a:solidFill>
              <a:srgbClr val="FFFF00"/>
            </a:solidFill>
            <a:prstDash val="solid"/>
          </a:ln>
          <a:effectLst>
            <a:outerShdw blurRad="40005" dist="76200" dir="3420000" algn="tl" rotWithShape="0">
              <a:srgbClr val="000000">
                <a:alpha val="4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Up Arrow 12"/>
          <p:cNvSpPr/>
          <p:nvPr/>
        </p:nvSpPr>
        <p:spPr>
          <a:xfrm>
            <a:off x="5334000" y="1915604"/>
            <a:ext cx="228600" cy="1473708"/>
          </a:xfrm>
          <a:prstGeom prst="upArrow">
            <a:avLst>
              <a:gd name="adj1" fmla="val 50000"/>
              <a:gd name="adj2" fmla="val 50000"/>
            </a:avLst>
          </a:prstGeom>
          <a:gradFill flip="none" rotWithShape="1">
            <a:gsLst>
              <a:gs pos="0">
                <a:srgbClr val="FFFF0F"/>
              </a:gs>
              <a:gs pos="100000">
                <a:srgbClr val="FFFFBA"/>
              </a:gs>
            </a:gsLst>
            <a:lin ang="0" scaled="1"/>
            <a:tileRect/>
          </a:gradFill>
          <a:ln w="9525" cap="flat" cmpd="sng" algn="ctr">
            <a:solidFill>
              <a:srgbClr val="FFFF00"/>
            </a:solidFill>
            <a:prstDash val="solid"/>
          </a:ln>
          <a:effectLst>
            <a:outerShdw blurRad="40005" dist="76200" dir="3420000" algn="tl" rotWithShape="0">
              <a:srgbClr val="000000">
                <a:alpha val="4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Left Arrow 13"/>
          <p:cNvSpPr/>
          <p:nvPr/>
        </p:nvSpPr>
        <p:spPr>
          <a:xfrm>
            <a:off x="3657600" y="2209800"/>
            <a:ext cx="2362200" cy="152400"/>
          </a:xfrm>
          <a:prstGeom prst="leftArrow">
            <a:avLst/>
          </a:prstGeom>
          <a:gradFill flip="none" rotWithShape="1">
            <a:gsLst>
              <a:gs pos="0">
                <a:srgbClr val="FFFF0F"/>
              </a:gs>
              <a:gs pos="100000">
                <a:srgbClr val="FFFFBA"/>
              </a:gs>
            </a:gsLst>
            <a:lin ang="0" scaled="1"/>
            <a:tileRect/>
          </a:gradFill>
          <a:ln w="9525" cap="flat" cmpd="sng" algn="ctr">
            <a:solidFill>
              <a:srgbClr val="FFFF00"/>
            </a:solidFill>
            <a:prstDash val="solid"/>
          </a:ln>
          <a:effectLst>
            <a:outerShdw blurRad="40005" dist="76200" dir="3420000" algn="tl" rotWithShape="0">
              <a:srgbClr val="000000">
                <a:alpha val="4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5" name="Elbow Connector 22"/>
          <p:cNvCxnSpPr>
            <a:stCxn id="7" idx="1"/>
          </p:cNvCxnSpPr>
          <p:nvPr/>
        </p:nvCxnSpPr>
        <p:spPr>
          <a:xfrm rot="10800000" flipV="1">
            <a:off x="685800" y="2324100"/>
            <a:ext cx="762000" cy="4152900"/>
          </a:xfrm>
          <a:prstGeom prst="bentConnector2">
            <a:avLst/>
          </a:prstGeom>
          <a:noFill/>
          <a:ln w="25400" cap="flat" cmpd="sng" algn="ctr">
            <a:solidFill>
              <a:srgbClr val="FFFF00"/>
            </a:solidFill>
            <a:prstDash val="solid"/>
          </a:ln>
          <a:effectLst>
            <a:outerShdw blurRad="40005" dist="76200" dir="3420000" algn="tl" rotWithShape="0">
              <a:srgbClr val="000000">
                <a:alpha val="43000"/>
              </a:srgbClr>
            </a:outerShdw>
          </a:effectLst>
        </p:spPr>
      </p:cxnSp>
      <p:cxnSp>
        <p:nvCxnSpPr>
          <p:cNvPr id="16" name="Straight Connector 15"/>
          <p:cNvCxnSpPr/>
          <p:nvPr/>
        </p:nvCxnSpPr>
        <p:spPr>
          <a:xfrm>
            <a:off x="685800" y="6477000"/>
            <a:ext cx="4724400" cy="1588"/>
          </a:xfrm>
          <a:prstGeom prst="line">
            <a:avLst/>
          </a:prstGeom>
          <a:noFill/>
          <a:ln w="25400" cap="flat" cmpd="sng" algn="ctr">
            <a:solidFill>
              <a:srgbClr val="FFFF00"/>
            </a:solidFill>
            <a:prstDash val="solid"/>
          </a:ln>
          <a:effectLst>
            <a:outerShdw blurRad="40005" dist="76200" dir="3420000" algn="tl" rotWithShape="0">
              <a:srgbClr val="000000">
                <a:alpha val="43000"/>
              </a:srgbClr>
            </a:outerShdw>
          </a:effectLst>
        </p:spPr>
      </p:cxnSp>
      <p:cxnSp>
        <p:nvCxnSpPr>
          <p:cNvPr id="17" name="Straight Arrow Connector 16"/>
          <p:cNvCxnSpPr>
            <a:endCxn id="18" idx="2"/>
          </p:cNvCxnSpPr>
          <p:nvPr/>
        </p:nvCxnSpPr>
        <p:spPr>
          <a:xfrm rot="5400000" flipH="1" flipV="1">
            <a:off x="4761706" y="5828506"/>
            <a:ext cx="1296988" cy="1588"/>
          </a:xfrm>
          <a:prstGeom prst="straightConnector1">
            <a:avLst/>
          </a:prstGeom>
          <a:noFill/>
          <a:ln w="25400" cap="flat" cmpd="sng" algn="ctr">
            <a:solidFill>
              <a:srgbClr val="FFFF00"/>
            </a:solidFill>
            <a:prstDash val="solid"/>
            <a:tailEnd type="arrow"/>
          </a:ln>
          <a:effectLst>
            <a:outerShdw blurRad="40005" dist="76200" dir="3420000" algn="tl" rotWithShape="0">
              <a:srgbClr val="000000">
                <a:alpha val="43000"/>
              </a:srgbClr>
            </a:outerShdw>
          </a:effectLst>
        </p:spPr>
      </p:cxnSp>
      <p:sp>
        <p:nvSpPr>
          <p:cNvPr id="18" name="Rectangle 17"/>
          <p:cNvSpPr/>
          <p:nvPr/>
        </p:nvSpPr>
        <p:spPr>
          <a:xfrm>
            <a:off x="4648200" y="4646612"/>
            <a:ext cx="1524000" cy="533400"/>
          </a:xfrm>
          <a:prstGeom prst="rect">
            <a:avLst/>
          </a:prstGeom>
          <a:gradFill flip="none" rotWithShape="1">
            <a:gsLst>
              <a:gs pos="0">
                <a:srgbClr val="FFFF0F"/>
              </a:gs>
              <a:gs pos="100000">
                <a:srgbClr val="FFFFBA"/>
              </a:gs>
            </a:gsLst>
            <a:lin ang="0" scaled="1"/>
            <a:tileRect/>
          </a:gradFill>
          <a:ln w="9525" cap="flat" cmpd="sng" algn="ctr">
            <a:solidFill>
              <a:srgbClr val="FFFF00"/>
            </a:solidFill>
            <a:prstDash val="solid"/>
          </a:ln>
          <a:effectLst>
            <a:outerShdw blurRad="40005" dist="76200" dir="3420000" algn="tl" rotWithShape="0">
              <a:srgbClr val="000000">
                <a:alpha val="4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Magnetic Interaction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648200" y="3389312"/>
            <a:ext cx="1524000" cy="533400"/>
          </a:xfrm>
          <a:prstGeom prst="rect">
            <a:avLst/>
          </a:prstGeom>
          <a:gradFill flip="none" rotWithShape="1">
            <a:gsLst>
              <a:gs pos="0">
                <a:srgbClr val="FFFF0F"/>
              </a:gs>
              <a:gs pos="100000">
                <a:srgbClr val="FFFFBA"/>
              </a:gs>
            </a:gsLst>
            <a:lin ang="0" scaled="1"/>
            <a:tileRect/>
          </a:gradFill>
          <a:ln w="9525" cap="flat" cmpd="sng" algn="ctr">
            <a:solidFill>
              <a:srgbClr val="FFFF00"/>
            </a:solidFill>
            <a:prstDash val="solid"/>
          </a:ln>
          <a:effectLst>
            <a:outerShdw blurRad="40005" dist="76200" dir="3420000" algn="tl" rotWithShape="0">
              <a:srgbClr val="000000">
                <a:alpha val="4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Tidal Interaction </a:t>
            </a:r>
          </a:p>
        </p:txBody>
      </p:sp>
      <p:sp>
        <p:nvSpPr>
          <p:cNvPr id="20" name="Oval 19"/>
          <p:cNvSpPr/>
          <p:nvPr/>
        </p:nvSpPr>
        <p:spPr>
          <a:xfrm>
            <a:off x="4572000" y="1905000"/>
            <a:ext cx="1524000" cy="685800"/>
          </a:xfrm>
          <a:prstGeom prst="ellipse">
            <a:avLst/>
          </a:prstGeom>
          <a:gradFill flip="none" rotWithShape="1">
            <a:gsLst>
              <a:gs pos="0">
                <a:srgbClr val="FFFF0F"/>
              </a:gs>
              <a:gs pos="100000">
                <a:srgbClr val="FFFFBA"/>
              </a:gs>
            </a:gsLst>
            <a:lin ang="0" scaled="1"/>
            <a:tileRect/>
          </a:gradFill>
          <a:ln w="9525" cap="flat" cmpd="sng" algn="ctr">
            <a:solidFill>
              <a:srgbClr val="FFFF00"/>
            </a:solidFill>
            <a:prstDash val="solid"/>
          </a:ln>
          <a:effectLst>
            <a:outerShdw blurRad="40005" dist="76200" dir="3420000" algn="tl" rotWithShape="0">
              <a:srgbClr val="000000">
                <a:alpha val="4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</a:t>
            </a:r>
            <a:r>
              <a:rPr kumimoji="0" lang="en-US" sz="1600" b="0" i="0" u="none" strike="noStrike" kern="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syn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&lt;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</a:t>
            </a:r>
            <a:r>
              <a:rPr kumimoji="0" lang="en-US" sz="1600" b="0" i="0" u="none" strike="noStrike" kern="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age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21" name="Rectangle 20"/>
          <p:cNvSpPr/>
          <p:nvPr/>
        </p:nvSpPr>
        <p:spPr>
          <a:xfrm rot="19497671">
            <a:off x="6477000" y="3886200"/>
            <a:ext cx="762000" cy="1219200"/>
          </a:xfrm>
          <a:prstGeom prst="rect">
            <a:avLst/>
          </a:prstGeom>
          <a:gradFill flip="none" rotWithShape="1">
            <a:gsLst>
              <a:gs pos="0">
                <a:srgbClr val="FFFF0F"/>
              </a:gs>
              <a:gs pos="100000">
                <a:srgbClr val="FFFFBA"/>
              </a:gs>
            </a:gsLst>
            <a:lin ang="0" scaled="1"/>
            <a:tileRect/>
          </a:gra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5" dist="76200" dir="3420000" algn="tl" rotWithShape="0">
              <a:srgbClr val="000000">
                <a:alpha val="4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18256" y="1828800"/>
            <a:ext cx="753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Yes 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47800" y="6096000"/>
            <a:ext cx="2776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Increase Dynamo Activity</a:t>
            </a:r>
          </a:p>
        </p:txBody>
      </p:sp>
      <p:sp>
        <p:nvSpPr>
          <p:cNvPr id="25" name="Oval 24"/>
          <p:cNvSpPr/>
          <p:nvPr/>
        </p:nvSpPr>
        <p:spPr>
          <a:xfrm>
            <a:off x="1371600" y="3276600"/>
            <a:ext cx="2667000" cy="2667000"/>
          </a:xfrm>
          <a:prstGeom prst="ellipse">
            <a:avLst/>
          </a:prstGeom>
          <a:gradFill>
            <a:gsLst>
              <a:gs pos="0">
                <a:srgbClr val="FFC60A"/>
              </a:gs>
              <a:gs pos="53000">
                <a:srgbClr val="FFF542"/>
              </a:gs>
              <a:gs pos="100000">
                <a:srgbClr val="FFFC61"/>
              </a:gs>
            </a:gsLst>
            <a:lin ang="300000" scaled="0"/>
          </a:gradFill>
          <a:ln>
            <a:solidFill>
              <a:srgbClr val="FFF5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Star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6553200" y="3048000"/>
            <a:ext cx="1600200" cy="1600200"/>
          </a:xfrm>
          <a:prstGeom prst="ellipse">
            <a:avLst/>
          </a:prstGeom>
          <a:gradFill>
            <a:gsLst>
              <a:gs pos="0">
                <a:srgbClr val="FFC60A"/>
              </a:gs>
              <a:gs pos="53000">
                <a:srgbClr val="FFF542"/>
              </a:gs>
              <a:gs pos="100000">
                <a:srgbClr val="FFFC61"/>
              </a:gs>
            </a:gsLst>
            <a:lin ang="300000" scaled="0"/>
          </a:gradFill>
          <a:ln>
            <a:solidFill>
              <a:srgbClr val="FFF5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Planet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3267629">
            <a:off x="6040520" y="4491475"/>
            <a:ext cx="13930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Magnetosphere</a:t>
            </a:r>
          </a:p>
        </p:txBody>
      </p:sp>
    </p:spTree>
    <p:extLst>
      <p:ext uri="{BB962C8B-B14F-4D97-AF65-F5344CB8AC3E}">
        <p14:creationId xmlns:p14="http://schemas.microsoft.com/office/powerpoint/2010/main" val="3112059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457200" y="214313"/>
            <a:ext cx="8229600" cy="11430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542"/>
                </a:solidFill>
              </a:rPr>
              <a:t>Why do we care about SPI?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57200" y="1752600"/>
            <a:ext cx="8229600" cy="4676775"/>
          </a:xfrm>
          <a:prstGeom prst="rect">
            <a:avLst/>
          </a:prstGeom>
        </p:spPr>
        <p:txBody>
          <a:bodyPr/>
          <a:lstStyle>
            <a:lvl1pPr marL="349250" indent="-349250" algn="l" rtl="0" eaLnBrk="0" fontAlgn="base" hangingPunct="0">
              <a:spcBef>
                <a:spcPts val="2000"/>
              </a:spcBef>
              <a:spcAft>
                <a:spcPct val="0"/>
              </a:spcAft>
              <a:buClr>
                <a:srgbClr val="FFFF00"/>
              </a:buClr>
              <a:buFont typeface="Wingdings 2" charset="0"/>
              <a:buChar char="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6858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Font typeface="Wingdings" charset="0"/>
              <a:buChar char="²"/>
              <a:defRPr sz="22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4572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CCFFCC"/>
              </a:buClr>
              <a:buFont typeface="Wingdings" charset="0"/>
              <a:buChar char="v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263650" indent="-295275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D6D6FF"/>
              </a:buClr>
              <a:buFont typeface="Wingdings" charset="0"/>
              <a:buChar char="Ø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1546225" indent="-282575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FFFFF"/>
              </a:buClr>
              <a:buFont typeface="Wingdings" charset="0"/>
              <a:buChar char="²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solidFill>
                  <a:srgbClr val="FFF542"/>
                </a:solidFill>
              </a:rPr>
              <a:t>X-rays from stars affect </a:t>
            </a:r>
            <a:r>
              <a:rPr lang="en-US" sz="2000" dirty="0" err="1" smtClean="0">
                <a:solidFill>
                  <a:srgbClr val="FFF542"/>
                </a:solidFill>
              </a:rPr>
              <a:t>exoplanets</a:t>
            </a:r>
            <a:r>
              <a:rPr lang="en-US" sz="2000" dirty="0" smtClean="0">
                <a:solidFill>
                  <a:srgbClr val="FFF542"/>
                </a:solidFill>
              </a:rPr>
              <a:t>…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>
                <a:latin typeface="Verdana"/>
                <a:cs typeface="Verdana"/>
              </a:rPr>
              <a:t>Some hot </a:t>
            </a:r>
            <a:r>
              <a:rPr lang="en-US" sz="1600" dirty="0" err="1" smtClean="0">
                <a:latin typeface="Verdana"/>
                <a:cs typeface="Verdana"/>
              </a:rPr>
              <a:t>Jupiters</a:t>
            </a:r>
            <a:r>
              <a:rPr lang="en-US" sz="1600" dirty="0" smtClean="0">
                <a:latin typeface="Verdana"/>
                <a:cs typeface="Verdana"/>
              </a:rPr>
              <a:t> appear inflated beyond what the bolometric luminosity would predict.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dirty="0" smtClean="0">
                <a:latin typeface="Verdana"/>
                <a:cs typeface="Verdana"/>
              </a:rPr>
              <a:t>X</a:t>
            </a:r>
            <a:r>
              <a:rPr lang="en-US" sz="1400" dirty="0" smtClean="0">
                <a:latin typeface="Verdana"/>
                <a:cs typeface="Verdana"/>
              </a:rPr>
              <a:t>-Ray/UV flux </a:t>
            </a:r>
            <a:r>
              <a:rPr lang="en-US" sz="1400" dirty="0" smtClean="0">
                <a:latin typeface="Verdana"/>
                <a:cs typeface="Verdana"/>
                <a:sym typeface="Wingdings" charset="2"/>
              </a:rPr>
              <a:t> atmospheric expansion </a:t>
            </a:r>
            <a:r>
              <a:rPr lang="en-US" sz="900" dirty="0" smtClean="0">
                <a:latin typeface="Verdana"/>
                <a:cs typeface="Verdana"/>
                <a:sym typeface="Wingdings" charset="2"/>
              </a:rPr>
              <a:t>(</a:t>
            </a:r>
            <a:r>
              <a:rPr lang="en-US" sz="900" dirty="0" err="1" smtClean="0">
                <a:latin typeface="Verdana"/>
                <a:cs typeface="Verdana"/>
                <a:sym typeface="Wingdings" charset="2"/>
              </a:rPr>
              <a:t>Lammier</a:t>
            </a:r>
            <a:r>
              <a:rPr lang="en-US" sz="900" dirty="0" smtClean="0">
                <a:latin typeface="Verdana"/>
                <a:cs typeface="Verdana"/>
                <a:sym typeface="Wingdings" charset="2"/>
              </a:rPr>
              <a:t> et al. 2003).</a:t>
            </a:r>
            <a:endParaRPr lang="en-US" sz="900" dirty="0" smtClean="0">
              <a:latin typeface="Verdana"/>
              <a:cs typeface="Verdana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sz="1400" dirty="0" smtClean="0">
                <a:latin typeface="Verdana"/>
                <a:cs typeface="Verdana"/>
              </a:rPr>
              <a:t>X-</a:t>
            </a:r>
            <a:r>
              <a:rPr lang="en-US" sz="1400" dirty="0" smtClean="0">
                <a:latin typeface="Verdana"/>
                <a:ea typeface="Wingdings" charset="2"/>
                <a:cs typeface="Verdana"/>
              </a:rPr>
              <a:t>Ray</a:t>
            </a:r>
            <a:r>
              <a:rPr lang="en-US" sz="1400" dirty="0" smtClean="0">
                <a:latin typeface="Verdana"/>
                <a:cs typeface="Verdana"/>
              </a:rPr>
              <a:t> flux </a:t>
            </a:r>
            <a:r>
              <a:rPr lang="en-US" sz="1400" dirty="0" smtClean="0">
                <a:latin typeface="Verdana"/>
                <a:cs typeface="Verdana"/>
                <a:sym typeface="Wingdings" charset="2"/>
              </a:rPr>
              <a:t> photochemistry changing the thermal budget                                </a:t>
            </a:r>
            <a:r>
              <a:rPr lang="en-US" sz="1400" dirty="0" smtClean="0">
                <a:latin typeface="Verdana"/>
                <a:cs typeface="Verdana"/>
                <a:sym typeface="Wingdings" charset="2"/>
              </a:rPr>
              <a:t>	</a:t>
            </a:r>
            <a:r>
              <a:rPr lang="en-US" sz="900" dirty="0" smtClean="0">
                <a:latin typeface="Verdana"/>
                <a:cs typeface="Verdana"/>
                <a:sym typeface="Wingdings" charset="2"/>
              </a:rPr>
              <a:t>(</a:t>
            </a:r>
            <a:r>
              <a:rPr lang="en-US" sz="900" dirty="0" smtClean="0">
                <a:latin typeface="Verdana"/>
                <a:cs typeface="Verdana"/>
                <a:sym typeface="Wingdings" charset="2"/>
              </a:rPr>
              <a:t>Laing et al. 2004; Burrows et al. 2008).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>
                <a:latin typeface="Verdana"/>
                <a:cs typeface="Verdana"/>
              </a:rPr>
              <a:t>Coronal radiation produces rapid </a:t>
            </a:r>
            <a:r>
              <a:rPr lang="en-US" sz="1600" dirty="0" err="1" smtClean="0">
                <a:latin typeface="Verdana"/>
                <a:cs typeface="Verdana"/>
              </a:rPr>
              <a:t>photoevaporation</a:t>
            </a:r>
            <a:r>
              <a:rPr lang="en-US" sz="1600" dirty="0" smtClean="0">
                <a:latin typeface="Verdana"/>
                <a:cs typeface="Verdana"/>
              </a:rPr>
              <a:t> of the atmospheres of planets close to young late-type stars</a:t>
            </a:r>
            <a:r>
              <a:rPr lang="en-US" sz="1050" dirty="0" smtClean="0">
                <a:latin typeface="Verdana"/>
                <a:cs typeface="Verdana"/>
                <a:sym typeface="Wingdings" charset="2"/>
              </a:rPr>
              <a:t> (</a:t>
            </a:r>
            <a:r>
              <a:rPr lang="en-US" sz="1050" dirty="0" err="1" smtClean="0">
                <a:latin typeface="Verdana"/>
                <a:cs typeface="Verdana"/>
                <a:sym typeface="Wingdings" charset="2"/>
              </a:rPr>
              <a:t>Sanz</a:t>
            </a:r>
            <a:r>
              <a:rPr lang="en-US" sz="1050" dirty="0" smtClean="0">
                <a:latin typeface="Verdana"/>
                <a:cs typeface="Verdana"/>
                <a:sym typeface="Wingdings" charset="2"/>
              </a:rPr>
              <a:t> </a:t>
            </a:r>
            <a:r>
              <a:rPr lang="en-US" sz="1050" dirty="0" err="1" smtClean="0">
                <a:latin typeface="Verdana"/>
                <a:cs typeface="Verdana"/>
                <a:sym typeface="Wingdings" charset="2"/>
              </a:rPr>
              <a:t>Forcada</a:t>
            </a:r>
            <a:r>
              <a:rPr lang="en-US" sz="1050" dirty="0" smtClean="0">
                <a:latin typeface="Verdana"/>
                <a:cs typeface="Verdana"/>
                <a:sym typeface="Wingdings" charset="2"/>
              </a:rPr>
              <a:t> et </a:t>
            </a:r>
            <a:r>
              <a:rPr lang="en-US" sz="1050" dirty="0">
                <a:latin typeface="Verdana"/>
                <a:cs typeface="Verdana"/>
                <a:sym typeface="Wingdings" charset="2"/>
              </a:rPr>
              <a:t>al. </a:t>
            </a:r>
            <a:r>
              <a:rPr lang="en-US" sz="1050" dirty="0" smtClean="0">
                <a:latin typeface="Verdana"/>
                <a:cs typeface="Verdana"/>
                <a:sym typeface="Wingdings" charset="2"/>
              </a:rPr>
              <a:t>2011).</a:t>
            </a:r>
            <a:endParaRPr lang="en-US" sz="1600" dirty="0" smtClean="0">
              <a:latin typeface="Verdana"/>
              <a:cs typeface="Verdana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solidFill>
                  <a:srgbClr val="FFF542"/>
                </a:solidFill>
                <a:sym typeface="Wingdings" charset="2"/>
              </a:rPr>
              <a:t>…</a:t>
            </a:r>
            <a:r>
              <a:rPr lang="en-US" sz="2000" dirty="0" err="1" smtClean="0">
                <a:solidFill>
                  <a:srgbClr val="FFF542"/>
                </a:solidFill>
                <a:sym typeface="Wingdings" charset="2"/>
              </a:rPr>
              <a:t>Exoplanets</a:t>
            </a:r>
            <a:r>
              <a:rPr lang="en-US" sz="2000" dirty="0" smtClean="0">
                <a:solidFill>
                  <a:srgbClr val="FFF542"/>
                </a:solidFill>
                <a:sym typeface="Wingdings" charset="2"/>
              </a:rPr>
              <a:t> may affect their host stars.</a:t>
            </a:r>
            <a:r>
              <a:rPr lang="en-US" sz="1600" dirty="0" smtClean="0">
                <a:solidFill>
                  <a:srgbClr val="FFF542"/>
                </a:solidFill>
                <a:sym typeface="Wingdings" charset="2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>
                <a:latin typeface="Verdana"/>
                <a:cs typeface="Verdana"/>
              </a:rPr>
              <a:t>Analytic Studies show </a:t>
            </a:r>
            <a:r>
              <a:rPr lang="en-US" sz="1600" dirty="0" smtClean="0">
                <a:latin typeface="Verdana"/>
                <a:cs typeface="Verdana"/>
                <a:sym typeface="Wingdings" charset="2"/>
              </a:rPr>
              <a:t> </a:t>
            </a:r>
            <a:r>
              <a:rPr lang="en-US" sz="1600" dirty="0" err="1" smtClean="0">
                <a:latin typeface="Verdana"/>
                <a:cs typeface="Verdana"/>
                <a:sym typeface="Wingdings" charset="2"/>
              </a:rPr>
              <a:t>F</a:t>
            </a:r>
            <a:r>
              <a:rPr lang="en-US" sz="1600" baseline="-25000" dirty="0" err="1" smtClean="0">
                <a:latin typeface="Verdana"/>
                <a:cs typeface="Verdana"/>
                <a:sym typeface="Wingdings" charset="2"/>
              </a:rPr>
              <a:t>recon</a:t>
            </a:r>
            <a:r>
              <a:rPr lang="en-US" sz="1600" baseline="-25000" dirty="0" smtClean="0">
                <a:latin typeface="Verdana"/>
                <a:cs typeface="Verdana"/>
                <a:sym typeface="Wingdings" charset="2"/>
              </a:rPr>
              <a:t> </a:t>
            </a:r>
            <a:r>
              <a:rPr lang="en-US" sz="1600" dirty="0" smtClean="0">
                <a:latin typeface="Symbol" charset="2"/>
                <a:ea typeface="Symbol" charset="2"/>
                <a:cs typeface="Symbol" charset="2"/>
                <a:sym typeface="Wingdings" charset="2"/>
              </a:rPr>
              <a:t>a</a:t>
            </a:r>
            <a:r>
              <a:rPr lang="en-US" sz="1600" dirty="0" smtClean="0">
                <a:latin typeface="Verdana"/>
                <a:cs typeface="Verdana"/>
                <a:sym typeface="Wingdings" charset="2"/>
              </a:rPr>
              <a:t> a</a:t>
            </a:r>
            <a:r>
              <a:rPr lang="en-US" sz="1600" baseline="-25000" dirty="0" smtClean="0">
                <a:latin typeface="Verdana"/>
                <a:cs typeface="Verdana"/>
                <a:sym typeface="Wingdings" charset="2"/>
              </a:rPr>
              <a:t>p</a:t>
            </a:r>
            <a:r>
              <a:rPr lang="en-US" sz="1600" baseline="30000" dirty="0" smtClean="0">
                <a:latin typeface="Verdana"/>
                <a:cs typeface="Verdana"/>
                <a:sym typeface="Wingdings" charset="2"/>
              </a:rPr>
              <a:t>-3</a:t>
            </a:r>
            <a:r>
              <a:rPr lang="en-US" sz="1600" dirty="0" smtClean="0">
                <a:latin typeface="Verdana"/>
                <a:cs typeface="Verdana"/>
                <a:sym typeface="Wingdings" charset="2"/>
              </a:rPr>
              <a:t> </a:t>
            </a:r>
            <a:r>
              <a:rPr lang="en-US" sz="1100" dirty="0" smtClean="0">
                <a:latin typeface="Verdana"/>
                <a:cs typeface="Verdana"/>
                <a:sym typeface="Wingdings" charset="2"/>
              </a:rPr>
              <a:t>(Saar et al. 2004)	</a:t>
            </a:r>
            <a:endParaRPr lang="en-US" sz="1100" dirty="0" smtClean="0">
              <a:latin typeface="Verdana"/>
              <a:cs typeface="Verdana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>
                <a:latin typeface="Verdana"/>
                <a:cs typeface="Verdana"/>
              </a:rPr>
              <a:t>Analytic models indicate field lines can connect the star to the planet, ruptures of the lines could give rise to flare-like activity </a:t>
            </a:r>
            <a:r>
              <a:rPr lang="en-US" sz="1100" dirty="0" smtClean="0">
                <a:latin typeface="Verdana"/>
                <a:cs typeface="Verdana"/>
                <a:sym typeface="Wingdings" charset="2"/>
              </a:rPr>
              <a:t>(</a:t>
            </a:r>
            <a:r>
              <a:rPr lang="en-US" sz="1100" dirty="0" err="1" smtClean="0">
                <a:latin typeface="Verdana"/>
                <a:cs typeface="Verdana"/>
                <a:sym typeface="Wingdings" charset="2"/>
              </a:rPr>
              <a:t>Lanza</a:t>
            </a:r>
            <a:r>
              <a:rPr lang="en-US" sz="1100" dirty="0" smtClean="0">
                <a:latin typeface="Verdana"/>
                <a:cs typeface="Verdana"/>
                <a:sym typeface="Wingdings" charset="2"/>
              </a:rPr>
              <a:t> 2008)</a:t>
            </a:r>
            <a:r>
              <a:rPr lang="en-US" sz="1600" dirty="0" smtClean="0">
                <a:latin typeface="Verdana"/>
                <a:cs typeface="Verdana"/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>
                <a:latin typeface="Verdana"/>
                <a:cs typeface="Verdana"/>
              </a:rPr>
              <a:t>MHD simulations show strong feedback visible in X-rays </a:t>
            </a:r>
            <a:r>
              <a:rPr lang="en-US" sz="1100" dirty="0" smtClean="0">
                <a:solidFill>
                  <a:prstClr val="white"/>
                </a:solidFill>
                <a:latin typeface="Verdana"/>
                <a:ea typeface="ＭＳ Ｐゴシック" charset="0"/>
                <a:cs typeface="Verdana"/>
                <a:sym typeface="Wingdings" charset="2"/>
              </a:rPr>
              <a:t>(Cohen et al. 2011).</a:t>
            </a:r>
            <a:endParaRPr lang="en-US" sz="1600" dirty="0" smtClean="0">
              <a:latin typeface="Verdana"/>
              <a:cs typeface="Verdana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>
                <a:latin typeface="Verdana"/>
                <a:cs typeface="Verdana"/>
              </a:rPr>
              <a:t>Tidal forces can work in two directions</a:t>
            </a:r>
          </a:p>
        </p:txBody>
      </p:sp>
    </p:spTree>
    <p:extLst>
      <p:ext uri="{BB962C8B-B14F-4D97-AF65-F5344CB8AC3E}">
        <p14:creationId xmlns:p14="http://schemas.microsoft.com/office/powerpoint/2010/main" val="1503097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Takeaways</a:t>
            </a:r>
            <a:br>
              <a:rPr lang="en-US" dirty="0" smtClean="0"/>
            </a:br>
            <a:r>
              <a:rPr lang="en-US" sz="2000" dirty="0" smtClean="0"/>
              <a:t>(in order of confidence)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We have seen a planetary transit in X-rays and the planet is much “bigger” in X-rays than in any other wavelength.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Through tidal effects, Hot Jupiter’s can spin-up stars with large convective zones.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Through magnetic effects planets can induce active spots on the stellar surface.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This activity can include system scale stellar flares.</a:t>
            </a:r>
          </a:p>
        </p:txBody>
      </p:sp>
    </p:spTree>
    <p:extLst>
      <p:ext uri="{BB962C8B-B14F-4D97-AF65-F5344CB8AC3E}">
        <p14:creationId xmlns:p14="http://schemas.microsoft.com/office/powerpoint/2010/main" val="3277797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Tse2008_200_mo1_cove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819150" y="0"/>
            <a:ext cx="107823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8175" y="6553200"/>
            <a:ext cx="3425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HD 189733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4495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" y="48006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FFF542"/>
              </a:solidFill>
            </a:endParaRPr>
          </a:p>
        </p:txBody>
      </p:sp>
      <p:pic>
        <p:nvPicPr>
          <p:cNvPr id="13" name="Picture 11" descr="BasicDataTable.png"/>
          <p:cNvPicPr>
            <a:picLocks noChangeAspect="1"/>
          </p:cNvPicPr>
          <p:nvPr/>
        </p:nvPicPr>
        <p:blipFill rotWithShape="1">
          <a:blip r:embed="rId5"/>
          <a:srcRect l="4167" t="19917" r="6944" b="10376"/>
          <a:stretch/>
        </p:blipFill>
        <p:spPr bwMode="auto">
          <a:xfrm>
            <a:off x="381000" y="4572000"/>
            <a:ext cx="7086600" cy="1860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33681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6200" y="1143000"/>
            <a:ext cx="5504280" cy="51816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400800" y="990600"/>
            <a:ext cx="2133600" cy="5334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Shape 1"/>
          <p:cNvSpPr txBox="1"/>
          <p:nvPr/>
        </p:nvSpPr>
        <p:spPr>
          <a:xfrm>
            <a:off x="504000" y="193320"/>
            <a:ext cx="8030400" cy="7210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z="3600" dirty="0" smtClean="0">
                <a:solidFill>
                  <a:srgbClr val="FFF542"/>
                </a:solidFill>
                <a:latin typeface="Arial"/>
                <a:cs typeface="Arial"/>
              </a:rPr>
              <a:t>X-ra</a:t>
            </a:r>
            <a:r>
              <a:rPr lang="en-US" sz="3600" dirty="0" smtClean="0">
                <a:solidFill>
                  <a:srgbClr val="FFF542"/>
                </a:solidFill>
                <a:latin typeface="Arial"/>
                <a:cs typeface="Arial"/>
              </a:rPr>
              <a:t>y Observations of </a:t>
            </a:r>
            <a:r>
              <a:rPr lang="en-US" sz="3600" dirty="0" smtClean="0">
                <a:solidFill>
                  <a:srgbClr val="FFF542"/>
                </a:solidFill>
                <a:latin typeface="Arial"/>
                <a:cs typeface="Arial"/>
              </a:rPr>
              <a:t>Planetary Eclipse</a:t>
            </a:r>
            <a:endParaRPr sz="3600" dirty="0">
              <a:solidFill>
                <a:srgbClr val="FFF542"/>
              </a:solidFill>
              <a:latin typeface="Arial"/>
              <a:cs typeface="Arial"/>
            </a:endParaRPr>
          </a:p>
        </p:txBody>
      </p:sp>
      <p:sp>
        <p:nvSpPr>
          <p:cNvPr id="8" name="TextShape 5"/>
          <p:cNvSpPr txBox="1"/>
          <p:nvPr/>
        </p:nvSpPr>
        <p:spPr>
          <a:xfrm>
            <a:off x="4724400" y="2971800"/>
            <a:ext cx="731520" cy="3463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dirty="0">
                <a:solidFill>
                  <a:srgbClr val="000000"/>
                </a:solidFill>
              </a:rPr>
              <a:t>2011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9" name="TextShape 6"/>
          <p:cNvSpPr txBox="1"/>
          <p:nvPr/>
        </p:nvSpPr>
        <p:spPr>
          <a:xfrm>
            <a:off x="4724400" y="1371600"/>
            <a:ext cx="767400" cy="3463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dirty="0">
                <a:solidFill>
                  <a:srgbClr val="000000"/>
                </a:solidFill>
              </a:rPr>
              <a:t>2009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10" name="TextShape 7"/>
          <p:cNvSpPr txBox="1"/>
          <p:nvPr/>
        </p:nvSpPr>
        <p:spPr>
          <a:xfrm>
            <a:off x="4648200" y="4648200"/>
            <a:ext cx="822960" cy="3463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dirty="0">
                <a:solidFill>
                  <a:schemeClr val="bg1"/>
                </a:solidFill>
              </a:rPr>
              <a:t>2012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/>
          <p:nvPr/>
        </p:nvPicPr>
        <p:blipFill>
          <a:blip r:embed="rId4"/>
          <a:stretch>
            <a:fillRect/>
          </a:stretch>
        </p:blipFill>
        <p:spPr>
          <a:xfrm rot="5400000">
            <a:off x="4917840" y="2549760"/>
            <a:ext cx="5175720" cy="2057400"/>
          </a:xfrm>
          <a:prstGeom prst="rect">
            <a:avLst/>
          </a:prstGeom>
        </p:spPr>
      </p:pic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5791200" y="3505200"/>
            <a:ext cx="299319" cy="301752"/>
            <a:chOff x="76200" y="-1447800"/>
            <a:chExt cx="9372600" cy="9448800"/>
          </a:xfrm>
          <a:solidFill>
            <a:schemeClr val="tx1"/>
          </a:solidFill>
        </p:grpSpPr>
        <p:sp>
          <p:nvSpPr>
            <p:cNvPr id="14" name="Plus 13"/>
            <p:cNvSpPr/>
            <p:nvPr/>
          </p:nvSpPr>
          <p:spPr>
            <a:xfrm>
              <a:off x="76200" y="-1447800"/>
              <a:ext cx="9372600" cy="9448800"/>
            </a:xfrm>
            <a:prstGeom prst="mathPlus">
              <a:avLst>
                <a:gd name="adj1" fmla="val 5603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Donut 14"/>
            <p:cNvSpPr>
              <a:spLocks noChangeAspect="1"/>
            </p:cNvSpPr>
            <p:nvPr/>
          </p:nvSpPr>
          <p:spPr>
            <a:xfrm>
              <a:off x="685800" y="-762000"/>
              <a:ext cx="8229600" cy="8229600"/>
            </a:xfrm>
            <a:prstGeom prst="donut">
              <a:avLst>
                <a:gd name="adj" fmla="val 8758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 15"/>
          <p:cNvGrpSpPr>
            <a:grpSpLocks noChangeAspect="1"/>
          </p:cNvGrpSpPr>
          <p:nvPr/>
        </p:nvGrpSpPr>
        <p:grpSpPr>
          <a:xfrm>
            <a:off x="5791200" y="1676400"/>
            <a:ext cx="299319" cy="301752"/>
            <a:chOff x="76200" y="-1447800"/>
            <a:chExt cx="9372600" cy="9448800"/>
          </a:xfrm>
          <a:solidFill>
            <a:schemeClr val="tx1"/>
          </a:solidFill>
        </p:grpSpPr>
        <p:sp>
          <p:nvSpPr>
            <p:cNvPr id="17" name="Plus 16"/>
            <p:cNvSpPr/>
            <p:nvPr/>
          </p:nvSpPr>
          <p:spPr>
            <a:xfrm>
              <a:off x="76200" y="-1447800"/>
              <a:ext cx="9372600" cy="9448800"/>
            </a:xfrm>
            <a:prstGeom prst="mathPlus">
              <a:avLst>
                <a:gd name="adj1" fmla="val 5603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Donut 17"/>
            <p:cNvSpPr>
              <a:spLocks noChangeAspect="1"/>
            </p:cNvSpPr>
            <p:nvPr/>
          </p:nvSpPr>
          <p:spPr>
            <a:xfrm>
              <a:off x="685800" y="-762000"/>
              <a:ext cx="8229600" cy="8229600"/>
            </a:xfrm>
            <a:prstGeom prst="donut">
              <a:avLst>
                <a:gd name="adj" fmla="val 8758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 18"/>
          <p:cNvGrpSpPr>
            <a:grpSpLocks noChangeAspect="1"/>
          </p:cNvGrpSpPr>
          <p:nvPr/>
        </p:nvGrpSpPr>
        <p:grpSpPr>
          <a:xfrm>
            <a:off x="5791200" y="5334000"/>
            <a:ext cx="299319" cy="301752"/>
            <a:chOff x="76200" y="-1447800"/>
            <a:chExt cx="9372600" cy="9448800"/>
          </a:xfrm>
          <a:solidFill>
            <a:schemeClr val="tx1"/>
          </a:solidFill>
        </p:grpSpPr>
        <p:sp>
          <p:nvSpPr>
            <p:cNvPr id="20" name="Plus 19"/>
            <p:cNvSpPr/>
            <p:nvPr/>
          </p:nvSpPr>
          <p:spPr>
            <a:xfrm>
              <a:off x="76200" y="-1447800"/>
              <a:ext cx="9372600" cy="9448800"/>
            </a:xfrm>
            <a:prstGeom prst="mathPlus">
              <a:avLst>
                <a:gd name="adj1" fmla="val 5603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Donut 20"/>
            <p:cNvSpPr>
              <a:spLocks noChangeAspect="1"/>
            </p:cNvSpPr>
            <p:nvPr/>
          </p:nvSpPr>
          <p:spPr>
            <a:xfrm>
              <a:off x="685800" y="-762000"/>
              <a:ext cx="8229600" cy="8229600"/>
            </a:xfrm>
            <a:prstGeom prst="donut">
              <a:avLst>
                <a:gd name="adj" fmla="val 8758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76200" y="990600"/>
            <a:ext cx="5501640" cy="29565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bg1"/>
                </a:solidFill>
                <a:latin typeface="Verdana       "/>
                <a:cs typeface="Verdana       "/>
              </a:rPr>
              <a:t>0.40                   0.5      </a:t>
            </a:r>
            <a:r>
              <a:rPr lang="en-US" sz="1400" dirty="0" smtClean="0">
                <a:solidFill>
                  <a:schemeClr val="bg1"/>
                </a:solidFill>
                <a:latin typeface="Verdana       "/>
                <a:cs typeface="Verdana       "/>
              </a:rPr>
              <a:t>phase</a:t>
            </a:r>
            <a:r>
              <a:rPr lang="en-US" dirty="0" smtClean="0">
                <a:solidFill>
                  <a:schemeClr val="bg1"/>
                </a:solidFill>
                <a:latin typeface="Verdana       "/>
                <a:cs typeface="Verdana       "/>
              </a:rPr>
              <a:t>         0.6                 0.7</a:t>
            </a:r>
            <a:endParaRPr lang="en-US" dirty="0">
              <a:solidFill>
                <a:schemeClr val="bg1"/>
              </a:solidFill>
              <a:latin typeface="Verdana       "/>
              <a:cs typeface="Verdana       "/>
            </a:endParaRPr>
          </a:p>
        </p:txBody>
      </p:sp>
      <p:sp>
        <p:nvSpPr>
          <p:cNvPr id="23" name="Rectangle 22"/>
          <p:cNvSpPr/>
          <p:nvPr/>
        </p:nvSpPr>
        <p:spPr>
          <a:xfrm rot="16200000">
            <a:off x="-2171700" y="3543300"/>
            <a:ext cx="4724400" cy="228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 rot="16200000">
            <a:off x="-419579" y="3543779"/>
            <a:ext cx="1330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Verdana"/>
                <a:cs typeface="Verdana"/>
              </a:rPr>
              <a:t>Count Rate </a:t>
            </a:r>
            <a:endParaRPr lang="en-US" sz="160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62000" y="4876800"/>
            <a:ext cx="685800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09600" y="3124200"/>
            <a:ext cx="990600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33400" y="1600200"/>
            <a:ext cx="990600" cy="228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6200" y="6096000"/>
            <a:ext cx="5486400" cy="228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" y="6019800"/>
            <a:ext cx="5486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Verdana       "/>
                <a:cs typeface="Verdana       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Verdana       "/>
                <a:cs typeface="Verdana       "/>
              </a:rPr>
              <a:t>                   10           20      </a:t>
            </a:r>
            <a:r>
              <a:rPr lang="en-US" sz="1200" dirty="0" smtClean="0">
                <a:solidFill>
                  <a:schemeClr val="bg1"/>
                </a:solidFill>
                <a:latin typeface="Verdana       "/>
                <a:cs typeface="Verdana       "/>
              </a:rPr>
              <a:t>Time (</a:t>
            </a:r>
            <a:r>
              <a:rPr lang="en-US" sz="1200" dirty="0" err="1" smtClean="0">
                <a:solidFill>
                  <a:schemeClr val="bg1"/>
                </a:solidFill>
                <a:latin typeface="Verdana       "/>
                <a:cs typeface="Verdana       "/>
              </a:rPr>
              <a:t>ks</a:t>
            </a:r>
            <a:r>
              <a:rPr lang="en-US" sz="1200" dirty="0" smtClean="0">
                <a:solidFill>
                  <a:schemeClr val="bg1"/>
                </a:solidFill>
                <a:latin typeface="Verdana       "/>
                <a:cs typeface="Verdana       "/>
              </a:rPr>
              <a:t>) </a:t>
            </a:r>
            <a:r>
              <a:rPr lang="en-US" sz="1600" dirty="0">
                <a:solidFill>
                  <a:schemeClr val="bg1"/>
                </a:solidFill>
                <a:latin typeface="Verdana       "/>
                <a:cs typeface="Verdana       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Verdana       "/>
                <a:cs typeface="Verdana       "/>
              </a:rPr>
              <a:t>      40          50        </a:t>
            </a:r>
            <a:endParaRPr lang="en-US" sz="1600" dirty="0">
              <a:solidFill>
                <a:schemeClr val="bg1"/>
              </a:solidFill>
              <a:latin typeface="Verdana       "/>
              <a:cs typeface="Verdana       "/>
            </a:endParaRPr>
          </a:p>
        </p:txBody>
      </p:sp>
    </p:spTree>
    <p:extLst>
      <p:ext uri="{BB962C8B-B14F-4D97-AF65-F5344CB8AC3E}">
        <p14:creationId xmlns:p14="http://schemas.microsoft.com/office/powerpoint/2010/main" val="4059364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HD189733_ForwardFlow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0"/>
            <a:ext cx="7718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6694006" y="6456611"/>
            <a:ext cx="2438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Cohen </a:t>
            </a:r>
            <a:r>
              <a:rPr lang="en-US" dirty="0">
                <a:latin typeface="Arial"/>
                <a:cs typeface="Arial"/>
              </a:rPr>
              <a:t>et al. (</a:t>
            </a:r>
            <a:r>
              <a:rPr lang="en-US" dirty="0" smtClean="0">
                <a:latin typeface="Arial"/>
                <a:cs typeface="Arial"/>
              </a:rPr>
              <a:t>2011)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9538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39171" y="429515"/>
            <a:ext cx="8704829" cy="108093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dirty="0" smtClean="0"/>
              <a:t>Plausibility </a:t>
            </a:r>
            <a:r>
              <a:rPr lang="en-US" dirty="0"/>
              <a:t>A</a:t>
            </a:r>
            <a:r>
              <a:rPr lang="en-US" dirty="0" smtClean="0"/>
              <a:t>rgument:</a:t>
            </a:r>
          </a:p>
          <a:p>
            <a:r>
              <a:rPr lang="en-US" dirty="0" smtClean="0"/>
              <a:t>Accreting Streams and Tails</a:t>
            </a:r>
            <a:endParaRPr lang="en-US" dirty="0"/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-304800" y="4706956"/>
            <a:ext cx="1735699" cy="1608119"/>
          </a:xfrm>
          <a:prstGeom prst="rect">
            <a:avLst/>
          </a:prstGeom>
        </p:spPr>
        <p:txBody>
          <a:bodyPr>
            <a:normAutofit/>
          </a:bodyPr>
          <a:lstStyle>
            <a:lvl1pPr marL="349250" indent="-349250" algn="l" rtl="0" eaLnBrk="0" fontAlgn="base" hangingPunct="0">
              <a:spcBef>
                <a:spcPts val="2000"/>
              </a:spcBef>
              <a:spcAft>
                <a:spcPct val="0"/>
              </a:spcAft>
              <a:buClr>
                <a:srgbClr val="FFFF00"/>
              </a:buClr>
              <a:buFont typeface="Wingdings 2" charset="0"/>
              <a:buChar char="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6858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Font typeface="Wingdings" charset="0"/>
              <a:buChar char="²"/>
              <a:defRPr sz="22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4572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CCFFCC"/>
              </a:buClr>
              <a:buFont typeface="Wingdings" charset="0"/>
              <a:buChar char="v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263650" indent="-295275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D6D6FF"/>
              </a:buClr>
              <a:buFont typeface="Wingdings" charset="0"/>
              <a:buChar char="Ø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1546225" indent="-282575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FFFFF"/>
              </a:buClr>
              <a:buFont typeface="Wingdings" charset="0"/>
              <a:buChar char="²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High UV,  </a:t>
            </a:r>
            <a:r>
              <a:rPr lang="en-US" dirty="0"/>
              <a:t>~</a:t>
            </a:r>
            <a:r>
              <a:rPr lang="en-US" dirty="0" smtClean="0"/>
              <a:t>  </a:t>
            </a:r>
            <a:r>
              <a:rPr lang="en-US" dirty="0" err="1" smtClean="0"/>
              <a:t>M</a:t>
            </a:r>
            <a:r>
              <a:rPr lang="en-US" baseline="-25000" dirty="0" err="1" smtClean="0"/>
              <a:t>jup</a:t>
            </a:r>
            <a:r>
              <a:rPr lang="en-US" baseline="-25000" dirty="0" smtClean="0"/>
              <a:t> </a:t>
            </a: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2875" y="2457658"/>
            <a:ext cx="7641126" cy="3857417"/>
          </a:xfrm>
          <a:prstGeom prst="rect">
            <a:avLst/>
          </a:prstGeom>
        </p:spPr>
      </p:pic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609600" y="4191000"/>
            <a:ext cx="299319" cy="301752"/>
            <a:chOff x="76200" y="-1447800"/>
            <a:chExt cx="9372600" cy="9448800"/>
          </a:xfrm>
          <a:solidFill>
            <a:schemeClr val="tx1"/>
          </a:solidFill>
        </p:grpSpPr>
        <p:sp>
          <p:nvSpPr>
            <p:cNvPr id="11" name="Plus 10"/>
            <p:cNvSpPr/>
            <p:nvPr/>
          </p:nvSpPr>
          <p:spPr>
            <a:xfrm>
              <a:off x="76200" y="-1447800"/>
              <a:ext cx="9372600" cy="9448800"/>
            </a:xfrm>
            <a:prstGeom prst="mathPlus">
              <a:avLst>
                <a:gd name="adj1" fmla="val 5603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Donut 11"/>
            <p:cNvSpPr>
              <a:spLocks noChangeAspect="1"/>
            </p:cNvSpPr>
            <p:nvPr/>
          </p:nvSpPr>
          <p:spPr>
            <a:xfrm>
              <a:off x="685800" y="-762000"/>
              <a:ext cx="8229600" cy="8229600"/>
            </a:xfrm>
            <a:prstGeom prst="donut">
              <a:avLst>
                <a:gd name="adj" fmla="val 8758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6074847" y="6488668"/>
            <a:ext cx="2904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see </a:t>
            </a:r>
            <a:r>
              <a:rPr lang="en-US" dirty="0" err="1" smtClean="0">
                <a:latin typeface="Arial"/>
                <a:cs typeface="Arial"/>
              </a:rPr>
              <a:t>Matsakos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et al. (2014</a:t>
            </a:r>
            <a:r>
              <a:rPr lang="en-US" dirty="0" smtClean="0">
                <a:latin typeface="Arial"/>
                <a:cs typeface="Arial"/>
              </a:rPr>
              <a:t>)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2896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5193876" y="-9526"/>
            <a:ext cx="3956474" cy="3895725"/>
          </a:xfrm>
          <a:prstGeom prst="rect">
            <a:avLst/>
          </a:prstGeom>
        </p:spPr>
      </p:pic>
      <p:sp>
        <p:nvSpPr>
          <p:cNvPr id="2" name="TextShape 1"/>
          <p:cNvSpPr txBox="1"/>
          <p:nvPr/>
        </p:nvSpPr>
        <p:spPr>
          <a:xfrm>
            <a:off x="1143000" y="0"/>
            <a:ext cx="37632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z="3200" dirty="0" smtClean="0">
                <a:solidFill>
                  <a:srgbClr val="FFF542"/>
                </a:solidFill>
                <a:latin typeface="Verdana"/>
                <a:cs typeface="Verdana"/>
              </a:rPr>
              <a:t>UV Variability </a:t>
            </a:r>
            <a:r>
              <a:rPr lang="en-US" sz="3200" dirty="0">
                <a:solidFill>
                  <a:srgbClr val="FFF542"/>
                </a:solidFill>
                <a:latin typeface="Verdana"/>
                <a:cs typeface="Verdana"/>
              </a:rPr>
              <a:t>at the </a:t>
            </a:r>
            <a:endParaRPr lang="en-US" sz="3200" dirty="0" smtClean="0">
              <a:solidFill>
                <a:srgbClr val="FFF542"/>
              </a:solidFill>
              <a:latin typeface="Verdana"/>
              <a:cs typeface="Verdana"/>
            </a:endParaRPr>
          </a:p>
          <a:p>
            <a:pPr algn="ctr"/>
            <a:r>
              <a:rPr lang="en-US" sz="3200" dirty="0" smtClean="0">
                <a:solidFill>
                  <a:srgbClr val="FFF542"/>
                </a:solidFill>
                <a:latin typeface="Verdana"/>
                <a:cs typeface="Verdana"/>
              </a:rPr>
              <a:t>same </a:t>
            </a:r>
            <a:r>
              <a:rPr lang="en-US" sz="3200" dirty="0">
                <a:solidFill>
                  <a:srgbClr val="FFF542"/>
                </a:solidFill>
                <a:latin typeface="Verdana"/>
                <a:cs typeface="Verdana"/>
              </a:rPr>
              <a:t>phases</a:t>
            </a:r>
            <a:endParaRPr sz="3200" dirty="0">
              <a:solidFill>
                <a:srgbClr val="FFF542"/>
              </a:solidFill>
              <a:latin typeface="Verdana"/>
              <a:cs typeface="Verdana"/>
            </a:endParaRPr>
          </a:p>
        </p:txBody>
      </p:sp>
      <p:pic>
        <p:nvPicPr>
          <p:cNvPr id="3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1219200"/>
            <a:ext cx="6477000" cy="34290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 rotWithShape="1">
          <a:blip r:embed="rId5"/>
          <a:srcRect b="39289"/>
          <a:stretch/>
        </p:blipFill>
        <p:spPr>
          <a:xfrm>
            <a:off x="3048000" y="4860925"/>
            <a:ext cx="3383280" cy="19939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 rotWithShape="1">
          <a:blip r:embed="rId6"/>
          <a:srcRect b="39598"/>
          <a:stretch/>
        </p:blipFill>
        <p:spPr>
          <a:xfrm>
            <a:off x="-381000" y="4914900"/>
            <a:ext cx="3474720" cy="1943100"/>
          </a:xfrm>
          <a:prstGeom prst="rect">
            <a:avLst/>
          </a:prstGeom>
        </p:spPr>
      </p:pic>
      <p:sp>
        <p:nvSpPr>
          <p:cNvPr id="7" name="TextShape 2"/>
          <p:cNvSpPr txBox="1"/>
          <p:nvPr/>
        </p:nvSpPr>
        <p:spPr>
          <a:xfrm>
            <a:off x="6949440" y="4572000"/>
            <a:ext cx="2194560" cy="6022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sz="3200" dirty="0">
                <a:latin typeface="Arial"/>
                <a:cs typeface="Arial"/>
              </a:rPr>
              <a:t>Two </a:t>
            </a:r>
            <a:r>
              <a:rPr lang="en-US" sz="3200" dirty="0" smtClean="0">
                <a:latin typeface="Arial"/>
                <a:cs typeface="Arial"/>
              </a:rPr>
              <a:t>flares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8" name="Line 3"/>
          <p:cNvSpPr/>
          <p:nvPr/>
        </p:nvSpPr>
        <p:spPr>
          <a:xfrm flipH="1" flipV="1">
            <a:off x="7391400" y="1066800"/>
            <a:ext cx="838200" cy="3581400"/>
          </a:xfrm>
          <a:prstGeom prst="line">
            <a:avLst/>
          </a:prstGeom>
          <a:ln>
            <a:solidFill>
              <a:srgbClr val="000080"/>
            </a:solidFill>
            <a:tailEnd type="triangle" w="med" len="med"/>
          </a:ln>
        </p:spPr>
      </p:sp>
      <p:sp>
        <p:nvSpPr>
          <p:cNvPr id="9" name="Line 4"/>
          <p:cNvSpPr/>
          <p:nvPr/>
        </p:nvSpPr>
        <p:spPr>
          <a:xfrm flipH="1" flipV="1">
            <a:off x="8077200" y="914400"/>
            <a:ext cx="228600" cy="3657600"/>
          </a:xfrm>
          <a:prstGeom prst="line">
            <a:avLst/>
          </a:prstGeom>
          <a:ln>
            <a:solidFill>
              <a:srgbClr val="FF0000"/>
            </a:solidFill>
            <a:tailEnd type="triangle" w="med" len="med"/>
          </a:ln>
        </p:spPr>
      </p:sp>
      <p:sp>
        <p:nvSpPr>
          <p:cNvPr id="11" name="Rectangle 10"/>
          <p:cNvSpPr/>
          <p:nvPr/>
        </p:nvSpPr>
        <p:spPr>
          <a:xfrm>
            <a:off x="3384550" y="4914900"/>
            <a:ext cx="3022600" cy="3429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</a:t>
            </a:r>
            <a:r>
              <a:rPr lang="en-US" sz="1600" dirty="0" smtClean="0">
                <a:solidFill>
                  <a:srgbClr val="000000"/>
                </a:solidFill>
                <a:latin typeface="Verdana"/>
                <a:cs typeface="Verdana"/>
              </a:rPr>
              <a:t> 0.5 .52      .56       0.6</a:t>
            </a:r>
            <a:endParaRPr lang="en-US" sz="160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4959350"/>
            <a:ext cx="3079750" cy="3429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</a:t>
            </a:r>
            <a:r>
              <a:rPr lang="en-US" sz="1600" dirty="0" smtClean="0">
                <a:solidFill>
                  <a:srgbClr val="000000"/>
                </a:solidFill>
                <a:latin typeface="Verdana"/>
                <a:cs typeface="Verdana"/>
              </a:rPr>
              <a:t> 0.5 .52      .56        0.6</a:t>
            </a:r>
            <a:endParaRPr lang="en-US" sz="160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886761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6200" y="1143000"/>
            <a:ext cx="5504280" cy="51816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400800" y="838200"/>
            <a:ext cx="2133600" cy="5486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Shape 1"/>
          <p:cNvSpPr txBox="1"/>
          <p:nvPr/>
        </p:nvSpPr>
        <p:spPr>
          <a:xfrm>
            <a:off x="504000" y="193320"/>
            <a:ext cx="5058600" cy="7210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z="3600" dirty="0">
                <a:solidFill>
                  <a:srgbClr val="FFF542"/>
                </a:solidFill>
                <a:latin typeface="Arial"/>
                <a:cs typeface="Arial"/>
              </a:rPr>
              <a:t>Phased Time Variability?</a:t>
            </a:r>
            <a:endParaRPr sz="3600" dirty="0">
              <a:solidFill>
                <a:srgbClr val="FFF542"/>
              </a:solidFill>
              <a:latin typeface="Arial"/>
              <a:cs typeface="Arial"/>
            </a:endParaRPr>
          </a:p>
        </p:txBody>
      </p:sp>
      <p:sp>
        <p:nvSpPr>
          <p:cNvPr id="8" name="TextShape 5"/>
          <p:cNvSpPr txBox="1"/>
          <p:nvPr/>
        </p:nvSpPr>
        <p:spPr>
          <a:xfrm>
            <a:off x="4724400" y="2971800"/>
            <a:ext cx="731520" cy="3463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dirty="0">
                <a:solidFill>
                  <a:srgbClr val="000000"/>
                </a:solidFill>
              </a:rPr>
              <a:t>2011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9" name="TextShape 6"/>
          <p:cNvSpPr txBox="1"/>
          <p:nvPr/>
        </p:nvSpPr>
        <p:spPr>
          <a:xfrm>
            <a:off x="4724400" y="1371600"/>
            <a:ext cx="767400" cy="3463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dirty="0">
                <a:solidFill>
                  <a:srgbClr val="000000"/>
                </a:solidFill>
              </a:rPr>
              <a:t>2009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10" name="TextShape 7"/>
          <p:cNvSpPr txBox="1"/>
          <p:nvPr/>
        </p:nvSpPr>
        <p:spPr>
          <a:xfrm>
            <a:off x="4648200" y="4648200"/>
            <a:ext cx="822960" cy="3463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dirty="0">
                <a:solidFill>
                  <a:schemeClr val="bg1"/>
                </a:solidFill>
              </a:rPr>
              <a:t>2012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/>
          <p:nvPr/>
        </p:nvPicPr>
        <p:blipFill>
          <a:blip r:embed="rId4"/>
          <a:stretch>
            <a:fillRect/>
          </a:stretch>
        </p:blipFill>
        <p:spPr>
          <a:xfrm rot="5400000">
            <a:off x="4878240" y="2589360"/>
            <a:ext cx="5175720" cy="1978200"/>
          </a:xfrm>
          <a:prstGeom prst="rect">
            <a:avLst/>
          </a:prstGeom>
        </p:spPr>
      </p:pic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5791200" y="3505200"/>
            <a:ext cx="299319" cy="301752"/>
            <a:chOff x="76200" y="-1447800"/>
            <a:chExt cx="9372600" cy="9448800"/>
          </a:xfrm>
          <a:solidFill>
            <a:schemeClr val="tx1"/>
          </a:solidFill>
        </p:grpSpPr>
        <p:sp>
          <p:nvSpPr>
            <p:cNvPr id="14" name="Plus 13"/>
            <p:cNvSpPr/>
            <p:nvPr/>
          </p:nvSpPr>
          <p:spPr>
            <a:xfrm>
              <a:off x="76200" y="-1447800"/>
              <a:ext cx="9372600" cy="9448800"/>
            </a:xfrm>
            <a:prstGeom prst="mathPlus">
              <a:avLst>
                <a:gd name="adj1" fmla="val 5603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Donut 14"/>
            <p:cNvSpPr>
              <a:spLocks noChangeAspect="1"/>
            </p:cNvSpPr>
            <p:nvPr/>
          </p:nvSpPr>
          <p:spPr>
            <a:xfrm>
              <a:off x="685800" y="-762000"/>
              <a:ext cx="8229600" cy="8229600"/>
            </a:xfrm>
            <a:prstGeom prst="donut">
              <a:avLst>
                <a:gd name="adj" fmla="val 8758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 15"/>
          <p:cNvGrpSpPr>
            <a:grpSpLocks noChangeAspect="1"/>
          </p:cNvGrpSpPr>
          <p:nvPr/>
        </p:nvGrpSpPr>
        <p:grpSpPr>
          <a:xfrm>
            <a:off x="5791200" y="1676400"/>
            <a:ext cx="299319" cy="301752"/>
            <a:chOff x="76200" y="-1447800"/>
            <a:chExt cx="9372600" cy="9448800"/>
          </a:xfrm>
          <a:solidFill>
            <a:schemeClr val="tx1"/>
          </a:solidFill>
        </p:grpSpPr>
        <p:sp>
          <p:nvSpPr>
            <p:cNvPr id="17" name="Plus 16"/>
            <p:cNvSpPr/>
            <p:nvPr/>
          </p:nvSpPr>
          <p:spPr>
            <a:xfrm>
              <a:off x="76200" y="-1447800"/>
              <a:ext cx="9372600" cy="9448800"/>
            </a:xfrm>
            <a:prstGeom prst="mathPlus">
              <a:avLst>
                <a:gd name="adj1" fmla="val 5603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Donut 17"/>
            <p:cNvSpPr>
              <a:spLocks noChangeAspect="1"/>
            </p:cNvSpPr>
            <p:nvPr/>
          </p:nvSpPr>
          <p:spPr>
            <a:xfrm>
              <a:off x="685800" y="-762000"/>
              <a:ext cx="8229600" cy="8229600"/>
            </a:xfrm>
            <a:prstGeom prst="donut">
              <a:avLst>
                <a:gd name="adj" fmla="val 8758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 18"/>
          <p:cNvGrpSpPr>
            <a:grpSpLocks noChangeAspect="1"/>
          </p:cNvGrpSpPr>
          <p:nvPr/>
        </p:nvGrpSpPr>
        <p:grpSpPr>
          <a:xfrm>
            <a:off x="5791200" y="5334000"/>
            <a:ext cx="299319" cy="301752"/>
            <a:chOff x="76200" y="-1447800"/>
            <a:chExt cx="9372600" cy="9448800"/>
          </a:xfrm>
          <a:solidFill>
            <a:schemeClr val="tx1"/>
          </a:solidFill>
        </p:grpSpPr>
        <p:sp>
          <p:nvSpPr>
            <p:cNvPr id="20" name="Plus 19"/>
            <p:cNvSpPr/>
            <p:nvPr/>
          </p:nvSpPr>
          <p:spPr>
            <a:xfrm>
              <a:off x="76200" y="-1447800"/>
              <a:ext cx="9372600" cy="9448800"/>
            </a:xfrm>
            <a:prstGeom prst="mathPlus">
              <a:avLst>
                <a:gd name="adj1" fmla="val 5603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Donut 20"/>
            <p:cNvSpPr>
              <a:spLocks noChangeAspect="1"/>
            </p:cNvSpPr>
            <p:nvPr/>
          </p:nvSpPr>
          <p:spPr>
            <a:xfrm>
              <a:off x="685800" y="-762000"/>
              <a:ext cx="8229600" cy="8229600"/>
            </a:xfrm>
            <a:prstGeom prst="donut">
              <a:avLst>
                <a:gd name="adj" fmla="val 8758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76200" y="990600"/>
            <a:ext cx="5501640" cy="29565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bg1"/>
                </a:solidFill>
                <a:latin typeface="Verdana       "/>
                <a:cs typeface="Verdana       "/>
              </a:rPr>
              <a:t>0.40                   0.5      </a:t>
            </a:r>
            <a:r>
              <a:rPr lang="en-US" sz="1400" smtClean="0">
                <a:solidFill>
                  <a:schemeClr val="bg1"/>
                </a:solidFill>
                <a:latin typeface="Verdana       "/>
                <a:cs typeface="Verdana       "/>
              </a:rPr>
              <a:t>phase</a:t>
            </a:r>
            <a:r>
              <a:rPr lang="en-US" smtClean="0">
                <a:solidFill>
                  <a:schemeClr val="bg1"/>
                </a:solidFill>
                <a:latin typeface="Verdana       "/>
                <a:cs typeface="Verdana       "/>
              </a:rPr>
              <a:t>         0.6                 </a:t>
            </a:r>
            <a:r>
              <a:rPr lang="en-US" dirty="0" smtClean="0">
                <a:solidFill>
                  <a:schemeClr val="bg1"/>
                </a:solidFill>
                <a:latin typeface="Verdana       "/>
                <a:cs typeface="Verdana       "/>
              </a:rPr>
              <a:t>0.7</a:t>
            </a:r>
            <a:endParaRPr lang="en-US" dirty="0">
              <a:solidFill>
                <a:schemeClr val="bg1"/>
              </a:solidFill>
              <a:latin typeface="Verdana       "/>
              <a:cs typeface="Verdana       "/>
            </a:endParaRPr>
          </a:p>
        </p:txBody>
      </p:sp>
      <p:sp>
        <p:nvSpPr>
          <p:cNvPr id="23" name="Rectangle 22"/>
          <p:cNvSpPr/>
          <p:nvPr/>
        </p:nvSpPr>
        <p:spPr>
          <a:xfrm rot="16200000">
            <a:off x="-2171700" y="3543300"/>
            <a:ext cx="4724400" cy="228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 rot="16200000">
            <a:off x="-419579" y="3543779"/>
            <a:ext cx="1330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Verdana"/>
                <a:cs typeface="Verdana"/>
              </a:rPr>
              <a:t>Count Rate </a:t>
            </a:r>
            <a:endParaRPr lang="en-US" sz="160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62000" y="4876800"/>
            <a:ext cx="685800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09600" y="3124200"/>
            <a:ext cx="990600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33400" y="1600200"/>
            <a:ext cx="990600" cy="228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6200" y="6096000"/>
            <a:ext cx="5486400" cy="228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" y="6019800"/>
            <a:ext cx="5486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Verdana       "/>
                <a:cs typeface="Verdana       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Verdana       "/>
                <a:cs typeface="Verdana       "/>
              </a:rPr>
              <a:t>                   10           20      </a:t>
            </a:r>
            <a:r>
              <a:rPr lang="en-US" sz="1200" dirty="0" smtClean="0">
                <a:solidFill>
                  <a:schemeClr val="bg1"/>
                </a:solidFill>
                <a:latin typeface="Verdana       "/>
                <a:cs typeface="Verdana       "/>
              </a:rPr>
              <a:t>Time (</a:t>
            </a:r>
            <a:r>
              <a:rPr lang="en-US" sz="1200" dirty="0" err="1" smtClean="0">
                <a:solidFill>
                  <a:schemeClr val="bg1"/>
                </a:solidFill>
                <a:latin typeface="Verdana       "/>
                <a:cs typeface="Verdana       "/>
              </a:rPr>
              <a:t>ks</a:t>
            </a:r>
            <a:r>
              <a:rPr lang="en-US" sz="1200" dirty="0" smtClean="0">
                <a:solidFill>
                  <a:schemeClr val="bg1"/>
                </a:solidFill>
                <a:latin typeface="Verdana       "/>
                <a:cs typeface="Verdana       "/>
              </a:rPr>
              <a:t>) </a:t>
            </a:r>
            <a:r>
              <a:rPr lang="en-US" sz="1600" dirty="0">
                <a:solidFill>
                  <a:schemeClr val="bg1"/>
                </a:solidFill>
                <a:latin typeface="Verdana       "/>
                <a:cs typeface="Verdana       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Verdana       "/>
                <a:cs typeface="Verdana       "/>
              </a:rPr>
              <a:t>      40          50        </a:t>
            </a:r>
            <a:endParaRPr lang="en-US" sz="1600" dirty="0">
              <a:solidFill>
                <a:schemeClr val="bg1"/>
              </a:solidFill>
              <a:latin typeface="Verdana       "/>
              <a:cs typeface="Verdana       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4191000" y="5105400"/>
            <a:ext cx="304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495800" y="5257800"/>
            <a:ext cx="304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800600" y="5486400"/>
            <a:ext cx="304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181600" y="5638800"/>
            <a:ext cx="304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1776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4754880" y="1982520"/>
            <a:ext cx="4389120" cy="4059454"/>
          </a:xfrm>
          <a:prstGeom prst="rect">
            <a:avLst/>
          </a:prstGeom>
        </p:spPr>
      </p:pic>
      <p:sp>
        <p:nvSpPr>
          <p:cNvPr id="2" name="TextShape 1"/>
          <p:cNvSpPr txBox="1"/>
          <p:nvPr/>
        </p:nvSpPr>
        <p:spPr>
          <a:xfrm>
            <a:off x="12700" y="152400"/>
            <a:ext cx="907092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z="4000" dirty="0">
                <a:solidFill>
                  <a:srgbClr val="FFF542"/>
                </a:solidFill>
                <a:latin typeface="Calibri"/>
                <a:cs typeface="Calibri"/>
              </a:rPr>
              <a:t>2D wavelet analysis of 2012 light curve</a:t>
            </a:r>
            <a:endParaRPr dirty="0">
              <a:solidFill>
                <a:srgbClr val="FFF542"/>
              </a:solidFill>
              <a:latin typeface="Calibri"/>
              <a:cs typeface="Calibri"/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3"/>
          <a:srcRect l="18398"/>
          <a:stretch/>
        </p:blipFill>
        <p:spPr>
          <a:xfrm>
            <a:off x="0" y="4144680"/>
            <a:ext cx="5745480" cy="2713320"/>
          </a:xfrm>
          <a:prstGeom prst="rect">
            <a:avLst/>
          </a:prstGeom>
        </p:spPr>
      </p:pic>
      <p:sp>
        <p:nvSpPr>
          <p:cNvPr id="6" name="TextShape 2"/>
          <p:cNvSpPr txBox="1"/>
          <p:nvPr/>
        </p:nvSpPr>
        <p:spPr>
          <a:xfrm>
            <a:off x="7534800" y="1721520"/>
            <a:ext cx="2203200" cy="26100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endParaRPr dirty="0"/>
          </a:p>
        </p:txBody>
      </p:sp>
      <p:sp>
        <p:nvSpPr>
          <p:cNvPr id="7" name="TextShape 3"/>
          <p:cNvSpPr txBox="1"/>
          <p:nvPr/>
        </p:nvSpPr>
        <p:spPr>
          <a:xfrm>
            <a:off x="457200" y="1371600"/>
            <a:ext cx="5767560" cy="29016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sz="1400" dirty="0">
                <a:latin typeface="Verdana"/>
                <a:cs typeface="Verdana"/>
              </a:rPr>
              <a:t>Description: A damped magneto acoustic oscillation in the flaring loop. </a:t>
            </a:r>
            <a:endParaRPr dirty="0">
              <a:latin typeface="Verdana"/>
              <a:cs typeface="Verdana"/>
            </a:endParaRPr>
          </a:p>
        </p:txBody>
      </p:sp>
      <p:sp>
        <p:nvSpPr>
          <p:cNvPr id="8" name="TextShape 4"/>
          <p:cNvSpPr txBox="1"/>
          <p:nvPr/>
        </p:nvSpPr>
        <p:spPr>
          <a:xfrm>
            <a:off x="381000" y="1905000"/>
            <a:ext cx="3818160" cy="210240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sz="1600" dirty="0">
                <a:latin typeface="Verdana"/>
                <a:cs typeface="Verdana"/>
              </a:rPr>
              <a:t>∆I/I ~</a:t>
            </a:r>
            <a:r>
              <a:rPr lang="en-US" sz="1600" dirty="0" smtClean="0">
                <a:latin typeface="Verdana"/>
                <a:cs typeface="Verdana"/>
              </a:rPr>
              <a:t>4</a:t>
            </a:r>
            <a:r>
              <a:rPr lang="en-US" sz="1600" dirty="0" smtClean="0">
                <a:latin typeface="Symbol" charset="2"/>
                <a:cs typeface="Symbol" charset="2"/>
              </a:rPr>
              <a:t>π</a:t>
            </a:r>
            <a:r>
              <a:rPr lang="en-US" sz="1600" dirty="0" err="1" smtClean="0">
                <a:latin typeface="Verdana"/>
                <a:cs typeface="Verdana"/>
              </a:rPr>
              <a:t>nk</a:t>
            </a:r>
            <a:r>
              <a:rPr lang="en-US" sz="1600" baseline="-25000" dirty="0" err="1" smtClean="0">
                <a:latin typeface="Verdana"/>
                <a:cs typeface="Verdana"/>
              </a:rPr>
              <a:t>B</a:t>
            </a:r>
            <a:r>
              <a:rPr lang="en-US" sz="1600" dirty="0" err="1" smtClean="0">
                <a:latin typeface="Verdana"/>
                <a:cs typeface="Verdana"/>
              </a:rPr>
              <a:t>T</a:t>
            </a:r>
            <a:r>
              <a:rPr lang="en-US" sz="1600" dirty="0" smtClean="0">
                <a:latin typeface="Verdana"/>
                <a:cs typeface="Verdana"/>
              </a:rPr>
              <a:t>/B</a:t>
            </a:r>
            <a:r>
              <a:rPr lang="en-US" sz="1600" baseline="30000" dirty="0" smtClean="0">
                <a:latin typeface="Verdana"/>
                <a:cs typeface="Verdana"/>
              </a:rPr>
              <a:t>2 </a:t>
            </a:r>
          </a:p>
          <a:p>
            <a:endParaRPr lang="en-US" dirty="0" smtClean="0">
              <a:latin typeface="Verdana"/>
              <a:cs typeface="Verdana"/>
            </a:endParaRPr>
          </a:p>
          <a:p>
            <a:r>
              <a:rPr lang="en-US" sz="1600" dirty="0" smtClean="0">
                <a:latin typeface="Verdana"/>
                <a:cs typeface="Verdana"/>
              </a:rPr>
              <a:t>T~ 12 MK</a:t>
            </a:r>
            <a:endParaRPr sz="1600" dirty="0">
              <a:latin typeface="Verdana"/>
              <a:cs typeface="Verdana"/>
            </a:endParaRPr>
          </a:p>
          <a:p>
            <a:r>
              <a:rPr lang="en-US" sz="1600" dirty="0" smtClean="0">
                <a:solidFill>
                  <a:srgbClr val="FFFFFF"/>
                </a:solidFill>
                <a:latin typeface="Verdana"/>
                <a:cs typeface="Verdana"/>
              </a:rPr>
              <a:t>n: density=5x10</a:t>
            </a:r>
            <a:r>
              <a:rPr lang="en-US" sz="1600" baseline="30000" dirty="0" smtClean="0">
                <a:solidFill>
                  <a:srgbClr val="FFFFFF"/>
                </a:solidFill>
                <a:latin typeface="Verdana"/>
                <a:cs typeface="Verdana"/>
              </a:rPr>
              <a:t>10</a:t>
            </a:r>
            <a:r>
              <a:rPr lang="en-US" sz="1600" dirty="0" smtClean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lang="en-US" sz="1600" dirty="0">
                <a:solidFill>
                  <a:srgbClr val="FFFFFF"/>
                </a:solidFill>
                <a:latin typeface="Verdana"/>
                <a:cs typeface="Verdana"/>
              </a:rPr>
              <a:t>cm</a:t>
            </a:r>
            <a:r>
              <a:rPr lang="en-US" sz="1600" baseline="30000" dirty="0">
                <a:solidFill>
                  <a:srgbClr val="FFFFFF"/>
                </a:solidFill>
                <a:latin typeface="Verdana"/>
                <a:cs typeface="Verdana"/>
              </a:rPr>
              <a:t>-3 </a:t>
            </a:r>
            <a:endParaRPr lang="en-US" sz="1600" baseline="30000" dirty="0" smtClean="0">
              <a:solidFill>
                <a:srgbClr val="FFFFFF"/>
              </a:solidFill>
              <a:latin typeface="Verdana"/>
              <a:cs typeface="Verdana"/>
            </a:endParaRPr>
          </a:p>
          <a:p>
            <a:r>
              <a:rPr lang="en-US" sz="16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lang="en-US" sz="1600" dirty="0" smtClean="0">
                <a:solidFill>
                  <a:srgbClr val="FFFFFF"/>
                </a:solidFill>
                <a:latin typeface="Verdana"/>
                <a:cs typeface="Verdana"/>
              </a:rPr>
              <a:t>                       (</a:t>
            </a:r>
            <a:r>
              <a:rPr lang="en-US" sz="1600" dirty="0">
                <a:solidFill>
                  <a:srgbClr val="FFFFFF"/>
                </a:solidFill>
                <a:latin typeface="Verdana"/>
                <a:cs typeface="Verdana"/>
              </a:rPr>
              <a:t>from RGS data</a:t>
            </a:r>
            <a:r>
              <a:rPr lang="en-US" sz="1600" dirty="0">
                <a:solidFill>
                  <a:srgbClr val="FFFFFF"/>
                </a:solidFill>
              </a:rPr>
              <a:t>)</a:t>
            </a:r>
            <a:endParaRPr sz="1600" dirty="0">
              <a:solidFill>
                <a:srgbClr val="FFFFFF"/>
              </a:solidFill>
            </a:endParaRPr>
          </a:p>
          <a:p>
            <a:endParaRPr lang="en-US" dirty="0" smtClean="0"/>
          </a:p>
          <a:p>
            <a:r>
              <a:rPr lang="en-US" dirty="0" smtClean="0">
                <a:latin typeface="Verdana"/>
                <a:cs typeface="Verdana"/>
              </a:rPr>
              <a:t>B                40-100 G </a:t>
            </a:r>
          </a:p>
        </p:txBody>
      </p:sp>
      <p:pic>
        <p:nvPicPr>
          <p:cNvPr id="23" name="Picture 22"/>
          <p:cNvPicPr/>
          <p:nvPr/>
        </p:nvPicPr>
        <p:blipFill>
          <a:blip r:embed="rId4"/>
          <a:stretch>
            <a:fillRect/>
          </a:stretch>
        </p:blipFill>
        <p:spPr>
          <a:xfrm>
            <a:off x="4769555" y="3352800"/>
            <a:ext cx="4365037" cy="3028809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91200" y="6488668"/>
            <a:ext cx="3238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[see </a:t>
            </a:r>
            <a:r>
              <a:rPr lang="en-US" dirty="0" err="1">
                <a:latin typeface="Arial"/>
                <a:cs typeface="Arial"/>
              </a:rPr>
              <a:t>Mitra-Kraev</a:t>
            </a:r>
            <a:r>
              <a:rPr lang="en-US" dirty="0">
                <a:latin typeface="Arial"/>
                <a:cs typeface="Arial"/>
              </a:rPr>
              <a:t> et al. (2005)]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838200" y="3581400"/>
            <a:ext cx="8382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696200" y="2438400"/>
            <a:ext cx="304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001000" y="2667000"/>
            <a:ext cx="304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305800" y="2819400"/>
            <a:ext cx="304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686800" y="2971800"/>
            <a:ext cx="304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883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4754880" y="1982520"/>
            <a:ext cx="4389120" cy="4059454"/>
          </a:xfrm>
          <a:prstGeom prst="rect">
            <a:avLst/>
          </a:prstGeom>
        </p:spPr>
      </p:pic>
      <p:sp>
        <p:nvSpPr>
          <p:cNvPr id="2" name="TextShape 1"/>
          <p:cNvSpPr txBox="1"/>
          <p:nvPr/>
        </p:nvSpPr>
        <p:spPr>
          <a:xfrm>
            <a:off x="12700" y="152400"/>
            <a:ext cx="907092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z="4000" dirty="0">
                <a:solidFill>
                  <a:srgbClr val="FFF542"/>
                </a:solidFill>
                <a:latin typeface="Calibri"/>
                <a:cs typeface="Calibri"/>
              </a:rPr>
              <a:t>2D wavelet analysis of 2012 light curve</a:t>
            </a:r>
            <a:endParaRPr dirty="0">
              <a:solidFill>
                <a:srgbClr val="FFF542"/>
              </a:solidFill>
              <a:latin typeface="Calibri"/>
              <a:cs typeface="Calibri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4144680"/>
            <a:ext cx="7040880" cy="2713320"/>
          </a:xfrm>
          <a:prstGeom prst="rect">
            <a:avLst/>
          </a:prstGeom>
        </p:spPr>
      </p:pic>
      <p:sp>
        <p:nvSpPr>
          <p:cNvPr id="6" name="TextShape 2"/>
          <p:cNvSpPr txBox="1"/>
          <p:nvPr/>
        </p:nvSpPr>
        <p:spPr>
          <a:xfrm>
            <a:off x="7534800" y="1721520"/>
            <a:ext cx="2203200" cy="26100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endParaRPr dirty="0"/>
          </a:p>
        </p:txBody>
      </p:sp>
      <p:sp>
        <p:nvSpPr>
          <p:cNvPr id="7" name="TextShape 3"/>
          <p:cNvSpPr txBox="1"/>
          <p:nvPr/>
        </p:nvSpPr>
        <p:spPr>
          <a:xfrm>
            <a:off x="457200" y="1371600"/>
            <a:ext cx="5767560" cy="29016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sz="1400" dirty="0" smtClean="0">
                <a:latin typeface="Verdana"/>
                <a:cs typeface="Verdana"/>
              </a:rPr>
              <a:t>Description: If a single loop it travels a fair fraction of the distance to the planet. </a:t>
            </a:r>
            <a:endParaRPr dirty="0">
              <a:latin typeface="Verdana"/>
              <a:cs typeface="Verdana"/>
            </a:endParaRPr>
          </a:p>
        </p:txBody>
      </p:sp>
      <p:sp>
        <p:nvSpPr>
          <p:cNvPr id="8" name="TextShape 4"/>
          <p:cNvSpPr txBox="1"/>
          <p:nvPr/>
        </p:nvSpPr>
        <p:spPr>
          <a:xfrm>
            <a:off x="381000" y="1828800"/>
            <a:ext cx="3818160" cy="217860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endParaRPr lang="en-US" sz="1600" baseline="30000" dirty="0">
              <a:latin typeface="Verdana"/>
              <a:cs typeface="Verdana"/>
            </a:endParaRPr>
          </a:p>
          <a:p>
            <a:r>
              <a:rPr lang="en-US" sz="1600" dirty="0" smtClean="0">
                <a:latin typeface="Symbol" charset="2"/>
                <a:cs typeface="Symbol" charset="2"/>
              </a:rPr>
              <a:t>t</a:t>
            </a:r>
            <a:r>
              <a:rPr lang="en-US" sz="1600" dirty="0" smtClean="0">
                <a:latin typeface="Verdana"/>
                <a:cs typeface="Verdana"/>
              </a:rPr>
              <a:t>~ </a:t>
            </a:r>
            <a:r>
              <a:rPr lang="en-US" sz="1600" dirty="0">
                <a:latin typeface="Verdana"/>
                <a:cs typeface="Verdana"/>
              </a:rPr>
              <a:t>L/</a:t>
            </a:r>
            <a:r>
              <a:rPr lang="en-US" sz="1600" dirty="0" err="1">
                <a:latin typeface="Verdana"/>
                <a:cs typeface="Verdana"/>
              </a:rPr>
              <a:t>c</a:t>
            </a:r>
            <a:r>
              <a:rPr lang="en-US" sz="1600" baseline="-25000" dirty="0" err="1">
                <a:latin typeface="Verdana"/>
                <a:cs typeface="Verdana"/>
              </a:rPr>
              <a:t>s</a:t>
            </a:r>
            <a:r>
              <a:rPr lang="en-US" sz="1600" dirty="0">
                <a:latin typeface="Verdana"/>
                <a:cs typeface="Verdana"/>
              </a:rPr>
              <a:t> </a:t>
            </a:r>
            <a:endParaRPr sz="1600" dirty="0">
              <a:latin typeface="Verdana"/>
              <a:cs typeface="Verdana"/>
            </a:endParaRPr>
          </a:p>
          <a:p>
            <a:r>
              <a:rPr lang="en-US" sz="1600" dirty="0" err="1" smtClean="0">
                <a:latin typeface="Verdana"/>
                <a:cs typeface="Verdana"/>
              </a:rPr>
              <a:t>c</a:t>
            </a:r>
            <a:r>
              <a:rPr lang="en-US" sz="1600" baseline="-25000" dirty="0" err="1" smtClean="0">
                <a:latin typeface="Verdana"/>
                <a:cs typeface="Verdana"/>
              </a:rPr>
              <a:t>s</a:t>
            </a:r>
            <a:r>
              <a:rPr lang="en-US" sz="1600" dirty="0" smtClean="0">
                <a:latin typeface="Verdana"/>
                <a:cs typeface="Verdana"/>
              </a:rPr>
              <a:t>  = ~T</a:t>
            </a:r>
            <a:r>
              <a:rPr lang="en-US" sz="1600" baseline="30000" dirty="0" smtClean="0">
                <a:latin typeface="Verdana"/>
                <a:cs typeface="Verdana"/>
              </a:rPr>
              <a:t>0.5 </a:t>
            </a:r>
            <a:endParaRPr sz="1600" baseline="30000" dirty="0">
              <a:latin typeface="Verdana"/>
              <a:cs typeface="Verdana"/>
            </a:endParaRPr>
          </a:p>
          <a:p>
            <a:r>
              <a:rPr lang="en-US" sz="1600" dirty="0" smtClean="0">
                <a:latin typeface="Symbol" charset="2"/>
                <a:cs typeface="Symbol" charset="2"/>
              </a:rPr>
              <a:t>t</a:t>
            </a:r>
            <a:r>
              <a:rPr lang="en-US" sz="1600" dirty="0" smtClean="0">
                <a:latin typeface="Verdana"/>
                <a:cs typeface="Verdana"/>
              </a:rPr>
              <a:t>= </a:t>
            </a:r>
            <a:r>
              <a:rPr lang="en-US" sz="1600" dirty="0">
                <a:latin typeface="Verdana"/>
                <a:cs typeface="Verdana"/>
              </a:rPr>
              <a:t>oscillation period ~ 4 </a:t>
            </a:r>
            <a:r>
              <a:rPr lang="en-US" sz="1600" dirty="0" err="1" smtClean="0">
                <a:latin typeface="Verdana"/>
                <a:cs typeface="Verdana"/>
              </a:rPr>
              <a:t>ks</a:t>
            </a:r>
            <a:endParaRPr lang="en-US" sz="1600" dirty="0" smtClean="0">
              <a:latin typeface="Verdana"/>
              <a:cs typeface="Verdana"/>
            </a:endParaRPr>
          </a:p>
          <a:p>
            <a:r>
              <a:rPr lang="en-US" sz="1600" dirty="0">
                <a:latin typeface="Verdana"/>
                <a:cs typeface="Verdana"/>
              </a:rPr>
              <a:t>L=Const. X </a:t>
            </a:r>
            <a:r>
              <a:rPr lang="en-US" sz="1600" dirty="0" smtClean="0">
                <a:latin typeface="Symbol" charset="2"/>
                <a:cs typeface="Symbol" charset="2"/>
              </a:rPr>
              <a:t>t</a:t>
            </a:r>
            <a:r>
              <a:rPr lang="en-US" sz="1600" baseline="-25000" dirty="0" smtClean="0">
                <a:latin typeface="Verdana"/>
                <a:cs typeface="Verdana"/>
              </a:rPr>
              <a:t>osc</a:t>
            </a:r>
            <a:r>
              <a:rPr lang="en-US" sz="1600" dirty="0" smtClean="0">
                <a:latin typeface="Verdana"/>
                <a:cs typeface="Verdana"/>
              </a:rPr>
              <a:t>NT</a:t>
            </a:r>
            <a:r>
              <a:rPr lang="en-US" sz="1600" baseline="30000" dirty="0" smtClean="0">
                <a:latin typeface="Verdana"/>
                <a:cs typeface="Verdana"/>
              </a:rPr>
              <a:t>0.5</a:t>
            </a:r>
            <a:endParaRPr lang="en-US" sz="1600" dirty="0">
              <a:latin typeface="Verdana"/>
              <a:cs typeface="Verdana"/>
            </a:endParaRPr>
          </a:p>
          <a:p>
            <a:r>
              <a:rPr lang="en-US" dirty="0" smtClean="0">
                <a:latin typeface="Verdana"/>
                <a:cs typeface="Verdana"/>
              </a:rPr>
              <a:t>	</a:t>
            </a:r>
          </a:p>
          <a:p>
            <a:r>
              <a:rPr lang="en-US" dirty="0" smtClean="0">
                <a:latin typeface="Verdana"/>
                <a:cs typeface="Verdana"/>
              </a:rPr>
              <a:t>                             assuming N=1</a:t>
            </a:r>
          </a:p>
          <a:p>
            <a:r>
              <a:rPr lang="en-US" sz="1600" dirty="0">
                <a:latin typeface="Verdana"/>
                <a:cs typeface="Verdana"/>
              </a:rPr>
              <a:t>L </a:t>
            </a:r>
            <a:r>
              <a:rPr lang="en-US" sz="1600" dirty="0" smtClean="0">
                <a:latin typeface="Verdana"/>
                <a:cs typeface="Verdana"/>
              </a:rPr>
              <a:t>               2</a:t>
            </a:r>
            <a:r>
              <a:rPr lang="en-US" sz="1600" dirty="0">
                <a:latin typeface="Verdana"/>
                <a:cs typeface="Verdana"/>
              </a:rPr>
              <a:t>-4 R</a:t>
            </a:r>
            <a:r>
              <a:rPr lang="en-US" sz="1600" baseline="-25000" dirty="0">
                <a:latin typeface="Verdana"/>
                <a:cs typeface="Verdana"/>
              </a:rPr>
              <a:t>*</a:t>
            </a:r>
          </a:p>
          <a:p>
            <a:endParaRPr lang="en-US" sz="1400" dirty="0" smtClean="0">
              <a:solidFill>
                <a:srgbClr val="FFFFFF"/>
              </a:solidFill>
              <a:latin typeface="Verdana"/>
              <a:cs typeface="Verdana"/>
            </a:endParaRPr>
          </a:p>
          <a:p>
            <a:endParaRPr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762000" y="3657600"/>
            <a:ext cx="8382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696200" y="2438400"/>
            <a:ext cx="304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001000" y="2667000"/>
            <a:ext cx="304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305800" y="2819400"/>
            <a:ext cx="304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686800" y="2971800"/>
            <a:ext cx="304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6846756" y="6324600"/>
            <a:ext cx="22886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Pillitteri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et al. (</a:t>
            </a:r>
            <a:r>
              <a:rPr lang="en-US" dirty="0" smtClean="0">
                <a:latin typeface="Arial"/>
                <a:cs typeface="Arial"/>
              </a:rPr>
              <a:t>2014)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0470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0" y="0"/>
            <a:ext cx="10109836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962400" y="533400"/>
            <a:ext cx="5334000" cy="1295400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505200" y="685800"/>
            <a:ext cx="5638800" cy="1051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1363" lvl="1" indent="-284163" eaLnBrk="1" hangingPunct="1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sz="2000" dirty="0" smtClean="0">
                <a:solidFill>
                  <a:srgbClr val="FFF542"/>
                </a:solidFill>
                <a:latin typeface="Verdana"/>
                <a:cs typeface="Verdana"/>
              </a:rPr>
              <a:t>An active K1V at 19 pc </a:t>
            </a:r>
            <a:r>
              <a:rPr lang="en-US" sz="2000" dirty="0" smtClean="0">
                <a:solidFill>
                  <a:srgbClr val="FFF542"/>
                </a:solidFill>
                <a:latin typeface="Arial"/>
                <a:cs typeface="Arial"/>
              </a:rPr>
              <a:t>(</a:t>
            </a:r>
            <a:r>
              <a:rPr lang="en-US" sz="2000" dirty="0">
                <a:solidFill>
                  <a:srgbClr val="FFF542"/>
                </a:solidFill>
                <a:latin typeface="Arial"/>
                <a:cs typeface="Arial"/>
              </a:rPr>
              <a:t>L</a:t>
            </a:r>
            <a:r>
              <a:rPr lang="en-US" sz="2000" baseline="-25000" dirty="0">
                <a:solidFill>
                  <a:srgbClr val="FFF542"/>
                </a:solidFill>
                <a:latin typeface="Arial"/>
                <a:cs typeface="Arial"/>
              </a:rPr>
              <a:t>x</a:t>
            </a:r>
            <a:r>
              <a:rPr lang="en-US" sz="2000" dirty="0">
                <a:solidFill>
                  <a:srgbClr val="FFF542"/>
                </a:solidFill>
                <a:latin typeface="Arial"/>
                <a:cs typeface="Arial"/>
              </a:rPr>
              <a:t>~10L</a:t>
            </a:r>
            <a:r>
              <a:rPr lang="en-US" sz="2000" baseline="-25000" dirty="0">
                <a:solidFill>
                  <a:srgbClr val="FFF542"/>
                </a:solidFill>
              </a:rPr>
              <a:t>x</a:t>
            </a:r>
            <a:r>
              <a:rPr lang="en-US" sz="2000" baseline="-25000" dirty="0">
                <a:solidFill>
                  <a:srgbClr val="FFF542"/>
                </a:solidFill>
                <a:sym typeface="Wingdings 2" charset="2"/>
              </a:rPr>
              <a:t></a:t>
            </a:r>
            <a:r>
              <a:rPr lang="en-US" sz="2000" dirty="0" smtClean="0">
                <a:solidFill>
                  <a:srgbClr val="FFF542"/>
                </a:solidFill>
                <a:latin typeface="Arial"/>
                <a:cs typeface="Arial"/>
              </a:rPr>
              <a:t>)</a:t>
            </a:r>
          </a:p>
          <a:p>
            <a:pPr marL="741363" lvl="1" indent="-284163" eaLnBrk="1" hangingPunct="1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sz="2000" dirty="0" smtClean="0">
                <a:solidFill>
                  <a:srgbClr val="FFF542"/>
                </a:solidFill>
                <a:latin typeface="Verdana"/>
                <a:ea typeface="ＭＳ Ｐゴシック" charset="-128"/>
                <a:cs typeface="Verdana"/>
              </a:rPr>
              <a:t>Age </a:t>
            </a:r>
            <a:r>
              <a:rPr lang="en-US" sz="2000" dirty="0">
                <a:solidFill>
                  <a:srgbClr val="FFF542"/>
                </a:solidFill>
                <a:latin typeface="Verdana"/>
                <a:ea typeface="ＭＳ Ｐゴシック" charset="-128"/>
                <a:cs typeface="Verdana"/>
              </a:rPr>
              <a:t>estimated at 0.6 </a:t>
            </a:r>
            <a:r>
              <a:rPr lang="en-US" sz="2000" dirty="0" err="1" smtClean="0">
                <a:solidFill>
                  <a:srgbClr val="FFF542"/>
                </a:solidFill>
                <a:latin typeface="Verdana"/>
                <a:ea typeface="ＭＳ Ｐゴシック" charset="-128"/>
                <a:cs typeface="Verdana"/>
              </a:rPr>
              <a:t>Gyr</a:t>
            </a:r>
            <a:endParaRPr lang="en-US" sz="2000" dirty="0" smtClean="0">
              <a:solidFill>
                <a:srgbClr val="FFF542"/>
              </a:solidFill>
              <a:latin typeface="Verdana"/>
              <a:ea typeface="ＭＳ Ｐゴシック" charset="-128"/>
              <a:cs typeface="Verdana"/>
            </a:endParaRPr>
          </a:p>
          <a:p>
            <a:pPr marL="741363" lvl="1" indent="-284163" eaLnBrk="1" hangingPunct="1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sz="2000" dirty="0" smtClean="0">
                <a:solidFill>
                  <a:srgbClr val="FFF542"/>
                </a:solidFill>
                <a:latin typeface="Verdana"/>
                <a:cs typeface="Verdana"/>
              </a:rPr>
              <a:t>Hot Jupiter in a 2.2 day orbit </a:t>
            </a:r>
          </a:p>
        </p:txBody>
      </p:sp>
    </p:spTree>
    <p:extLst>
      <p:ext uri="{BB962C8B-B14F-4D97-AF65-F5344CB8AC3E}">
        <p14:creationId xmlns:p14="http://schemas.microsoft.com/office/powerpoint/2010/main" val="169864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0" y="0"/>
            <a:ext cx="10109836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962400" y="533400"/>
            <a:ext cx="5334000" cy="1676400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505200" y="685800"/>
            <a:ext cx="5638800" cy="1390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1363" lvl="1" indent="-284163" eaLnBrk="1" hangingPunct="1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sz="2000" dirty="0" smtClean="0">
                <a:solidFill>
                  <a:srgbClr val="FFF542"/>
                </a:solidFill>
                <a:latin typeface="Verdana"/>
                <a:cs typeface="Verdana"/>
              </a:rPr>
              <a:t>An active K1V at 19 pc </a:t>
            </a:r>
            <a:r>
              <a:rPr lang="en-US" sz="2000" dirty="0" smtClean="0">
                <a:solidFill>
                  <a:srgbClr val="FFF542"/>
                </a:solidFill>
                <a:latin typeface="Arial"/>
                <a:cs typeface="Arial"/>
              </a:rPr>
              <a:t>(</a:t>
            </a:r>
            <a:r>
              <a:rPr lang="en-US" sz="2000" dirty="0">
                <a:solidFill>
                  <a:srgbClr val="FFF542"/>
                </a:solidFill>
                <a:latin typeface="Arial"/>
                <a:cs typeface="Arial"/>
              </a:rPr>
              <a:t>L</a:t>
            </a:r>
            <a:r>
              <a:rPr lang="en-US" sz="2000" baseline="-25000" dirty="0">
                <a:solidFill>
                  <a:srgbClr val="FFF542"/>
                </a:solidFill>
                <a:latin typeface="Arial"/>
                <a:cs typeface="Arial"/>
              </a:rPr>
              <a:t>x</a:t>
            </a:r>
            <a:r>
              <a:rPr lang="en-US" sz="2000" dirty="0">
                <a:solidFill>
                  <a:srgbClr val="FFF542"/>
                </a:solidFill>
                <a:latin typeface="Arial"/>
                <a:cs typeface="Arial"/>
              </a:rPr>
              <a:t>~10L</a:t>
            </a:r>
            <a:r>
              <a:rPr lang="en-US" sz="2000" baseline="-25000" dirty="0">
                <a:solidFill>
                  <a:srgbClr val="FFF542"/>
                </a:solidFill>
              </a:rPr>
              <a:t>x</a:t>
            </a:r>
            <a:r>
              <a:rPr lang="en-US" sz="2000" baseline="-25000" dirty="0">
                <a:solidFill>
                  <a:srgbClr val="FFF542"/>
                </a:solidFill>
                <a:sym typeface="Wingdings 2" charset="2"/>
              </a:rPr>
              <a:t></a:t>
            </a:r>
            <a:r>
              <a:rPr lang="en-US" sz="2000" dirty="0" smtClean="0">
                <a:solidFill>
                  <a:srgbClr val="FFF542"/>
                </a:solidFill>
                <a:latin typeface="Arial"/>
                <a:cs typeface="Arial"/>
              </a:rPr>
              <a:t>)</a:t>
            </a:r>
          </a:p>
          <a:p>
            <a:pPr marL="741363" lvl="1" indent="-284163" eaLnBrk="1" hangingPunct="1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sz="2000" dirty="0" smtClean="0">
                <a:solidFill>
                  <a:srgbClr val="FFF542"/>
                </a:solidFill>
                <a:latin typeface="Verdana"/>
                <a:ea typeface="ＭＳ Ｐゴシック" charset="-128"/>
                <a:cs typeface="Verdana"/>
              </a:rPr>
              <a:t>Age </a:t>
            </a:r>
            <a:r>
              <a:rPr lang="en-US" sz="2000" dirty="0">
                <a:solidFill>
                  <a:srgbClr val="FFF542"/>
                </a:solidFill>
                <a:latin typeface="Verdana"/>
                <a:ea typeface="ＭＳ Ｐゴシック" charset="-128"/>
                <a:cs typeface="Verdana"/>
              </a:rPr>
              <a:t>estimated at 0.6 </a:t>
            </a:r>
            <a:r>
              <a:rPr lang="en-US" sz="2000" dirty="0" err="1" smtClean="0">
                <a:solidFill>
                  <a:srgbClr val="FFF542"/>
                </a:solidFill>
                <a:latin typeface="Verdana"/>
                <a:ea typeface="ＭＳ Ｐゴシック" charset="-128"/>
                <a:cs typeface="Verdana"/>
              </a:rPr>
              <a:t>Gyr</a:t>
            </a:r>
            <a:endParaRPr lang="en-US" sz="2000" dirty="0" smtClean="0">
              <a:solidFill>
                <a:srgbClr val="FFF542"/>
              </a:solidFill>
              <a:latin typeface="Verdana"/>
              <a:ea typeface="ＭＳ Ｐゴシック" charset="-128"/>
              <a:cs typeface="Verdana"/>
            </a:endParaRPr>
          </a:p>
          <a:p>
            <a:pPr marL="741363" lvl="1" indent="-284163" eaLnBrk="1" hangingPunct="1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sz="2000" dirty="0" smtClean="0">
                <a:solidFill>
                  <a:srgbClr val="FFF542"/>
                </a:solidFill>
                <a:latin typeface="Verdana"/>
                <a:cs typeface="Verdana"/>
              </a:rPr>
              <a:t>Hot Jupiter in a 2.2 day orbit </a:t>
            </a:r>
          </a:p>
          <a:p>
            <a:pPr marL="741363" lvl="1" indent="-284163" eaLnBrk="1" hangingPunct="1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sz="2000" dirty="0" smtClean="0">
                <a:solidFill>
                  <a:srgbClr val="FFF542"/>
                </a:solidFill>
                <a:latin typeface="Verdana"/>
                <a:cs typeface="Verdana"/>
              </a:rPr>
              <a:t>Wide M4 Companion (very inactive)</a:t>
            </a:r>
            <a:endParaRPr lang="en-US" sz="2000" dirty="0">
              <a:solidFill>
                <a:srgbClr val="FFF542"/>
              </a:solidFill>
              <a:latin typeface="Verdana"/>
              <a:cs typeface="Verdana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2743200" y="2133600"/>
            <a:ext cx="1752600" cy="2057400"/>
          </a:xfrm>
          <a:prstGeom prst="straightConnector1">
            <a:avLst/>
          </a:prstGeom>
          <a:ln>
            <a:solidFill>
              <a:srgbClr val="FFF542">
                <a:alpha val="95000"/>
              </a:srgb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683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8-06 at 12.17.54 PM (3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600200"/>
            <a:ext cx="6367038" cy="4459671"/>
          </a:xfrm>
          <a:prstGeom prst="rect">
            <a:avLst/>
          </a:prstGeom>
        </p:spPr>
      </p:pic>
      <p:sp>
        <p:nvSpPr>
          <p:cNvPr id="3" name="Line 16"/>
          <p:cNvSpPr/>
          <p:nvPr/>
        </p:nvSpPr>
        <p:spPr>
          <a:xfrm>
            <a:off x="4114800" y="3276600"/>
            <a:ext cx="2590800" cy="1981200"/>
          </a:xfrm>
          <a:prstGeom prst="line">
            <a:avLst/>
          </a:prstGeom>
          <a:ln w="46990">
            <a:solidFill>
              <a:srgbClr val="FF0000"/>
            </a:solidFill>
            <a:round/>
            <a:tailEnd type="triangle" w="med" len="med"/>
          </a:ln>
        </p:spPr>
      </p:sp>
      <p:sp>
        <p:nvSpPr>
          <p:cNvPr id="4" name="Line 16"/>
          <p:cNvSpPr/>
          <p:nvPr/>
        </p:nvSpPr>
        <p:spPr>
          <a:xfrm flipH="1">
            <a:off x="2438400" y="3352800"/>
            <a:ext cx="1371600" cy="0"/>
          </a:xfrm>
          <a:prstGeom prst="line">
            <a:avLst/>
          </a:prstGeom>
          <a:ln w="46990">
            <a:solidFill>
              <a:srgbClr val="FF0000"/>
            </a:solidFill>
            <a:round/>
            <a:tailEnd type="triangle" w="med" len="med"/>
          </a:ln>
        </p:spPr>
      </p:sp>
      <p:sp>
        <p:nvSpPr>
          <p:cNvPr id="5" name="Rectangle 4"/>
          <p:cNvSpPr/>
          <p:nvPr/>
        </p:nvSpPr>
        <p:spPr>
          <a:xfrm>
            <a:off x="2362200" y="4038600"/>
            <a:ext cx="18525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X-ray Saturation</a:t>
            </a:r>
            <a:endParaRPr lang="en-US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6" name="Rectangle 5"/>
          <p:cNvSpPr/>
          <p:nvPr/>
        </p:nvSpPr>
        <p:spPr>
          <a:xfrm rot="2229564">
            <a:off x="3958115" y="4190251"/>
            <a:ext cx="27634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Evolution due to</a:t>
            </a:r>
          </a:p>
          <a:p>
            <a:pPr lvl="0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Angular Momentum Loss</a:t>
            </a:r>
            <a:endParaRPr lang="en-US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-304800"/>
            <a:ext cx="7856538" cy="13096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Activity decline with </a:t>
            </a:r>
            <a:r>
              <a:rPr lang="en-US" dirty="0"/>
              <a:t>s</a:t>
            </a:r>
            <a:r>
              <a:rPr lang="en-US" dirty="0" smtClean="0"/>
              <a:t>tellar age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211669"/>
            <a:ext cx="883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Verdana"/>
                <a:cs typeface="Verdana"/>
              </a:rPr>
              <a:t>Data from </a:t>
            </a:r>
            <a:r>
              <a:rPr lang="en-US" dirty="0" err="1">
                <a:latin typeface="Verdana"/>
                <a:cs typeface="Verdana"/>
              </a:rPr>
              <a:t>Preibisch</a:t>
            </a:r>
            <a:r>
              <a:rPr lang="en-US" dirty="0">
                <a:latin typeface="Verdana"/>
                <a:cs typeface="Verdana"/>
              </a:rPr>
              <a:t> et al. 2005, </a:t>
            </a:r>
            <a:r>
              <a:rPr lang="en-US" dirty="0" smtClean="0">
                <a:latin typeface="Verdana"/>
                <a:cs typeface="Verdana"/>
              </a:rPr>
              <a:t>Jeffries </a:t>
            </a:r>
            <a:r>
              <a:rPr lang="en-US" dirty="0">
                <a:latin typeface="Verdana"/>
                <a:cs typeface="Verdana"/>
              </a:rPr>
              <a:t>et al. 2006, Schmitt </a:t>
            </a:r>
            <a:r>
              <a:rPr lang="en-US" dirty="0" smtClean="0">
                <a:latin typeface="Verdana"/>
                <a:cs typeface="Verdana"/>
              </a:rPr>
              <a:t>et </a:t>
            </a:r>
            <a:r>
              <a:rPr lang="it-IT" dirty="0" smtClean="0">
                <a:latin typeface="Verdana"/>
                <a:cs typeface="Verdana"/>
              </a:rPr>
              <a:t>al</a:t>
            </a:r>
            <a:r>
              <a:rPr lang="it-IT" dirty="0">
                <a:latin typeface="Verdana"/>
                <a:cs typeface="Verdana"/>
              </a:rPr>
              <a:t>. 1995, Schmitt 1997, Maggio et al. 1987, </a:t>
            </a:r>
            <a:r>
              <a:rPr lang="it-IT" dirty="0" err="1">
                <a:latin typeface="Verdana"/>
                <a:cs typeface="Verdana"/>
              </a:rPr>
              <a:t>Hawley</a:t>
            </a:r>
            <a:r>
              <a:rPr lang="it-IT" dirty="0">
                <a:latin typeface="Verdana"/>
                <a:cs typeface="Verdana"/>
              </a:rPr>
              <a:t> et al. 1994</a:t>
            </a:r>
            <a:endParaRPr lang="en-US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31957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Age/activity in the </a:t>
            </a:r>
            <a:r>
              <a:rPr lang="en-US" dirty="0" smtClean="0"/>
              <a:t>strong </a:t>
            </a:r>
            <a:r>
              <a:rPr lang="en-US" dirty="0"/>
              <a:t>tidal interaction case</a:t>
            </a:r>
          </a:p>
        </p:txBody>
      </p:sp>
      <p:pic>
        <p:nvPicPr>
          <p:cNvPr id="3" name="Picture 2" descr="Screen Shot 2014-08-06 at 12.17.54 PM (3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600200"/>
            <a:ext cx="6367038" cy="4459671"/>
          </a:xfrm>
          <a:prstGeom prst="rect">
            <a:avLst/>
          </a:prstGeom>
        </p:spPr>
      </p:pic>
      <p:sp>
        <p:nvSpPr>
          <p:cNvPr id="4" name="5-Point Star 3"/>
          <p:cNvSpPr>
            <a:spLocks noChangeAspect="1"/>
          </p:cNvSpPr>
          <p:nvPr/>
        </p:nvSpPr>
        <p:spPr>
          <a:xfrm>
            <a:off x="5791200" y="3733800"/>
            <a:ext cx="274320" cy="274320"/>
          </a:xfrm>
          <a:prstGeom prst="star5">
            <a:avLst/>
          </a:prstGeom>
          <a:solidFill>
            <a:srgbClr val="6600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>
            <a:spLocks noChangeAspect="1"/>
          </p:cNvSpPr>
          <p:nvPr/>
        </p:nvSpPr>
        <p:spPr>
          <a:xfrm>
            <a:off x="4876800" y="3048000"/>
            <a:ext cx="274320" cy="274320"/>
          </a:xfrm>
          <a:prstGeom prst="star5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>
            <a:spLocks noChangeAspect="1"/>
          </p:cNvSpPr>
          <p:nvPr/>
        </p:nvSpPr>
        <p:spPr>
          <a:xfrm>
            <a:off x="6324600" y="4648200"/>
            <a:ext cx="274320" cy="274320"/>
          </a:xfrm>
          <a:prstGeom prst="star5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>
            <a:spLocks noChangeAspect="1"/>
          </p:cNvSpPr>
          <p:nvPr/>
        </p:nvSpPr>
        <p:spPr>
          <a:xfrm>
            <a:off x="6553200" y="4800600"/>
            <a:ext cx="274320" cy="274320"/>
          </a:xfrm>
          <a:prstGeom prst="star5">
            <a:avLst/>
          </a:prstGeom>
          <a:solidFill>
            <a:srgbClr val="6600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514600" y="3429000"/>
            <a:ext cx="1981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CoRoT-2</a:t>
            </a:r>
          </a:p>
          <a:p>
            <a:endParaRPr lang="en-US" sz="2800" dirty="0">
              <a:solidFill>
                <a:schemeClr val="accent2">
                  <a:lumMod val="50000"/>
                </a:schemeClr>
              </a:solidFill>
              <a:latin typeface="Arial"/>
              <a:cs typeface="Arial"/>
            </a:endParaRPr>
          </a:p>
          <a:p>
            <a:r>
              <a:rPr lang="en-US" sz="2800" dirty="0">
                <a:solidFill>
                  <a:srgbClr val="660066"/>
                </a:solidFill>
                <a:latin typeface="Arial"/>
                <a:cs typeface="Arial"/>
              </a:rPr>
              <a:t>HD189733</a:t>
            </a:r>
          </a:p>
        </p:txBody>
      </p:sp>
    </p:spTree>
    <p:extLst>
      <p:ext uri="{BB962C8B-B14F-4D97-AF65-F5344CB8AC3E}">
        <p14:creationId xmlns:p14="http://schemas.microsoft.com/office/powerpoint/2010/main" val="1549564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Age/activity in the </a:t>
            </a:r>
            <a:r>
              <a:rPr lang="en-US" dirty="0" smtClean="0"/>
              <a:t>strong </a:t>
            </a:r>
            <a:r>
              <a:rPr lang="en-US" dirty="0"/>
              <a:t>tidal interaction case</a:t>
            </a:r>
          </a:p>
        </p:txBody>
      </p:sp>
      <p:pic>
        <p:nvPicPr>
          <p:cNvPr id="3" name="Picture 2" descr="Screen Shot 2014-08-06 at 12.17.54 PM (3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600200"/>
            <a:ext cx="6367038" cy="4459671"/>
          </a:xfrm>
          <a:prstGeom prst="rect">
            <a:avLst/>
          </a:prstGeom>
        </p:spPr>
      </p:pic>
      <p:sp>
        <p:nvSpPr>
          <p:cNvPr id="4" name="5-Point Star 3"/>
          <p:cNvSpPr>
            <a:spLocks noChangeAspect="1"/>
          </p:cNvSpPr>
          <p:nvPr/>
        </p:nvSpPr>
        <p:spPr>
          <a:xfrm>
            <a:off x="5791200" y="3733800"/>
            <a:ext cx="274320" cy="274320"/>
          </a:xfrm>
          <a:prstGeom prst="star5">
            <a:avLst/>
          </a:prstGeom>
          <a:solidFill>
            <a:srgbClr val="6600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>
            <a:spLocks noChangeAspect="1"/>
          </p:cNvSpPr>
          <p:nvPr/>
        </p:nvSpPr>
        <p:spPr>
          <a:xfrm>
            <a:off x="4876800" y="3048000"/>
            <a:ext cx="274320" cy="274320"/>
          </a:xfrm>
          <a:prstGeom prst="star5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>
            <a:spLocks noChangeAspect="1"/>
          </p:cNvSpPr>
          <p:nvPr/>
        </p:nvSpPr>
        <p:spPr>
          <a:xfrm>
            <a:off x="6324600" y="4648200"/>
            <a:ext cx="274320" cy="274320"/>
          </a:xfrm>
          <a:prstGeom prst="star5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>
            <a:spLocks noChangeAspect="1"/>
          </p:cNvSpPr>
          <p:nvPr/>
        </p:nvSpPr>
        <p:spPr>
          <a:xfrm>
            <a:off x="6553200" y="4800600"/>
            <a:ext cx="274320" cy="274320"/>
          </a:xfrm>
          <a:prstGeom prst="star5">
            <a:avLst/>
          </a:prstGeom>
          <a:solidFill>
            <a:srgbClr val="6600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6705600" y="4953000"/>
            <a:ext cx="0" cy="533400"/>
          </a:xfrm>
          <a:prstGeom prst="line">
            <a:avLst/>
          </a:prstGeom>
          <a:ln>
            <a:solidFill>
              <a:srgbClr val="66006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943600" y="3886200"/>
            <a:ext cx="0" cy="1524000"/>
          </a:xfrm>
          <a:prstGeom prst="line">
            <a:avLst/>
          </a:prstGeom>
          <a:ln>
            <a:solidFill>
              <a:srgbClr val="66006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029200" y="3200400"/>
            <a:ext cx="0" cy="2286000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477000" y="4876800"/>
            <a:ext cx="0" cy="609600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5547568" y="6488668"/>
            <a:ext cx="3596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Verdana"/>
                <a:cs typeface="Verdana"/>
              </a:rPr>
              <a:t>Poppenhaeger</a:t>
            </a:r>
            <a:r>
              <a:rPr lang="en-US" dirty="0">
                <a:latin typeface="Verdana"/>
                <a:cs typeface="Verdana"/>
              </a:rPr>
              <a:t> &amp; Wolk (2014)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38400" y="3429000"/>
            <a:ext cx="190148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CoRoT-2</a:t>
            </a:r>
          </a:p>
          <a:p>
            <a:endParaRPr lang="en-US" sz="2800" dirty="0" smtClean="0">
              <a:solidFill>
                <a:schemeClr val="accent2">
                  <a:lumMod val="50000"/>
                </a:schemeClr>
              </a:solidFill>
              <a:latin typeface="Arial"/>
              <a:cs typeface="Arial"/>
            </a:endParaRPr>
          </a:p>
          <a:p>
            <a:r>
              <a:rPr lang="en-US" sz="2800" dirty="0" smtClean="0">
                <a:solidFill>
                  <a:srgbClr val="660066"/>
                </a:solidFill>
                <a:latin typeface="Arial"/>
                <a:cs typeface="Arial"/>
              </a:rPr>
              <a:t>HD189733</a:t>
            </a:r>
            <a:endParaRPr lang="en-US" sz="2800" dirty="0">
              <a:solidFill>
                <a:srgbClr val="66006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4698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685800" y="304800"/>
            <a:ext cx="7856538" cy="13096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0000"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rgbClr val="FFF5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dirty="0" smtClean="0"/>
              <a:t>Tidal Evolution can effect </a:t>
            </a:r>
            <a:r>
              <a:rPr lang="en-US" dirty="0" err="1" smtClean="0"/>
              <a:t>gyrochronolgy</a:t>
            </a:r>
            <a:r>
              <a:rPr lang="en-US" dirty="0" smtClean="0"/>
              <a:t> – RS </a:t>
            </a:r>
            <a:r>
              <a:rPr lang="en-US" dirty="0" err="1" smtClean="0"/>
              <a:t>CVns</a:t>
            </a:r>
            <a:endParaRPr lang="en-US" dirty="0"/>
          </a:p>
        </p:txBody>
      </p:sp>
      <p:pic>
        <p:nvPicPr>
          <p:cNvPr id="4" name="Picture 3" descr="rscvn-binary-st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091489"/>
            <a:ext cx="6642100" cy="473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133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pinup_stars_overview_8_systems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" b="5673"/>
          <a:stretch/>
        </p:blipFill>
        <p:spPr>
          <a:xfrm>
            <a:off x="990601" y="1371600"/>
            <a:ext cx="7212002" cy="54085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1371600"/>
            <a:ext cx="25977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Arial"/>
                <a:cs typeface="Arial"/>
              </a:rPr>
              <a:t>Strong Tidal Interactions</a:t>
            </a:r>
            <a:endParaRPr lang="en-US" sz="16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2667000"/>
            <a:ext cx="24690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Arial"/>
                <a:cs typeface="Arial"/>
              </a:rPr>
              <a:t>Weak </a:t>
            </a:r>
            <a:r>
              <a:rPr lang="en-US" sz="1600" b="1" dirty="0">
                <a:solidFill>
                  <a:schemeClr val="bg1"/>
                </a:solidFill>
                <a:latin typeface="Arial"/>
                <a:cs typeface="Arial"/>
              </a:rPr>
              <a:t>Tidal Interactions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41350" y="107950"/>
            <a:ext cx="7856538" cy="1309688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rgbClr val="FFF5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mtClean="0"/>
              <a:t>Planet Hosting Stars With Stellar Companions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063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Age/activity in the weak tidal interaction case</a:t>
            </a:r>
            <a:endParaRPr lang="en-US" dirty="0"/>
          </a:p>
        </p:txBody>
      </p:sp>
      <p:pic>
        <p:nvPicPr>
          <p:cNvPr id="4" name="Picture 3" descr="Screen Shot 2014-08-06 at 12.26.55 PM (3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676400"/>
            <a:ext cx="6019800" cy="46084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09468" y="6400800"/>
            <a:ext cx="3596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Verdana"/>
                <a:cs typeface="Verdana"/>
              </a:rPr>
              <a:t>Poppenhaeger</a:t>
            </a:r>
            <a:r>
              <a:rPr lang="en-US" dirty="0">
                <a:latin typeface="Verdana"/>
                <a:cs typeface="Verdana"/>
              </a:rPr>
              <a:t> &amp; Wolk (2014)</a:t>
            </a:r>
          </a:p>
        </p:txBody>
      </p:sp>
    </p:spTree>
    <p:extLst>
      <p:ext uri="{BB962C8B-B14F-4D97-AF65-F5344CB8AC3E}">
        <p14:creationId xmlns:p14="http://schemas.microsoft.com/office/powerpoint/2010/main" val="2091398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350" y="107950"/>
            <a:ext cx="7856538" cy="1035050"/>
          </a:xfrm>
        </p:spPr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X-ray Activity for 8 Systems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20342" y="6492683"/>
            <a:ext cx="3823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Verdana"/>
                <a:cs typeface="Verdana"/>
              </a:rPr>
              <a:t>Poppenhaeger</a:t>
            </a:r>
            <a:r>
              <a:rPr lang="en-US" dirty="0">
                <a:latin typeface="Verdana"/>
                <a:cs typeface="Verdana"/>
              </a:rPr>
              <a:t> &amp; Wolk </a:t>
            </a:r>
            <a:r>
              <a:rPr lang="en-US" dirty="0" smtClean="0">
                <a:latin typeface="Verdana"/>
                <a:cs typeface="Verdana"/>
              </a:rPr>
              <a:t>(in prep)</a:t>
            </a:r>
            <a:endParaRPr lang="en-US" dirty="0">
              <a:latin typeface="Verdana"/>
              <a:cs typeface="Verdana"/>
            </a:endParaRPr>
          </a:p>
        </p:txBody>
      </p:sp>
      <p:pic>
        <p:nvPicPr>
          <p:cNvPr id="5" name="Picture 4" descr="spinup_systems_compariso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295400"/>
            <a:ext cx="7086600" cy="468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911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953000" y="3352800"/>
            <a:ext cx="3886200" cy="2819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14400" y="1752600"/>
            <a:ext cx="7620000" cy="1066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1371600" y="1828800"/>
            <a:ext cx="886968" cy="886968"/>
          </a:xfrm>
          <a:prstGeom prst="ellipse">
            <a:avLst/>
          </a:prstGeom>
          <a:gradFill flip="none" rotWithShape="1">
            <a:gsLst>
              <a:gs pos="0">
                <a:srgbClr val="FFFC61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C6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3886200" y="2209800"/>
            <a:ext cx="62753" cy="64008"/>
          </a:xfrm>
          <a:prstGeom prst="ellipse">
            <a:avLst/>
          </a:prstGeom>
          <a:solidFill>
            <a:srgbClr val="6600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29200" y="3124200"/>
            <a:ext cx="3840480" cy="31226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5000" y="2895600"/>
            <a:ext cx="2373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WASP 18  is YOUNG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7200" y="3124200"/>
            <a:ext cx="4114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FFC60A"/>
                </a:solidFill>
                <a:latin typeface="Arial"/>
                <a:cs typeface="Arial"/>
              </a:rPr>
              <a:t>Single </a:t>
            </a:r>
            <a:r>
              <a:rPr lang="fr-FR" sz="2400" dirty="0" smtClean="0">
                <a:solidFill>
                  <a:srgbClr val="FFC60A"/>
                </a:solidFill>
                <a:latin typeface="Arial"/>
                <a:cs typeface="Arial"/>
              </a:rPr>
              <a:t>F6 star:</a:t>
            </a:r>
          </a:p>
          <a:p>
            <a:r>
              <a:rPr lang="fr-FR" sz="2400" dirty="0" err="1" smtClean="0">
                <a:solidFill>
                  <a:srgbClr val="FFC60A"/>
                </a:solidFill>
                <a:latin typeface="Arial"/>
                <a:cs typeface="Arial"/>
              </a:rPr>
              <a:t>M</a:t>
            </a:r>
            <a:r>
              <a:rPr lang="fr-FR" sz="2400" baseline="-25000" dirty="0" err="1" smtClean="0">
                <a:solidFill>
                  <a:srgbClr val="FFC60A"/>
                </a:solidFill>
                <a:latin typeface="Arial"/>
                <a:cs typeface="Arial"/>
              </a:rPr>
              <a:t>p</a:t>
            </a:r>
            <a:r>
              <a:rPr lang="fr-FR" sz="2400" dirty="0" smtClean="0">
                <a:solidFill>
                  <a:srgbClr val="FFC60A"/>
                </a:solidFill>
                <a:latin typeface="Arial"/>
                <a:cs typeface="Arial"/>
              </a:rPr>
              <a:t>~ 10M</a:t>
            </a:r>
            <a:r>
              <a:rPr lang="fr-FR" sz="2400" baseline="-25000" dirty="0" smtClean="0">
                <a:solidFill>
                  <a:srgbClr val="FFC60A"/>
                </a:solidFill>
                <a:latin typeface="Arial"/>
                <a:cs typeface="Arial"/>
              </a:rPr>
              <a:t>Jup</a:t>
            </a:r>
          </a:p>
          <a:p>
            <a:r>
              <a:rPr lang="fr-FR" sz="2400" dirty="0" smtClean="0">
                <a:solidFill>
                  <a:srgbClr val="FFC60A"/>
                </a:solidFill>
                <a:latin typeface="Arial"/>
                <a:cs typeface="Arial"/>
              </a:rPr>
              <a:t>Per ~ 23 </a:t>
            </a:r>
            <a:r>
              <a:rPr lang="fr-FR" sz="2400" dirty="0" err="1" smtClean="0">
                <a:solidFill>
                  <a:srgbClr val="FFC60A"/>
                </a:solidFill>
                <a:latin typeface="Arial"/>
                <a:cs typeface="Arial"/>
              </a:rPr>
              <a:t>hours</a:t>
            </a:r>
            <a:endParaRPr lang="fr-FR" sz="2400" dirty="0" smtClean="0">
              <a:solidFill>
                <a:srgbClr val="FFC60A"/>
              </a:solidFill>
              <a:latin typeface="Arial"/>
              <a:cs typeface="Arial"/>
            </a:endParaRPr>
          </a:p>
          <a:p>
            <a:endParaRPr lang="fr-FR" sz="2400" dirty="0" smtClean="0">
              <a:solidFill>
                <a:srgbClr val="FFC60A"/>
              </a:solidFill>
              <a:latin typeface="Arial"/>
              <a:cs typeface="Arial"/>
            </a:endParaRPr>
          </a:p>
          <a:p>
            <a:r>
              <a:rPr lang="fr-FR" sz="2400" dirty="0" smtClean="0">
                <a:solidFill>
                  <a:srgbClr val="FFC60A"/>
                </a:solidFill>
                <a:latin typeface="Arial"/>
                <a:cs typeface="Arial"/>
              </a:rPr>
              <a:t>WASP-18 vs. </a:t>
            </a:r>
            <a:r>
              <a:rPr lang="fr-FR" sz="2400" dirty="0" err="1">
                <a:solidFill>
                  <a:srgbClr val="FFC60A"/>
                </a:solidFill>
                <a:latin typeface="Arial"/>
                <a:cs typeface="Arial"/>
              </a:rPr>
              <a:t>o</a:t>
            </a:r>
            <a:r>
              <a:rPr lang="fr-FR" sz="2400" dirty="0" err="1" smtClean="0">
                <a:solidFill>
                  <a:srgbClr val="FFC60A"/>
                </a:solidFill>
                <a:latin typeface="Arial"/>
                <a:cs typeface="Arial"/>
              </a:rPr>
              <a:t>ther</a:t>
            </a:r>
            <a:r>
              <a:rPr lang="fr-FR" sz="2400" dirty="0" smtClean="0">
                <a:solidFill>
                  <a:srgbClr val="FFC60A"/>
                </a:solidFill>
                <a:latin typeface="Arial"/>
                <a:cs typeface="Arial"/>
              </a:rPr>
              <a:t> F stars</a:t>
            </a:r>
          </a:p>
          <a:p>
            <a:endParaRPr lang="fr-FR" sz="2400" dirty="0" smtClean="0">
              <a:solidFill>
                <a:srgbClr val="FFC60A"/>
              </a:solidFill>
              <a:latin typeface="Arial"/>
              <a:cs typeface="Arial"/>
            </a:endParaRPr>
          </a:p>
          <a:p>
            <a:r>
              <a:rPr lang="fr-FR" sz="2400" dirty="0" smtClean="0">
                <a:solidFill>
                  <a:srgbClr val="FFC60A"/>
                </a:solidFill>
                <a:latin typeface="Arial"/>
                <a:cs typeface="Arial"/>
              </a:rPr>
              <a:t>L</a:t>
            </a:r>
            <a:r>
              <a:rPr lang="fr-FR" sz="2400" baseline="-25000" dirty="0" smtClean="0">
                <a:solidFill>
                  <a:srgbClr val="FFC60A"/>
                </a:solidFill>
                <a:latin typeface="Arial"/>
                <a:cs typeface="Arial"/>
              </a:rPr>
              <a:t>x</a:t>
            </a:r>
            <a:r>
              <a:rPr lang="fr-FR" sz="2400" dirty="0" smtClean="0">
                <a:solidFill>
                  <a:srgbClr val="FFC60A"/>
                </a:solidFill>
                <a:latin typeface="Arial"/>
                <a:cs typeface="Arial"/>
              </a:rPr>
              <a:t> </a:t>
            </a:r>
            <a:r>
              <a:rPr lang="fr-FR" sz="2400" dirty="0">
                <a:solidFill>
                  <a:srgbClr val="FFC60A"/>
                </a:solidFill>
                <a:latin typeface="Arial"/>
                <a:cs typeface="Arial"/>
              </a:rPr>
              <a:t>WASP-18 &lt; </a:t>
            </a:r>
            <a:r>
              <a:rPr lang="fr-FR" sz="2400" dirty="0" smtClean="0">
                <a:solidFill>
                  <a:srgbClr val="FFC60A"/>
                </a:solidFill>
                <a:latin typeface="Arial"/>
                <a:cs typeface="Arial"/>
              </a:rPr>
              <a:t>10</a:t>
            </a:r>
            <a:r>
              <a:rPr lang="fr-FR" sz="2400" baseline="30000" dirty="0" smtClean="0">
                <a:solidFill>
                  <a:srgbClr val="FFC60A"/>
                </a:solidFill>
                <a:latin typeface="Arial"/>
                <a:cs typeface="Arial"/>
              </a:rPr>
              <a:t>26.5 </a:t>
            </a:r>
            <a:r>
              <a:rPr lang="fr-FR" sz="2400" dirty="0">
                <a:solidFill>
                  <a:srgbClr val="FFC60A"/>
                </a:solidFill>
                <a:latin typeface="Arial"/>
                <a:cs typeface="Arial"/>
              </a:rPr>
              <a:t>erg/s</a:t>
            </a:r>
          </a:p>
          <a:p>
            <a:r>
              <a:rPr lang="fr-FR" sz="2400" dirty="0">
                <a:solidFill>
                  <a:srgbClr val="FFFC61"/>
                </a:solidFill>
                <a:latin typeface="Arial"/>
                <a:cs typeface="Arial"/>
              </a:rPr>
              <a:t>L</a:t>
            </a:r>
            <a:r>
              <a:rPr lang="fr-FR" sz="2400" baseline="-25000" dirty="0">
                <a:solidFill>
                  <a:srgbClr val="FFFC61"/>
                </a:solidFill>
                <a:latin typeface="Arial"/>
                <a:cs typeface="Arial"/>
              </a:rPr>
              <a:t>x</a:t>
            </a:r>
            <a:r>
              <a:rPr lang="fr-FR" sz="2400" dirty="0">
                <a:solidFill>
                  <a:srgbClr val="FFFC61"/>
                </a:solidFill>
                <a:latin typeface="Arial"/>
                <a:cs typeface="Arial"/>
              </a:rPr>
              <a:t> Tau Boo  ~ </a:t>
            </a:r>
            <a:r>
              <a:rPr lang="fr-FR" sz="2400" dirty="0" smtClean="0">
                <a:solidFill>
                  <a:srgbClr val="FFFC61"/>
                </a:solidFill>
                <a:latin typeface="Arial"/>
                <a:cs typeface="Arial"/>
              </a:rPr>
              <a:t>10</a:t>
            </a:r>
            <a:r>
              <a:rPr lang="fr-FR" sz="2400" baseline="30000" dirty="0" smtClean="0">
                <a:solidFill>
                  <a:srgbClr val="FFFC61"/>
                </a:solidFill>
                <a:latin typeface="Arial"/>
                <a:cs typeface="Arial"/>
              </a:rPr>
              <a:t>28</a:t>
            </a:r>
            <a:r>
              <a:rPr lang="fr-FR" sz="2400" dirty="0" smtClean="0">
                <a:solidFill>
                  <a:srgbClr val="FFFC61"/>
                </a:solidFill>
                <a:latin typeface="Arial"/>
                <a:cs typeface="Arial"/>
              </a:rPr>
              <a:t> </a:t>
            </a:r>
            <a:r>
              <a:rPr lang="fr-FR" sz="2400" dirty="0">
                <a:solidFill>
                  <a:srgbClr val="FFFC61"/>
                </a:solidFill>
                <a:latin typeface="Arial"/>
                <a:cs typeface="Arial"/>
              </a:rPr>
              <a:t>erg/s</a:t>
            </a:r>
          </a:p>
          <a:p>
            <a:r>
              <a:rPr lang="fr-FR" sz="2400" dirty="0">
                <a:solidFill>
                  <a:srgbClr val="FFFC61"/>
                </a:solidFill>
                <a:latin typeface="Arial"/>
                <a:cs typeface="Arial"/>
              </a:rPr>
              <a:t>L</a:t>
            </a:r>
            <a:r>
              <a:rPr lang="fr-FR" sz="2400" baseline="-25000" dirty="0">
                <a:solidFill>
                  <a:srgbClr val="FFFC61"/>
                </a:solidFill>
                <a:latin typeface="Arial"/>
                <a:cs typeface="Arial"/>
              </a:rPr>
              <a:t>x</a:t>
            </a:r>
            <a:r>
              <a:rPr lang="fr-FR" sz="2400" dirty="0">
                <a:solidFill>
                  <a:srgbClr val="FFFC61"/>
                </a:solidFill>
                <a:latin typeface="Arial"/>
                <a:cs typeface="Arial"/>
              </a:rPr>
              <a:t> </a:t>
            </a:r>
            <a:r>
              <a:rPr lang="fr-FR" sz="2400" dirty="0" err="1">
                <a:solidFill>
                  <a:srgbClr val="FFFC61"/>
                </a:solidFill>
                <a:latin typeface="Arial"/>
                <a:cs typeface="Arial"/>
              </a:rPr>
              <a:t>Procyon</a:t>
            </a:r>
            <a:r>
              <a:rPr lang="fr-FR" sz="2400" dirty="0">
                <a:solidFill>
                  <a:srgbClr val="FFFC61"/>
                </a:solidFill>
                <a:latin typeface="Arial"/>
                <a:cs typeface="Arial"/>
              </a:rPr>
              <a:t> ~ </a:t>
            </a:r>
            <a:r>
              <a:rPr lang="fr-FR" sz="2400" dirty="0" smtClean="0">
                <a:solidFill>
                  <a:srgbClr val="FFFC61"/>
                </a:solidFill>
                <a:latin typeface="Arial"/>
                <a:cs typeface="Arial"/>
              </a:rPr>
              <a:t>10</a:t>
            </a:r>
            <a:r>
              <a:rPr lang="fr-FR" sz="2400" baseline="30000" dirty="0" smtClean="0">
                <a:solidFill>
                  <a:srgbClr val="FFFC61"/>
                </a:solidFill>
                <a:latin typeface="Arial"/>
                <a:cs typeface="Arial"/>
              </a:rPr>
              <a:t>28</a:t>
            </a:r>
            <a:r>
              <a:rPr lang="fr-FR" sz="2400" dirty="0" smtClean="0">
                <a:solidFill>
                  <a:srgbClr val="FFFC61"/>
                </a:solidFill>
                <a:latin typeface="Arial"/>
                <a:cs typeface="Arial"/>
              </a:rPr>
              <a:t> </a:t>
            </a:r>
            <a:r>
              <a:rPr lang="fr-FR" sz="2400" dirty="0">
                <a:solidFill>
                  <a:srgbClr val="FFFC61"/>
                </a:solidFill>
                <a:latin typeface="Arial"/>
                <a:cs typeface="Arial"/>
              </a:rPr>
              <a:t>erg/s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/>
                <a:cs typeface="Verdana"/>
              </a:rPr>
              <a:t>WASP-18</a:t>
            </a:r>
            <a:endParaRPr lang="en-US" dirty="0">
              <a:latin typeface="Verdana"/>
              <a:cs typeface="Verdan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05600" y="6324600"/>
            <a:ext cx="22886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Pillitteri</a:t>
            </a:r>
            <a:r>
              <a:rPr lang="en-US" dirty="0">
                <a:latin typeface="Arial"/>
                <a:cs typeface="Arial"/>
              </a:rPr>
              <a:t> et al. (2014)</a:t>
            </a:r>
          </a:p>
        </p:txBody>
      </p:sp>
    </p:spTree>
    <p:extLst>
      <p:ext uri="{BB962C8B-B14F-4D97-AF65-F5344CB8AC3E}">
        <p14:creationId xmlns:p14="http://schemas.microsoft.com/office/powerpoint/2010/main" val="1318586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609600"/>
            <a:ext cx="7620000" cy="1066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1371600" y="685800"/>
            <a:ext cx="886968" cy="886968"/>
          </a:xfrm>
          <a:prstGeom prst="ellipse">
            <a:avLst/>
          </a:prstGeom>
          <a:gradFill flip="none" rotWithShape="1">
            <a:gsLst>
              <a:gs pos="0">
                <a:srgbClr val="FFFC61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C6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3886200" y="1066800"/>
            <a:ext cx="62753" cy="64008"/>
          </a:xfrm>
          <a:prstGeom prst="ellipse">
            <a:avLst/>
          </a:prstGeom>
          <a:solidFill>
            <a:srgbClr val="6600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000" y="2438400"/>
            <a:ext cx="3840480" cy="312264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304800" y="2514600"/>
            <a:ext cx="8427720" cy="3124200"/>
            <a:chOff x="182880" y="2011680"/>
            <a:chExt cx="9418320" cy="3748320"/>
          </a:xfrm>
        </p:grpSpPr>
        <p:pic>
          <p:nvPicPr>
            <p:cNvPr id="10" name="Picture 9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82880" y="2011680"/>
              <a:ext cx="9418320" cy="3748320"/>
            </a:xfrm>
            <a:prstGeom prst="rect">
              <a:avLst/>
            </a:prstGeom>
          </p:spPr>
        </p:pic>
        <p:sp>
          <p:nvSpPr>
            <p:cNvPr id="11" name="CustomShape 2"/>
            <p:cNvSpPr/>
            <p:nvPr/>
          </p:nvSpPr>
          <p:spPr>
            <a:xfrm>
              <a:off x="507600" y="2643480"/>
              <a:ext cx="8727840" cy="261340"/>
            </a:xfrm>
            <a:prstGeom prst="rect">
              <a:avLst/>
            </a:prstGeom>
            <a:solidFill>
              <a:srgbClr val="FFFF00">
                <a:alpha val="12000"/>
              </a:srgbClr>
            </a:solidFill>
            <a:ln w="18360">
              <a:solidFill>
                <a:srgbClr val="FF0000"/>
              </a:solidFill>
              <a:round/>
            </a:ln>
          </p:spPr>
        </p:sp>
        <p:sp>
          <p:nvSpPr>
            <p:cNvPr id="12" name="CustomShape 2"/>
            <p:cNvSpPr/>
            <p:nvPr/>
          </p:nvSpPr>
          <p:spPr>
            <a:xfrm>
              <a:off x="7715250" y="2643481"/>
              <a:ext cx="762000" cy="2896312"/>
            </a:xfrm>
            <a:prstGeom prst="rect">
              <a:avLst/>
            </a:prstGeom>
            <a:solidFill>
              <a:srgbClr val="FFFF00">
                <a:alpha val="12000"/>
              </a:srgbClr>
            </a:solidFill>
            <a:ln w="18360">
              <a:solidFill>
                <a:srgbClr val="FF0000"/>
              </a:solidFill>
              <a:round/>
            </a:ln>
          </p:spPr>
        </p:sp>
      </p:grpSp>
      <p:sp>
        <p:nvSpPr>
          <p:cNvPr id="3" name="Rectangle 2"/>
          <p:cNvSpPr/>
          <p:nvPr/>
        </p:nvSpPr>
        <p:spPr>
          <a:xfrm>
            <a:off x="6629400" y="6248400"/>
            <a:ext cx="22886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Pillitteri</a:t>
            </a:r>
            <a:r>
              <a:rPr lang="en-US" dirty="0">
                <a:latin typeface="Arial"/>
                <a:cs typeface="Arial"/>
              </a:rPr>
              <a:t> et al. (2014)</a:t>
            </a:r>
          </a:p>
        </p:txBody>
      </p:sp>
    </p:spTree>
    <p:extLst>
      <p:ext uri="{BB962C8B-B14F-4D97-AF65-F5344CB8AC3E}">
        <p14:creationId xmlns:p14="http://schemas.microsoft.com/office/powerpoint/2010/main" val="2585602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676400"/>
            <a:ext cx="3657600" cy="3657600"/>
          </a:xfrm>
          <a:prstGeom prst="rect">
            <a:avLst/>
          </a:prstGeom>
        </p:spPr>
      </p:pic>
      <p:pic>
        <p:nvPicPr>
          <p:cNvPr id="4" name="Picture 3" descr="Screen Shot 2014-08-06 at 9.15.16 AM (3)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" r="5451"/>
          <a:stretch/>
        </p:blipFill>
        <p:spPr>
          <a:xfrm>
            <a:off x="4292600" y="1676400"/>
            <a:ext cx="4724400" cy="3657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57400" y="609600"/>
            <a:ext cx="50293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solidFill>
                  <a:srgbClr val="FFF542"/>
                </a:solidFill>
                <a:latin typeface="Calibri"/>
                <a:cs typeface="Calibri"/>
              </a:rPr>
              <a:t>Transit of HD </a:t>
            </a:r>
            <a:r>
              <a:rPr lang="en-US" sz="4400" dirty="0">
                <a:solidFill>
                  <a:srgbClr val="FFF542"/>
                </a:solidFill>
                <a:latin typeface="Calibri"/>
                <a:cs typeface="Calibri"/>
              </a:rPr>
              <a:t>189733</a:t>
            </a:r>
            <a:endParaRPr lang="en-US" sz="4400" dirty="0">
              <a:solidFill>
                <a:srgbClr val="FFF5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456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676400"/>
            <a:ext cx="3657600" cy="3657600"/>
          </a:xfrm>
          <a:prstGeom prst="rect">
            <a:avLst/>
          </a:prstGeom>
        </p:spPr>
      </p:pic>
      <p:pic>
        <p:nvPicPr>
          <p:cNvPr id="4" name="Picture 3" descr="Screen Shot 2014-08-06 at 9.15.16 AM (3)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" r="5451"/>
          <a:stretch/>
        </p:blipFill>
        <p:spPr>
          <a:xfrm>
            <a:off x="4292600" y="1676400"/>
            <a:ext cx="4724400" cy="365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676400"/>
            <a:ext cx="3657600" cy="3657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57400" y="609600"/>
            <a:ext cx="50293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400" dirty="0" smtClean="0">
                <a:solidFill>
                  <a:srgbClr val="FFF542"/>
                </a:solidFill>
                <a:latin typeface="Calibri"/>
                <a:cs typeface="Calibri"/>
              </a:rPr>
              <a:t>Transit of </a:t>
            </a:r>
            <a:r>
              <a:rPr lang="en-US" sz="4400" dirty="0">
                <a:solidFill>
                  <a:srgbClr val="FFF542"/>
                </a:solidFill>
                <a:latin typeface="Calibri"/>
                <a:cs typeface="Calibri"/>
              </a:rPr>
              <a:t>HD 189733</a:t>
            </a:r>
            <a:endParaRPr lang="en-US" sz="4400" dirty="0">
              <a:solidFill>
                <a:srgbClr val="FFF5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559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676400"/>
            <a:ext cx="3657600" cy="3657600"/>
          </a:xfrm>
          <a:prstGeom prst="rect">
            <a:avLst/>
          </a:prstGeom>
        </p:spPr>
      </p:pic>
      <p:pic>
        <p:nvPicPr>
          <p:cNvPr id="4" name="Picture 3" descr="Screen Shot 2014-08-06 at 9.15.16 AM (3)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" r="5451"/>
          <a:stretch/>
        </p:blipFill>
        <p:spPr>
          <a:xfrm>
            <a:off x="4292600" y="1676400"/>
            <a:ext cx="4724400" cy="365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676400"/>
            <a:ext cx="3657600" cy="3657600"/>
          </a:xfrm>
          <a:prstGeom prst="rect">
            <a:avLst/>
          </a:prstGeom>
        </p:spPr>
      </p:pic>
      <p:pic>
        <p:nvPicPr>
          <p:cNvPr id="6" name="Picture 5" descr="Screen Shot 2014-08-06 at 9.15.24 AM (3).png"/>
          <p:cNvPicPr>
            <a:picLocks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" t="7692" r="2820"/>
          <a:stretch/>
        </p:blipFill>
        <p:spPr>
          <a:xfrm>
            <a:off x="4292600" y="1676400"/>
            <a:ext cx="4711700" cy="3657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57400" y="609600"/>
            <a:ext cx="50293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400" dirty="0" smtClean="0">
                <a:solidFill>
                  <a:srgbClr val="FFF542"/>
                </a:solidFill>
                <a:latin typeface="Calibri"/>
                <a:cs typeface="Calibri"/>
              </a:rPr>
              <a:t>Transit of </a:t>
            </a:r>
            <a:r>
              <a:rPr lang="en-US" sz="4400" dirty="0">
                <a:solidFill>
                  <a:srgbClr val="FFF542"/>
                </a:solidFill>
                <a:latin typeface="Calibri"/>
                <a:cs typeface="Calibri"/>
              </a:rPr>
              <a:t>HD 189733</a:t>
            </a:r>
            <a:endParaRPr lang="en-US" sz="4400" dirty="0">
              <a:solidFill>
                <a:srgbClr val="FFF5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525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676400"/>
            <a:ext cx="3657600" cy="3657600"/>
          </a:xfrm>
          <a:prstGeom prst="rect">
            <a:avLst/>
          </a:prstGeom>
        </p:spPr>
      </p:pic>
      <p:pic>
        <p:nvPicPr>
          <p:cNvPr id="4" name="Picture 3" descr="Screen Shot 2014-08-06 at 9.15.16 AM (3)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" r="5451"/>
          <a:stretch/>
        </p:blipFill>
        <p:spPr>
          <a:xfrm>
            <a:off x="4292600" y="1676400"/>
            <a:ext cx="4724400" cy="365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676400"/>
            <a:ext cx="3657600" cy="3657600"/>
          </a:xfrm>
          <a:prstGeom prst="rect">
            <a:avLst/>
          </a:prstGeom>
        </p:spPr>
      </p:pic>
      <p:pic>
        <p:nvPicPr>
          <p:cNvPr id="6" name="Picture 5" descr="Screen Shot 2014-08-06 at 9.15.24 AM (3).png"/>
          <p:cNvPicPr>
            <a:picLocks/>
          </p:cNvPicPr>
          <p:nvPr/>
        </p:nvPicPr>
        <p:blipFill rotWithShape="1">
          <a:blip r:embed="rId5">
            <a:alphaModFix amt="4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" t="7692" r="2820"/>
          <a:stretch/>
        </p:blipFill>
        <p:spPr>
          <a:xfrm>
            <a:off x="4292600" y="1676400"/>
            <a:ext cx="4711700" cy="3657600"/>
          </a:xfrm>
          <a:prstGeom prst="rect">
            <a:avLst/>
          </a:prstGeom>
        </p:spPr>
      </p:pic>
      <p:pic>
        <p:nvPicPr>
          <p:cNvPr id="8" name="Picture 7" descr="Screen Shot 2014-08-06 at 9.15.27 AM (3).png"/>
          <p:cNvPicPr>
            <a:picLocks noChangeAspect="1"/>
          </p:cNvPicPr>
          <p:nvPr/>
        </p:nvPicPr>
        <p:blipFill rotWithShape="1"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2" r="4748"/>
          <a:stretch/>
        </p:blipFill>
        <p:spPr>
          <a:xfrm>
            <a:off x="4214166" y="1676400"/>
            <a:ext cx="4840934" cy="3657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57400" y="609600"/>
            <a:ext cx="50293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400" dirty="0" smtClean="0">
                <a:solidFill>
                  <a:srgbClr val="FFF542"/>
                </a:solidFill>
                <a:latin typeface="Calibri"/>
                <a:cs typeface="Calibri"/>
              </a:rPr>
              <a:t>Transit of </a:t>
            </a:r>
            <a:r>
              <a:rPr lang="en-US" sz="4400" dirty="0">
                <a:solidFill>
                  <a:srgbClr val="FFF542"/>
                </a:solidFill>
                <a:latin typeface="Calibri"/>
                <a:cs typeface="Calibri"/>
              </a:rPr>
              <a:t>HD 189733</a:t>
            </a:r>
            <a:endParaRPr lang="en-US" sz="4400" dirty="0">
              <a:solidFill>
                <a:srgbClr val="FFF5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991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676400"/>
            <a:ext cx="3657600" cy="3657600"/>
          </a:xfrm>
          <a:prstGeom prst="rect">
            <a:avLst/>
          </a:prstGeom>
        </p:spPr>
      </p:pic>
      <p:pic>
        <p:nvPicPr>
          <p:cNvPr id="4" name="Picture 3" descr="Screen Shot 2014-08-06 at 9.15.16 AM (3)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" r="5451"/>
          <a:stretch/>
        </p:blipFill>
        <p:spPr>
          <a:xfrm>
            <a:off x="4292600" y="1676400"/>
            <a:ext cx="4724400" cy="365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676400"/>
            <a:ext cx="3657600" cy="3657600"/>
          </a:xfrm>
          <a:prstGeom prst="rect">
            <a:avLst/>
          </a:prstGeom>
        </p:spPr>
      </p:pic>
      <p:pic>
        <p:nvPicPr>
          <p:cNvPr id="6" name="Picture 5" descr="Screen Shot 2014-08-06 at 9.15.24 AM (3).png"/>
          <p:cNvPicPr>
            <a:picLocks/>
          </p:cNvPicPr>
          <p:nvPr/>
        </p:nvPicPr>
        <p:blipFill rotWithShape="1">
          <a:blip r:embed="rId5">
            <a:alphaModFix amt="4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" t="7692" r="2820"/>
          <a:stretch/>
        </p:blipFill>
        <p:spPr>
          <a:xfrm>
            <a:off x="4292600" y="1676400"/>
            <a:ext cx="4711700" cy="3657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676400"/>
            <a:ext cx="3657600" cy="3657600"/>
          </a:xfrm>
          <a:prstGeom prst="rect">
            <a:avLst/>
          </a:prstGeom>
        </p:spPr>
      </p:pic>
      <p:pic>
        <p:nvPicPr>
          <p:cNvPr id="8" name="Picture 7" descr="Screen Shot 2014-08-06 at 9.15.27 AM (3).png"/>
          <p:cNvPicPr>
            <a:picLocks noChangeAspect="1"/>
          </p:cNvPicPr>
          <p:nvPr/>
        </p:nvPicPr>
        <p:blipFill rotWithShape="1"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2" r="4748"/>
          <a:stretch/>
        </p:blipFill>
        <p:spPr>
          <a:xfrm>
            <a:off x="4214166" y="1676400"/>
            <a:ext cx="4840934" cy="3657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57400" y="609600"/>
            <a:ext cx="50293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400" dirty="0" smtClean="0">
                <a:solidFill>
                  <a:srgbClr val="FFF542"/>
                </a:solidFill>
                <a:latin typeface="Calibri"/>
                <a:cs typeface="Calibri"/>
              </a:rPr>
              <a:t>Transit of </a:t>
            </a:r>
            <a:r>
              <a:rPr lang="en-US" sz="4400" dirty="0">
                <a:solidFill>
                  <a:srgbClr val="FFF542"/>
                </a:solidFill>
                <a:latin typeface="Calibri"/>
                <a:cs typeface="Calibri"/>
              </a:rPr>
              <a:t>HD 189733</a:t>
            </a:r>
            <a:endParaRPr lang="en-US" sz="4400" dirty="0">
              <a:solidFill>
                <a:srgbClr val="FFF54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32342" y="6488668"/>
            <a:ext cx="46756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Verdana"/>
                <a:cs typeface="Verdana"/>
              </a:rPr>
              <a:t>Poppenhaeger</a:t>
            </a:r>
            <a:r>
              <a:rPr lang="en-US" dirty="0" smtClean="0">
                <a:latin typeface="Verdana"/>
                <a:cs typeface="Verdana"/>
              </a:rPr>
              <a:t>, Schmidt </a:t>
            </a:r>
            <a:r>
              <a:rPr lang="en-US" dirty="0">
                <a:latin typeface="Verdana"/>
                <a:cs typeface="Verdana"/>
              </a:rPr>
              <a:t>&amp; Wolk (</a:t>
            </a:r>
            <a:r>
              <a:rPr lang="en-US" dirty="0" smtClean="0">
                <a:latin typeface="Verdana"/>
                <a:cs typeface="Verdana"/>
              </a:rPr>
              <a:t>2013)</a:t>
            </a:r>
            <a:endParaRPr lang="en-US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131173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524000"/>
            <a:ext cx="5105400" cy="51054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562600" y="0"/>
            <a:ext cx="3468688" cy="19494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Planetary Atmosphere: Toy Model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562600" y="2590800"/>
            <a:ext cx="3581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542"/>
                </a:solidFill>
                <a:latin typeface="Arial"/>
                <a:cs typeface="Arial"/>
              </a:rPr>
              <a:t>H=</a:t>
            </a:r>
            <a:r>
              <a:rPr lang="en-US" sz="2000" dirty="0" err="1" smtClean="0">
                <a:solidFill>
                  <a:srgbClr val="FFF542"/>
                </a:solidFill>
                <a:latin typeface="Arial"/>
                <a:cs typeface="Arial"/>
              </a:rPr>
              <a:t>kT</a:t>
            </a:r>
            <a:r>
              <a:rPr lang="en-US" sz="2000" dirty="0" smtClean="0">
                <a:solidFill>
                  <a:srgbClr val="FFF542"/>
                </a:solidFill>
                <a:latin typeface="Arial"/>
                <a:cs typeface="Arial"/>
              </a:rPr>
              <a:t>/µ</a:t>
            </a:r>
            <a:r>
              <a:rPr lang="en-US" sz="2000" baseline="-25000" dirty="0" smtClean="0">
                <a:solidFill>
                  <a:srgbClr val="FFF542"/>
                </a:solidFill>
                <a:latin typeface="Arial"/>
                <a:cs typeface="Arial"/>
              </a:rPr>
              <a:t>m</a:t>
            </a:r>
            <a:r>
              <a:rPr lang="en-US" sz="2000" dirty="0" smtClean="0">
                <a:solidFill>
                  <a:srgbClr val="FFF542"/>
                </a:solidFill>
                <a:latin typeface="Arial"/>
                <a:cs typeface="Arial"/>
              </a:rPr>
              <a:t>g</a:t>
            </a:r>
          </a:p>
          <a:p>
            <a:endParaRPr lang="en-US" sz="2000" dirty="0">
              <a:solidFill>
                <a:srgbClr val="FFF542"/>
              </a:solidFill>
              <a:latin typeface="Arial"/>
              <a:cs typeface="Arial"/>
            </a:endParaRPr>
          </a:p>
          <a:p>
            <a:r>
              <a:rPr lang="en-US" sz="2000" dirty="0" smtClean="0">
                <a:solidFill>
                  <a:srgbClr val="FFF542"/>
                </a:solidFill>
                <a:latin typeface="Symbol" charset="2"/>
                <a:cs typeface="Symbol" charset="2"/>
              </a:rPr>
              <a:t>D</a:t>
            </a:r>
            <a:r>
              <a:rPr lang="en-US" sz="2000" dirty="0" smtClean="0">
                <a:solidFill>
                  <a:srgbClr val="FFF542"/>
                </a:solidFill>
                <a:latin typeface="Arial"/>
                <a:cs typeface="Arial"/>
              </a:rPr>
              <a:t>D~</a:t>
            </a:r>
            <a:r>
              <a:rPr lang="en-US" sz="2000" dirty="0" smtClean="0">
                <a:solidFill>
                  <a:srgbClr val="FFF542"/>
                </a:solidFill>
                <a:latin typeface="Arial"/>
                <a:cs typeface="Arial"/>
              </a:rPr>
              <a:t>2 </a:t>
            </a:r>
            <a:r>
              <a:rPr lang="en-US" sz="2000" dirty="0" err="1" smtClean="0">
                <a:solidFill>
                  <a:srgbClr val="FFF542"/>
                </a:solidFill>
                <a:latin typeface="Arial"/>
                <a:cs typeface="Arial"/>
              </a:rPr>
              <a:t>HR</a:t>
            </a:r>
            <a:r>
              <a:rPr lang="en-US" sz="2000" baseline="-25000" dirty="0" err="1" smtClean="0">
                <a:solidFill>
                  <a:srgbClr val="FFF542"/>
                </a:solidFill>
                <a:latin typeface="Arial"/>
                <a:cs typeface="Arial"/>
              </a:rPr>
              <a:t>Pl</a:t>
            </a:r>
            <a:r>
              <a:rPr lang="en-US" sz="2000" dirty="0" smtClean="0">
                <a:solidFill>
                  <a:srgbClr val="FFF542"/>
                </a:solidFill>
                <a:latin typeface="Arial"/>
                <a:cs typeface="Arial"/>
              </a:rPr>
              <a:t>/R</a:t>
            </a:r>
            <a:r>
              <a:rPr lang="en-US" sz="2000" baseline="-25000" dirty="0" smtClean="0">
                <a:solidFill>
                  <a:srgbClr val="FFF542"/>
                </a:solidFill>
                <a:latin typeface="Arial"/>
                <a:cs typeface="Arial"/>
              </a:rPr>
              <a:t>*</a:t>
            </a:r>
          </a:p>
          <a:p>
            <a:r>
              <a:rPr lang="en-US" sz="2000" baseline="-25000" dirty="0" smtClean="0">
                <a:latin typeface="Arial"/>
                <a:cs typeface="Arial"/>
              </a:rPr>
              <a:t>                          Miller-Ricci &amp; Fortney (2010)</a:t>
            </a:r>
          </a:p>
          <a:p>
            <a:endParaRPr lang="en-US" sz="2000" baseline="-25000" dirty="0">
              <a:solidFill>
                <a:srgbClr val="FFF542"/>
              </a:solidFill>
              <a:latin typeface="Arial"/>
              <a:cs typeface="Arial"/>
            </a:endParaRPr>
          </a:p>
          <a:p>
            <a:r>
              <a:rPr lang="en-US" sz="2000" baseline="-25000" dirty="0" smtClean="0">
                <a:solidFill>
                  <a:srgbClr val="FFF542"/>
                </a:solidFill>
                <a:latin typeface="Arial"/>
                <a:cs typeface="Arial"/>
              </a:rPr>
              <a:t>     </a:t>
            </a:r>
          </a:p>
          <a:p>
            <a:endParaRPr lang="en-US" sz="2000" dirty="0">
              <a:solidFill>
                <a:srgbClr val="FFF542"/>
              </a:solidFill>
              <a:latin typeface="Arial"/>
              <a:cs typeface="Arial"/>
            </a:endParaRPr>
          </a:p>
          <a:p>
            <a:r>
              <a:rPr lang="en-US" sz="2000" dirty="0" smtClean="0">
                <a:solidFill>
                  <a:srgbClr val="FFF542"/>
                </a:solidFill>
                <a:latin typeface="Arial"/>
                <a:cs typeface="Arial"/>
              </a:rPr>
              <a:t>To be X-ray opaque </a:t>
            </a:r>
          </a:p>
          <a:p>
            <a:r>
              <a:rPr lang="en-US" sz="2000" dirty="0" smtClean="0">
                <a:solidFill>
                  <a:srgbClr val="FFF542"/>
                </a:solidFill>
                <a:latin typeface="Arial"/>
                <a:cs typeface="Arial"/>
              </a:rPr>
              <a:t>density </a:t>
            </a:r>
            <a:r>
              <a:rPr lang="en-US" sz="2000" dirty="0">
                <a:solidFill>
                  <a:srgbClr val="FFF542"/>
                </a:solidFill>
                <a:latin typeface="Arial"/>
                <a:cs typeface="Arial"/>
              </a:rPr>
              <a:t>at </a:t>
            </a:r>
            <a:r>
              <a:rPr lang="en-US" sz="2000" dirty="0" smtClean="0">
                <a:solidFill>
                  <a:srgbClr val="FFF542"/>
                </a:solidFill>
                <a:latin typeface="Arial"/>
                <a:cs typeface="Arial"/>
              </a:rPr>
              <a:t>1.75R</a:t>
            </a:r>
            <a:r>
              <a:rPr lang="en-US" sz="2000" baseline="-25000" dirty="0" smtClean="0">
                <a:solidFill>
                  <a:srgbClr val="FFF542"/>
                </a:solidFill>
                <a:latin typeface="Arial"/>
                <a:cs typeface="Arial"/>
              </a:rPr>
              <a:t>Pl</a:t>
            </a:r>
            <a:r>
              <a:rPr lang="en-US" sz="2000" dirty="0" smtClean="0">
                <a:solidFill>
                  <a:srgbClr val="FFF542"/>
                </a:solidFill>
                <a:latin typeface="Arial"/>
                <a:cs typeface="Arial"/>
              </a:rPr>
              <a:t>: 10</a:t>
            </a:r>
            <a:r>
              <a:rPr lang="en-US" sz="2000" baseline="30000" dirty="0" smtClean="0">
                <a:solidFill>
                  <a:srgbClr val="FFF542"/>
                </a:solidFill>
                <a:latin typeface="Arial"/>
                <a:cs typeface="Arial"/>
              </a:rPr>
              <a:t>11</a:t>
            </a:r>
            <a:r>
              <a:rPr lang="en-US" sz="2000" dirty="0" smtClean="0">
                <a:solidFill>
                  <a:srgbClr val="FFF542"/>
                </a:solidFill>
                <a:latin typeface="Arial"/>
                <a:cs typeface="Arial"/>
              </a:rPr>
              <a:t> cm</a:t>
            </a:r>
            <a:r>
              <a:rPr lang="en-US" sz="2000" baseline="30000" dirty="0" smtClean="0">
                <a:solidFill>
                  <a:srgbClr val="FFF542"/>
                </a:solidFill>
                <a:latin typeface="Arial"/>
                <a:cs typeface="Arial"/>
              </a:rPr>
              <a:t>-3</a:t>
            </a:r>
            <a:endParaRPr lang="en-US" sz="2000" baseline="30000" dirty="0">
              <a:solidFill>
                <a:srgbClr val="FFF542"/>
              </a:solidFill>
              <a:latin typeface="Arial"/>
              <a:cs typeface="Arial"/>
            </a:endParaRPr>
          </a:p>
          <a:p>
            <a:endParaRPr lang="en-US" sz="2000" dirty="0" smtClean="0">
              <a:solidFill>
                <a:srgbClr val="FFF542"/>
              </a:solidFill>
              <a:latin typeface="Arial"/>
              <a:cs typeface="Arial"/>
            </a:endParaRPr>
          </a:p>
          <a:p>
            <a:r>
              <a:rPr lang="en-US" sz="2000" dirty="0" smtClean="0">
                <a:solidFill>
                  <a:srgbClr val="FFF542"/>
                </a:solidFill>
                <a:latin typeface="Arial"/>
                <a:cs typeface="Arial"/>
              </a:rPr>
              <a:t>high</a:t>
            </a:r>
            <a:r>
              <a:rPr lang="en-US" sz="2000" dirty="0">
                <a:solidFill>
                  <a:srgbClr val="FFF542"/>
                </a:solidFill>
                <a:latin typeface="Arial"/>
                <a:cs typeface="Arial"/>
              </a:rPr>
              <a:t>-altitude temperature:</a:t>
            </a:r>
          </a:p>
          <a:p>
            <a:r>
              <a:rPr lang="en-US" sz="2000" dirty="0" smtClean="0">
                <a:solidFill>
                  <a:srgbClr val="FFF542"/>
                </a:solidFill>
                <a:latin typeface="Arial"/>
                <a:cs typeface="Arial"/>
              </a:rPr>
              <a:t>                               ~ 20,000K</a:t>
            </a:r>
            <a:endParaRPr lang="en-US" sz="2000" dirty="0">
              <a:solidFill>
                <a:srgbClr val="FFF542"/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13847" y="6520325"/>
            <a:ext cx="3632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err="1" smtClean="0">
                <a:latin typeface="Verdana"/>
                <a:cs typeface="Verdana"/>
              </a:rPr>
              <a:t>Poppenhaeger</a:t>
            </a:r>
            <a:r>
              <a:rPr lang="en-US" sz="1400" dirty="0" smtClean="0">
                <a:latin typeface="Verdana"/>
                <a:cs typeface="Verdana"/>
              </a:rPr>
              <a:t>, Schmitt </a:t>
            </a:r>
            <a:r>
              <a:rPr lang="en-US" sz="1400" dirty="0">
                <a:latin typeface="Verdana"/>
                <a:cs typeface="Verdana"/>
              </a:rPr>
              <a:t>&amp; Wolk (2013)</a:t>
            </a:r>
          </a:p>
        </p:txBody>
      </p:sp>
    </p:spTree>
    <p:extLst>
      <p:ext uri="{BB962C8B-B14F-4D97-AF65-F5344CB8AC3E}">
        <p14:creationId xmlns:p14="http://schemas.microsoft.com/office/powerpoint/2010/main" val="3328275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066800"/>
            <a:ext cx="8610600" cy="5355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85750" eaLnBrk="1" hangingPunct="1">
              <a:buClr>
                <a:srgbClr val="FFFF00"/>
              </a:buClr>
              <a:buSzPct val="120000"/>
              <a:buFont typeface="Arial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Verdana"/>
                <a:ea typeface="ＭＳ Ｐゴシック" charset="-128"/>
                <a:cs typeface="Verdana"/>
              </a:rPr>
              <a:t>Extended planetary atmospheres can lead to deep X-ray transits.</a:t>
            </a:r>
          </a:p>
          <a:p>
            <a:pPr marL="685800" lvl="1" indent="-285750" eaLnBrk="1" hangingPunct="1">
              <a:buClr>
                <a:schemeClr val="accent2"/>
              </a:buClr>
              <a:buSzPct val="100000"/>
              <a:buFont typeface="Wingdings" charset="2"/>
              <a:buChar char="²"/>
              <a:defRPr/>
            </a:pPr>
            <a:r>
              <a:rPr lang="en-US" sz="2000" dirty="0" smtClean="0">
                <a:solidFill>
                  <a:srgbClr val="FFC60A"/>
                </a:solidFill>
                <a:latin typeface="Verdana"/>
                <a:ea typeface="ＭＳ Ｐゴシック" charset="-128"/>
                <a:cs typeface="Verdana"/>
              </a:rPr>
              <a:t>X-rays are the only way to study the upper atmospheres and exospheres of </a:t>
            </a:r>
            <a:r>
              <a:rPr lang="en-US" sz="2000" dirty="0" err="1" smtClean="0">
                <a:solidFill>
                  <a:srgbClr val="FFC60A"/>
                </a:solidFill>
                <a:latin typeface="Verdana"/>
                <a:ea typeface="ＭＳ Ｐゴシック" charset="-128"/>
                <a:cs typeface="Verdana"/>
              </a:rPr>
              <a:t>exoplanets</a:t>
            </a:r>
            <a:r>
              <a:rPr lang="en-US" sz="2000" dirty="0" smtClean="0">
                <a:solidFill>
                  <a:srgbClr val="FFC60A"/>
                </a:solidFill>
                <a:latin typeface="Verdana"/>
                <a:ea typeface="ＭＳ Ｐゴシック" charset="-128"/>
                <a:cs typeface="Verdana"/>
              </a:rPr>
              <a:t> </a:t>
            </a:r>
            <a:endParaRPr lang="en-US" sz="2000" dirty="0" smtClean="0">
              <a:solidFill>
                <a:srgbClr val="FFC60A"/>
              </a:solidFill>
              <a:latin typeface="Verdana"/>
              <a:ea typeface="ＭＳ Ｐゴシック" charset="-128"/>
              <a:cs typeface="Verdana"/>
            </a:endParaRPr>
          </a:p>
          <a:p>
            <a:pPr marL="285750" lvl="0" indent="-285750" eaLnBrk="1" hangingPunct="1">
              <a:buClr>
                <a:srgbClr val="FFFF00"/>
              </a:buClr>
              <a:buSzPct val="120000"/>
              <a:buFont typeface="Arial"/>
              <a:buChar char="•"/>
              <a:defRPr/>
            </a:pPr>
            <a:r>
              <a:rPr lang="en-US" sz="2000" dirty="0" smtClean="0">
                <a:latin typeface="Verdana"/>
                <a:cs typeface="Verdana"/>
              </a:rPr>
              <a:t>When a hot </a:t>
            </a:r>
            <a:r>
              <a:rPr lang="en-US" sz="2000" dirty="0" smtClean="0">
                <a:latin typeface="Verdana"/>
                <a:cs typeface="Verdana"/>
              </a:rPr>
              <a:t>Jupiter host </a:t>
            </a:r>
            <a:r>
              <a:rPr lang="en-US" sz="2000" dirty="0" smtClean="0">
                <a:latin typeface="Verdana"/>
                <a:cs typeface="Verdana"/>
              </a:rPr>
              <a:t>has a strong</a:t>
            </a:r>
            <a:r>
              <a:rPr lang="en-US" sz="2000" dirty="0" smtClean="0">
                <a:latin typeface="Verdana"/>
                <a:cs typeface="Verdana"/>
              </a:rPr>
              <a:t> </a:t>
            </a:r>
            <a:r>
              <a:rPr lang="en-US" sz="2000" i="1" dirty="0" smtClean="0">
                <a:solidFill>
                  <a:srgbClr val="FFC60A"/>
                </a:solidFill>
                <a:latin typeface="Verdana"/>
                <a:cs typeface="Verdana"/>
              </a:rPr>
              <a:t>convective zone</a:t>
            </a:r>
            <a:r>
              <a:rPr lang="en-US" sz="2000" dirty="0">
                <a:solidFill>
                  <a:srgbClr val="FFC60A"/>
                </a:solidFill>
                <a:latin typeface="Verdana"/>
                <a:cs typeface="Verdana"/>
              </a:rPr>
              <a:t> </a:t>
            </a:r>
            <a:r>
              <a:rPr lang="en-US" sz="2000" dirty="0" smtClean="0">
                <a:latin typeface="Verdana"/>
                <a:cs typeface="Verdana"/>
              </a:rPr>
              <a:t> there is strong </a:t>
            </a:r>
            <a:r>
              <a:rPr lang="en-US" sz="2000" dirty="0" smtClean="0">
                <a:latin typeface="Verdana"/>
                <a:cs typeface="Verdana"/>
              </a:rPr>
              <a:t>tidal </a:t>
            </a:r>
            <a:r>
              <a:rPr lang="en-US" sz="2000" dirty="0" smtClean="0">
                <a:latin typeface="Verdana"/>
                <a:cs typeface="Verdana"/>
              </a:rPr>
              <a:t>coupling</a:t>
            </a:r>
            <a:r>
              <a:rPr lang="en-US" sz="2000" dirty="0" smtClean="0">
                <a:latin typeface="Verdana"/>
                <a:cs typeface="Verdana"/>
              </a:rPr>
              <a:t>.</a:t>
            </a:r>
          </a:p>
          <a:p>
            <a:pPr marL="685800" lvl="1" indent="-285750" eaLnBrk="1" hangingPunct="1">
              <a:buClr>
                <a:schemeClr val="accent2"/>
              </a:buClr>
              <a:buFont typeface="Wingdings" charset="2"/>
              <a:buChar char="²"/>
              <a:defRPr/>
            </a:pPr>
            <a:r>
              <a:rPr lang="en-US" sz="2000" dirty="0" smtClean="0">
                <a:solidFill>
                  <a:srgbClr val="FFFFFF"/>
                </a:solidFill>
                <a:latin typeface="Verdana"/>
                <a:cs typeface="Verdana"/>
              </a:rPr>
              <a:t>Hot </a:t>
            </a:r>
            <a:r>
              <a:rPr lang="en-US" sz="2000" dirty="0">
                <a:solidFill>
                  <a:srgbClr val="FFFFFF"/>
                </a:solidFill>
                <a:latin typeface="Verdana"/>
                <a:cs typeface="Verdana"/>
              </a:rPr>
              <a:t>Jupiter’s keep their host planets looking young…or not</a:t>
            </a:r>
          </a:p>
          <a:p>
            <a:pPr marL="685800" lvl="1" indent="-285750" eaLnBrk="1" hangingPunct="1">
              <a:buClr>
                <a:schemeClr val="accent2"/>
              </a:buClr>
              <a:buFont typeface="Wingdings" charset="2"/>
              <a:buChar char="²"/>
              <a:defRPr/>
            </a:pPr>
            <a:r>
              <a:rPr lang="en-US" sz="2000" dirty="0" smtClean="0">
                <a:latin typeface="Verdana"/>
                <a:cs typeface="Verdana"/>
              </a:rPr>
              <a:t>Corollary</a:t>
            </a:r>
            <a:r>
              <a:rPr lang="en-US" sz="2000" dirty="0" smtClean="0">
                <a:latin typeface="Verdana"/>
                <a:cs typeface="Verdana"/>
              </a:rPr>
              <a:t>:</a:t>
            </a:r>
            <a:r>
              <a:rPr lang="en-US" sz="2000" dirty="0" smtClean="0">
                <a:solidFill>
                  <a:srgbClr val="FFF542"/>
                </a:solidFill>
                <a:latin typeface="Verdana"/>
                <a:cs typeface="Verdana"/>
              </a:rPr>
              <a:t> </a:t>
            </a:r>
            <a:r>
              <a:rPr lang="en-US" sz="2000" b="1" dirty="0" smtClean="0">
                <a:solidFill>
                  <a:srgbClr val="FFF542"/>
                </a:solidFill>
                <a:latin typeface="Verdana"/>
                <a:cs typeface="Verdana"/>
              </a:rPr>
              <a:t>You cannot use activity to date stars with close in planets</a:t>
            </a:r>
            <a:r>
              <a:rPr lang="en-US" sz="2000" b="1" dirty="0" smtClean="0">
                <a:solidFill>
                  <a:srgbClr val="FFF542"/>
                </a:solidFill>
                <a:latin typeface="Verdana"/>
                <a:cs typeface="Verdana"/>
              </a:rPr>
              <a:t>.</a:t>
            </a:r>
          </a:p>
          <a:p>
            <a:pPr marL="342900" indent="-342900">
              <a:spcBef>
                <a:spcPts val="2000"/>
              </a:spcBef>
              <a:buClr>
                <a:srgbClr val="FFFF00"/>
              </a:buClr>
              <a:buSzPct val="120000"/>
              <a:buFont typeface="Arial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Verdana"/>
                <a:ea typeface="ＭＳ Ｐゴシック" charset="-128"/>
                <a:cs typeface="Verdana"/>
              </a:rPr>
              <a:t>Strong evidence of a planet induced hot spot on which may have served as the launching point of a long flare.</a:t>
            </a:r>
          </a:p>
          <a:p>
            <a:pPr marL="342900" indent="-342900">
              <a:spcBef>
                <a:spcPts val="2000"/>
              </a:spcBef>
              <a:buClr>
                <a:srgbClr val="FFFF00"/>
              </a:buClr>
              <a:buSzPct val="120000"/>
              <a:buFont typeface="Arial"/>
              <a:buChar char="•"/>
            </a:pPr>
            <a:r>
              <a:rPr lang="en-US" dirty="0" smtClean="0">
                <a:latin typeface="Verdana"/>
                <a:cs typeface="Verdana"/>
              </a:rPr>
              <a:t>TESS should provide several additional nearby X-ray bright transiting hot </a:t>
            </a:r>
            <a:r>
              <a:rPr lang="en-US" dirty="0" err="1" smtClean="0">
                <a:latin typeface="Verdana"/>
                <a:cs typeface="Verdana"/>
              </a:rPr>
              <a:t>Jupiters</a:t>
            </a:r>
            <a:r>
              <a:rPr lang="en-US" dirty="0" smtClean="0">
                <a:latin typeface="Verdana"/>
                <a:cs typeface="Verdana"/>
              </a:rPr>
              <a:t>.</a:t>
            </a:r>
          </a:p>
          <a:p>
            <a:pPr marL="342900" indent="-342900">
              <a:spcBef>
                <a:spcPts val="2000"/>
              </a:spcBef>
              <a:buClr>
                <a:srgbClr val="FFFF00"/>
              </a:buClr>
              <a:buSzPct val="120000"/>
              <a:buFont typeface="Arial"/>
              <a:buChar char="•"/>
            </a:pPr>
            <a:r>
              <a:rPr lang="en-US" dirty="0" smtClean="0">
                <a:latin typeface="Verdana"/>
                <a:cs typeface="Verdana"/>
              </a:rPr>
              <a:t>ARCUS could spectrally resolve atomic lines in the exospheres of such planets. </a:t>
            </a:r>
            <a:endParaRPr lang="en-US" dirty="0" smtClean="0">
              <a:latin typeface="Verdana"/>
              <a:cs typeface="Verdana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80645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Chandra is essential </a:t>
            </a:r>
            <a:r>
              <a:rPr lang="en-US" sz="4000" dirty="0" smtClean="0"/>
              <a:t>for</a:t>
            </a:r>
            <a:r>
              <a:rPr lang="en-US" sz="4000" dirty="0" smtClean="0"/>
              <a:t> </a:t>
            </a:r>
            <a:r>
              <a:rPr lang="en-US" sz="4000" dirty="0" err="1" smtClean="0"/>
              <a:t>exoplanet</a:t>
            </a:r>
            <a:r>
              <a:rPr lang="en-US" sz="4000" dirty="0" smtClean="0"/>
              <a:t> studies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33124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24000"/>
            <a:ext cx="7772400" cy="509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607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114800" y="2057400"/>
            <a:ext cx="5029200" cy="3886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 txBox="1">
            <a:spLocks/>
          </p:cNvSpPr>
          <p:nvPr/>
        </p:nvSpPr>
        <p:spPr>
          <a:xfrm>
            <a:off x="457200" y="214313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9pPr>
          </a:lstStyle>
          <a:p>
            <a:pPr eaLnBrk="1" hangingPunct="1"/>
            <a:r>
              <a:rPr lang="en-US" sz="4000" dirty="0" smtClean="0">
                <a:solidFill>
                  <a:srgbClr val="FFF542"/>
                </a:solidFill>
                <a:latin typeface="Arial"/>
                <a:cs typeface="Arial"/>
              </a:rPr>
              <a:t>What is the evidence exists for </a:t>
            </a:r>
            <a:br>
              <a:rPr lang="en-US" sz="4000" dirty="0" smtClean="0">
                <a:solidFill>
                  <a:srgbClr val="FFF542"/>
                </a:solidFill>
                <a:latin typeface="Arial"/>
                <a:cs typeface="Arial"/>
              </a:rPr>
            </a:br>
            <a:r>
              <a:rPr lang="en-US" sz="4000" dirty="0" smtClean="0">
                <a:solidFill>
                  <a:srgbClr val="FFF542"/>
                </a:solidFill>
                <a:latin typeface="Arial"/>
                <a:cs typeface="Arial"/>
              </a:rPr>
              <a:t>Star-Planet Interaction?</a:t>
            </a:r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>
          <a:xfrm>
            <a:off x="228600" y="1752600"/>
            <a:ext cx="3886200" cy="4648200"/>
          </a:xfrm>
          <a:prstGeom prst="rect">
            <a:avLst/>
          </a:prstGeom>
        </p:spPr>
        <p:txBody>
          <a:bodyPr/>
          <a:lstStyle>
            <a:lvl1pPr marL="349250" indent="-349250" algn="l" rtl="0" eaLnBrk="0" fontAlgn="base" hangingPunct="0">
              <a:spcBef>
                <a:spcPts val="2000"/>
              </a:spcBef>
              <a:spcAft>
                <a:spcPct val="0"/>
              </a:spcAft>
              <a:buClr>
                <a:srgbClr val="FFFF00"/>
              </a:buClr>
              <a:buFont typeface="Wingdings 2" charset="0"/>
              <a:buChar char="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6858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Font typeface="Wingdings" charset="0"/>
              <a:buChar char="²"/>
              <a:defRPr sz="22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4572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CCFFCC"/>
              </a:buClr>
              <a:buFont typeface="Wingdings" charset="0"/>
              <a:buChar char="v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263650" indent="-295275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D6D6FF"/>
              </a:buClr>
              <a:buFont typeface="Wingdings" charset="0"/>
              <a:buChar char="Ø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1546225" indent="-282575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FFFFF"/>
              </a:buClr>
              <a:buFont typeface="Wingdings" charset="0"/>
              <a:buChar char="²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Arial"/>
                <a:cs typeface="Arial"/>
              </a:rPr>
              <a:t>Direct observation of phased emission from  </a:t>
            </a:r>
            <a:r>
              <a:rPr lang="en-US" dirty="0" err="1" smtClean="0">
                <a:latin typeface="Arial"/>
                <a:cs typeface="Arial"/>
              </a:rPr>
              <a:t>Ca</a:t>
            </a:r>
            <a:r>
              <a:rPr lang="en-US" dirty="0" smtClean="0">
                <a:latin typeface="Arial"/>
                <a:cs typeface="Arial"/>
              </a:rPr>
              <a:t> II HK lines </a:t>
            </a:r>
            <a:r>
              <a:rPr lang="en-US" sz="1600" dirty="0" smtClean="0">
                <a:latin typeface="Arial"/>
                <a:cs typeface="Arial"/>
              </a:rPr>
              <a:t>(</a:t>
            </a:r>
            <a:r>
              <a:rPr lang="en-US" sz="1600" dirty="0" err="1" smtClean="0">
                <a:latin typeface="Arial"/>
                <a:cs typeface="Arial"/>
              </a:rPr>
              <a:t>Shkolnik</a:t>
            </a:r>
            <a:r>
              <a:rPr lang="en-US" sz="1600" dirty="0" smtClean="0">
                <a:latin typeface="Arial"/>
                <a:cs typeface="Arial"/>
              </a:rPr>
              <a:t> et al. 2003, 2008)</a:t>
            </a:r>
            <a:endParaRPr lang="en-US" sz="2000" dirty="0" smtClean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Arial"/>
                <a:cs typeface="Arial"/>
              </a:rPr>
              <a:t>Stars with hot </a:t>
            </a:r>
            <a:r>
              <a:rPr lang="en-US" dirty="0" err="1" smtClean="0">
                <a:latin typeface="Arial"/>
                <a:cs typeface="Arial"/>
              </a:rPr>
              <a:t>Jupiters</a:t>
            </a:r>
            <a:r>
              <a:rPr lang="en-US" dirty="0" smtClean="0">
                <a:latin typeface="Arial"/>
                <a:cs typeface="Arial"/>
              </a:rPr>
              <a:t> are brighter in X-rays </a:t>
            </a:r>
            <a:r>
              <a:rPr lang="en-US" sz="1800" dirty="0" smtClean="0">
                <a:latin typeface="Arial"/>
                <a:cs typeface="Arial"/>
              </a:rPr>
              <a:t>(</a:t>
            </a:r>
            <a:r>
              <a:rPr lang="en-US" sz="1800" dirty="0" err="1" smtClean="0">
                <a:latin typeface="Arial"/>
                <a:cs typeface="Arial"/>
              </a:rPr>
              <a:t>Kashyap</a:t>
            </a:r>
            <a:r>
              <a:rPr lang="en-US" sz="1800" dirty="0" smtClean="0">
                <a:latin typeface="Arial"/>
                <a:cs typeface="Arial"/>
              </a:rPr>
              <a:t> et al. 2009)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Arial"/>
                <a:cs typeface="Arial"/>
              </a:rPr>
              <a:t>But both results are disputed. </a:t>
            </a:r>
            <a:r>
              <a:rPr lang="en-US" sz="1800" dirty="0" smtClean="0">
                <a:latin typeface="Arial"/>
                <a:cs typeface="Arial"/>
              </a:rPr>
              <a:t>(</a:t>
            </a:r>
            <a:r>
              <a:rPr lang="en-US" sz="1800" dirty="0" err="1" smtClean="0">
                <a:latin typeface="Arial"/>
                <a:cs typeface="Arial"/>
              </a:rPr>
              <a:t>Poppenhager</a:t>
            </a:r>
            <a:r>
              <a:rPr lang="en-US" sz="1800" dirty="0" smtClean="0">
                <a:latin typeface="Arial"/>
                <a:cs typeface="Arial"/>
              </a:rPr>
              <a:t> et al. 2010, 2011)</a:t>
            </a:r>
            <a:endParaRPr lang="en-US" sz="2000" dirty="0" smtClean="0">
              <a:latin typeface="Arial"/>
              <a:cs typeface="Arial"/>
            </a:endParaRPr>
          </a:p>
          <a:p>
            <a:pPr marL="349250" lvl="1" indent="0" eaLnBrk="1" hangingPunct="1">
              <a:lnSpc>
                <a:spcPct val="90000"/>
              </a:lnSpc>
              <a:buNone/>
            </a:pPr>
            <a:endParaRPr lang="en-US" sz="2000" dirty="0" smtClean="0">
              <a:latin typeface="Arial"/>
              <a:cs typeface="Arial"/>
            </a:endParaRPr>
          </a:p>
        </p:txBody>
      </p:sp>
      <p:pic>
        <p:nvPicPr>
          <p:cNvPr id="4" name="Content Placeholder 3" descr="Kayshap1.tif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 contrast="2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3066" t="8418" r="17278" b="10768"/>
          <a:stretch>
            <a:fillRect/>
          </a:stretch>
        </p:blipFill>
        <p:spPr bwMode="auto">
          <a:xfrm>
            <a:off x="4172251" y="2133600"/>
            <a:ext cx="4953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6629400" y="6488113"/>
            <a:ext cx="2504891" cy="3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7" tIns="45709" rIns="91417" bIns="45709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Verdana"/>
                <a:cs typeface="Verdana"/>
              </a:rPr>
              <a:t>Kayshap</a:t>
            </a:r>
            <a:r>
              <a:rPr lang="en-US" dirty="0">
                <a:latin typeface="Verdana"/>
                <a:cs typeface="Verdana"/>
              </a:rPr>
              <a:t> et al. 2009</a:t>
            </a:r>
          </a:p>
        </p:txBody>
      </p:sp>
    </p:spTree>
    <p:extLst>
      <p:ext uri="{BB962C8B-B14F-4D97-AF65-F5344CB8AC3E}">
        <p14:creationId xmlns:p14="http://schemas.microsoft.com/office/powerpoint/2010/main" val="2376280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57200" y="214313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9pPr>
          </a:lstStyle>
          <a:p>
            <a:pPr eaLnBrk="1" hangingPunct="1"/>
            <a:r>
              <a:rPr lang="en-US" sz="4000" dirty="0" smtClean="0">
                <a:solidFill>
                  <a:srgbClr val="FFF542"/>
                </a:solidFill>
                <a:latin typeface="Arial"/>
                <a:cs typeface="Arial"/>
              </a:rPr>
              <a:t>What is the evidence exists for </a:t>
            </a:r>
            <a:br>
              <a:rPr lang="en-US" sz="4000" dirty="0" smtClean="0">
                <a:solidFill>
                  <a:srgbClr val="FFF542"/>
                </a:solidFill>
                <a:latin typeface="Arial"/>
                <a:cs typeface="Arial"/>
              </a:rPr>
            </a:br>
            <a:r>
              <a:rPr lang="en-US" sz="4000" dirty="0" smtClean="0">
                <a:solidFill>
                  <a:srgbClr val="FFF542"/>
                </a:solidFill>
                <a:latin typeface="Arial"/>
                <a:cs typeface="Arial"/>
              </a:rPr>
              <a:t>Star-Planet Interaction?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52600"/>
            <a:ext cx="5943600" cy="414113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682778" y="6477769"/>
            <a:ext cx="5428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Verdana"/>
                <a:cs typeface="Verdana"/>
              </a:rPr>
              <a:t>Scharf</a:t>
            </a:r>
            <a:r>
              <a:rPr lang="en-US" dirty="0" smtClean="0">
                <a:latin typeface="Verdana"/>
                <a:cs typeface="Verdana"/>
              </a:rPr>
              <a:t> </a:t>
            </a:r>
            <a:r>
              <a:rPr lang="en-US" dirty="0">
                <a:latin typeface="Verdana"/>
                <a:cs typeface="Verdana"/>
              </a:rPr>
              <a:t>et al. </a:t>
            </a:r>
            <a:r>
              <a:rPr lang="en-US" dirty="0" smtClean="0">
                <a:latin typeface="Verdana"/>
                <a:cs typeface="Verdana"/>
              </a:rPr>
              <a:t>2010, </a:t>
            </a:r>
            <a:r>
              <a:rPr lang="en-US" dirty="0" err="1" smtClean="0">
                <a:latin typeface="Verdana"/>
                <a:cs typeface="Verdana"/>
              </a:rPr>
              <a:t>Poppenhaeger</a:t>
            </a:r>
            <a:r>
              <a:rPr lang="en-US" dirty="0" smtClean="0">
                <a:latin typeface="Verdana"/>
                <a:cs typeface="Verdana"/>
              </a:rPr>
              <a:t> et al. 2011</a:t>
            </a:r>
            <a:endParaRPr lang="en-US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8092952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57200" y="214313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9pPr>
          </a:lstStyle>
          <a:p>
            <a:pPr eaLnBrk="1" hangingPunct="1"/>
            <a:r>
              <a:rPr lang="en-US" sz="4000" dirty="0" smtClean="0">
                <a:solidFill>
                  <a:srgbClr val="FFF542"/>
                </a:solidFill>
                <a:latin typeface="Arial"/>
                <a:cs typeface="Arial"/>
              </a:rPr>
              <a:t>What is the evidence exists for </a:t>
            </a:r>
            <a:br>
              <a:rPr lang="en-US" sz="4000" dirty="0" smtClean="0">
                <a:solidFill>
                  <a:srgbClr val="FFF542"/>
                </a:solidFill>
                <a:latin typeface="Arial"/>
                <a:cs typeface="Arial"/>
              </a:rPr>
            </a:br>
            <a:r>
              <a:rPr lang="en-US" sz="4000" dirty="0" smtClean="0">
                <a:solidFill>
                  <a:srgbClr val="FFF542"/>
                </a:solidFill>
                <a:latin typeface="Arial"/>
                <a:cs typeface="Arial"/>
              </a:rPr>
              <a:t>Star-Planet Interaction?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488" y="1828800"/>
            <a:ext cx="5943600" cy="4141139"/>
          </a:xfrm>
          <a:prstGeom prst="rect">
            <a:avLst/>
          </a:prstGeom>
        </p:spPr>
      </p:pic>
      <p:sp>
        <p:nvSpPr>
          <p:cNvPr id="5" name="Right Triangle 4"/>
          <p:cNvSpPr/>
          <p:nvPr/>
        </p:nvSpPr>
        <p:spPr>
          <a:xfrm rot="5400000">
            <a:off x="3162300" y="1638300"/>
            <a:ext cx="2057400" cy="3200400"/>
          </a:xfrm>
          <a:prstGeom prst="rtTriangle">
            <a:avLst/>
          </a:prstGeom>
          <a:gradFill>
            <a:gsLst>
              <a:gs pos="0">
                <a:schemeClr val="accent1">
                  <a:shade val="50000"/>
                  <a:satMod val="110000"/>
                  <a:lumMod val="70000"/>
                  <a:alpha val="36000"/>
                </a:schemeClr>
              </a:gs>
              <a:gs pos="65000">
                <a:schemeClr val="accent1">
                  <a:shade val="90000"/>
                  <a:satMod val="200000"/>
                  <a:lumMod val="110000"/>
                  <a:alpha val="48000"/>
                </a:schemeClr>
              </a:gs>
              <a:gs pos="100000">
                <a:schemeClr val="accent1">
                  <a:tint val="90000"/>
                  <a:shade val="100000"/>
                  <a:satMod val="250000"/>
                  <a:lumMod val="150000"/>
                  <a:alpha val="37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19699066">
            <a:off x="2631377" y="2773433"/>
            <a:ext cx="2570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Verdana"/>
                <a:cs typeface="Verdana"/>
              </a:rPr>
              <a:t>Activity Selection Bias?</a:t>
            </a:r>
            <a:endParaRPr lang="en-US" sz="160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67530" y="6469388"/>
            <a:ext cx="3176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Verdana"/>
                <a:cs typeface="Verdana"/>
              </a:rPr>
              <a:t>Poppenhaeger</a:t>
            </a:r>
            <a:r>
              <a:rPr lang="en-US" dirty="0">
                <a:latin typeface="Verdana"/>
                <a:cs typeface="Verdana"/>
              </a:rPr>
              <a:t> et al. 2011</a:t>
            </a:r>
            <a:endParaRPr lang="en-US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7284796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488" y="1828800"/>
            <a:ext cx="5943600" cy="4141139"/>
          </a:xfrm>
          <a:prstGeom prst="rect">
            <a:avLst/>
          </a:prstGeom>
        </p:spPr>
      </p:pic>
      <p:sp>
        <p:nvSpPr>
          <p:cNvPr id="4" name="Titre 1"/>
          <p:cNvSpPr txBox="1">
            <a:spLocks/>
          </p:cNvSpPr>
          <p:nvPr/>
        </p:nvSpPr>
        <p:spPr>
          <a:xfrm>
            <a:off x="457200" y="214313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Corbel" charset="0"/>
                <a:ea typeface="ＭＳ Ｐゴシック" charset="-128"/>
                <a:cs typeface="ＭＳ Ｐゴシック" charset="-128"/>
              </a:defRPr>
            </a:lvl9pPr>
          </a:lstStyle>
          <a:p>
            <a:pPr eaLnBrk="1" hangingPunct="1"/>
            <a:r>
              <a:rPr lang="en-US" sz="4000" dirty="0" smtClean="0">
                <a:solidFill>
                  <a:srgbClr val="FFF542"/>
                </a:solidFill>
                <a:latin typeface="Arial"/>
                <a:cs typeface="Arial"/>
              </a:rPr>
              <a:t>What is the evidence exists for </a:t>
            </a:r>
            <a:br>
              <a:rPr lang="en-US" sz="4000" dirty="0" smtClean="0">
                <a:solidFill>
                  <a:srgbClr val="FFF542"/>
                </a:solidFill>
                <a:latin typeface="Arial"/>
                <a:cs typeface="Arial"/>
              </a:rPr>
            </a:br>
            <a:r>
              <a:rPr lang="en-US" sz="4000" dirty="0" smtClean="0">
                <a:solidFill>
                  <a:srgbClr val="FFF542"/>
                </a:solidFill>
                <a:latin typeface="Arial"/>
                <a:cs typeface="Arial"/>
              </a:rPr>
              <a:t>Star-Planet Interaction?</a:t>
            </a:r>
          </a:p>
        </p:txBody>
      </p:sp>
      <p:sp>
        <p:nvSpPr>
          <p:cNvPr id="5" name="Rectangle 4"/>
          <p:cNvSpPr/>
          <p:nvPr/>
        </p:nvSpPr>
        <p:spPr>
          <a:xfrm>
            <a:off x="5867400" y="6477769"/>
            <a:ext cx="3429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Verdana"/>
                <a:cs typeface="Verdana"/>
              </a:rPr>
              <a:t>Poppenhaeger</a:t>
            </a:r>
            <a:r>
              <a:rPr lang="en-US" dirty="0" smtClean="0">
                <a:latin typeface="Verdana"/>
                <a:cs typeface="Verdana"/>
              </a:rPr>
              <a:t> </a:t>
            </a:r>
            <a:r>
              <a:rPr lang="en-US" dirty="0">
                <a:latin typeface="Verdana"/>
                <a:cs typeface="Verdana"/>
              </a:rPr>
              <a:t>et al. 2011</a:t>
            </a:r>
            <a:endParaRPr lang="en-US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4116645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9215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6084979"/>
              </p:ext>
            </p:extLst>
          </p:nvPr>
        </p:nvGraphicFramePr>
        <p:xfrm>
          <a:off x="1752600" y="2743200"/>
          <a:ext cx="5486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4" name="Document" r:id="rId3" imgW="5486400" imgH="381000" progId="Word.Document.12">
                  <p:embed/>
                </p:oleObj>
              </mc:Choice>
              <mc:Fallback>
                <p:oleObj name="Document" r:id="rId3" imgW="5486400" imgH="381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52600" y="2743200"/>
                        <a:ext cx="548640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6398169"/>
              </p:ext>
            </p:extLst>
          </p:nvPr>
        </p:nvGraphicFramePr>
        <p:xfrm>
          <a:off x="4953000" y="4800600"/>
          <a:ext cx="15748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5" name="Equation" r:id="rId5" imgW="787400" imgH="317500" progId="Equation.3">
                  <p:embed/>
                </p:oleObj>
              </mc:Choice>
              <mc:Fallback>
                <p:oleObj name="Equation" r:id="rId5" imgW="7874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53000" y="4800600"/>
                        <a:ext cx="15748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2255515"/>
              </p:ext>
            </p:extLst>
          </p:nvPr>
        </p:nvGraphicFramePr>
        <p:xfrm>
          <a:off x="3505200" y="6324600"/>
          <a:ext cx="9144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6" name="Document" r:id="rId7" imgW="914400" imgH="279400" progId="Word.Document.12">
                  <p:embed/>
                </p:oleObj>
              </mc:Choice>
              <mc:Fallback>
                <p:oleObj name="Document" r:id="rId7" imgW="914400" imgH="279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05200" y="6324600"/>
                        <a:ext cx="9144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1162270"/>
              </p:ext>
            </p:extLst>
          </p:nvPr>
        </p:nvGraphicFramePr>
        <p:xfrm>
          <a:off x="3505200" y="5562600"/>
          <a:ext cx="914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7" name="Document" r:id="rId9" imgW="914400" imgH="381000" progId="Word.Document.12">
                  <p:embed/>
                </p:oleObj>
              </mc:Choice>
              <mc:Fallback>
                <p:oleObj name="Document" r:id="rId9" imgW="914400" imgH="381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05200" y="5562600"/>
                        <a:ext cx="91440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0700622"/>
              </p:ext>
            </p:extLst>
          </p:nvPr>
        </p:nvGraphicFramePr>
        <p:xfrm>
          <a:off x="4953000" y="5562600"/>
          <a:ext cx="11684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" name="Equation" r:id="rId11" imgW="584200" imgH="431800" progId="Equation.3">
                  <p:embed/>
                </p:oleObj>
              </mc:Choice>
              <mc:Fallback>
                <p:oleObj name="Equation" r:id="rId11" imgW="5842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953000" y="5562600"/>
                        <a:ext cx="1168400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6829415"/>
              </p:ext>
            </p:extLst>
          </p:nvPr>
        </p:nvGraphicFramePr>
        <p:xfrm>
          <a:off x="990600" y="4953000"/>
          <a:ext cx="17272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" name="Equation" r:id="rId13" imgW="863600" imgH="330200" progId="Equation.3">
                  <p:embed/>
                </p:oleObj>
              </mc:Choice>
              <mc:Fallback>
                <p:oleObj name="Equation" r:id="rId13" imgW="8636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90600" y="4953000"/>
                        <a:ext cx="1727200" cy="66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0872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…and the rest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WASP-18</a:t>
            </a:r>
          </a:p>
          <a:p>
            <a:r>
              <a:rPr lang="en-US" dirty="0" smtClean="0"/>
              <a:t>HD 162020</a:t>
            </a:r>
          </a:p>
          <a:p>
            <a:r>
              <a:rPr lang="en-US" dirty="0" smtClean="0"/>
              <a:t>WASP-19,WASP-52 WASP-59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981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Planet Hosting Stars With Stellar Companions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1828800"/>
            <a:ext cx="7969741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364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228600"/>
            <a:ext cx="7467600" cy="6477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Spinup_stars_overview_8_system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533400"/>
            <a:ext cx="7467600" cy="59375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0" y="381000"/>
            <a:ext cx="2899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Strong Tidal Interactions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0" y="1828800"/>
            <a:ext cx="2754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Weak </a:t>
            </a:r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Tidal Interactions</a:t>
            </a:r>
          </a:p>
        </p:txBody>
      </p:sp>
    </p:spTree>
    <p:extLst>
      <p:ext uri="{BB962C8B-B14F-4D97-AF65-F5344CB8AC3E}">
        <p14:creationId xmlns:p14="http://schemas.microsoft.com/office/powerpoint/2010/main" val="1085035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67200" y="5638800"/>
            <a:ext cx="990600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114800" y="2362200"/>
            <a:ext cx="533400" cy="198120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570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Exoplanet</a:t>
            </a:r>
            <a:r>
              <a:rPr lang="en-US" dirty="0" smtClean="0"/>
              <a:t> portion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zoo – HJ</a:t>
            </a:r>
          </a:p>
          <a:p>
            <a:r>
              <a:rPr lang="en-US" dirty="0" smtClean="0"/>
              <a:t>WASP -18 system to scale</a:t>
            </a:r>
          </a:p>
          <a:p>
            <a:r>
              <a:rPr lang="en-US" dirty="0" smtClean="0"/>
              <a:t>High energy emission and </a:t>
            </a:r>
            <a:r>
              <a:rPr lang="en-US" dirty="0" err="1" smtClean="0"/>
              <a:t>Exoplanets</a:t>
            </a:r>
            <a:endParaRPr lang="en-US" dirty="0" smtClean="0"/>
          </a:p>
          <a:p>
            <a:r>
              <a:rPr lang="en-US" dirty="0" smtClean="0"/>
              <a:t>HD 189733 and it hot Jupiter</a:t>
            </a:r>
          </a:p>
          <a:p>
            <a:pPr lvl="1"/>
            <a:r>
              <a:rPr lang="en-US" dirty="0" smtClean="0"/>
              <a:t>Transit</a:t>
            </a:r>
          </a:p>
          <a:p>
            <a:pPr lvl="1"/>
            <a:r>
              <a:rPr lang="en-US" dirty="0" smtClean="0"/>
              <a:t>Planetary atmosphere</a:t>
            </a:r>
          </a:p>
          <a:p>
            <a:pPr lvl="1"/>
            <a:r>
              <a:rPr lang="en-US" dirty="0" smtClean="0"/>
              <a:t>Magnetic breaking broken</a:t>
            </a:r>
          </a:p>
          <a:p>
            <a:pPr lvl="1"/>
            <a:r>
              <a:rPr lang="en-US" dirty="0" smtClean="0"/>
              <a:t>Binaries as Control </a:t>
            </a:r>
          </a:p>
          <a:p>
            <a:pPr lvl="1"/>
            <a:r>
              <a:rPr lang="en-US" dirty="0" smtClean="0"/>
              <a:t>MSPI – HD 189733</a:t>
            </a:r>
          </a:p>
          <a:p>
            <a:r>
              <a:rPr lang="en-US" dirty="0" smtClean="0"/>
              <a:t>WASP 18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349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Exoplanets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  <a:cs typeface="Verdana"/>
              </a:rPr>
              <a:t>Extended </a:t>
            </a:r>
            <a:r>
              <a:rPr lang="en-US" dirty="0">
                <a:solidFill>
                  <a:srgbClr val="FFFFFF"/>
                </a:solidFill>
                <a:cs typeface="Verdana"/>
              </a:rPr>
              <a:t>planetary atmospheres: deep X-ray transits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  <a:cs typeface="Verdana"/>
              </a:rPr>
              <a:t>Strong </a:t>
            </a:r>
            <a:r>
              <a:rPr lang="en-US" dirty="0">
                <a:solidFill>
                  <a:srgbClr val="FFFFFF"/>
                </a:solidFill>
                <a:cs typeface="Verdana"/>
              </a:rPr>
              <a:t>X-ray emission/activity, possibly over long timescales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  <a:cs typeface="Verdana"/>
              </a:rPr>
              <a:t>age </a:t>
            </a:r>
            <a:r>
              <a:rPr lang="en-US" dirty="0">
                <a:solidFill>
                  <a:srgbClr val="FFFFFF"/>
                </a:solidFill>
                <a:cs typeface="Verdana"/>
              </a:rPr>
              <a:t>calibration: stellar companions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cs typeface="Verdana"/>
              </a:rPr>
              <a:t>age calibration: </a:t>
            </a:r>
            <a:r>
              <a:rPr lang="en-US" dirty="0" err="1">
                <a:solidFill>
                  <a:srgbClr val="FFFFFF"/>
                </a:solidFill>
                <a:cs typeface="Verdana"/>
              </a:rPr>
              <a:t>asteroseismology</a:t>
            </a:r>
            <a:r>
              <a:rPr lang="en-US" dirty="0">
                <a:solidFill>
                  <a:srgbClr val="FFFFFF"/>
                </a:solidFill>
                <a:cs typeface="Verdana"/>
              </a:rPr>
              <a:t> (get to lower stellar masses)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382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HD189733_ForwardFlow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0"/>
            <a:ext cx="7718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6673890" y="6324600"/>
            <a:ext cx="2470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  <a:latin typeface="Verdana"/>
                <a:cs typeface="Verdana"/>
                <a:sym typeface="Wingdings" charset="2"/>
              </a:rPr>
              <a:t>(</a:t>
            </a:r>
            <a:r>
              <a:rPr lang="en-US" dirty="0">
                <a:solidFill>
                  <a:prstClr val="white"/>
                </a:solidFill>
                <a:latin typeface="Verdana"/>
                <a:cs typeface="Verdana"/>
                <a:sym typeface="Wingdings" charset="2"/>
              </a:rPr>
              <a:t>Cohen et al. 2011)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273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62200"/>
            <a:ext cx="7826281" cy="1627093"/>
          </a:xfrm>
        </p:spPr>
        <p:txBody>
          <a:bodyPr/>
          <a:lstStyle/>
          <a:p>
            <a:pPr>
              <a:defRPr/>
            </a:pPr>
            <a:r>
              <a:rPr lang="en-US" sz="4800" dirty="0" smtClean="0">
                <a:solidFill>
                  <a:srgbClr val="FFC60A"/>
                </a:solidFill>
                <a:effectLst/>
                <a:ea typeface="ＭＳ Ｐゴシック" charset="0"/>
                <a:cs typeface="ＭＳ Ｐゴシック" charset="0"/>
              </a:rPr>
              <a:t>Cluster </a:t>
            </a:r>
            <a:r>
              <a:rPr lang="en-US" sz="4800" dirty="0">
                <a:solidFill>
                  <a:srgbClr val="FFC60A"/>
                </a:solidFill>
                <a:effectLst/>
                <a:ea typeface="ＭＳ Ｐゴシック" charset="0"/>
                <a:cs typeface="ＭＳ Ｐゴシック" charset="0"/>
              </a:rPr>
              <a:t>Census</a:t>
            </a:r>
            <a:br>
              <a:rPr lang="en-US" sz="4800" dirty="0">
                <a:solidFill>
                  <a:srgbClr val="FFC60A"/>
                </a:solidFill>
                <a:effectLst/>
                <a:ea typeface="ＭＳ Ｐゴシック" charset="0"/>
                <a:cs typeface="ＭＳ Ｐゴシック" charset="0"/>
              </a:rPr>
            </a:br>
            <a:r>
              <a:rPr lang="en-US" sz="4800" dirty="0">
                <a:solidFill>
                  <a:srgbClr val="FFC60A"/>
                </a:solidFill>
                <a:effectLst/>
                <a:ea typeface="ＭＳ Ｐゴシック" charset="0"/>
                <a:cs typeface="ＭＳ Ｐゴシック" charset="0"/>
              </a:rPr>
              <a:t>&amp;</a:t>
            </a:r>
            <a:br>
              <a:rPr lang="en-US" sz="4800" dirty="0">
                <a:solidFill>
                  <a:srgbClr val="FFC60A"/>
                </a:solidFill>
                <a:effectLst/>
                <a:ea typeface="ＭＳ Ｐゴシック" charset="0"/>
                <a:cs typeface="ＭＳ Ｐゴシック" charset="0"/>
              </a:rPr>
            </a:br>
            <a:r>
              <a:rPr lang="en-US" sz="4800" dirty="0">
                <a:solidFill>
                  <a:srgbClr val="FFC60A"/>
                </a:solidFill>
                <a:effectLst/>
                <a:ea typeface="ＭＳ Ｐゴシック" charset="0"/>
                <a:cs typeface="ＭＳ Ｐゴシック" charset="0"/>
              </a:rPr>
              <a:t>Transition Disk Timescales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876800"/>
            <a:ext cx="7826281" cy="860611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Date Placeholder 4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9pPr>
          </a:lstStyle>
          <a:p>
            <a:fld id="{9DF3705D-7FC1-754F-964C-5E72946B7A86}" type="datetime1">
              <a:rPr lang="en-US" sz="1100">
                <a:solidFill>
                  <a:srgbClr val="BFBFBF"/>
                </a:solidFill>
                <a:latin typeface="Corbel" charset="0"/>
              </a:rPr>
              <a:pPr/>
              <a:t>11/17/14</a:t>
            </a:fld>
            <a:endParaRPr lang="en-US" sz="1100">
              <a:solidFill>
                <a:srgbClr val="BFBFBF"/>
              </a:solidFill>
              <a:latin typeface="Corbel" charset="0"/>
            </a:endParaRPr>
          </a:p>
        </p:txBody>
      </p:sp>
      <p:sp>
        <p:nvSpPr>
          <p:cNvPr id="141314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00800"/>
            <a:ext cx="2895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9pPr>
          </a:lstStyle>
          <a:p>
            <a:r>
              <a:rPr lang="en-US" sz="1100">
                <a:solidFill>
                  <a:srgbClr val="BFBFBF"/>
                </a:solidFill>
                <a:ea typeface="MS Pゴシック" charset="0"/>
                <a:cs typeface="MS Pゴシック" charset="0"/>
              </a:rPr>
              <a:t>Scott Wolk -CfA</a:t>
            </a:r>
          </a:p>
        </p:txBody>
      </p:sp>
      <p:sp>
        <p:nvSpPr>
          <p:cNvPr id="141315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9pPr>
          </a:lstStyle>
          <a:p>
            <a:fld id="{CAE630E9-16D7-3841-9F4F-C09FB19AD635}" type="slidenum">
              <a:rPr lang="en-US" sz="1100">
                <a:solidFill>
                  <a:srgbClr val="BFBFBF"/>
                </a:solidFill>
                <a:latin typeface="Corbel" charset="0"/>
              </a:rPr>
              <a:pPr/>
              <a:t>48</a:t>
            </a:fld>
            <a:endParaRPr lang="en-US" sz="1100">
              <a:solidFill>
                <a:srgbClr val="BFBFBF"/>
              </a:solidFill>
              <a:latin typeface="Corbel" charset="0"/>
            </a:endParaRPr>
          </a:p>
        </p:txBody>
      </p:sp>
      <p:sp>
        <p:nvSpPr>
          <p:cNvPr id="141316" name="Rectangle 2"/>
          <p:cNvSpPr txBox="1">
            <a:spLocks noChangeArrowheads="1"/>
          </p:cNvSpPr>
          <p:nvPr/>
        </p:nvSpPr>
        <p:spPr bwMode="auto">
          <a:xfrm>
            <a:off x="915988" y="457200"/>
            <a:ext cx="731202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600" b="1" dirty="0">
                <a:solidFill>
                  <a:srgbClr val="FFF542"/>
                </a:solidFill>
                <a:latin typeface="Corbel" charset="0"/>
              </a:rPr>
              <a:t>Key Questions</a:t>
            </a:r>
            <a:endParaRPr lang="en-US" sz="3600" i="1" dirty="0">
              <a:solidFill>
                <a:srgbClr val="FFF542"/>
              </a:solidFill>
              <a:latin typeface="Corbel" charset="0"/>
            </a:endParaRPr>
          </a:p>
        </p:txBody>
      </p:sp>
      <p:sp>
        <p:nvSpPr>
          <p:cNvPr id="141317" name="Text Box 4"/>
          <p:cNvSpPr txBox="1">
            <a:spLocks noChangeArrowheads="1"/>
          </p:cNvSpPr>
          <p:nvPr/>
        </p:nvSpPr>
        <p:spPr bwMode="auto">
          <a:xfrm>
            <a:off x="1066800" y="1295400"/>
            <a:ext cx="7313613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  <a:cs typeface="ＭＳ Ｐゴシック" charset="0"/>
              </a:defRPr>
            </a:lvl1pPr>
            <a:lvl2pPr marL="96838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Char char="¡"/>
            </a:pPr>
            <a:r>
              <a:rPr lang="en-US" b="1" i="1" dirty="0">
                <a:latin typeface="Corbel" charset="0"/>
              </a:rPr>
              <a:t>Questions about populations.</a:t>
            </a:r>
            <a:endParaRPr lang="en-US" b="1" dirty="0">
              <a:latin typeface="Corbel" charset="0"/>
            </a:endParaRPr>
          </a:p>
          <a:p>
            <a:pPr lvl="1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0"/>
              <a:buChar char="l"/>
            </a:pPr>
            <a:r>
              <a:rPr lang="en-US" sz="2000" dirty="0" smtClean="0">
                <a:latin typeface="Corbel" charset="0"/>
              </a:rPr>
              <a:t> How </a:t>
            </a:r>
            <a:r>
              <a:rPr lang="en-US" sz="2000" dirty="0">
                <a:latin typeface="Corbel" charset="0"/>
              </a:rPr>
              <a:t>does one obtain a </a:t>
            </a:r>
            <a:r>
              <a:rPr lang="ja-JP" altLang="en-US" sz="2000" dirty="0">
                <a:latin typeface="Corbel" charset="0"/>
              </a:rPr>
              <a:t>“</a:t>
            </a:r>
            <a:r>
              <a:rPr lang="en-US" altLang="ja-JP" sz="2000" dirty="0">
                <a:latin typeface="Corbel" charset="0"/>
              </a:rPr>
              <a:t>complete</a:t>
            </a:r>
            <a:r>
              <a:rPr lang="ja-JP" altLang="en-US" sz="2000" dirty="0">
                <a:latin typeface="Corbel" charset="0"/>
              </a:rPr>
              <a:t>”</a:t>
            </a:r>
            <a:r>
              <a:rPr lang="en-US" altLang="ja-JP" sz="2000" dirty="0">
                <a:latin typeface="Corbel" charset="0"/>
              </a:rPr>
              <a:t> census of a cluster?</a:t>
            </a:r>
          </a:p>
          <a:p>
            <a:pPr lvl="1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0"/>
              <a:buChar char="l"/>
            </a:pPr>
            <a:r>
              <a:rPr lang="en-US" sz="2000" dirty="0" smtClean="0">
                <a:latin typeface="Corbel" charset="0"/>
              </a:rPr>
              <a:t> What </a:t>
            </a:r>
            <a:r>
              <a:rPr lang="en-US" sz="2000" dirty="0">
                <a:latin typeface="Corbel" charset="0"/>
              </a:rPr>
              <a:t>is the general sequence of events by which a star goes from having a full optically thick disk to being </a:t>
            </a:r>
            <a:r>
              <a:rPr lang="ja-JP" altLang="en-US" sz="2000" dirty="0">
                <a:latin typeface="Corbel" charset="0"/>
              </a:rPr>
              <a:t>“</a:t>
            </a:r>
            <a:r>
              <a:rPr lang="en-US" altLang="ja-JP" sz="2000" dirty="0">
                <a:latin typeface="Corbel" charset="0"/>
              </a:rPr>
              <a:t>naked</a:t>
            </a:r>
            <a:r>
              <a:rPr lang="ja-JP" altLang="en-US" sz="2000" dirty="0">
                <a:latin typeface="Corbel" charset="0"/>
              </a:rPr>
              <a:t>”</a:t>
            </a:r>
            <a:r>
              <a:rPr lang="en-US" altLang="ja-JP" sz="2000" dirty="0">
                <a:latin typeface="Corbel" charset="0"/>
              </a:rPr>
              <a:t>?</a:t>
            </a:r>
          </a:p>
          <a:p>
            <a:pPr lvl="1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0"/>
              <a:buChar char="l"/>
            </a:pPr>
            <a:r>
              <a:rPr lang="en-US" sz="2000" dirty="0" smtClean="0">
                <a:latin typeface="Corbel" charset="0"/>
              </a:rPr>
              <a:t> How </a:t>
            </a:r>
            <a:r>
              <a:rPr lang="en-US" sz="2000" dirty="0">
                <a:latin typeface="Corbel" charset="0"/>
              </a:rPr>
              <a:t>does the flaring process impact the development of the system.</a:t>
            </a:r>
          </a:p>
          <a:p>
            <a:pPr lvl="1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0"/>
              <a:buChar char="l"/>
            </a:pPr>
            <a:r>
              <a:rPr lang="en-US" sz="2000" dirty="0" smtClean="0">
                <a:latin typeface="Corbel" charset="0"/>
              </a:rPr>
              <a:t> Are </a:t>
            </a:r>
            <a:r>
              <a:rPr lang="en-US" sz="2000" dirty="0">
                <a:latin typeface="Corbel" charset="0"/>
              </a:rPr>
              <a:t>brown dwarfs formed independently, via ejection or both? </a:t>
            </a:r>
          </a:p>
          <a:p>
            <a:pPr lvl="1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0"/>
              <a:buChar char="l"/>
            </a:pPr>
            <a:endParaRPr lang="en-US" sz="2000" dirty="0">
              <a:latin typeface="Corbel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Char char="¡"/>
            </a:pPr>
            <a:r>
              <a:rPr lang="en-US" b="1" i="1" dirty="0">
                <a:latin typeface="Corbel" charset="0"/>
              </a:rPr>
              <a:t>Questions about Disks</a:t>
            </a:r>
            <a:endParaRPr lang="en-US" b="1" dirty="0">
              <a:latin typeface="Corbel" charset="0"/>
            </a:endParaRPr>
          </a:p>
          <a:p>
            <a:pPr lvl="1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0"/>
              <a:buChar char="l"/>
            </a:pPr>
            <a:r>
              <a:rPr lang="en-US" sz="2000" dirty="0" smtClean="0">
                <a:latin typeface="Corbel" charset="0"/>
              </a:rPr>
              <a:t> What </a:t>
            </a:r>
            <a:r>
              <a:rPr lang="en-US" sz="2000" dirty="0">
                <a:latin typeface="Corbel" charset="0"/>
              </a:rPr>
              <a:t>is the feedback between ionization and disk accretion? </a:t>
            </a:r>
          </a:p>
          <a:p>
            <a:pPr lvl="1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0"/>
              <a:buChar char="l"/>
            </a:pPr>
            <a:r>
              <a:rPr lang="en-US" sz="2000" dirty="0" smtClean="0">
                <a:latin typeface="Corbel" charset="0"/>
              </a:rPr>
              <a:t> What </a:t>
            </a:r>
            <a:r>
              <a:rPr lang="en-US" sz="2000" dirty="0">
                <a:latin typeface="Corbel" charset="0"/>
              </a:rPr>
              <a:t>produces the inner disk clearing in transitional disks?</a:t>
            </a:r>
          </a:p>
          <a:p>
            <a:pPr lvl="1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0"/>
              <a:buChar char="l"/>
            </a:pPr>
            <a:r>
              <a:rPr lang="en-US" sz="2000" dirty="0" smtClean="0">
                <a:latin typeface="Corbel" charset="0"/>
              </a:rPr>
              <a:t> Does </a:t>
            </a:r>
            <a:r>
              <a:rPr lang="en-US" sz="2000" dirty="0">
                <a:latin typeface="Corbel" charset="0"/>
              </a:rPr>
              <a:t>the inner disk fill again? Are there repeated episodes of disk clearing?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Char char="¡"/>
            </a:pPr>
            <a:r>
              <a:rPr lang="en-US" b="1" i="1" dirty="0">
                <a:latin typeface="Corbel" charset="0"/>
              </a:rPr>
              <a:t>Questions </a:t>
            </a:r>
            <a:r>
              <a:rPr lang="en-US" b="1" i="1" dirty="0" err="1" smtClean="0">
                <a:latin typeface="Corbel" charset="0"/>
              </a:rPr>
              <a:t>Exoplanets</a:t>
            </a:r>
            <a:endParaRPr lang="en-US" b="1" i="1" dirty="0">
              <a:latin typeface="Corbel" charset="0"/>
            </a:endParaRPr>
          </a:p>
          <a:p>
            <a:pPr marL="439738" lvl="1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Lucida Grande"/>
              <a:buChar char="●"/>
            </a:pPr>
            <a:r>
              <a:rPr lang="en-US" sz="2000" dirty="0" smtClean="0">
                <a:latin typeface="Corbel" charset="0"/>
              </a:rPr>
              <a:t>How do </a:t>
            </a:r>
            <a:r>
              <a:rPr lang="en-US" sz="2000" dirty="0" err="1" smtClean="0">
                <a:latin typeface="Corbel" charset="0"/>
              </a:rPr>
              <a:t>exoplanets</a:t>
            </a:r>
            <a:r>
              <a:rPr lang="en-US" sz="2000" dirty="0" smtClean="0">
                <a:latin typeface="Corbel" charset="0"/>
              </a:rPr>
              <a:t> and their host stars interact? </a:t>
            </a:r>
            <a:endParaRPr lang="en-US" sz="2000" dirty="0">
              <a:latin typeface="Corbel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endParaRPr lang="en-US" dirty="0">
              <a:latin typeface="Corbe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17898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197" y="2819400"/>
            <a:ext cx="6815403" cy="3657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0600"/>
            <a:ext cx="3562350" cy="5486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54705" y="6477000"/>
            <a:ext cx="20847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Günther</a:t>
            </a:r>
            <a:r>
              <a:rPr lang="de-DE" dirty="0"/>
              <a:t> (2013)</a:t>
            </a:r>
          </a:p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676400" y="107950"/>
            <a:ext cx="6821488" cy="13096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Accretion: Where does the energy go?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322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9pPr>
          </a:lstStyle>
          <a:p>
            <a:fld id="{A52A3571-A83F-CC43-9E5B-E94D5A496A00}" type="datetime1">
              <a:rPr lang="en-US" sz="1100">
                <a:solidFill>
                  <a:srgbClr val="BFBFBF"/>
                </a:solidFill>
                <a:latin typeface="Corbel" charset="0"/>
              </a:rPr>
              <a:pPr/>
              <a:t>11/17/14</a:t>
            </a:fld>
            <a:endParaRPr lang="en-US" sz="1100">
              <a:solidFill>
                <a:srgbClr val="BFBFBF"/>
              </a:solidFill>
              <a:latin typeface="Corbel" charset="0"/>
            </a:endParaRPr>
          </a:p>
        </p:txBody>
      </p:sp>
      <p:sp>
        <p:nvSpPr>
          <p:cNvPr id="132098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0" y="6248400"/>
            <a:ext cx="16002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9pPr>
          </a:lstStyle>
          <a:p>
            <a:r>
              <a:rPr lang="en-US" sz="1100">
                <a:solidFill>
                  <a:srgbClr val="BFBFBF"/>
                </a:solidFill>
                <a:ea typeface="MS Pゴシック" charset="0"/>
                <a:cs typeface="MS Pゴシック" charset="0"/>
              </a:rPr>
              <a:t>Scott Wolk -CfA</a:t>
            </a:r>
          </a:p>
        </p:txBody>
      </p:sp>
      <p:sp>
        <p:nvSpPr>
          <p:cNvPr id="132099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pperplate Gothic Light" charset="0"/>
                <a:ea typeface="ＭＳ Ｐゴシック" charset="0"/>
              </a:defRPr>
            </a:lvl9pPr>
          </a:lstStyle>
          <a:p>
            <a:fld id="{C73866A0-7804-9745-AA1E-0B6AA2F78B1E}" type="slidenum">
              <a:rPr lang="en-US" sz="1100">
                <a:solidFill>
                  <a:srgbClr val="BFBFBF"/>
                </a:solidFill>
                <a:latin typeface="Corbel" charset="0"/>
              </a:rPr>
              <a:pPr/>
              <a:t>50</a:t>
            </a:fld>
            <a:endParaRPr lang="en-US" sz="1100">
              <a:solidFill>
                <a:srgbClr val="BFBFBF"/>
              </a:solidFill>
              <a:latin typeface="Corbel" charset="0"/>
            </a:endParaRP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228600"/>
            <a:ext cx="8991600" cy="8382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200" dirty="0" err="1">
                <a:solidFill>
                  <a:srgbClr val="FFF542"/>
                </a:solidFill>
                <a:effectLst/>
                <a:latin typeface="Corbel" charset="0"/>
                <a:ea typeface="ＭＳ Ｐゴシック" charset="0"/>
                <a:cs typeface="ＭＳ Ｐゴシック" charset="0"/>
              </a:rPr>
              <a:t>Multiwavlength</a:t>
            </a:r>
            <a:r>
              <a:rPr lang="en-US" sz="3200" dirty="0">
                <a:solidFill>
                  <a:srgbClr val="FFF542"/>
                </a:solidFill>
                <a:effectLst/>
                <a:latin typeface="Corbel" charset="0"/>
                <a:ea typeface="ＭＳ Ｐゴシック" charset="0"/>
                <a:cs typeface="ＭＳ Ｐゴシック" charset="0"/>
              </a:rPr>
              <a:t> Studies of Star Formation</a:t>
            </a:r>
          </a:p>
        </p:txBody>
      </p:sp>
      <p:sp>
        <p:nvSpPr>
          <p:cNvPr id="132101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089025"/>
            <a:ext cx="8458200" cy="51482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900" dirty="0">
                <a:ea typeface="ＭＳ Ｐゴシック" charset="0"/>
                <a:cs typeface="Arial"/>
              </a:rPr>
              <a:t>The X-ray detection of thousands of stars, including brown dwarf candidates. X-ray emission originates from Class </a:t>
            </a:r>
            <a:r>
              <a:rPr lang="en-US" sz="1900" dirty="0" smtClean="0">
                <a:ea typeface="ＭＳ Ｐゴシック" charset="0"/>
                <a:cs typeface="Arial"/>
              </a:rPr>
              <a:t>0, </a:t>
            </a:r>
            <a:r>
              <a:rPr lang="en-US" sz="1900" dirty="0">
                <a:ea typeface="ＭＳ Ｐゴシック" charset="0"/>
                <a:cs typeface="Arial"/>
              </a:rPr>
              <a:t>I, II, and III YSOs.</a:t>
            </a:r>
          </a:p>
          <a:p>
            <a:pPr eaLnBrk="1" hangingPunct="1">
              <a:lnSpc>
                <a:spcPct val="70000"/>
              </a:lnSpc>
            </a:pPr>
            <a:r>
              <a:rPr lang="en-US" sz="1900" dirty="0">
                <a:ea typeface="ＭＳ Ｐゴシック" charset="0"/>
                <a:cs typeface="Arial"/>
              </a:rPr>
              <a:t>A Key Aspect of the X-ray is that is supplies a nearly unbiased sample from which to ascertain IR and Radio properties. </a:t>
            </a:r>
          </a:p>
          <a:p>
            <a:pPr eaLnBrk="1" hangingPunct="1">
              <a:lnSpc>
                <a:spcPct val="70000"/>
              </a:lnSpc>
            </a:pPr>
            <a:r>
              <a:rPr lang="en-US" sz="1900" dirty="0">
                <a:ea typeface="ＭＳ Ｐゴシック" charset="0"/>
                <a:cs typeface="Arial"/>
              </a:rPr>
              <a:t>Conversely the IR can be used to compare the X-ray properties as a function of disk properties.</a:t>
            </a:r>
          </a:p>
          <a:p>
            <a:pPr lvl="1" eaLnBrk="1" hangingPunct="1">
              <a:lnSpc>
                <a:spcPct val="70000"/>
              </a:lnSpc>
              <a:buFont typeface="Wingdings 2" charset="0"/>
              <a:buChar char=""/>
            </a:pPr>
            <a:r>
              <a:rPr lang="en-US" sz="1700" dirty="0">
                <a:ea typeface="ＭＳ Ｐゴシック" charset="0"/>
                <a:cs typeface="Arial"/>
              </a:rPr>
              <a:t>This only works because disk seem to have a second order effect on X-rays and Vice Versa.</a:t>
            </a:r>
          </a:p>
          <a:p>
            <a:pPr lvl="1" eaLnBrk="1" hangingPunct="1">
              <a:lnSpc>
                <a:spcPct val="70000"/>
              </a:lnSpc>
            </a:pPr>
            <a:r>
              <a:rPr lang="en-US" sz="1700" dirty="0">
                <a:ea typeface="ＭＳ Ｐゴシック" charset="0"/>
                <a:cs typeface="Arial"/>
              </a:rPr>
              <a:t>X-ray sources not associated with any optical/infrared counterpart can trace a yet-to-be-discovered stellar population of deeply embedded, relatively massive cluster members. </a:t>
            </a:r>
          </a:p>
          <a:p>
            <a:pPr eaLnBrk="1" hangingPunct="1">
              <a:lnSpc>
                <a:spcPct val="70000"/>
              </a:lnSpc>
            </a:pPr>
            <a:r>
              <a:rPr lang="en-US" sz="1900" strike="sngStrike" dirty="0">
                <a:ea typeface="ＭＳ Ｐゴシック" charset="0"/>
                <a:cs typeface="Arial"/>
              </a:rPr>
              <a:t>New simultaneous observations of NGC 1333 and IC 348 are limited by the radio sensitivity; only a very low detection fraction of YSOs in both bands is found.</a:t>
            </a:r>
          </a:p>
          <a:p>
            <a:pPr lvl="1" eaLnBrk="1" hangingPunct="1">
              <a:lnSpc>
                <a:spcPct val="70000"/>
              </a:lnSpc>
            </a:pPr>
            <a:r>
              <a:rPr lang="en-US" sz="1300" strike="sngStrike" dirty="0">
                <a:ea typeface="ＭＳ Ｐゴシック" charset="0"/>
                <a:cs typeface="Arial"/>
              </a:rPr>
              <a:t>On the on hand </a:t>
            </a:r>
            <a:r>
              <a:rPr lang="en-US" sz="1300" strike="sngStrike" dirty="0" smtClean="0">
                <a:ea typeface="ＭＳ Ｐゴシック" charset="0"/>
                <a:cs typeface="Arial"/>
              </a:rPr>
              <a:t>sources </a:t>
            </a:r>
            <a:r>
              <a:rPr lang="en-US" sz="1300" strike="sngStrike" dirty="0">
                <a:ea typeface="ＭＳ Ｐゴシック" charset="0"/>
                <a:cs typeface="Arial"/>
              </a:rPr>
              <a:t>detected in the radio are brighter than Expected.</a:t>
            </a:r>
          </a:p>
          <a:p>
            <a:pPr lvl="1" eaLnBrk="1" hangingPunct="1">
              <a:lnSpc>
                <a:spcPct val="70000"/>
              </a:lnSpc>
            </a:pPr>
            <a:r>
              <a:rPr lang="en-US" sz="1300" strike="sngStrike" dirty="0">
                <a:ea typeface="ＭＳ Ｐゴシック" charset="0"/>
                <a:cs typeface="Arial"/>
              </a:rPr>
              <a:t>On the other hand most PMS stars are not detected at cm wavelength</a:t>
            </a:r>
          </a:p>
          <a:p>
            <a:pPr eaLnBrk="1" hangingPunct="1">
              <a:lnSpc>
                <a:spcPct val="70000"/>
              </a:lnSpc>
            </a:pPr>
            <a:r>
              <a:rPr lang="en-US" sz="1900" dirty="0">
                <a:ea typeface="ＭＳ Ｐゴシック" charset="0"/>
                <a:cs typeface="Arial"/>
              </a:rPr>
              <a:t>(All PMS) stars are variable. </a:t>
            </a:r>
          </a:p>
          <a:p>
            <a:pPr lvl="1" eaLnBrk="1" hangingPunct="1">
              <a:lnSpc>
                <a:spcPct val="70000"/>
              </a:lnSpc>
            </a:pPr>
            <a:r>
              <a:rPr lang="en-US" sz="1700" dirty="0" smtClean="0">
                <a:ea typeface="ＭＳ Ｐゴシック" charset="0"/>
                <a:cs typeface="Arial"/>
              </a:rPr>
              <a:t>Optical variability is a hallmark of YSOs</a:t>
            </a:r>
          </a:p>
          <a:p>
            <a:pPr lvl="1" eaLnBrk="1" hangingPunct="1">
              <a:lnSpc>
                <a:spcPct val="70000"/>
              </a:lnSpc>
            </a:pPr>
            <a:r>
              <a:rPr lang="en-US" sz="1700" dirty="0" smtClean="0">
                <a:ea typeface="ＭＳ Ｐゴシック" charset="0"/>
                <a:cs typeface="Arial"/>
              </a:rPr>
              <a:t>Young </a:t>
            </a:r>
            <a:r>
              <a:rPr lang="en-US" sz="1700" dirty="0">
                <a:ea typeface="ＭＳ Ｐゴシック" charset="0"/>
                <a:cs typeface="Arial"/>
              </a:rPr>
              <a:t>stars have both constant and flaring X-ray components.</a:t>
            </a:r>
          </a:p>
          <a:p>
            <a:pPr lvl="1" eaLnBrk="1" hangingPunct="1">
              <a:lnSpc>
                <a:spcPct val="70000"/>
              </a:lnSpc>
            </a:pPr>
            <a:r>
              <a:rPr lang="en-US" sz="1700" dirty="0">
                <a:ea typeface="ＭＳ Ｐゴシック" charset="0"/>
                <a:cs typeface="Arial"/>
              </a:rPr>
              <a:t>X-rays can both heat </a:t>
            </a:r>
            <a:r>
              <a:rPr lang="en-US" sz="1700" dirty="0" err="1">
                <a:ea typeface="ＭＳ Ｐゴシック" charset="0"/>
                <a:cs typeface="Arial"/>
              </a:rPr>
              <a:t>protostellar</a:t>
            </a:r>
            <a:r>
              <a:rPr lang="en-US" sz="1700" dirty="0">
                <a:ea typeface="ＭＳ Ｐゴシック" charset="0"/>
                <a:cs typeface="Arial"/>
              </a:rPr>
              <a:t> disks and cause in situ </a:t>
            </a:r>
            <a:r>
              <a:rPr lang="en-US" sz="1700" dirty="0" err="1">
                <a:ea typeface="ＭＳ Ｐゴシック" charset="0"/>
                <a:cs typeface="Arial"/>
              </a:rPr>
              <a:t>nucleosynthesis</a:t>
            </a:r>
            <a:r>
              <a:rPr lang="en-US" sz="1700" dirty="0" smtClean="0">
                <a:ea typeface="ＭＳ Ｐゴシック" charset="0"/>
                <a:cs typeface="Arial"/>
              </a:rPr>
              <a:t>.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01"/>
            <a:ext cx="4953000" cy="3636690"/>
          </a:xfrm>
          <a:prstGeom prst="rect">
            <a:avLst/>
          </a:prstGeom>
        </p:spPr>
      </p:pic>
      <p:pic>
        <p:nvPicPr>
          <p:cNvPr id="6" name="Picture 5" descr="ysovar_slope_with_pictogr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2971800"/>
            <a:ext cx="4414399" cy="343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857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8-06 at 9.15.21 AM (3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610"/>
            <a:ext cx="9144000" cy="6735390"/>
          </a:xfrm>
          <a:prstGeom prst="rect">
            <a:avLst/>
          </a:prstGeom>
        </p:spPr>
      </p:pic>
      <p:pic>
        <p:nvPicPr>
          <p:cNvPr id="5" name="Picture 4" descr="Screen Shot 2014-08-06 at 9.15.24 AM (3).png"/>
          <p:cNvPicPr>
            <a:picLocks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228600"/>
            <a:ext cx="8814816" cy="694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48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8-06 at 9.15.21 AM (3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610"/>
            <a:ext cx="9144000" cy="6735390"/>
          </a:xfrm>
          <a:prstGeom prst="rect">
            <a:avLst/>
          </a:prstGeom>
        </p:spPr>
      </p:pic>
      <p:pic>
        <p:nvPicPr>
          <p:cNvPr id="2" name="Picture 1" descr="Screen Shot 2014-08-06 at 9.15.27 AM (3).png"/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04" y="-265176"/>
            <a:ext cx="8884844" cy="704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759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447800" y="1143000"/>
            <a:ext cx="5943600" cy="481836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54216" y="6324600"/>
            <a:ext cx="2977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Favata</a:t>
            </a:r>
            <a:r>
              <a:rPr lang="en-US" dirty="0"/>
              <a:t> &amp; </a:t>
            </a:r>
            <a:r>
              <a:rPr lang="en-US" dirty="0" err="1"/>
              <a:t>Micela</a:t>
            </a:r>
            <a:r>
              <a:rPr lang="en-US" dirty="0"/>
              <a:t> (2003)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304800"/>
            <a:ext cx="8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FFF542"/>
                </a:solidFill>
                <a:latin typeface="Arial"/>
                <a:cs typeface="Arial"/>
              </a:rPr>
              <a:t>Evolution of Lx  </a:t>
            </a:r>
            <a:r>
              <a:rPr lang="en-US" sz="3600" dirty="0" smtClean="0">
                <a:solidFill>
                  <a:srgbClr val="FFF542"/>
                </a:solidFill>
                <a:latin typeface="Arial"/>
                <a:cs typeface="Arial"/>
              </a:rPr>
              <a:t>for Low Mass Stars</a:t>
            </a:r>
            <a:endParaRPr lang="en-US" sz="3600" dirty="0">
              <a:solidFill>
                <a:srgbClr val="FFF542"/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0" y="2971800"/>
            <a:ext cx="304800" cy="685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267200" y="5638800"/>
            <a:ext cx="990600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19600" y="5562600"/>
            <a:ext cx="6082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Age</a:t>
            </a:r>
            <a:endParaRPr lang="en-US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1199990" y="3319838"/>
            <a:ext cx="864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Log L</a:t>
            </a:r>
            <a:r>
              <a:rPr lang="en-US" baseline="-25000" dirty="0" smtClean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X</a:t>
            </a:r>
            <a:endParaRPr lang="en-US" baseline="-25000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9" name="Line 16"/>
          <p:cNvSpPr/>
          <p:nvPr/>
        </p:nvSpPr>
        <p:spPr>
          <a:xfrm>
            <a:off x="4191000" y="2209800"/>
            <a:ext cx="2667000" cy="1905000"/>
          </a:xfrm>
          <a:prstGeom prst="line">
            <a:avLst/>
          </a:prstGeom>
          <a:ln w="46990">
            <a:solidFill>
              <a:srgbClr val="FF0000"/>
            </a:solidFill>
            <a:round/>
            <a:tailEnd type="triangle" w="med" len="med"/>
          </a:ln>
        </p:spPr>
      </p:sp>
      <p:sp>
        <p:nvSpPr>
          <p:cNvPr id="10" name="Line 16"/>
          <p:cNvSpPr/>
          <p:nvPr/>
        </p:nvSpPr>
        <p:spPr>
          <a:xfrm flipH="1">
            <a:off x="2362200" y="2286000"/>
            <a:ext cx="1371600" cy="0"/>
          </a:xfrm>
          <a:prstGeom prst="line">
            <a:avLst/>
          </a:prstGeom>
          <a:ln w="46990">
            <a:solidFill>
              <a:srgbClr val="FF0000"/>
            </a:solidFill>
            <a:round/>
            <a:tailEnd type="triangle" w="med" len="med"/>
          </a:ln>
        </p:spPr>
      </p:sp>
      <p:sp>
        <p:nvSpPr>
          <p:cNvPr id="11" name="Rectangle 10"/>
          <p:cNvSpPr/>
          <p:nvPr/>
        </p:nvSpPr>
        <p:spPr>
          <a:xfrm>
            <a:off x="2286000" y="3276600"/>
            <a:ext cx="18525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X-ray Saturation</a:t>
            </a:r>
            <a:endParaRPr lang="en-US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12" name="Rectangle 11"/>
          <p:cNvSpPr/>
          <p:nvPr/>
        </p:nvSpPr>
        <p:spPr>
          <a:xfrm rot="2200310">
            <a:off x="4034316" y="3428250"/>
            <a:ext cx="27634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Evolution due to</a:t>
            </a:r>
          </a:p>
          <a:p>
            <a:pPr lvl="0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Angular Momentum Loss</a:t>
            </a:r>
            <a:endParaRPr lang="en-US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775694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2753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6200" y="-1447800"/>
            <a:ext cx="9372600" cy="9448800"/>
            <a:chOff x="76200" y="-1447800"/>
            <a:chExt cx="9372600" cy="9448800"/>
          </a:xfrm>
        </p:grpSpPr>
        <p:sp>
          <p:nvSpPr>
            <p:cNvPr id="4" name="Plus 3"/>
            <p:cNvSpPr/>
            <p:nvPr/>
          </p:nvSpPr>
          <p:spPr>
            <a:xfrm>
              <a:off x="76200" y="-1447800"/>
              <a:ext cx="9372600" cy="9448800"/>
            </a:xfrm>
            <a:prstGeom prst="mathPlus">
              <a:avLst>
                <a:gd name="adj1" fmla="val 560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Donut 4"/>
            <p:cNvSpPr>
              <a:spLocks noChangeAspect="1"/>
            </p:cNvSpPr>
            <p:nvPr/>
          </p:nvSpPr>
          <p:spPr>
            <a:xfrm>
              <a:off x="685800" y="-762000"/>
              <a:ext cx="8229600" cy="8229600"/>
            </a:xfrm>
            <a:prstGeom prst="donut">
              <a:avLst>
                <a:gd name="adj" fmla="val 8758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5438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6200" y="-1447800"/>
            <a:ext cx="9372600" cy="9448800"/>
            <a:chOff x="76200" y="-1447800"/>
            <a:chExt cx="9372600" cy="9448800"/>
          </a:xfrm>
          <a:solidFill>
            <a:schemeClr val="tx1"/>
          </a:solidFill>
        </p:grpSpPr>
        <p:sp>
          <p:nvSpPr>
            <p:cNvPr id="4" name="Plus 3"/>
            <p:cNvSpPr/>
            <p:nvPr/>
          </p:nvSpPr>
          <p:spPr>
            <a:xfrm>
              <a:off x="76200" y="-1447800"/>
              <a:ext cx="9372600" cy="9448800"/>
            </a:xfrm>
            <a:prstGeom prst="mathPlus">
              <a:avLst>
                <a:gd name="adj1" fmla="val 5603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Donut 4"/>
            <p:cNvSpPr>
              <a:spLocks noChangeAspect="1"/>
            </p:cNvSpPr>
            <p:nvPr/>
          </p:nvSpPr>
          <p:spPr>
            <a:xfrm>
              <a:off x="685800" y="-762000"/>
              <a:ext cx="8229600" cy="8229600"/>
            </a:xfrm>
            <a:prstGeom prst="donut">
              <a:avLst>
                <a:gd name="adj" fmla="val 8758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1246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/>
          <p:cNvSpPr txBox="1"/>
          <p:nvPr/>
        </p:nvSpPr>
        <p:spPr>
          <a:xfrm>
            <a:off x="504000" y="193320"/>
            <a:ext cx="907092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/>
              <a:t>Phased Time Variability?</a:t>
            </a:r>
            <a:endParaRPr/>
          </a:p>
        </p:txBody>
      </p:sp>
      <p:sp>
        <p:nvSpPr>
          <p:cNvPr id="3" name="TextShape 2"/>
          <p:cNvSpPr txBox="1"/>
          <p:nvPr/>
        </p:nvSpPr>
        <p:spPr>
          <a:xfrm>
            <a:off x="4957200" y="1363680"/>
            <a:ext cx="4991760" cy="16261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/>
              <a:t>High flare frequency in the post eclipse phases </a:t>
            </a:r>
            <a:endParaRPr/>
          </a:p>
          <a:p>
            <a:r>
              <a:rPr lang="en-US"/>
              <a:t>(</a:t>
            </a:r>
            <a:r>
              <a:rPr lang="en-US">
                <a:solidFill>
                  <a:srgbClr val="333333"/>
                </a:solidFill>
                <a:latin typeface="Arial"/>
                <a:ea typeface="Arial"/>
              </a:rPr>
              <a:t>φ</a:t>
            </a:r>
            <a:r>
              <a:rPr lang="en-US"/>
              <a:t>=0.55-0.65)</a:t>
            </a:r>
            <a:endParaRPr/>
          </a:p>
          <a:p>
            <a:r>
              <a:rPr lang="en-US"/>
              <a:t>Flare rate: 3 / 135 ks</a:t>
            </a:r>
            <a:endParaRPr/>
          </a:p>
          <a:p>
            <a:r>
              <a:rPr lang="en-US"/>
              <a:t>PMS stars: 1/700 ks (Wolk et al. 2005, Caramazza et al. 2007)</a:t>
            </a:r>
            <a:endParaRPr/>
          </a:p>
          <a:p>
            <a:endParaRPr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58320" y="1371600"/>
            <a:ext cx="4754880" cy="438912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4846320" y="4754880"/>
            <a:ext cx="5120640" cy="2560320"/>
          </a:xfrm>
          <a:prstGeom prst="rect">
            <a:avLst/>
          </a:prstGeom>
        </p:spPr>
      </p:pic>
      <p:sp>
        <p:nvSpPr>
          <p:cNvPr id="6" name="TextShape 3"/>
          <p:cNvSpPr txBox="1"/>
          <p:nvPr/>
        </p:nvSpPr>
        <p:spPr>
          <a:xfrm>
            <a:off x="5619600" y="5103360"/>
            <a:ext cx="979200" cy="26100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sz="1200"/>
              <a:t>1 flare Swift</a:t>
            </a:r>
            <a:endParaRPr/>
          </a:p>
        </p:txBody>
      </p:sp>
      <p:sp>
        <p:nvSpPr>
          <p:cNvPr id="7" name="TextShape 4"/>
          <p:cNvSpPr txBox="1"/>
          <p:nvPr/>
        </p:nvSpPr>
        <p:spPr>
          <a:xfrm>
            <a:off x="6987600" y="4779360"/>
            <a:ext cx="1080000" cy="26100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sz="1200"/>
              <a:t>3 flares XMM</a:t>
            </a:r>
            <a:endParaRPr/>
          </a:p>
        </p:txBody>
      </p:sp>
      <p:sp>
        <p:nvSpPr>
          <p:cNvPr id="8" name="TextShape 5"/>
          <p:cNvSpPr txBox="1"/>
          <p:nvPr/>
        </p:nvSpPr>
        <p:spPr>
          <a:xfrm>
            <a:off x="3383280" y="3036960"/>
            <a:ext cx="731520" cy="3463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/>
              <a:t>2011</a:t>
            </a:r>
            <a:endParaRPr/>
          </a:p>
        </p:txBody>
      </p:sp>
      <p:sp>
        <p:nvSpPr>
          <p:cNvPr id="9" name="TextShape 6"/>
          <p:cNvSpPr txBox="1"/>
          <p:nvPr/>
        </p:nvSpPr>
        <p:spPr>
          <a:xfrm>
            <a:off x="3423600" y="1833840"/>
            <a:ext cx="1097280" cy="3463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/>
              <a:t>2009</a:t>
            </a:r>
            <a:endParaRPr/>
          </a:p>
        </p:txBody>
      </p:sp>
      <p:sp>
        <p:nvSpPr>
          <p:cNvPr id="10" name="TextShape 7"/>
          <p:cNvSpPr txBox="1"/>
          <p:nvPr/>
        </p:nvSpPr>
        <p:spPr>
          <a:xfrm>
            <a:off x="2496240" y="4402800"/>
            <a:ext cx="822960" cy="3463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/>
              <a:t>2012</a:t>
            </a:r>
            <a:endParaRPr/>
          </a:p>
        </p:txBody>
      </p:sp>
      <p:pic>
        <p:nvPicPr>
          <p:cNvPr id="11" name="Picture 10"/>
          <p:cNvPicPr/>
          <p:nvPr/>
        </p:nvPicPr>
        <p:blipFill>
          <a:blip r:embed="rId4"/>
          <a:stretch>
            <a:fillRect/>
          </a:stretch>
        </p:blipFill>
        <p:spPr>
          <a:xfrm rot="5400000">
            <a:off x="4791240" y="2685240"/>
            <a:ext cx="5175720" cy="197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9934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905000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0928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434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hibit">
  <a:themeElements>
    <a:clrScheme name="Exhibit">
      <a:dk1>
        <a:sysClr val="windowText" lastClr="000000"/>
      </a:dk1>
      <a:lt1>
        <a:sysClr val="window" lastClr="FFFFFF"/>
      </a:lt1>
      <a:dk2>
        <a:srgbClr val="1C3264"/>
      </a:dk2>
      <a:lt2>
        <a:srgbClr val="CCCCCC"/>
      </a:lt2>
      <a:accent1>
        <a:srgbClr val="3399FF"/>
      </a:accent1>
      <a:accent2>
        <a:srgbClr val="69FFFF"/>
      </a:accent2>
      <a:accent3>
        <a:srgbClr val="CCFF33"/>
      </a:accent3>
      <a:accent4>
        <a:srgbClr val="3333FF"/>
      </a:accent4>
      <a:accent5>
        <a:srgbClr val="9933FF"/>
      </a:accent5>
      <a:accent6>
        <a:srgbClr val="FF33FF"/>
      </a:accent6>
      <a:hlink>
        <a:srgbClr val="6699FF"/>
      </a:hlink>
      <a:folHlink>
        <a:srgbClr val="9999CC"/>
      </a:folHlink>
    </a:clrScheme>
    <a:fontScheme name="Exhibit">
      <a:majorFont>
        <a:latin typeface="Corbel"/>
        <a:ea typeface=""/>
        <a:cs typeface=""/>
        <a:font script="Jpan" typeface="ＭＳ Ｐゴシック"/>
      </a:majorFont>
      <a:minorFont>
        <a:latin typeface="Corbel"/>
        <a:ea typeface=""/>
        <a:cs typeface=""/>
        <a:font script="Jpan" typeface="ＭＳ Ｐゴシック"/>
      </a:minorFont>
    </a:fontScheme>
    <a:fmtScheme name="Exhibi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0000"/>
                <a:satMod val="110000"/>
                <a:lumMod val="70000"/>
              </a:schemeClr>
            </a:gs>
            <a:gs pos="50000">
              <a:schemeClr val="phClr">
                <a:tint val="80000"/>
                <a:satMod val="135000"/>
              </a:schemeClr>
            </a:gs>
            <a:gs pos="100000">
              <a:schemeClr val="phClr">
                <a:tint val="30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10000"/>
                <a:lumMod val="70000"/>
              </a:schemeClr>
            </a:gs>
            <a:gs pos="65000">
              <a:schemeClr val="phClr">
                <a:shade val="90000"/>
                <a:satMod val="200000"/>
                <a:lumMod val="110000"/>
              </a:schemeClr>
            </a:gs>
            <a:gs pos="100000">
              <a:schemeClr val="phClr">
                <a:tint val="90000"/>
                <a:shade val="100000"/>
                <a:satMod val="250000"/>
                <a:lumMod val="150000"/>
              </a:schemeClr>
            </a:gs>
          </a:gsLst>
          <a:lin ang="16200000" scaled="1"/>
        </a:gradFill>
      </a:fillStyleLst>
      <a:lnStyleLst>
        <a:ln w="31750" cap="flat" cmpd="sng" algn="ctr">
          <a:solidFill>
            <a:schemeClr val="phClr">
              <a:satMod val="105000"/>
            </a:schemeClr>
          </a:solidFill>
          <a:prstDash val="solid"/>
        </a:ln>
        <a:ln w="50800" cap="flat" cmpd="sng" algn="ctr">
          <a:solidFill>
            <a:schemeClr val="phClr">
              <a:alpha val="95000"/>
            </a:schemeClr>
          </a:solidFill>
          <a:prstDash val="solid"/>
        </a:ln>
        <a:ln w="50800" cap="flat" cmpd="sng" algn="ctr">
          <a:solidFill>
            <a:schemeClr val="phClr">
              <a:alpha val="9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5000" endPos="15000" dist="50800" dir="5400000" sy="-100000" rotWithShape="0"/>
          </a:effectLst>
        </a:effectStyle>
        <a:effectStyle>
          <a:effectLst>
            <a:innerShdw blurRad="76200" dist="25400" dir="5400000">
              <a:srgbClr val="FFFFFF">
                <a:alpha val="50000"/>
              </a:srgbClr>
            </a:innerShdw>
            <a:outerShdw blurRad="254000" dist="254000" dir="5400000" sx="90000" sy="-30000" rotWithShape="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  <a:lumMod val="30000"/>
              </a:schemeClr>
              <a:schemeClr val="phClr">
                <a:tint val="70000"/>
                <a:satMod val="500000"/>
                <a:lumMod val="5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39986</TotalTime>
  <Words>1696</Words>
  <Application>Microsoft Macintosh PowerPoint</Application>
  <PresentationFormat>On-screen Show (4:3)</PresentationFormat>
  <Paragraphs>272</Paragraphs>
  <Slides>60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60</vt:i4>
      </vt:variant>
    </vt:vector>
  </HeadingPairs>
  <TitlesOfParts>
    <vt:vector size="63" baseType="lpstr">
      <vt:lpstr>Exhibit</vt:lpstr>
      <vt:lpstr>Document</vt:lpstr>
      <vt:lpstr>Equation</vt:lpstr>
      <vt:lpstr>Hot Jupiters and their Exoplanet hosts –             an X-ray Perspective </vt:lpstr>
      <vt:lpstr>The Exoplanet zoo</vt:lpstr>
      <vt:lpstr>The Exoplanet zoo</vt:lpstr>
      <vt:lpstr>PowerPoint Presentation</vt:lpstr>
      <vt:lpstr>PowerPoint Presentation</vt:lpstr>
      <vt:lpstr>Takeaways (in order of confidence)</vt:lpstr>
      <vt:lpstr>HD 189733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Activity decline with stellar age</vt:lpstr>
      <vt:lpstr>Age/activity in the strong tidal interaction case</vt:lpstr>
      <vt:lpstr>Age/activity in the strong tidal interaction case</vt:lpstr>
      <vt:lpstr>PowerPoint Presentation</vt:lpstr>
      <vt:lpstr>PowerPoint Presentation</vt:lpstr>
      <vt:lpstr>Age/activity in the weak tidal interaction case</vt:lpstr>
      <vt:lpstr>X-ray Activity for 8 Systems</vt:lpstr>
      <vt:lpstr>WASP-18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Planetary Atmosphere: Toy Model</vt:lpstr>
      <vt:lpstr>Chandra is essential for exoplanet studies</vt:lpstr>
      <vt:lpstr>Backup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…and the rest</vt:lpstr>
      <vt:lpstr>Planet Hosting Stars With Stellar Companions</vt:lpstr>
      <vt:lpstr>PowerPoint Presentation</vt:lpstr>
      <vt:lpstr>PowerPoint Presentation</vt:lpstr>
      <vt:lpstr>Exoplanet portion</vt:lpstr>
      <vt:lpstr>Exoplanets</vt:lpstr>
      <vt:lpstr>PowerPoint Presentation</vt:lpstr>
      <vt:lpstr>Cluster Census &amp; Transition Disk Timescales  </vt:lpstr>
      <vt:lpstr>PowerPoint Presentation</vt:lpstr>
      <vt:lpstr>Accretion: Where does the energy go?</vt:lpstr>
      <vt:lpstr>Multiwavlength Studies of Star Formation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Scott Wolk</cp:lastModifiedBy>
  <cp:revision>242</cp:revision>
  <cp:lastPrinted>2008-10-20T20:26:31Z</cp:lastPrinted>
  <dcterms:created xsi:type="dcterms:W3CDTF">2011-05-17T17:27:15Z</dcterms:created>
  <dcterms:modified xsi:type="dcterms:W3CDTF">2014-11-19T17:39:29Z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2</vt:i4>
  </property>
  <property fmtid="{D5CDD505-2E9C-101B-9397-08002B2CF9AE}" pid="3" name="LCID">
    <vt:i4>1033</vt:i4>
  </property>
</Properties>
</file>