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3"/>
  </p:notesMasterIdLst>
  <p:sldIdLst>
    <p:sldId id="258" r:id="rId2"/>
  </p:sldIdLst>
  <p:sldSz cx="32918400" cy="32918400"/>
  <p:notesSz cx="6858000" cy="9144000"/>
  <p:defaultTextStyle>
    <a:defPPr>
      <a:defRPr lang="en-US"/>
    </a:defPPr>
    <a:lvl1pPr marL="0" algn="l" defTabSz="3762024" rtl="0" eaLnBrk="1" latinLnBrk="0" hangingPunct="1">
      <a:defRPr sz="7400" kern="1200">
        <a:solidFill>
          <a:schemeClr val="tx1"/>
        </a:solidFill>
        <a:latin typeface="+mn-lt"/>
        <a:ea typeface="+mn-ea"/>
        <a:cs typeface="+mn-cs"/>
      </a:defRPr>
    </a:lvl1pPr>
    <a:lvl2pPr marL="1881012" algn="l" defTabSz="3762024" rtl="0" eaLnBrk="1" latinLnBrk="0" hangingPunct="1">
      <a:defRPr sz="7400" kern="1200">
        <a:solidFill>
          <a:schemeClr val="tx1"/>
        </a:solidFill>
        <a:latin typeface="+mn-lt"/>
        <a:ea typeface="+mn-ea"/>
        <a:cs typeface="+mn-cs"/>
      </a:defRPr>
    </a:lvl2pPr>
    <a:lvl3pPr marL="3762024" algn="l" defTabSz="3762024" rtl="0" eaLnBrk="1" latinLnBrk="0" hangingPunct="1">
      <a:defRPr sz="7400" kern="1200">
        <a:solidFill>
          <a:schemeClr val="tx1"/>
        </a:solidFill>
        <a:latin typeface="+mn-lt"/>
        <a:ea typeface="+mn-ea"/>
        <a:cs typeface="+mn-cs"/>
      </a:defRPr>
    </a:lvl3pPr>
    <a:lvl4pPr marL="5643037" algn="l" defTabSz="3762024" rtl="0" eaLnBrk="1" latinLnBrk="0" hangingPunct="1">
      <a:defRPr sz="7400" kern="1200">
        <a:solidFill>
          <a:schemeClr val="tx1"/>
        </a:solidFill>
        <a:latin typeface="+mn-lt"/>
        <a:ea typeface="+mn-ea"/>
        <a:cs typeface="+mn-cs"/>
      </a:defRPr>
    </a:lvl4pPr>
    <a:lvl5pPr marL="7524049" algn="l" defTabSz="3762024" rtl="0" eaLnBrk="1" latinLnBrk="0" hangingPunct="1">
      <a:defRPr sz="7400" kern="1200">
        <a:solidFill>
          <a:schemeClr val="tx1"/>
        </a:solidFill>
        <a:latin typeface="+mn-lt"/>
        <a:ea typeface="+mn-ea"/>
        <a:cs typeface="+mn-cs"/>
      </a:defRPr>
    </a:lvl5pPr>
    <a:lvl6pPr marL="9405061" algn="l" defTabSz="3762024" rtl="0" eaLnBrk="1" latinLnBrk="0" hangingPunct="1">
      <a:defRPr sz="7400" kern="1200">
        <a:solidFill>
          <a:schemeClr val="tx1"/>
        </a:solidFill>
        <a:latin typeface="+mn-lt"/>
        <a:ea typeface="+mn-ea"/>
        <a:cs typeface="+mn-cs"/>
      </a:defRPr>
    </a:lvl6pPr>
    <a:lvl7pPr marL="11286073" algn="l" defTabSz="3762024" rtl="0" eaLnBrk="1" latinLnBrk="0" hangingPunct="1">
      <a:defRPr sz="7400" kern="1200">
        <a:solidFill>
          <a:schemeClr val="tx1"/>
        </a:solidFill>
        <a:latin typeface="+mn-lt"/>
        <a:ea typeface="+mn-ea"/>
        <a:cs typeface="+mn-cs"/>
      </a:defRPr>
    </a:lvl7pPr>
    <a:lvl8pPr marL="13167086" algn="l" defTabSz="3762024" rtl="0" eaLnBrk="1" latinLnBrk="0" hangingPunct="1">
      <a:defRPr sz="7400" kern="1200">
        <a:solidFill>
          <a:schemeClr val="tx1"/>
        </a:solidFill>
        <a:latin typeface="+mn-lt"/>
        <a:ea typeface="+mn-ea"/>
        <a:cs typeface="+mn-cs"/>
      </a:defRPr>
    </a:lvl8pPr>
    <a:lvl9pPr marL="15048098" algn="l" defTabSz="3762024" rtl="0" eaLnBrk="1" latinLnBrk="0" hangingPunct="1">
      <a:defRPr sz="7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48" autoAdjust="0"/>
  </p:normalViewPr>
  <p:slideViewPr>
    <p:cSldViewPr snapToGrid="0" snapToObjects="1">
      <p:cViewPr>
        <p:scale>
          <a:sx n="66" d="100"/>
          <a:sy n="66" d="100"/>
        </p:scale>
        <p:origin x="7192" y="10016"/>
      </p:cViewPr>
      <p:guideLst>
        <p:guide orient="horz" pos="10368"/>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61E6F-6D57-D54F-A6E8-146288E96310}" type="datetimeFigureOut">
              <a:rPr lang="en-US" smtClean="0"/>
              <a:t>11/9/14</a:t>
            </a:fld>
            <a:endParaRPr lang="en-US"/>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716104-ED19-9B42-B218-63011AD2B363}" type="slidenum">
              <a:rPr lang="en-US" smtClean="0"/>
              <a:t>‹#›</a:t>
            </a:fld>
            <a:endParaRPr lang="en-US"/>
          </a:p>
        </p:txBody>
      </p:sp>
    </p:spTree>
    <p:extLst>
      <p:ext uri="{BB962C8B-B14F-4D97-AF65-F5344CB8AC3E}">
        <p14:creationId xmlns:p14="http://schemas.microsoft.com/office/powerpoint/2010/main" val="693188757"/>
      </p:ext>
    </p:extLst>
  </p:cSld>
  <p:clrMap bg1="lt1" tx1="dk1" bg2="lt2" tx2="dk2" accent1="accent1" accent2="accent2" accent3="accent3" accent4="accent4" accent5="accent5" accent6="accent6" hlink="hlink" folHlink="folHlink"/>
  <p:notesStyle>
    <a:lvl1pPr marL="0" algn="l" defTabSz="1881012" rtl="0" eaLnBrk="1" latinLnBrk="0" hangingPunct="1">
      <a:defRPr sz="4900" kern="1200">
        <a:solidFill>
          <a:schemeClr val="tx1"/>
        </a:solidFill>
        <a:latin typeface="+mn-lt"/>
        <a:ea typeface="+mn-ea"/>
        <a:cs typeface="+mn-cs"/>
      </a:defRPr>
    </a:lvl1pPr>
    <a:lvl2pPr marL="1881012" algn="l" defTabSz="1881012" rtl="0" eaLnBrk="1" latinLnBrk="0" hangingPunct="1">
      <a:defRPr sz="4900" kern="1200">
        <a:solidFill>
          <a:schemeClr val="tx1"/>
        </a:solidFill>
        <a:latin typeface="+mn-lt"/>
        <a:ea typeface="+mn-ea"/>
        <a:cs typeface="+mn-cs"/>
      </a:defRPr>
    </a:lvl2pPr>
    <a:lvl3pPr marL="3762024" algn="l" defTabSz="1881012" rtl="0" eaLnBrk="1" latinLnBrk="0" hangingPunct="1">
      <a:defRPr sz="4900" kern="1200">
        <a:solidFill>
          <a:schemeClr val="tx1"/>
        </a:solidFill>
        <a:latin typeface="+mn-lt"/>
        <a:ea typeface="+mn-ea"/>
        <a:cs typeface="+mn-cs"/>
      </a:defRPr>
    </a:lvl3pPr>
    <a:lvl4pPr marL="5643037" algn="l" defTabSz="1881012" rtl="0" eaLnBrk="1" latinLnBrk="0" hangingPunct="1">
      <a:defRPr sz="4900" kern="1200">
        <a:solidFill>
          <a:schemeClr val="tx1"/>
        </a:solidFill>
        <a:latin typeface="+mn-lt"/>
        <a:ea typeface="+mn-ea"/>
        <a:cs typeface="+mn-cs"/>
      </a:defRPr>
    </a:lvl4pPr>
    <a:lvl5pPr marL="7524049" algn="l" defTabSz="1881012" rtl="0" eaLnBrk="1" latinLnBrk="0" hangingPunct="1">
      <a:defRPr sz="4900" kern="1200">
        <a:solidFill>
          <a:schemeClr val="tx1"/>
        </a:solidFill>
        <a:latin typeface="+mn-lt"/>
        <a:ea typeface="+mn-ea"/>
        <a:cs typeface="+mn-cs"/>
      </a:defRPr>
    </a:lvl5pPr>
    <a:lvl6pPr marL="9405061" algn="l" defTabSz="1881012" rtl="0" eaLnBrk="1" latinLnBrk="0" hangingPunct="1">
      <a:defRPr sz="4900" kern="1200">
        <a:solidFill>
          <a:schemeClr val="tx1"/>
        </a:solidFill>
        <a:latin typeface="+mn-lt"/>
        <a:ea typeface="+mn-ea"/>
        <a:cs typeface="+mn-cs"/>
      </a:defRPr>
    </a:lvl6pPr>
    <a:lvl7pPr marL="11286073" algn="l" defTabSz="1881012" rtl="0" eaLnBrk="1" latinLnBrk="0" hangingPunct="1">
      <a:defRPr sz="4900" kern="1200">
        <a:solidFill>
          <a:schemeClr val="tx1"/>
        </a:solidFill>
        <a:latin typeface="+mn-lt"/>
        <a:ea typeface="+mn-ea"/>
        <a:cs typeface="+mn-cs"/>
      </a:defRPr>
    </a:lvl7pPr>
    <a:lvl8pPr marL="13167086" algn="l" defTabSz="1881012" rtl="0" eaLnBrk="1" latinLnBrk="0" hangingPunct="1">
      <a:defRPr sz="4900" kern="1200">
        <a:solidFill>
          <a:schemeClr val="tx1"/>
        </a:solidFill>
        <a:latin typeface="+mn-lt"/>
        <a:ea typeface="+mn-ea"/>
        <a:cs typeface="+mn-cs"/>
      </a:defRPr>
    </a:lvl8pPr>
    <a:lvl9pPr marL="15048098" algn="l" defTabSz="1881012" rtl="0" eaLnBrk="1" latinLnBrk="0" hangingPunct="1">
      <a:defRPr sz="4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716104-ED19-9B42-B218-63011AD2B363}" type="slidenum">
              <a:rPr lang="en-US" smtClean="0"/>
              <a:t>1</a:t>
            </a:fld>
            <a:endParaRPr lang="en-US"/>
          </a:p>
        </p:txBody>
      </p:sp>
    </p:spTree>
    <p:extLst>
      <p:ext uri="{BB962C8B-B14F-4D97-AF65-F5344CB8AC3E}">
        <p14:creationId xmlns:p14="http://schemas.microsoft.com/office/powerpoint/2010/main" val="804410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10226042"/>
            <a:ext cx="2798064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760" y="18653760"/>
            <a:ext cx="23042880" cy="8412480"/>
          </a:xfrm>
        </p:spPr>
        <p:txBody>
          <a:bodyPr/>
          <a:lstStyle>
            <a:lvl1pPr marL="0" indent="0" algn="ctr">
              <a:buNone/>
              <a:defRPr>
                <a:solidFill>
                  <a:schemeClr val="tx1">
                    <a:tint val="75000"/>
                  </a:schemeClr>
                </a:solidFill>
              </a:defRPr>
            </a:lvl1pPr>
            <a:lvl2pPr marL="1881012" indent="0" algn="ctr">
              <a:buNone/>
              <a:defRPr>
                <a:solidFill>
                  <a:schemeClr val="tx1">
                    <a:tint val="75000"/>
                  </a:schemeClr>
                </a:solidFill>
              </a:defRPr>
            </a:lvl2pPr>
            <a:lvl3pPr marL="3762024" indent="0" algn="ctr">
              <a:buNone/>
              <a:defRPr>
                <a:solidFill>
                  <a:schemeClr val="tx1">
                    <a:tint val="75000"/>
                  </a:schemeClr>
                </a:solidFill>
              </a:defRPr>
            </a:lvl3pPr>
            <a:lvl4pPr marL="5643037" indent="0" algn="ctr">
              <a:buNone/>
              <a:defRPr>
                <a:solidFill>
                  <a:schemeClr val="tx1">
                    <a:tint val="75000"/>
                  </a:schemeClr>
                </a:solidFill>
              </a:defRPr>
            </a:lvl4pPr>
            <a:lvl5pPr marL="7524049" indent="0" algn="ctr">
              <a:buNone/>
              <a:defRPr>
                <a:solidFill>
                  <a:schemeClr val="tx1">
                    <a:tint val="75000"/>
                  </a:schemeClr>
                </a:solidFill>
              </a:defRPr>
            </a:lvl5pPr>
            <a:lvl6pPr marL="9405061" indent="0" algn="ctr">
              <a:buNone/>
              <a:defRPr>
                <a:solidFill>
                  <a:schemeClr val="tx1">
                    <a:tint val="75000"/>
                  </a:schemeClr>
                </a:solidFill>
              </a:defRPr>
            </a:lvl6pPr>
            <a:lvl7pPr marL="11286073" indent="0" algn="ctr">
              <a:buNone/>
              <a:defRPr>
                <a:solidFill>
                  <a:schemeClr val="tx1">
                    <a:tint val="75000"/>
                  </a:schemeClr>
                </a:solidFill>
              </a:defRPr>
            </a:lvl7pPr>
            <a:lvl8pPr marL="13167086" indent="0" algn="ctr">
              <a:buNone/>
              <a:defRPr>
                <a:solidFill>
                  <a:schemeClr val="tx1">
                    <a:tint val="75000"/>
                  </a:schemeClr>
                </a:solidFill>
              </a:defRPr>
            </a:lvl8pPr>
            <a:lvl9pPr marL="150480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21153122"/>
            <a:ext cx="27980640" cy="6537960"/>
          </a:xfrm>
        </p:spPr>
        <p:txBody>
          <a:bodyPr anchor="t"/>
          <a:lstStyle>
            <a:lvl1pPr algn="l">
              <a:defRPr sz="165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7" y="13952225"/>
            <a:ext cx="27980640" cy="7200898"/>
          </a:xfrm>
        </p:spPr>
        <p:txBody>
          <a:bodyPr anchor="b"/>
          <a:lstStyle>
            <a:lvl1pPr marL="0" indent="0">
              <a:buNone/>
              <a:defRPr sz="8200">
                <a:solidFill>
                  <a:schemeClr val="tx1">
                    <a:tint val="75000"/>
                  </a:schemeClr>
                </a:solidFill>
              </a:defRPr>
            </a:lvl1pPr>
            <a:lvl2pPr marL="1881012" indent="0">
              <a:buNone/>
              <a:defRPr sz="7400">
                <a:solidFill>
                  <a:schemeClr val="tx1">
                    <a:tint val="75000"/>
                  </a:schemeClr>
                </a:solidFill>
              </a:defRPr>
            </a:lvl2pPr>
            <a:lvl3pPr marL="3762024" indent="0">
              <a:buNone/>
              <a:defRPr sz="6600">
                <a:solidFill>
                  <a:schemeClr val="tx1">
                    <a:tint val="75000"/>
                  </a:schemeClr>
                </a:solidFill>
              </a:defRPr>
            </a:lvl3pPr>
            <a:lvl4pPr marL="5643037" indent="0">
              <a:buNone/>
              <a:defRPr sz="5800">
                <a:solidFill>
                  <a:schemeClr val="tx1">
                    <a:tint val="75000"/>
                  </a:schemeClr>
                </a:solidFill>
              </a:defRPr>
            </a:lvl4pPr>
            <a:lvl5pPr marL="7524049" indent="0">
              <a:buNone/>
              <a:defRPr sz="5800">
                <a:solidFill>
                  <a:schemeClr val="tx1">
                    <a:tint val="75000"/>
                  </a:schemeClr>
                </a:solidFill>
              </a:defRPr>
            </a:lvl5pPr>
            <a:lvl6pPr marL="9405061" indent="0">
              <a:buNone/>
              <a:defRPr sz="5800">
                <a:solidFill>
                  <a:schemeClr val="tx1">
                    <a:tint val="75000"/>
                  </a:schemeClr>
                </a:solidFill>
              </a:defRPr>
            </a:lvl6pPr>
            <a:lvl7pPr marL="11286073" indent="0">
              <a:buNone/>
              <a:defRPr sz="5800">
                <a:solidFill>
                  <a:schemeClr val="tx1">
                    <a:tint val="75000"/>
                  </a:schemeClr>
                </a:solidFill>
              </a:defRPr>
            </a:lvl7pPr>
            <a:lvl8pPr marL="13167086" indent="0">
              <a:buNone/>
              <a:defRPr sz="5800">
                <a:solidFill>
                  <a:schemeClr val="tx1">
                    <a:tint val="75000"/>
                  </a:schemeClr>
                </a:solidFill>
              </a:defRPr>
            </a:lvl8pPr>
            <a:lvl9pPr marL="15048098" indent="0">
              <a:buNone/>
              <a:defRPr sz="5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45920" y="7680963"/>
            <a:ext cx="14538960" cy="21724622"/>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733520" y="7680963"/>
            <a:ext cx="14538960" cy="21724622"/>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36636D-D922-432D-A958-524484B5923D}" type="datetimeFigureOut">
              <a:rPr lang="en-US" smtClean="0"/>
              <a:pPr/>
              <a:t>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5920" y="7368542"/>
            <a:ext cx="14544677" cy="3070858"/>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645920" y="10439400"/>
            <a:ext cx="14544677" cy="18966182"/>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092" y="7368542"/>
            <a:ext cx="14550390" cy="3070858"/>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6722092" y="10439400"/>
            <a:ext cx="14550390" cy="18966182"/>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11/9/14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pPr/>
              <a:t>11/9/14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11/9/14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1310640"/>
            <a:ext cx="10829927" cy="5577840"/>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2870180" y="1310643"/>
            <a:ext cx="18402300" cy="28094942"/>
          </a:xfrm>
        </p:spPr>
        <p:txBody>
          <a:bodyPr/>
          <a:lstStyle>
            <a:lvl1pPr>
              <a:defRPr sz="13200"/>
            </a:lvl1pPr>
            <a:lvl2pPr>
              <a:defRPr sz="11500"/>
            </a:lvl2pPr>
            <a:lvl3pPr>
              <a:defRPr sz="99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5922" y="6888483"/>
            <a:ext cx="10829927" cy="22517102"/>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23042880"/>
            <a:ext cx="19751040" cy="2720342"/>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6452237" y="2941320"/>
            <a:ext cx="19751040" cy="19751040"/>
          </a:xfrm>
        </p:spPr>
        <p:txBody>
          <a:bodyPr/>
          <a:lstStyle>
            <a:lvl1pPr marL="0" indent="0">
              <a:buNone/>
              <a:defRPr sz="13200"/>
            </a:lvl1pPr>
            <a:lvl2pPr marL="1881012" indent="0">
              <a:buNone/>
              <a:defRPr sz="11500"/>
            </a:lvl2pPr>
            <a:lvl3pPr marL="3762024" indent="0">
              <a:buNone/>
              <a:defRPr sz="9900"/>
            </a:lvl3pPr>
            <a:lvl4pPr marL="5643037" indent="0">
              <a:buNone/>
              <a:defRPr sz="8200"/>
            </a:lvl4pPr>
            <a:lvl5pPr marL="7524049" indent="0">
              <a:buNone/>
              <a:defRPr sz="8200"/>
            </a:lvl5pPr>
            <a:lvl6pPr marL="9405061" indent="0">
              <a:buNone/>
              <a:defRPr sz="8200"/>
            </a:lvl6pPr>
            <a:lvl7pPr marL="11286073" indent="0">
              <a:buNone/>
              <a:defRPr sz="8200"/>
            </a:lvl7pPr>
            <a:lvl8pPr marL="13167086" indent="0">
              <a:buNone/>
              <a:defRPr sz="8200"/>
            </a:lvl8pPr>
            <a:lvl9pPr marL="15048098" indent="0">
              <a:buNone/>
              <a:defRPr sz="82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6452237" y="25763222"/>
            <a:ext cx="19751040" cy="3863338"/>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1318265"/>
            <a:ext cx="740664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5920" y="1318265"/>
            <a:ext cx="2167128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318262"/>
            <a:ext cx="29626560" cy="5486400"/>
          </a:xfrm>
          <a:prstGeom prst="rect">
            <a:avLst/>
          </a:prstGeom>
        </p:spPr>
        <p:txBody>
          <a:bodyPr vert="horz" lIns="376202" tIns="188101" rIns="376202" bIns="18810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45920" y="7680963"/>
            <a:ext cx="29626560" cy="21724622"/>
          </a:xfrm>
          <a:prstGeom prst="rect">
            <a:avLst/>
          </a:prstGeom>
        </p:spPr>
        <p:txBody>
          <a:bodyPr vert="horz" lIns="376202" tIns="188101" rIns="376202" bIns="18810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45920" y="30510482"/>
            <a:ext cx="7680960" cy="1752600"/>
          </a:xfrm>
          <a:prstGeom prst="rect">
            <a:avLst/>
          </a:prstGeom>
        </p:spPr>
        <p:txBody>
          <a:bodyPr vert="horz" lIns="376202" tIns="188101" rIns="376202" bIns="188101" rtlCol="0" anchor="ctr"/>
          <a:lstStyle>
            <a:lvl1pPr algn="l">
              <a:defRPr sz="4900">
                <a:solidFill>
                  <a:schemeClr val="tx1">
                    <a:tint val="75000"/>
                  </a:schemeClr>
                </a:solidFill>
              </a:defRPr>
            </a:lvl1pPr>
          </a:lstStyle>
          <a:p>
            <a:fld id="{8E36636D-D922-432D-A958-524484B5923D}" type="datetimeFigureOut">
              <a:rPr lang="en-US" smtClean="0"/>
              <a:pPr/>
              <a:t>11/9/14</a:t>
            </a:fld>
            <a:endParaRPr lang="en-US"/>
          </a:p>
        </p:txBody>
      </p:sp>
      <p:sp>
        <p:nvSpPr>
          <p:cNvPr id="5" name="Footer Placeholder 4"/>
          <p:cNvSpPr>
            <a:spLocks noGrp="1"/>
          </p:cNvSpPr>
          <p:nvPr>
            <p:ph type="ftr" sz="quarter" idx="3"/>
          </p:nvPr>
        </p:nvSpPr>
        <p:spPr>
          <a:xfrm>
            <a:off x="11247120" y="30510482"/>
            <a:ext cx="10424160" cy="1752600"/>
          </a:xfrm>
          <a:prstGeom prst="rect">
            <a:avLst/>
          </a:prstGeom>
        </p:spPr>
        <p:txBody>
          <a:bodyPr vert="horz" lIns="376202" tIns="188101" rIns="376202" bIns="188101" rtlCol="0" anchor="ctr"/>
          <a:lstStyle>
            <a:lvl1pPr algn="ctr">
              <a:defRPr sz="4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30510482"/>
            <a:ext cx="7680960" cy="1752600"/>
          </a:xfrm>
          <a:prstGeom prst="rect">
            <a:avLst/>
          </a:prstGeom>
        </p:spPr>
        <p:txBody>
          <a:bodyPr vert="horz" lIns="376202" tIns="188101" rIns="376202" bIns="188101" rtlCol="0" anchor="ctr"/>
          <a:lstStyle>
            <a:lvl1pPr algn="r">
              <a:defRPr sz="4900">
                <a:solidFill>
                  <a:schemeClr val="tx1">
                    <a:tint val="75000"/>
                  </a:schemeClr>
                </a:solidFill>
              </a:defRPr>
            </a:lvl1pPr>
          </a:lstStyle>
          <a:p>
            <a:fld id="{DF28FB93-0A08-4E7D-8E63-9EFA29F1E093}"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3762024" rtl="0" eaLnBrk="1" latinLnBrk="0" hangingPunct="1">
        <a:spcBef>
          <a:spcPct val="0"/>
        </a:spcBef>
        <a:buNone/>
        <a:defRPr sz="18100" kern="1200">
          <a:solidFill>
            <a:schemeClr val="tx1"/>
          </a:solidFill>
          <a:latin typeface="+mj-lt"/>
          <a:ea typeface="+mj-ea"/>
          <a:cs typeface="+mj-cs"/>
        </a:defRPr>
      </a:lvl1pPr>
    </p:titleStyle>
    <p:bodyStyle>
      <a:lvl1pPr marL="1410759" indent="-1410759" algn="l" defTabSz="3762024" rtl="0" eaLnBrk="1" latinLnBrk="0" hangingPunct="1">
        <a:spcBef>
          <a:spcPct val="20000"/>
        </a:spcBef>
        <a:buFont typeface="Arial" pitchFamily="34" charset="0"/>
        <a:buChar char="•"/>
        <a:defRPr sz="13200" kern="1200">
          <a:solidFill>
            <a:schemeClr val="tx1"/>
          </a:solidFill>
          <a:latin typeface="+mn-lt"/>
          <a:ea typeface="+mn-ea"/>
          <a:cs typeface="+mn-cs"/>
        </a:defRPr>
      </a:lvl1pPr>
      <a:lvl2pPr marL="3056645" indent="-1175633" algn="l" defTabSz="3762024" rtl="0" eaLnBrk="1" latinLnBrk="0" hangingPunct="1">
        <a:spcBef>
          <a:spcPct val="20000"/>
        </a:spcBef>
        <a:buFont typeface="Arial" pitchFamily="34" charset="0"/>
        <a:buChar char="–"/>
        <a:defRPr sz="11500" kern="1200">
          <a:solidFill>
            <a:schemeClr val="tx1"/>
          </a:solidFill>
          <a:latin typeface="+mn-lt"/>
          <a:ea typeface="+mn-ea"/>
          <a:cs typeface="+mn-cs"/>
        </a:defRPr>
      </a:lvl2pPr>
      <a:lvl3pPr marL="4702531" indent="-940506" algn="l" defTabSz="3762024"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83543"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4pPr>
      <a:lvl5pPr marL="8464555"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5pPr>
      <a:lvl6pPr marL="10345567"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6580"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7592"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8604" indent="-940506" algn="l" defTabSz="3762024" rtl="0" eaLnBrk="1" latinLnBrk="0" hangingPunct="1">
        <a:spcBef>
          <a:spcPct val="20000"/>
        </a:spcBef>
        <a:buFont typeface="Arial" pitchFamily="34" charset="0"/>
        <a:buChar char="•"/>
        <a:defRPr sz="8200" kern="1200">
          <a:solidFill>
            <a:schemeClr val="tx1"/>
          </a:solidFill>
          <a:latin typeface="+mn-lt"/>
          <a:ea typeface="+mn-ea"/>
          <a:cs typeface="+mn-cs"/>
        </a:defRPr>
      </a:lvl9pPr>
    </p:bodyStyle>
    <p:otherStyle>
      <a:defPPr>
        <a:defRPr lang="en-US"/>
      </a:defPPr>
      <a:lvl1pPr marL="0" algn="l" defTabSz="3762024" rtl="0" eaLnBrk="1" latinLnBrk="0" hangingPunct="1">
        <a:defRPr sz="7400" kern="1200">
          <a:solidFill>
            <a:schemeClr val="tx1"/>
          </a:solidFill>
          <a:latin typeface="+mn-lt"/>
          <a:ea typeface="+mn-ea"/>
          <a:cs typeface="+mn-cs"/>
        </a:defRPr>
      </a:lvl1pPr>
      <a:lvl2pPr marL="1881012" algn="l" defTabSz="3762024" rtl="0" eaLnBrk="1" latinLnBrk="0" hangingPunct="1">
        <a:defRPr sz="7400" kern="1200">
          <a:solidFill>
            <a:schemeClr val="tx1"/>
          </a:solidFill>
          <a:latin typeface="+mn-lt"/>
          <a:ea typeface="+mn-ea"/>
          <a:cs typeface="+mn-cs"/>
        </a:defRPr>
      </a:lvl2pPr>
      <a:lvl3pPr marL="3762024" algn="l" defTabSz="3762024" rtl="0" eaLnBrk="1" latinLnBrk="0" hangingPunct="1">
        <a:defRPr sz="7400" kern="1200">
          <a:solidFill>
            <a:schemeClr val="tx1"/>
          </a:solidFill>
          <a:latin typeface="+mn-lt"/>
          <a:ea typeface="+mn-ea"/>
          <a:cs typeface="+mn-cs"/>
        </a:defRPr>
      </a:lvl3pPr>
      <a:lvl4pPr marL="5643037" algn="l" defTabSz="3762024" rtl="0" eaLnBrk="1" latinLnBrk="0" hangingPunct="1">
        <a:defRPr sz="7400" kern="1200">
          <a:solidFill>
            <a:schemeClr val="tx1"/>
          </a:solidFill>
          <a:latin typeface="+mn-lt"/>
          <a:ea typeface="+mn-ea"/>
          <a:cs typeface="+mn-cs"/>
        </a:defRPr>
      </a:lvl4pPr>
      <a:lvl5pPr marL="7524049" algn="l" defTabSz="3762024" rtl="0" eaLnBrk="1" latinLnBrk="0" hangingPunct="1">
        <a:defRPr sz="7400" kern="1200">
          <a:solidFill>
            <a:schemeClr val="tx1"/>
          </a:solidFill>
          <a:latin typeface="+mn-lt"/>
          <a:ea typeface="+mn-ea"/>
          <a:cs typeface="+mn-cs"/>
        </a:defRPr>
      </a:lvl5pPr>
      <a:lvl6pPr marL="9405061" algn="l" defTabSz="3762024" rtl="0" eaLnBrk="1" latinLnBrk="0" hangingPunct="1">
        <a:defRPr sz="7400" kern="1200">
          <a:solidFill>
            <a:schemeClr val="tx1"/>
          </a:solidFill>
          <a:latin typeface="+mn-lt"/>
          <a:ea typeface="+mn-ea"/>
          <a:cs typeface="+mn-cs"/>
        </a:defRPr>
      </a:lvl6pPr>
      <a:lvl7pPr marL="11286073" algn="l" defTabSz="3762024" rtl="0" eaLnBrk="1" latinLnBrk="0" hangingPunct="1">
        <a:defRPr sz="7400" kern="1200">
          <a:solidFill>
            <a:schemeClr val="tx1"/>
          </a:solidFill>
          <a:latin typeface="+mn-lt"/>
          <a:ea typeface="+mn-ea"/>
          <a:cs typeface="+mn-cs"/>
        </a:defRPr>
      </a:lvl7pPr>
      <a:lvl8pPr marL="13167086" algn="l" defTabSz="3762024" rtl="0" eaLnBrk="1" latinLnBrk="0" hangingPunct="1">
        <a:defRPr sz="7400" kern="1200">
          <a:solidFill>
            <a:schemeClr val="tx1"/>
          </a:solidFill>
          <a:latin typeface="+mn-lt"/>
          <a:ea typeface="+mn-ea"/>
          <a:cs typeface="+mn-cs"/>
        </a:defRPr>
      </a:lvl8pPr>
      <a:lvl9pPr marL="15048098" algn="l" defTabSz="3762024"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 Id="rId7" Type="http://schemas.openxmlformats.org/officeDocument/2006/relationships/image" Target="../media/image5.emf"/><Relationship Id="rId8" Type="http://schemas.openxmlformats.org/officeDocument/2006/relationships/image" Target="../media/image6.jpeg"/><Relationship Id="rId9" Type="http://schemas.openxmlformats.org/officeDocument/2006/relationships/image" Target="../media/image7.jpg"/><Relationship Id="rId10" Type="http://schemas.openxmlformats.org/officeDocument/2006/relationships/image" Target="../media/image8.jp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0" y="253999"/>
            <a:ext cx="15646400" cy="1747177"/>
          </a:xfrm>
          <a:ln w="57150" cmpd="sng"/>
        </p:spPr>
        <p:style>
          <a:lnRef idx="2">
            <a:schemeClr val="dk1"/>
          </a:lnRef>
          <a:fillRef idx="1">
            <a:schemeClr val="lt1"/>
          </a:fillRef>
          <a:effectRef idx="0">
            <a:schemeClr val="dk1"/>
          </a:effectRef>
          <a:fontRef idx="minor">
            <a:schemeClr val="dk1"/>
          </a:fontRef>
        </p:style>
        <p:txBody>
          <a:bodyPr>
            <a:normAutofit fontScale="90000"/>
          </a:bodyPr>
          <a:lstStyle/>
          <a:p>
            <a:r>
              <a:rPr lang="en-US" sz="6000" b="0" dirty="0" smtClean="0">
                <a:latin typeface="Helvetica"/>
                <a:cs typeface="Helvetica"/>
              </a:rPr>
              <a:t>Where are the Low-mass Neutron Stars?</a:t>
            </a:r>
            <a:br>
              <a:rPr lang="en-US" sz="6000" b="0" dirty="0" smtClean="0">
                <a:latin typeface="Helvetica"/>
                <a:cs typeface="Helvetica"/>
              </a:rPr>
            </a:br>
            <a:r>
              <a:rPr lang="en-US" sz="4800" b="0" dirty="0" smtClean="0">
                <a:latin typeface="Helvetica"/>
                <a:cs typeface="Helvetica"/>
              </a:rPr>
              <a:t>Frederick Seward</a:t>
            </a:r>
            <a:endParaRPr lang="en-US" sz="4800" b="0" dirty="0">
              <a:latin typeface="Helvetica"/>
              <a:cs typeface="Helvetica"/>
            </a:endParaRPr>
          </a:p>
        </p:txBody>
      </p:sp>
      <p:pic>
        <p:nvPicPr>
          <p:cNvPr id="12" name="Picture 11" descr="rawles_f10.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37151" y="14518831"/>
            <a:ext cx="5259085" cy="4835935"/>
          </a:xfrm>
          <a:prstGeom prst="rect">
            <a:avLst/>
          </a:prstGeom>
          <a:ln w="57150" cmpd="sng">
            <a:solidFill>
              <a:srgbClr val="FFFF00"/>
            </a:solidFill>
          </a:ln>
        </p:spPr>
        <p:style>
          <a:lnRef idx="2">
            <a:schemeClr val="accent2"/>
          </a:lnRef>
          <a:fillRef idx="1">
            <a:schemeClr val="lt1"/>
          </a:fillRef>
          <a:effectRef idx="0">
            <a:schemeClr val="accent2"/>
          </a:effectRef>
          <a:fontRef idx="minor">
            <a:schemeClr val="dk1"/>
          </a:fontRef>
        </p:style>
      </p:pic>
      <p:pic>
        <p:nvPicPr>
          <p:cNvPr id="14" name="Picture 13" descr="g310_center_sqrt.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846093" y="25110239"/>
            <a:ext cx="4857284" cy="4115243"/>
          </a:xfrm>
          <a:prstGeom prst="rect">
            <a:avLst/>
          </a:prstGeom>
          <a:ln w="57150" cmpd="sng">
            <a:solidFill>
              <a:srgbClr val="FF6600"/>
            </a:solidFill>
          </a:ln>
        </p:spPr>
      </p:pic>
      <p:sp>
        <p:nvSpPr>
          <p:cNvPr id="15" name="TextBox 14"/>
          <p:cNvSpPr txBox="1"/>
          <p:nvPr/>
        </p:nvSpPr>
        <p:spPr>
          <a:xfrm>
            <a:off x="213290" y="2444598"/>
            <a:ext cx="10794046" cy="3252172"/>
          </a:xfrm>
          <a:prstGeom prst="rect">
            <a:avLst/>
          </a:prstGeom>
          <a:ln w="57150" cmpd="sng">
            <a:solidFill>
              <a:srgbClr val="000000"/>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dirty="0" smtClean="0">
              <a:latin typeface="Helvetica"/>
              <a:cs typeface="Helvetica"/>
            </a:endParaRPr>
          </a:p>
          <a:p>
            <a:r>
              <a:rPr lang="en-US" sz="2000" b="1" dirty="0" smtClean="0">
                <a:latin typeface="Helvetica"/>
                <a:cs typeface="Helvetica"/>
              </a:rPr>
              <a:t>ABSTRACT</a:t>
            </a:r>
            <a:endParaRPr lang="en-US" sz="2000" b="1" dirty="0">
              <a:latin typeface="Helvetica"/>
              <a:cs typeface="Helvetica"/>
            </a:endParaRPr>
          </a:p>
          <a:p>
            <a:r>
              <a:rPr lang="en-US" sz="2000" dirty="0">
                <a:latin typeface="Helvetica"/>
                <a:cs typeface="Helvetica"/>
              </a:rPr>
              <a:t>Neutron stars are predicted to be stable over the mass range ≈ 0.1 to ≈ 3M</a:t>
            </a:r>
            <a:r>
              <a:rPr lang="en-US" sz="3200" baseline="-25000" dirty="0">
                <a:latin typeface="Helvetica"/>
                <a:cs typeface="Helvetica"/>
              </a:rPr>
              <a:t>⊙</a:t>
            </a:r>
            <a:r>
              <a:rPr lang="en-US" sz="2000" dirty="0">
                <a:latin typeface="Helvetica"/>
                <a:cs typeface="Helvetica"/>
              </a:rPr>
              <a:t>. At 1.4 M</a:t>
            </a:r>
            <a:r>
              <a:rPr lang="en-US" sz="3200" baseline="-25000" dirty="0">
                <a:latin typeface="Helvetica"/>
                <a:cs typeface="Helvetica"/>
              </a:rPr>
              <a:t>⊙</a:t>
            </a:r>
            <a:r>
              <a:rPr lang="en-US" sz="2000" dirty="0">
                <a:latin typeface="Helvetica"/>
                <a:cs typeface="Helvetica"/>
              </a:rPr>
              <a:t>, 98% of the mass is in a core with </a:t>
            </a:r>
            <a:r>
              <a:rPr lang="en-US" sz="2000" dirty="0" err="1">
                <a:latin typeface="Helvetica"/>
                <a:cs typeface="Helvetica"/>
              </a:rPr>
              <a:t>supernuclear</a:t>
            </a:r>
            <a:r>
              <a:rPr lang="en-US" sz="2000" dirty="0">
                <a:latin typeface="Helvetica"/>
                <a:cs typeface="Helvetica"/>
              </a:rPr>
              <a:t> density and 1-2 % forms a thin crust and atmosphere . As mass decreases, the fraction of mass in the crust increases until at </a:t>
            </a:r>
            <a:r>
              <a:rPr lang="en-US" sz="2000" dirty="0" smtClean="0">
                <a:latin typeface="Helvetica"/>
                <a:cs typeface="Helvetica"/>
              </a:rPr>
              <a:t>≈ 0.1 </a:t>
            </a:r>
            <a:r>
              <a:rPr lang="en-US" sz="2000" dirty="0">
                <a:latin typeface="Helvetica"/>
                <a:cs typeface="Helvetica"/>
              </a:rPr>
              <a:t>M</a:t>
            </a:r>
            <a:r>
              <a:rPr lang="en-US" sz="3200" baseline="-25000" dirty="0">
                <a:latin typeface="Helvetica"/>
                <a:cs typeface="Helvetica"/>
              </a:rPr>
              <a:t>⊙</a:t>
            </a:r>
            <a:r>
              <a:rPr lang="en-US" sz="2000" dirty="0">
                <a:latin typeface="Helvetica"/>
                <a:cs typeface="Helvetica"/>
              </a:rPr>
              <a:t>, all material is at nuclear density or below and the star is all crust. T</a:t>
            </a:r>
            <a:r>
              <a:rPr lang="en-US" sz="2000" dirty="0" smtClean="0">
                <a:latin typeface="Helvetica"/>
                <a:cs typeface="Helvetica"/>
              </a:rPr>
              <a:t>he </a:t>
            </a:r>
            <a:r>
              <a:rPr lang="en-US" sz="2000" dirty="0">
                <a:latin typeface="Helvetica"/>
                <a:cs typeface="Helvetica"/>
              </a:rPr>
              <a:t>masses of ≈ 60 neutron stars have been measured and all fall between 1 M</a:t>
            </a:r>
            <a:r>
              <a:rPr lang="en-US" sz="3200" baseline="-25000" dirty="0">
                <a:latin typeface="Helvetica"/>
                <a:cs typeface="Helvetica"/>
              </a:rPr>
              <a:t>⊙</a:t>
            </a:r>
            <a:r>
              <a:rPr lang="en-US" sz="2000" dirty="0">
                <a:latin typeface="Helvetica"/>
                <a:cs typeface="Helvetica"/>
              </a:rPr>
              <a:t> and 2 M</a:t>
            </a:r>
            <a:r>
              <a:rPr lang="en-US" sz="3200" baseline="-25000" dirty="0">
                <a:latin typeface="Helvetica"/>
                <a:cs typeface="Helvetica"/>
              </a:rPr>
              <a:t>⊙</a:t>
            </a:r>
            <a:r>
              <a:rPr lang="en-US" sz="2000" dirty="0">
                <a:latin typeface="Helvetica"/>
                <a:cs typeface="Helvetica"/>
              </a:rPr>
              <a:t>. It is of interest to search for neutron stars with M &lt; </a:t>
            </a:r>
            <a:r>
              <a:rPr lang="en-US" sz="2000" dirty="0" smtClean="0">
                <a:latin typeface="Helvetica"/>
                <a:cs typeface="Helvetica"/>
              </a:rPr>
              <a:t>0.5 M</a:t>
            </a:r>
            <a:r>
              <a:rPr lang="en-US" sz="3200" baseline="-25000" dirty="0">
                <a:latin typeface="Helvetica"/>
                <a:cs typeface="Helvetica"/>
              </a:rPr>
              <a:t>⊙</a:t>
            </a:r>
            <a:r>
              <a:rPr lang="en-US" sz="2000" dirty="0">
                <a:latin typeface="Helvetica"/>
                <a:cs typeface="Helvetica"/>
              </a:rPr>
              <a:t>. These low-mass objects should have different characteristics and might be found in high-mass binaries, as high-velocity objects, and perhaps as Anomalous Pulsars.</a:t>
            </a:r>
          </a:p>
        </p:txBody>
      </p:sp>
      <p:sp>
        <p:nvSpPr>
          <p:cNvPr id="16" name="TextBox 15"/>
          <p:cNvSpPr txBox="1"/>
          <p:nvPr/>
        </p:nvSpPr>
        <p:spPr>
          <a:xfrm>
            <a:off x="213290" y="5953265"/>
            <a:ext cx="10742766" cy="8197116"/>
          </a:xfrm>
          <a:prstGeom prst="rect">
            <a:avLst/>
          </a:prstGeom>
          <a:ln w="57150" cmpd="sng">
            <a:solidFill>
              <a:srgbClr val="8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2000" b="1" dirty="0" smtClean="0">
              <a:latin typeface="Helvetica"/>
              <a:cs typeface="Helvetica"/>
            </a:endParaRPr>
          </a:p>
          <a:p>
            <a:r>
              <a:rPr lang="en-US" sz="2000" b="1" dirty="0" smtClean="0">
                <a:latin typeface="Helvetica"/>
                <a:cs typeface="Helvetica"/>
              </a:rPr>
              <a:t>1</a:t>
            </a:r>
            <a:r>
              <a:rPr lang="en-US" sz="2000" b="1" dirty="0">
                <a:latin typeface="Helvetica"/>
                <a:cs typeface="Helvetica"/>
              </a:rPr>
              <a:t>. Introduction</a:t>
            </a:r>
          </a:p>
          <a:p>
            <a:r>
              <a:rPr lang="en-US" sz="2000" dirty="0">
                <a:latin typeface="Helvetica"/>
                <a:cs typeface="Helvetica"/>
              </a:rPr>
              <a:t>A neutron star (NS) is generally assumed to have mass, </a:t>
            </a:r>
            <a:r>
              <a:rPr lang="en-US" sz="2000" i="1" dirty="0">
                <a:latin typeface="Helvetica"/>
                <a:cs typeface="Helvetica"/>
              </a:rPr>
              <a:t>M</a:t>
            </a:r>
            <a:r>
              <a:rPr lang="en-US" sz="2000" dirty="0">
                <a:latin typeface="Helvetica"/>
                <a:cs typeface="Helvetica"/>
              </a:rPr>
              <a:t> = 1.3 − 1.4 M</a:t>
            </a:r>
            <a:r>
              <a:rPr lang="en-US" sz="3200" baseline="-25000" dirty="0">
                <a:latin typeface="Helvetica"/>
                <a:cs typeface="Helvetica"/>
              </a:rPr>
              <a:t>⊙</a:t>
            </a:r>
            <a:r>
              <a:rPr lang="en-US" sz="2000" dirty="0">
                <a:latin typeface="Helvetica"/>
                <a:cs typeface="Helvetica"/>
              </a:rPr>
              <a:t> and radius, </a:t>
            </a:r>
            <a:r>
              <a:rPr lang="en-US" sz="2000" i="1" dirty="0">
                <a:latin typeface="Helvetica"/>
                <a:cs typeface="Helvetica"/>
              </a:rPr>
              <a:t>R </a:t>
            </a:r>
            <a:r>
              <a:rPr lang="en-US" sz="2000" dirty="0">
                <a:latin typeface="Helvetica"/>
                <a:cs typeface="Helvetica"/>
              </a:rPr>
              <a:t>= </a:t>
            </a:r>
            <a:r>
              <a:rPr lang="en-US" sz="2000" dirty="0" smtClean="0">
                <a:latin typeface="Helvetica"/>
                <a:cs typeface="Helvetica"/>
              </a:rPr>
              <a:t>10−15 </a:t>
            </a:r>
            <a:r>
              <a:rPr lang="en-US" sz="2000" dirty="0">
                <a:latin typeface="Helvetica"/>
                <a:cs typeface="Helvetica"/>
              </a:rPr>
              <a:t>km. It consists of a gaseous atmosphere with thickness of a few cm, a solid crust with thickness ≈ 1 km, and a liquid core with </a:t>
            </a:r>
            <a:r>
              <a:rPr lang="en-US" sz="2000" i="1" dirty="0">
                <a:latin typeface="Helvetica"/>
                <a:cs typeface="Helvetica"/>
              </a:rPr>
              <a:t>R </a:t>
            </a:r>
            <a:r>
              <a:rPr lang="en-US" sz="2000" dirty="0">
                <a:latin typeface="Helvetica"/>
                <a:cs typeface="Helvetica"/>
              </a:rPr>
              <a:t>≈ 10 km and central density ≈ </a:t>
            </a:r>
            <a:r>
              <a:rPr lang="en-US" sz="2000" dirty="0" smtClean="0">
                <a:latin typeface="Helvetica"/>
                <a:cs typeface="Helvetica"/>
              </a:rPr>
              <a:t>10</a:t>
            </a:r>
            <a:r>
              <a:rPr lang="en-US" sz="2000" baseline="30000" dirty="0" smtClean="0">
                <a:latin typeface="Helvetica"/>
                <a:cs typeface="Helvetica"/>
              </a:rPr>
              <a:t>15</a:t>
            </a:r>
            <a:r>
              <a:rPr lang="en-US" sz="2000" dirty="0" smtClean="0">
                <a:latin typeface="Helvetica"/>
                <a:cs typeface="Helvetica"/>
              </a:rPr>
              <a:t> g cm</a:t>
            </a:r>
            <a:r>
              <a:rPr lang="en-US" sz="2000" baseline="30000" dirty="0" smtClean="0">
                <a:latin typeface="Helvetica"/>
                <a:cs typeface="Helvetica"/>
              </a:rPr>
              <a:t>-3</a:t>
            </a:r>
            <a:r>
              <a:rPr lang="en-US" sz="2000" dirty="0">
                <a:latin typeface="Helvetica"/>
                <a:cs typeface="Helvetica"/>
              </a:rPr>
              <a:t>, appreciably more dense than the material in an atomic nucleus which has density ≈ 2.8 × </a:t>
            </a:r>
            <a:r>
              <a:rPr lang="en-US" sz="2000" dirty="0" smtClean="0">
                <a:latin typeface="Helvetica"/>
                <a:cs typeface="Helvetica"/>
              </a:rPr>
              <a:t>10</a:t>
            </a:r>
            <a:r>
              <a:rPr lang="en-US" sz="2000" baseline="30000" dirty="0" smtClean="0">
                <a:latin typeface="Helvetica"/>
                <a:cs typeface="Helvetica"/>
              </a:rPr>
              <a:t>14</a:t>
            </a:r>
            <a:r>
              <a:rPr lang="en-US" sz="2000" dirty="0" smtClean="0">
                <a:latin typeface="Helvetica"/>
                <a:cs typeface="Helvetica"/>
              </a:rPr>
              <a:t> g cm</a:t>
            </a:r>
            <a:r>
              <a:rPr lang="en-US" sz="2000" baseline="30000" dirty="0" smtClean="0">
                <a:latin typeface="Helvetica"/>
                <a:cs typeface="Helvetica"/>
              </a:rPr>
              <a:t>-3</a:t>
            </a:r>
            <a:r>
              <a:rPr lang="en-US" sz="2000" dirty="0">
                <a:latin typeface="Helvetica"/>
                <a:cs typeface="Helvetica"/>
              </a:rPr>
              <a:t>. For this canonical NS, </a:t>
            </a:r>
            <a:r>
              <a:rPr lang="en-US" sz="2000" dirty="0" smtClean="0">
                <a:latin typeface="Helvetica"/>
                <a:cs typeface="Helvetica"/>
              </a:rPr>
              <a:t>≈ 98</a:t>
            </a:r>
            <a:r>
              <a:rPr lang="en-US" sz="2000" dirty="0">
                <a:latin typeface="Helvetica"/>
                <a:cs typeface="Helvetica"/>
              </a:rPr>
              <a:t>% of the mass is in the core</a:t>
            </a:r>
            <a:r>
              <a:rPr lang="en-US" sz="2000" dirty="0" smtClean="0">
                <a:latin typeface="Helvetica"/>
                <a:cs typeface="Helvetica"/>
              </a:rPr>
              <a:t>.</a:t>
            </a:r>
          </a:p>
          <a:p>
            <a:endParaRPr lang="en-US" sz="2000" dirty="0">
              <a:latin typeface="Helvetica"/>
              <a:cs typeface="Helvetica"/>
            </a:endParaRPr>
          </a:p>
          <a:p>
            <a:r>
              <a:rPr lang="en-US" sz="2000" dirty="0" smtClean="0">
                <a:latin typeface="Helvetica"/>
                <a:cs typeface="Helvetica"/>
              </a:rPr>
              <a:t>     In </a:t>
            </a:r>
            <a:r>
              <a:rPr lang="en-US" sz="2000" dirty="0">
                <a:latin typeface="Helvetica"/>
                <a:cs typeface="Helvetica"/>
              </a:rPr>
              <a:t>theory, neutron stars can exist with mass ranging from ≈ 0.1 to ≈ 3 M</a:t>
            </a:r>
            <a:r>
              <a:rPr lang="en-US" sz="3200" baseline="-25000" dirty="0">
                <a:latin typeface="Helvetica"/>
                <a:cs typeface="Helvetica"/>
              </a:rPr>
              <a:t>⊙</a:t>
            </a:r>
            <a:r>
              <a:rPr lang="en-US" sz="2000" dirty="0">
                <a:latin typeface="Helvetica"/>
                <a:cs typeface="Helvetica"/>
              </a:rPr>
              <a:t>. (</a:t>
            </a:r>
            <a:r>
              <a:rPr lang="en-US" sz="2000" dirty="0" err="1">
                <a:latin typeface="Helvetica"/>
                <a:cs typeface="Helvetica"/>
              </a:rPr>
              <a:t>Lattimer</a:t>
            </a:r>
            <a:r>
              <a:rPr lang="en-US" sz="2000" dirty="0">
                <a:latin typeface="Helvetica"/>
                <a:cs typeface="Helvetica"/>
              </a:rPr>
              <a:t> and </a:t>
            </a:r>
            <a:r>
              <a:rPr lang="en-US" sz="2000" dirty="0" err="1">
                <a:latin typeface="Helvetica"/>
                <a:cs typeface="Helvetica"/>
              </a:rPr>
              <a:t>Prakash</a:t>
            </a:r>
            <a:r>
              <a:rPr lang="en-US" sz="2000" dirty="0">
                <a:latin typeface="Helvetica"/>
                <a:cs typeface="Helvetica"/>
              </a:rPr>
              <a:t> 2001). Above the high-mass limit, the NS becomes a black hole. Below the lower limit, dynamic instability and β-decay lead to disintegration of the star (</a:t>
            </a:r>
            <a:r>
              <a:rPr lang="en-US" sz="2000" dirty="0" err="1">
                <a:latin typeface="Helvetica"/>
                <a:cs typeface="Helvetica"/>
              </a:rPr>
              <a:t>Colpi</a:t>
            </a:r>
            <a:r>
              <a:rPr lang="en-US" sz="2000" dirty="0">
                <a:latin typeface="Helvetica"/>
                <a:cs typeface="Helvetica"/>
              </a:rPr>
              <a:t> et al 1989). The few accurate measurements of radii that exist indicate that </a:t>
            </a:r>
            <a:r>
              <a:rPr lang="en-US" sz="2000" dirty="0" smtClean="0">
                <a:latin typeface="Helvetica"/>
                <a:cs typeface="Helvetica"/>
              </a:rPr>
              <a:t>canonical-mass </a:t>
            </a:r>
            <a:r>
              <a:rPr lang="en-US" sz="2000" dirty="0">
                <a:latin typeface="Helvetica"/>
                <a:cs typeface="Helvetica"/>
              </a:rPr>
              <a:t>NSs are understood and, since the low-mass theory is based on observations of atomic nuclei (Hansel et al 2002)</a:t>
            </a:r>
            <a:r>
              <a:rPr lang="en-US" sz="2000" dirty="0" smtClean="0">
                <a:latin typeface="Helvetica"/>
                <a:cs typeface="Helvetica"/>
              </a:rPr>
              <a:t>, the </a:t>
            </a:r>
            <a:r>
              <a:rPr lang="en-US" sz="2000" i="1" dirty="0">
                <a:latin typeface="Helvetica"/>
                <a:cs typeface="Helvetica"/>
              </a:rPr>
              <a:t>M</a:t>
            </a:r>
            <a:r>
              <a:rPr lang="en-US" sz="2000" dirty="0" smtClean="0">
                <a:latin typeface="Helvetica"/>
                <a:cs typeface="Helvetica"/>
              </a:rPr>
              <a:t> </a:t>
            </a:r>
            <a:r>
              <a:rPr lang="en-US" sz="2000" dirty="0" err="1">
                <a:latin typeface="Helvetica"/>
                <a:cs typeface="Helvetica"/>
              </a:rPr>
              <a:t>vs</a:t>
            </a:r>
            <a:r>
              <a:rPr lang="en-US" sz="2000" dirty="0">
                <a:latin typeface="Helvetica"/>
                <a:cs typeface="Helvetica"/>
              </a:rPr>
              <a:t> </a:t>
            </a:r>
            <a:r>
              <a:rPr lang="en-US" sz="2000" i="1" dirty="0">
                <a:latin typeface="Helvetica"/>
                <a:cs typeface="Helvetica"/>
              </a:rPr>
              <a:t>R</a:t>
            </a:r>
            <a:r>
              <a:rPr lang="en-US" sz="2000" dirty="0" smtClean="0">
                <a:latin typeface="Helvetica"/>
                <a:cs typeface="Helvetica"/>
              </a:rPr>
              <a:t> </a:t>
            </a:r>
            <a:r>
              <a:rPr lang="en-US" sz="2000" dirty="0">
                <a:latin typeface="Helvetica"/>
                <a:cs typeface="Helvetica"/>
              </a:rPr>
              <a:t>relation </a:t>
            </a:r>
            <a:r>
              <a:rPr lang="en-US" sz="2000" dirty="0" smtClean="0">
                <a:latin typeface="Helvetica"/>
                <a:cs typeface="Helvetica"/>
              </a:rPr>
              <a:t>should be </a:t>
            </a:r>
            <a:r>
              <a:rPr lang="en-US" sz="2000" dirty="0">
                <a:latin typeface="Helvetica"/>
                <a:cs typeface="Helvetica"/>
              </a:rPr>
              <a:t>about as shown in Figure </a:t>
            </a:r>
            <a:r>
              <a:rPr lang="en-US" sz="2000" dirty="0" smtClean="0">
                <a:latin typeface="Helvetica"/>
                <a:cs typeface="Helvetica"/>
              </a:rPr>
              <a:t>1.</a:t>
            </a:r>
          </a:p>
          <a:p>
            <a:endParaRPr lang="en-US" sz="2000" dirty="0">
              <a:latin typeface="Helvetica"/>
              <a:cs typeface="Helvetica"/>
            </a:endParaRPr>
          </a:p>
          <a:p>
            <a:r>
              <a:rPr lang="en-US" sz="2000" dirty="0" smtClean="0">
                <a:latin typeface="Helvetica"/>
                <a:cs typeface="Helvetica"/>
              </a:rPr>
              <a:t>     It </a:t>
            </a:r>
            <a:r>
              <a:rPr lang="en-US" sz="2000" dirty="0">
                <a:latin typeface="Helvetica"/>
                <a:cs typeface="Helvetica"/>
              </a:rPr>
              <a:t>is characteristic of most models that the radius does not change much in the range 0.5 M</a:t>
            </a:r>
            <a:r>
              <a:rPr lang="en-US" sz="3200" baseline="-25000" dirty="0">
                <a:latin typeface="Helvetica"/>
                <a:cs typeface="Helvetica"/>
              </a:rPr>
              <a:t>⊙</a:t>
            </a:r>
            <a:r>
              <a:rPr lang="en-US" sz="2000" dirty="0">
                <a:latin typeface="Helvetica"/>
                <a:cs typeface="Helvetica"/>
              </a:rPr>
              <a:t> &lt; </a:t>
            </a:r>
            <a:r>
              <a:rPr lang="en-US" sz="2000" i="1" dirty="0">
                <a:latin typeface="Helvetica"/>
                <a:cs typeface="Helvetica"/>
              </a:rPr>
              <a:t>M</a:t>
            </a:r>
            <a:r>
              <a:rPr lang="en-US" sz="2000" dirty="0">
                <a:latin typeface="Helvetica"/>
                <a:cs typeface="Helvetica"/>
              </a:rPr>
              <a:t> &lt; 1.5 M</a:t>
            </a:r>
            <a:r>
              <a:rPr lang="en-US" sz="3200" baseline="-25000" dirty="0">
                <a:latin typeface="Helvetica"/>
                <a:cs typeface="Helvetica"/>
              </a:rPr>
              <a:t>⊙</a:t>
            </a:r>
            <a:r>
              <a:rPr lang="en-US" sz="2000" dirty="0">
                <a:latin typeface="Helvetica"/>
                <a:cs typeface="Helvetica"/>
              </a:rPr>
              <a:t> but as mass decreases below 0.5 M</a:t>
            </a:r>
            <a:r>
              <a:rPr lang="en-US" sz="3200" baseline="-25000" dirty="0">
                <a:latin typeface="Helvetica"/>
                <a:cs typeface="Helvetica"/>
              </a:rPr>
              <a:t>⊙</a:t>
            </a:r>
            <a:r>
              <a:rPr lang="en-US" sz="2000" dirty="0">
                <a:latin typeface="Helvetica"/>
                <a:cs typeface="Helvetica"/>
              </a:rPr>
              <a:t>, the radius starts to increase and the mass and thickness of the crust </a:t>
            </a:r>
            <a:r>
              <a:rPr lang="en-US" sz="2000" dirty="0" smtClean="0">
                <a:latin typeface="Helvetica"/>
                <a:cs typeface="Helvetica"/>
              </a:rPr>
              <a:t>increase (see Figure 2) </a:t>
            </a:r>
            <a:r>
              <a:rPr lang="en-US" sz="2000" dirty="0">
                <a:latin typeface="Helvetica"/>
                <a:cs typeface="Helvetica"/>
              </a:rPr>
              <a:t>until at the minimum mass of ≈ 0.1 M</a:t>
            </a:r>
            <a:r>
              <a:rPr lang="en-US" sz="3200" baseline="-25000" dirty="0">
                <a:latin typeface="Helvetica"/>
                <a:cs typeface="Helvetica"/>
              </a:rPr>
              <a:t>⊙</a:t>
            </a:r>
            <a:r>
              <a:rPr lang="en-US" sz="2000" dirty="0">
                <a:latin typeface="Helvetica"/>
                <a:cs typeface="Helvetica"/>
              </a:rPr>
              <a:t> the radius is ∼ 200 km and the NS is all crust. As mass decreases, there should come a point, probably in the range 0.1 M⊙ &lt; </a:t>
            </a:r>
            <a:r>
              <a:rPr lang="en-US" sz="2000" i="1" dirty="0">
                <a:latin typeface="Helvetica"/>
                <a:cs typeface="Helvetica"/>
              </a:rPr>
              <a:t>M</a:t>
            </a:r>
            <a:r>
              <a:rPr lang="en-US" sz="2000" dirty="0">
                <a:latin typeface="Helvetica"/>
                <a:cs typeface="Helvetica"/>
              </a:rPr>
              <a:t> &lt; 0.5 M⊙, where characteristics of the star are determined more by the crust than the core</a:t>
            </a:r>
            <a:r>
              <a:rPr lang="en-US" sz="2000" dirty="0" smtClean="0">
                <a:latin typeface="Helvetica"/>
                <a:cs typeface="Helvetica"/>
              </a:rPr>
              <a:t>.</a:t>
            </a:r>
          </a:p>
          <a:p>
            <a:endParaRPr lang="en-US" sz="2000" dirty="0">
              <a:latin typeface="Helvetica"/>
              <a:cs typeface="Helvetica"/>
            </a:endParaRPr>
          </a:p>
          <a:p>
            <a:r>
              <a:rPr lang="en-US" sz="2000" dirty="0" smtClean="0">
                <a:latin typeface="Helvetica"/>
                <a:cs typeface="Helvetica"/>
              </a:rPr>
              <a:t>     A </a:t>
            </a:r>
            <a:r>
              <a:rPr lang="en-US" sz="2000" dirty="0">
                <a:latin typeface="Helvetica"/>
                <a:cs typeface="Helvetica"/>
              </a:rPr>
              <a:t>low-mass object, however, is expected to be difficult, perhaps impossible, to form. Indeed, there may be none available for study</a:t>
            </a:r>
            <a:r>
              <a:rPr lang="en-US" sz="2000" dirty="0" smtClean="0">
                <a:latin typeface="Helvetica"/>
                <a:cs typeface="Helvetica"/>
              </a:rPr>
              <a:t>.  However, the </a:t>
            </a:r>
            <a:r>
              <a:rPr lang="en-US" sz="2000" dirty="0">
                <a:latin typeface="Helvetica"/>
                <a:cs typeface="Helvetica"/>
              </a:rPr>
              <a:t>gravitational collapse of a massive rotating </a:t>
            </a:r>
            <a:r>
              <a:rPr lang="en-US" sz="2000" dirty="0" smtClean="0">
                <a:latin typeface="Helvetica"/>
                <a:cs typeface="Helvetica"/>
              </a:rPr>
              <a:t>star, is a possible formation mechanism. </a:t>
            </a:r>
            <a:r>
              <a:rPr lang="en-US" sz="2000" dirty="0">
                <a:latin typeface="Helvetica"/>
                <a:cs typeface="Helvetica"/>
              </a:rPr>
              <a:t>Already there is evidence that M = 1.1 M</a:t>
            </a:r>
            <a:r>
              <a:rPr lang="en-US" sz="3200" baseline="-25000" dirty="0">
                <a:latin typeface="Helvetica"/>
                <a:cs typeface="Helvetica"/>
              </a:rPr>
              <a:t>⊙</a:t>
            </a:r>
            <a:r>
              <a:rPr lang="en-US" sz="2000" dirty="0">
                <a:latin typeface="Helvetica"/>
                <a:cs typeface="Helvetica"/>
              </a:rPr>
              <a:t> is possible and since masses lower than this are not forbidden, they may well exist</a:t>
            </a:r>
            <a:r>
              <a:rPr lang="en-US" sz="2000" dirty="0" smtClean="0">
                <a:latin typeface="Helvetica"/>
                <a:cs typeface="Helvetica"/>
              </a:rPr>
              <a:t>. </a:t>
            </a:r>
          </a:p>
        </p:txBody>
      </p:sp>
      <p:sp>
        <p:nvSpPr>
          <p:cNvPr id="18" name="TextBox 17"/>
          <p:cNvSpPr txBox="1"/>
          <p:nvPr/>
        </p:nvSpPr>
        <p:spPr>
          <a:xfrm flipH="1">
            <a:off x="272764" y="23149061"/>
            <a:ext cx="10734572" cy="3826688"/>
          </a:xfrm>
          <a:prstGeom prst="rect">
            <a:avLst/>
          </a:prstGeom>
          <a:ln w="57150" cmpd="sng">
            <a:solidFill>
              <a:srgbClr val="FFFF00"/>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dirty="0">
              <a:latin typeface="Helvetica"/>
              <a:cs typeface="Helvetica"/>
            </a:endParaRPr>
          </a:p>
          <a:p>
            <a:r>
              <a:rPr lang="en-US" sz="2000" b="1" dirty="0">
                <a:latin typeface="Helvetica"/>
                <a:cs typeface="Helvetica"/>
              </a:rPr>
              <a:t>2. Known neutron star masses</a:t>
            </a:r>
          </a:p>
          <a:p>
            <a:r>
              <a:rPr lang="en-US" sz="2000" dirty="0">
                <a:latin typeface="Helvetica"/>
                <a:cs typeface="Helvetica"/>
              </a:rPr>
              <a:t>All actual mass measurements have been for objects in binary systems (</a:t>
            </a:r>
            <a:r>
              <a:rPr lang="en-US" sz="2000" dirty="0" err="1">
                <a:latin typeface="Helvetica"/>
                <a:cs typeface="Helvetica"/>
              </a:rPr>
              <a:t>Thorset</a:t>
            </a:r>
            <a:r>
              <a:rPr lang="en-US" sz="2000" dirty="0">
                <a:latin typeface="Helvetica"/>
                <a:cs typeface="Helvetica"/>
              </a:rPr>
              <a:t> and </a:t>
            </a:r>
            <a:r>
              <a:rPr lang="en-US" sz="2000" dirty="0" err="1">
                <a:latin typeface="Helvetica"/>
                <a:cs typeface="Helvetica"/>
              </a:rPr>
              <a:t>Chakrabarty</a:t>
            </a:r>
            <a:r>
              <a:rPr lang="en-US" sz="2000" dirty="0">
                <a:latin typeface="Helvetica"/>
                <a:cs typeface="Helvetica"/>
              </a:rPr>
              <a:t> 1999, </a:t>
            </a:r>
            <a:r>
              <a:rPr lang="en-US" sz="2000" dirty="0" err="1">
                <a:latin typeface="Helvetica"/>
                <a:cs typeface="Helvetica"/>
              </a:rPr>
              <a:t>Kiziltan</a:t>
            </a:r>
            <a:r>
              <a:rPr lang="en-US" sz="2000" dirty="0">
                <a:latin typeface="Helvetica"/>
                <a:cs typeface="Helvetica"/>
              </a:rPr>
              <a:t> et al. 2010, </a:t>
            </a:r>
            <a:r>
              <a:rPr lang="en-US" sz="2000" dirty="0" err="1">
                <a:latin typeface="Helvetica"/>
                <a:cs typeface="Helvetica"/>
              </a:rPr>
              <a:t>Rawles</a:t>
            </a:r>
            <a:r>
              <a:rPr lang="en-US" sz="2000" dirty="0">
                <a:latin typeface="Helvetica"/>
                <a:cs typeface="Helvetica"/>
              </a:rPr>
              <a:t> et al 2011). The highest accuracies have been achieved for 6 binary NS systems and individual NSs definitely do not all have the same mass. The system J1756-2251, for example, contains two NSs with masses of 1.18 ± 0.03 and 1.40 ± 0.03 M</a:t>
            </a:r>
            <a:r>
              <a:rPr lang="en-US" sz="3200" baseline="-25000" dirty="0">
                <a:latin typeface="Helvetica"/>
                <a:cs typeface="Helvetica"/>
              </a:rPr>
              <a:t>⊙</a:t>
            </a:r>
            <a:r>
              <a:rPr lang="en-US" sz="2000" dirty="0">
                <a:latin typeface="Helvetica"/>
                <a:cs typeface="Helvetica"/>
              </a:rPr>
              <a:t>, a difference of 17%</a:t>
            </a:r>
            <a:r>
              <a:rPr lang="en-US" sz="2000" dirty="0" smtClean="0">
                <a:latin typeface="Helvetica"/>
                <a:cs typeface="Helvetica"/>
              </a:rPr>
              <a:t>.</a:t>
            </a:r>
          </a:p>
          <a:p>
            <a:endParaRPr lang="en-US" sz="2000" dirty="0">
              <a:latin typeface="Helvetica"/>
              <a:cs typeface="Helvetica"/>
            </a:endParaRPr>
          </a:p>
          <a:p>
            <a:r>
              <a:rPr lang="en-US" sz="2000" dirty="0" smtClean="0">
                <a:latin typeface="Helvetica"/>
                <a:cs typeface="Helvetica"/>
              </a:rPr>
              <a:t>     If </a:t>
            </a:r>
            <a:r>
              <a:rPr lang="en-US" sz="2000" dirty="0">
                <a:latin typeface="Helvetica"/>
                <a:cs typeface="Helvetica"/>
              </a:rPr>
              <a:t>the companion is a large early star, uncertainties are large and NS masses range from </a:t>
            </a:r>
            <a:r>
              <a:rPr lang="en-US" sz="2000" dirty="0" smtClean="0">
                <a:latin typeface="Helvetica"/>
                <a:cs typeface="Helvetica"/>
              </a:rPr>
              <a:t>1.0 </a:t>
            </a:r>
            <a:r>
              <a:rPr lang="en-US" sz="2000" dirty="0">
                <a:latin typeface="Helvetica"/>
                <a:cs typeface="Helvetica"/>
              </a:rPr>
              <a:t>to 1.8 M</a:t>
            </a:r>
            <a:r>
              <a:rPr lang="en-US" sz="3200" baseline="-25000" dirty="0">
                <a:latin typeface="Helvetica"/>
                <a:cs typeface="Helvetica"/>
              </a:rPr>
              <a:t>⊙</a:t>
            </a:r>
            <a:r>
              <a:rPr lang="en-US" sz="2000" dirty="0">
                <a:latin typeface="Helvetica"/>
                <a:cs typeface="Helvetica"/>
              </a:rPr>
              <a:t> with one-sigma uncertainties allowing masses as low as </a:t>
            </a:r>
            <a:r>
              <a:rPr lang="en-US" sz="2000" dirty="0" smtClean="0">
                <a:latin typeface="Helvetica"/>
                <a:cs typeface="Helvetica"/>
              </a:rPr>
              <a:t>≈ 0.8 M</a:t>
            </a:r>
            <a:r>
              <a:rPr lang="en-US" sz="3200" baseline="-25000" dirty="0">
                <a:latin typeface="Helvetica"/>
                <a:cs typeface="Helvetica"/>
              </a:rPr>
              <a:t>⊙</a:t>
            </a:r>
            <a:r>
              <a:rPr lang="en-US" sz="2000" dirty="0" smtClean="0">
                <a:latin typeface="Helvetica"/>
                <a:cs typeface="Helvetica"/>
              </a:rPr>
              <a:t>. Figure 3 shows </a:t>
            </a:r>
            <a:r>
              <a:rPr lang="en-US" sz="2000" dirty="0">
                <a:latin typeface="Helvetica"/>
                <a:cs typeface="Helvetica"/>
              </a:rPr>
              <a:t>the NS masses calculated for early-star binaries. Note that two stars with small uncertainties, 1/3 of the sample, have most-likely NS masses of </a:t>
            </a:r>
            <a:r>
              <a:rPr lang="en-US" sz="2000" dirty="0" smtClean="0">
                <a:latin typeface="Helvetica"/>
                <a:cs typeface="Helvetica"/>
              </a:rPr>
              <a:t>≈ 1.0 </a:t>
            </a:r>
            <a:r>
              <a:rPr lang="en-US" sz="2000" dirty="0">
                <a:latin typeface="Helvetica"/>
                <a:cs typeface="Helvetica"/>
              </a:rPr>
              <a:t>M</a:t>
            </a:r>
            <a:r>
              <a:rPr lang="en-US" sz="3200" baseline="-25000" dirty="0">
                <a:latin typeface="Helvetica"/>
                <a:cs typeface="Helvetica"/>
              </a:rPr>
              <a:t>⊙</a:t>
            </a:r>
            <a:r>
              <a:rPr lang="en-US" sz="2000" dirty="0">
                <a:latin typeface="Helvetica"/>
                <a:cs typeface="Helvetica"/>
              </a:rPr>
              <a:t>.</a:t>
            </a:r>
          </a:p>
        </p:txBody>
      </p:sp>
      <p:sp>
        <p:nvSpPr>
          <p:cNvPr id="19" name="TextBox 18"/>
          <p:cNvSpPr txBox="1"/>
          <p:nvPr/>
        </p:nvSpPr>
        <p:spPr>
          <a:xfrm>
            <a:off x="272764" y="27413869"/>
            <a:ext cx="10734572" cy="5221942"/>
          </a:xfrm>
          <a:prstGeom prst="rect">
            <a:avLst/>
          </a:prstGeom>
          <a:ln w="57150" cmpd="sng">
            <a:solidFill>
              <a:srgbClr val="CCFFCC"/>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3200" baseline="30000" dirty="0" smtClean="0"/>
          </a:p>
          <a:p>
            <a:r>
              <a:rPr lang="en-US" sz="2000" b="1" dirty="0">
                <a:latin typeface="Helvetica"/>
                <a:cs typeface="Helvetica"/>
              </a:rPr>
              <a:t>3</a:t>
            </a:r>
            <a:r>
              <a:rPr lang="en-US" sz="2000" b="1" dirty="0" smtClean="0">
                <a:latin typeface="Helvetica"/>
                <a:cs typeface="Helvetica"/>
              </a:rPr>
              <a:t>. Formation</a:t>
            </a:r>
          </a:p>
          <a:p>
            <a:r>
              <a:rPr lang="en-US" sz="2000" dirty="0" smtClean="0">
                <a:latin typeface="Helvetica"/>
                <a:cs typeface="Helvetica"/>
              </a:rPr>
              <a:t>The current belief is that low-mass NSs are impossible to form through gravitational collapse of the core of a non-rotating massive star, the only mechanism so-far proposed for NS formation. When the Fe core mass reaches the Chandrasekhar limit the core collapses, resulting in a supernova and a neutron star with mass ≈ 1.3 M</a:t>
            </a:r>
            <a:r>
              <a:rPr lang="en-US" sz="3200" baseline="-25000" dirty="0" smtClean="0">
                <a:latin typeface="Helvetica"/>
                <a:cs typeface="Helvetica"/>
              </a:rPr>
              <a:t>⊙</a:t>
            </a:r>
            <a:r>
              <a:rPr lang="en-US" sz="2000" dirty="0" smtClean="0">
                <a:latin typeface="Helvetica"/>
                <a:cs typeface="Helvetica"/>
              </a:rPr>
              <a:t>. Since almost all measured neutron star masses have this value or more (via accretion from a companion) there is little doubt that this picture is correct.</a:t>
            </a:r>
          </a:p>
          <a:p>
            <a:endParaRPr lang="en-US" sz="2000" dirty="0" smtClean="0">
              <a:latin typeface="Helvetica"/>
              <a:cs typeface="Helvetica"/>
            </a:endParaRPr>
          </a:p>
          <a:p>
            <a:r>
              <a:rPr lang="en-US" sz="2000" dirty="0" smtClean="0">
                <a:latin typeface="Helvetica"/>
                <a:cs typeface="Helvetica"/>
              </a:rPr>
              <a:t>     When first formed the </a:t>
            </a:r>
            <a:r>
              <a:rPr lang="en-US" sz="2000" dirty="0" err="1" smtClean="0">
                <a:latin typeface="Helvetica"/>
                <a:cs typeface="Helvetica"/>
              </a:rPr>
              <a:t>protoneutronstar</a:t>
            </a:r>
            <a:r>
              <a:rPr lang="en-US" sz="2000" dirty="0" smtClean="0">
                <a:latin typeface="Helvetica"/>
                <a:cs typeface="Helvetica"/>
              </a:rPr>
              <a:t> is hot and large (’bloated’ is the usual description), temperature and radius are perhaps 20 MeV and 35 km (</a:t>
            </a:r>
            <a:r>
              <a:rPr lang="en-US" sz="2000" dirty="0" err="1" smtClean="0">
                <a:latin typeface="Helvetica"/>
                <a:cs typeface="Helvetica"/>
              </a:rPr>
              <a:t>Carriere</a:t>
            </a:r>
            <a:r>
              <a:rPr lang="en-US" sz="2000" dirty="0" smtClean="0">
                <a:latin typeface="Helvetica"/>
                <a:cs typeface="Helvetica"/>
              </a:rPr>
              <a:t> 2005).</a:t>
            </a:r>
          </a:p>
          <a:p>
            <a:r>
              <a:rPr lang="en-US" sz="2000" dirty="0" smtClean="0">
                <a:latin typeface="Helvetica"/>
                <a:cs typeface="Helvetica"/>
              </a:rPr>
              <a:t>At this temperature, the </a:t>
            </a:r>
            <a:r>
              <a:rPr lang="en-US" sz="2000" dirty="0" err="1" smtClean="0">
                <a:latin typeface="Helvetica"/>
                <a:cs typeface="Helvetica"/>
              </a:rPr>
              <a:t>protoneutronstar</a:t>
            </a:r>
            <a:r>
              <a:rPr lang="en-US" sz="2000" dirty="0" smtClean="0">
                <a:latin typeface="Helvetica"/>
                <a:cs typeface="Helvetica"/>
              </a:rPr>
              <a:t> is not stable at lesser mass. It cools rapidly by neutrino emission and in a few minutes has shrunk to its final cold (Fermi statistics) configuration. Because gravitational collapse requires at least 1.4 M</a:t>
            </a:r>
            <a:r>
              <a:rPr lang="en-US" sz="3200" baseline="-25000" dirty="0" smtClean="0">
                <a:latin typeface="Helvetica"/>
                <a:cs typeface="Helvetica"/>
              </a:rPr>
              <a:t>⊙</a:t>
            </a:r>
            <a:r>
              <a:rPr lang="en-US" sz="2000" dirty="0" smtClean="0">
                <a:latin typeface="Helvetica"/>
                <a:cs typeface="Helvetica"/>
              </a:rPr>
              <a:t>, it has been concluded that formation of a low-mass neutron star is unlikely through this single-star-formation process.  Yet Figure 3 shows masses of 1.1 M exist.</a:t>
            </a:r>
            <a:endParaRPr lang="en-US" sz="2000" dirty="0">
              <a:latin typeface="Helvetica"/>
              <a:cs typeface="Helvetica"/>
            </a:endParaRPr>
          </a:p>
        </p:txBody>
      </p:sp>
      <p:sp>
        <p:nvSpPr>
          <p:cNvPr id="21" name="TextBox 20"/>
          <p:cNvSpPr txBox="1"/>
          <p:nvPr/>
        </p:nvSpPr>
        <p:spPr>
          <a:xfrm>
            <a:off x="11535807" y="18533719"/>
            <a:ext cx="9485628" cy="6247864"/>
          </a:xfrm>
          <a:prstGeom prst="rect">
            <a:avLst/>
          </a:prstGeom>
          <a:ln w="57150" cmpd="sng">
            <a:solidFill>
              <a:srgbClr val="FF6600"/>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b="1" dirty="0" smtClean="0">
              <a:latin typeface="Helvetica"/>
              <a:cs typeface="Helvetica"/>
            </a:endParaRPr>
          </a:p>
          <a:p>
            <a:r>
              <a:rPr lang="en-US" sz="2000" b="1" dirty="0">
                <a:latin typeface="Helvetica"/>
                <a:cs typeface="Helvetica"/>
              </a:rPr>
              <a:t>5</a:t>
            </a:r>
            <a:r>
              <a:rPr lang="en-US" sz="2000" b="1" dirty="0" smtClean="0">
                <a:latin typeface="Helvetica"/>
                <a:cs typeface="Helvetica"/>
              </a:rPr>
              <a:t>. </a:t>
            </a:r>
            <a:r>
              <a:rPr lang="en-US" sz="2000" b="1" dirty="0">
                <a:latin typeface="Helvetica"/>
                <a:cs typeface="Helvetica"/>
              </a:rPr>
              <a:t>Supernova remnants with multiple compact objects</a:t>
            </a:r>
          </a:p>
          <a:p>
            <a:r>
              <a:rPr lang="en-US" sz="2000" dirty="0">
                <a:latin typeface="Helvetica"/>
                <a:cs typeface="Helvetica"/>
              </a:rPr>
              <a:t>If the collapse of rapidly rotating high-mass stars can produce multiple compact objects, there might be young remnants with more than one internal NS</a:t>
            </a:r>
            <a:r>
              <a:rPr lang="en-US" sz="2000" dirty="0" smtClean="0">
                <a:latin typeface="Helvetica"/>
                <a:cs typeface="Helvetica"/>
              </a:rPr>
              <a:t>.</a:t>
            </a:r>
          </a:p>
          <a:p>
            <a:endParaRPr lang="en-US" sz="2000" dirty="0">
              <a:latin typeface="Helvetica"/>
              <a:cs typeface="Helvetica"/>
            </a:endParaRPr>
          </a:p>
          <a:p>
            <a:r>
              <a:rPr lang="en-US" sz="2000" dirty="0" smtClean="0">
                <a:latin typeface="Helvetica"/>
                <a:cs typeface="Helvetica"/>
              </a:rPr>
              <a:t>     The </a:t>
            </a:r>
            <a:r>
              <a:rPr lang="en-US" sz="2000" dirty="0">
                <a:latin typeface="Helvetica"/>
                <a:cs typeface="Helvetica"/>
              </a:rPr>
              <a:t>remnant </a:t>
            </a:r>
            <a:r>
              <a:rPr lang="en-US" sz="2000" dirty="0" smtClean="0">
                <a:latin typeface="Helvetica"/>
                <a:cs typeface="Helvetica"/>
              </a:rPr>
              <a:t>G310.6-1.6, </a:t>
            </a:r>
            <a:r>
              <a:rPr lang="en-US" sz="2000" dirty="0">
                <a:latin typeface="Helvetica"/>
                <a:cs typeface="Helvetica"/>
              </a:rPr>
              <a:t>shown in Figure 5, has two </a:t>
            </a:r>
            <a:r>
              <a:rPr lang="en-US" sz="2000" dirty="0" smtClean="0">
                <a:latin typeface="Helvetica"/>
                <a:cs typeface="Helvetica"/>
              </a:rPr>
              <a:t>apparent </a:t>
            </a:r>
            <a:r>
              <a:rPr lang="en-US" sz="2000" dirty="0">
                <a:latin typeface="Helvetica"/>
                <a:cs typeface="Helvetica"/>
              </a:rPr>
              <a:t>point-like X-ray sources imbedded in a central PWN. The brighter source is a 31 </a:t>
            </a:r>
            <a:r>
              <a:rPr lang="en-US" sz="2000" dirty="0" err="1">
                <a:latin typeface="Helvetica"/>
                <a:cs typeface="Helvetica"/>
              </a:rPr>
              <a:t>ms</a:t>
            </a:r>
            <a:r>
              <a:rPr lang="en-US" sz="2000" dirty="0">
                <a:latin typeface="Helvetica"/>
                <a:cs typeface="Helvetica"/>
              </a:rPr>
              <a:t> pulsar with characteristic age of 13 </a:t>
            </a:r>
            <a:r>
              <a:rPr lang="en-US" sz="2000" dirty="0" err="1">
                <a:latin typeface="Helvetica"/>
                <a:cs typeface="Helvetica"/>
              </a:rPr>
              <a:t>kyrs</a:t>
            </a:r>
            <a:r>
              <a:rPr lang="en-US" sz="2000" dirty="0">
                <a:latin typeface="Helvetica"/>
                <a:cs typeface="Helvetica"/>
              </a:rPr>
              <a:t> (Renaud et al. 2010). The </a:t>
            </a:r>
            <a:r>
              <a:rPr lang="en-US" sz="2000" dirty="0" smtClean="0">
                <a:latin typeface="Helvetica"/>
                <a:cs typeface="Helvetica"/>
              </a:rPr>
              <a:t>fainter </a:t>
            </a:r>
            <a:r>
              <a:rPr lang="en-US" sz="2000" dirty="0">
                <a:latin typeface="Helvetica"/>
                <a:cs typeface="Helvetica"/>
              </a:rPr>
              <a:t>source could be a bright jet but a second compact object is also </a:t>
            </a:r>
            <a:r>
              <a:rPr lang="en-US" sz="2000" dirty="0" smtClean="0">
                <a:latin typeface="Helvetica"/>
                <a:cs typeface="Helvetica"/>
              </a:rPr>
              <a:t>compatible </a:t>
            </a:r>
            <a:r>
              <a:rPr lang="en-US" sz="2000" dirty="0">
                <a:latin typeface="Helvetica"/>
                <a:cs typeface="Helvetica"/>
              </a:rPr>
              <a:t>with the observation. The spectrum is not soft and is probably a power law but background is high and uncertain. Separation of the two sources is 3′′ or 0.10 pc at 7 </a:t>
            </a:r>
            <a:r>
              <a:rPr lang="en-US" sz="2000" dirty="0" err="1" smtClean="0">
                <a:latin typeface="Helvetica"/>
                <a:cs typeface="Helvetica"/>
              </a:rPr>
              <a:t>kpc</a:t>
            </a:r>
            <a:r>
              <a:rPr lang="en-US" sz="2000" dirty="0" smtClean="0">
                <a:latin typeface="Helvetica"/>
                <a:cs typeface="Helvetica"/>
              </a:rPr>
              <a:t> </a:t>
            </a:r>
            <a:r>
              <a:rPr lang="en-US" sz="2000" dirty="0">
                <a:latin typeface="Helvetica"/>
                <a:cs typeface="Helvetica"/>
              </a:rPr>
              <a:t>distance. The age of the remnant is estimated to be ∼ 1000 yrs. If the two sources were products of the collapse, the separation velocity is ∼ 100 </a:t>
            </a:r>
            <a:r>
              <a:rPr lang="en-US" sz="2000" dirty="0" smtClean="0">
                <a:latin typeface="Helvetica"/>
                <a:cs typeface="Helvetica"/>
              </a:rPr>
              <a:t>km s</a:t>
            </a:r>
            <a:r>
              <a:rPr lang="en-US" sz="2000" baseline="30000" dirty="0" smtClean="0">
                <a:latin typeface="Helvetica"/>
                <a:cs typeface="Helvetica"/>
              </a:rPr>
              <a:t>-1</a:t>
            </a:r>
            <a:r>
              <a:rPr lang="en-US" sz="2000" dirty="0" smtClean="0">
                <a:latin typeface="Helvetica"/>
                <a:cs typeface="Helvetica"/>
              </a:rPr>
              <a:t>.</a:t>
            </a:r>
          </a:p>
          <a:p>
            <a:endParaRPr lang="en-US" sz="2000" dirty="0">
              <a:latin typeface="Helvetica"/>
              <a:cs typeface="Helvetica"/>
            </a:endParaRPr>
          </a:p>
          <a:p>
            <a:r>
              <a:rPr lang="en-US" sz="2000" dirty="0" smtClean="0">
                <a:latin typeface="Helvetica"/>
                <a:cs typeface="Helvetica"/>
              </a:rPr>
              <a:t>     There </a:t>
            </a:r>
            <a:r>
              <a:rPr lang="en-US" sz="2000" dirty="0">
                <a:latin typeface="Helvetica"/>
                <a:cs typeface="Helvetica"/>
              </a:rPr>
              <a:t>are other remnants which show evidence for multiple compact objects within or nearby. A transient </a:t>
            </a:r>
            <a:r>
              <a:rPr lang="en-US" sz="2000" dirty="0" err="1">
                <a:latin typeface="Helvetica"/>
                <a:cs typeface="Helvetica"/>
              </a:rPr>
              <a:t>magnetar</a:t>
            </a:r>
            <a:r>
              <a:rPr lang="en-US" sz="2000" dirty="0">
                <a:latin typeface="Helvetica"/>
                <a:cs typeface="Helvetica"/>
              </a:rPr>
              <a:t> is located just south of the galactic remnant </a:t>
            </a:r>
            <a:r>
              <a:rPr lang="en-US" sz="2000" dirty="0" err="1">
                <a:latin typeface="Helvetica"/>
                <a:cs typeface="Helvetica"/>
              </a:rPr>
              <a:t>Kes</a:t>
            </a:r>
            <a:r>
              <a:rPr lang="en-US" sz="2000" dirty="0">
                <a:latin typeface="Helvetica"/>
                <a:cs typeface="Helvetica"/>
              </a:rPr>
              <a:t> 79, which also contains a central CCO (Zhou et al. 2014). The southern end of the </a:t>
            </a:r>
            <a:r>
              <a:rPr lang="en-US" sz="2000" dirty="0" err="1">
                <a:latin typeface="Helvetica"/>
                <a:cs typeface="Helvetica"/>
              </a:rPr>
              <a:t>Kookabura</a:t>
            </a:r>
            <a:r>
              <a:rPr lang="en-US" sz="2000" dirty="0">
                <a:latin typeface="Helvetica"/>
                <a:cs typeface="Helvetica"/>
              </a:rPr>
              <a:t> nebula has a region called ”The Rabbit” with at least two candidates for pulsars </a:t>
            </a:r>
            <a:r>
              <a:rPr lang="en-US" sz="2000" dirty="0" smtClean="0">
                <a:latin typeface="Helvetica"/>
                <a:cs typeface="Helvetica"/>
              </a:rPr>
              <a:t>and </a:t>
            </a:r>
            <a:r>
              <a:rPr lang="en-US" sz="2000" dirty="0">
                <a:latin typeface="Helvetica"/>
                <a:cs typeface="Helvetica"/>
              </a:rPr>
              <a:t>associated PWN (Ng et al. 2005). IC443 (</a:t>
            </a:r>
            <a:r>
              <a:rPr lang="en-US" sz="2000" dirty="0" err="1">
                <a:latin typeface="Helvetica"/>
                <a:cs typeface="Helvetica"/>
              </a:rPr>
              <a:t>Bykov</a:t>
            </a:r>
            <a:r>
              <a:rPr lang="en-US" sz="2000" dirty="0">
                <a:latin typeface="Helvetica"/>
                <a:cs typeface="Helvetica"/>
              </a:rPr>
              <a:t> et al. 2005) and 3C 396 (</a:t>
            </a:r>
            <a:r>
              <a:rPr lang="en-US" sz="2000" dirty="0" err="1">
                <a:latin typeface="Helvetica"/>
                <a:cs typeface="Helvetica"/>
              </a:rPr>
              <a:t>Olbert</a:t>
            </a:r>
            <a:r>
              <a:rPr lang="en-US" sz="2000" dirty="0">
                <a:latin typeface="Helvetica"/>
                <a:cs typeface="Helvetica"/>
              </a:rPr>
              <a:t> </a:t>
            </a:r>
            <a:r>
              <a:rPr lang="en-US" sz="2000" dirty="0" err="1">
                <a:latin typeface="Helvetica"/>
                <a:cs typeface="Helvetica"/>
              </a:rPr>
              <a:t>etal</a:t>
            </a:r>
            <a:r>
              <a:rPr lang="en-US" sz="2000" dirty="0">
                <a:latin typeface="Helvetica"/>
                <a:cs typeface="Helvetica"/>
              </a:rPr>
              <a:t>. 2003) are also interesting.</a:t>
            </a:r>
          </a:p>
        </p:txBody>
      </p:sp>
      <p:sp>
        <p:nvSpPr>
          <p:cNvPr id="22" name="TextBox 21"/>
          <p:cNvSpPr txBox="1"/>
          <p:nvPr/>
        </p:nvSpPr>
        <p:spPr>
          <a:xfrm>
            <a:off x="272764" y="19596822"/>
            <a:ext cx="5300275" cy="3139321"/>
          </a:xfrm>
          <a:prstGeom prst="rect">
            <a:avLst/>
          </a:prstGeom>
          <a:ln w="57150" cmpd="sng">
            <a:solidFill>
              <a:srgbClr val="8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b="1" dirty="0" smtClean="0">
                <a:latin typeface="Helvetica"/>
                <a:cs typeface="Helvetica"/>
              </a:rPr>
              <a:t>Fig</a:t>
            </a:r>
            <a:r>
              <a:rPr lang="en-US" sz="1800" b="1" dirty="0">
                <a:latin typeface="Helvetica"/>
                <a:cs typeface="Helvetica"/>
              </a:rPr>
              <a:t>. 1</a:t>
            </a:r>
            <a:r>
              <a:rPr lang="en-US" sz="1800" b="1" dirty="0" smtClean="0">
                <a:latin typeface="Helvetica"/>
                <a:cs typeface="Helvetica"/>
              </a:rPr>
              <a:t>.   </a:t>
            </a:r>
            <a:r>
              <a:rPr lang="en-US" sz="1800" dirty="0">
                <a:latin typeface="Helvetica"/>
                <a:cs typeface="Helvetica"/>
              </a:rPr>
              <a:t>The dependence of neutron star radius on mass. If mass is too high, a black hole is formed. If mass is too low, the star is unstable. Three high-density models are shown as solid curves labeled as in </a:t>
            </a:r>
            <a:r>
              <a:rPr lang="en-US" sz="1800" dirty="0" err="1">
                <a:latin typeface="Helvetica"/>
                <a:cs typeface="Helvetica"/>
              </a:rPr>
              <a:t>Lattimer</a:t>
            </a:r>
            <a:r>
              <a:rPr lang="en-US" sz="1800" dirty="0">
                <a:latin typeface="Helvetica"/>
                <a:cs typeface="Helvetica"/>
              </a:rPr>
              <a:t> and </a:t>
            </a:r>
            <a:r>
              <a:rPr lang="en-US" sz="1800" dirty="0" err="1">
                <a:latin typeface="Helvetica"/>
                <a:cs typeface="Helvetica"/>
              </a:rPr>
              <a:t>Prakash</a:t>
            </a:r>
            <a:r>
              <a:rPr lang="en-US" sz="1800" dirty="0">
                <a:latin typeface="Helvetica"/>
                <a:cs typeface="Helvetica"/>
              </a:rPr>
              <a:t> (2001). WFF1 is a soft EOS, MS0 is stiff. The dashed curve is from Hansel et al (2002) and is based on laboratory measures of nuclear properties (with some modeling). Three data points are from bursts and the forth, with largest radius, is from the pulse profile of a millisecond pulsar.</a:t>
            </a:r>
          </a:p>
        </p:txBody>
      </p:sp>
      <p:sp>
        <p:nvSpPr>
          <p:cNvPr id="23" name="TextBox 22"/>
          <p:cNvSpPr txBox="1"/>
          <p:nvPr/>
        </p:nvSpPr>
        <p:spPr>
          <a:xfrm flipH="1">
            <a:off x="21523379" y="27588276"/>
            <a:ext cx="9995944" cy="5047535"/>
          </a:xfrm>
          <a:prstGeom prst="rect">
            <a:avLst/>
          </a:prstGeom>
          <a:ln w="57150" cmpd="sng">
            <a:solidFill>
              <a:srgbClr val="80000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00" b="1" dirty="0" smtClean="0">
                <a:latin typeface="Helvetica"/>
                <a:cs typeface="Helvetica"/>
              </a:rPr>
              <a:t>References</a:t>
            </a:r>
            <a:endParaRPr lang="en-US" sz="1400" b="1" dirty="0">
              <a:latin typeface="Helvetica"/>
              <a:cs typeface="Helvetica"/>
            </a:endParaRPr>
          </a:p>
          <a:p>
            <a:r>
              <a:rPr lang="en-US" sz="1400" dirty="0" err="1">
                <a:latin typeface="Helvetica"/>
                <a:cs typeface="Helvetica"/>
              </a:rPr>
              <a:t>Baym</a:t>
            </a:r>
            <a:r>
              <a:rPr lang="en-US" sz="1400" dirty="0">
                <a:latin typeface="Helvetica"/>
                <a:cs typeface="Helvetica"/>
              </a:rPr>
              <a:t>, C., </a:t>
            </a:r>
            <a:r>
              <a:rPr lang="en-US" sz="1400" dirty="0" err="1">
                <a:latin typeface="Helvetica"/>
                <a:cs typeface="Helvetica"/>
              </a:rPr>
              <a:t>Pethick</a:t>
            </a:r>
            <a:r>
              <a:rPr lang="en-US" sz="1400" dirty="0">
                <a:latin typeface="Helvetica"/>
                <a:cs typeface="Helvetica"/>
              </a:rPr>
              <a:t>, C. &amp; Sutherland, P. 1971, </a:t>
            </a:r>
            <a:r>
              <a:rPr lang="en-US" sz="1400" dirty="0" err="1">
                <a:latin typeface="Helvetica"/>
                <a:cs typeface="Helvetica"/>
              </a:rPr>
              <a:t>ApJ</a:t>
            </a:r>
            <a:r>
              <a:rPr lang="en-US" sz="1400" dirty="0">
                <a:latin typeface="Helvetica"/>
                <a:cs typeface="Helvetica"/>
              </a:rPr>
              <a:t> 170, </a:t>
            </a:r>
            <a:r>
              <a:rPr lang="en-US" sz="1400" dirty="0" smtClean="0">
                <a:latin typeface="Helvetica"/>
                <a:cs typeface="Helvetica"/>
              </a:rPr>
              <a:t>299</a:t>
            </a:r>
          </a:p>
          <a:p>
            <a:r>
              <a:rPr lang="en-US" sz="1400" dirty="0" err="1" smtClean="0">
                <a:latin typeface="Helvetica"/>
                <a:cs typeface="Helvetica"/>
              </a:rPr>
              <a:t>Bykov</a:t>
            </a:r>
            <a:r>
              <a:rPr lang="en-US" sz="1400" dirty="0">
                <a:latin typeface="Helvetica"/>
                <a:cs typeface="Helvetica"/>
              </a:rPr>
              <a:t>, A, </a:t>
            </a:r>
            <a:r>
              <a:rPr lang="en-US" sz="1400" dirty="0" err="1">
                <a:latin typeface="Helvetica"/>
                <a:cs typeface="Helvetica"/>
              </a:rPr>
              <a:t>Bocchino</a:t>
            </a:r>
            <a:r>
              <a:rPr lang="en-US" sz="1400" dirty="0">
                <a:latin typeface="Helvetica"/>
                <a:cs typeface="Helvetica"/>
              </a:rPr>
              <a:t>, F. &amp;. Pavlov 2005, </a:t>
            </a:r>
            <a:r>
              <a:rPr lang="en-US" sz="1400" dirty="0" err="1">
                <a:latin typeface="Helvetica"/>
                <a:cs typeface="Helvetica"/>
              </a:rPr>
              <a:t>ApJ</a:t>
            </a:r>
            <a:r>
              <a:rPr lang="en-US" sz="1400" dirty="0">
                <a:latin typeface="Helvetica"/>
                <a:cs typeface="Helvetica"/>
              </a:rPr>
              <a:t> 624 L41</a:t>
            </a:r>
          </a:p>
          <a:p>
            <a:r>
              <a:rPr lang="de-DE" sz="1400" dirty="0" err="1">
                <a:latin typeface="Helvetica"/>
                <a:cs typeface="Helvetica"/>
              </a:rPr>
              <a:t>Colpi</a:t>
            </a:r>
            <a:r>
              <a:rPr lang="de-DE" sz="1400" dirty="0">
                <a:latin typeface="Helvetica"/>
                <a:cs typeface="Helvetica"/>
              </a:rPr>
              <a:t>, M., Shapiro, S.L. &amp; </a:t>
            </a:r>
            <a:r>
              <a:rPr lang="de-DE" sz="1400" dirty="0" err="1">
                <a:latin typeface="Helvetica"/>
                <a:cs typeface="Helvetica"/>
              </a:rPr>
              <a:t>Teukolsky</a:t>
            </a:r>
            <a:r>
              <a:rPr lang="de-DE" sz="1400" dirty="0">
                <a:latin typeface="Helvetica"/>
                <a:cs typeface="Helvetica"/>
              </a:rPr>
              <a:t>, S.A. 1989, </a:t>
            </a:r>
            <a:r>
              <a:rPr lang="de-DE" sz="1400" dirty="0" err="1">
                <a:latin typeface="Helvetica"/>
                <a:cs typeface="Helvetica"/>
              </a:rPr>
              <a:t>ApJ</a:t>
            </a:r>
            <a:r>
              <a:rPr lang="de-DE" sz="1400" dirty="0">
                <a:latin typeface="Helvetica"/>
                <a:cs typeface="Helvetica"/>
              </a:rPr>
              <a:t> 339, 318 </a:t>
            </a:r>
            <a:endParaRPr lang="de-DE" sz="1400" dirty="0" smtClean="0">
              <a:latin typeface="Helvetica"/>
              <a:cs typeface="Helvetica"/>
            </a:endParaRPr>
          </a:p>
          <a:p>
            <a:r>
              <a:rPr lang="de-DE" sz="1400" dirty="0" err="1" smtClean="0">
                <a:latin typeface="Helvetica"/>
                <a:cs typeface="Helvetica"/>
              </a:rPr>
              <a:t>Colpi</a:t>
            </a:r>
            <a:r>
              <a:rPr lang="de-DE" sz="1400" dirty="0">
                <a:latin typeface="Helvetica"/>
                <a:cs typeface="Helvetica"/>
              </a:rPr>
              <a:t>, M. &amp; Wasserman, I 2002, </a:t>
            </a:r>
            <a:r>
              <a:rPr lang="de-DE" sz="1400" dirty="0" err="1">
                <a:latin typeface="Helvetica"/>
                <a:cs typeface="Helvetica"/>
              </a:rPr>
              <a:t>ApJ</a:t>
            </a:r>
            <a:r>
              <a:rPr lang="de-DE" sz="1400" dirty="0">
                <a:latin typeface="Helvetica"/>
                <a:cs typeface="Helvetica"/>
              </a:rPr>
              <a:t> 581, 1271</a:t>
            </a:r>
          </a:p>
          <a:p>
            <a:r>
              <a:rPr lang="pl-PL" sz="1400" dirty="0" err="1">
                <a:latin typeface="Helvetica"/>
                <a:cs typeface="Helvetica"/>
              </a:rPr>
              <a:t>Carriere</a:t>
            </a:r>
            <a:r>
              <a:rPr lang="pl-PL" sz="1400" dirty="0">
                <a:latin typeface="Helvetica"/>
                <a:cs typeface="Helvetica"/>
              </a:rPr>
              <a:t>, J., Horowitz, C., &amp; Piekarewicz, J. 2003, </a:t>
            </a:r>
            <a:r>
              <a:rPr lang="pl-PL" sz="1400" dirty="0" err="1">
                <a:latin typeface="Helvetica"/>
                <a:cs typeface="Helvetica"/>
              </a:rPr>
              <a:t>ApJ</a:t>
            </a:r>
            <a:r>
              <a:rPr lang="pl-PL" sz="1400" dirty="0">
                <a:latin typeface="Helvetica"/>
                <a:cs typeface="Helvetica"/>
              </a:rPr>
              <a:t> 593, </a:t>
            </a:r>
            <a:endParaRPr lang="pl-PL" sz="1400" dirty="0" smtClean="0">
              <a:latin typeface="Helvetica"/>
              <a:cs typeface="Helvetica"/>
            </a:endParaRPr>
          </a:p>
          <a:p>
            <a:r>
              <a:rPr lang="fi-FI" sz="1400" dirty="0" err="1" smtClean="0">
                <a:latin typeface="Helvetica"/>
                <a:cs typeface="Helvetica"/>
              </a:rPr>
              <a:t>Haensel</a:t>
            </a:r>
            <a:r>
              <a:rPr lang="fi-FI" sz="1400" dirty="0">
                <a:latin typeface="Helvetica"/>
                <a:cs typeface="Helvetica"/>
              </a:rPr>
              <a:t>, P., </a:t>
            </a:r>
            <a:r>
              <a:rPr lang="fi-FI" sz="1400" dirty="0" err="1">
                <a:latin typeface="Helvetica"/>
                <a:cs typeface="Helvetica"/>
              </a:rPr>
              <a:t>Zdunik</a:t>
            </a:r>
            <a:r>
              <a:rPr lang="fi-FI" sz="1400" dirty="0">
                <a:latin typeface="Helvetica"/>
                <a:cs typeface="Helvetica"/>
              </a:rPr>
              <a:t>, J.L., &amp; </a:t>
            </a:r>
            <a:r>
              <a:rPr lang="fi-FI" sz="1400" dirty="0" err="1">
                <a:latin typeface="Helvetica"/>
                <a:cs typeface="Helvetica"/>
              </a:rPr>
              <a:t>Douchin</a:t>
            </a:r>
            <a:r>
              <a:rPr lang="fi-FI" sz="1400" dirty="0">
                <a:latin typeface="Helvetica"/>
                <a:cs typeface="Helvetica"/>
              </a:rPr>
              <a:t>, F. 2002, A&amp;A 385, </a:t>
            </a:r>
            <a:r>
              <a:rPr lang="fi-FI" sz="1400" dirty="0" smtClean="0">
                <a:latin typeface="Helvetica"/>
                <a:cs typeface="Helvetica"/>
              </a:rPr>
              <a:t>301</a:t>
            </a:r>
          </a:p>
          <a:p>
            <a:r>
              <a:rPr lang="fi-FI" sz="1400" dirty="0" err="1" smtClean="0">
                <a:latin typeface="Helvetica"/>
                <a:cs typeface="Helvetica"/>
              </a:rPr>
              <a:t>Harding</a:t>
            </a:r>
            <a:r>
              <a:rPr lang="fi-FI" sz="1400" dirty="0">
                <a:latin typeface="Helvetica"/>
                <a:cs typeface="Helvetica"/>
              </a:rPr>
              <a:t>, A.K., </a:t>
            </a:r>
            <a:r>
              <a:rPr lang="fi-FI" sz="1400" dirty="0" err="1">
                <a:latin typeface="Helvetica"/>
                <a:cs typeface="Helvetica"/>
              </a:rPr>
              <a:t>Contopoulos</a:t>
            </a:r>
            <a:r>
              <a:rPr lang="fi-FI" sz="1400" dirty="0">
                <a:latin typeface="Helvetica"/>
                <a:cs typeface="Helvetica"/>
              </a:rPr>
              <a:t>, I. &amp; </a:t>
            </a:r>
            <a:r>
              <a:rPr lang="fi-FI" sz="1400" dirty="0" err="1">
                <a:latin typeface="Helvetica"/>
                <a:cs typeface="Helvetica"/>
              </a:rPr>
              <a:t>Kazanas</a:t>
            </a:r>
            <a:r>
              <a:rPr lang="fi-FI" sz="1400" dirty="0">
                <a:latin typeface="Helvetica"/>
                <a:cs typeface="Helvetica"/>
              </a:rPr>
              <a:t>, D. 1999, </a:t>
            </a:r>
            <a:r>
              <a:rPr lang="fi-FI" sz="1400" dirty="0" err="1">
                <a:latin typeface="Helvetica"/>
                <a:cs typeface="Helvetica"/>
              </a:rPr>
              <a:t>ApJ</a:t>
            </a:r>
            <a:r>
              <a:rPr lang="fi-FI" sz="1400" dirty="0">
                <a:latin typeface="Helvetica"/>
                <a:cs typeface="Helvetica"/>
              </a:rPr>
              <a:t> 525, </a:t>
            </a:r>
            <a:r>
              <a:rPr lang="fi-FI" sz="1400" dirty="0" smtClean="0">
                <a:latin typeface="Helvetica"/>
                <a:cs typeface="Helvetica"/>
              </a:rPr>
              <a:t>L125</a:t>
            </a:r>
          </a:p>
          <a:p>
            <a:r>
              <a:rPr lang="fi-FI" sz="1400" dirty="0" err="1" smtClean="0">
                <a:latin typeface="Helvetica"/>
                <a:cs typeface="Helvetica"/>
              </a:rPr>
              <a:t>Kaspi</a:t>
            </a:r>
            <a:r>
              <a:rPr lang="fi-FI" sz="1400" dirty="0">
                <a:latin typeface="Helvetica"/>
                <a:cs typeface="Helvetica"/>
              </a:rPr>
              <a:t>, V. 2004, IAU </a:t>
            </a:r>
            <a:r>
              <a:rPr lang="fi-FI" sz="1400" dirty="0" err="1">
                <a:latin typeface="Helvetica"/>
                <a:cs typeface="Helvetica"/>
              </a:rPr>
              <a:t>Sym</a:t>
            </a:r>
            <a:r>
              <a:rPr lang="fi-FI" sz="1400" dirty="0">
                <a:latin typeface="Helvetica"/>
                <a:cs typeface="Helvetica"/>
              </a:rPr>
              <a:t>. 218, </a:t>
            </a:r>
            <a:r>
              <a:rPr lang="fi-FI" sz="1400" dirty="0" err="1">
                <a:latin typeface="Helvetica"/>
                <a:cs typeface="Helvetica"/>
              </a:rPr>
              <a:t>ed</a:t>
            </a:r>
            <a:r>
              <a:rPr lang="fi-FI" sz="1400" dirty="0">
                <a:latin typeface="Helvetica"/>
                <a:cs typeface="Helvetica"/>
              </a:rPr>
              <a:t> F. </a:t>
            </a:r>
            <a:r>
              <a:rPr lang="fi-FI" sz="1400" dirty="0" err="1">
                <a:latin typeface="Helvetica"/>
                <a:cs typeface="Helvetica"/>
              </a:rPr>
              <a:t>Camilo</a:t>
            </a:r>
            <a:r>
              <a:rPr lang="fi-FI" sz="1400" dirty="0">
                <a:latin typeface="Helvetica"/>
                <a:cs typeface="Helvetica"/>
              </a:rPr>
              <a:t> &amp; B. </a:t>
            </a:r>
            <a:r>
              <a:rPr lang="fi-FI" sz="1400" dirty="0" err="1">
                <a:latin typeface="Helvetica"/>
                <a:cs typeface="Helvetica"/>
              </a:rPr>
              <a:t>Gaensler</a:t>
            </a:r>
            <a:r>
              <a:rPr lang="fi-FI" sz="1400" dirty="0">
                <a:latin typeface="Helvetica"/>
                <a:cs typeface="Helvetica"/>
              </a:rPr>
              <a:t>, </a:t>
            </a:r>
            <a:r>
              <a:rPr lang="fi-FI" sz="1400" dirty="0" smtClean="0">
                <a:latin typeface="Helvetica"/>
                <a:cs typeface="Helvetica"/>
              </a:rPr>
              <a:t>231</a:t>
            </a:r>
          </a:p>
          <a:p>
            <a:r>
              <a:rPr lang="fi-FI" sz="1400" dirty="0" err="1" smtClean="0">
                <a:latin typeface="Helvetica"/>
                <a:cs typeface="Helvetica"/>
              </a:rPr>
              <a:t>Kiziltan</a:t>
            </a:r>
            <a:r>
              <a:rPr lang="fi-FI" sz="1400" dirty="0">
                <a:latin typeface="Helvetica"/>
                <a:cs typeface="Helvetica"/>
              </a:rPr>
              <a:t>, B., </a:t>
            </a:r>
            <a:r>
              <a:rPr lang="fi-FI" sz="1400" dirty="0" err="1">
                <a:latin typeface="Helvetica"/>
                <a:cs typeface="Helvetica"/>
              </a:rPr>
              <a:t>Kottas</a:t>
            </a:r>
            <a:r>
              <a:rPr lang="fi-FI" sz="1400" dirty="0">
                <a:latin typeface="Helvetica"/>
                <a:cs typeface="Helvetica"/>
              </a:rPr>
              <a:t>, A. &amp; </a:t>
            </a:r>
            <a:r>
              <a:rPr lang="fi-FI" sz="1400" dirty="0" err="1">
                <a:latin typeface="Helvetica"/>
                <a:cs typeface="Helvetica"/>
              </a:rPr>
              <a:t>Thorsett</a:t>
            </a:r>
            <a:r>
              <a:rPr lang="fi-FI" sz="1400" dirty="0">
                <a:latin typeface="Helvetica"/>
                <a:cs typeface="Helvetica"/>
              </a:rPr>
              <a:t>, S. 2011, arXiv:</a:t>
            </a:r>
            <a:r>
              <a:rPr lang="fi-FI" sz="1400" dirty="0" smtClean="0">
                <a:latin typeface="Helvetica"/>
                <a:cs typeface="Helvetica"/>
              </a:rPr>
              <a:t>1011.4291v1</a:t>
            </a:r>
          </a:p>
          <a:p>
            <a:r>
              <a:rPr lang="fi-FI" sz="1400" dirty="0" err="1" smtClean="0">
                <a:latin typeface="Helvetica"/>
                <a:cs typeface="Helvetica"/>
              </a:rPr>
              <a:t>Lattimer</a:t>
            </a:r>
            <a:r>
              <a:rPr lang="fi-FI" sz="1400" dirty="0">
                <a:latin typeface="Helvetica"/>
                <a:cs typeface="Helvetica"/>
              </a:rPr>
              <a:t>, J.M. &amp; </a:t>
            </a:r>
            <a:r>
              <a:rPr lang="fi-FI" sz="1400" dirty="0" err="1">
                <a:latin typeface="Helvetica"/>
                <a:cs typeface="Helvetica"/>
              </a:rPr>
              <a:t>Prakash</a:t>
            </a:r>
            <a:r>
              <a:rPr lang="fi-FI" sz="1400" dirty="0">
                <a:latin typeface="Helvetica"/>
                <a:cs typeface="Helvetica"/>
              </a:rPr>
              <a:t>, M. 2001, </a:t>
            </a:r>
            <a:r>
              <a:rPr lang="fi-FI" sz="1400" dirty="0" err="1">
                <a:latin typeface="Helvetica"/>
                <a:cs typeface="Helvetica"/>
              </a:rPr>
              <a:t>ApJ</a:t>
            </a:r>
            <a:r>
              <a:rPr lang="fi-FI" sz="1400" dirty="0">
                <a:latin typeface="Helvetica"/>
                <a:cs typeface="Helvetica"/>
              </a:rPr>
              <a:t> 550, 426</a:t>
            </a:r>
          </a:p>
          <a:p>
            <a:r>
              <a:rPr lang="it-IT" sz="1400" dirty="0">
                <a:latin typeface="Helvetica"/>
                <a:cs typeface="Helvetica"/>
              </a:rPr>
              <a:t>Michel, </a:t>
            </a:r>
            <a:r>
              <a:rPr lang="it-IT" sz="1400" dirty="0" err="1">
                <a:latin typeface="Helvetica"/>
                <a:cs typeface="Helvetica"/>
              </a:rPr>
              <a:t>F</a:t>
            </a:r>
            <a:r>
              <a:rPr lang="it-IT" sz="1400" dirty="0">
                <a:latin typeface="Helvetica"/>
                <a:cs typeface="Helvetica"/>
              </a:rPr>
              <a:t>. C. 1970, Nature 228, 1072</a:t>
            </a:r>
          </a:p>
          <a:p>
            <a:r>
              <a:rPr lang="en-US" sz="1400" dirty="0">
                <a:latin typeface="Helvetica"/>
                <a:cs typeface="Helvetica"/>
              </a:rPr>
              <a:t>Ng, C.-Y., Roberts, M.S.E. &amp; Romani, R.W. 2005, </a:t>
            </a:r>
            <a:r>
              <a:rPr lang="en-US" sz="1400" dirty="0" err="1">
                <a:latin typeface="Helvetica"/>
                <a:cs typeface="Helvetica"/>
              </a:rPr>
              <a:t>ApJ</a:t>
            </a:r>
            <a:r>
              <a:rPr lang="en-US" sz="1400" dirty="0">
                <a:latin typeface="Helvetica"/>
                <a:cs typeface="Helvetica"/>
              </a:rPr>
              <a:t> 627, 904</a:t>
            </a:r>
          </a:p>
          <a:p>
            <a:r>
              <a:rPr lang="fr-FR" sz="1400" dirty="0" err="1">
                <a:latin typeface="Helvetica"/>
                <a:cs typeface="Helvetica"/>
              </a:rPr>
              <a:t>Olbert</a:t>
            </a:r>
            <a:r>
              <a:rPr lang="fr-FR" sz="1400" dirty="0">
                <a:latin typeface="Helvetica"/>
                <a:cs typeface="Helvetica"/>
              </a:rPr>
              <a:t>, C.M., et al. 2003, </a:t>
            </a:r>
            <a:r>
              <a:rPr lang="fr-FR" sz="1400" dirty="0" err="1">
                <a:latin typeface="Helvetica"/>
                <a:cs typeface="Helvetica"/>
              </a:rPr>
              <a:t>ApJ</a:t>
            </a:r>
            <a:r>
              <a:rPr lang="fr-FR" sz="1400" dirty="0">
                <a:latin typeface="Helvetica"/>
                <a:cs typeface="Helvetica"/>
              </a:rPr>
              <a:t> 592, L45</a:t>
            </a:r>
          </a:p>
          <a:p>
            <a:r>
              <a:rPr lang="de-DE" sz="1400" dirty="0">
                <a:latin typeface="Helvetica"/>
                <a:cs typeface="Helvetica"/>
              </a:rPr>
              <a:t>Page, D., </a:t>
            </a:r>
            <a:r>
              <a:rPr lang="de-DE" sz="1400" dirty="0" err="1">
                <a:latin typeface="Helvetica"/>
                <a:cs typeface="Helvetica"/>
              </a:rPr>
              <a:t>Lattimer</a:t>
            </a:r>
            <a:r>
              <a:rPr lang="de-DE" sz="1400" dirty="0">
                <a:latin typeface="Helvetica"/>
                <a:cs typeface="Helvetica"/>
              </a:rPr>
              <a:t>, J.M., Prakash, M. &amp; Steiner, A.W. 2009, </a:t>
            </a:r>
            <a:r>
              <a:rPr lang="de-DE" sz="1400" dirty="0" err="1">
                <a:latin typeface="Helvetica"/>
                <a:cs typeface="Helvetica"/>
              </a:rPr>
              <a:t>ApJ</a:t>
            </a:r>
            <a:r>
              <a:rPr lang="de-DE" sz="1400" dirty="0">
                <a:latin typeface="Helvetica"/>
                <a:cs typeface="Helvetica"/>
              </a:rPr>
              <a:t> 707, </a:t>
            </a:r>
            <a:r>
              <a:rPr lang="de-DE" sz="1400" dirty="0" smtClean="0">
                <a:latin typeface="Helvetica"/>
                <a:cs typeface="Helvetica"/>
              </a:rPr>
              <a:t>113</a:t>
            </a:r>
          </a:p>
          <a:p>
            <a:r>
              <a:rPr lang="de-DE" sz="1400" dirty="0" err="1" smtClean="0">
                <a:latin typeface="Helvetica"/>
                <a:cs typeface="Helvetica"/>
              </a:rPr>
              <a:t>Pavan</a:t>
            </a:r>
            <a:r>
              <a:rPr lang="de-DE" sz="1400" dirty="0">
                <a:latin typeface="Helvetica"/>
                <a:cs typeface="Helvetica"/>
              </a:rPr>
              <a:t>, L., et al. 2014, A&amp;A 562, A122</a:t>
            </a:r>
          </a:p>
          <a:p>
            <a:r>
              <a:rPr lang="nl-NL" sz="1400" dirty="0" err="1">
                <a:latin typeface="Helvetica"/>
                <a:cs typeface="Helvetica"/>
              </a:rPr>
              <a:t>Rawles</a:t>
            </a:r>
            <a:r>
              <a:rPr lang="nl-NL" sz="1400" dirty="0">
                <a:latin typeface="Helvetica"/>
                <a:cs typeface="Helvetica"/>
              </a:rPr>
              <a:t>, M.L. et al 2011, </a:t>
            </a:r>
            <a:r>
              <a:rPr lang="nl-NL" sz="1400" dirty="0" err="1">
                <a:latin typeface="Helvetica"/>
                <a:cs typeface="Helvetica"/>
              </a:rPr>
              <a:t>ApJ</a:t>
            </a:r>
            <a:r>
              <a:rPr lang="nl-NL" sz="1400" dirty="0">
                <a:latin typeface="Helvetica"/>
                <a:cs typeface="Helvetica"/>
              </a:rPr>
              <a:t> 730, 25</a:t>
            </a:r>
          </a:p>
          <a:p>
            <a:r>
              <a:rPr lang="en-US" sz="1400" dirty="0">
                <a:latin typeface="Helvetica"/>
                <a:cs typeface="Helvetica"/>
              </a:rPr>
              <a:t>Renaud, M., </a:t>
            </a:r>
            <a:r>
              <a:rPr lang="en-US" sz="1400" dirty="0" err="1">
                <a:latin typeface="Helvetica"/>
                <a:cs typeface="Helvetica"/>
              </a:rPr>
              <a:t>Marandan</a:t>
            </a:r>
            <a:r>
              <a:rPr lang="en-US" sz="1400" dirty="0">
                <a:latin typeface="Helvetica"/>
                <a:cs typeface="Helvetica"/>
              </a:rPr>
              <a:t>, V., </a:t>
            </a:r>
            <a:r>
              <a:rPr lang="en-US" sz="1400" dirty="0" err="1">
                <a:latin typeface="Helvetica"/>
                <a:cs typeface="Helvetica"/>
              </a:rPr>
              <a:t>Gotthelf</a:t>
            </a:r>
            <a:r>
              <a:rPr lang="en-US" sz="1400" dirty="0">
                <a:latin typeface="Helvetica"/>
                <a:cs typeface="Helvetica"/>
              </a:rPr>
              <a:t>, E., et al. 2010 </a:t>
            </a:r>
            <a:r>
              <a:rPr lang="en-US" sz="1400" dirty="0" err="1">
                <a:latin typeface="Helvetica"/>
                <a:cs typeface="Helvetica"/>
              </a:rPr>
              <a:t>ApJ</a:t>
            </a:r>
            <a:r>
              <a:rPr lang="en-US" sz="1400" dirty="0">
                <a:latin typeface="Helvetica"/>
                <a:cs typeface="Helvetica"/>
              </a:rPr>
              <a:t> 716, </a:t>
            </a:r>
            <a:r>
              <a:rPr lang="en-US" sz="1400" dirty="0" smtClean="0">
                <a:latin typeface="Helvetica"/>
                <a:cs typeface="Helvetica"/>
              </a:rPr>
              <a:t>663</a:t>
            </a:r>
            <a:endParaRPr lang="en-US" sz="1400" dirty="0">
              <a:latin typeface="Helvetica"/>
              <a:cs typeface="Helvetica"/>
            </a:endParaRPr>
          </a:p>
          <a:p>
            <a:r>
              <a:rPr lang="fr-FR" sz="1400" dirty="0">
                <a:latin typeface="Helvetica"/>
                <a:cs typeface="Helvetica"/>
              </a:rPr>
              <a:t>Tam, C. et al. 2008, </a:t>
            </a:r>
            <a:r>
              <a:rPr lang="fr-FR" sz="1400" dirty="0" err="1">
                <a:latin typeface="Helvetica"/>
                <a:cs typeface="Helvetica"/>
              </a:rPr>
              <a:t>ApJ</a:t>
            </a:r>
            <a:r>
              <a:rPr lang="fr-FR" sz="1400" dirty="0">
                <a:latin typeface="Helvetica"/>
                <a:cs typeface="Helvetica"/>
              </a:rPr>
              <a:t> 677, 503</a:t>
            </a:r>
          </a:p>
          <a:p>
            <a:r>
              <a:rPr lang="is-IS" sz="1400" dirty="0">
                <a:latin typeface="Helvetica"/>
                <a:cs typeface="Helvetica"/>
              </a:rPr>
              <a:t>Thorsett, S.E. &amp; Chakrabarty, D. 1999, ApJ 512, 288</a:t>
            </a:r>
          </a:p>
          <a:p>
            <a:r>
              <a:rPr lang="cs-CZ" sz="1400" dirty="0" err="1">
                <a:latin typeface="Helvetica"/>
                <a:cs typeface="Helvetica"/>
              </a:rPr>
              <a:t>Xu</a:t>
            </a:r>
            <a:r>
              <a:rPr lang="cs-CZ" sz="1400" dirty="0">
                <a:latin typeface="Helvetica"/>
                <a:cs typeface="Helvetica"/>
              </a:rPr>
              <a:t>, Jun, </a:t>
            </a:r>
            <a:r>
              <a:rPr lang="cs-CZ" sz="1400" dirty="0" err="1">
                <a:latin typeface="Helvetica"/>
                <a:cs typeface="Helvetica"/>
              </a:rPr>
              <a:t>Chen</a:t>
            </a:r>
            <a:r>
              <a:rPr lang="cs-CZ" sz="1400" dirty="0">
                <a:latin typeface="Helvetica"/>
                <a:cs typeface="Helvetica"/>
              </a:rPr>
              <a:t>, Lie-</a:t>
            </a:r>
            <a:r>
              <a:rPr lang="cs-CZ" sz="1400" dirty="0" err="1">
                <a:latin typeface="Helvetica"/>
                <a:cs typeface="Helvetica"/>
              </a:rPr>
              <a:t>Wen</a:t>
            </a:r>
            <a:r>
              <a:rPr lang="cs-CZ" sz="1400" dirty="0">
                <a:latin typeface="Helvetica"/>
                <a:cs typeface="Helvetica"/>
              </a:rPr>
              <a:t>, </a:t>
            </a:r>
            <a:r>
              <a:rPr lang="cs-CZ" sz="1400" dirty="0" err="1">
                <a:latin typeface="Helvetica"/>
                <a:cs typeface="Helvetica"/>
              </a:rPr>
              <a:t>Li</a:t>
            </a:r>
            <a:r>
              <a:rPr lang="cs-CZ" sz="1400" dirty="0">
                <a:latin typeface="Helvetica"/>
                <a:cs typeface="Helvetica"/>
              </a:rPr>
              <a:t>, </a:t>
            </a:r>
            <a:r>
              <a:rPr lang="cs-CZ" sz="1400" dirty="0" err="1">
                <a:latin typeface="Helvetica"/>
                <a:cs typeface="Helvetica"/>
              </a:rPr>
              <a:t>Bo-An</a:t>
            </a:r>
            <a:r>
              <a:rPr lang="cs-CZ" sz="1400" dirty="0">
                <a:latin typeface="Helvetica"/>
                <a:cs typeface="Helvetica"/>
              </a:rPr>
              <a:t> &amp; </a:t>
            </a:r>
            <a:r>
              <a:rPr lang="cs-CZ" sz="1400" dirty="0" err="1">
                <a:latin typeface="Helvetica"/>
                <a:cs typeface="Helvetica"/>
              </a:rPr>
              <a:t>Ma</a:t>
            </a:r>
            <a:r>
              <a:rPr lang="cs-CZ" sz="1400" dirty="0">
                <a:latin typeface="Helvetica"/>
                <a:cs typeface="Helvetica"/>
              </a:rPr>
              <a:t>, </a:t>
            </a:r>
            <a:r>
              <a:rPr lang="cs-CZ" sz="1400" dirty="0" err="1">
                <a:latin typeface="Helvetica"/>
                <a:cs typeface="Helvetica"/>
              </a:rPr>
              <a:t>Hong-Ru</a:t>
            </a:r>
            <a:r>
              <a:rPr lang="cs-CZ" sz="1400" dirty="0">
                <a:latin typeface="Helvetica"/>
                <a:cs typeface="Helvetica"/>
              </a:rPr>
              <a:t> 2009, </a:t>
            </a:r>
            <a:r>
              <a:rPr lang="cs-CZ" sz="1400" dirty="0" err="1">
                <a:latin typeface="Helvetica"/>
                <a:cs typeface="Helvetica"/>
              </a:rPr>
              <a:t>ApJ</a:t>
            </a:r>
            <a:r>
              <a:rPr lang="cs-CZ" sz="1400" dirty="0">
                <a:latin typeface="Helvetica"/>
                <a:cs typeface="Helvetica"/>
              </a:rPr>
              <a:t> 697, </a:t>
            </a:r>
            <a:r>
              <a:rPr lang="cs-CZ" sz="1400" dirty="0" smtClean="0">
                <a:latin typeface="Helvetica"/>
                <a:cs typeface="Helvetica"/>
              </a:rPr>
              <a:t>1549</a:t>
            </a:r>
          </a:p>
          <a:p>
            <a:r>
              <a:rPr lang="cs-CZ" sz="1400" dirty="0" err="1" smtClean="0">
                <a:latin typeface="Helvetica"/>
                <a:cs typeface="Helvetica"/>
              </a:rPr>
              <a:t>Yakovlev</a:t>
            </a:r>
            <a:r>
              <a:rPr lang="cs-CZ" sz="1400" dirty="0">
                <a:latin typeface="Helvetica"/>
                <a:cs typeface="Helvetica"/>
              </a:rPr>
              <a:t>, D.G. &amp; </a:t>
            </a:r>
            <a:r>
              <a:rPr lang="cs-CZ" sz="1400" dirty="0" err="1">
                <a:latin typeface="Helvetica"/>
                <a:cs typeface="Helvetica"/>
              </a:rPr>
              <a:t>Pethick</a:t>
            </a:r>
            <a:r>
              <a:rPr lang="cs-CZ" sz="1400" dirty="0">
                <a:latin typeface="Helvetica"/>
                <a:cs typeface="Helvetica"/>
              </a:rPr>
              <a:t>, C.J. 2004, ARA&amp;A 42, 169</a:t>
            </a:r>
          </a:p>
          <a:p>
            <a:r>
              <a:rPr lang="fr-FR" sz="1400" dirty="0">
                <a:latin typeface="Helvetica"/>
                <a:cs typeface="Helvetica"/>
              </a:rPr>
              <a:t>Zhou, Ping, et al. 2014, </a:t>
            </a:r>
            <a:r>
              <a:rPr lang="fr-FR" sz="1400" dirty="0" err="1">
                <a:latin typeface="Helvetica"/>
                <a:cs typeface="Helvetica"/>
              </a:rPr>
              <a:t>ApJ</a:t>
            </a:r>
            <a:r>
              <a:rPr lang="fr-FR" sz="1400" dirty="0">
                <a:latin typeface="Helvetica"/>
                <a:cs typeface="Helvetica"/>
              </a:rPr>
              <a:t> 781, L16</a:t>
            </a:r>
            <a:endParaRPr lang="en-US" sz="1400" dirty="0">
              <a:latin typeface="Helvetica"/>
              <a:cs typeface="Helvetica"/>
            </a:endParaRPr>
          </a:p>
        </p:txBody>
      </p:sp>
      <p:sp>
        <p:nvSpPr>
          <p:cNvPr id="25" name="TextBox 24"/>
          <p:cNvSpPr txBox="1"/>
          <p:nvPr/>
        </p:nvSpPr>
        <p:spPr>
          <a:xfrm>
            <a:off x="21512213" y="2454269"/>
            <a:ext cx="11186617" cy="13655020"/>
          </a:xfrm>
          <a:prstGeom prst="rect">
            <a:avLst/>
          </a:prstGeom>
          <a:ln w="57150" cmpd="sng">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b="1" dirty="0" smtClean="0">
              <a:latin typeface="Helvetica"/>
              <a:cs typeface="Helvetica"/>
            </a:endParaRPr>
          </a:p>
          <a:p>
            <a:r>
              <a:rPr lang="en-US" sz="2000" b="1" dirty="0" smtClean="0">
                <a:latin typeface="Helvetica"/>
                <a:cs typeface="Helvetica"/>
              </a:rPr>
              <a:t>6. </a:t>
            </a:r>
            <a:r>
              <a:rPr lang="en-US" sz="2000" b="1" dirty="0">
                <a:latin typeface="Helvetica"/>
                <a:cs typeface="Helvetica"/>
              </a:rPr>
              <a:t>Anomalous Pulsars/Soft Gamma Repeaters/</a:t>
            </a:r>
            <a:r>
              <a:rPr lang="en-US" sz="2000" b="1" dirty="0" err="1">
                <a:latin typeface="Helvetica"/>
                <a:cs typeface="Helvetica"/>
              </a:rPr>
              <a:t>Magnetars</a:t>
            </a:r>
            <a:r>
              <a:rPr lang="en-US" sz="2000" b="1" dirty="0">
                <a:latin typeface="Helvetica"/>
                <a:cs typeface="Helvetica"/>
              </a:rPr>
              <a:t> </a:t>
            </a:r>
            <a:r>
              <a:rPr lang="en-US" sz="2000" b="1" dirty="0" smtClean="0">
                <a:latin typeface="Helvetica"/>
                <a:cs typeface="Helvetica"/>
              </a:rPr>
              <a:t> </a:t>
            </a:r>
            <a:endParaRPr lang="en-US" sz="2000" b="1" dirty="0">
              <a:latin typeface="Helvetica"/>
              <a:cs typeface="Helvetica"/>
            </a:endParaRPr>
          </a:p>
          <a:p>
            <a:r>
              <a:rPr lang="en-US" sz="2000" dirty="0">
                <a:latin typeface="Helvetica"/>
                <a:cs typeface="Helvetica"/>
              </a:rPr>
              <a:t>The ∼ 25 AXP exhibit major differences from the ∼ 1500 other known pulsars.</a:t>
            </a:r>
            <a:br>
              <a:rPr lang="en-US" sz="2000" dirty="0">
                <a:latin typeface="Helvetica"/>
                <a:cs typeface="Helvetica"/>
              </a:rPr>
            </a:br>
            <a:r>
              <a:rPr lang="en-US" sz="2000" dirty="0">
                <a:latin typeface="Helvetica"/>
                <a:cs typeface="Helvetica"/>
              </a:rPr>
              <a:t>The </a:t>
            </a:r>
            <a:r>
              <a:rPr lang="en-US" sz="2000" dirty="0" err="1">
                <a:latin typeface="Helvetica"/>
                <a:cs typeface="Helvetica"/>
              </a:rPr>
              <a:t>spindown</a:t>
            </a:r>
            <a:r>
              <a:rPr lang="en-US" sz="2000" dirty="0">
                <a:latin typeface="Helvetica"/>
                <a:cs typeface="Helvetica"/>
              </a:rPr>
              <a:t> is irregular (Tam </a:t>
            </a:r>
            <a:r>
              <a:rPr lang="en-US" sz="2000" dirty="0" smtClean="0">
                <a:latin typeface="Helvetica"/>
                <a:cs typeface="Helvetica"/>
              </a:rPr>
              <a:t>et al</a:t>
            </a:r>
            <a:r>
              <a:rPr lang="en-US" sz="2000" dirty="0">
                <a:latin typeface="Helvetica"/>
                <a:cs typeface="Helvetica"/>
              </a:rPr>
              <a:t>. 2008). They are not rotation powered, and the older ones are more luminous (Figure 7). On the P-</a:t>
            </a:r>
            <a:r>
              <a:rPr lang="en-US" sz="2000" dirty="0" err="1">
                <a:latin typeface="Helvetica"/>
                <a:cs typeface="Helvetica"/>
              </a:rPr>
              <a:t>Pdot</a:t>
            </a:r>
            <a:r>
              <a:rPr lang="en-US" sz="2000" dirty="0">
                <a:latin typeface="Helvetica"/>
                <a:cs typeface="Helvetica"/>
              </a:rPr>
              <a:t> diagram (Figure 6), </a:t>
            </a:r>
            <a:r>
              <a:rPr lang="en-US" sz="2000" dirty="0" smtClean="0">
                <a:latin typeface="Helvetica"/>
                <a:cs typeface="Helvetica"/>
              </a:rPr>
              <a:t>they form a </a:t>
            </a:r>
            <a:r>
              <a:rPr lang="en-US" sz="2000" dirty="0">
                <a:latin typeface="Helvetica"/>
                <a:cs typeface="Helvetica"/>
              </a:rPr>
              <a:t>group with large P and large </a:t>
            </a:r>
            <a:r>
              <a:rPr lang="en-US" sz="2000" dirty="0" err="1">
                <a:latin typeface="Helvetica"/>
                <a:cs typeface="Helvetica"/>
              </a:rPr>
              <a:t>Pdot</a:t>
            </a:r>
            <a:r>
              <a:rPr lang="en-US" sz="2000" dirty="0">
                <a:latin typeface="Helvetica"/>
                <a:cs typeface="Helvetica"/>
              </a:rPr>
              <a:t> in the upper right corner. This appears </a:t>
            </a:r>
            <a:r>
              <a:rPr lang="en-US" sz="2000" dirty="0" smtClean="0">
                <a:latin typeface="Helvetica"/>
                <a:cs typeface="Helvetica"/>
              </a:rPr>
              <a:t>as </a:t>
            </a:r>
            <a:r>
              <a:rPr lang="en-US" sz="2000" dirty="0">
                <a:latin typeface="Helvetica"/>
                <a:cs typeface="Helvetica"/>
              </a:rPr>
              <a:t>a separate grouping rather than the tail of a </a:t>
            </a:r>
            <a:r>
              <a:rPr lang="en-US" sz="2000" dirty="0" smtClean="0">
                <a:latin typeface="Helvetica"/>
                <a:cs typeface="Helvetica"/>
              </a:rPr>
              <a:t>distribution</a:t>
            </a:r>
            <a:r>
              <a:rPr lang="en-US" sz="2000" dirty="0">
                <a:latin typeface="Helvetica"/>
                <a:cs typeface="Helvetica"/>
              </a:rPr>
              <a:t>. It is believed </a:t>
            </a:r>
            <a:r>
              <a:rPr lang="en-US" sz="2000" dirty="0" smtClean="0">
                <a:latin typeface="Helvetica"/>
                <a:cs typeface="Helvetica"/>
              </a:rPr>
              <a:t>(</a:t>
            </a:r>
            <a:r>
              <a:rPr lang="en-US" sz="2000" dirty="0" err="1" smtClean="0">
                <a:latin typeface="Helvetica"/>
                <a:cs typeface="Helvetica"/>
              </a:rPr>
              <a:t>Kaspi</a:t>
            </a:r>
            <a:r>
              <a:rPr lang="en-US" sz="2000" dirty="0" smtClean="0">
                <a:latin typeface="Helvetica"/>
                <a:cs typeface="Helvetica"/>
              </a:rPr>
              <a:t> 2004) </a:t>
            </a:r>
            <a:r>
              <a:rPr lang="en-US" sz="2000" dirty="0">
                <a:latin typeface="Helvetica"/>
                <a:cs typeface="Helvetica"/>
              </a:rPr>
              <a:t>that energy is supplied by decay of a </a:t>
            </a:r>
            <a:r>
              <a:rPr lang="en-US" sz="2000" dirty="0" smtClean="0">
                <a:latin typeface="Helvetica"/>
                <a:cs typeface="Helvetica"/>
              </a:rPr>
              <a:t>very strong </a:t>
            </a:r>
            <a:r>
              <a:rPr lang="en-US" sz="2000" dirty="0">
                <a:latin typeface="Helvetica"/>
                <a:cs typeface="Helvetica"/>
              </a:rPr>
              <a:t>magnetic field (10</a:t>
            </a:r>
            <a:r>
              <a:rPr lang="en-US" sz="2000" baseline="30000" dirty="0">
                <a:latin typeface="Helvetica"/>
                <a:cs typeface="Helvetica"/>
              </a:rPr>
              <a:t>14</a:t>
            </a:r>
            <a:r>
              <a:rPr lang="en-US" sz="2000" dirty="0">
                <a:latin typeface="Helvetica"/>
                <a:cs typeface="Helvetica"/>
              </a:rPr>
              <a:t> - 10</a:t>
            </a:r>
            <a:r>
              <a:rPr lang="en-US" sz="2000" baseline="30000" dirty="0">
                <a:latin typeface="Helvetica"/>
                <a:cs typeface="Helvetica"/>
              </a:rPr>
              <a:t>15</a:t>
            </a:r>
            <a:r>
              <a:rPr lang="en-US" sz="2000" dirty="0">
                <a:latin typeface="Helvetica"/>
                <a:cs typeface="Helvetica"/>
              </a:rPr>
              <a:t> G) calculated using the dipole model which predicts large values for the magnetic moment and the </a:t>
            </a:r>
            <a:r>
              <a:rPr lang="en-US" sz="2000" dirty="0" smtClean="0">
                <a:latin typeface="Helvetica"/>
                <a:cs typeface="Helvetica"/>
              </a:rPr>
              <a:t>surface </a:t>
            </a:r>
            <a:r>
              <a:rPr lang="en-US" sz="2000" dirty="0">
                <a:latin typeface="Helvetica"/>
                <a:cs typeface="Helvetica"/>
              </a:rPr>
              <a:t>field, B. This accounts for the large value of </a:t>
            </a:r>
            <a:r>
              <a:rPr lang="en-US" sz="2000" dirty="0" err="1">
                <a:latin typeface="Helvetica"/>
                <a:cs typeface="Helvetica"/>
              </a:rPr>
              <a:t>Pdot</a:t>
            </a:r>
            <a:r>
              <a:rPr lang="en-US" sz="2000" dirty="0">
                <a:latin typeface="Helvetica"/>
                <a:cs typeface="Helvetica"/>
              </a:rPr>
              <a:t> and is the source of the radiated energy. </a:t>
            </a:r>
          </a:p>
          <a:p>
            <a:endParaRPr lang="en-US" sz="2000" dirty="0" smtClean="0">
              <a:latin typeface="Helvetica"/>
              <a:cs typeface="Helvetica"/>
            </a:endParaRPr>
          </a:p>
          <a:p>
            <a:r>
              <a:rPr lang="en-US" sz="2000" dirty="0">
                <a:latin typeface="Helvetica"/>
                <a:cs typeface="Helvetica"/>
              </a:rPr>
              <a:t> </a:t>
            </a:r>
            <a:r>
              <a:rPr lang="en-US" sz="2000" dirty="0" smtClean="0">
                <a:latin typeface="Helvetica"/>
                <a:cs typeface="Helvetica"/>
              </a:rPr>
              <a:t>    Low</a:t>
            </a:r>
            <a:r>
              <a:rPr lang="en-US" sz="2000" dirty="0">
                <a:latin typeface="Helvetica"/>
                <a:cs typeface="Helvetica"/>
              </a:rPr>
              <a:t>-mass NS are also rare objects in which properties of the crust should have a more dominant role. Perhaps some (or all) of the AXPs are low-mass NSs. Certainly the </a:t>
            </a:r>
            <a:r>
              <a:rPr lang="en-US" sz="2000" dirty="0" smtClean="0">
                <a:latin typeface="Helvetica"/>
                <a:cs typeface="Helvetica"/>
              </a:rPr>
              <a:t>gamma </a:t>
            </a:r>
            <a:r>
              <a:rPr lang="en-US" sz="2000" dirty="0">
                <a:latin typeface="Helvetica"/>
                <a:cs typeface="Helvetica"/>
              </a:rPr>
              <a:t>bursts from SGR are a crustal phenomenon. Probably a high B is necessary to account for the high Lx shown in Figure 7, however, cooling calculations in the literature are only for masses above 1.0 M</a:t>
            </a:r>
            <a:r>
              <a:rPr lang="en-US" sz="3200" baseline="-25000" dirty="0">
                <a:latin typeface="Helvetica"/>
                <a:cs typeface="Helvetica"/>
              </a:rPr>
              <a:t>⊙</a:t>
            </a:r>
            <a:r>
              <a:rPr lang="en-US" sz="2000" dirty="0">
                <a:latin typeface="Helvetica"/>
                <a:cs typeface="Helvetica"/>
              </a:rPr>
              <a:t>. Because the low-mass stars are less dense, neutrino cooling should be less rapid and the core temperature higher at formation. The thicker crust might cause slower </a:t>
            </a:r>
            <a:r>
              <a:rPr lang="en-US" sz="2000" dirty="0" smtClean="0">
                <a:latin typeface="Helvetica"/>
                <a:cs typeface="Helvetica"/>
              </a:rPr>
              <a:t>cooling, higher </a:t>
            </a:r>
            <a:r>
              <a:rPr lang="en-US" sz="2000" dirty="0">
                <a:latin typeface="Helvetica"/>
                <a:cs typeface="Helvetica"/>
              </a:rPr>
              <a:t>surface temperature and increased thermal X-ray emission. Extending cooling calculations to </a:t>
            </a:r>
            <a:r>
              <a:rPr lang="en-US" sz="2000" dirty="0" smtClean="0">
                <a:latin typeface="Helvetica"/>
                <a:cs typeface="Helvetica"/>
              </a:rPr>
              <a:t>lower NS </a:t>
            </a:r>
            <a:r>
              <a:rPr lang="en-US" sz="2000" dirty="0">
                <a:latin typeface="Helvetica"/>
                <a:cs typeface="Helvetica"/>
              </a:rPr>
              <a:t>masses would be interesting. </a:t>
            </a:r>
          </a:p>
          <a:p>
            <a:endParaRPr lang="en-US" sz="2000" dirty="0" smtClean="0">
              <a:latin typeface="Helvetica"/>
              <a:cs typeface="Helvetica"/>
            </a:endParaRPr>
          </a:p>
          <a:p>
            <a:r>
              <a:rPr lang="en-US" sz="2000" dirty="0">
                <a:latin typeface="Helvetica"/>
                <a:cs typeface="Helvetica"/>
              </a:rPr>
              <a:t> </a:t>
            </a:r>
            <a:r>
              <a:rPr lang="en-US" sz="2000" dirty="0" smtClean="0">
                <a:latin typeface="Helvetica"/>
                <a:cs typeface="Helvetica"/>
              </a:rPr>
              <a:t>    Particle </a:t>
            </a:r>
            <a:r>
              <a:rPr lang="en-US" sz="2000" dirty="0">
                <a:latin typeface="Helvetica"/>
                <a:cs typeface="Helvetica"/>
              </a:rPr>
              <a:t>emission probably accounts for much of the spin-down, so predictions of the dipole model about magnetic field and age are not accurate (see e.g. Harding et al. 1999)</a:t>
            </a:r>
            <a:r>
              <a:rPr lang="en-US" sz="2000" dirty="0" smtClean="0">
                <a:latin typeface="Helvetica"/>
                <a:cs typeface="Helvetica"/>
              </a:rPr>
              <a:t>.  </a:t>
            </a:r>
            <a:r>
              <a:rPr lang="en-US" sz="2000" dirty="0">
                <a:latin typeface="Helvetica"/>
                <a:cs typeface="Helvetica"/>
              </a:rPr>
              <a:t>Also, for a given magnetic moment, a greater volume requires a lesser field so for a large low-mass NS the magnetic field need not be so high. </a:t>
            </a:r>
          </a:p>
          <a:p>
            <a:endParaRPr lang="en-US" sz="2000" dirty="0" smtClean="0">
              <a:latin typeface="Helvetica"/>
              <a:cs typeface="Helvetica"/>
            </a:endParaRPr>
          </a:p>
          <a:p>
            <a:r>
              <a:rPr lang="en-US" sz="2000" b="1" dirty="0">
                <a:latin typeface="Helvetica"/>
                <a:cs typeface="Helvetica"/>
              </a:rPr>
              <a:t>7. Cooling </a:t>
            </a:r>
          </a:p>
          <a:p>
            <a:r>
              <a:rPr lang="en-US" sz="2000" dirty="0">
                <a:latin typeface="Helvetica"/>
                <a:cs typeface="Helvetica"/>
              </a:rPr>
              <a:t>A neutron star, born in gravitational collapse with initial temperature ∼ 10</a:t>
            </a:r>
            <a:r>
              <a:rPr lang="en-US" sz="2000" baseline="30000" dirty="0">
                <a:latin typeface="Helvetica"/>
                <a:cs typeface="Helvetica"/>
              </a:rPr>
              <a:t>11</a:t>
            </a:r>
            <a:r>
              <a:rPr lang="en-US" sz="2000" dirty="0">
                <a:latin typeface="Helvetica"/>
                <a:cs typeface="Helvetica"/>
              </a:rPr>
              <a:t> K, cools rapidly through neutrino emission from the core. At an age of 10-100 years, the crust is thermally coupled to the core and is transparent to neutrinos. The surface temperature, T, is 10</a:t>
            </a:r>
            <a:r>
              <a:rPr lang="en-US" sz="2000" baseline="30000" dirty="0">
                <a:latin typeface="Helvetica"/>
                <a:cs typeface="Helvetica"/>
              </a:rPr>
              <a:t>6</a:t>
            </a:r>
            <a:r>
              <a:rPr lang="en-US" sz="2000" dirty="0">
                <a:latin typeface="Helvetica"/>
                <a:cs typeface="Helvetica"/>
              </a:rPr>
              <a:t> − 10</a:t>
            </a:r>
            <a:r>
              <a:rPr lang="en-US" sz="2000" baseline="30000" dirty="0">
                <a:latin typeface="Helvetica"/>
                <a:cs typeface="Helvetica"/>
              </a:rPr>
              <a:t>7</a:t>
            </a:r>
            <a:r>
              <a:rPr lang="en-US" sz="2000" dirty="0">
                <a:latin typeface="Helvetica"/>
                <a:cs typeface="Helvetica"/>
              </a:rPr>
              <a:t> K. </a:t>
            </a:r>
            <a:r>
              <a:rPr lang="en-US" sz="2000" dirty="0" smtClean="0">
                <a:latin typeface="Helvetica"/>
                <a:cs typeface="Helvetica"/>
              </a:rPr>
              <a:t> Core </a:t>
            </a:r>
            <a:r>
              <a:rPr lang="en-US" sz="2000" dirty="0">
                <a:latin typeface="Helvetica"/>
                <a:cs typeface="Helvetica"/>
              </a:rPr>
              <a:t>neutrino emission dominates the cooling until an age of ∼ 10</a:t>
            </a:r>
            <a:r>
              <a:rPr lang="en-US" sz="2000" baseline="30000" dirty="0">
                <a:latin typeface="Helvetica"/>
                <a:cs typeface="Helvetica"/>
              </a:rPr>
              <a:t>5</a:t>
            </a:r>
            <a:r>
              <a:rPr lang="en-US" sz="2000" dirty="0">
                <a:latin typeface="Helvetica"/>
                <a:cs typeface="Helvetica"/>
              </a:rPr>
              <a:t> years after which photon emission from the surface cools the star (</a:t>
            </a:r>
            <a:r>
              <a:rPr lang="en-US" sz="2000" dirty="0" err="1">
                <a:latin typeface="Helvetica"/>
                <a:cs typeface="Helvetica"/>
              </a:rPr>
              <a:t>Yakovlev</a:t>
            </a:r>
            <a:r>
              <a:rPr lang="en-US" sz="2000" dirty="0">
                <a:latin typeface="Helvetica"/>
                <a:cs typeface="Helvetica"/>
              </a:rPr>
              <a:t> et al. 2004). </a:t>
            </a:r>
            <a:endParaRPr lang="en-US" sz="2000" dirty="0" smtClean="0">
              <a:latin typeface="Helvetica"/>
              <a:cs typeface="Helvetica"/>
            </a:endParaRPr>
          </a:p>
          <a:p>
            <a:r>
              <a:rPr lang="en-US" sz="2000" dirty="0">
                <a:latin typeface="Helvetica"/>
                <a:cs typeface="Helvetica"/>
              </a:rPr>
              <a:t> </a:t>
            </a:r>
            <a:r>
              <a:rPr lang="en-US" sz="2000" dirty="0" smtClean="0">
                <a:latin typeface="Helvetica"/>
                <a:cs typeface="Helvetica"/>
              </a:rPr>
              <a:t> </a:t>
            </a:r>
            <a:endParaRPr lang="en-US" sz="2000" dirty="0">
              <a:latin typeface="Helvetica"/>
              <a:cs typeface="Helvetica"/>
            </a:endParaRPr>
          </a:p>
          <a:p>
            <a:r>
              <a:rPr lang="en-US" sz="2000" dirty="0" smtClean="0">
                <a:latin typeface="Helvetica"/>
                <a:cs typeface="Helvetica"/>
              </a:rPr>
              <a:t>     Figure </a:t>
            </a:r>
            <a:r>
              <a:rPr lang="en-US" sz="2000" dirty="0">
                <a:latin typeface="Helvetica"/>
                <a:cs typeface="Helvetica"/>
              </a:rPr>
              <a:t>7 shows a calculation of neutron star cooling (surface temperature as a function of time). The cooling curves are for a Minimum Model of neutron star cooling applied to a 1.3 M</a:t>
            </a:r>
            <a:r>
              <a:rPr lang="en-US" sz="3200" baseline="-25000" dirty="0">
                <a:latin typeface="Helvetica"/>
                <a:cs typeface="Helvetica"/>
              </a:rPr>
              <a:t>⊙</a:t>
            </a:r>
            <a:r>
              <a:rPr lang="en-US" sz="2000" dirty="0">
                <a:latin typeface="Helvetica"/>
                <a:cs typeface="Helvetica"/>
              </a:rPr>
              <a:t> star (Page et al. 2009). In this model there are no direct UCRA reactions and no cooling from </a:t>
            </a:r>
            <a:r>
              <a:rPr lang="en-US" sz="2000" dirty="0" err="1">
                <a:latin typeface="Helvetica"/>
                <a:cs typeface="Helvetica"/>
              </a:rPr>
              <a:t>pions</a:t>
            </a:r>
            <a:r>
              <a:rPr lang="en-US" sz="2000" dirty="0">
                <a:latin typeface="Helvetica"/>
                <a:cs typeface="Helvetica"/>
              </a:rPr>
              <a:t> or </a:t>
            </a:r>
            <a:r>
              <a:rPr lang="en-US" sz="2000" dirty="0" err="1">
                <a:latin typeface="Helvetica"/>
                <a:cs typeface="Helvetica"/>
              </a:rPr>
              <a:t>kaons</a:t>
            </a:r>
            <a:r>
              <a:rPr lang="en-US" sz="2000" dirty="0">
                <a:latin typeface="Helvetica"/>
                <a:cs typeface="Helvetica"/>
              </a:rPr>
              <a:t> in the core</a:t>
            </a:r>
            <a:r>
              <a:rPr lang="en-US" sz="2000" dirty="0" smtClean="0">
                <a:latin typeface="Helvetica"/>
                <a:cs typeface="Helvetica"/>
              </a:rPr>
              <a:t>, </a:t>
            </a:r>
            <a:r>
              <a:rPr lang="en-US" sz="2000" dirty="0">
                <a:latin typeface="Helvetica"/>
                <a:cs typeface="Helvetica"/>
              </a:rPr>
              <a:t>which would cause more rapid cooling. This curve is applicable to neutron stars having 1.3 M</a:t>
            </a:r>
            <a:r>
              <a:rPr lang="en-US" sz="3200" baseline="-25000" dirty="0">
                <a:latin typeface="Helvetica"/>
                <a:cs typeface="Helvetica"/>
              </a:rPr>
              <a:t>⊙</a:t>
            </a:r>
            <a:r>
              <a:rPr lang="en-US" sz="2000" dirty="0">
                <a:latin typeface="Helvetica"/>
                <a:cs typeface="Helvetica"/>
              </a:rPr>
              <a:t> or somewhat less, independent of the equation of state (soft or stiff) used. The figure also shows temperatures ”measured” for 10 neutron stars . Blackbody radiation is assumed and temperature has been converted to X-ray luminosity. Data for a few AXP have </a:t>
            </a:r>
            <a:r>
              <a:rPr lang="en-US" sz="2000" dirty="0" smtClean="0">
                <a:latin typeface="Helvetica"/>
                <a:cs typeface="Helvetica"/>
              </a:rPr>
              <a:t>also been </a:t>
            </a:r>
            <a:r>
              <a:rPr lang="en-US" sz="2000" dirty="0">
                <a:latin typeface="Helvetica"/>
                <a:cs typeface="Helvetica"/>
              </a:rPr>
              <a:t>included. These objects are within supernova remnants and the remnant age, calculated from a </a:t>
            </a:r>
            <a:r>
              <a:rPr lang="en-US" sz="2000" dirty="0" err="1">
                <a:latin typeface="Helvetica"/>
                <a:cs typeface="Helvetica"/>
              </a:rPr>
              <a:t>Sedov</a:t>
            </a:r>
            <a:r>
              <a:rPr lang="en-US" sz="2000" dirty="0">
                <a:latin typeface="Helvetica"/>
                <a:cs typeface="Helvetica"/>
              </a:rPr>
              <a:t> analysis, has been used for the age of the internal object. AXP 1048.1-5937, however, has been </a:t>
            </a:r>
            <a:r>
              <a:rPr lang="en-US" sz="2000" dirty="0" smtClean="0">
                <a:latin typeface="Helvetica"/>
                <a:cs typeface="Helvetica"/>
              </a:rPr>
              <a:t>assumed </a:t>
            </a:r>
            <a:r>
              <a:rPr lang="en-US" sz="2000" dirty="0">
                <a:latin typeface="Helvetica"/>
                <a:cs typeface="Helvetica"/>
              </a:rPr>
              <a:t>to have originated in the nearby Carina Nebula and to have reached its present position with velocity of ≈ 500 km s−1. </a:t>
            </a:r>
          </a:p>
          <a:p>
            <a:endParaRPr lang="en-US" sz="2000" dirty="0">
              <a:latin typeface="Helvetica"/>
              <a:cs typeface="Helvetica"/>
            </a:endParaRPr>
          </a:p>
        </p:txBody>
      </p:sp>
      <p:sp>
        <p:nvSpPr>
          <p:cNvPr id="26" name="TextBox 25"/>
          <p:cNvSpPr txBox="1"/>
          <p:nvPr/>
        </p:nvSpPr>
        <p:spPr>
          <a:xfrm>
            <a:off x="11535809" y="2454269"/>
            <a:ext cx="9424990" cy="3785652"/>
          </a:xfrm>
          <a:prstGeom prst="rect">
            <a:avLst/>
          </a:prstGeom>
          <a:ln w="57150" cmpd="sng">
            <a:solidFill>
              <a:srgbClr val="CCFFCC"/>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dirty="0" smtClean="0">
              <a:latin typeface="Helvetica"/>
              <a:cs typeface="Helvetica"/>
            </a:endParaRPr>
          </a:p>
          <a:p>
            <a:r>
              <a:rPr lang="en-US" sz="2000" dirty="0" smtClean="0">
                <a:latin typeface="Helvetica"/>
                <a:cs typeface="Helvetica"/>
              </a:rPr>
              <a:t>Collapse </a:t>
            </a:r>
            <a:r>
              <a:rPr lang="en-US" sz="2000" dirty="0">
                <a:latin typeface="Helvetica"/>
                <a:cs typeface="Helvetica"/>
              </a:rPr>
              <a:t>of a rapidly rotating star, however, could produce a different result. This is not a new idea (Michel 1970). </a:t>
            </a:r>
            <a:r>
              <a:rPr lang="en-US" sz="2000" dirty="0" err="1">
                <a:latin typeface="Helvetica"/>
                <a:cs typeface="Helvetica"/>
              </a:rPr>
              <a:t>Colpi</a:t>
            </a:r>
            <a:r>
              <a:rPr lang="en-US" sz="2000" dirty="0">
                <a:latin typeface="Helvetica"/>
                <a:cs typeface="Helvetica"/>
              </a:rPr>
              <a:t> &amp; Wasserman (2002) consider in some detail collapse to a binary system where the mass of the shrinking core is shared between two neutron stars and one is a low-mass object</a:t>
            </a:r>
            <a:r>
              <a:rPr lang="en-US" sz="2000" dirty="0" smtClean="0">
                <a:latin typeface="Helvetica"/>
                <a:cs typeface="Helvetica"/>
              </a:rPr>
              <a:t>.</a:t>
            </a:r>
          </a:p>
          <a:p>
            <a:r>
              <a:rPr lang="en-US" sz="2000" dirty="0" smtClean="0">
                <a:latin typeface="Helvetica"/>
                <a:cs typeface="Helvetica"/>
              </a:rPr>
              <a:t> </a:t>
            </a:r>
            <a:endParaRPr lang="en-US" sz="2000" dirty="0">
              <a:latin typeface="Helvetica"/>
              <a:cs typeface="Helvetica"/>
            </a:endParaRPr>
          </a:p>
          <a:p>
            <a:r>
              <a:rPr lang="en-US" sz="2000" dirty="0">
                <a:latin typeface="Helvetica"/>
                <a:cs typeface="Helvetica"/>
              </a:rPr>
              <a:t>Note that the lowest NS masses so far observed are in early-star binaries, the HMXBs. Since the stars in a binary are probably formed at the same time, the neutron star precursor was even more massive than the present companion and rotation is common in early stars. One can imagine a collapse which produces unbound low-mass stars. </a:t>
            </a:r>
          </a:p>
          <a:p>
            <a:endParaRPr lang="en-US" sz="2000" dirty="0">
              <a:latin typeface="Helvetica"/>
              <a:cs typeface="Helvetica"/>
            </a:endParaRPr>
          </a:p>
        </p:txBody>
      </p:sp>
      <p:sp>
        <p:nvSpPr>
          <p:cNvPr id="28" name="TextBox 27"/>
          <p:cNvSpPr txBox="1"/>
          <p:nvPr/>
        </p:nvSpPr>
        <p:spPr>
          <a:xfrm>
            <a:off x="16615808" y="13268212"/>
            <a:ext cx="4344992" cy="5078314"/>
          </a:xfrm>
          <a:prstGeom prst="rect">
            <a:avLst/>
          </a:prstGeom>
          <a:ln w="57150" cmpd="sng">
            <a:solidFill>
              <a:srgbClr val="FF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1800" b="1" dirty="0">
                <a:latin typeface="Helvetica"/>
                <a:cs typeface="Helvetica"/>
              </a:rPr>
              <a:t>Fig. 4</a:t>
            </a:r>
            <a:r>
              <a:rPr lang="en-US" sz="1800" dirty="0">
                <a:latin typeface="Helvetica"/>
                <a:cs typeface="Helvetica"/>
              </a:rPr>
              <a:t>.— Chandra ACIS observations of the high-velocity object </a:t>
            </a:r>
            <a:r>
              <a:rPr lang="en-US" sz="1800" dirty="0" smtClean="0">
                <a:latin typeface="Helvetica"/>
                <a:cs typeface="Helvetica"/>
              </a:rPr>
              <a:t>southwest </a:t>
            </a:r>
            <a:r>
              <a:rPr lang="en-US" sz="1800" dirty="0">
                <a:latin typeface="Helvetica"/>
                <a:cs typeface="Helvetica"/>
              </a:rPr>
              <a:t>of supernova remnant MSH 11-61A. This 15′ × 15′ figure shows the sky SW of the 13′ × 17′ remnant, part of which fills the northeast corner. Energy range is </a:t>
            </a:r>
            <a:r>
              <a:rPr lang="en-US" sz="1800" dirty="0" smtClean="0">
                <a:latin typeface="Helvetica"/>
                <a:cs typeface="Helvetica"/>
              </a:rPr>
              <a:t>0.5-10 </a:t>
            </a:r>
            <a:r>
              <a:rPr lang="en-US" sz="1800" dirty="0" err="1">
                <a:latin typeface="Helvetica"/>
                <a:cs typeface="Helvetica"/>
              </a:rPr>
              <a:t>keV</a:t>
            </a:r>
            <a:r>
              <a:rPr lang="en-US" sz="1800" dirty="0">
                <a:latin typeface="Helvetica"/>
                <a:cs typeface="Helvetica"/>
              </a:rPr>
              <a:t> and smoothing is 5′′. The distance between the pulsar and the out-of-view center of the remnant is 11′. The bright NE-SW emission indicates the </a:t>
            </a:r>
            <a:r>
              <a:rPr lang="en-US" sz="1800" dirty="0" smtClean="0">
                <a:latin typeface="Helvetica"/>
                <a:cs typeface="Helvetica"/>
              </a:rPr>
              <a:t>direction </a:t>
            </a:r>
            <a:r>
              <a:rPr lang="en-US" sz="1800" dirty="0">
                <a:latin typeface="Helvetica"/>
                <a:cs typeface="Helvetica"/>
              </a:rPr>
              <a:t>xx xx xx xx xx </a:t>
            </a:r>
            <a:r>
              <a:rPr lang="en-US" sz="1800" dirty="0" smtClean="0">
                <a:latin typeface="Helvetica"/>
                <a:cs typeface="Helvetica"/>
              </a:rPr>
              <a:t>  of </a:t>
            </a:r>
            <a:r>
              <a:rPr lang="en-US" sz="1800" dirty="0">
                <a:latin typeface="Helvetica"/>
                <a:cs typeface="Helvetica"/>
              </a:rPr>
              <a:t>travel and the fainter </a:t>
            </a:r>
            <a:r>
              <a:rPr lang="en-US" sz="1800" dirty="0" smtClean="0">
                <a:latin typeface="Helvetica"/>
                <a:cs typeface="Helvetica"/>
              </a:rPr>
              <a:t> xx </a:t>
            </a:r>
            <a:r>
              <a:rPr lang="en-US" sz="1800" dirty="0">
                <a:latin typeface="Helvetica"/>
                <a:cs typeface="Helvetica"/>
              </a:rPr>
              <a:t>xx xx xx xx </a:t>
            </a:r>
            <a:r>
              <a:rPr lang="en-US" sz="1800" dirty="0" smtClean="0">
                <a:latin typeface="Helvetica"/>
                <a:cs typeface="Helvetica"/>
              </a:rPr>
              <a:t>  NW</a:t>
            </a:r>
            <a:r>
              <a:rPr lang="en-US" sz="1800" dirty="0">
                <a:latin typeface="Helvetica"/>
                <a:cs typeface="Helvetica"/>
              </a:rPr>
              <a:t>-SE </a:t>
            </a:r>
            <a:r>
              <a:rPr lang="en-US" sz="1800" dirty="0" smtClean="0">
                <a:latin typeface="Helvetica"/>
                <a:cs typeface="Helvetica"/>
              </a:rPr>
              <a:t>jet indicates </a:t>
            </a:r>
            <a:r>
              <a:rPr lang="en-US" sz="1800" dirty="0">
                <a:latin typeface="Helvetica"/>
                <a:cs typeface="Helvetica"/>
              </a:rPr>
              <a:t>the xx xx xx xx xx </a:t>
            </a:r>
            <a:r>
              <a:rPr lang="en-US" sz="1800" dirty="0" smtClean="0">
                <a:latin typeface="Helvetica"/>
                <a:cs typeface="Helvetica"/>
              </a:rPr>
              <a:t>   pulsar </a:t>
            </a:r>
            <a:r>
              <a:rPr lang="en-US" sz="1800" dirty="0">
                <a:latin typeface="Helvetica"/>
                <a:cs typeface="Helvetica"/>
              </a:rPr>
              <a:t>spin axis. </a:t>
            </a:r>
            <a:r>
              <a:rPr lang="en-US" sz="1800" dirty="0" smtClean="0">
                <a:latin typeface="Helvetica"/>
                <a:cs typeface="Helvetica"/>
              </a:rPr>
              <a:t>The     </a:t>
            </a:r>
            <a:r>
              <a:rPr lang="en-US" sz="1800" dirty="0">
                <a:latin typeface="Helvetica"/>
                <a:cs typeface="Helvetica"/>
              </a:rPr>
              <a:t>xx xx xx xx </a:t>
            </a:r>
            <a:r>
              <a:rPr lang="en-US" sz="1800" dirty="0" smtClean="0">
                <a:latin typeface="Helvetica"/>
                <a:cs typeface="Helvetica"/>
              </a:rPr>
              <a:t>xx    </a:t>
            </a:r>
            <a:r>
              <a:rPr lang="en-US" sz="1800" dirty="0">
                <a:latin typeface="Helvetica"/>
                <a:cs typeface="Helvetica"/>
              </a:rPr>
              <a:t>magnified </a:t>
            </a:r>
            <a:r>
              <a:rPr lang="en-US" sz="1800" dirty="0" smtClean="0">
                <a:latin typeface="Helvetica"/>
                <a:cs typeface="Helvetica"/>
              </a:rPr>
              <a:t>unsmoothed  </a:t>
            </a:r>
            <a:r>
              <a:rPr lang="en-US" sz="1800" dirty="0">
                <a:latin typeface="Helvetica"/>
                <a:cs typeface="Helvetica"/>
              </a:rPr>
              <a:t>xx xx xx xx xx </a:t>
            </a:r>
            <a:r>
              <a:rPr lang="en-US" sz="1800" dirty="0" smtClean="0">
                <a:latin typeface="Helvetica"/>
                <a:cs typeface="Helvetica"/>
              </a:rPr>
              <a:t>   insert </a:t>
            </a:r>
            <a:r>
              <a:rPr lang="en-US" sz="1800" dirty="0">
                <a:latin typeface="Helvetica"/>
                <a:cs typeface="Helvetica"/>
              </a:rPr>
              <a:t>shows </a:t>
            </a:r>
            <a:r>
              <a:rPr lang="en-US" sz="1800" dirty="0" smtClean="0">
                <a:latin typeface="Helvetica"/>
                <a:cs typeface="Helvetica"/>
              </a:rPr>
              <a:t>the </a:t>
            </a:r>
            <a:r>
              <a:rPr lang="en-US" sz="1800" dirty="0">
                <a:latin typeface="Helvetica"/>
                <a:cs typeface="Helvetica"/>
              </a:rPr>
              <a:t>point</a:t>
            </a:r>
            <a:r>
              <a:rPr lang="en-US" sz="1800" dirty="0" smtClean="0">
                <a:latin typeface="Helvetica"/>
                <a:cs typeface="Helvetica"/>
              </a:rPr>
              <a:t>-  xx </a:t>
            </a:r>
            <a:r>
              <a:rPr lang="en-US" sz="1800" dirty="0">
                <a:latin typeface="Helvetica"/>
                <a:cs typeface="Helvetica"/>
              </a:rPr>
              <a:t>xx xx xx xx </a:t>
            </a:r>
            <a:r>
              <a:rPr lang="en-US" sz="1800" dirty="0" smtClean="0">
                <a:latin typeface="Helvetica"/>
                <a:cs typeface="Helvetica"/>
              </a:rPr>
              <a:t>   like appearance of the       xx xx xx xx xx    neutron star. (</a:t>
            </a:r>
            <a:r>
              <a:rPr lang="en-US" sz="1800" dirty="0" err="1" smtClean="0">
                <a:latin typeface="Helvetica"/>
                <a:cs typeface="Helvetica"/>
              </a:rPr>
              <a:t>Pavan</a:t>
            </a:r>
            <a:r>
              <a:rPr lang="en-US" sz="1800" dirty="0" smtClean="0">
                <a:latin typeface="Helvetica"/>
                <a:cs typeface="Helvetica"/>
              </a:rPr>
              <a:t> </a:t>
            </a:r>
            <a:r>
              <a:rPr lang="en-US" sz="1800" dirty="0" smtClean="0">
                <a:latin typeface="Helvetica"/>
                <a:cs typeface="Helvetica"/>
              </a:rPr>
              <a:t>et </a:t>
            </a:r>
            <a:r>
              <a:rPr lang="en-US" sz="1800" dirty="0" smtClean="0">
                <a:latin typeface="Helvetica"/>
                <a:cs typeface="Helvetica"/>
              </a:rPr>
              <a:t> xx xx xx xx xx    al. </a:t>
            </a:r>
            <a:r>
              <a:rPr lang="en-US" sz="1800" dirty="0" smtClean="0">
                <a:latin typeface="Helvetica"/>
                <a:cs typeface="Helvetica"/>
              </a:rPr>
              <a:t>2014)</a:t>
            </a:r>
          </a:p>
        </p:txBody>
      </p:sp>
      <p:sp>
        <p:nvSpPr>
          <p:cNvPr id="10" name="TextBox 9"/>
          <p:cNvSpPr txBox="1"/>
          <p:nvPr/>
        </p:nvSpPr>
        <p:spPr>
          <a:xfrm>
            <a:off x="5837151" y="19686538"/>
            <a:ext cx="5229347" cy="2308324"/>
          </a:xfrm>
          <a:prstGeom prst="rect">
            <a:avLst/>
          </a:prstGeom>
          <a:ln w="57150" cmpd="sng">
            <a:solidFill>
              <a:srgbClr val="FFFF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800" b="1" dirty="0">
                <a:latin typeface="Helvetica"/>
                <a:cs typeface="Helvetica"/>
              </a:rPr>
              <a:t>Fig. </a:t>
            </a:r>
            <a:r>
              <a:rPr lang="en-US" sz="1800" b="1" dirty="0" smtClean="0">
                <a:latin typeface="Helvetica"/>
                <a:cs typeface="Helvetica"/>
              </a:rPr>
              <a:t>3.    </a:t>
            </a:r>
            <a:r>
              <a:rPr lang="en-US" sz="1800" dirty="0">
                <a:latin typeface="Helvetica"/>
                <a:cs typeface="Helvetica"/>
              </a:rPr>
              <a:t>Observed masses of neutron stars in eclipsing binary systems with early stars (Her X-1 excepted) from </a:t>
            </a:r>
            <a:r>
              <a:rPr lang="en-US" sz="1800" dirty="0" err="1">
                <a:latin typeface="Helvetica"/>
                <a:cs typeface="Helvetica"/>
              </a:rPr>
              <a:t>Rawles</a:t>
            </a:r>
            <a:r>
              <a:rPr lang="en-US" sz="1800" dirty="0">
                <a:latin typeface="Helvetica"/>
                <a:cs typeface="Helvetica"/>
              </a:rPr>
              <a:t> et al (2011). Error bars are one sigma. Solid circles indicate calculation of eclipse using companion star bounded by Roche lobe. Open circles indicate calculation for spherical companion. The triangle shows a result for 4U 1538-52 assuming a circular orbit.</a:t>
            </a:r>
          </a:p>
        </p:txBody>
      </p:sp>
      <p:sp>
        <p:nvSpPr>
          <p:cNvPr id="11" name="TextBox 10"/>
          <p:cNvSpPr txBox="1"/>
          <p:nvPr/>
        </p:nvSpPr>
        <p:spPr>
          <a:xfrm>
            <a:off x="17090727" y="25110239"/>
            <a:ext cx="3444333" cy="2862323"/>
          </a:xfrm>
          <a:prstGeom prst="rect">
            <a:avLst/>
          </a:prstGeom>
          <a:ln w="57150" cmpd="sng">
            <a:solidFill>
              <a:srgbClr val="FF66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800" b="1" dirty="0">
                <a:latin typeface="Helvetica"/>
                <a:cs typeface="Helvetica"/>
              </a:rPr>
              <a:t>Fig. </a:t>
            </a:r>
            <a:r>
              <a:rPr lang="en-US" sz="1800" b="1" dirty="0" smtClean="0">
                <a:latin typeface="Helvetica"/>
                <a:cs typeface="Helvetica"/>
              </a:rPr>
              <a:t>5.</a:t>
            </a:r>
            <a:r>
              <a:rPr lang="en-US" sz="1800" dirty="0">
                <a:latin typeface="Helvetica"/>
                <a:cs typeface="Helvetica"/>
              </a:rPr>
              <a:t> </a:t>
            </a:r>
            <a:r>
              <a:rPr lang="en-US" sz="1800" dirty="0" smtClean="0">
                <a:latin typeface="Helvetica"/>
                <a:cs typeface="Helvetica"/>
              </a:rPr>
              <a:t>  The </a:t>
            </a:r>
            <a:r>
              <a:rPr lang="en-US" sz="1800" dirty="0">
                <a:latin typeface="Helvetica"/>
                <a:cs typeface="Helvetica"/>
              </a:rPr>
              <a:t>central </a:t>
            </a:r>
            <a:r>
              <a:rPr lang="en-US" sz="1800" dirty="0" smtClean="0">
                <a:latin typeface="Helvetica"/>
                <a:cs typeface="Helvetica"/>
              </a:rPr>
              <a:t>region </a:t>
            </a:r>
            <a:r>
              <a:rPr lang="en-US" sz="1800" dirty="0">
                <a:latin typeface="Helvetica"/>
                <a:cs typeface="Helvetica"/>
              </a:rPr>
              <a:t>of the 2′ diameter supernova remnant G310.6-1.6 in the energy range 0.3-10 </a:t>
            </a:r>
            <a:r>
              <a:rPr lang="en-US" sz="1800" dirty="0" err="1">
                <a:latin typeface="Helvetica"/>
                <a:cs typeface="Helvetica"/>
              </a:rPr>
              <a:t>keV</a:t>
            </a:r>
            <a:r>
              <a:rPr lang="en-US" sz="1800" dirty="0">
                <a:latin typeface="Helvetica"/>
                <a:cs typeface="Helvetica"/>
              </a:rPr>
              <a:t> as seen by Chandra. The brightest source is a Crab-like pulsar and the associated PWN almost fills the central region. Note the second point-like source SE of the bright pulsar.</a:t>
            </a:r>
          </a:p>
        </p:txBody>
      </p:sp>
      <p:pic>
        <p:nvPicPr>
          <p:cNvPr id="4" name="Picture 3" descr="msh11-61_coord.ep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535807" y="13268212"/>
            <a:ext cx="5080000" cy="5007181"/>
          </a:xfrm>
          <a:prstGeom prst="rect">
            <a:avLst/>
          </a:prstGeom>
          <a:ln w="57150" cmpd="sng">
            <a:solidFill>
              <a:srgbClr val="FF0000"/>
            </a:solidFill>
          </a:ln>
        </p:spPr>
      </p:pic>
      <p:pic>
        <p:nvPicPr>
          <p:cNvPr id="7" name="Picture 6" descr="ns_geometry_crop.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46093" y="29575291"/>
            <a:ext cx="5943600" cy="3060520"/>
          </a:xfrm>
          <a:prstGeom prst="rect">
            <a:avLst/>
          </a:prstGeom>
          <a:ln w="57150" cmpd="sng">
            <a:solidFill>
              <a:srgbClr val="800000"/>
            </a:solidFill>
          </a:ln>
        </p:spPr>
        <p:style>
          <a:lnRef idx="2">
            <a:schemeClr val="dk1"/>
          </a:lnRef>
          <a:fillRef idx="1">
            <a:schemeClr val="lt1"/>
          </a:fillRef>
          <a:effectRef idx="0">
            <a:schemeClr val="dk1"/>
          </a:effectRef>
          <a:fontRef idx="minor">
            <a:schemeClr val="dk1"/>
          </a:fontRef>
        </p:style>
      </p:pic>
      <p:pic>
        <p:nvPicPr>
          <p:cNvPr id="8" name="Picture 7" descr="mass_vs_rad3_bw.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764" y="14383631"/>
            <a:ext cx="5300275" cy="4971135"/>
          </a:xfrm>
          <a:prstGeom prst="rect">
            <a:avLst/>
          </a:prstGeom>
          <a:ln w="57150" cmpd="sng">
            <a:solidFill>
              <a:srgbClr val="800000"/>
            </a:solidFill>
          </a:ln>
        </p:spPr>
        <p:style>
          <a:lnRef idx="2">
            <a:schemeClr val="dk1"/>
          </a:lnRef>
          <a:fillRef idx="1">
            <a:schemeClr val="lt1"/>
          </a:fillRef>
          <a:effectRef idx="0">
            <a:schemeClr val="dk1"/>
          </a:effectRef>
          <a:fontRef idx="minor">
            <a:schemeClr val="dk1"/>
          </a:fontRef>
        </p:style>
      </p:pic>
      <p:sp>
        <p:nvSpPr>
          <p:cNvPr id="3" name="TextBox 2"/>
          <p:cNvSpPr txBox="1"/>
          <p:nvPr/>
        </p:nvSpPr>
        <p:spPr>
          <a:xfrm>
            <a:off x="18134074" y="29575291"/>
            <a:ext cx="2452705" cy="2308324"/>
          </a:xfrm>
          <a:prstGeom prst="rect">
            <a:avLst/>
          </a:prstGeom>
          <a:ln>
            <a:solidFill>
              <a:srgbClr val="80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800" b="1" dirty="0">
                <a:latin typeface="Helvetica"/>
                <a:cs typeface="Helvetica"/>
              </a:rPr>
              <a:t>Fig. </a:t>
            </a:r>
            <a:r>
              <a:rPr lang="en-US" sz="1800" b="1" dirty="0" smtClean="0">
                <a:latin typeface="Helvetica"/>
                <a:cs typeface="Helvetica"/>
              </a:rPr>
              <a:t>2</a:t>
            </a:r>
            <a:r>
              <a:rPr lang="en-US" sz="1800" dirty="0" smtClean="0">
                <a:latin typeface="Helvetica"/>
                <a:cs typeface="Helvetica"/>
              </a:rPr>
              <a:t>.</a:t>
            </a:r>
            <a:r>
              <a:rPr lang="en-US" sz="1800" dirty="0">
                <a:latin typeface="Helvetica"/>
                <a:cs typeface="Helvetica"/>
              </a:rPr>
              <a:t> </a:t>
            </a:r>
            <a:r>
              <a:rPr lang="en-US" sz="1800" dirty="0" smtClean="0">
                <a:latin typeface="Helvetica"/>
                <a:cs typeface="Helvetica"/>
              </a:rPr>
              <a:t>  </a:t>
            </a:r>
            <a:r>
              <a:rPr lang="en-US" sz="1800" dirty="0">
                <a:latin typeface="Helvetica"/>
                <a:cs typeface="Helvetica"/>
              </a:rPr>
              <a:t>Neutron star geometry (from </a:t>
            </a:r>
            <a:r>
              <a:rPr lang="en-US" sz="1800" dirty="0" err="1">
                <a:latin typeface="Helvetica"/>
                <a:cs typeface="Helvetica"/>
              </a:rPr>
              <a:t>Xu</a:t>
            </a:r>
            <a:r>
              <a:rPr lang="en-US" sz="1800" dirty="0">
                <a:latin typeface="Helvetica"/>
                <a:cs typeface="Helvetica"/>
              </a:rPr>
              <a:t> et al. 2009). Crust thickness of the 0.4 M</a:t>
            </a:r>
            <a:r>
              <a:rPr lang="en-US" sz="2800" baseline="-25000" dirty="0">
                <a:latin typeface="Helvetica"/>
                <a:cs typeface="Helvetica"/>
              </a:rPr>
              <a:t>⊙</a:t>
            </a:r>
            <a:r>
              <a:rPr lang="en-US" sz="1800" dirty="0">
                <a:latin typeface="Helvetica"/>
                <a:cs typeface="Helvetica"/>
              </a:rPr>
              <a:t> star is 4× that of the 1.4 M</a:t>
            </a:r>
            <a:r>
              <a:rPr lang="en-US" sz="2800" baseline="-25000" dirty="0">
                <a:latin typeface="Helvetica"/>
                <a:cs typeface="Helvetica"/>
              </a:rPr>
              <a:t>⊙</a:t>
            </a:r>
            <a:r>
              <a:rPr lang="en-US" sz="1800" dirty="0">
                <a:latin typeface="Helvetica"/>
                <a:cs typeface="Helvetica"/>
              </a:rPr>
              <a:t> star and crust volume is ≈ 5× greater.</a:t>
            </a:r>
          </a:p>
        </p:txBody>
      </p:sp>
      <p:sp>
        <p:nvSpPr>
          <p:cNvPr id="17" name="TextBox 16"/>
          <p:cNvSpPr txBox="1"/>
          <p:nvPr/>
        </p:nvSpPr>
        <p:spPr>
          <a:xfrm>
            <a:off x="27444700" y="21609122"/>
            <a:ext cx="5130799" cy="3693319"/>
          </a:xfrm>
          <a:prstGeom prst="rect">
            <a:avLst/>
          </a:prstGeom>
          <a:ln w="57150" cmpd="sng">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800" b="1" dirty="0" smtClean="0">
                <a:latin typeface="Helvetica"/>
                <a:cs typeface="Helvetica"/>
              </a:rPr>
              <a:t>Fig</a:t>
            </a:r>
            <a:r>
              <a:rPr lang="en-US" sz="1800" b="1" dirty="0">
                <a:latin typeface="Helvetica"/>
                <a:cs typeface="Helvetica"/>
              </a:rPr>
              <a:t>. 7</a:t>
            </a:r>
            <a:r>
              <a:rPr lang="en-US" sz="1800" b="1" dirty="0" smtClean="0">
                <a:latin typeface="Helvetica"/>
                <a:cs typeface="Helvetica"/>
              </a:rPr>
              <a:t>  </a:t>
            </a:r>
            <a:r>
              <a:rPr lang="en-US" sz="1800" dirty="0" smtClean="0">
                <a:latin typeface="Helvetica"/>
                <a:cs typeface="Helvetica"/>
              </a:rPr>
              <a:t>Thermal </a:t>
            </a:r>
            <a:r>
              <a:rPr lang="en-US" sz="1800" dirty="0">
                <a:latin typeface="Helvetica"/>
                <a:cs typeface="Helvetica"/>
              </a:rPr>
              <a:t>luminosity of canonical neutron star as a function of age (adapted from Page (2009). The calculation for the Minimum Model of neutron star cooling is </a:t>
            </a:r>
            <a:r>
              <a:rPr lang="en-US" sz="1800" dirty="0" smtClean="0">
                <a:latin typeface="Helvetica"/>
                <a:cs typeface="Helvetica"/>
              </a:rPr>
              <a:t>compared </a:t>
            </a:r>
            <a:r>
              <a:rPr lang="en-US" sz="1800" dirty="0">
                <a:latin typeface="Helvetica"/>
                <a:cs typeface="Helvetica"/>
              </a:rPr>
              <a:t>with measured blackbody luminosities of several pulsars. The two families of calculated cooling curves are for light and heavy element atmospheres. Boxes show observations of </a:t>
            </a:r>
            <a:r>
              <a:rPr lang="en-US" sz="1800" dirty="0" err="1">
                <a:latin typeface="Helvetica"/>
                <a:cs typeface="Helvetica"/>
              </a:rPr>
              <a:t>ther</a:t>
            </a:r>
            <a:r>
              <a:rPr lang="en-US" sz="1800" dirty="0">
                <a:latin typeface="Helvetica"/>
                <a:cs typeface="Helvetica"/>
              </a:rPr>
              <a:t>- mal X-rays from rotation powered pulsars. We have added crosses showing information for AXPs, with uncertainties due to inaccurate distances, extrapolation of measured luminosity to the range 0.3 to 10 </a:t>
            </a:r>
            <a:r>
              <a:rPr lang="en-US" sz="1800" dirty="0" err="1">
                <a:latin typeface="Helvetica"/>
                <a:cs typeface="Helvetica"/>
              </a:rPr>
              <a:t>keV</a:t>
            </a:r>
            <a:r>
              <a:rPr lang="en-US" sz="1800" dirty="0">
                <a:latin typeface="Helvetica"/>
                <a:cs typeface="Helvetica"/>
              </a:rPr>
              <a:t>, and variability.</a:t>
            </a:r>
          </a:p>
        </p:txBody>
      </p:sp>
      <p:sp>
        <p:nvSpPr>
          <p:cNvPr id="20" name="TextBox 19"/>
          <p:cNvSpPr txBox="1"/>
          <p:nvPr/>
        </p:nvSpPr>
        <p:spPr>
          <a:xfrm>
            <a:off x="28408860" y="16869199"/>
            <a:ext cx="3973018" cy="2585323"/>
          </a:xfrm>
          <a:prstGeom prst="rect">
            <a:avLst/>
          </a:prstGeom>
          <a:ln w="57150" cmpd="sng">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800" b="1" dirty="0">
                <a:latin typeface="Helvetica"/>
                <a:cs typeface="Helvetica"/>
              </a:rPr>
              <a:t>Fig. 6</a:t>
            </a:r>
            <a:r>
              <a:rPr lang="en-US" sz="1800" dirty="0" smtClean="0">
                <a:latin typeface="Helvetica"/>
                <a:cs typeface="Helvetica"/>
              </a:rPr>
              <a:t>.    </a:t>
            </a:r>
            <a:r>
              <a:rPr lang="en-US" sz="1800" dirty="0">
                <a:latin typeface="Helvetica"/>
                <a:cs typeface="Helvetica"/>
              </a:rPr>
              <a:t>Characteristics of 1474 pulsars from the ANTF 2006 catalog. Boxes show binary systems, 4 bright rotation-powered pulsars are circled </a:t>
            </a:r>
            <a:r>
              <a:rPr lang="en-US" sz="1800" dirty="0" smtClean="0">
                <a:latin typeface="Helvetica"/>
                <a:cs typeface="Helvetica"/>
              </a:rPr>
              <a:t>and </a:t>
            </a:r>
            <a:r>
              <a:rPr lang="en-US" sz="1800" dirty="0">
                <a:latin typeface="Helvetica"/>
                <a:cs typeface="Helvetica"/>
              </a:rPr>
              <a:t>AXPs are triangles. Straight lines are from the magnetic dipole model and show constant spin-down energy, </a:t>
            </a:r>
            <a:r>
              <a:rPr lang="en-US" sz="1800" dirty="0" err="1" smtClean="0">
                <a:latin typeface="Helvetica"/>
                <a:cs typeface="Helvetica"/>
              </a:rPr>
              <a:t>Edot</a:t>
            </a:r>
            <a:r>
              <a:rPr lang="en-US" sz="1800" dirty="0" smtClean="0">
                <a:latin typeface="Helvetica"/>
                <a:cs typeface="Helvetica"/>
              </a:rPr>
              <a:t> </a:t>
            </a:r>
            <a:r>
              <a:rPr lang="en-US" sz="1800" dirty="0">
                <a:latin typeface="Helvetica"/>
                <a:cs typeface="Helvetica"/>
              </a:rPr>
              <a:t>̇ (ergs s</a:t>
            </a:r>
            <a:r>
              <a:rPr lang="en-US" sz="1800" baseline="30000" dirty="0">
                <a:latin typeface="Helvetica"/>
                <a:cs typeface="Helvetica"/>
              </a:rPr>
              <a:t>−1</a:t>
            </a:r>
            <a:r>
              <a:rPr lang="en-US" sz="1800" dirty="0">
                <a:latin typeface="Helvetica"/>
                <a:cs typeface="Helvetica"/>
              </a:rPr>
              <a:t>), magnetic field , B (Gauss), and age, A (years).</a:t>
            </a:r>
          </a:p>
        </p:txBody>
      </p:sp>
      <p:pic>
        <p:nvPicPr>
          <p:cNvPr id="13" name="Picture 12" descr="MSH_PSR3a.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03377" y="16182939"/>
            <a:ext cx="1430697" cy="2092454"/>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pic>
      <p:sp>
        <p:nvSpPr>
          <p:cNvPr id="27" name="TextBox 26"/>
          <p:cNvSpPr txBox="1"/>
          <p:nvPr/>
        </p:nvSpPr>
        <p:spPr>
          <a:xfrm>
            <a:off x="11535807" y="6447321"/>
            <a:ext cx="9424991" cy="6555641"/>
          </a:xfrm>
          <a:prstGeom prst="rect">
            <a:avLst/>
          </a:prstGeom>
          <a:ln w="57150" cmpd="sng">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b="1" dirty="0" smtClean="0">
              <a:latin typeface="Helvetica"/>
              <a:cs typeface="Helvetica"/>
            </a:endParaRPr>
          </a:p>
          <a:p>
            <a:r>
              <a:rPr lang="en-US" sz="2000" b="1" dirty="0">
                <a:latin typeface="Helvetica"/>
                <a:cs typeface="Helvetica"/>
              </a:rPr>
              <a:t>4</a:t>
            </a:r>
            <a:r>
              <a:rPr lang="en-US" sz="2000" b="1" dirty="0" smtClean="0">
                <a:latin typeface="Helvetica"/>
                <a:cs typeface="Helvetica"/>
              </a:rPr>
              <a:t>. </a:t>
            </a:r>
            <a:r>
              <a:rPr lang="en-US" sz="2000" b="1" dirty="0">
                <a:latin typeface="Helvetica"/>
                <a:cs typeface="Helvetica"/>
              </a:rPr>
              <a:t>High-velocity objects</a:t>
            </a:r>
          </a:p>
          <a:p>
            <a:r>
              <a:rPr lang="en-US" sz="2000" dirty="0">
                <a:latin typeface="Helvetica"/>
                <a:cs typeface="Helvetica"/>
              </a:rPr>
              <a:t>A recent Chandra observation (Figure 4</a:t>
            </a:r>
            <a:r>
              <a:rPr lang="en-US" sz="2000" dirty="0" smtClean="0">
                <a:latin typeface="Helvetica"/>
                <a:cs typeface="Helvetica"/>
              </a:rPr>
              <a:t>) </a:t>
            </a:r>
            <a:r>
              <a:rPr lang="en-US" sz="2000" dirty="0">
                <a:latin typeface="Helvetica"/>
                <a:cs typeface="Helvetica"/>
              </a:rPr>
              <a:t>of the </a:t>
            </a:r>
            <a:r>
              <a:rPr lang="en-US" sz="2000" dirty="0" smtClean="0">
                <a:latin typeface="Helvetica"/>
                <a:cs typeface="Helvetica"/>
              </a:rPr>
              <a:t>INTEGRAL </a:t>
            </a:r>
            <a:r>
              <a:rPr lang="en-US" sz="2000" dirty="0">
                <a:latin typeface="Helvetica"/>
                <a:cs typeface="Helvetica"/>
              </a:rPr>
              <a:t>source IGR J11014- 6103 shows evidence for a rotating gravitational collapse. It is an X-ray point source located 11’ SW of the center of the supernova remnant MSH 11-61A </a:t>
            </a:r>
            <a:r>
              <a:rPr lang="en-US" sz="2000" dirty="0" smtClean="0">
                <a:latin typeface="Helvetica"/>
                <a:cs typeface="Helvetica"/>
              </a:rPr>
              <a:t>and </a:t>
            </a:r>
            <a:r>
              <a:rPr lang="en-US" sz="2000" dirty="0">
                <a:latin typeface="Helvetica"/>
                <a:cs typeface="Helvetica"/>
              </a:rPr>
              <a:t>a long narrow X-ray nebula </a:t>
            </a:r>
            <a:r>
              <a:rPr lang="en-US" sz="2000" dirty="0" smtClean="0">
                <a:latin typeface="Helvetica"/>
                <a:cs typeface="Helvetica"/>
              </a:rPr>
              <a:t>points </a:t>
            </a:r>
            <a:r>
              <a:rPr lang="en-US" sz="2000" dirty="0">
                <a:latin typeface="Helvetica"/>
                <a:cs typeface="Helvetica"/>
              </a:rPr>
              <a:t>to the center of the SNR. This appears to be a pulsar with synchrotron nebula extended along the assumed line of travel. A second fainter but longer jet extends from the point source and, surprisingly, is perpendicular to the direction of travel. </a:t>
            </a:r>
            <a:r>
              <a:rPr lang="en-US" sz="2000" dirty="0" err="1">
                <a:latin typeface="Helvetica"/>
                <a:cs typeface="Helvetica"/>
              </a:rPr>
              <a:t>Pavel</a:t>
            </a:r>
            <a:r>
              <a:rPr lang="en-US" sz="2000" dirty="0">
                <a:latin typeface="Helvetica"/>
                <a:cs typeface="Helvetica"/>
              </a:rPr>
              <a:t> et al. (2014), assuming origin at the site of the nearby remnant, derive a velocity of 1000-2000 km s</a:t>
            </a:r>
            <a:r>
              <a:rPr lang="en-US" sz="2000" baseline="30000" dirty="0">
                <a:latin typeface="Helvetica"/>
                <a:cs typeface="Helvetica"/>
              </a:rPr>
              <a:t>−1</a:t>
            </a:r>
            <a:r>
              <a:rPr lang="en-US" sz="2000" dirty="0">
                <a:latin typeface="Helvetica"/>
                <a:cs typeface="Helvetica"/>
              </a:rPr>
              <a:t>. The existence of a synchrotron nebula implies rotation and a magnetic field but no pulsations have been detected</a:t>
            </a:r>
            <a:r>
              <a:rPr lang="en-US" sz="2000" dirty="0" smtClean="0">
                <a:latin typeface="Helvetica"/>
                <a:cs typeface="Helvetica"/>
              </a:rPr>
              <a:t>.</a:t>
            </a:r>
          </a:p>
          <a:p>
            <a:endParaRPr lang="en-US" sz="2000" dirty="0">
              <a:latin typeface="Helvetica"/>
              <a:cs typeface="Helvetica"/>
            </a:endParaRPr>
          </a:p>
          <a:p>
            <a:r>
              <a:rPr lang="en-US" sz="2000" dirty="0">
                <a:latin typeface="Helvetica"/>
                <a:cs typeface="Helvetica"/>
              </a:rPr>
              <a:t>If this object were created in the collapse and fragmentation of a rapidly rotating core, the angular momentum vector of any objects thrown outward would indeed be perpendicular to the direction of travel. Since the pulsar jet has to be along the rotation axis, the alignment of the pulsar jet perpendicular to the trail indicates the pulsar axis is oriented as expected from this process. The angular momentum alignment is a powerful argument for rotational ejection. Knowledge of P, </a:t>
            </a:r>
            <a:r>
              <a:rPr lang="en-US" sz="2000" dirty="0" err="1">
                <a:latin typeface="Helvetica"/>
                <a:cs typeface="Helvetica"/>
              </a:rPr>
              <a:t>Pdot</a:t>
            </a:r>
            <a:r>
              <a:rPr lang="en-US" sz="2000" dirty="0">
                <a:latin typeface="Helvetica"/>
                <a:cs typeface="Helvetica"/>
              </a:rPr>
              <a:t>, and the pulse shape would be </a:t>
            </a:r>
            <a:r>
              <a:rPr lang="en-US" sz="2000" dirty="0" smtClean="0">
                <a:latin typeface="Helvetica"/>
                <a:cs typeface="Helvetica"/>
              </a:rPr>
              <a:t>useful, although, since the </a:t>
            </a:r>
            <a:r>
              <a:rPr lang="en-US" sz="2000" dirty="0">
                <a:latin typeface="Helvetica"/>
                <a:cs typeface="Helvetica"/>
              </a:rPr>
              <a:t>NS is </a:t>
            </a:r>
            <a:r>
              <a:rPr lang="en-US" sz="2000" dirty="0" smtClean="0">
                <a:latin typeface="Helvetica"/>
                <a:cs typeface="Helvetica"/>
              </a:rPr>
              <a:t>isolated, </a:t>
            </a:r>
            <a:r>
              <a:rPr lang="en-US" sz="2000" dirty="0">
                <a:latin typeface="Helvetica"/>
                <a:cs typeface="Helvetica"/>
              </a:rPr>
              <a:t>a mass measurement seems impossible. </a:t>
            </a:r>
          </a:p>
        </p:txBody>
      </p:sp>
      <p:pic>
        <p:nvPicPr>
          <p:cNvPr id="5" name="Picture 4" descr="ns_cool_page_axp2.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512213" y="21609121"/>
            <a:ext cx="5613400" cy="3852717"/>
          </a:xfrm>
          <a:prstGeom prst="rect">
            <a:avLst/>
          </a:prstGeom>
          <a:ln w="57150" cmpd="sng">
            <a:solidFill>
              <a:srgbClr val="0000FF"/>
            </a:solidFill>
          </a:ln>
        </p:spPr>
      </p:pic>
      <p:sp>
        <p:nvSpPr>
          <p:cNvPr id="6" name="TextBox 5"/>
          <p:cNvSpPr txBox="1"/>
          <p:nvPr/>
        </p:nvSpPr>
        <p:spPr>
          <a:xfrm>
            <a:off x="21523379" y="25755600"/>
            <a:ext cx="10858499" cy="1631216"/>
          </a:xfrm>
          <a:prstGeom prst="rect">
            <a:avLst/>
          </a:prstGeom>
          <a:ln w="57150" cmpd="sng">
            <a:solidFill>
              <a:srgbClr val="800000"/>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000" b="1" dirty="0" smtClean="0">
              <a:latin typeface="Helvetica"/>
              <a:cs typeface="Helvetica"/>
            </a:endParaRPr>
          </a:p>
          <a:p>
            <a:r>
              <a:rPr lang="en-US" sz="2000" b="1" dirty="0" smtClean="0">
                <a:latin typeface="Helvetica"/>
                <a:cs typeface="Helvetica"/>
              </a:rPr>
              <a:t>8.  Summary</a:t>
            </a:r>
            <a:endParaRPr lang="en-US" sz="2000" b="1" dirty="0" smtClean="0">
              <a:latin typeface="Helvetica"/>
              <a:cs typeface="Helvetica"/>
            </a:endParaRPr>
          </a:p>
          <a:p>
            <a:r>
              <a:rPr lang="en-US" sz="2000" dirty="0">
                <a:latin typeface="Helvetica"/>
                <a:cs typeface="Helvetica"/>
              </a:rPr>
              <a:t>T</a:t>
            </a:r>
            <a:r>
              <a:rPr lang="en-US" sz="2000" dirty="0" smtClean="0">
                <a:latin typeface="Helvetica"/>
                <a:cs typeface="Helvetica"/>
              </a:rPr>
              <a:t>here </a:t>
            </a:r>
            <a:r>
              <a:rPr lang="en-US" sz="2000" dirty="0">
                <a:latin typeface="Helvetica"/>
                <a:cs typeface="Helvetica"/>
              </a:rPr>
              <a:t>is currently no evidence that </a:t>
            </a:r>
            <a:r>
              <a:rPr lang="en-US" sz="2000" dirty="0" smtClean="0">
                <a:latin typeface="Helvetica"/>
                <a:cs typeface="Helvetica"/>
              </a:rPr>
              <a:t>low-mass neutron stars exist.  However, the angular momentum vector of a fast pulsar is </a:t>
            </a:r>
            <a:r>
              <a:rPr lang="en-US" sz="2000" dirty="0">
                <a:latin typeface="Helvetica"/>
                <a:cs typeface="Helvetica"/>
              </a:rPr>
              <a:t>as expected from the breakup up a collapsing rotating core, a plausible mechanism for creating low-mass NSs.  </a:t>
            </a:r>
            <a:r>
              <a:rPr lang="en-US" sz="2000" dirty="0" smtClean="0">
                <a:latin typeface="Helvetica"/>
                <a:cs typeface="Helvetica"/>
              </a:rPr>
              <a:t>Several search areas are suggested.</a:t>
            </a:r>
            <a:endParaRPr lang="en-US" sz="2000" dirty="0">
              <a:latin typeface="Helvetica"/>
              <a:cs typeface="Helvetica"/>
            </a:endParaRPr>
          </a:p>
        </p:txBody>
      </p:sp>
      <p:pic>
        <p:nvPicPr>
          <p:cNvPr id="35" name="Content Placeholder 34" descr="ppdot_crop.jpg"/>
          <p:cNvPicPr>
            <a:picLocks noGrp="1" noChangeAspect="1"/>
          </p:cNvPicPr>
          <p:nvPr>
            <p:ph sz="half" idx="1"/>
          </p:nvPr>
        </p:nvPicPr>
        <p:blipFill rotWithShape="1">
          <a:blip r:embed="rId10">
            <a:extLst>
              <a:ext uri="{28A0092B-C50C-407E-A947-70E740481C1C}">
                <a14:useLocalDpi xmlns:a14="http://schemas.microsoft.com/office/drawing/2010/main" val="0"/>
              </a:ext>
            </a:extLst>
          </a:blip>
          <a:srcRect/>
          <a:stretch/>
        </p:blipFill>
        <p:spPr>
          <a:xfrm>
            <a:off x="21512213" y="16441830"/>
            <a:ext cx="6691312" cy="4835525"/>
          </a:xfrm>
          <a:ln w="57150" cmpd="sng">
            <a:solidFill>
              <a:srgbClr val="0000FF"/>
            </a:solidFill>
          </a:ln>
        </p:spPr>
      </p:pic>
    </p:spTree>
    <p:extLst>
      <p:ext uri="{BB962C8B-B14F-4D97-AF65-F5344CB8AC3E}">
        <p14:creationId xmlns:p14="http://schemas.microsoft.com/office/powerpoint/2010/main" val="32359131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7696</TotalTime>
  <Words>2751</Words>
  <Application>Microsoft Macintosh PowerPoint</Application>
  <PresentationFormat>Custom</PresentationFormat>
  <Paragraphs>86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Black</vt:lpstr>
      <vt:lpstr>Where are the Low-mass Neutron Stars? Frederick Seward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Frederick Seward</dc:creator>
  <cp:lastModifiedBy>Frederick Seward</cp:lastModifiedBy>
  <cp:revision>143</cp:revision>
  <cp:lastPrinted>2014-11-09T13:59:37Z</cp:lastPrinted>
  <dcterms:created xsi:type="dcterms:W3CDTF">2014-10-10T12:22:42Z</dcterms:created>
  <dcterms:modified xsi:type="dcterms:W3CDTF">2014-11-09T14:40:28Z</dcterms:modified>
</cp:coreProperties>
</file>