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s/slide22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Default Extension="mov" ContentType="video/unknown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Default Extension="pdf" ContentType="application/pdf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6" r:id="rId1"/>
  </p:sldMasterIdLst>
  <p:notesMasterIdLst>
    <p:notesMasterId r:id="rId31"/>
  </p:notesMasterIdLst>
  <p:handoutMasterIdLst>
    <p:handoutMasterId r:id="rId32"/>
  </p:handoutMasterIdLst>
  <p:sldIdLst>
    <p:sldId id="316" r:id="rId2"/>
    <p:sldId id="332" r:id="rId3"/>
    <p:sldId id="331" r:id="rId4"/>
    <p:sldId id="333" r:id="rId5"/>
    <p:sldId id="340" r:id="rId6"/>
    <p:sldId id="369" r:id="rId7"/>
    <p:sldId id="334" r:id="rId8"/>
    <p:sldId id="335" r:id="rId9"/>
    <p:sldId id="338" r:id="rId10"/>
    <p:sldId id="350" r:id="rId11"/>
    <p:sldId id="373" r:id="rId12"/>
    <p:sldId id="342" r:id="rId13"/>
    <p:sldId id="345" r:id="rId14"/>
    <p:sldId id="347" r:id="rId15"/>
    <p:sldId id="348" r:id="rId16"/>
    <p:sldId id="351" r:id="rId17"/>
    <p:sldId id="352" r:id="rId18"/>
    <p:sldId id="355" r:id="rId19"/>
    <p:sldId id="357" r:id="rId20"/>
    <p:sldId id="368" r:id="rId21"/>
    <p:sldId id="358" r:id="rId22"/>
    <p:sldId id="375" r:id="rId23"/>
    <p:sldId id="362" r:id="rId24"/>
    <p:sldId id="363" r:id="rId25"/>
    <p:sldId id="364" r:id="rId26"/>
    <p:sldId id="370" r:id="rId27"/>
    <p:sldId id="367" r:id="rId28"/>
    <p:sldId id="372" r:id="rId29"/>
    <p:sldId id="371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schemeClr val="tx1"/>
    </p:penClr>
  </p:showPr>
  <p:clrMru>
    <a:srgbClr val="F18E33"/>
    <a:srgbClr val="F1A45B"/>
    <a:srgbClr val="E49FE6"/>
    <a:srgbClr val="9C5228"/>
    <a:srgbClr val="0CF412"/>
    <a:srgbClr val="9C0C92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163" autoAdjust="0"/>
    <p:restoredTop sz="99820" autoAdjust="0"/>
  </p:normalViewPr>
  <p:slideViewPr>
    <p:cSldViewPr>
      <p:cViewPr>
        <p:scale>
          <a:sx n="100" d="100"/>
          <a:sy n="100" d="100"/>
        </p:scale>
        <p:origin x="-904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9A912-EF0B-0A4F-AA24-D00F149A09DA}" type="datetimeFigureOut">
              <a:rPr lang="it-IT" smtClean="0"/>
              <a:pPr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09924-9B11-DA49-899D-E260B8653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0F906-95E2-4D49-A58E-6D6C4AD9E303}" type="datetimeFigureOut">
              <a:rPr lang="it-IT" smtClean="0"/>
              <a:pPr/>
              <a:t>11/19/14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5E-71A3-43C2-885F-D95DA3C56D48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281848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4B75E-71A3-43C2-885F-D95DA3C56D48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7162800" cy="457200"/>
          </a:xfrm>
        </p:spPr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fld id="{98F2C6F2-83D6-4F43-8EA4-5AB95776984C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13" name="Segnaposto numero diapositiva 5"/>
          <p:cNvSpPr>
            <a:spLocks noGrp="1"/>
          </p:cNvSpPr>
          <p:nvPr userDrawn="1"/>
        </p:nvSpPr>
        <p:spPr>
          <a:xfrm>
            <a:off x="0" y="6091200"/>
            <a:ext cx="768096" cy="766800"/>
          </a:xfrm>
          <a:prstGeom prst="ellipse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F2C6F2-83D6-4F43-8EA4-5AB95776984C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0090"/>
                </a:solidFill>
              </a:defRPr>
            </a:lvl1pPr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7848600" cy="381000"/>
          </a:xfrm>
        </p:spPr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0" y="6091200"/>
            <a:ext cx="768096" cy="766800"/>
          </a:xfrm>
          <a:prstGeom prst="ellipse">
            <a:avLst/>
          </a:prstGeom>
        </p:spPr>
        <p:txBody>
          <a:bodyPr/>
          <a:lstStyle>
            <a:lvl1pPr>
              <a:defRPr sz="1800"/>
            </a:lvl1pPr>
          </a:lstStyle>
          <a:p>
            <a:fld id="{98F2C6F2-83D6-4F43-8EA4-5AB95776984C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0090"/>
                </a:solidFill>
              </a:defRPr>
            </a:lvl1pPr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numero diapositiva 5"/>
          <p:cNvSpPr>
            <a:spLocks noGrp="1"/>
          </p:cNvSpPr>
          <p:nvPr userDrawn="1"/>
        </p:nvSpPr>
        <p:spPr>
          <a:xfrm>
            <a:off x="0" y="6091200"/>
            <a:ext cx="768096" cy="766800"/>
          </a:xfrm>
          <a:prstGeom prst="ellipse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 b="1">
                <a:solidFill>
                  <a:srgbClr val="000090"/>
                </a:solidFill>
              </a:defRPr>
            </a:lvl1pPr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0090"/>
                </a:solidFill>
              </a:defRPr>
            </a:lvl1pPr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tangolo arrotondat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numero diapositiva 5"/>
          <p:cNvSpPr>
            <a:spLocks noGrp="1"/>
          </p:cNvSpPr>
          <p:nvPr userDrawn="1"/>
        </p:nvSpPr>
        <p:spPr>
          <a:xfrm>
            <a:off x="0" y="6091200"/>
            <a:ext cx="768096" cy="766800"/>
          </a:xfrm>
          <a:prstGeom prst="ellipse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F2C6F2-83D6-4F43-8EA4-5AB95776984C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11" name="Rettango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2.gif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7620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dirty="0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dirty="0" smtClean="0"/>
              <a:t>Secondo livello</a:t>
            </a:r>
          </a:p>
          <a:p>
            <a:pPr lvl="2" eaLnBrk="1" latinLnBrk="0" hangingPunct="1"/>
            <a:r>
              <a:rPr kumimoji="0" lang="it-IT" dirty="0" smtClean="0"/>
              <a:t>Terzo livello</a:t>
            </a:r>
          </a:p>
          <a:p>
            <a:pPr lvl="3" eaLnBrk="1" latinLnBrk="0" hangingPunct="1"/>
            <a:r>
              <a:rPr kumimoji="0" lang="it-IT" dirty="0" smtClean="0"/>
              <a:t>Quarto livello</a:t>
            </a:r>
          </a:p>
          <a:p>
            <a:pPr lvl="4" eaLnBrk="1" latinLnBrk="0" hangingPunct="1"/>
            <a:r>
              <a:rPr kumimoji="0" lang="it-IT" dirty="0" smtClean="0"/>
              <a:t>Quinto livello</a:t>
            </a:r>
            <a:endParaRPr kumimoji="0" lang="en-US" dirty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134100" y="6153150"/>
            <a:ext cx="2476500" cy="4000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7696200" cy="3810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pic>
        <p:nvPicPr>
          <p:cNvPr id="10" name="Picture 9" descr="logoinaf2.gif"/>
          <p:cNvPicPr>
            <a:picLocks noChangeAspect="1"/>
          </p:cNvPicPr>
          <p:nvPr userDrawn="1"/>
        </p:nvPicPr>
        <p:blipFill>
          <a:blip r:embed="rId12"/>
          <a:srcRect l="17585" r="46599"/>
          <a:stretch>
            <a:fillRect/>
          </a:stretch>
        </p:blipFill>
        <p:spPr>
          <a:xfrm>
            <a:off x="0" y="-3"/>
            <a:ext cx="879887" cy="886968"/>
          </a:xfrm>
          <a:prstGeom prst="rect">
            <a:avLst/>
          </a:prstGeom>
        </p:spPr>
      </p:pic>
      <p:pic>
        <p:nvPicPr>
          <p:cNvPr id="11" name="Picture 10" descr="logo_OAPA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50900" y="0"/>
            <a:ext cx="901700" cy="889000"/>
          </a:xfrm>
          <a:prstGeom prst="rect">
            <a:avLst/>
          </a:prstGeom>
        </p:spPr>
      </p:pic>
      <p:sp>
        <p:nvSpPr>
          <p:cNvPr id="12" name="Segnaposto numero diapositiva 5"/>
          <p:cNvSpPr>
            <a:spLocks noGrp="1"/>
          </p:cNvSpPr>
          <p:nvPr userDrawn="1"/>
        </p:nvSpPr>
        <p:spPr>
          <a:xfrm>
            <a:off x="0" y="6091200"/>
            <a:ext cx="768096" cy="766800"/>
          </a:xfrm>
          <a:prstGeom prst="ellipse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F2C6F2-83D6-4F43-8EA4-5AB95776984C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</p:sldLayoutIdLst>
  <p:transition/>
  <p:hf hd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df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5" Type="http://schemas.microsoft.com/office/2007/relationships/media" Target="../media/media2.mov"/><Relationship Id="rId6" Type="http://schemas.openxmlformats.org/officeDocument/2006/relationships/image" Target="../media/image22.png"/><Relationship Id="rId1" Type="http://schemas.openxmlformats.org/officeDocument/2006/relationships/tags" Target="../tags/tag1.xml"/><Relationship Id="rId2" Type="http://schemas.openxmlformats.org/officeDocument/2006/relationships/video" Target="../media/media2.mov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df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524000"/>
            <a:ext cx="9144000" cy="12192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  <a:cs typeface="Apple Casual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cs typeface="Apple Casual"/>
              </a:rPr>
            </a:br>
            <a:r>
              <a:rPr lang="en-US" sz="4800" b="1" dirty="0" smtClean="0">
                <a:solidFill>
                  <a:srgbClr val="FFFF00"/>
                </a:solidFill>
                <a:cs typeface="Apple Casual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cs typeface="Apple Casual"/>
              </a:rPr>
            </a:br>
            <a:r>
              <a:rPr lang="en-US" sz="4800" b="1" dirty="0" smtClean="0">
                <a:solidFill>
                  <a:srgbClr val="000090"/>
                </a:solidFill>
                <a:cs typeface="Apple Casual"/>
              </a:rPr>
              <a:t>Chandra Insights on </a:t>
            </a:r>
            <a:br>
              <a:rPr lang="en-US" sz="4800" b="1" dirty="0" smtClean="0">
                <a:solidFill>
                  <a:srgbClr val="000090"/>
                </a:solidFill>
                <a:cs typeface="Apple Casual"/>
              </a:rPr>
            </a:br>
            <a:r>
              <a:rPr lang="en-US" sz="4800" b="1" dirty="0" smtClean="0">
                <a:solidFill>
                  <a:srgbClr val="000090"/>
                </a:solidFill>
                <a:cs typeface="Apple Casual"/>
              </a:rPr>
              <a:t>Young Stellar Objects</a:t>
            </a:r>
            <a:endParaRPr lang="it-IT" sz="4800" b="1" i="1" dirty="0">
              <a:solidFill>
                <a:srgbClr val="9C5228"/>
              </a:solidFill>
              <a:cs typeface="Apple Casual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625763" y="3657600"/>
            <a:ext cx="78071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Giusi Micela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INAF – </a:t>
            </a:r>
            <a:r>
              <a:rPr lang="en-US" sz="3200" b="1" dirty="0" err="1" smtClean="0">
                <a:solidFill>
                  <a:srgbClr val="FF0000"/>
                </a:solidFill>
                <a:latin typeface="+mj-lt"/>
              </a:rPr>
              <a:t>Osservatorio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+mj-lt"/>
              </a:rPr>
              <a:t>Astronomico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+mj-lt"/>
              </a:rPr>
              <a:t>di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 Palermo</a:t>
            </a:r>
            <a:endParaRPr 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9192" y="5181600"/>
            <a:ext cx="54456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3366FF"/>
                </a:solidFill>
              </a:rPr>
              <a:t>15 Years of Science with Chandra</a:t>
            </a:r>
            <a:endParaRPr lang="en-US" sz="3200" b="1" i="1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advTm="2383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06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YSO were identified as important targets for Chandra at the beginning of the mission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90"/>
                </a:solidFill>
              </a:rPr>
              <a:t>Orion Trapezium was chosen as a GTO target with all the available instruments at the beginning of the mission </a:t>
            </a:r>
          </a:p>
          <a:p>
            <a:pPr>
              <a:buNone/>
            </a:pPr>
            <a:endParaRPr lang="en-US" sz="2000" dirty="0" smtClean="0">
              <a:solidFill>
                <a:srgbClr val="000090"/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rgbClr val="000090"/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rgbClr val="000090"/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rgbClr val="000090"/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rgbClr val="000090"/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rgbClr val="000090"/>
              </a:solidFill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66800" y="3200401"/>
          <a:ext cx="7444800" cy="259079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11599"/>
                <a:gridCol w="1143000"/>
                <a:gridCol w="1295400"/>
                <a:gridCol w="609600"/>
                <a:gridCol w="1066800"/>
                <a:gridCol w="762000"/>
                <a:gridCol w="12564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TRAPEZIUM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05:35:14 -05:23:29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ACIS-S HETG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40.00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err="1" smtClean="0"/>
                        <a:t>Canizares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GTO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01200028</a:t>
                      </a:r>
                      <a:endParaRPr 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TRAPEZIUM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05:35:14 -05:23:29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ACIS-S HETG 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Canizares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01200028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TRAPEZIUM CLUSTER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05:35:14 -05:23:20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ACIS-I NONE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13.74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Garmire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01200039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TRAPEZIUM CLUSTER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05:35:14 -05:23:20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ACIS-I NONE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36.26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Garmire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01200039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ORION TRAPEZIUM SF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05:35:16 -05:23:24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HRC-I NONE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69.00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Murray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01200061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427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6934200" cy="141763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Several Large and VL projects + tens of GO programs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3</a:t>
            </a:fld>
            <a:endParaRPr lang="it-IT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26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43000"/>
                <a:gridCol w="1066800"/>
                <a:gridCol w="838200"/>
                <a:gridCol w="457200"/>
                <a:gridCol w="685800"/>
                <a:gridCol w="35814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04200331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100" dirty="0" smtClean="0"/>
                        <a:t>NORMAL STARS AND WD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Feigelson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LP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700 </a:t>
                      </a:r>
                      <a:r>
                        <a:rPr lang="en-US" sz="1100" dirty="0" err="1" smtClean="0"/>
                        <a:t>ksec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AN ULTRADEEP CHANDRA STUDY OF THE ORION NEBULA</a:t>
                      </a:r>
                      <a:endParaRPr lang="en-US" dirty="0"/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07200124	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STARS AND WD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Micela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450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cap="all" dirty="0" smtClean="0"/>
                        <a:t>The Initial Mass Function in the Outer Galaxy: The star forming region NGC 1893</a:t>
                      </a:r>
                      <a:endParaRPr lang="en-US" sz="1100" b="1" cap="all" dirty="0"/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07200367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STARS AND WD</a:t>
                      </a:r>
                    </a:p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Townsley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300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Winds, OB Populations, and Young Stars: New Science from M17</a:t>
                      </a:r>
                      <a:endParaRPr lang="en-US" sz="1100" b="1" dirty="0"/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08200704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STARS AND WD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Brickhouse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500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Accretion or a Corona? Definitive Observations of the Young Accreting Star TW Hydrae</a:t>
                      </a:r>
                      <a:endParaRPr lang="en-US" sz="1100" b="1" dirty="0"/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11200169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STARS AND WD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Oskinova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300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Cosmic archaeology with Chandra: from a </a:t>
                      </a:r>
                      <a:r>
                        <a:rPr lang="en-US" sz="1100" b="1" dirty="0" err="1" smtClean="0"/>
                        <a:t>su</a:t>
                      </a:r>
                      <a:r>
                        <a:rPr lang="en-US" sz="1100" b="1" dirty="0" smtClean="0"/>
                        <a:t>supergiant shell to young stellar objects in NGC 602</a:t>
                      </a:r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11200420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 smtClean="0">
                          <a:solidFill>
                            <a:srgbClr val="000000"/>
                          </a:solidFill>
                        </a:rPr>
                        <a:t>STARS AND  W</a:t>
                      </a:r>
                      <a:r>
                        <a:rPr lang="en-US" sz="1100" b="1" dirty="0" smtClean="0"/>
                        <a:t>D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Guedel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360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kern="1200" baseline="0" dirty="0" smtClean="0">
                          <a:solidFill>
                            <a:srgbClr val="000000"/>
                          </a:solidFill>
                        </a:rPr>
                        <a:t>New Thrust for Jets: Understanding the Physics of Young Stellar Jets and Outflows</a:t>
                      </a:r>
                      <a:endParaRPr lang="en-US" sz="1100" b="1" dirty="0"/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kern="1200" baseline="0" dirty="0" smtClean="0">
                          <a:solidFill>
                            <a:srgbClr val="000000"/>
                          </a:solidFill>
                        </a:rPr>
                        <a:t>1120069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kern="1200" baseline="0" dirty="0" smtClean="0">
                          <a:solidFill>
                            <a:srgbClr val="000000"/>
                          </a:solidFill>
                        </a:rPr>
                        <a:t>STARS AND WD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Drake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VLP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1080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 smtClean="0">
                          <a:solidFill>
                            <a:srgbClr val="000000"/>
                          </a:solidFill>
                        </a:rPr>
                        <a:t>The Chandra Cygnus OB2 Survey</a:t>
                      </a:r>
                      <a:endParaRPr lang="en-US" sz="1100" b="1" dirty="0" smtClean="0"/>
                    </a:p>
                    <a:p>
                      <a:endParaRPr lang="en-US" sz="1100" b="1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13200221	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STARS AND WD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Micela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300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Simultaneous Chandra - </a:t>
                      </a:r>
                      <a:r>
                        <a:rPr lang="en-US" sz="1100" b="1" dirty="0" err="1" smtClean="0"/>
                        <a:t>CoRoT</a:t>
                      </a:r>
                      <a:r>
                        <a:rPr lang="en-US" sz="1100" b="1" dirty="0" smtClean="0"/>
                        <a:t> - Spitzer Observation of the Star Forming Region NGC 2264</a:t>
                      </a:r>
                      <a:endParaRPr lang="en-US" sz="1100" b="1" dirty="0"/>
                    </a:p>
                  </a:txBody>
                  <a:tcPr/>
                </a:tc>
              </a:tr>
              <a:tr h="36204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09910161		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GALACTIC DIFFUSE EMISSION AND SURVEYS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Townsley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VLP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1080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The Great Nebula in Carina: </a:t>
                      </a:r>
                      <a:r>
                        <a:rPr lang="en-US" sz="1100" b="1" dirty="0" err="1" smtClean="0"/>
                        <a:t>Protoplanetary</a:t>
                      </a:r>
                      <a:r>
                        <a:rPr lang="en-US" sz="1100" b="1" dirty="0" smtClean="0"/>
                        <a:t> Disks to Starburst Galaxies</a:t>
                      </a:r>
                      <a:endParaRPr lang="en-US" sz="11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425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086600" cy="175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Chandra is (</a:t>
            </a:r>
            <a:r>
              <a:rPr lang="en-US" i="1" dirty="0" smtClean="0">
                <a:solidFill>
                  <a:srgbClr val="0000FF"/>
                </a:solidFill>
              </a:rPr>
              <a:t>and it will be for long time</a:t>
            </a:r>
            <a:r>
              <a:rPr lang="en-US" dirty="0" smtClean="0"/>
              <a:t>) unique to observe YSO </a:t>
            </a:r>
            <a:br>
              <a:rPr lang="en-US" dirty="0" smtClean="0"/>
            </a:br>
            <a:r>
              <a:rPr lang="en-US" dirty="0" smtClean="0"/>
              <a:t>in crowded regions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4572000"/>
          </a:xfrm>
        </p:spPr>
        <p:txBody>
          <a:bodyPr/>
          <a:lstStyle/>
          <a:p>
            <a:r>
              <a:rPr lang="en-US" dirty="0" smtClean="0"/>
              <a:t>Spatial resolution</a:t>
            </a:r>
          </a:p>
          <a:p>
            <a:r>
              <a:rPr lang="en-US" dirty="0" smtClean="0"/>
              <a:t>Low background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very good sensitivity</a:t>
            </a:r>
          </a:p>
          <a:p>
            <a:r>
              <a:rPr lang="en-US" dirty="0" smtClean="0"/>
              <a:t>Band coverage</a:t>
            </a:r>
          </a:p>
          <a:p>
            <a:r>
              <a:rPr lang="en-US" dirty="0" smtClean="0"/>
              <a:t>Simultaneous availability of large facilities in other bands – </a:t>
            </a:r>
            <a:r>
              <a:rPr lang="en-US" b="1" dirty="0" smtClean="0">
                <a:solidFill>
                  <a:srgbClr val="FF0000"/>
                </a:solidFill>
              </a:rPr>
              <a:t>see the NASA great telescopes</a:t>
            </a:r>
          </a:p>
          <a:p>
            <a:r>
              <a:rPr lang="en-US" dirty="0" smtClean="0">
                <a:sym typeface="Wingdings"/>
              </a:rPr>
              <a:t>Field of view – well matching the typical size of several </a:t>
            </a:r>
            <a:r>
              <a:rPr lang="en-US" dirty="0" err="1" smtClean="0">
                <a:sym typeface="Wingdings"/>
              </a:rPr>
              <a:t>SFRs</a:t>
            </a:r>
            <a:r>
              <a:rPr lang="en-US" dirty="0" smtClean="0">
                <a:sym typeface="Wingdings"/>
              </a:rPr>
              <a:t> up to few </a:t>
            </a:r>
            <a:r>
              <a:rPr lang="en-US" dirty="0" err="1" smtClean="0">
                <a:sym typeface="Wingdings"/>
              </a:rPr>
              <a:t>kpc</a:t>
            </a:r>
            <a:r>
              <a:rPr lang="en-US" dirty="0" smtClean="0">
                <a:sym typeface="Wingdings"/>
              </a:rPr>
              <a:t> or mosaics of large regions (see Carina or </a:t>
            </a:r>
            <a:r>
              <a:rPr lang="en-US" dirty="0" err="1" smtClean="0">
                <a:sym typeface="Wingdings"/>
              </a:rPr>
              <a:t>Cyg</a:t>
            </a:r>
            <a:r>
              <a:rPr lang="en-US" dirty="0" smtClean="0">
                <a:sym typeface="Wingdings"/>
              </a:rPr>
              <a:t> OB2)</a:t>
            </a:r>
            <a:r>
              <a:rPr lang="en-US" dirty="0" smtClean="0"/>
              <a:t> 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105083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438400" cy="4419600"/>
          </a:xfrm>
        </p:spPr>
        <p:txBody>
          <a:bodyPr anchor="ctr" anchorCtr="0">
            <a:normAutofit/>
          </a:bodyPr>
          <a:lstStyle/>
          <a:p>
            <a:r>
              <a:rPr lang="en-US" sz="3556" dirty="0" smtClean="0"/>
              <a:t>The COUP observation of the  </a:t>
            </a:r>
            <a:r>
              <a:rPr lang="en-US" sz="3556" dirty="0" smtClean="0">
                <a:solidFill>
                  <a:srgbClr val="0000FF"/>
                </a:solidFill>
              </a:rPr>
              <a:t>Trapezium </a:t>
            </a:r>
            <a:r>
              <a:rPr lang="en-US" sz="3556" dirty="0" smtClean="0"/>
              <a:t>SFR (~800 ACIS-I </a:t>
            </a:r>
            <a:r>
              <a:rPr lang="en-US" sz="3556" dirty="0" err="1" smtClean="0"/>
              <a:t>ksec</a:t>
            </a:r>
            <a:r>
              <a:rPr lang="en-US" sz="3556" dirty="0" smtClean="0"/>
              <a:t>) </a:t>
            </a:r>
            <a:r>
              <a:rPr lang="en-US" sz="2400" b="0" i="1" dirty="0" err="1" smtClean="0">
                <a:solidFill>
                  <a:srgbClr val="008000"/>
                </a:solidFill>
              </a:rPr>
              <a:t>Getman</a:t>
            </a:r>
            <a:r>
              <a:rPr lang="en-US" sz="2400" b="0" i="1" dirty="0" smtClean="0">
                <a:solidFill>
                  <a:srgbClr val="008000"/>
                </a:solidFill>
              </a:rPr>
              <a:t> et al. 2005</a:t>
            </a:r>
            <a:endParaRPr lang="en-US" sz="2400" b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5</a:t>
            </a:fld>
            <a:endParaRPr lang="it-IT"/>
          </a:p>
        </p:txBody>
      </p:sp>
      <p:pic>
        <p:nvPicPr>
          <p:cNvPr id="6" name="Content Placeholder 5" descr="orioneX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16936" y="228600"/>
            <a:ext cx="5998464" cy="6025957"/>
          </a:xfrm>
        </p:spPr>
      </p:pic>
    </p:spTree>
  </p:cSld>
  <p:clrMapOvr>
    <a:masterClrMapping/>
  </p:clrMapOvr>
  <p:transition advTm="2054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438400" cy="4419600"/>
          </a:xfrm>
        </p:spPr>
        <p:txBody>
          <a:bodyPr anchor="ctr" anchorCtr="0">
            <a:normAutofit/>
          </a:bodyPr>
          <a:lstStyle/>
          <a:p>
            <a:r>
              <a:rPr lang="en-US" sz="3556" dirty="0" smtClean="0"/>
              <a:t>The Carina mosaic: </a:t>
            </a:r>
            <a:r>
              <a:rPr lang="en-US" sz="3200" dirty="0" smtClean="0">
                <a:solidFill>
                  <a:srgbClr val="0000FF"/>
                </a:solidFill>
              </a:rPr>
              <a:t>point sources and diffuse emission </a:t>
            </a:r>
            <a:r>
              <a:rPr lang="en-US" sz="3556" dirty="0" smtClean="0"/>
              <a:t/>
            </a:r>
            <a:br>
              <a:rPr lang="en-US" sz="3556" dirty="0" smtClean="0"/>
            </a:br>
            <a:r>
              <a:rPr lang="en-US" sz="2400" b="0" i="1" dirty="0" smtClean="0">
                <a:solidFill>
                  <a:srgbClr val="008000"/>
                </a:solidFill>
              </a:rPr>
              <a:t>PI: L. </a:t>
            </a:r>
            <a:r>
              <a:rPr lang="en-US" sz="2400" b="0" i="1" dirty="0" err="1" smtClean="0">
                <a:solidFill>
                  <a:srgbClr val="008000"/>
                </a:solidFill>
              </a:rPr>
              <a:t>Townsley</a:t>
            </a:r>
            <a:endParaRPr lang="en-US" sz="2400" b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8" name="Content Placeholder 7" descr="carina_acis+msx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67000" y="152400"/>
            <a:ext cx="6326185" cy="6519306"/>
          </a:xfrm>
        </p:spPr>
      </p:pic>
    </p:spTree>
  </p:cSld>
  <p:clrMapOvr>
    <a:masterClrMapping/>
  </p:clrMapOvr>
  <p:transition advTm="21899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Several aspects of YSO: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 here a personal choice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4572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YSO identification – </a:t>
            </a:r>
            <a:r>
              <a:rPr lang="en-US" sz="3600" i="1" dirty="0" smtClean="0">
                <a:solidFill>
                  <a:srgbClr val="0000FF"/>
                </a:solidFill>
              </a:rPr>
              <a:t>implications on star formation and initial evolution: </a:t>
            </a: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r>
              <a:rPr lang="en-US" sz="3400" i="1" dirty="0" smtClean="0">
                <a:solidFill>
                  <a:srgbClr val="008000"/>
                </a:solidFill>
              </a:rPr>
              <a:t>Example: disk frequency evolution</a:t>
            </a:r>
          </a:p>
          <a:p>
            <a:r>
              <a:rPr lang="en-US" sz="3600" dirty="0" smtClean="0"/>
              <a:t>Needs for </a:t>
            </a:r>
            <a:r>
              <a:rPr lang="en-US" sz="3600" dirty="0" err="1" smtClean="0"/>
              <a:t>multiwavelength</a:t>
            </a:r>
            <a:r>
              <a:rPr lang="en-US" sz="3600" dirty="0" smtClean="0"/>
              <a:t> (possibly </a:t>
            </a:r>
            <a:r>
              <a:rPr lang="en-US" sz="3600" b="1" i="1" dirty="0" smtClean="0">
                <a:solidFill>
                  <a:srgbClr val="FF0000"/>
                </a:solidFill>
              </a:rPr>
              <a:t>simultaneous</a:t>
            </a:r>
            <a:r>
              <a:rPr lang="en-US" sz="3600" dirty="0" smtClean="0"/>
              <a:t>) observations</a:t>
            </a:r>
          </a:p>
        </p:txBody>
      </p:sp>
    </p:spTree>
  </p:cSld>
  <p:clrMapOvr>
    <a:masterClrMapping/>
  </p:clrMapOvr>
  <p:transition advTm="4208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a typeface="ＭＳ Ｐゴシック" pitchFamily="-111" charset="-128"/>
                <a:cs typeface="ＭＳ Ｐゴシック" pitchFamily="-111" charset="-128"/>
              </a:rPr>
              <a:t>Young stars are 10</a:t>
            </a:r>
            <a:r>
              <a:rPr lang="en-US" u="sng" baseline="30000" dirty="0" smtClean="0">
                <a:ea typeface="ＭＳ Ｐゴシック" pitchFamily="-111" charset="-128"/>
                <a:cs typeface="ＭＳ Ｐゴシック" pitchFamily="-111" charset="-128"/>
              </a:rPr>
              <a:t>3</a:t>
            </a:r>
            <a:r>
              <a:rPr lang="en-US" u="sng" dirty="0" smtClean="0">
                <a:ea typeface="ＭＳ Ｐゴシック" pitchFamily="-111" charset="-128"/>
                <a:cs typeface="ＭＳ Ｐゴシック" pitchFamily="-111" charset="-128"/>
              </a:rPr>
              <a:t>-10</a:t>
            </a:r>
            <a:r>
              <a:rPr lang="en-US" u="sng" baseline="30000" dirty="0" smtClean="0">
                <a:ea typeface="ＭＳ Ｐゴシック" pitchFamily="-111" charset="-128"/>
                <a:cs typeface="ＭＳ Ｐゴシック" pitchFamily="-111" charset="-128"/>
              </a:rPr>
              <a:t>4</a:t>
            </a:r>
            <a:r>
              <a:rPr lang="en-US" u="sng" dirty="0" smtClean="0">
                <a:ea typeface="ＭＳ Ｐゴシック" pitchFamily="-111" charset="-128"/>
                <a:cs typeface="ＭＳ Ｐゴシック" pitchFamily="-111" charset="-128"/>
              </a:rPr>
              <a:t> more active than “normal” field stars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X-ray emission </a:t>
            </a:r>
            <a:r>
              <a:rPr lang="en-US" b="1" dirty="0" smtClean="0">
                <a:solidFill>
                  <a:srgbClr val="3366FF"/>
                </a:solidFill>
              </a:rPr>
              <a:t>is the most powerful tool to find young stars, </a:t>
            </a:r>
            <a:r>
              <a:rPr lang="en-US" dirty="0" smtClean="0"/>
              <a:t>mainly </a:t>
            </a:r>
            <a:r>
              <a:rPr lang="en-US" b="1" dirty="0" smtClean="0">
                <a:solidFill>
                  <a:srgbClr val="FF0000"/>
                </a:solidFill>
              </a:rPr>
              <a:t>those without disk </a:t>
            </a:r>
            <a:r>
              <a:rPr lang="en-US" dirty="0" smtClean="0"/>
              <a:t>(first @</a:t>
            </a:r>
            <a:r>
              <a:rPr lang="en-US" sz="2800" i="1" dirty="0" smtClean="0"/>
              <a:t>Einstein</a:t>
            </a:r>
            <a:r>
              <a:rPr lang="en-US" dirty="0" smtClean="0"/>
              <a:t> time) and embedded objects</a:t>
            </a:r>
          </a:p>
          <a:p>
            <a:r>
              <a:rPr lang="en-US" b="1" dirty="0" smtClean="0"/>
              <a:t>Chandra </a:t>
            </a:r>
            <a:r>
              <a:rPr lang="en-US" dirty="0" smtClean="0"/>
              <a:t>is unique to pick up YSO in crowded environments typical of Star Forming Regions</a:t>
            </a:r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Mass content;</a:t>
            </a:r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Initial Mass Functions;</a:t>
            </a:r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age spreads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dirty="0" smtClean="0"/>
              <a:t>and sequential star formation;</a:t>
            </a:r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Cluster morphologies;</a:t>
            </a:r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Disk frequency;</a:t>
            </a:r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mass segregation; </a:t>
            </a:r>
            <a:endParaRPr lang="en-US" dirty="0" smtClean="0"/>
          </a:p>
          <a:p>
            <a:pPr lvl="1">
              <a:buClr>
                <a:srgbClr val="FF6600"/>
              </a:buClr>
              <a:buFont typeface="Wingdings" charset="2"/>
              <a:buChar char="Ø"/>
            </a:pPr>
            <a:r>
              <a:rPr lang="en-US" dirty="0" smtClean="0"/>
              <a:t>…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9398000" y="2082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advTm="8713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3505200" cy="5105400"/>
          </a:xfrm>
        </p:spPr>
        <p:txBody>
          <a:bodyPr>
            <a:noAutofit/>
          </a:bodyPr>
          <a:lstStyle/>
          <a:p>
            <a:pPr marL="85725" indent="-85725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V vs. V − I CMD of NGC 6611 </a:t>
            </a:r>
            <a:r>
              <a:rPr lang="en-US" sz="2200" i="1" dirty="0" smtClean="0">
                <a:solidFill>
                  <a:srgbClr val="008000"/>
                </a:solidFill>
              </a:rPr>
              <a:t>(Guarcello et al. 2007)</a:t>
            </a:r>
          </a:p>
          <a:p>
            <a:pPr marL="85725" indent="-85725">
              <a:buNone/>
            </a:pPr>
            <a:r>
              <a:rPr lang="en-US" sz="2200" b="1" dirty="0" smtClean="0">
                <a:solidFill>
                  <a:srgbClr val="FF0000"/>
                </a:solidFill>
              </a:rPr>
              <a:t>Small points</a:t>
            </a:r>
            <a:r>
              <a:rPr lang="en-US" sz="2200" dirty="0" smtClean="0"/>
              <a:t>: stars in ACIS FOV. </a:t>
            </a:r>
          </a:p>
          <a:p>
            <a:pPr marL="85725" indent="-85725">
              <a:buNone/>
            </a:pPr>
            <a:r>
              <a:rPr lang="en-US" sz="2200" b="1" dirty="0" smtClean="0">
                <a:solidFill>
                  <a:srgbClr val="FF0000"/>
                </a:solidFill>
              </a:rPr>
              <a:t>Red symbols</a:t>
            </a:r>
            <a:r>
              <a:rPr lang="en-US" sz="2200" dirty="0" smtClean="0"/>
              <a:t>: stars with an X-ray counterpart</a:t>
            </a:r>
          </a:p>
          <a:p>
            <a:pPr marL="85725" indent="-85725">
              <a:buNone/>
            </a:pPr>
            <a:endParaRPr lang="en-US" sz="2200" dirty="0" smtClean="0"/>
          </a:p>
          <a:p>
            <a:pPr>
              <a:spcBef>
                <a:spcPts val="0"/>
              </a:spcBef>
              <a:buFont typeface="Arial" pitchFamily="-111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 smtClean="0">
                <a:solidFill>
                  <a:srgbClr val="3366FF"/>
                </a:solidFill>
                <a:latin typeface="Perpetua"/>
                <a:cs typeface="Perpetua"/>
              </a:rPr>
              <a:t>DISTANCE</a:t>
            </a:r>
            <a:r>
              <a:rPr lang="en-GB" sz="2000" dirty="0" smtClean="0">
                <a:solidFill>
                  <a:srgbClr val="000000"/>
                </a:solidFill>
                <a:latin typeface="Perpetua"/>
                <a:cs typeface="Perpetua"/>
              </a:rPr>
              <a:t>: 1750pc</a:t>
            </a:r>
          </a:p>
          <a:p>
            <a:pPr>
              <a:spcBef>
                <a:spcPts val="0"/>
              </a:spcBef>
              <a:buFont typeface="Arial" pitchFamily="-111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lang="en-GB" sz="2000" b="1" dirty="0" smtClean="0">
                <a:solidFill>
                  <a:srgbClr val="3366FF"/>
                </a:solidFill>
                <a:latin typeface="Perpetua"/>
                <a:cs typeface="Perpetua"/>
              </a:rPr>
              <a:t>AGE</a:t>
            </a:r>
            <a:r>
              <a:rPr lang="en-GB" sz="2000" dirty="0" smtClean="0">
                <a:solidFill>
                  <a:srgbClr val="000000"/>
                </a:solidFill>
                <a:latin typeface="Perpetua"/>
                <a:cs typeface="Perpetua"/>
              </a:rPr>
              <a:t>: &lt;1 – 3 </a:t>
            </a:r>
            <a:r>
              <a:rPr lang="en-GB" sz="2000" dirty="0" err="1" smtClean="0">
                <a:solidFill>
                  <a:srgbClr val="000000"/>
                </a:solidFill>
                <a:latin typeface="Perpetua"/>
                <a:cs typeface="Perpetua"/>
              </a:rPr>
              <a:t>Myears</a:t>
            </a:r>
            <a:endParaRPr lang="en-GB" sz="2000" dirty="0" smtClean="0">
              <a:solidFill>
                <a:srgbClr val="000000"/>
              </a:solidFill>
              <a:latin typeface="Perpetua"/>
              <a:cs typeface="Perpetua"/>
            </a:endParaRPr>
          </a:p>
          <a:p>
            <a:pPr>
              <a:spcBef>
                <a:spcPts val="0"/>
              </a:spcBef>
              <a:buFont typeface="Arial" pitchFamily="-111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 smtClean="0">
                <a:solidFill>
                  <a:srgbClr val="3366FF"/>
                </a:solidFill>
                <a:latin typeface="Perpetua"/>
                <a:cs typeface="Perpetua"/>
              </a:rPr>
              <a:t>&lt;A</a:t>
            </a:r>
            <a:r>
              <a:rPr lang="en-GB" sz="2000" b="1" baseline="-25000" dirty="0" smtClean="0">
                <a:solidFill>
                  <a:srgbClr val="3366FF"/>
                </a:solidFill>
                <a:latin typeface="Perpetua"/>
                <a:cs typeface="Perpetua"/>
              </a:rPr>
              <a:t>v</a:t>
            </a:r>
            <a:r>
              <a:rPr lang="en-GB" sz="2000" b="1" dirty="0" smtClean="0">
                <a:solidFill>
                  <a:srgbClr val="3366FF"/>
                </a:solidFill>
                <a:latin typeface="Perpetua"/>
                <a:cs typeface="Perpetua"/>
              </a:rPr>
              <a:t>&gt; </a:t>
            </a:r>
            <a:r>
              <a:rPr lang="en-GB" sz="2000" dirty="0" smtClean="0">
                <a:solidFill>
                  <a:srgbClr val="000000"/>
                </a:solidFill>
                <a:latin typeface="Perpetua"/>
                <a:cs typeface="Perpetua"/>
              </a:rPr>
              <a:t>: 2.6</a:t>
            </a:r>
            <a:r>
              <a:rPr lang="en-GB" sz="2000" baseline="30000" dirty="0" smtClean="0">
                <a:solidFill>
                  <a:srgbClr val="000000"/>
                </a:solidFill>
                <a:latin typeface="Perpetua"/>
                <a:cs typeface="Perpetua"/>
              </a:rPr>
              <a:t>m    </a:t>
            </a:r>
          </a:p>
          <a:p>
            <a:pPr>
              <a:spcBef>
                <a:spcPts val="0"/>
              </a:spcBef>
              <a:buFont typeface="Arial" pitchFamily="-111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 smtClean="0">
                <a:solidFill>
                  <a:srgbClr val="3366FF"/>
                </a:solidFill>
                <a:latin typeface="Perpetua"/>
                <a:cs typeface="Perpetua"/>
              </a:rPr>
              <a:t>Core radius </a:t>
            </a:r>
            <a:r>
              <a:rPr lang="en-GB" sz="2000" dirty="0" smtClean="0">
                <a:solidFill>
                  <a:srgbClr val="000000"/>
                </a:solidFill>
                <a:latin typeface="Perpetua"/>
                <a:cs typeface="Perpetua"/>
              </a:rPr>
              <a:t>= 1.3 pc</a:t>
            </a:r>
          </a:p>
          <a:p>
            <a:pPr>
              <a:spcBef>
                <a:spcPts val="0"/>
              </a:spcBef>
              <a:buFont typeface="Arial" pitchFamily="-111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dirty="0" smtClean="0">
              <a:solidFill>
                <a:srgbClr val="000000"/>
              </a:solidFill>
              <a:latin typeface="Perpetua"/>
              <a:cs typeface="Perpetua"/>
            </a:endParaRPr>
          </a:p>
          <a:p>
            <a:pPr>
              <a:spcBef>
                <a:spcPts val="0"/>
              </a:spcBef>
              <a:buFont typeface="Arial" pitchFamily="-111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i="1" u="sng" dirty="0" smtClean="0">
                <a:solidFill>
                  <a:srgbClr val="000000"/>
                </a:solidFill>
                <a:latin typeface="Perpetua"/>
                <a:cs typeface="Perpetua"/>
              </a:rPr>
              <a:t>More than 1100 diskless members</a:t>
            </a:r>
            <a:endParaRPr lang="en-GB" sz="2400" i="1" u="sng" dirty="0">
              <a:solidFill>
                <a:srgbClr val="000000"/>
              </a:solidFill>
              <a:latin typeface="Perpetua"/>
              <a:cs typeface="Perpetua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914400"/>
            <a:ext cx="48006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Tm="8496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star formation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sz="2800" dirty="0" smtClean="0">
              <a:solidFill>
                <a:srgbClr val="000090"/>
              </a:solidFill>
            </a:endParaRPr>
          </a:p>
          <a:p>
            <a:r>
              <a:rPr lang="it-IT" sz="2800" dirty="0" smtClean="0">
                <a:solidFill>
                  <a:srgbClr val="000090"/>
                </a:solidFill>
              </a:rPr>
              <a:t>NGC 6611: Age distribution suggests a </a:t>
            </a:r>
            <a:r>
              <a:rPr lang="it-IT" sz="2800" dirty="0" smtClean="0">
                <a:solidFill>
                  <a:srgbClr val="3366FF"/>
                </a:solidFill>
              </a:rPr>
              <a:t>star formation sequence </a:t>
            </a:r>
            <a:r>
              <a:rPr lang="it-IT" sz="2800" dirty="0" smtClean="0">
                <a:solidFill>
                  <a:srgbClr val="000090"/>
                </a:solidFill>
              </a:rPr>
              <a:t>in the south-east </a:t>
            </a:r>
            <a:r>
              <a:rPr lang="it-IT" sz="2800" dirty="0" smtClean="0">
                <a:solidFill>
                  <a:srgbClr val="000090"/>
                </a:solidFill>
                <a:sym typeface="Wingdings" pitchFamily="2" charset="2"/>
              </a:rPr>
              <a:t> north-west direction</a:t>
            </a:r>
          </a:p>
          <a:p>
            <a:endParaRPr lang="it-IT" sz="2800" dirty="0" smtClean="0">
              <a:solidFill>
                <a:srgbClr val="00009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28800"/>
            <a:ext cx="4407980" cy="4083939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4266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newdisk.tiff"/>
          <p:cNvPicPr>
            <a:picLocks noGrp="1" noChangeAspect="1"/>
          </p:cNvPicPr>
          <p:nvPr>
            <p:ph sz="quarter" idx="1"/>
          </p:nvPr>
        </p:nvPicPr>
        <p:blipFill>
          <a:blip r:embed="rId2">
            <a:biLevel thresh="50000"/>
          </a:blip>
          <a:srcRect/>
          <a:stretch>
            <a:fillRect/>
          </a:stretch>
        </p:blipFill>
        <p:spPr>
          <a:xfrm>
            <a:off x="4348734" y="1568450"/>
            <a:ext cx="4795266" cy="45275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it-IT" sz="3556" u="sng" dirty="0" smtClean="0"/>
              <a:t>Disk </a:t>
            </a:r>
            <a:r>
              <a:rPr lang="it-IT" sz="3556" u="sng" dirty="0" err="1" smtClean="0"/>
              <a:t>frequency</a:t>
            </a:r>
            <a:r>
              <a:rPr lang="it-IT" sz="3556" u="sng" dirty="0" smtClean="0"/>
              <a:t> </a:t>
            </a:r>
            <a:r>
              <a:rPr lang="it-IT" sz="3556" dirty="0" err="1" smtClean="0"/>
              <a:t>determination</a:t>
            </a:r>
            <a:r>
              <a:rPr lang="it-IT" sz="3556" dirty="0" smtClean="0"/>
              <a:t> </a:t>
            </a:r>
            <a:r>
              <a:rPr lang="it-IT" sz="3556" dirty="0" err="1" smtClean="0"/>
              <a:t>requires</a:t>
            </a:r>
            <a:r>
              <a:rPr lang="it-IT" sz="3556" dirty="0" smtClean="0"/>
              <a:t> </a:t>
            </a:r>
            <a:r>
              <a:rPr lang="it-IT" sz="3556" dirty="0" err="1" smtClean="0"/>
              <a:t>to</a:t>
            </a:r>
            <a:r>
              <a:rPr lang="it-IT" sz="3556" dirty="0" smtClean="0"/>
              <a:t> </a:t>
            </a:r>
            <a:r>
              <a:rPr lang="it-IT" sz="3556" dirty="0" err="1" smtClean="0"/>
              <a:t>observe</a:t>
            </a:r>
            <a:r>
              <a:rPr lang="it-IT" sz="3556" dirty="0" smtClean="0"/>
              <a:t> disk and </a:t>
            </a:r>
            <a:r>
              <a:rPr lang="it-IT" sz="3556" dirty="0" err="1" smtClean="0"/>
              <a:t>diskless</a:t>
            </a:r>
            <a:r>
              <a:rPr lang="it-IT" sz="3556" dirty="0" smtClean="0"/>
              <a:t> </a:t>
            </a:r>
            <a:r>
              <a:rPr lang="it-IT" sz="3556" dirty="0" err="1" smtClean="0"/>
              <a:t>stars</a:t>
            </a:r>
            <a:r>
              <a:rPr lang="it-IT" sz="3556" dirty="0" smtClean="0"/>
              <a:t>: </a:t>
            </a:r>
            <a:r>
              <a:rPr lang="it-IT" sz="3556" dirty="0" err="1" smtClean="0">
                <a:solidFill>
                  <a:srgbClr val="0000FF"/>
                </a:solidFill>
              </a:rPr>
              <a:t>X-rays</a:t>
            </a:r>
            <a:r>
              <a:rPr lang="it-IT" sz="3556" dirty="0" smtClean="0">
                <a:solidFill>
                  <a:srgbClr val="0000FF"/>
                </a:solidFill>
              </a:rPr>
              <a:t> </a:t>
            </a:r>
            <a:r>
              <a:rPr lang="it-IT" sz="3556" dirty="0" smtClean="0"/>
              <a:t>&amp; NIR </a:t>
            </a:r>
            <a:endParaRPr lang="en-US" sz="3556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2"/>
          </p:nvPr>
        </p:nvSpPr>
        <p:spPr>
          <a:xfrm>
            <a:off x="822960" y="1828800"/>
            <a:ext cx="3749040" cy="4572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90"/>
                </a:solidFill>
                <a:latin typeface="Times New Roman" pitchFamily="18" charset="0"/>
                <a:cs typeface="Times New Roman" pitchFamily="18" charset="0"/>
              </a:rPr>
              <a:t>Observed disk frequency as a function of age</a:t>
            </a:r>
            <a:endParaRPr lang="en-US" b="1" i="1" dirty="0" smtClean="0">
              <a:solidFill>
                <a:srgbClr val="008000"/>
              </a:solidFill>
            </a:endParaRPr>
          </a:p>
          <a:p>
            <a:pPr algn="ctr"/>
            <a:endParaRPr lang="en-US" sz="2800" baseline="-25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800" dirty="0" smtClean="0">
                <a:solidFill>
                  <a:srgbClr val="000090"/>
                </a:solidFill>
                <a:latin typeface="Times New Roman" pitchFamily="18" charset="0"/>
                <a:cs typeface="Times New Roman" pitchFamily="18" charset="0"/>
              </a:rPr>
              <a:t>Timescale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sz="2800" i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disks dissipation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~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Myrs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00FF"/>
                </a:solidFill>
              </a:rPr>
              <a:t>(</a:t>
            </a:r>
            <a:r>
              <a:rPr lang="en-US" b="1" i="1" dirty="0" smtClean="0">
                <a:solidFill>
                  <a:srgbClr val="008000"/>
                </a:solidFill>
              </a:rPr>
              <a:t>Hernandez et al. 2007)</a:t>
            </a:r>
            <a:endParaRPr lang="en-US" sz="28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800" dirty="0" smtClean="0">
                <a:solidFill>
                  <a:srgbClr val="000090"/>
                </a:solidFill>
                <a:latin typeface="Times New Roman" pitchFamily="18" charset="0"/>
                <a:cs typeface="Times New Roman" pitchFamily="18" charset="0"/>
              </a:rPr>
              <a:t>Timescale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8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giant planet formation </a:t>
            </a:r>
            <a:r>
              <a:rPr lang="en-US" sz="28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Myrs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i="1" dirty="0" smtClean="0">
                <a:solidFill>
                  <a:srgbClr val="008000"/>
                </a:solidFill>
              </a:rPr>
              <a:t>(</a:t>
            </a:r>
            <a:r>
              <a:rPr lang="en-US" b="1" i="1" dirty="0" err="1" smtClean="0">
                <a:solidFill>
                  <a:srgbClr val="008000"/>
                </a:solidFill>
              </a:rPr>
              <a:t>Lissauer</a:t>
            </a:r>
            <a:r>
              <a:rPr lang="en-US" b="1" i="1" dirty="0" smtClean="0">
                <a:solidFill>
                  <a:srgbClr val="008000"/>
                </a:solidFill>
              </a:rPr>
              <a:t> &amp; Stevenson 2007)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solidFill>
                  <a:srgbClr val="000090"/>
                </a:solidFill>
                <a:latin typeface="Times New Roman" pitchFamily="18" charset="0"/>
                <a:cs typeface="Times New Roman" pitchFamily="18" charset="0"/>
              </a:rPr>
              <a:t>Timescale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i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cluster </a:t>
            </a:r>
            <a:r>
              <a:rPr lang="en-US" sz="2800" i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dissipation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10Myrs </a:t>
            </a:r>
          </a:p>
          <a:p>
            <a:pPr>
              <a:spcAft>
                <a:spcPts val="600"/>
              </a:spcAft>
              <a:buNone/>
            </a:pP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b="1" dirty="0" smtClean="0">
                <a:solidFill>
                  <a:srgbClr val="00009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all these phenomena evolve on similar timescales</a:t>
            </a:r>
            <a:endParaRPr lang="en-US" sz="2800" b="1" dirty="0" smtClean="0">
              <a:solidFill>
                <a:srgbClr val="00009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Tm="50433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Disk frequency vs. </a:t>
            </a:r>
            <a:br>
              <a:rPr lang="en-US" dirty="0" smtClean="0"/>
            </a:b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3580"/>
              </a:spcBef>
              <a:buNone/>
            </a:pPr>
            <a:r>
              <a:rPr lang="it-IT" sz="3459" b="1" dirty="0" err="1" smtClean="0">
                <a:solidFill>
                  <a:srgbClr val="0000FF"/>
                </a:solidFill>
              </a:rPr>
              <a:t>Environment</a:t>
            </a:r>
            <a:r>
              <a:rPr lang="it-IT" sz="3459" b="1" dirty="0" smtClean="0">
                <a:solidFill>
                  <a:srgbClr val="0000FF"/>
                </a:solidFill>
              </a:rPr>
              <a:t> </a:t>
            </a:r>
            <a:r>
              <a:rPr lang="it-IT" sz="3459" b="1" dirty="0" err="1" smtClean="0">
                <a:solidFill>
                  <a:srgbClr val="0000FF"/>
                </a:solidFill>
              </a:rPr>
              <a:t>role</a:t>
            </a:r>
            <a:r>
              <a:rPr lang="it-IT" sz="3459" b="1" dirty="0" smtClean="0">
                <a:solidFill>
                  <a:srgbClr val="0000FF"/>
                </a:solidFill>
              </a:rPr>
              <a:t>:</a:t>
            </a:r>
            <a:endParaRPr lang="it-IT" sz="2800" b="1" u="sng" dirty="0" smtClean="0">
              <a:solidFill>
                <a:srgbClr val="000090"/>
              </a:solidFill>
            </a:endParaRPr>
          </a:p>
          <a:p>
            <a:pPr>
              <a:spcBef>
                <a:spcPts val="17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FF0000"/>
                </a:solidFill>
                <a:ea typeface="DejaVu LGC Sans" charset="0"/>
                <a:cs typeface="DejaVu LGC Sans" charset="0"/>
              </a:rPr>
              <a:t>Can massive stars in young clusters affect the evolution of </a:t>
            </a:r>
            <a:r>
              <a:rPr lang="en-GB" b="1" dirty="0" err="1" smtClean="0">
                <a:solidFill>
                  <a:srgbClr val="FF0000"/>
                </a:solidFill>
                <a:ea typeface="DejaVu LGC Sans" charset="0"/>
                <a:cs typeface="DejaVu LGC Sans" charset="0"/>
              </a:rPr>
              <a:t>circumstellar</a:t>
            </a:r>
            <a:r>
              <a:rPr lang="en-GB" b="1" dirty="0" smtClean="0">
                <a:solidFill>
                  <a:srgbClr val="FF0000"/>
                </a:solidFill>
                <a:ea typeface="DejaVu LGC Sans" charset="0"/>
                <a:cs typeface="DejaVu LGC Sans" charset="0"/>
              </a:rPr>
              <a:t> disks in low-mass members?  </a:t>
            </a:r>
          </a:p>
          <a:p>
            <a:pPr marL="544513" indent="-273050">
              <a:spcBef>
                <a:spcPts val="1750"/>
              </a:spcBef>
              <a:buClr>
                <a:srgbClr val="FF0000"/>
              </a:buClr>
              <a:buFont typeface="Wingdings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smtClean="0">
                <a:solidFill>
                  <a:srgbClr val="000090"/>
                </a:solidFill>
                <a:ea typeface="DejaVu LGC Sans" charset="0"/>
                <a:cs typeface="DejaVu LGC Sans" charset="0"/>
              </a:rPr>
              <a:t>Disks heated by incident UV radiation. Heated gas flows away from the disk and disperse into space in few </a:t>
            </a:r>
            <a:r>
              <a:rPr lang="en-GB" sz="2800" dirty="0" err="1" smtClean="0">
                <a:solidFill>
                  <a:srgbClr val="000090"/>
                </a:solidFill>
                <a:ea typeface="DejaVu LGC Sans" charset="0"/>
                <a:cs typeface="DejaVu LGC Sans" charset="0"/>
              </a:rPr>
              <a:t>Myr</a:t>
            </a:r>
            <a:endParaRPr lang="en-GB" sz="2800" dirty="0" smtClean="0">
              <a:solidFill>
                <a:srgbClr val="000090"/>
              </a:solidFill>
              <a:ea typeface="DejaVu LGC Sans" charset="0"/>
              <a:cs typeface="DejaVu LGC Sans" charset="0"/>
            </a:endParaRPr>
          </a:p>
          <a:p>
            <a:pPr marL="544513" indent="-273050">
              <a:spcBef>
                <a:spcPts val="1750"/>
              </a:spcBef>
              <a:buClr>
                <a:srgbClr val="FF0000"/>
              </a:buClr>
              <a:buFont typeface="Wingdings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dirty="0" smtClean="0">
              <a:ea typeface="DejaVu LGC Sans" charset="0"/>
              <a:cs typeface="DejaVu LGC Sans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 advTm="2585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Environment may modify the disk dissipation timescale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239000" cy="2819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Massive stars </a:t>
            </a:r>
            <a:r>
              <a:rPr lang="en-US" sz="2800" b="1" dirty="0" smtClean="0">
                <a:solidFill>
                  <a:srgbClr val="000090"/>
                </a:solidFill>
              </a:rPr>
              <a:t>(M &gt; 5 M</a:t>
            </a:r>
            <a:r>
              <a:rPr lang="en-US" sz="2800" b="1" baseline="-25000" dirty="0" smtClean="0">
                <a:solidFill>
                  <a:srgbClr val="000090"/>
                </a:solidFill>
                <a:latin typeface="Cambria Math"/>
                <a:ea typeface="Cambria Math"/>
              </a:rPr>
              <a:t>⊙</a:t>
            </a:r>
            <a:r>
              <a:rPr lang="en-US" sz="2800" b="1" dirty="0" smtClean="0">
                <a:solidFill>
                  <a:srgbClr val="000090"/>
                </a:solidFill>
              </a:rPr>
              <a:t>) </a:t>
            </a:r>
            <a:r>
              <a:rPr lang="en-US" sz="2800" dirty="0" smtClean="0">
                <a:solidFill>
                  <a:srgbClr val="000090"/>
                </a:solidFill>
              </a:rPr>
              <a:t>may externally induce disk evaporation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Evidence for </a:t>
            </a:r>
            <a:r>
              <a:rPr lang="en-US" sz="2800" dirty="0" err="1" smtClean="0">
                <a:solidFill>
                  <a:srgbClr val="000090"/>
                </a:solidFill>
              </a:rPr>
              <a:t>photoevaporation</a:t>
            </a:r>
            <a:r>
              <a:rPr lang="en-US" sz="2800" dirty="0" smtClean="0">
                <a:solidFill>
                  <a:srgbClr val="000090"/>
                </a:solidFill>
              </a:rPr>
              <a:t> induced by nearby ionizing source (OB star)</a:t>
            </a:r>
            <a:r>
              <a:rPr lang="en-US" sz="2800" dirty="0" smtClean="0">
                <a:solidFill>
                  <a:srgbClr val="000090"/>
                </a:solidFill>
              </a:rPr>
              <a:t>.</a:t>
            </a:r>
            <a:endParaRPr lang="en-US" sz="2824" dirty="0" smtClean="0">
              <a:solidFill>
                <a:srgbClr val="000090"/>
              </a:solidFill>
            </a:endParaRPr>
          </a:p>
          <a:p>
            <a:endParaRPr lang="en-US" sz="2800" dirty="0" smtClean="0">
              <a:solidFill>
                <a:srgbClr val="000090"/>
              </a:solidFill>
            </a:endParaRPr>
          </a:p>
          <a:p>
            <a:pPr algn="ctr">
              <a:buNone/>
            </a:pPr>
            <a:r>
              <a:rPr lang="en-US" sz="2000" b="1" i="1" dirty="0" smtClean="0">
                <a:solidFill>
                  <a:srgbClr val="008000"/>
                </a:solidFill>
              </a:rPr>
              <a:t>., </a:t>
            </a:r>
            <a:r>
              <a:rPr lang="en-US" sz="2000" b="1" i="1" dirty="0" smtClean="0">
                <a:solidFill>
                  <a:schemeClr val="bg1"/>
                </a:solidFill>
              </a:rPr>
              <a:t>2008 </a:t>
            </a:r>
          </a:p>
          <a:p>
            <a:pPr algn="ctr">
              <a:buNone/>
            </a:pPr>
            <a:endParaRPr lang="en-US" sz="2000" b="1" dirty="0" smtClean="0">
              <a:solidFill>
                <a:srgbClr val="FF0000"/>
              </a:solidFill>
            </a:endParaRPr>
          </a:p>
          <a:p>
            <a:endParaRPr lang="en-US" sz="2800" dirty="0" smtClean="0">
              <a:solidFill>
                <a:srgbClr val="000090"/>
              </a:solidFill>
            </a:endParaRP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6239066" cy="3132392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705600" y="4343400"/>
            <a:ext cx="2438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HST observations of </a:t>
            </a:r>
            <a:r>
              <a:rPr lang="en-US" sz="2000" i="1" dirty="0" err="1" smtClean="0">
                <a:solidFill>
                  <a:srgbClr val="FF0000"/>
                </a:solidFill>
              </a:rPr>
              <a:t>proplyds</a:t>
            </a:r>
            <a:r>
              <a:rPr lang="en-US" sz="2000" i="1" dirty="0" smtClean="0">
                <a:solidFill>
                  <a:srgbClr val="FF0000"/>
                </a:solidFill>
              </a:rPr>
              <a:t> in the Orion Nebula Cluster</a:t>
            </a:r>
            <a:endParaRPr lang="en-US" sz="20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2845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       </a:t>
            </a:r>
            <a:r>
              <a:rPr lang="en-US" sz="3000" dirty="0" smtClean="0"/>
              <a:t>A complete sample of stars with disks and without disks allows us to test the influence of massive stars on disk frequency</a:t>
            </a:r>
            <a:endParaRPr lang="en-US" sz="3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304" y="6210300"/>
            <a:ext cx="647700" cy="647700"/>
          </a:xfrm>
          <a:prstGeom prst="ellipse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129" b="1" dirty="0" smtClean="0">
                <a:solidFill>
                  <a:srgbClr val="FF0000"/>
                </a:solidFill>
              </a:rPr>
              <a:t>The Eagle Nebula</a:t>
            </a:r>
          </a:p>
          <a:p>
            <a:pPr>
              <a:spcBef>
                <a:spcPct val="50000"/>
              </a:spcBef>
            </a:pPr>
            <a:r>
              <a:rPr lang="it-IT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1750 </a:t>
            </a:r>
            <a:r>
              <a:rPr lang="it-IT" sz="2800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pc</a:t>
            </a:r>
            <a:r>
              <a:rPr lang="it-IT" sz="2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it-IT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(</a:t>
            </a:r>
            <a:r>
              <a:rPr lang="it-IT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Guarcello</a:t>
            </a:r>
            <a:r>
              <a:rPr lang="it-IT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it-IT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et</a:t>
            </a:r>
            <a:r>
              <a:rPr lang="it-IT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al. 2007)</a:t>
            </a:r>
          </a:p>
          <a:p>
            <a:pPr>
              <a:spcBef>
                <a:spcPct val="50000"/>
              </a:spcBef>
            </a:pPr>
            <a:endParaRPr lang="en-US" sz="1800" b="1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NGC6611 in the central cavity, with:</a:t>
            </a:r>
          </a:p>
          <a:p>
            <a:pPr>
              <a:spcBef>
                <a:spcPct val="50000"/>
              </a:spcBef>
            </a:pPr>
            <a:endParaRPr lang="en-US" sz="900" b="1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pPr>
              <a:spcBef>
                <a:spcPct val="5000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54 OB stars </a:t>
            </a:r>
            <a:r>
              <a:rPr lang="en-US" sz="2118" i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(Hillenbrand et al. 1997)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population of </a:t>
            </a:r>
            <a:r>
              <a:rPr lang="en-US" sz="2800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YSOs</a:t>
            </a:r>
            <a:r>
              <a:rPr lang="en-US" sz="2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( &lt;1 – 3 </a:t>
            </a:r>
            <a:r>
              <a:rPr lang="en-US" sz="2800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Myr</a:t>
            </a:r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) </a:t>
            </a:r>
            <a:r>
              <a:rPr lang="it-IT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(</a:t>
            </a:r>
            <a:r>
              <a:rPr lang="it-IT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Guarcello</a:t>
            </a:r>
            <a:r>
              <a:rPr lang="it-IT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it-IT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et</a:t>
            </a:r>
            <a:r>
              <a:rPr lang="it-IT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al. 2007)</a:t>
            </a:r>
          </a:p>
          <a:p>
            <a:pPr>
              <a:spcBef>
                <a:spcPct val="50000"/>
              </a:spcBef>
            </a:pPr>
            <a:r>
              <a:rPr lang="it-IT" sz="2824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~1100 </a:t>
            </a:r>
            <a:r>
              <a:rPr lang="it-IT" sz="2824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diskless</a:t>
            </a:r>
            <a:r>
              <a:rPr lang="it-IT" sz="2824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it-IT" sz="2824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members</a:t>
            </a:r>
            <a:endParaRPr lang="en-US" sz="2824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129" b="1" dirty="0" smtClean="0">
                <a:solidFill>
                  <a:srgbClr val="FF0000"/>
                </a:solidFill>
              </a:rPr>
              <a:t>Cygnus OB2</a:t>
            </a:r>
          </a:p>
          <a:p>
            <a:pPr marL="273050" indent="-273050"/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1400 pc away from the Sun</a:t>
            </a:r>
            <a:r>
              <a:rPr lang="en-US" sz="24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en-US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(</a:t>
            </a:r>
            <a:r>
              <a:rPr lang="en-US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Rygl</a:t>
            </a:r>
            <a:r>
              <a:rPr lang="en-US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2012)</a:t>
            </a:r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; </a:t>
            </a:r>
          </a:p>
          <a:p>
            <a:pPr marL="273050" indent="-273050"/>
            <a:endParaRPr lang="en-US" sz="1000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pPr marL="273050" indent="-273050"/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72 O stars  </a:t>
            </a:r>
          </a:p>
          <a:p>
            <a:pPr marL="273050" indent="-273050"/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242 B stars</a:t>
            </a:r>
            <a:endParaRPr lang="en-US" sz="1000" b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273050" indent="-273050"/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Likely many more </a:t>
            </a:r>
            <a:r>
              <a:rPr lang="en-US" sz="2118" i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(</a:t>
            </a:r>
            <a:r>
              <a:rPr lang="en-US" sz="2118" i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Knodlseder</a:t>
            </a:r>
            <a:r>
              <a:rPr lang="en-US" sz="2118" i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2000)</a:t>
            </a:r>
          </a:p>
          <a:p>
            <a:pPr marL="273050" indent="-273050"/>
            <a:endParaRPr lang="en-US" sz="1000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pPr marL="273050" indent="-273050"/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Thousands of low mass PMS (3-5 </a:t>
            </a:r>
            <a:r>
              <a:rPr lang="en-US" sz="2800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Myr</a:t>
            </a:r>
            <a:r>
              <a:rPr lang="en-US" sz="2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) </a:t>
            </a:r>
            <a:r>
              <a:rPr lang="en-US" sz="2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(</a:t>
            </a:r>
            <a:r>
              <a:rPr lang="en-US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Wright &amp; Drake 2009, </a:t>
            </a:r>
            <a:r>
              <a:rPr lang="en-US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Guarcello</a:t>
            </a:r>
            <a:r>
              <a:rPr lang="en-US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et al.  </a:t>
            </a:r>
            <a:r>
              <a:rPr lang="en-US" sz="18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subm</a:t>
            </a:r>
            <a:r>
              <a:rPr lang="en-US" sz="18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.)</a:t>
            </a:r>
            <a:endParaRPr lang="en-US" b="1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pPr marL="273050" indent="-273050"/>
            <a:r>
              <a:rPr lang="en-US" sz="2824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~3300 diskless members</a:t>
            </a:r>
            <a:endParaRPr lang="en-US" sz="2824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advTm="3511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066800"/>
            <a:ext cx="4688967" cy="52913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 decline of disk frequency with FUV flux is clearly present, more evident in </a:t>
            </a:r>
            <a:r>
              <a:rPr lang="en-US" sz="2800" dirty="0" err="1" smtClean="0"/>
              <a:t>Cyg</a:t>
            </a:r>
            <a:r>
              <a:rPr lang="en-US" sz="2800" dirty="0" smtClean="0"/>
              <a:t> OB2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304" y="6210300"/>
            <a:ext cx="647700" cy="647700"/>
          </a:xfrm>
          <a:prstGeom prst="ellipse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8" name="Rectangle 7"/>
          <p:cNvSpPr/>
          <p:nvPr/>
        </p:nvSpPr>
        <p:spPr>
          <a:xfrm>
            <a:off x="6629400" y="1752600"/>
            <a:ext cx="137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CygOB2</a:t>
            </a:r>
          </a:p>
          <a:p>
            <a:r>
              <a:rPr lang="en-US" i="1" dirty="0" err="1" smtClean="0">
                <a:solidFill>
                  <a:srgbClr val="008000"/>
                </a:solidFill>
              </a:rPr>
              <a:t>Guarcello</a:t>
            </a:r>
            <a:r>
              <a:rPr lang="en-US" i="1" dirty="0" smtClean="0">
                <a:solidFill>
                  <a:srgbClr val="008000"/>
                </a:solidFill>
              </a:rPr>
              <a:t> et al in prep.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90800" y="1981200"/>
            <a:ext cx="1106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NGC 6611</a:t>
            </a:r>
            <a:endParaRPr lang="en-US" dirty="0"/>
          </a:p>
        </p:txBody>
      </p:sp>
      <p:pic>
        <p:nvPicPr>
          <p:cNvPr id="9" name="Content Placeholder 8" descr="histo_6611_6bin.pdf"/>
          <p:cNvPicPr>
            <a:picLocks noGrp="1"/>
          </p:cNvPicPr>
          <p:nvPr>
            <p:ph sz="quarter" idx="1"/>
          </p:nvPr>
        </p:nvPicPr>
        <mc:AlternateContent>
          <mc:Choice xmlns:ma="http://schemas.microsoft.com/office/mac/drawingml/2008/main" Requires="ma">
            <p:blipFill>
              <a:blip r:embed="rId3"/>
              <a:srcRect l="10421" t="24159" r="11579" b="12527"/>
              <a:stretch>
                <a:fillRect/>
              </a:stretch>
            </p:blipFill>
          </mc:Choice>
          <mc:Fallback>
            <p:blipFill>
              <a:blip r:embed="rId4"/>
              <a:srcRect l="10421" t="24159" r="11579" b="12527"/>
              <a:stretch>
                <a:fillRect/>
              </a:stretch>
            </p:blipFill>
          </mc:Fallback>
        </mc:AlternateContent>
        <p:spPr>
          <a:xfrm>
            <a:off x="392400" y="1502429"/>
            <a:ext cx="4364980" cy="4974571"/>
          </a:xfrm>
          <a:solidFill>
            <a:schemeClr val="bg1"/>
          </a:solidFill>
        </p:spPr>
      </p:pic>
      <p:sp>
        <p:nvSpPr>
          <p:cNvPr id="13" name="Rectangle 12"/>
          <p:cNvSpPr/>
          <p:nvPr/>
        </p:nvSpPr>
        <p:spPr>
          <a:xfrm>
            <a:off x="2971800" y="1752600"/>
            <a:ext cx="11419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NGC 6611</a:t>
            </a:r>
          </a:p>
          <a:p>
            <a:r>
              <a:rPr lang="en-US" i="1" dirty="0" err="1" smtClean="0">
                <a:solidFill>
                  <a:srgbClr val="008000"/>
                </a:solidFill>
              </a:rPr>
              <a:t>Guarcello</a:t>
            </a:r>
            <a:r>
              <a:rPr lang="en-US" i="1" dirty="0" smtClean="0">
                <a:solidFill>
                  <a:srgbClr val="008000"/>
                </a:solidFill>
              </a:rPr>
              <a:t> et </a:t>
            </a:r>
          </a:p>
          <a:p>
            <a:r>
              <a:rPr lang="en-US" i="1" dirty="0" smtClean="0">
                <a:solidFill>
                  <a:srgbClr val="008000"/>
                </a:solidFill>
              </a:rPr>
              <a:t>al. 2007</a:t>
            </a:r>
            <a:endParaRPr lang="en-US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advTm="903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needs of </a:t>
            </a:r>
            <a:r>
              <a:rPr lang="en-US" u="sng" dirty="0" err="1" smtClean="0"/>
              <a:t>multiwavelength</a:t>
            </a:r>
            <a:r>
              <a:rPr lang="en-US" u="sng" dirty="0" smtClean="0"/>
              <a:t> </a:t>
            </a:r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X-rays complement optical and infrared observations</a:t>
            </a:r>
          </a:p>
          <a:p>
            <a:r>
              <a:rPr lang="en-US" sz="3200" dirty="0" smtClean="0"/>
              <a:t>Roughly:</a:t>
            </a: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r>
              <a:rPr lang="en-US" sz="2800" dirty="0" smtClean="0"/>
              <a:t>Optical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photosphere</a:t>
            </a: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r>
              <a:rPr lang="en-US" sz="2800" dirty="0" smtClean="0">
                <a:sym typeface="Wingdings"/>
              </a:rPr>
              <a:t>Infrared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disk</a:t>
            </a:r>
            <a:endParaRPr lang="en-US" sz="2800" dirty="0" smtClean="0">
              <a:sym typeface="Wingdings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r>
              <a:rPr lang="en-US" sz="2800" dirty="0" smtClean="0">
                <a:sym typeface="Wingdings"/>
              </a:rPr>
              <a:t>Hα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accretion</a:t>
            </a:r>
            <a:endParaRPr lang="en-US" sz="2800" dirty="0" smtClean="0">
              <a:sym typeface="Wingdings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r>
              <a:rPr lang="en-US" sz="2800" dirty="0" smtClean="0">
                <a:sym typeface="Wingdings"/>
              </a:rPr>
              <a:t>X-rays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Corona, young stars</a:t>
            </a:r>
          </a:p>
          <a:p>
            <a:pPr lvl="1">
              <a:buNone/>
            </a:pPr>
            <a:endParaRPr lang="en-US" dirty="0" smtClean="0">
              <a:sym typeface="Wingdings"/>
            </a:endParaRPr>
          </a:p>
        </p:txBody>
      </p:sp>
    </p:spTree>
  </p:cSld>
  <p:clrMapOvr>
    <a:masterClrMapping/>
  </p:clrMapOvr>
  <p:transition advTm="35083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533400" y="990600"/>
            <a:ext cx="7696200" cy="49530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90"/>
                </a:solidFill>
              </a:rPr>
              <a:t>The </a:t>
            </a:r>
            <a:r>
              <a:rPr lang="en-US" sz="4400" b="1" dirty="0" err="1" smtClean="0">
                <a:solidFill>
                  <a:srgbClr val="000090"/>
                </a:solidFill>
              </a:rPr>
              <a:t>MYStIX</a:t>
            </a:r>
            <a:r>
              <a:rPr lang="en-US" sz="4400" b="1" dirty="0" smtClean="0">
                <a:solidFill>
                  <a:srgbClr val="000090"/>
                </a:solidFill>
              </a:rPr>
              <a:t> project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solidFill>
                  <a:srgbClr val="FF0000"/>
                </a:solidFill>
              </a:rPr>
              <a:t>(</a:t>
            </a:r>
            <a:r>
              <a:rPr lang="en-US" sz="4000" dirty="0" smtClean="0">
                <a:solidFill>
                  <a:srgbClr val="000090"/>
                </a:solidFill>
              </a:rPr>
              <a:t>M</a:t>
            </a:r>
            <a:r>
              <a:rPr lang="en-US" sz="4000" dirty="0" smtClean="0">
                <a:solidFill>
                  <a:srgbClr val="FF0000"/>
                </a:solidFill>
              </a:rPr>
              <a:t>assive </a:t>
            </a:r>
            <a:r>
              <a:rPr lang="en-US" sz="4000" dirty="0" smtClean="0">
                <a:solidFill>
                  <a:srgbClr val="000090"/>
                </a:solidFill>
              </a:rPr>
              <a:t>Y</a:t>
            </a:r>
            <a:r>
              <a:rPr lang="en-US" sz="4000" dirty="0" smtClean="0">
                <a:solidFill>
                  <a:srgbClr val="FF0000"/>
                </a:solidFill>
              </a:rPr>
              <a:t>oung stellar complex </a:t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000090"/>
                </a:solidFill>
              </a:rPr>
              <a:t>St</a:t>
            </a:r>
            <a:r>
              <a:rPr lang="en-US" sz="4000" dirty="0" smtClean="0">
                <a:solidFill>
                  <a:srgbClr val="FF0000"/>
                </a:solidFill>
              </a:rPr>
              <a:t>udy in </a:t>
            </a:r>
            <a:r>
              <a:rPr lang="en-US" sz="4000" dirty="0" smtClean="0">
                <a:solidFill>
                  <a:srgbClr val="000090"/>
                </a:solidFill>
              </a:rPr>
              <a:t>I</a:t>
            </a:r>
            <a:r>
              <a:rPr lang="en-US" sz="4000" dirty="0" smtClean="0">
                <a:solidFill>
                  <a:srgbClr val="FF0000"/>
                </a:solidFill>
              </a:rPr>
              <a:t>nfrared and </a:t>
            </a:r>
            <a:r>
              <a:rPr lang="en-US" sz="4000" dirty="0" smtClean="0">
                <a:solidFill>
                  <a:srgbClr val="000090"/>
                </a:solidFill>
              </a:rPr>
              <a:t>X</a:t>
            </a:r>
            <a:r>
              <a:rPr lang="en-US" sz="4000" dirty="0" smtClean="0">
                <a:solidFill>
                  <a:srgbClr val="FF0000"/>
                </a:solidFill>
              </a:rPr>
              <a:t>-ray)</a:t>
            </a:r>
          </a:p>
          <a:p>
            <a:pPr algn="ctr">
              <a:buNone/>
            </a:pPr>
            <a:r>
              <a:rPr lang="en-US" sz="3600" i="1" dirty="0" err="1" smtClean="0">
                <a:solidFill>
                  <a:srgbClr val="008000"/>
                </a:solidFill>
              </a:rPr>
              <a:t>Feigelson</a:t>
            </a:r>
            <a:r>
              <a:rPr lang="en-US" sz="3600" i="1" dirty="0" smtClean="0">
                <a:solidFill>
                  <a:srgbClr val="008000"/>
                </a:solidFill>
              </a:rPr>
              <a:t>, </a:t>
            </a:r>
            <a:r>
              <a:rPr lang="en-US" sz="3600" i="1" dirty="0" err="1" smtClean="0">
                <a:solidFill>
                  <a:srgbClr val="008000"/>
                </a:solidFill>
              </a:rPr>
              <a:t>Townsley</a:t>
            </a:r>
            <a:r>
              <a:rPr lang="en-US" sz="3600" i="1" dirty="0" smtClean="0">
                <a:solidFill>
                  <a:srgbClr val="008000"/>
                </a:solidFill>
              </a:rPr>
              <a:t> et al. </a:t>
            </a:r>
          </a:p>
          <a:p>
            <a:pPr algn="ctr">
              <a:buNone/>
            </a:pPr>
            <a:endParaRPr lang="en-US" sz="3600" i="1" dirty="0" smtClean="0">
              <a:solidFill>
                <a:srgbClr val="008000"/>
              </a:solidFill>
            </a:endParaRPr>
          </a:p>
          <a:p>
            <a:pPr algn="ctr">
              <a:buNone/>
            </a:pPr>
            <a:r>
              <a:rPr lang="en-US" sz="4000" b="1" dirty="0" smtClean="0"/>
              <a:t>GOAL:</a:t>
            </a:r>
            <a:r>
              <a:rPr lang="en-US" sz="4000" dirty="0" smtClean="0"/>
              <a:t> </a:t>
            </a:r>
            <a:r>
              <a:rPr lang="en-US" sz="4000" b="1" dirty="0" err="1" smtClean="0">
                <a:solidFill>
                  <a:srgbClr val="0000FF"/>
                </a:solidFill>
              </a:rPr>
              <a:t>Multiwavelength</a:t>
            </a:r>
            <a:r>
              <a:rPr lang="en-US" sz="4000" b="1" dirty="0" smtClean="0">
                <a:solidFill>
                  <a:srgbClr val="0000FF"/>
                </a:solidFill>
              </a:rPr>
              <a:t> surveys of 20 massive </a:t>
            </a:r>
            <a:r>
              <a:rPr lang="en-US" sz="4000" b="1" dirty="0" err="1" smtClean="0">
                <a:solidFill>
                  <a:srgbClr val="0000FF"/>
                </a:solidFill>
              </a:rPr>
              <a:t>SFRs</a:t>
            </a:r>
            <a:r>
              <a:rPr lang="en-US" sz="4000" b="1" dirty="0" smtClean="0">
                <a:solidFill>
                  <a:srgbClr val="0000FF"/>
                </a:solidFill>
              </a:rPr>
              <a:t> </a:t>
            </a:r>
          </a:p>
          <a:p>
            <a:pPr algn="ctr">
              <a:buNone/>
            </a:pPr>
            <a:r>
              <a:rPr lang="en-US" sz="4000" b="1" i="1" dirty="0" smtClean="0">
                <a:solidFill>
                  <a:srgbClr val="008000"/>
                </a:solidFill>
              </a:rPr>
              <a:t>(archive data)</a:t>
            </a:r>
          </a:p>
          <a:p>
            <a:pPr algn="ctr">
              <a:buNone/>
            </a:pPr>
            <a:r>
              <a:rPr lang="en-US" sz="4000" i="1" dirty="0" smtClean="0">
                <a:solidFill>
                  <a:srgbClr val="000090"/>
                </a:solidFill>
              </a:rPr>
              <a:t>Systematic, coherent and </a:t>
            </a:r>
            <a:r>
              <a:rPr lang="en-US" sz="4000" i="1" dirty="0" err="1" smtClean="0">
                <a:solidFill>
                  <a:srgbClr val="000090"/>
                </a:solidFill>
              </a:rPr>
              <a:t>sophysticated</a:t>
            </a:r>
            <a:r>
              <a:rPr lang="en-US" sz="4000" i="1" dirty="0" smtClean="0">
                <a:solidFill>
                  <a:srgbClr val="000090"/>
                </a:solidFill>
              </a:rPr>
              <a:t>  analysis</a:t>
            </a:r>
            <a:endParaRPr lang="en-US" sz="4000" i="1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ransition advTm="26933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dirty="0" err="1" smtClean="0"/>
              <a:t>MYStIX</a:t>
            </a:r>
            <a:r>
              <a:rPr lang="en-US" dirty="0" smtClean="0"/>
              <a:t> scientific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334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Formation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Monolithic or clumps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Rapid or slow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Massive stars</a:t>
            </a:r>
          </a:p>
          <a:p>
            <a:r>
              <a:rPr lang="en-US" b="1" dirty="0" smtClean="0"/>
              <a:t>Evolution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Early dynamics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Mass segregation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Disks</a:t>
            </a:r>
          </a:p>
          <a:p>
            <a:r>
              <a:rPr lang="en-US" b="1" dirty="0" smtClean="0"/>
              <a:t>Feedback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OB star wind / UV 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inhibit or trigger star formation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Disk evolution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Supernovae effects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47616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MYStIX</a:t>
            </a:r>
            <a:r>
              <a:rPr lang="en-US" dirty="0" smtClean="0"/>
              <a:t>: some results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19</a:t>
            </a:fld>
            <a:endParaRPr lang="it-IT"/>
          </a:p>
        </p:txBody>
      </p:sp>
      <p:pic>
        <p:nvPicPr>
          <p:cNvPr id="6" name="Content Placeholder 5" descr="Agemystix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1109" t="1235" r="3593" b="1235"/>
          <a:stretch>
            <a:fillRect/>
          </a:stretch>
        </p:blipFill>
        <p:spPr>
          <a:xfrm>
            <a:off x="2159989" y="1504245"/>
            <a:ext cx="4850411" cy="4459109"/>
          </a:xfrm>
        </p:spPr>
      </p:pic>
      <p:sp>
        <p:nvSpPr>
          <p:cNvPr id="7" name="TextBox 6"/>
          <p:cNvSpPr txBox="1"/>
          <p:nvPr/>
        </p:nvSpPr>
        <p:spPr>
          <a:xfrm>
            <a:off x="609600" y="4953000"/>
            <a:ext cx="1884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>
                <a:solidFill>
                  <a:srgbClr val="008000"/>
                </a:solidFill>
              </a:rPr>
              <a:t>Getman</a:t>
            </a:r>
            <a:r>
              <a:rPr lang="en-US" sz="2000" i="1" dirty="0" smtClean="0">
                <a:solidFill>
                  <a:srgbClr val="008000"/>
                </a:solidFill>
              </a:rPr>
              <a:t> et al. 2013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264" y="1981200"/>
            <a:ext cx="23903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</a:rPr>
              <a:t>Age </a:t>
            </a:r>
          </a:p>
          <a:p>
            <a:pPr algn="ctr"/>
            <a:r>
              <a:rPr lang="en-US" sz="2800" b="1" dirty="0" smtClean="0">
                <a:solidFill>
                  <a:srgbClr val="0000FF"/>
                </a:solidFill>
              </a:rPr>
              <a:t>determination</a:t>
            </a:r>
            <a:endParaRPr lang="en-US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Tm="37366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20</a:t>
            </a:fld>
            <a:endParaRPr lang="it-IT" dirty="0"/>
          </a:p>
        </p:txBody>
      </p:sp>
      <p:pic>
        <p:nvPicPr>
          <p:cNvPr id="11" name="Content Placeholder 10" descr="density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14800" y="304800"/>
            <a:ext cx="4358640" cy="5834634"/>
          </a:xfrm>
        </p:spPr>
      </p:pic>
      <p:sp>
        <p:nvSpPr>
          <p:cNvPr id="12" name="TextBox 11"/>
          <p:cNvSpPr txBox="1"/>
          <p:nvPr/>
        </p:nvSpPr>
        <p:spPr>
          <a:xfrm>
            <a:off x="685801" y="1828800"/>
            <a:ext cx="3352800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Surface density in 17 regions using identical spatial scale and intrinsic surface density scale for each region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000" i="1" dirty="0" smtClean="0">
                <a:solidFill>
                  <a:srgbClr val="008000"/>
                </a:solidFill>
              </a:rPr>
              <a:t>Kuhn et al. 2015 </a:t>
            </a:r>
            <a:endParaRPr lang="en-US" sz="2000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advTm="402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relevance of </a:t>
            </a:r>
            <a:r>
              <a:rPr lang="en-US" i="1" u="sng" dirty="0" smtClean="0">
                <a:solidFill>
                  <a:srgbClr val="0000FF"/>
                </a:solidFill>
              </a:rPr>
              <a:t>simultaneous </a:t>
            </a:r>
            <a:r>
              <a:rPr lang="en-US" dirty="0" err="1" smtClean="0"/>
              <a:t>multiwavelength</a:t>
            </a:r>
            <a:r>
              <a:rPr lang="en-US" dirty="0" smtClean="0"/>
              <a:t> observations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Multiwalength</a:t>
            </a:r>
            <a:r>
              <a:rPr lang="en-US" dirty="0" smtClean="0"/>
              <a:t> coverage monitor several components of the target</a:t>
            </a:r>
          </a:p>
          <a:p>
            <a:r>
              <a:rPr lang="en-US" dirty="0" smtClean="0"/>
              <a:t>YSO are </a:t>
            </a:r>
            <a:r>
              <a:rPr lang="en-US" b="1" dirty="0" smtClean="0"/>
              <a:t>variable </a:t>
            </a:r>
            <a:r>
              <a:rPr lang="en-US" dirty="0" smtClean="0"/>
              <a:t>objects</a:t>
            </a:r>
          </a:p>
          <a:p>
            <a:r>
              <a:rPr lang="en-US" dirty="0" smtClean="0"/>
              <a:t>Simultaneous </a:t>
            </a:r>
            <a:r>
              <a:rPr lang="en-US" dirty="0" err="1" smtClean="0"/>
              <a:t>multiwavelength</a:t>
            </a:r>
            <a:r>
              <a:rPr lang="en-US" dirty="0" smtClean="0"/>
              <a:t> coverage monitor the relation of variations of emission of the various components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insight on the physics of the mechanisms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Simultaneous multiband campaigns are very precious</a:t>
            </a:r>
            <a:endParaRPr lang="en-US" dirty="0"/>
          </a:p>
        </p:txBody>
      </p:sp>
    </p:spTree>
  </p:cSld>
  <p:clrMapOvr>
    <a:masterClrMapping/>
  </p:clrMapOvr>
  <p:transition advTm="6716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22</a:t>
            </a:fld>
            <a:endParaRPr lang="it-IT" dirty="0"/>
          </a:p>
        </p:txBody>
      </p:sp>
      <p:pic>
        <p:nvPicPr>
          <p:cNvPr id="6" name="Content Placeholder 5" descr="n2264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992632"/>
            <a:ext cx="4696968" cy="5865368"/>
          </a:xfrm>
        </p:spPr>
      </p:pic>
      <p:sp>
        <p:nvSpPr>
          <p:cNvPr id="7" name="TextBox 6"/>
          <p:cNvSpPr txBox="1"/>
          <p:nvPr/>
        </p:nvSpPr>
        <p:spPr>
          <a:xfrm>
            <a:off x="5334000" y="2971800"/>
            <a:ext cx="34290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</a:rPr>
              <a:t>Age ~ 3Myr</a:t>
            </a:r>
          </a:p>
          <a:p>
            <a:pPr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</a:rPr>
              <a:t>Dist ~ 750pc</a:t>
            </a:r>
          </a:p>
          <a:p>
            <a:pPr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</a:rPr>
              <a:t>Multiple star 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formation sites</a:t>
            </a:r>
          </a:p>
          <a:p>
            <a:endParaRPr lang="en-US" sz="2800" dirty="0" smtClean="0"/>
          </a:p>
          <a:p>
            <a:r>
              <a:rPr lang="en-US" sz="2800" b="1" u="sng" dirty="0" smtClean="0">
                <a:solidFill>
                  <a:srgbClr val="FF0000"/>
                </a:solidFill>
              </a:rPr>
              <a:t>The only nearby SFR in the </a:t>
            </a:r>
            <a:r>
              <a:rPr lang="en-US" sz="2800" b="1" u="sng" dirty="0" err="1" smtClean="0">
                <a:solidFill>
                  <a:srgbClr val="FF0000"/>
                </a:solidFill>
              </a:rPr>
              <a:t>CoRoT</a:t>
            </a:r>
            <a:r>
              <a:rPr lang="en-US" sz="2800" b="1" u="sng" dirty="0" smtClean="0">
                <a:solidFill>
                  <a:srgbClr val="FF0000"/>
                </a:solidFill>
              </a:rPr>
              <a:t> “eyes”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6200"/>
            <a:ext cx="7620000" cy="23622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Coordinated Synoptic Investigation of NGC 2264 </a:t>
            </a:r>
            <a:br>
              <a:rPr lang="en-US" dirty="0" smtClean="0"/>
            </a:br>
            <a:r>
              <a:rPr lang="en-US" dirty="0" smtClean="0"/>
              <a:t>(CSI 2264)</a:t>
            </a:r>
            <a:br>
              <a:rPr lang="en-US" dirty="0" smtClean="0"/>
            </a:br>
            <a:r>
              <a:rPr lang="en-US" sz="2222" i="1" dirty="0" smtClean="0"/>
              <a:t>PI: </a:t>
            </a:r>
            <a:r>
              <a:rPr lang="en-US" sz="2222" i="1" dirty="0" err="1" smtClean="0"/>
              <a:t>J.Stauffer</a:t>
            </a:r>
            <a:r>
              <a:rPr lang="en-US" sz="2222" i="1" dirty="0" smtClean="0"/>
              <a:t>, G. Micela </a:t>
            </a:r>
            <a:endParaRPr lang="en-US" sz="2222" i="1" dirty="0"/>
          </a:p>
        </p:txBody>
      </p:sp>
    </p:spTree>
  </p:cSld>
  <p:clrMapOvr>
    <a:masterClrMapping/>
  </p:clrMapOvr>
  <p:transition advTm="389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Coordinated Synoptic Investigation of NGC 2264 (CSI 2264)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23</a:t>
            </a:fld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1430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PI: </a:t>
            </a:r>
            <a:r>
              <a:rPr lang="en-US" dirty="0" err="1" smtClean="0"/>
              <a:t>J.Stauffer</a:t>
            </a:r>
            <a:r>
              <a:rPr lang="en-US" dirty="0" smtClean="0"/>
              <a:t>, G. Micela </a:t>
            </a:r>
          </a:p>
          <a:p>
            <a:endParaRPr lang="en-US" dirty="0"/>
          </a:p>
        </p:txBody>
      </p:sp>
      <p:pic>
        <p:nvPicPr>
          <p:cNvPr id="7" name="image11.jpeg" descr="vlt_esopia00065sites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6238240" y="3657600"/>
            <a:ext cx="2600960" cy="2057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1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600" y="1600200"/>
            <a:ext cx="2730500" cy="20478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14.jpeg" descr="chandra_Big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57900" y="1590675"/>
            <a:ext cx="2857500" cy="1990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13.jpg" descr="27astro-satellite533a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124200" y="4663440"/>
            <a:ext cx="2978404" cy="1508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1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9600" y="3657600"/>
            <a:ext cx="1991360" cy="24394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Group 463"/>
          <p:cNvGrpSpPr/>
          <p:nvPr/>
        </p:nvGrpSpPr>
        <p:grpSpPr>
          <a:xfrm>
            <a:off x="2895600" y="1722055"/>
            <a:ext cx="4724400" cy="2697545"/>
            <a:chOff x="76200" y="18107"/>
            <a:chExt cx="4724398" cy="2697544"/>
          </a:xfrm>
        </p:grpSpPr>
        <p:sp>
          <p:nvSpPr>
            <p:cNvPr id="13" name="Shape 457"/>
            <p:cNvSpPr/>
            <p:nvPr/>
          </p:nvSpPr>
          <p:spPr>
            <a:xfrm>
              <a:off x="76200" y="353452"/>
              <a:ext cx="4407900" cy="439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65023" tIns="65023" rIns="65023" bIns="65023" numCol="1" anchor="t">
              <a:spAutoFit/>
            </a:bodyPr>
            <a:lstStyle>
              <a:lvl1pPr algn="l" defTabSz="457200">
                <a:buSzPct val="100000"/>
                <a:buFont typeface="Wingdings"/>
                <a:buChar char="➢"/>
                <a:defRPr sz="2400"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rgbClr val="FF0000"/>
                  </a:solidFill>
                  <a:latin typeface="+mn-lt"/>
                  <a:cs typeface=""/>
                </a:rPr>
                <a:t> Spitzer: 30d @ 3.6, 4.5 μm</a:t>
              </a:r>
            </a:p>
          </p:txBody>
        </p:sp>
        <p:sp>
          <p:nvSpPr>
            <p:cNvPr id="14" name="Shape 458"/>
            <p:cNvSpPr/>
            <p:nvPr/>
          </p:nvSpPr>
          <p:spPr>
            <a:xfrm>
              <a:off x="76200" y="18107"/>
              <a:ext cx="4407900" cy="439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65023" tIns="65023" rIns="65023" bIns="65023" numCol="1" anchor="t">
              <a:spAutoFit/>
            </a:bodyPr>
            <a:lstStyle>
              <a:lvl1pPr algn="l" defTabSz="457200">
                <a:buSzPct val="100000"/>
                <a:buFont typeface="Wingdings"/>
                <a:buChar char="➢"/>
                <a:defRPr sz="2400"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rgbClr val="FF0000"/>
                  </a:solidFill>
                  <a:latin typeface="+mn-lt"/>
                </a:rPr>
                <a:t> CoRoT: 40d, optical</a:t>
              </a:r>
            </a:p>
          </p:txBody>
        </p:sp>
        <p:sp>
          <p:nvSpPr>
            <p:cNvPr id="15" name="Shape 459"/>
            <p:cNvSpPr/>
            <p:nvPr/>
          </p:nvSpPr>
          <p:spPr>
            <a:xfrm>
              <a:off x="86077" y="752559"/>
              <a:ext cx="4714521" cy="439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65023" tIns="65023" rIns="65023" bIns="65023" numCol="1" anchor="t">
              <a:spAutoFit/>
            </a:bodyPr>
            <a:lstStyle>
              <a:lvl1pPr algn="l" defTabSz="457200">
                <a:buSzPct val="100000"/>
                <a:buFont typeface="Wingdings"/>
                <a:buChar char="➢"/>
                <a:defRPr sz="2400"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rgbClr val="FF0000"/>
                  </a:solidFill>
                  <a:latin typeface="+mn-lt"/>
                </a:rPr>
                <a:t> Chandra/ACIS: 300ks (3.5d) </a:t>
              </a:r>
            </a:p>
          </p:txBody>
        </p:sp>
        <p:sp>
          <p:nvSpPr>
            <p:cNvPr id="16" name="Shape 460"/>
            <p:cNvSpPr/>
            <p:nvPr/>
          </p:nvSpPr>
          <p:spPr>
            <a:xfrm>
              <a:off x="76200" y="1191652"/>
              <a:ext cx="3709218" cy="439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65023" tIns="65023" rIns="65023" bIns="65023" numCol="1" anchor="t">
              <a:spAutoFit/>
            </a:bodyPr>
            <a:lstStyle>
              <a:lvl1pPr algn="l" defTabSz="457200">
                <a:buSzPct val="100000"/>
                <a:buFont typeface="Wingdings"/>
                <a:buChar char="➢"/>
                <a:defRPr sz="2400"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rgbClr val="FF0000"/>
                  </a:solidFill>
                  <a:latin typeface="+mn-lt"/>
                </a:rPr>
                <a:t> MOST: 40d, optical </a:t>
              </a:r>
            </a:p>
          </p:txBody>
        </p:sp>
        <p:sp>
          <p:nvSpPr>
            <p:cNvPr id="17" name="Shape 461"/>
            <p:cNvSpPr/>
            <p:nvPr/>
          </p:nvSpPr>
          <p:spPr>
            <a:xfrm>
              <a:off x="76200" y="1572651"/>
              <a:ext cx="4135279" cy="439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65023" tIns="65023" rIns="65023" bIns="65023" numCol="1" anchor="t">
              <a:spAutoFit/>
            </a:bodyPr>
            <a:lstStyle>
              <a:lvl1pPr marL="381000" indent="-381000" algn="l" defTabSz="457200">
                <a:buSzPct val="100000"/>
                <a:buFont typeface="Wingdings"/>
                <a:buChar char="➢"/>
                <a:defRPr sz="2400"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rgbClr val="FF0000"/>
                  </a:solidFill>
                  <a:latin typeface="+mn-lt"/>
                </a:rPr>
                <a:t>VLT/Flames: ~20 epochs</a:t>
              </a:r>
            </a:p>
          </p:txBody>
        </p:sp>
        <p:sp>
          <p:nvSpPr>
            <p:cNvPr id="18" name="Shape 462"/>
            <p:cNvSpPr/>
            <p:nvPr/>
          </p:nvSpPr>
          <p:spPr>
            <a:xfrm>
              <a:off x="93130" y="1968782"/>
              <a:ext cx="4707468" cy="7468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65023" tIns="65023" rIns="65023" bIns="65023" numCol="1" anchor="t">
              <a:spAutoFit/>
            </a:bodyPr>
            <a:lstStyle/>
            <a:p>
              <a:pPr lvl="0" algn="l" defTabSz="457200">
                <a:buSzPct val="100000"/>
                <a:buFont typeface="Wingdings"/>
                <a:buChar char="➢"/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rgbClr val="FF0000"/>
                  </a:solidFill>
                  <a:ea typeface="Palatino Linotype"/>
                  <a:cs typeface="Palatino Linotype"/>
                  <a:sym typeface="Palatino Linotype"/>
                </a:rPr>
                <a:t> Ground-based </a:t>
              </a:r>
              <a:r>
                <a:rPr sz="2000" b="1" dirty="0" smtClean="0">
                  <a:solidFill>
                    <a:srgbClr val="FF0000"/>
                  </a:solidFill>
                  <a:ea typeface="Palatino Linotype"/>
                  <a:cs typeface="Palatino Linotype"/>
                  <a:sym typeface="Palatino Linotype"/>
                </a:rPr>
                <a:t>monitoring</a:t>
              </a:r>
              <a:endParaRPr lang="it-IT" sz="2000" b="1" dirty="0" smtClean="0">
                <a:solidFill>
                  <a:srgbClr val="FF0000"/>
                </a:solidFill>
                <a:ea typeface="Palatino Linotype"/>
                <a:cs typeface="Palatino Linotype"/>
                <a:sym typeface="Palatino Linotype"/>
              </a:endParaRPr>
            </a:p>
            <a:p>
              <a:pPr lvl="0" algn="l" defTabSz="457200">
                <a:buSzPct val="100000"/>
                <a:buFont typeface="Wingdings"/>
                <a:buChar char="➢"/>
                <a:defRPr sz="1800">
                  <a:solidFill>
                    <a:srgbClr val="000000"/>
                  </a:solidFill>
                </a:defRPr>
              </a:pPr>
              <a:r>
                <a:rPr sz="2000" b="1" dirty="0" smtClean="0">
                  <a:solidFill>
                    <a:srgbClr val="FF0000"/>
                  </a:solidFill>
                  <a:ea typeface="Palatino Linotype"/>
                  <a:cs typeface="Palatino Linotype"/>
                  <a:sym typeface="Palatino Linotype"/>
                </a:rPr>
                <a:t>  </a:t>
              </a:r>
              <a:r>
                <a:rPr sz="2000" b="1" dirty="0" smtClean="0">
                  <a:solidFill>
                    <a:srgbClr val="FF0000"/>
                  </a:solidFill>
                  <a:ea typeface="Palatino Linotype"/>
                  <a:cs typeface="Palatino Linotype"/>
                  <a:sym typeface="Palatino Linotype"/>
                </a:rPr>
                <a:t>U</a:t>
              </a:r>
              <a:r>
                <a:rPr sz="2000" b="1" dirty="0">
                  <a:solidFill>
                    <a:srgbClr val="FF0000"/>
                  </a:solidFill>
                  <a:ea typeface="Palatino Linotype"/>
                  <a:cs typeface="Palatino Linotype"/>
                  <a:sym typeface="Palatino Linotype"/>
                </a:rPr>
                <a:t>-K bands: ~3 months 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781800" y="5943600"/>
            <a:ext cx="1685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008000"/>
                </a:solidFill>
              </a:rPr>
              <a:t>Cody et al. 2014</a:t>
            </a:r>
            <a:endParaRPr lang="en-US" b="1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advTm="4621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24</a:t>
            </a:fld>
            <a:endParaRPr lang="it-I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movie_still_csm_fft_FullbScl_5.0_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-12692"/>
            <a:ext cx="4341876" cy="7046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movie_2-2.mov"/>
          <p:cNvPicPr/>
          <p:nvPr>
            <a:videoFile r:link="rId2"/>
            <p:extLst>
              <p:ext uri="{DAA4B4D4-6D71-4841-9C94-3DE7FCFB9230}">
                <p14:medi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4191000" y="-12701"/>
            <a:ext cx="5061689" cy="69430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0" y="323671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1043 sources  detected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Analyzed with ACIS-Extract (</a:t>
            </a:r>
            <a:r>
              <a:rPr lang="en-US" dirty="0" err="1" smtClean="0">
                <a:solidFill>
                  <a:schemeClr val="bg1"/>
                </a:solidFill>
              </a:rPr>
              <a:t>Broos</a:t>
            </a:r>
            <a:r>
              <a:rPr lang="en-US" dirty="0" smtClean="0">
                <a:solidFill>
                  <a:schemeClr val="bg1"/>
                </a:solidFill>
              </a:rPr>
              <a:t> et al. 2010)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Spectral analysis  for 770 sources =&gt;   LX, NH </a:t>
            </a:r>
          </a:p>
          <a:p>
            <a:pPr marL="342900" indent="-342900">
              <a:buAutoNum type="arabicPlain" startAt="787"/>
            </a:pPr>
            <a:r>
              <a:rPr lang="en-US" dirty="0" smtClean="0">
                <a:solidFill>
                  <a:schemeClr val="bg1"/>
                </a:solidFill>
              </a:rPr>
              <a:t>matches with optical/IR objects</a:t>
            </a:r>
          </a:p>
          <a:p>
            <a:pPr marL="342900" indent="-342900"/>
            <a:r>
              <a:rPr lang="en-US" i="1" dirty="0" err="1" smtClean="0">
                <a:solidFill>
                  <a:srgbClr val="008000"/>
                </a:solidFill>
              </a:rPr>
              <a:t>Flaccomio</a:t>
            </a:r>
            <a:r>
              <a:rPr lang="en-US" i="1" dirty="0" smtClean="0">
                <a:solidFill>
                  <a:srgbClr val="008000"/>
                </a:solidFill>
              </a:rPr>
              <a:t> et al. in prep</a:t>
            </a:r>
          </a:p>
          <a:p>
            <a:pPr marL="342900" indent="-34290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327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CSI 2264  - Chandra data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351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1447800" y="852559"/>
            <a:ext cx="7576330" cy="5624441"/>
            <a:chOff x="132448" y="245858"/>
            <a:chExt cx="11141659" cy="8271233"/>
          </a:xfrm>
        </p:grpSpPr>
        <p:grpSp>
          <p:nvGrpSpPr>
            <p:cNvPr id="23" name="Group 22"/>
            <p:cNvGrpSpPr/>
            <p:nvPr/>
          </p:nvGrpSpPr>
          <p:grpSpPr>
            <a:xfrm>
              <a:off x="132448" y="245858"/>
              <a:ext cx="11141659" cy="8271233"/>
              <a:chOff x="0" y="0"/>
              <a:chExt cx="11141656" cy="8271232"/>
            </a:xfrm>
          </p:grpSpPr>
          <p:sp>
            <p:nvSpPr>
              <p:cNvPr id="35" name="Shape 473"/>
              <p:cNvSpPr/>
              <p:nvPr/>
            </p:nvSpPr>
            <p:spPr>
              <a:xfrm>
                <a:off x="0" y="0"/>
                <a:ext cx="7893774" cy="72761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indent="228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indent="457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indent="685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indent="9144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indent="11430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indent="1371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indent="1600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indent="1828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lvl="0" defTabSz="457200">
                  <a:defRPr sz="1200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pic>
            <p:nvPicPr>
              <p:cNvPr id="36" name="Picture 35"/>
              <p:cNvPicPr/>
              <p:nvPr/>
            </p:nvPicPr>
            <p:blipFill>
              <a:blip r:embed="rId2">
                <a:extLst/>
              </a:blip>
              <a:srcRect t="1191" b="7146"/>
              <a:stretch>
                <a:fillRect/>
              </a:stretch>
            </p:blipFill>
            <p:spPr>
              <a:xfrm>
                <a:off x="2968478" y="1345637"/>
                <a:ext cx="8173178" cy="6925595"/>
              </a:xfrm>
              <a:prstGeom prst="rect">
                <a:avLst/>
              </a:prstGeom>
              <a:effectLst/>
            </p:spPr>
          </p:pic>
        </p:grpSp>
        <p:grpSp>
          <p:nvGrpSpPr>
            <p:cNvPr id="24" name="Group 23"/>
            <p:cNvGrpSpPr/>
            <p:nvPr/>
          </p:nvGrpSpPr>
          <p:grpSpPr>
            <a:xfrm>
              <a:off x="632737" y="319013"/>
              <a:ext cx="10381055" cy="7911528"/>
              <a:chOff x="632737" y="771353"/>
              <a:chExt cx="10381054" cy="7911525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2975730" y="1149492"/>
                <a:ext cx="8038061" cy="7533386"/>
                <a:chOff x="2975730" y="1149492"/>
                <a:chExt cx="8038060" cy="7533386"/>
              </a:xfrm>
            </p:grpSpPr>
            <p:pic>
              <p:nvPicPr>
                <p:cNvPr id="29" name="pasted-image.pdf"/>
                <p:cNvPicPr/>
                <p:nvPr/>
              </p:nvPicPr>
              <p:blipFill>
                <a:blip r:embed="rId3">
                  <a:extLst/>
                </a:blip>
                <a:srcRect b="82434"/>
                <a:stretch>
                  <a:fillRect/>
                </a:stretch>
              </p:blipFill>
              <p:spPr>
                <a:xfrm>
                  <a:off x="2975730" y="1149492"/>
                  <a:ext cx="8038060" cy="162426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0" name="pasted-image.pdf"/>
                <p:cNvPicPr/>
                <p:nvPr/>
              </p:nvPicPr>
              <p:blipFill>
                <a:blip r:embed="rId3">
                  <a:extLst/>
                </a:blip>
                <a:srcRect t="47486"/>
                <a:stretch>
                  <a:fillRect/>
                </a:stretch>
              </p:blipFill>
              <p:spPr>
                <a:xfrm>
                  <a:off x="2975730" y="3826880"/>
                  <a:ext cx="8038060" cy="4855998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1" name="Shape 488"/>
                <p:cNvSpPr/>
                <p:nvPr/>
              </p:nvSpPr>
              <p:spPr>
                <a:xfrm>
                  <a:off x="3793721" y="2735120"/>
                  <a:ext cx="484901" cy="9886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7200" y="14400"/>
                        <a:pt x="14400" y="7200"/>
                        <a:pt x="21600" y="0"/>
                      </a:cubicBezTo>
                    </a:path>
                  </a:pathLst>
                </a:custGeom>
                <a:noFill/>
                <a:ln w="9525" cap="flat">
                  <a:solidFill>
                    <a:srgbClr val="1A931F"/>
                  </a:solidFill>
                  <a:prstDash val="solid"/>
                  <a:miter lim="400000"/>
                  <a:headEnd type="arrow" w="med" len="med"/>
                </a:ln>
                <a:effectLst/>
              </p:spPr>
              <p:txBody>
                <a:bodyPr/>
                <a:lstStyle>
                  <a:lvl1pPr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228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457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685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9144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11430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1371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1600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1828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2" name="Shape 489"/>
                <p:cNvSpPr/>
                <p:nvPr/>
              </p:nvSpPr>
              <p:spPr>
                <a:xfrm>
                  <a:off x="4285574" y="2667622"/>
                  <a:ext cx="1898048" cy="10561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1668" y="10469"/>
                        <a:pt x="8868" y="3269"/>
                        <a:pt x="21600" y="0"/>
                      </a:cubicBezTo>
                    </a:path>
                  </a:pathLst>
                </a:custGeom>
                <a:noFill/>
                <a:ln w="9525" cap="flat">
                  <a:solidFill>
                    <a:srgbClr val="1A931F"/>
                  </a:solidFill>
                  <a:prstDash val="solid"/>
                  <a:miter lim="400000"/>
                  <a:headEnd type="arrow" w="med" len="med"/>
                </a:ln>
                <a:effectLst/>
              </p:spPr>
              <p:txBody>
                <a:bodyPr/>
                <a:lstStyle>
                  <a:lvl1pPr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228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457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685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9144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11430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1371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1600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1828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3" name="Shape 490"/>
                <p:cNvSpPr/>
                <p:nvPr/>
              </p:nvSpPr>
              <p:spPr>
                <a:xfrm>
                  <a:off x="4630754" y="2715255"/>
                  <a:ext cx="3794043" cy="9894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1950" y="8306"/>
                        <a:pt x="9150" y="1106"/>
                        <a:pt x="21600" y="0"/>
                      </a:cubicBezTo>
                    </a:path>
                  </a:pathLst>
                </a:custGeom>
                <a:noFill/>
                <a:ln w="9525" cap="flat">
                  <a:solidFill>
                    <a:srgbClr val="1A931F"/>
                  </a:solidFill>
                  <a:prstDash val="solid"/>
                  <a:miter lim="400000"/>
                  <a:headEnd type="arrow" w="med" len="med"/>
                </a:ln>
                <a:effectLst/>
              </p:spPr>
              <p:txBody>
                <a:bodyPr/>
                <a:lstStyle>
                  <a:lvl1pPr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228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457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685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9144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11430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1371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1600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1828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4" name="Shape 491"/>
                <p:cNvSpPr/>
                <p:nvPr/>
              </p:nvSpPr>
              <p:spPr>
                <a:xfrm>
                  <a:off x="4904472" y="2715255"/>
                  <a:ext cx="5425324" cy="9546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1925" y="10549"/>
                        <a:pt x="9125" y="3349"/>
                        <a:pt x="21600" y="0"/>
                      </a:cubicBezTo>
                    </a:path>
                  </a:pathLst>
                </a:custGeom>
                <a:noFill/>
                <a:ln w="9525" cap="flat">
                  <a:solidFill>
                    <a:srgbClr val="1A931F"/>
                  </a:solidFill>
                  <a:prstDash val="solid"/>
                  <a:miter lim="400000"/>
                  <a:headEnd type="arrow" w="med" len="med"/>
                </a:ln>
                <a:effectLst/>
              </p:spPr>
              <p:txBody>
                <a:bodyPr/>
                <a:lstStyle>
                  <a:lvl1pPr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228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457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685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9144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11430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13716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16002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1828800" algn="ctr" defTabSz="584200">
                    <a:defRPr sz="38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lvl="0"/>
                  <a:endParaRPr/>
                </a:p>
              </p:txBody>
            </p:sp>
          </p:grpSp>
          <p:sp>
            <p:nvSpPr>
              <p:cNvPr id="26" name="Shape 482"/>
              <p:cNvSpPr/>
              <p:nvPr/>
            </p:nvSpPr>
            <p:spPr>
              <a:xfrm>
                <a:off x="6362897" y="771353"/>
                <a:ext cx="1508376" cy="5491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lc="http://schemas.openxmlformats.org/drawingml/2006/lockedCanvas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indent="228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indent="457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indent="685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indent="9144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indent="11430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indent="1371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indent="1600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indent="1828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lvl="0">
                  <a:defRPr sz="1800" i="0"/>
                </a:pPr>
                <a:r>
                  <a:rPr sz="1000" i="1"/>
                  <a:t>Chandra</a:t>
                </a:r>
              </a:p>
            </p:txBody>
          </p:sp>
          <p:sp>
            <p:nvSpPr>
              <p:cNvPr id="27" name="Shape 483"/>
              <p:cNvSpPr/>
              <p:nvPr/>
            </p:nvSpPr>
            <p:spPr>
              <a:xfrm>
                <a:off x="6237247" y="3188116"/>
                <a:ext cx="1763847" cy="9749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lc="http://schemas.openxmlformats.org/drawingml/2006/lockedCanvas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indent="228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indent="457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indent="685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indent="9144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indent="11430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indent="1371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indent="1600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indent="1828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lvl="0">
                  <a:defRPr sz="1800" i="0"/>
                </a:pPr>
                <a:r>
                  <a:rPr sz="1000" i="1"/>
                  <a:t>CoRoT</a:t>
                </a:r>
              </a:p>
            </p:txBody>
          </p:sp>
          <p:sp>
            <p:nvSpPr>
              <p:cNvPr id="28" name="Shape 484"/>
              <p:cNvSpPr/>
              <p:nvPr/>
            </p:nvSpPr>
            <p:spPr>
              <a:xfrm>
                <a:off x="632737" y="5543039"/>
                <a:ext cx="3117893" cy="9749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lc="http://schemas.openxmlformats.org/drawingml/2006/lockedCanvas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indent="228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indent="457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indent="685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indent="9144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indent="11430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indent="13716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indent="16002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indent="1828800" algn="ctr" defTabSz="584200">
                  <a:defRPr sz="38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lvl="0">
                  <a:defRPr sz="1800" i="0"/>
                </a:pPr>
                <a:r>
                  <a:rPr sz="1000" i="1"/>
                  <a:t>Spitzer - IRAC 1,2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dirty="0" err="1" smtClean="0"/>
              <a:t>Lightcurves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25</a:t>
            </a:fld>
            <a:endParaRPr lang="it-IT" dirty="0"/>
          </a:p>
        </p:txBody>
      </p:sp>
      <p:sp>
        <p:nvSpPr>
          <p:cNvPr id="37" name="Rectangle 36"/>
          <p:cNvSpPr/>
          <p:nvPr/>
        </p:nvSpPr>
        <p:spPr>
          <a:xfrm>
            <a:off x="228600" y="27432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Four observation segments</a:t>
            </a:r>
          </a:p>
          <a:p>
            <a:r>
              <a:rPr lang="en-US" sz="2400" dirty="0" smtClean="0"/>
              <a:t>Total exposure time:</a:t>
            </a:r>
          </a:p>
          <a:p>
            <a:r>
              <a:rPr lang="en-US" sz="2400" dirty="0" smtClean="0"/>
              <a:t>297 </a:t>
            </a:r>
            <a:r>
              <a:rPr lang="en-US" sz="2400" dirty="0" err="1" smtClean="0"/>
              <a:t>ks</a:t>
            </a:r>
            <a:r>
              <a:rPr lang="en-US" sz="2400" dirty="0" smtClean="0"/>
              <a:t> (75 + 94 + 61 +67)</a:t>
            </a:r>
          </a:p>
          <a:p>
            <a:r>
              <a:rPr lang="en-US" sz="2400" dirty="0" smtClean="0"/>
              <a:t>Time span: ~6 days  </a:t>
            </a:r>
            <a:endParaRPr lang="en-US" sz="2400" dirty="0" smtClean="0"/>
          </a:p>
          <a:p>
            <a:r>
              <a:rPr lang="en-US" sz="2400" dirty="0" smtClean="0"/>
              <a:t>&gt; </a:t>
            </a:r>
            <a:r>
              <a:rPr lang="en-US" sz="2400" dirty="0" smtClean="0"/>
              <a:t>0.5 </a:t>
            </a:r>
            <a:r>
              <a:rPr lang="en-US" sz="2400" dirty="0" smtClean="0"/>
              <a:t>Prot for most stars</a:t>
            </a:r>
            <a:endParaRPr lang="en-US" sz="2400" dirty="0"/>
          </a:p>
        </p:txBody>
      </p:sp>
    </p:spTree>
  </p:cSld>
  <p:clrMapOvr>
    <a:masterClrMapping/>
  </p:clrMapOvr>
  <p:transition advTm="58466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26</a:t>
            </a:fld>
            <a:endParaRPr lang="it-IT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2" name="Group 7"/>
          <p:cNvGrpSpPr>
            <a:grpSpLocks noChangeAspect="1"/>
          </p:cNvGrpSpPr>
          <p:nvPr/>
        </p:nvGrpSpPr>
        <p:grpSpPr>
          <a:xfrm>
            <a:off x="73893" y="1143000"/>
            <a:ext cx="9070107" cy="5386579"/>
            <a:chOff x="4200121" y="4437764"/>
            <a:chExt cx="8629580" cy="5124949"/>
          </a:xfrm>
        </p:grpSpPr>
        <p:pic>
          <p:nvPicPr>
            <p:cNvPr id="10" name="droppedImage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727631" y="8337124"/>
              <a:ext cx="2102070" cy="1225589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11" name="dropped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568754" y="8337124"/>
              <a:ext cx="2116924" cy="1225589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12" name="droppedImag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400262" y="4463662"/>
              <a:ext cx="2102070" cy="1233017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13" name="droppedImage.pdf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25349" y="8329695"/>
              <a:ext cx="2102071" cy="1233018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14" name="droppedImage.pdf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395462" y="8329696"/>
              <a:ext cx="2102071" cy="1233017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15" name="droppedImage.pdf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205309" y="5768887"/>
              <a:ext cx="2116924" cy="2492028"/>
            </a:xfrm>
            <a:prstGeom prst="rect">
              <a:avLst/>
            </a:prstGeom>
            <a:ln w="41275" cap="flat">
              <a:solidFill>
                <a:srgbClr val="FF0000"/>
              </a:solidFill>
              <a:prstDash val="solid"/>
              <a:miter lim="400000"/>
            </a:ln>
            <a:effectLst/>
          </p:spPr>
        </p:pic>
        <p:pic>
          <p:nvPicPr>
            <p:cNvPr id="16" name="droppedImage.pdf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406580" y="5777520"/>
              <a:ext cx="2102071" cy="2499457"/>
            </a:xfrm>
            <a:prstGeom prst="rect">
              <a:avLst/>
            </a:prstGeom>
            <a:ln w="41275" cap="flat">
              <a:solidFill>
                <a:srgbClr val="FF0000"/>
              </a:solidFill>
              <a:prstDash val="solid"/>
              <a:miter lim="400000"/>
            </a:ln>
            <a:effectLst/>
          </p:spPr>
        </p:pic>
        <p:pic>
          <p:nvPicPr>
            <p:cNvPr id="17" name="droppedImage.pdf"/>
            <p:cNvPicPr/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53451" y="5738753"/>
              <a:ext cx="2124353" cy="2529167"/>
            </a:xfrm>
            <a:prstGeom prst="rect">
              <a:avLst/>
            </a:prstGeom>
            <a:ln w="41275" cap="flat">
              <a:solidFill>
                <a:srgbClr val="FF0000"/>
              </a:solidFill>
              <a:prstDash val="solid"/>
              <a:miter lim="400000"/>
            </a:ln>
            <a:effectLst/>
          </p:spPr>
        </p:pic>
        <p:pic>
          <p:nvPicPr>
            <p:cNvPr id="18" name="droppedImage.pdf"/>
            <p:cNvPicPr/>
            <p:nvPr/>
          </p:nvPicPr>
          <p:blipFill>
            <a:blip r:embed="rId10">
              <a:extLst/>
            </a:blip>
            <a:srcRect/>
            <a:stretch>
              <a:fillRect/>
            </a:stretch>
          </p:blipFill>
          <p:spPr>
            <a:xfrm>
              <a:off x="10704556" y="5758249"/>
              <a:ext cx="2102403" cy="2501264"/>
            </a:xfrm>
            <a:prstGeom prst="rect">
              <a:avLst/>
            </a:prstGeom>
            <a:ln w="41275" cap="flat">
              <a:solidFill>
                <a:srgbClr val="FF0000"/>
              </a:solidFill>
              <a:prstDash val="solid"/>
              <a:miter lim="400000"/>
            </a:ln>
            <a:effectLst/>
          </p:spPr>
        </p:pic>
        <p:pic>
          <p:nvPicPr>
            <p:cNvPr id="19" name="droppedImage.pdf"/>
            <p:cNvPicPr/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8565626" y="4455029"/>
              <a:ext cx="2087366" cy="1235305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20" name="droppedImage.pdf"/>
            <p:cNvPicPr/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0695541" y="4437764"/>
              <a:ext cx="2115579" cy="1258919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  <p:pic>
          <p:nvPicPr>
            <p:cNvPr id="21" name="droppedImage.pdf"/>
            <p:cNvPicPr/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200121" y="4463662"/>
              <a:ext cx="2114661" cy="1226429"/>
            </a:xfrm>
            <a:prstGeom prst="rect">
              <a:avLst/>
            </a:prstGeom>
            <a:ln w="41275" cap="flat">
              <a:solidFill>
                <a:srgbClr val="FF0000"/>
              </a:solidFill>
              <a:miter lim="400000"/>
            </a:ln>
            <a:effectLst/>
          </p:spPr>
        </p:pic>
      </p:grpSp>
      <p:sp>
        <p:nvSpPr>
          <p:cNvPr id="22" name="Rectangle 21"/>
          <p:cNvSpPr/>
          <p:nvPr/>
        </p:nvSpPr>
        <p:spPr>
          <a:xfrm>
            <a:off x="6629400" y="609600"/>
            <a:ext cx="1900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Disk-bearing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43200" y="358914"/>
            <a:ext cx="3563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90"/>
                </a:solidFill>
              </a:rPr>
              <a:t>Observed flares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ransition advTm="645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results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27</a:t>
            </a:fld>
            <a:endParaRPr lang="it-I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48002" lvl="0" indent="-248002" algn="just" defTabSz="457200">
              <a:buSzPct val="90000"/>
              <a:buNone/>
              <a:defRPr sz="1800">
                <a:solidFill>
                  <a:srgbClr val="000000"/>
                </a:solidFill>
              </a:defRPr>
            </a:pPr>
            <a:r>
              <a:rPr lang="en-US" sz="2400" b="1" dirty="0" smtClean="0">
                <a:solidFill>
                  <a:srgbClr val="000090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Correlation between optical and X-rays emitted energy</a:t>
            </a:r>
          </a:p>
          <a:p>
            <a:pPr marL="717902" lvl="1" indent="-248002" algn="just" defTabSz="457200">
              <a:buSzPct val="9000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Optical flares trace the plasma heating at the foot-points of magnetic loops. A small (10-20%) fraction of the energy deposited at the foot-points is converted into X-ray emission.</a:t>
            </a:r>
          </a:p>
          <a:p>
            <a:pPr marL="717902" lvl="1" indent="-248002" algn="just" defTabSz="457200">
              <a:buSzPct val="9000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Flares on stars with disks have large </a:t>
            </a:r>
            <a:r>
              <a:rPr lang="en-US" sz="2000" b="1" dirty="0" err="1" smtClean="0">
                <a:solidFill>
                  <a:srgbClr val="0000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mIR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 excesses with respect to flares on disk-less stars. This might be due to the heating of dust grains at the inner disk edge due to irradiation from the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 optical flare. </a:t>
            </a:r>
            <a:endParaRPr lang="en-US" sz="2000" b="1" dirty="0" smtClean="0">
              <a:solidFill>
                <a:srgbClr val="0000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ea typeface="Avenir Book"/>
              <a:cs typeface="Avenir Book"/>
              <a:sym typeface="Avenir Book"/>
            </a:endParaRPr>
          </a:p>
          <a:p>
            <a:pPr marL="717902" lvl="1" indent="-248002" algn="just" defTabSz="457200">
              <a:buSzPct val="90000"/>
              <a:buNone/>
              <a:defRPr sz="1800">
                <a:solidFill>
                  <a:srgbClr val="000000"/>
                </a:solidFill>
              </a:defRPr>
            </a:pPr>
            <a:r>
              <a:rPr lang="en-US" sz="2000" i="1" dirty="0" err="1" smtClean="0">
                <a:solidFill>
                  <a:srgbClr val="008000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Flaccomio</a:t>
            </a:r>
            <a:r>
              <a:rPr lang="en-US" sz="2000" i="1" dirty="0" smtClean="0">
                <a:solidFill>
                  <a:srgbClr val="008000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ea typeface="Avenir Book"/>
                <a:cs typeface="Avenir Book"/>
                <a:sym typeface="Avenir Book"/>
              </a:rPr>
              <a:t> et al. (in preparation)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sz="4000" b="1" u="sng" dirty="0" smtClean="0">
                <a:solidFill>
                  <a:srgbClr val="FF0000"/>
                </a:solidFill>
              </a:rPr>
              <a:t>WORK IN PROGRESS</a:t>
            </a:r>
            <a:endParaRPr lang="en-US" sz="40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68583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33" descr="jet20ns3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975451"/>
            <a:ext cx="3582253" cy="4907097"/>
          </a:xfrm>
          <a:prstGeom prst="rect">
            <a:avLst/>
          </a:prstGeom>
        </p:spPr>
      </p:pic>
      <p:pic>
        <p:nvPicPr>
          <p:cNvPr id="10" name="Immagine 13" descr="fig3_1259694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 l="-984" t="9186" b="14436"/>
              <a:stretch>
                <a:fillRect/>
              </a:stretch>
            </p:blipFill>
          </mc:Choice>
          <mc:Fallback>
            <p:blipFill>
              <a:blip r:embed="rId4"/>
              <a:srcRect l="-984" t="9186" b="14436"/>
              <a:stretch>
                <a:fillRect/>
              </a:stretch>
            </p:blipFill>
          </mc:Fallback>
        </mc:AlternateContent>
        <p:spPr>
          <a:xfrm rot="16200000">
            <a:off x="825427" y="1861017"/>
            <a:ext cx="4616989" cy="2723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</a:t>
            </a:r>
            <a:r>
              <a:rPr lang="en-US" dirty="0" smtClean="0"/>
              <a:t> new </a:t>
            </a:r>
            <a:r>
              <a:rPr lang="en-US" dirty="0" smtClean="0"/>
              <a:t>approach: </a:t>
            </a:r>
            <a:br>
              <a:rPr lang="en-US" dirty="0" smtClean="0"/>
            </a:br>
            <a:r>
              <a:rPr lang="en-US" dirty="0" smtClean="0"/>
              <a:t>observations, </a:t>
            </a:r>
            <a:r>
              <a:rPr lang="en-US" dirty="0" smtClean="0">
                <a:solidFill>
                  <a:srgbClr val="3366FF"/>
                </a:solidFill>
              </a:rPr>
              <a:t>model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laboratory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28</a:t>
            </a:fld>
            <a:endParaRPr lang="it-IT" dirty="0"/>
          </a:p>
        </p:txBody>
      </p:sp>
      <p:grpSp>
        <p:nvGrpSpPr>
          <p:cNvPr id="6" name="Groupe 27"/>
          <p:cNvGrpSpPr>
            <a:grpSpLocks noGrp="1"/>
          </p:cNvGrpSpPr>
          <p:nvPr>
            <p:ph sz="quarter" idx="1"/>
          </p:nvPr>
        </p:nvGrpSpPr>
        <p:grpSpPr>
          <a:xfrm>
            <a:off x="228600" y="1219200"/>
            <a:ext cx="3759424" cy="4065597"/>
            <a:chOff x="296204" y="1137161"/>
            <a:chExt cx="3987503" cy="5175789"/>
          </a:xfrm>
        </p:grpSpPr>
        <p:pic>
          <p:nvPicPr>
            <p:cNvPr id="7" name="Image 16" descr="observations_X_bonito+chandra2009.png"/>
            <p:cNvPicPr>
              <a:picLocks noChangeAspect="1"/>
            </p:cNvPicPr>
            <p:nvPr/>
          </p:nvPicPr>
          <p:blipFill>
            <a:blip r:embed="rId5" cstate="print"/>
            <a:srcRect r="26047"/>
            <a:stretch>
              <a:fillRect/>
            </a:stretch>
          </p:blipFill>
          <p:spPr>
            <a:xfrm rot="16200000">
              <a:off x="-1449193" y="2882558"/>
              <a:ext cx="5175789" cy="1684995"/>
            </a:xfrm>
            <a:prstGeom prst="rect">
              <a:avLst/>
            </a:prstGeom>
          </p:spPr>
        </p:pic>
        <p:cxnSp>
          <p:nvCxnSpPr>
            <p:cNvPr id="8" name="Connecteur droit 21"/>
            <p:cNvCxnSpPr/>
            <p:nvPr/>
          </p:nvCxnSpPr>
          <p:spPr>
            <a:xfrm>
              <a:off x="4053829" y="3847965"/>
              <a:ext cx="0" cy="4320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25"/>
            <p:cNvCxnSpPr/>
            <p:nvPr/>
          </p:nvCxnSpPr>
          <p:spPr>
            <a:xfrm rot="5400000">
              <a:off x="4067683" y="3847966"/>
              <a:ext cx="0" cy="4320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990600" y="5410200"/>
            <a:ext cx="25699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err="1" smtClean="0"/>
              <a:t>Chandra</a:t>
            </a:r>
            <a:r>
              <a:rPr lang="it-IT" sz="2000" dirty="0" smtClean="0"/>
              <a:t> </a:t>
            </a:r>
            <a:r>
              <a:rPr lang="it-IT" sz="2000" dirty="0" err="1" smtClean="0"/>
              <a:t>observations</a:t>
            </a:r>
            <a:r>
              <a:rPr lang="it-IT" sz="2000" dirty="0" smtClean="0"/>
              <a:t> and </a:t>
            </a:r>
          </a:p>
          <a:p>
            <a:pPr algn="ctr"/>
            <a:r>
              <a:rPr lang="it-IT" dirty="0" err="1" smtClean="0"/>
              <a:t>Modeling</a:t>
            </a:r>
            <a:r>
              <a:rPr lang="it-IT" dirty="0" smtClean="0"/>
              <a:t>  </a:t>
            </a:r>
            <a:r>
              <a:rPr lang="it-IT" dirty="0" err="1" smtClean="0"/>
              <a:t>of</a:t>
            </a:r>
            <a:r>
              <a:rPr lang="it-IT" dirty="0" smtClean="0"/>
              <a:t> HH 154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1371599"/>
            <a:ext cx="838200" cy="969497"/>
          </a:xfrm>
          <a:prstGeom prst="rect">
            <a:avLst/>
          </a:prstGeom>
          <a:solidFill>
            <a:srgbClr val="F18E33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8000"/>
                </a:solidFill>
              </a:rPr>
              <a:t>Bonito et al. 2011</a:t>
            </a:r>
            <a:endParaRPr lang="en-US" i="1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0" y="1295400"/>
            <a:ext cx="1447800" cy="646331"/>
          </a:xfrm>
          <a:prstGeom prst="rect">
            <a:avLst/>
          </a:prstGeom>
          <a:solidFill>
            <a:srgbClr val="F18E33"/>
          </a:solidFill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8000"/>
                </a:solidFill>
              </a:rPr>
              <a:t>Albertazzi</a:t>
            </a:r>
            <a:r>
              <a:rPr lang="en-US" i="1" dirty="0" smtClean="0">
                <a:solidFill>
                  <a:srgbClr val="008000"/>
                </a:solidFill>
              </a:rPr>
              <a:t> et al. 2014 Science</a:t>
            </a:r>
            <a:endParaRPr lang="en-US" i="1" dirty="0">
              <a:solidFill>
                <a:srgbClr val="008000"/>
              </a:solidFill>
            </a:endParaRPr>
          </a:p>
        </p:txBody>
      </p:sp>
      <p:pic>
        <p:nvPicPr>
          <p:cNvPr id="12" name="Immagine 44" descr="Schermata 11-2456978 alle 16.35.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712398" y="2757297"/>
            <a:ext cx="4549013" cy="134340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343400" y="5562601"/>
            <a:ext cx="419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Laboratory formation of a scaled </a:t>
            </a:r>
            <a:r>
              <a:rPr lang="en-US" dirty="0" err="1" smtClean="0">
                <a:solidFill>
                  <a:srgbClr val="000000"/>
                </a:solidFill>
              </a:rPr>
              <a:t>protostellar</a:t>
            </a:r>
            <a:r>
              <a:rPr lang="en-US" dirty="0" smtClean="0">
                <a:solidFill>
                  <a:srgbClr val="000000"/>
                </a:solidFill>
              </a:rPr>
              <a:t> jet by </a:t>
            </a:r>
            <a:r>
              <a:rPr lang="en-US" dirty="0" err="1" smtClean="0">
                <a:solidFill>
                  <a:srgbClr val="000000"/>
                </a:solidFill>
              </a:rPr>
              <a:t>coaligned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poloidal</a:t>
            </a:r>
            <a:r>
              <a:rPr lang="en-US" dirty="0" smtClean="0">
                <a:solidFill>
                  <a:srgbClr val="000000"/>
                </a:solidFill>
              </a:rPr>
              <a:t> magnetic fields</a:t>
            </a:r>
          </a:p>
        </p:txBody>
      </p:sp>
    </p:spTree>
  </p:cSld>
  <p:clrMapOvr>
    <a:masterClrMapping/>
  </p:clrMapOvr>
  <p:transition advTm="114299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Giusi Micela – YSO insight with Chandra- 15 Years of Science with Chandra - Boston - Nov 20 2014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C6F2-83D6-4F43-8EA4-5AB95776984C}" type="slidenum">
              <a:rPr lang="it-IT" smtClean="0"/>
              <a:pPr/>
              <a:t>29</a:t>
            </a:fld>
            <a:endParaRPr lang="it-I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 have discussed</a:t>
            </a:r>
            <a:r>
              <a:rPr lang="en-US" dirty="0" smtClean="0"/>
              <a:t> only few </a:t>
            </a:r>
            <a:r>
              <a:rPr lang="en-US" dirty="0" smtClean="0"/>
              <a:t>of the relevant contribution of Chandra to YSO. Many other important topics: </a:t>
            </a:r>
            <a:r>
              <a:rPr lang="en-US" dirty="0" err="1" smtClean="0"/>
              <a:t>protostars</a:t>
            </a:r>
            <a:r>
              <a:rPr lang="en-US" dirty="0" smtClean="0"/>
              <a:t>, spectroscopy,</a:t>
            </a:r>
            <a:r>
              <a:rPr lang="en-US" dirty="0" smtClean="0"/>
              <a:t> </a:t>
            </a:r>
            <a:r>
              <a:rPr lang="en-US" dirty="0" smtClean="0"/>
              <a:t>massive stars</a:t>
            </a:r>
            <a:r>
              <a:rPr lang="en-US" dirty="0" smtClean="0"/>
              <a:t>…</a:t>
            </a:r>
            <a:endParaRPr lang="en-US" dirty="0" smtClean="0"/>
          </a:p>
          <a:p>
            <a:r>
              <a:rPr lang="en-US" dirty="0" smtClean="0"/>
              <a:t>Without Chandra our knowledge on SFR and YSO (see also other talks in this conference) would be much more limited</a:t>
            </a:r>
          </a:p>
          <a:p>
            <a:r>
              <a:rPr lang="en-US" dirty="0" smtClean="0"/>
              <a:t>The complexity and diversity of physics of SF ensure that Chandra can still have a brilliant future in the field of  </a:t>
            </a:r>
            <a:r>
              <a:rPr lang="en-US" dirty="0" smtClean="0"/>
              <a:t>YSO</a:t>
            </a:r>
          </a:p>
          <a:p>
            <a:endParaRPr lang="en-US" dirty="0" smtClean="0"/>
          </a:p>
          <a:p>
            <a:r>
              <a:rPr lang="en-US" dirty="0" smtClean="0"/>
              <a:t>Deeper exposure capture low mass tail of the MF – important for the SF process</a:t>
            </a:r>
            <a:endParaRPr lang="en-US" dirty="0" smtClean="0"/>
          </a:p>
          <a:p>
            <a:r>
              <a:rPr lang="en-US" dirty="0" smtClean="0"/>
              <a:t>Deep </a:t>
            </a:r>
            <a:r>
              <a:rPr lang="en-US" smtClean="0"/>
              <a:t>observations of very </a:t>
            </a:r>
            <a:r>
              <a:rPr lang="en-US" dirty="0" smtClean="0"/>
              <a:t>massive </a:t>
            </a:r>
            <a:r>
              <a:rPr lang="en-US" dirty="0" err="1" smtClean="0"/>
              <a:t>SFRs</a:t>
            </a:r>
            <a:r>
              <a:rPr lang="en-US" dirty="0" smtClean="0"/>
              <a:t> in our </a:t>
            </a:r>
            <a:r>
              <a:rPr lang="en-US" dirty="0" smtClean="0"/>
              <a:t>Galaxy – different environments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SFRs</a:t>
            </a:r>
            <a:r>
              <a:rPr lang="en-US" dirty="0" smtClean="0"/>
              <a:t> in other galaxies down to </a:t>
            </a:r>
            <a:r>
              <a:rPr lang="en-US" dirty="0" smtClean="0"/>
              <a:t>stars </a:t>
            </a:r>
            <a:r>
              <a:rPr lang="en-US" dirty="0" smtClean="0"/>
              <a:t>as small as possible – different environments </a:t>
            </a:r>
          </a:p>
          <a:p>
            <a:endParaRPr lang="en-US" dirty="0"/>
          </a:p>
        </p:txBody>
      </p:sp>
    </p:spTree>
  </p:cSld>
  <p:clrMapOvr>
    <a:masterClrMapping/>
  </p:clrMapOvr>
  <p:transition advTm="84033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4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vers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nivers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65190</TotalTime>
  <Words>2227</Words>
  <Application>Microsoft Macintosh PowerPoint</Application>
  <PresentationFormat>On-screen Show (4:3)</PresentationFormat>
  <Paragraphs>333</Paragraphs>
  <Slides>29</Slides>
  <Notes>1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Universo</vt:lpstr>
      <vt:lpstr>  Chandra Insights on  Young Stellar Objects</vt:lpstr>
      <vt:lpstr>YSO were identified as important targets for Chandra at the beginning of the mission</vt:lpstr>
      <vt:lpstr>Several Large and VL projects + tens of GO programs</vt:lpstr>
      <vt:lpstr>Chandra is (and it will be for long time) unique to observe YSO  in crowded regions</vt:lpstr>
      <vt:lpstr>The COUP observation of the  Trapezium SFR (~800 ACIS-I ksec) Getman et al. 2005</vt:lpstr>
      <vt:lpstr>The Carina mosaic: point sources and diffuse emission  PI: L. Townsley</vt:lpstr>
      <vt:lpstr>Several aspects of YSO:  here a personal choice</vt:lpstr>
      <vt:lpstr>Young stars are 103-104 more active than “normal” field stars</vt:lpstr>
      <vt:lpstr>Slide 9</vt:lpstr>
      <vt:lpstr>Sequential star formation</vt:lpstr>
      <vt:lpstr> Disk frequency determination requires to observe disk and diskless stars: X-rays &amp; NIR </vt:lpstr>
      <vt:lpstr>Disk frequency vs.  environment</vt:lpstr>
      <vt:lpstr>Environment may modify the disk dissipation timescale</vt:lpstr>
      <vt:lpstr>       A complete sample of stars with disks and without disks allows us to test the influence of massive stars on disk frequency</vt:lpstr>
      <vt:lpstr>A decline of disk frequency with FUV flux is clearly present, more evident in Cyg OB2</vt:lpstr>
      <vt:lpstr>The needs of multiwavelength observations</vt:lpstr>
      <vt:lpstr>Slide 17</vt:lpstr>
      <vt:lpstr>MYStIX scientific questions</vt:lpstr>
      <vt:lpstr>MYStIX: some results</vt:lpstr>
      <vt:lpstr>Slide 20</vt:lpstr>
      <vt:lpstr>The relevance of simultaneous multiwavelength observations</vt:lpstr>
      <vt:lpstr>Coordinated Synoptic Investigation of NGC 2264  (CSI 2264) PI: J.Stauffer, G. Micela </vt:lpstr>
      <vt:lpstr>Coordinated Synoptic Investigation of NGC 2264 (CSI 2264)</vt:lpstr>
      <vt:lpstr>Slide 24</vt:lpstr>
      <vt:lpstr>Lightcurves</vt:lpstr>
      <vt:lpstr>Slide 26</vt:lpstr>
      <vt:lpstr>Initial results </vt:lpstr>
      <vt:lpstr>A new approach:  observations, model, laboratory </vt:lpstr>
      <vt:lpstr>Conclusions</vt:lpstr>
    </vt:vector>
  </TitlesOfParts>
  <Company>INAF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Thesis</dc:title>
  <dc:creator>Angelo Gambino</dc:creator>
  <cp:lastModifiedBy>Giusi Micela</cp:lastModifiedBy>
  <cp:revision>510</cp:revision>
  <dcterms:created xsi:type="dcterms:W3CDTF">2014-11-19T22:08:09Z</dcterms:created>
  <dcterms:modified xsi:type="dcterms:W3CDTF">2014-11-20T16:36:23Z</dcterms:modified>
</cp:coreProperties>
</file>