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mov" ContentType="video/unknown"/>
  <Default Extension="gif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93" r:id="rId3"/>
    <p:sldId id="263" r:id="rId4"/>
    <p:sldId id="283" r:id="rId5"/>
    <p:sldId id="268" r:id="rId6"/>
    <p:sldId id="290" r:id="rId7"/>
    <p:sldId id="285" r:id="rId8"/>
    <p:sldId id="273" r:id="rId9"/>
    <p:sldId id="269" r:id="rId10"/>
    <p:sldId id="282" r:id="rId11"/>
    <p:sldId id="287" r:id="rId12"/>
    <p:sldId id="274" r:id="rId13"/>
    <p:sldId id="291" r:id="rId14"/>
    <p:sldId id="278" r:id="rId15"/>
    <p:sldId id="292" r:id="rId16"/>
    <p:sldId id="280" r:id="rId17"/>
    <p:sldId id="271" r:id="rId18"/>
    <p:sldId id="264" r:id="rId19"/>
    <p:sldId id="286" r:id="rId20"/>
    <p:sldId id="289" r:id="rId21"/>
    <p:sldId id="261" r:id="rId22"/>
    <p:sldId id="284" r:id="rId23"/>
    <p:sldId id="25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62" autoAdjust="0"/>
    <p:restoredTop sz="94893" autoAdjust="0"/>
  </p:normalViewPr>
  <p:slideViewPr>
    <p:cSldViewPr snapToGrid="0" snapToObjects="1">
      <p:cViewPr>
        <p:scale>
          <a:sx n="90" d="100"/>
          <a:sy n="90" d="100"/>
        </p:scale>
        <p:origin x="-696" y="-360"/>
      </p:cViewPr>
      <p:guideLst>
        <p:guide orient="horz" pos="389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2ED39-E2E9-2749-AFDC-C557498698FD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15C8C-F61D-EE48-937A-A545E043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9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15C8C-F61D-EE48-937A-A545E04328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1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15C8C-F61D-EE48-937A-A545E04328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45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15C8C-F61D-EE48-937A-A545E04328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1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87DD0-2345-C548-AD8E-33F71D492391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87DD0-2345-C548-AD8E-33F71D492391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87DD0-2345-C548-AD8E-33F71D492391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87DD0-2345-C548-AD8E-33F71D492391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87DD0-2345-C548-AD8E-33F71D492391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87DD0-2345-C548-AD8E-33F71D492391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87DD0-2345-C548-AD8E-33F71D492391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87DD0-2345-C548-AD8E-33F71D492391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Nov 18-21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4927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8190D2-DBDD-894B-9B23-6F93EFB0550D}" type="slidenum">
              <a:rPr lang="en-US" smtClean="0"/>
              <a:pPr/>
              <a:t>‹#›</a:t>
            </a:fld>
            <a:r>
              <a:rPr lang="en-US" dirty="0" smtClean="0"/>
              <a:t>Boston MA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7A4322-8A7C-1149-81A1-8AADF3A7E960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3C0E8A-0CE5-424A-9E91-24ACB19AA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00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">
              <a:schemeClr val="tx2">
                <a:alpha val="86000"/>
              </a:schemeClr>
            </a:gs>
            <a:gs pos="34000">
              <a:schemeClr val="tx2">
                <a:lumMod val="60000"/>
                <a:lumOff val="40000"/>
                <a:alpha val="5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2700" y="6375906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1" dirty="0" smtClean="0">
                <a:solidFill>
                  <a:schemeClr val="tx1"/>
                </a:solidFill>
                <a:latin typeface="Geneva"/>
                <a:cs typeface="Geneva"/>
              </a:rPr>
              <a:t>Chandra</a:t>
            </a:r>
            <a:r>
              <a:rPr lang="en-US" sz="1400" b="0" i="1" baseline="0" dirty="0" smtClean="0">
                <a:solidFill>
                  <a:schemeClr val="tx1"/>
                </a:solidFill>
                <a:latin typeface="Geneva"/>
                <a:cs typeface="Geneva"/>
              </a:rPr>
              <a:t> at 15/Nov 18-21 2014/Boston MA</a:t>
            </a:r>
            <a:endParaRPr lang="en-US" sz="1400" b="0" i="1" dirty="0" smtClean="0">
              <a:solidFill>
                <a:schemeClr val="tx1"/>
              </a:solidFill>
              <a:latin typeface="Geneva"/>
              <a:cs typeface="Genev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6.jpg"/><Relationship Id="rId8" Type="http://schemas.openxmlformats.org/officeDocument/2006/relationships/image" Target="../media/image7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Relationship Id="rId3" Type="http://schemas.openxmlformats.org/officeDocument/2006/relationships/image" Target="../media/image21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4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26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4885" y="786457"/>
            <a:ext cx="763973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An Attempt at Direct Localization Of </a:t>
            </a:r>
            <a:r>
              <a:rPr lang="en-US" sz="2400" i="1" dirty="0"/>
              <a:t>t</a:t>
            </a:r>
            <a:r>
              <a:rPr lang="en-US" sz="2400" i="1" dirty="0" smtClean="0"/>
              <a:t>he </a:t>
            </a:r>
            <a:r>
              <a:rPr lang="en-US" sz="2400" i="1" dirty="0" smtClean="0"/>
              <a:t>Corona </a:t>
            </a:r>
          </a:p>
          <a:p>
            <a:pPr algn="ctr"/>
            <a:r>
              <a:rPr lang="en-US" sz="2400" i="1" dirty="0" smtClean="0"/>
              <a:t>of a Massive Star</a:t>
            </a:r>
          </a:p>
          <a:p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21164" y="1839609"/>
            <a:ext cx="862566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Mike </a:t>
            </a:r>
            <a:r>
              <a:rPr lang="en-US" dirty="0" smtClean="0"/>
              <a:t>Corcoran, Joy Nichols, Bert Pablo, </a:t>
            </a:r>
            <a:r>
              <a:rPr lang="en-US" dirty="0" err="1" smtClean="0"/>
              <a:t>Tomer</a:t>
            </a:r>
            <a:r>
              <a:rPr lang="en-US" dirty="0" smtClean="0"/>
              <a:t> </a:t>
            </a:r>
            <a:r>
              <a:rPr lang="en-US" dirty="0" err="1" smtClean="0"/>
              <a:t>Shenar</a:t>
            </a:r>
            <a:r>
              <a:rPr lang="en-US" dirty="0" smtClean="0"/>
              <a:t>, Nancy Evans</a:t>
            </a:r>
            <a:r>
              <a:rPr lang="en-US" dirty="0"/>
              <a:t>, Ken </a:t>
            </a:r>
            <a:r>
              <a:rPr lang="en-US" dirty="0" err="1"/>
              <a:t>Gayley</a:t>
            </a:r>
            <a:r>
              <a:rPr lang="en-US" dirty="0"/>
              <a:t>, </a:t>
            </a:r>
            <a:r>
              <a:rPr lang="en-US" dirty="0" smtClean="0"/>
              <a:t>Ted Gull, </a:t>
            </a:r>
            <a:r>
              <a:rPr lang="en-US" dirty="0" err="1"/>
              <a:t>Tabetha</a:t>
            </a:r>
            <a:r>
              <a:rPr lang="en-US" dirty="0"/>
              <a:t> Hole, </a:t>
            </a:r>
            <a:r>
              <a:rPr lang="en-US" dirty="0" smtClean="0"/>
              <a:t>Kenji </a:t>
            </a:r>
            <a:r>
              <a:rPr lang="en-US" dirty="0" err="1" smtClean="0"/>
              <a:t>Hamaguchi</a:t>
            </a:r>
            <a:r>
              <a:rPr lang="en-US" dirty="0" smtClean="0"/>
              <a:t>, Wolf</a:t>
            </a:r>
            <a:r>
              <a:rPr lang="en-US" dirty="0"/>
              <a:t>-Rainer </a:t>
            </a:r>
            <a:r>
              <a:rPr lang="en-US" dirty="0" err="1" smtClean="0"/>
              <a:t>Hamann</a:t>
            </a:r>
            <a:r>
              <a:rPr lang="en-US" dirty="0" smtClean="0"/>
              <a:t>, Jennifer Hoffman, Dave </a:t>
            </a:r>
            <a:r>
              <a:rPr lang="en-US" dirty="0" err="1" smtClean="0"/>
              <a:t>Huenemoerder</a:t>
            </a:r>
            <a:r>
              <a:rPr lang="en-US" dirty="0" smtClean="0"/>
              <a:t>, Richard </a:t>
            </a:r>
            <a:r>
              <a:rPr lang="en-US" dirty="0" err="1" smtClean="0"/>
              <a:t>Ignace</a:t>
            </a:r>
            <a:r>
              <a:rPr lang="en-US" dirty="0" smtClean="0"/>
              <a:t>,  Rosina </a:t>
            </a:r>
            <a:r>
              <a:rPr lang="en-US" dirty="0" err="1" smtClean="0"/>
              <a:t>Iping</a:t>
            </a:r>
            <a:r>
              <a:rPr lang="en-US" dirty="0" smtClean="0"/>
              <a:t>, Jennifer Lauer, Maurice </a:t>
            </a:r>
            <a:r>
              <a:rPr lang="en-US" dirty="0" err="1" smtClean="0"/>
              <a:t>Leutenegger</a:t>
            </a:r>
            <a:r>
              <a:rPr lang="en-US" dirty="0" smtClean="0"/>
              <a:t>, Jamie Lomax, Jesus </a:t>
            </a:r>
            <a:r>
              <a:rPr lang="en-US" dirty="0" err="1"/>
              <a:t>Maiz-</a:t>
            </a:r>
            <a:r>
              <a:rPr lang="en-US" dirty="0" err="1" smtClean="0"/>
              <a:t>Apellaniz</a:t>
            </a:r>
            <a:r>
              <a:rPr lang="en-US" dirty="0" smtClean="0"/>
              <a:t>, Anthony Moffat, Yael </a:t>
            </a:r>
            <a:r>
              <a:rPr lang="en-US" dirty="0" err="1" smtClean="0"/>
              <a:t>Naze</a:t>
            </a:r>
            <a:r>
              <a:rPr lang="en-US" dirty="0" smtClean="0"/>
              <a:t>,  </a:t>
            </a:r>
            <a:r>
              <a:rPr lang="en-US" dirty="0" err="1" smtClean="0"/>
              <a:t>Lida</a:t>
            </a:r>
            <a:r>
              <a:rPr lang="en-US" dirty="0" smtClean="0"/>
              <a:t> </a:t>
            </a:r>
            <a:r>
              <a:rPr lang="en-US" dirty="0" err="1" smtClean="0"/>
              <a:t>Oskinova</a:t>
            </a:r>
            <a:r>
              <a:rPr lang="en-US" dirty="0" smtClean="0"/>
              <a:t>, Stan </a:t>
            </a:r>
            <a:r>
              <a:rPr lang="en-US" dirty="0" err="1" smtClean="0"/>
              <a:t>Owocki</a:t>
            </a:r>
            <a:r>
              <a:rPr lang="en-US" dirty="0" smtClean="0"/>
              <a:t>, </a:t>
            </a:r>
            <a:r>
              <a:rPr lang="en-US" dirty="0"/>
              <a:t>Andy </a:t>
            </a:r>
            <a:r>
              <a:rPr lang="en-US" dirty="0" smtClean="0"/>
              <a:t>Pollock, </a:t>
            </a:r>
            <a:r>
              <a:rPr lang="en-US" dirty="0" err="1" smtClean="0"/>
              <a:t>Gregor</a:t>
            </a:r>
            <a:r>
              <a:rPr lang="en-US" dirty="0" smtClean="0"/>
              <a:t> </a:t>
            </a:r>
            <a:r>
              <a:rPr lang="en-US" dirty="0" err="1" smtClean="0"/>
              <a:t>Rauw</a:t>
            </a:r>
            <a:r>
              <a:rPr lang="en-US" dirty="0" smtClean="0"/>
              <a:t>, </a:t>
            </a:r>
            <a:r>
              <a:rPr lang="en-US" dirty="0"/>
              <a:t>Noel Richardson, Chris </a:t>
            </a:r>
            <a:r>
              <a:rPr lang="en-US" dirty="0" smtClean="0"/>
              <a:t>Russell, Nolan </a:t>
            </a:r>
            <a:r>
              <a:rPr lang="en-US" dirty="0" err="1" smtClean="0"/>
              <a:t>Walborn</a:t>
            </a:r>
            <a:r>
              <a:rPr lang="en-US" dirty="0" smtClean="0"/>
              <a:t>, Wayne Waldron, the MOST Team, and the </a:t>
            </a:r>
            <a:r>
              <a:rPr lang="en-US" dirty="0" err="1" smtClean="0"/>
              <a:t>Convento</a:t>
            </a:r>
            <a:r>
              <a:rPr lang="en-US" dirty="0" smtClean="0"/>
              <a:t> Group</a:t>
            </a:r>
            <a:endParaRPr lang="en-US" dirty="0"/>
          </a:p>
        </p:txBody>
      </p:sp>
      <p:pic>
        <p:nvPicPr>
          <p:cNvPr id="2" name="Picture 1" descr="MO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178" y="4522900"/>
            <a:ext cx="1191651" cy="1654064"/>
          </a:xfrm>
          <a:prstGeom prst="rect">
            <a:avLst/>
          </a:prstGeom>
        </p:spPr>
      </p:pic>
      <p:pic>
        <p:nvPicPr>
          <p:cNvPr id="3" name="Picture 2" descr="cx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08" y="4556230"/>
            <a:ext cx="1643600" cy="16436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60505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en-US" sz="3200" kern="1200" dirty="0" smtClean="0">
                <a:solidFill>
                  <a:srgbClr val="000000"/>
                </a:solidFill>
                <a:effectLst/>
                <a:latin typeface="Calibri"/>
                <a:ea typeface="+mn-ea"/>
                <a:cs typeface="+mn-cs"/>
              </a:rPr>
              <a:t>The Chandra Delta </a:t>
            </a:r>
            <a:r>
              <a:rPr lang="en-US" sz="3200" kern="1200" dirty="0" err="1" smtClean="0">
                <a:solidFill>
                  <a:srgbClr val="000000"/>
                </a:solidFill>
                <a:effectLst/>
                <a:latin typeface="Calibri"/>
                <a:ea typeface="+mn-ea"/>
                <a:cs typeface="+mn-cs"/>
              </a:rPr>
              <a:t>Ori</a:t>
            </a:r>
            <a:r>
              <a:rPr lang="en-US" sz="3200" kern="1200" dirty="0" smtClean="0">
                <a:solidFill>
                  <a:srgbClr val="000000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lang="en-US" sz="1800" kern="1200" dirty="0" smtClean="0">
                <a:solidFill>
                  <a:srgbClr val="000000"/>
                </a:solidFill>
                <a:effectLst/>
                <a:latin typeface="Calibri"/>
                <a:ea typeface="+mn-ea"/>
                <a:cs typeface="+mn-cs"/>
              </a:rPr>
              <a:t>(Aa1+2) </a:t>
            </a:r>
            <a:r>
              <a:rPr lang="en-US" sz="3200" kern="1200" dirty="0" smtClean="0">
                <a:solidFill>
                  <a:srgbClr val="000000"/>
                </a:solidFill>
                <a:effectLst/>
                <a:latin typeface="Calibri"/>
                <a:ea typeface="+mn-ea"/>
                <a:cs typeface="+mn-cs"/>
              </a:rPr>
              <a:t>Large Project: 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72236" y="4461700"/>
            <a:ext cx="5723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Contributing </a:t>
            </a:r>
            <a:r>
              <a:rPr lang="en-US" b="1" dirty="0" err="1"/>
              <a:t>s</a:t>
            </a:r>
            <a:r>
              <a:rPr lang="en-US" b="1" dirty="0" err="1" smtClean="0"/>
              <a:t>pectroscopists</a:t>
            </a:r>
            <a:r>
              <a:rPr lang="en-US" dirty="0" smtClean="0"/>
              <a:t>: Christian </a:t>
            </a:r>
            <a:r>
              <a:rPr lang="en-US" dirty="0" err="1" smtClean="0"/>
              <a:t>Buil</a:t>
            </a:r>
            <a:r>
              <a:rPr lang="en-US" dirty="0" smtClean="0"/>
              <a:t>, Thierry </a:t>
            </a:r>
            <a:r>
              <a:rPr lang="en-US" dirty="0" err="1" smtClean="0"/>
              <a:t>Garrel</a:t>
            </a:r>
            <a:r>
              <a:rPr lang="en-US" dirty="0" smtClean="0"/>
              <a:t>, Keith Graham, Bernard </a:t>
            </a:r>
            <a:r>
              <a:rPr lang="en-US" dirty="0" err="1" smtClean="0"/>
              <a:t>Heathcote</a:t>
            </a:r>
            <a:r>
              <a:rPr lang="en-US" dirty="0" smtClean="0"/>
              <a:t>, Thierry </a:t>
            </a:r>
            <a:r>
              <a:rPr lang="en-US" dirty="0" err="1" smtClean="0"/>
              <a:t>Lemoult</a:t>
            </a:r>
            <a:r>
              <a:rPr lang="en-US" dirty="0" smtClean="0"/>
              <a:t>, Dong Li, Benjamin </a:t>
            </a:r>
            <a:r>
              <a:rPr lang="en-US" dirty="0" err="1" smtClean="0"/>
              <a:t>Mauclaire</a:t>
            </a:r>
            <a:r>
              <a:rPr lang="en-US" dirty="0" smtClean="0"/>
              <a:t>, Mike Potter,  &amp; Jose </a:t>
            </a:r>
            <a:r>
              <a:rPr lang="en-US" dirty="0" err="1" smtClean="0"/>
              <a:t>Ribeiro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Locating a Corona via Occultation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solar_eclip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70" y="1113116"/>
            <a:ext cx="7709647" cy="5139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6724" y="5772666"/>
            <a:ext cx="686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Solar corona seen via lunar occultation from Easter Island, July 11 2010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683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4312"/>
            <a:ext cx="8229600" cy="4525963"/>
          </a:xfrm>
        </p:spPr>
        <p:txBody>
          <a:bodyPr/>
          <a:lstStyle/>
          <a:p>
            <a:r>
              <a:rPr lang="en-US" sz="2400" dirty="0" smtClean="0"/>
              <a:t>We can’t directly image the coronal gas distribution around a massive star</a:t>
            </a:r>
          </a:p>
          <a:p>
            <a:r>
              <a:rPr lang="en-US" sz="2400" dirty="0" smtClean="0"/>
              <a:t>Massive binaries with high inclination offer occultation test of the hot gas distribution</a:t>
            </a:r>
          </a:p>
          <a:p>
            <a:pPr lvl="1"/>
            <a:r>
              <a:rPr lang="en-US" sz="2400" dirty="0" smtClean="0"/>
              <a:t>need an “X-ray dark” companion</a:t>
            </a:r>
          </a:p>
          <a:p>
            <a:pPr lvl="1"/>
            <a:r>
              <a:rPr lang="en-US" sz="2400" dirty="0" smtClean="0"/>
              <a:t>also need a nearby X-ray bright binary with high inclination </a:t>
            </a:r>
          </a:p>
          <a:p>
            <a:r>
              <a:rPr lang="en-US" sz="2400" dirty="0" smtClean="0"/>
              <a:t>While the binary fraction of O stars is high (~30%), only one massive binary fits all these characteristics: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512172" y="4596963"/>
            <a:ext cx="2389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Symbol" charset="2"/>
                <a:cs typeface="Symbol" charset="2"/>
              </a:rPr>
              <a:t>d</a:t>
            </a:r>
            <a:r>
              <a:rPr lang="en-US" sz="4800" dirty="0" smtClean="0"/>
              <a:t> </a:t>
            </a:r>
            <a:r>
              <a:rPr lang="en-US" sz="4800" dirty="0" err="1" smtClean="0"/>
              <a:t>Ori</a:t>
            </a:r>
            <a:r>
              <a:rPr lang="en-US" sz="4800" dirty="0" smtClean="0"/>
              <a:t> </a:t>
            </a:r>
            <a:r>
              <a:rPr lang="en-US" dirty="0" smtClean="0"/>
              <a:t>Aa1+2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Nature’s Coronal Probe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rs_v1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347" y="3022598"/>
            <a:ext cx="2712720" cy="31516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Mintaka</a:t>
            </a:r>
            <a:r>
              <a:rPr lang="en-US" dirty="0" smtClean="0"/>
              <a:t> Hierarchical </a:t>
            </a:r>
            <a:r>
              <a:rPr lang="en-US" dirty="0" err="1" smtClean="0"/>
              <a:t>Multiplet</a:t>
            </a:r>
            <a:endParaRPr lang="en-US" dirty="0"/>
          </a:p>
        </p:txBody>
      </p:sp>
      <p:pic>
        <p:nvPicPr>
          <p:cNvPr id="4" name="Picture 3" descr="mintaka_mobil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899" y="1134532"/>
            <a:ext cx="3244600" cy="1608667"/>
          </a:xfrm>
          <a:prstGeom prst="rect">
            <a:avLst/>
          </a:prstGeom>
        </p:spPr>
      </p:pic>
      <p:pic>
        <p:nvPicPr>
          <p:cNvPr id="6" name="Picture 5" descr="orion-constellatio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3" y="1345054"/>
            <a:ext cx="2624667" cy="3653814"/>
          </a:xfrm>
          <a:prstGeom prst="rect">
            <a:avLst/>
          </a:prstGeom>
        </p:spPr>
      </p:pic>
      <p:pic>
        <p:nvPicPr>
          <p:cNvPr id="7" name="delori_phoebe_pablo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32534" y="3302000"/>
            <a:ext cx="2388297" cy="22690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34844" y="3005665"/>
            <a:ext cx="175424" cy="1608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68899" y="1134532"/>
            <a:ext cx="3244600" cy="16086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endCxn id="9" idx="1"/>
          </p:cNvCxnSpPr>
          <p:nvPr/>
        </p:nvCxnSpPr>
        <p:spPr>
          <a:xfrm flipV="1">
            <a:off x="1710268" y="1938866"/>
            <a:ext cx="1458631" cy="106679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21201" y="1642534"/>
            <a:ext cx="1824566" cy="4402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413498" y="3005666"/>
            <a:ext cx="2730501" cy="3175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5433484" y="2082800"/>
            <a:ext cx="2559049" cy="922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946899" y="4558606"/>
            <a:ext cx="910166" cy="6737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 flipV="1">
            <a:off x="5820831" y="4216404"/>
            <a:ext cx="1126068" cy="6791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05847" y="5886327"/>
            <a:ext cx="2468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Figure courtesy of Jessica Mayo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22780" y="1642534"/>
            <a:ext cx="1469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Harvin</a:t>
            </a:r>
            <a:r>
              <a:rPr lang="en-US" sz="1400" dirty="0" smtClean="0"/>
              <a:t> et al. 2002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060056" y="5645275"/>
            <a:ext cx="1402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Pablo et al. 2014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710268" y="4998868"/>
            <a:ext cx="1235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Ptolemy, et al.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65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Chandra/HETGS Delta </a:t>
            </a:r>
            <a:r>
              <a:rPr lang="en-US" sz="3200" dirty="0" err="1" smtClean="0"/>
              <a:t>Ori</a:t>
            </a:r>
            <a:r>
              <a:rPr lang="en-US" sz="3200" dirty="0" smtClean="0"/>
              <a:t> Large Project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03201" y="1144687"/>
            <a:ext cx="894079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Test Case: Delta  </a:t>
            </a:r>
            <a:r>
              <a:rPr lang="en-US" sz="2400" b="1" dirty="0" err="1" smtClean="0"/>
              <a:t>Ori</a:t>
            </a:r>
            <a:r>
              <a:rPr lang="en-US" sz="2400" b="1" dirty="0" smtClean="0"/>
              <a:t> </a:t>
            </a:r>
            <a:r>
              <a:rPr lang="en-US" b="1" dirty="0" smtClean="0"/>
              <a:t>Aa1+2</a:t>
            </a:r>
            <a:r>
              <a:rPr lang="en-US" sz="2400" b="1" dirty="0" smtClean="0"/>
              <a:t> 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 the nearest eclipsing O star</a:t>
            </a:r>
          </a:p>
          <a:p>
            <a:pPr>
              <a:buFont typeface="Arial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Key mass-luminosity indicator in upper HRD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 X-ray bright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 Large, X-ray faint companion</a:t>
            </a:r>
          </a:p>
          <a:p>
            <a:pPr>
              <a:buFont typeface="Arial"/>
              <a:buChar char="•"/>
            </a:pPr>
            <a:endParaRPr lang="en-US" sz="2400" dirty="0" smtClean="0"/>
          </a:p>
          <a:p>
            <a:r>
              <a:rPr lang="en-US" sz="2400" b="1" dirty="0" smtClean="0"/>
              <a:t>Goals: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 Define the spectrum down to  2 A (S XV</a:t>
            </a:r>
            <a:r>
              <a:rPr lang="en-US" sz="2400" dirty="0" smtClean="0"/>
              <a:t>) at higher S/N</a:t>
            </a: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 Optical/X-ray variability correlations in lines and continuum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 study response of X-ray line profiles to motion of the companion (occultation/aberration)</a:t>
            </a:r>
          </a:p>
          <a:p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Parameters</a:t>
            </a:r>
            <a:endParaRPr lang="en-US" dirty="0"/>
          </a:p>
        </p:txBody>
      </p:sp>
      <p:pic>
        <p:nvPicPr>
          <p:cNvPr id="4" name="Picture 3" descr="system_paramete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0" y="1272879"/>
            <a:ext cx="4825666" cy="46180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0943" y="1272879"/>
            <a:ext cx="3680530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Consistent system parameters derived from: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Modeling of stellar spectra from optical-UV-X-ray spectra via POWR code (</a:t>
            </a:r>
            <a:r>
              <a:rPr lang="en-US" dirty="0" err="1" smtClean="0"/>
              <a:t>Shenar</a:t>
            </a:r>
            <a:r>
              <a:rPr lang="en-US" dirty="0" smtClean="0"/>
              <a:t>, </a:t>
            </a:r>
            <a:r>
              <a:rPr lang="en-US" dirty="0" err="1" smtClean="0"/>
              <a:t>Oskinova</a:t>
            </a:r>
            <a:r>
              <a:rPr lang="en-US" dirty="0" smtClean="0"/>
              <a:t>, </a:t>
            </a:r>
            <a:r>
              <a:rPr lang="en-US" dirty="0" err="1" smtClean="0"/>
              <a:t>Hamann</a:t>
            </a:r>
            <a:r>
              <a:rPr lang="en-US" dirty="0" smtClean="0"/>
              <a:t> et al. 2014)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Modeling of simultaneous high-precision photometry from MOST satellite and ground-based optical spectra (Pablo, Richardson, Moffat et al. 2014)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Suggests distance nearly twice that of </a:t>
            </a:r>
            <a:r>
              <a:rPr lang="en-US" dirty="0" err="1" smtClean="0"/>
              <a:t>Hipparcos</a:t>
            </a:r>
            <a:r>
              <a:rPr lang="en-US" dirty="0" smtClean="0"/>
              <a:t>!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80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587"/>
            <a:ext cx="8229600" cy="542667"/>
          </a:xfrm>
        </p:spPr>
        <p:txBody>
          <a:bodyPr/>
          <a:lstStyle/>
          <a:p>
            <a:r>
              <a:rPr lang="en-US" dirty="0" smtClean="0"/>
              <a:t>Colliding Wind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3868" y="817489"/>
            <a:ext cx="9177868" cy="4525963"/>
          </a:xfrm>
        </p:spPr>
        <p:txBody>
          <a:bodyPr/>
          <a:lstStyle/>
          <a:p>
            <a:r>
              <a:rPr lang="en-US" sz="2400" dirty="0" smtClean="0"/>
              <a:t>Collision of Aa1’s wind with companion wind could produce X-ray excess (high temperature?); not too important</a:t>
            </a:r>
          </a:p>
          <a:p>
            <a:r>
              <a:rPr lang="en-US" sz="2400" dirty="0" smtClean="0"/>
              <a:t>But wind</a:t>
            </a:r>
            <a:r>
              <a:rPr lang="en-US" sz="2400" dirty="0" smtClean="0"/>
              <a:t>-star collision opens a cavity behind the secondary (Aa2) which disturbs the wind behind the secondary</a:t>
            </a:r>
          </a:p>
          <a:p>
            <a:r>
              <a:rPr lang="en-US" sz="2400" dirty="0"/>
              <a:t>As cavity sweeps around, should have a phase-dependent change on X-ray emission/line profiles originating at r&gt;2a</a:t>
            </a:r>
          </a:p>
          <a:p>
            <a:endParaRPr lang="en-US" sz="2400" dirty="0"/>
          </a:p>
        </p:txBody>
      </p:sp>
      <p:pic>
        <p:nvPicPr>
          <p:cNvPr id="6" name="Density_ForMik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52778"/>
          <a:stretch/>
        </p:blipFill>
        <p:spPr>
          <a:xfrm>
            <a:off x="1303191" y="3347399"/>
            <a:ext cx="2794000" cy="2960406"/>
          </a:xfrm>
          <a:prstGeom prst="rect">
            <a:avLst/>
          </a:prstGeom>
        </p:spPr>
      </p:pic>
      <p:pic>
        <p:nvPicPr>
          <p:cNvPr id="8" name="Picture 7" descr="PriEWSLP_cs100_ron1p5_ForMike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655" y="3347398"/>
            <a:ext cx="2794000" cy="296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7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The 500ksec HETGS Spectrum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5326488"/>
            <a:ext cx="7610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Combined HETGS spectrum well described by 3-temperature APEC model</a:t>
            </a:r>
          </a:p>
          <a:p>
            <a:r>
              <a:rPr lang="en-US" dirty="0" smtClean="0"/>
              <a:t>Similar to earlier results (HETG: Miller et al 2002; LETG: </a:t>
            </a:r>
            <a:r>
              <a:rPr lang="en-US" dirty="0" err="1" smtClean="0"/>
              <a:t>Raassen</a:t>
            </a:r>
            <a:r>
              <a:rPr lang="en-US" dirty="0" smtClean="0"/>
              <a:t> &amp; Pollock 2013)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1164"/>
            <a:ext cx="9144000" cy="37522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28693" y="4534248"/>
            <a:ext cx="2236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Corcoran Nichols et al. 2014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The Observations: MOST + Chandra</a:t>
            </a:r>
            <a:endParaRPr lang="en-US" sz="3600" dirty="0"/>
          </a:p>
        </p:txBody>
      </p:sp>
      <p:pic>
        <p:nvPicPr>
          <p:cNvPr id="5" name="Picture 4" descr="chandra_timing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7" y="1181101"/>
            <a:ext cx="7196667" cy="352143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186267" y="4702535"/>
            <a:ext cx="8094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Changes in optical </a:t>
            </a:r>
            <a:r>
              <a:rPr lang="en-US" sz="2400" dirty="0" err="1" smtClean="0"/>
              <a:t>lightcurve</a:t>
            </a:r>
            <a:r>
              <a:rPr lang="en-US" sz="2400" dirty="0" smtClean="0"/>
              <a:t> from cycle-to cycle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Small but significant variations in X-ray count rate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Optical periods of 4.62 days (rotation?) 2.54 days (pulsation?) and 1.08 days (?)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706472" y="4378026"/>
            <a:ext cx="3365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Nichols, Corcoran, Pablo, </a:t>
            </a:r>
            <a:r>
              <a:rPr lang="en-US" sz="1400" dirty="0" err="1" smtClean="0"/>
              <a:t>Mofatt</a:t>
            </a:r>
            <a:r>
              <a:rPr lang="en-US" sz="1400" dirty="0" smtClean="0"/>
              <a:t> et al. 2014</a:t>
            </a:r>
            <a:endParaRPr lang="en-US" sz="1400" dirty="0"/>
          </a:p>
        </p:txBody>
      </p:sp>
      <p:pic>
        <p:nvPicPr>
          <p:cNvPr id="4" name="Picture 3" descr="del9.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75" y="889094"/>
            <a:ext cx="481263" cy="457200"/>
          </a:xfrm>
          <a:prstGeom prst="rect">
            <a:avLst/>
          </a:prstGeom>
        </p:spPr>
      </p:pic>
      <p:pic>
        <p:nvPicPr>
          <p:cNvPr id="7" name="Picture 6" descr="del35.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395" y="889094"/>
            <a:ext cx="481263" cy="457200"/>
          </a:xfrm>
          <a:prstGeom prst="rect">
            <a:avLst/>
          </a:prstGeom>
        </p:spPr>
      </p:pic>
      <p:pic>
        <p:nvPicPr>
          <p:cNvPr id="8" name="Picture 7" descr="del91.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206" y="889094"/>
            <a:ext cx="481263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75286"/>
            <a:ext cx="8229599" cy="36767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308"/>
            <a:ext cx="8229600" cy="1143000"/>
          </a:xfrm>
        </p:spPr>
        <p:txBody>
          <a:bodyPr/>
          <a:lstStyle/>
          <a:p>
            <a:r>
              <a:rPr lang="en-US" dirty="0" smtClean="0"/>
              <a:t>Phase-Folded </a:t>
            </a:r>
            <a:r>
              <a:rPr lang="en-US" dirty="0" err="1" smtClean="0"/>
              <a:t>Lightcurves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816366"/>
            <a:ext cx="800946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X-rays maximum during eclipse, minimum at quadrature?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Significant of non-phased-locked variability in both optical and X-ray </a:t>
            </a:r>
            <a:r>
              <a:rPr lang="en-US" sz="2400" dirty="0" err="1" smtClean="0"/>
              <a:t>lightcurves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154704" y="4303641"/>
            <a:ext cx="3365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Nichols, Corcoran, Pablo, </a:t>
            </a:r>
            <a:r>
              <a:rPr lang="en-US" sz="1400" dirty="0" err="1" smtClean="0"/>
              <a:t>Mofatt</a:t>
            </a:r>
            <a:r>
              <a:rPr lang="en-US" sz="1400" dirty="0" smtClean="0"/>
              <a:t> et al. 2014</a:t>
            </a:r>
            <a:endParaRPr lang="en-US" sz="1400" dirty="0"/>
          </a:p>
        </p:txBody>
      </p:sp>
      <p:pic>
        <p:nvPicPr>
          <p:cNvPr id="9" name="Picture 8" descr="del35.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571" y="1646609"/>
            <a:ext cx="481263" cy="457200"/>
          </a:xfrm>
          <a:prstGeom prst="rect">
            <a:avLst/>
          </a:prstGeom>
        </p:spPr>
      </p:pic>
      <p:pic>
        <p:nvPicPr>
          <p:cNvPr id="10" name="Picture 9" descr="del91.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395" y="1631668"/>
            <a:ext cx="48126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13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Width Variations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1" y="4910666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Fits to the ensemble of lines in phase intervals show apparently phase-dependent changes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Lines are broader near </a:t>
            </a:r>
            <a:r>
              <a:rPr lang="en-US" sz="2000" dirty="0" err="1" smtClean="0"/>
              <a:t>quadratures</a:t>
            </a: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Narrower near primary (secondary?) minimum</a:t>
            </a:r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1236133" y="1416582"/>
            <a:ext cx="6942668" cy="3405632"/>
            <a:chOff x="1236133" y="1416582"/>
            <a:chExt cx="6942668" cy="3405632"/>
          </a:xfrm>
        </p:grpSpPr>
        <p:pic>
          <p:nvPicPr>
            <p:cNvPr id="5" name="Picture 4" descr="deltaOri_111314.vturb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89" t="29630" r="12847" b="45185"/>
            <a:stretch/>
          </p:blipFill>
          <p:spPr>
            <a:xfrm>
              <a:off x="1236133" y="1417637"/>
              <a:ext cx="6942668" cy="3404577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6" name="Rectangle 5"/>
            <p:cNvSpPr/>
            <p:nvPr/>
          </p:nvSpPr>
          <p:spPr>
            <a:xfrm>
              <a:off x="1497881" y="1416582"/>
              <a:ext cx="480299" cy="2930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960472" y="4514437"/>
            <a:ext cx="3365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Nichols, Corcoran, Pablo, </a:t>
            </a:r>
            <a:r>
              <a:rPr lang="en-US" sz="1400" dirty="0" err="1" smtClean="0"/>
              <a:t>Mofatt</a:t>
            </a:r>
            <a:r>
              <a:rPr lang="en-US" sz="1400" dirty="0" smtClean="0"/>
              <a:t> et al. 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29241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X-ray Line Modeling</a:t>
            </a:r>
            <a:endParaRPr lang="en-US" dirty="0"/>
          </a:p>
        </p:txBody>
      </p:sp>
      <p:pic>
        <p:nvPicPr>
          <p:cNvPr id="9" name="Picture 8" descr="fe17_o8_line_model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72" y="1261212"/>
            <a:ext cx="6813275" cy="32101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49772" y="4876833"/>
            <a:ext cx="6087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Blue Dashed: Smooth wind model</a:t>
            </a:r>
          </a:p>
          <a:p>
            <a:r>
              <a:rPr lang="en-US" sz="2000" dirty="0" smtClean="0"/>
              <a:t>Red: Clumped wind model </a:t>
            </a:r>
          </a:p>
          <a:p>
            <a:r>
              <a:rPr lang="en-US" sz="2000" dirty="0" smtClean="0"/>
              <a:t>X-ray onset radius: 1.2 R</a:t>
            </a:r>
            <a:r>
              <a:rPr lang="en-US" sz="2000" baseline="-25000" dirty="0" smtClean="0"/>
              <a:t>Aa1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49772" y="4400828"/>
            <a:ext cx="681327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Shenar</a:t>
            </a:r>
            <a:r>
              <a:rPr lang="en-US" sz="1400" dirty="0" smtClean="0"/>
              <a:t>, </a:t>
            </a:r>
            <a:r>
              <a:rPr lang="en-US" sz="1400" dirty="0" err="1" smtClean="0"/>
              <a:t>Oskinova</a:t>
            </a:r>
            <a:r>
              <a:rPr lang="en-US" sz="1400" dirty="0" smtClean="0"/>
              <a:t>, </a:t>
            </a:r>
            <a:r>
              <a:rPr lang="en-US" sz="1400" dirty="0" err="1" smtClean="0"/>
              <a:t>Hamann</a:t>
            </a:r>
            <a:r>
              <a:rPr lang="en-US" sz="1400" dirty="0" smtClean="0"/>
              <a:t> et al., 2014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He-Like Line Analysis</a:t>
            </a:r>
            <a:endParaRPr lang="en-US" dirty="0"/>
          </a:p>
        </p:txBody>
      </p:sp>
      <p:pic>
        <p:nvPicPr>
          <p:cNvPr id="4" name="Picture 3" descr="onset_radi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76547"/>
            <a:ext cx="4647482" cy="4145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3894" y="1276547"/>
            <a:ext cx="385010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Location of the X-ray emitting region based on forbidden to </a:t>
            </a:r>
            <a:r>
              <a:rPr lang="en-US" sz="1600" dirty="0" err="1" smtClean="0"/>
              <a:t>intercombination</a:t>
            </a:r>
            <a:r>
              <a:rPr lang="en-US" sz="1600" dirty="0" smtClean="0"/>
              <a:t> ratio for the He-like triplets</a:t>
            </a:r>
          </a:p>
          <a:p>
            <a:endParaRPr lang="en-US" sz="1600" dirty="0"/>
          </a:p>
          <a:p>
            <a:r>
              <a:rPr lang="en-US" sz="1600" dirty="0" smtClean="0"/>
              <a:t>Red: assumes emission originates in a thin shell</a:t>
            </a:r>
          </a:p>
          <a:p>
            <a:endParaRPr lang="en-US" sz="1600" dirty="0"/>
          </a:p>
          <a:p>
            <a:r>
              <a:rPr lang="en-US" sz="1600" dirty="0" smtClean="0"/>
              <a:t>Blue: Onset radius from integrating emission through the wind (</a:t>
            </a:r>
            <a:r>
              <a:rPr lang="en-US" sz="1600" dirty="0" err="1" smtClean="0"/>
              <a:t>Leutenegger</a:t>
            </a:r>
            <a:r>
              <a:rPr lang="en-US" sz="1600" dirty="0" smtClean="0"/>
              <a:t> et al. 2006) accounting for diluted photospheric and local diffuse UV field.</a:t>
            </a:r>
          </a:p>
          <a:p>
            <a:endParaRPr lang="en-US" sz="1600" dirty="0"/>
          </a:p>
          <a:p>
            <a:r>
              <a:rPr lang="en-US" sz="1600" dirty="0" smtClean="0"/>
              <a:t>Dashed Line: Average </a:t>
            </a:r>
            <a:r>
              <a:rPr lang="en-US" sz="1600" dirty="0"/>
              <a:t>s</a:t>
            </a:r>
            <a:r>
              <a:rPr lang="en-US" sz="1600" dirty="0" smtClean="0"/>
              <a:t>tellar separation (Pablo et al. 2014)</a:t>
            </a:r>
            <a:endParaRPr lang="en-US" sz="1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209" y="2472169"/>
            <a:ext cx="39802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413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701"/>
            <a:ext cx="8229600" cy="758294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Conclusions 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466" y="1032933"/>
            <a:ext cx="90085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First ever </a:t>
            </a:r>
            <a:r>
              <a:rPr lang="en-US" sz="2400" b="1" dirty="0">
                <a:solidFill>
                  <a:srgbClr val="000000"/>
                </a:solidFill>
              </a:rPr>
              <a:t>simultaneous X-ray</a:t>
            </a:r>
            <a:r>
              <a:rPr lang="en-US" sz="2400" b="1" dirty="0" smtClean="0">
                <a:solidFill>
                  <a:srgbClr val="000000"/>
                </a:solidFill>
              </a:rPr>
              <a:t>/optical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spectrophotmetric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monitoring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of a </a:t>
            </a:r>
            <a:r>
              <a:rPr lang="en-US" sz="2400" dirty="0" smtClean="0">
                <a:solidFill>
                  <a:srgbClr val="000000"/>
                </a:solidFill>
              </a:rPr>
              <a:t>massive binary </a:t>
            </a:r>
            <a:r>
              <a:rPr lang="en-US" sz="2400" dirty="0">
                <a:solidFill>
                  <a:srgbClr val="000000"/>
                </a:solidFill>
              </a:rPr>
              <a:t>star from space </a:t>
            </a:r>
            <a:r>
              <a:rPr lang="en-US" sz="2400" dirty="0" smtClean="0">
                <a:solidFill>
                  <a:srgbClr val="000000"/>
                </a:solidFill>
              </a:rPr>
              <a:t>spanning more than an entire </a:t>
            </a:r>
            <a:r>
              <a:rPr lang="en-US" sz="2400" dirty="0">
                <a:solidFill>
                  <a:srgbClr val="000000"/>
                </a:solidFill>
              </a:rPr>
              <a:t>orbit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We found orbital </a:t>
            </a:r>
            <a:r>
              <a:rPr lang="en-US" sz="2400" dirty="0" smtClean="0">
                <a:solidFill>
                  <a:srgbClr val="000000"/>
                </a:solidFill>
              </a:rPr>
              <a:t>and secular variations in X-ray and optical which are not yet fully understood: Pulsations? </a:t>
            </a:r>
            <a:r>
              <a:rPr lang="en-US" sz="2400" dirty="0" smtClean="0">
                <a:solidFill>
                  <a:srgbClr val="000000"/>
                </a:solidFill>
              </a:rPr>
              <a:t>EWS instabilities?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Secondary (probably) too small to provide </a:t>
            </a:r>
            <a:r>
              <a:rPr lang="en-US" sz="2400" dirty="0" smtClean="0">
                <a:solidFill>
                  <a:srgbClr val="000000"/>
                </a:solidFill>
              </a:rPr>
              <a:t>much geometric </a:t>
            </a:r>
            <a:r>
              <a:rPr lang="en-US" sz="2400" dirty="0" smtClean="0">
                <a:solidFill>
                  <a:srgbClr val="000000"/>
                </a:solidFill>
              </a:rPr>
              <a:t>occultation; but wind cavity behind the secondary acts as a spatial constraint on the location of the coronal gas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X-ray hardness peaks near </a:t>
            </a:r>
            <a:r>
              <a:rPr lang="en-US" sz="2400" dirty="0" err="1" smtClean="0">
                <a:solidFill>
                  <a:srgbClr val="000000"/>
                </a:solidFill>
              </a:rPr>
              <a:t>quadratures</a:t>
            </a:r>
            <a:r>
              <a:rPr lang="en-US" sz="2400" dirty="0" smtClean="0">
                <a:solidFill>
                  <a:srgbClr val="000000"/>
                </a:solidFill>
              </a:rPr>
              <a:t>: some colliding wind emission?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Significant variation of the X-ray lines, </a:t>
            </a:r>
            <a:r>
              <a:rPr lang="en-US" sz="2400" dirty="0" smtClean="0">
                <a:solidFill>
                  <a:srgbClr val="000000"/>
                </a:solidFill>
              </a:rPr>
              <a:t>which appear dependent on orbital phase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701"/>
            <a:ext cx="8229600" cy="758294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Conclusions II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466" y="1032933"/>
            <a:ext cx="855133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Possible </a:t>
            </a:r>
            <a:r>
              <a:rPr lang="en-US" sz="2400" dirty="0">
                <a:solidFill>
                  <a:srgbClr val="000000"/>
                </a:solidFill>
              </a:rPr>
              <a:t>o</a:t>
            </a:r>
            <a:r>
              <a:rPr lang="en-US" sz="2400" dirty="0" smtClean="0">
                <a:solidFill>
                  <a:srgbClr val="000000"/>
                </a:solidFill>
              </a:rPr>
              <a:t>ccultation effect </a:t>
            </a:r>
            <a:r>
              <a:rPr lang="en-US" sz="2400" dirty="0" smtClean="0">
                <a:solidFill>
                  <a:srgbClr val="000000"/>
                </a:solidFill>
              </a:rPr>
              <a:t>in broad-band X-ray </a:t>
            </a:r>
            <a:r>
              <a:rPr lang="en-US" sz="2400" dirty="0" err="1" smtClean="0">
                <a:solidFill>
                  <a:srgbClr val="000000"/>
                </a:solidFill>
              </a:rPr>
              <a:t>lightcurve</a:t>
            </a:r>
            <a:r>
              <a:rPr lang="en-US" sz="2400" dirty="0" smtClean="0">
                <a:solidFill>
                  <a:srgbClr val="000000"/>
                </a:solidFill>
              </a:rPr>
              <a:t> (and in some lines)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No significant X</a:t>
            </a:r>
            <a:r>
              <a:rPr lang="en-US" sz="2400" dirty="0" smtClean="0">
                <a:solidFill>
                  <a:srgbClr val="000000"/>
                </a:solidFill>
              </a:rPr>
              <a:t>-ray RV variations </a:t>
            </a:r>
            <a:r>
              <a:rPr lang="en-US" sz="2400" dirty="0" smtClean="0">
                <a:solidFill>
                  <a:srgbClr val="000000"/>
                </a:solidFill>
              </a:rPr>
              <a:t>correlated to </a:t>
            </a:r>
            <a:r>
              <a:rPr lang="en-US" sz="2400" smtClean="0">
                <a:solidFill>
                  <a:srgbClr val="000000"/>
                </a:solidFill>
              </a:rPr>
              <a:t>the motion of </a:t>
            </a:r>
            <a:r>
              <a:rPr lang="en-US" sz="2400" dirty="0" smtClean="0">
                <a:solidFill>
                  <a:srgbClr val="000000"/>
                </a:solidFill>
              </a:rPr>
              <a:t>the primary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X-ray line modeling + X-ray variability imply onset radii of the X-ray emission</a:t>
            </a:r>
            <a:r>
              <a:rPr lang="en-US" sz="2400" b="1" dirty="0" smtClean="0">
                <a:solidFill>
                  <a:srgbClr val="000000"/>
                </a:solidFill>
              </a:rPr>
              <a:t> inside the orbit </a:t>
            </a:r>
            <a:r>
              <a:rPr lang="en-US" sz="2400" dirty="0" smtClean="0">
                <a:solidFill>
                  <a:srgbClr val="000000"/>
                </a:solidFill>
              </a:rPr>
              <a:t>of the secondary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Modeling of MOST </a:t>
            </a:r>
            <a:r>
              <a:rPr lang="en-US" sz="2400" dirty="0" err="1" smtClean="0">
                <a:solidFill>
                  <a:srgbClr val="000000"/>
                </a:solidFill>
              </a:rPr>
              <a:t>lightcurve</a:t>
            </a:r>
            <a:r>
              <a:rPr lang="en-US" sz="2400" dirty="0" smtClean="0">
                <a:solidFill>
                  <a:srgbClr val="000000"/>
                </a:solidFill>
              </a:rPr>
              <a:t> plus ground-based </a:t>
            </a:r>
            <a:r>
              <a:rPr lang="en-US" sz="2400" dirty="0">
                <a:solidFill>
                  <a:srgbClr val="000000"/>
                </a:solidFill>
              </a:rPr>
              <a:t>RV curve </a:t>
            </a:r>
            <a:r>
              <a:rPr lang="en-US" sz="2400" dirty="0" smtClean="0">
                <a:solidFill>
                  <a:srgbClr val="000000"/>
                </a:solidFill>
              </a:rPr>
              <a:t>+ optical-UV-X-ray + apsidal motion shows </a:t>
            </a:r>
            <a:r>
              <a:rPr lang="en-US" sz="2400" b="1" dirty="0" smtClean="0">
                <a:solidFill>
                  <a:srgbClr val="000000"/>
                </a:solidFill>
              </a:rPr>
              <a:t>“normal” stellar parameters</a:t>
            </a:r>
            <a:r>
              <a:rPr lang="en-US" sz="2400" dirty="0" smtClean="0">
                <a:solidFill>
                  <a:srgbClr val="000000"/>
                </a:solidFill>
              </a:rPr>
              <a:t> for the primary for distance of 380 pc (“</a:t>
            </a:r>
            <a:r>
              <a:rPr lang="en-US" sz="2400" dirty="0" err="1" smtClean="0">
                <a:solidFill>
                  <a:srgbClr val="000000"/>
                </a:solidFill>
              </a:rPr>
              <a:t>Mintaka</a:t>
            </a:r>
            <a:r>
              <a:rPr lang="en-US" sz="2400" dirty="0" smtClean="0">
                <a:solidFill>
                  <a:srgbClr val="000000"/>
                </a:solidFill>
              </a:rPr>
              <a:t> Cluster” distance, Caballero &amp; Solano 2008) not </a:t>
            </a:r>
            <a:r>
              <a:rPr lang="en-US" sz="2400" dirty="0" err="1" smtClean="0">
                <a:solidFill>
                  <a:srgbClr val="000000"/>
                </a:solidFill>
              </a:rPr>
              <a:t>Hipparcos</a:t>
            </a:r>
            <a:r>
              <a:rPr lang="en-US" sz="2400" dirty="0" smtClean="0">
                <a:solidFill>
                  <a:srgbClr val="000000"/>
                </a:solidFill>
              </a:rPr>
              <a:t> distance (212pc)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MOST </a:t>
            </a:r>
            <a:r>
              <a:rPr lang="en-US" sz="2400" dirty="0" err="1" smtClean="0">
                <a:solidFill>
                  <a:srgbClr val="000000"/>
                </a:solidFill>
              </a:rPr>
              <a:t>lightcurve</a:t>
            </a:r>
            <a:r>
              <a:rPr lang="en-US" sz="2400" dirty="0" smtClean="0">
                <a:solidFill>
                  <a:srgbClr val="000000"/>
                </a:solidFill>
              </a:rPr>
              <a:t> shows non-orbital periods of  4.6 and 2.5 days; X-ray </a:t>
            </a:r>
            <a:r>
              <a:rPr lang="en-US" sz="2400" dirty="0" err="1" smtClean="0">
                <a:solidFill>
                  <a:srgbClr val="000000"/>
                </a:solidFill>
              </a:rPr>
              <a:t>lighcurve</a:t>
            </a:r>
            <a:r>
              <a:rPr lang="en-US" sz="2400" dirty="0" smtClean="0">
                <a:solidFill>
                  <a:srgbClr val="000000"/>
                </a:solidFill>
              </a:rPr>
              <a:t> also shows non-orbital </a:t>
            </a:r>
            <a:r>
              <a:rPr lang="en-US" sz="2400" dirty="0" smtClean="0">
                <a:solidFill>
                  <a:srgbClr val="000000"/>
                </a:solidFill>
              </a:rPr>
              <a:t>variations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37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59100"/>
            <a:ext cx="8229600" cy="1143000"/>
          </a:xfrm>
        </p:spPr>
        <p:txBody>
          <a:bodyPr/>
          <a:lstStyle/>
          <a:p>
            <a:r>
              <a:rPr lang="en-US" dirty="0" smtClean="0"/>
              <a:t>Thank Yo</a:t>
            </a:r>
            <a:r>
              <a:rPr lang="en-US" dirty="0" smtClean="0"/>
              <a:t>u for Your Attention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Observations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138872"/>
            <a:ext cx="8839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HETG observation (Miller et al. 2002, 49 </a:t>
            </a:r>
            <a:r>
              <a:rPr lang="en-US" dirty="0" err="1" smtClean="0"/>
              <a:t>ksec</a:t>
            </a:r>
            <a:r>
              <a:rPr lang="en-US" dirty="0" smtClean="0"/>
              <a:t>) and 1 LETG observation (</a:t>
            </a:r>
            <a:r>
              <a:rPr lang="en-US" dirty="0" err="1" smtClean="0"/>
              <a:t>Raassen</a:t>
            </a:r>
            <a:r>
              <a:rPr lang="en-US" dirty="0" smtClean="0"/>
              <a:t> &amp; Pollock, 2013, 97 </a:t>
            </a:r>
            <a:r>
              <a:rPr lang="en-US" dirty="0" err="1" smtClean="0"/>
              <a:t>ksec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He-like forbidden to </a:t>
            </a:r>
            <a:r>
              <a:rPr lang="en-US" dirty="0" err="1" smtClean="0"/>
              <a:t>intercombination</a:t>
            </a:r>
            <a:r>
              <a:rPr lang="en-US" dirty="0" smtClean="0"/>
              <a:t> line ratios (sensitive to density or UV </a:t>
            </a:r>
            <a:r>
              <a:rPr lang="en-US" dirty="0" err="1" smtClean="0"/>
              <a:t>photoexciting</a:t>
            </a:r>
            <a:r>
              <a:rPr lang="en-US" dirty="0" smtClean="0"/>
              <a:t> flux) constrain X-ray line emitting regions</a:t>
            </a:r>
            <a:endParaRPr lang="en-US" dirty="0"/>
          </a:p>
        </p:txBody>
      </p:sp>
      <p:pic>
        <p:nvPicPr>
          <p:cNvPr id="5" name="Picture 4" descr="letg_f2i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52" y="3251199"/>
            <a:ext cx="2895998" cy="206375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 descr="\cite{2002ApJ...577..951M}_f2i.tiff"/>
          <p:cNvPicPr>
            <a:picLocks noChangeAspect="1"/>
          </p:cNvPicPr>
          <p:nvPr/>
        </p:nvPicPr>
        <p:blipFill>
          <a:blip r:embed="rId3"/>
          <a:srcRect b="22247"/>
          <a:stretch>
            <a:fillRect/>
          </a:stretch>
        </p:blipFill>
        <p:spPr>
          <a:xfrm>
            <a:off x="4572000" y="3251199"/>
            <a:ext cx="2311400" cy="28320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400" y="5524500"/>
            <a:ext cx="19084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Raassen</a:t>
            </a:r>
            <a:r>
              <a:rPr lang="en-US" sz="1400" dirty="0" smtClean="0"/>
              <a:t> &amp; Pollock 2013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184891" y="5524500"/>
            <a:ext cx="1421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Miller et al. 2002 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471564" y="5081202"/>
            <a:ext cx="389850" cy="21544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800" dirty="0" smtClean="0"/>
              <a:t>R/R</a:t>
            </a:r>
            <a:r>
              <a:rPr lang="en-US" sz="800" baseline="-25000" dirty="0" smtClean="0"/>
              <a:t>*</a:t>
            </a:r>
            <a:endParaRPr lang="en-US" sz="800" baseline="-25000" dirty="0"/>
          </a:p>
        </p:txBody>
      </p:sp>
      <p:sp>
        <p:nvSpPr>
          <p:cNvPr id="17" name="Freeform 16"/>
          <p:cNvSpPr/>
          <p:nvPr/>
        </p:nvSpPr>
        <p:spPr>
          <a:xfrm>
            <a:off x="1752600" y="4986867"/>
            <a:ext cx="220133" cy="42333"/>
          </a:xfrm>
          <a:custGeom>
            <a:avLst/>
            <a:gdLst>
              <a:gd name="connsiteX0" fmla="*/ 0 w 220133"/>
              <a:gd name="connsiteY0" fmla="*/ 42333 h 42333"/>
              <a:gd name="connsiteX1" fmla="*/ 148167 w 220133"/>
              <a:gd name="connsiteY1" fmla="*/ 21166 h 42333"/>
              <a:gd name="connsiteX2" fmla="*/ 220133 w 220133"/>
              <a:gd name="connsiteY2" fmla="*/ 0 h 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133" h="42333">
                <a:moveTo>
                  <a:pt x="0" y="42333"/>
                </a:moveTo>
                <a:cubicBezTo>
                  <a:pt x="55739" y="35277"/>
                  <a:pt x="111478" y="28222"/>
                  <a:pt x="148167" y="21166"/>
                </a:cubicBezTo>
                <a:cubicBezTo>
                  <a:pt x="184856" y="14111"/>
                  <a:pt x="220133" y="0"/>
                  <a:pt x="220133" y="0"/>
                </a:cubicBez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676400" y="4639733"/>
            <a:ext cx="317500" cy="321734"/>
          </a:xfrm>
          <a:custGeom>
            <a:avLst/>
            <a:gdLst>
              <a:gd name="connsiteX0" fmla="*/ 0 w 317500"/>
              <a:gd name="connsiteY0" fmla="*/ 321734 h 321734"/>
              <a:gd name="connsiteX1" fmla="*/ 114300 w 317500"/>
              <a:gd name="connsiteY1" fmla="*/ 241300 h 321734"/>
              <a:gd name="connsiteX2" fmla="*/ 237067 w 317500"/>
              <a:gd name="connsiteY2" fmla="*/ 127000 h 321734"/>
              <a:gd name="connsiteX3" fmla="*/ 317500 w 317500"/>
              <a:gd name="connsiteY3" fmla="*/ 0 h 321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500" h="321734">
                <a:moveTo>
                  <a:pt x="0" y="321734"/>
                </a:moveTo>
                <a:cubicBezTo>
                  <a:pt x="37394" y="297745"/>
                  <a:pt x="74789" y="273756"/>
                  <a:pt x="114300" y="241300"/>
                </a:cubicBezTo>
                <a:cubicBezTo>
                  <a:pt x="153811" y="208844"/>
                  <a:pt x="203200" y="167217"/>
                  <a:pt x="237067" y="127000"/>
                </a:cubicBezTo>
                <a:cubicBezTo>
                  <a:pt x="270934" y="86783"/>
                  <a:pt x="317500" y="0"/>
                  <a:pt x="317500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139268" y="3675944"/>
            <a:ext cx="1528233" cy="845256"/>
          </a:xfrm>
          <a:custGeom>
            <a:avLst/>
            <a:gdLst>
              <a:gd name="connsiteX0" fmla="*/ 0 w 1528233"/>
              <a:gd name="connsiteY0" fmla="*/ 845256 h 845256"/>
              <a:gd name="connsiteX1" fmla="*/ 194733 w 1528233"/>
              <a:gd name="connsiteY1" fmla="*/ 798689 h 845256"/>
              <a:gd name="connsiteX2" fmla="*/ 389466 w 1528233"/>
              <a:gd name="connsiteY2" fmla="*/ 684389 h 845256"/>
              <a:gd name="connsiteX3" fmla="*/ 558800 w 1528233"/>
              <a:gd name="connsiteY3" fmla="*/ 510822 h 845256"/>
              <a:gd name="connsiteX4" fmla="*/ 728133 w 1528233"/>
              <a:gd name="connsiteY4" fmla="*/ 265289 h 845256"/>
              <a:gd name="connsiteX5" fmla="*/ 897466 w 1528233"/>
              <a:gd name="connsiteY5" fmla="*/ 95956 h 845256"/>
              <a:gd name="connsiteX6" fmla="*/ 1100666 w 1528233"/>
              <a:gd name="connsiteY6" fmla="*/ 15522 h 845256"/>
              <a:gd name="connsiteX7" fmla="*/ 1528233 w 1528233"/>
              <a:gd name="connsiteY7" fmla="*/ 2822 h 845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28233" h="845256">
                <a:moveTo>
                  <a:pt x="0" y="845256"/>
                </a:moveTo>
                <a:cubicBezTo>
                  <a:pt x="64911" y="835378"/>
                  <a:pt x="129822" y="825500"/>
                  <a:pt x="194733" y="798689"/>
                </a:cubicBezTo>
                <a:cubicBezTo>
                  <a:pt x="259644" y="771878"/>
                  <a:pt x="328788" y="732367"/>
                  <a:pt x="389466" y="684389"/>
                </a:cubicBezTo>
                <a:cubicBezTo>
                  <a:pt x="450144" y="636411"/>
                  <a:pt x="502356" y="580672"/>
                  <a:pt x="558800" y="510822"/>
                </a:cubicBezTo>
                <a:cubicBezTo>
                  <a:pt x="615244" y="440972"/>
                  <a:pt x="671689" y="334433"/>
                  <a:pt x="728133" y="265289"/>
                </a:cubicBezTo>
                <a:cubicBezTo>
                  <a:pt x="784577" y="196145"/>
                  <a:pt x="835377" y="137584"/>
                  <a:pt x="897466" y="95956"/>
                </a:cubicBezTo>
                <a:cubicBezTo>
                  <a:pt x="959555" y="54328"/>
                  <a:pt x="995538" y="31044"/>
                  <a:pt x="1100666" y="15522"/>
                </a:cubicBezTo>
                <a:cubicBezTo>
                  <a:pt x="1205794" y="0"/>
                  <a:pt x="1367013" y="1411"/>
                  <a:pt x="1528233" y="2822"/>
                </a:cubicBezTo>
              </a:path>
            </a:pathLst>
          </a:custGeom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647267" y="4529667"/>
            <a:ext cx="402166" cy="402166"/>
          </a:xfrm>
          <a:custGeom>
            <a:avLst/>
            <a:gdLst>
              <a:gd name="connsiteX0" fmla="*/ 0 w 402166"/>
              <a:gd name="connsiteY0" fmla="*/ 402166 h 402166"/>
              <a:gd name="connsiteX1" fmla="*/ 135466 w 402166"/>
              <a:gd name="connsiteY1" fmla="*/ 372533 h 402166"/>
              <a:gd name="connsiteX2" fmla="*/ 296333 w 402166"/>
              <a:gd name="connsiteY2" fmla="*/ 254000 h 402166"/>
              <a:gd name="connsiteX3" fmla="*/ 402166 w 402166"/>
              <a:gd name="connsiteY3" fmla="*/ 0 h 40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166" h="402166">
                <a:moveTo>
                  <a:pt x="0" y="402166"/>
                </a:moveTo>
                <a:cubicBezTo>
                  <a:pt x="43038" y="399696"/>
                  <a:pt x="86077" y="397227"/>
                  <a:pt x="135466" y="372533"/>
                </a:cubicBezTo>
                <a:cubicBezTo>
                  <a:pt x="184855" y="347839"/>
                  <a:pt x="251883" y="316089"/>
                  <a:pt x="296333" y="254000"/>
                </a:cubicBezTo>
                <a:cubicBezTo>
                  <a:pt x="340783" y="191911"/>
                  <a:pt x="402166" y="0"/>
                  <a:pt x="402166" y="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037667" y="4944533"/>
            <a:ext cx="982133" cy="57856"/>
          </a:xfrm>
          <a:custGeom>
            <a:avLst/>
            <a:gdLst>
              <a:gd name="connsiteX0" fmla="*/ 0 w 982133"/>
              <a:gd name="connsiteY0" fmla="*/ 42334 h 57856"/>
              <a:gd name="connsiteX1" fmla="*/ 630766 w 982133"/>
              <a:gd name="connsiteY1" fmla="*/ 50800 h 57856"/>
              <a:gd name="connsiteX2" fmla="*/ 982133 w 982133"/>
              <a:gd name="connsiteY2" fmla="*/ 0 h 5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2133" h="57856">
                <a:moveTo>
                  <a:pt x="0" y="42334"/>
                </a:moveTo>
                <a:cubicBezTo>
                  <a:pt x="233538" y="50095"/>
                  <a:pt x="467077" y="57856"/>
                  <a:pt x="630766" y="50800"/>
                </a:cubicBezTo>
                <a:cubicBezTo>
                  <a:pt x="794455" y="43744"/>
                  <a:pt x="982133" y="0"/>
                  <a:pt x="982133" y="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604933" y="4944533"/>
            <a:ext cx="656167" cy="55034"/>
          </a:xfrm>
          <a:custGeom>
            <a:avLst/>
            <a:gdLst>
              <a:gd name="connsiteX0" fmla="*/ 0 w 656167"/>
              <a:gd name="connsiteY0" fmla="*/ 55034 h 55034"/>
              <a:gd name="connsiteX1" fmla="*/ 359834 w 656167"/>
              <a:gd name="connsiteY1" fmla="*/ 50800 h 55034"/>
              <a:gd name="connsiteX2" fmla="*/ 584200 w 656167"/>
              <a:gd name="connsiteY2" fmla="*/ 29634 h 55034"/>
              <a:gd name="connsiteX3" fmla="*/ 656167 w 656167"/>
              <a:gd name="connsiteY3" fmla="*/ 0 h 5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167" h="55034">
                <a:moveTo>
                  <a:pt x="0" y="55034"/>
                </a:moveTo>
                <a:cubicBezTo>
                  <a:pt x="131233" y="55033"/>
                  <a:pt x="262467" y="55033"/>
                  <a:pt x="359834" y="50800"/>
                </a:cubicBezTo>
                <a:cubicBezTo>
                  <a:pt x="457201" y="46567"/>
                  <a:pt x="534811" y="38101"/>
                  <a:pt x="584200" y="29634"/>
                </a:cubicBezTo>
                <a:cubicBezTo>
                  <a:pt x="633589" y="21167"/>
                  <a:pt x="656167" y="0"/>
                  <a:pt x="656167" y="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2154767" y="5024967"/>
            <a:ext cx="97366" cy="8466"/>
          </a:xfrm>
          <a:custGeom>
            <a:avLst/>
            <a:gdLst>
              <a:gd name="connsiteX0" fmla="*/ 0 w 97366"/>
              <a:gd name="connsiteY0" fmla="*/ 8466 h 8466"/>
              <a:gd name="connsiteX1" fmla="*/ 97366 w 97366"/>
              <a:gd name="connsiteY1" fmla="*/ 0 h 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7366" h="8466">
                <a:moveTo>
                  <a:pt x="0" y="8466"/>
                </a:moveTo>
                <a:lnTo>
                  <a:pt x="97366" y="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cite{Owocki-2006fr}_clumping.tiff"/>
          <p:cNvPicPr>
            <a:picLocks noChangeAspect="1"/>
          </p:cNvPicPr>
          <p:nvPr/>
        </p:nvPicPr>
        <p:blipFill>
          <a:blip r:embed="rId2"/>
          <a:srcRect b="32762"/>
          <a:stretch>
            <a:fillRect/>
          </a:stretch>
        </p:blipFill>
        <p:spPr>
          <a:xfrm>
            <a:off x="742800" y="338358"/>
            <a:ext cx="7766200" cy="2311709"/>
          </a:xfrm>
          <a:prstGeom prst="rect">
            <a:avLst/>
          </a:prstGeom>
        </p:spPr>
      </p:pic>
      <p:pic>
        <p:nvPicPr>
          <p:cNvPr id="5" name="Picture 4" descr="\cite{Cassinelli-2008kx}_bowshock.tiff"/>
          <p:cNvPicPr>
            <a:picLocks noChangeAspect="1"/>
          </p:cNvPicPr>
          <p:nvPr/>
        </p:nvPicPr>
        <p:blipFill>
          <a:blip r:embed="rId3"/>
          <a:srcRect b="18467"/>
          <a:stretch>
            <a:fillRect/>
          </a:stretch>
        </p:blipFill>
        <p:spPr>
          <a:xfrm>
            <a:off x="635000" y="3108826"/>
            <a:ext cx="3937000" cy="2822946"/>
          </a:xfrm>
          <a:prstGeom prst="rect">
            <a:avLst/>
          </a:prstGeom>
        </p:spPr>
      </p:pic>
      <p:pic>
        <p:nvPicPr>
          <p:cNvPr id="6" name="Picture 5" descr="\cite{Leutenegger-2010qy}.tiff"/>
          <p:cNvPicPr>
            <a:picLocks noChangeAspect="1"/>
          </p:cNvPicPr>
          <p:nvPr/>
        </p:nvPicPr>
        <p:blipFill>
          <a:blip r:embed="rId4"/>
          <a:srcRect l="17323" r="17860" b="11557"/>
          <a:stretch>
            <a:fillRect/>
          </a:stretch>
        </p:blipFill>
        <p:spPr>
          <a:xfrm>
            <a:off x="5187800" y="3108826"/>
            <a:ext cx="3626000" cy="3212311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7283450" y="3651250"/>
            <a:ext cx="736600" cy="882650"/>
          </a:xfrm>
          <a:custGeom>
            <a:avLst/>
            <a:gdLst>
              <a:gd name="connsiteX0" fmla="*/ 0 w 736600"/>
              <a:gd name="connsiteY0" fmla="*/ 882650 h 882650"/>
              <a:gd name="connsiteX1" fmla="*/ 285750 w 736600"/>
              <a:gd name="connsiteY1" fmla="*/ 482600 h 882650"/>
              <a:gd name="connsiteX2" fmla="*/ 311150 w 736600"/>
              <a:gd name="connsiteY2" fmla="*/ 660400 h 882650"/>
              <a:gd name="connsiteX3" fmla="*/ 736600 w 736600"/>
              <a:gd name="connsiteY3" fmla="*/ 0 h 88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600" h="882650">
                <a:moveTo>
                  <a:pt x="0" y="882650"/>
                </a:moveTo>
                <a:cubicBezTo>
                  <a:pt x="116946" y="701146"/>
                  <a:pt x="233892" y="519642"/>
                  <a:pt x="285750" y="482600"/>
                </a:cubicBezTo>
                <a:cubicBezTo>
                  <a:pt x="337608" y="445558"/>
                  <a:pt x="236008" y="740833"/>
                  <a:pt x="311150" y="660400"/>
                </a:cubicBezTo>
                <a:cubicBezTo>
                  <a:pt x="386292" y="579967"/>
                  <a:pt x="736600" y="0"/>
                  <a:pt x="736600" y="0"/>
                </a:cubicBezTo>
              </a:path>
            </a:pathLst>
          </a:custGeom>
          <a:ln w="6350" cmpd="sng">
            <a:headEnd type="triangl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149406" y="3429000"/>
            <a:ext cx="1253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X-ray Onset radius</a:t>
            </a:r>
            <a:endParaRPr lang="en-US" sz="1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038671" y="4472116"/>
            <a:ext cx="95999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Radius (R</a:t>
            </a:r>
            <a:r>
              <a:rPr lang="en-US" sz="1200" baseline="-25000" dirty="0" smtClean="0"/>
              <a:t>*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663805" y="6034355"/>
            <a:ext cx="95999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Radius (R</a:t>
            </a:r>
            <a:r>
              <a:rPr lang="en-US" sz="1200" baseline="-25000" dirty="0" smtClean="0"/>
              <a:t>*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42800" y="2373068"/>
            <a:ext cx="1775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Owocki</a:t>
            </a:r>
            <a:r>
              <a:rPr lang="en-US" sz="1200" dirty="0" smtClean="0"/>
              <a:t> &amp; Cohen(2006)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35000" y="5654773"/>
            <a:ext cx="1707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Cassinelli</a:t>
            </a:r>
            <a:r>
              <a:rPr lang="en-US" sz="1200" dirty="0" smtClean="0"/>
              <a:t> et al. (2008)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5236502" y="3290500"/>
            <a:ext cx="1912904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Leutenegger</a:t>
            </a:r>
            <a:r>
              <a:rPr lang="en-US" sz="1200" dirty="0" smtClean="0"/>
              <a:t> et al. (2010)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  <p:cxnSp>
        <p:nvCxnSpPr>
          <p:cNvPr id="8" name="Straight Arrow Connector 7"/>
          <p:cNvCxnSpPr>
            <a:cxnSpLocks noChangeAspect="1"/>
          </p:cNvCxnSpPr>
          <p:nvPr/>
        </p:nvCxnSpPr>
        <p:spPr>
          <a:xfrm>
            <a:off x="4191000" y="3111500"/>
            <a:ext cx="12344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19600" y="3142734"/>
            <a:ext cx="75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R(Mg)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022600" y="1930400"/>
            <a:ext cx="2413000" cy="2413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660525" y="612259"/>
            <a:ext cx="5060950" cy="506095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644900" y="464782"/>
            <a:ext cx="1193800" cy="4793018"/>
          </a:xfrm>
          <a:prstGeom prst="straightConnector1">
            <a:avLst/>
          </a:prstGeom>
          <a:ln>
            <a:solidFill>
              <a:srgbClr val="FFFF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514600" y="2184400"/>
            <a:ext cx="4206875" cy="1092200"/>
          </a:xfrm>
          <a:prstGeom prst="straightConnector1">
            <a:avLst/>
          </a:prstGeom>
          <a:ln>
            <a:solidFill>
              <a:srgbClr val="FFFF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712988">
            <a:off x="5025871" y="3250017"/>
            <a:ext cx="2142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X-ray Minimum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7061238">
            <a:off x="2581715" y="2171179"/>
            <a:ext cx="229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X-ray Maximum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35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ensity_ForMike (Converted)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50003"/>
          <a:stretch/>
        </p:blipFill>
        <p:spPr>
          <a:xfrm>
            <a:off x="307318" y="1376275"/>
            <a:ext cx="4157757" cy="4160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83"/>
            <a:ext cx="7772400" cy="853017"/>
          </a:xfrm>
        </p:spPr>
        <p:txBody>
          <a:bodyPr/>
          <a:lstStyle/>
          <a:p>
            <a:r>
              <a:rPr lang="en-US" dirty="0" smtClean="0"/>
              <a:t>Wind-Star interaction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3600" y="1376275"/>
            <a:ext cx="4318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primary wind collides with the secondary star near the photosphere of the secondary: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Cavity carved in primary’s wind where embedded wind shocks should be weak or non-existent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Possible excess (hot) emission from the interaction boundary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2420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X-ray diagnostics of LDI/</a:t>
            </a:r>
            <a:r>
              <a:rPr lang="en-US" dirty="0" err="1" smtClean="0"/>
              <a:t>Mdot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857067" cy="4525963"/>
          </a:xfrm>
        </p:spPr>
        <p:txBody>
          <a:bodyPr/>
          <a:lstStyle/>
          <a:p>
            <a:r>
              <a:rPr lang="en-US" sz="2800" dirty="0" smtClean="0"/>
              <a:t>All hot stars have strong, soft X-ray emission due to LDI (shocked gas around blobs)</a:t>
            </a:r>
          </a:p>
          <a:p>
            <a:r>
              <a:rPr lang="en-US" sz="2800" dirty="0" smtClean="0"/>
              <a:t>X-ray diagnostics (</a:t>
            </a:r>
            <a:r>
              <a:rPr lang="en-US" sz="2800" dirty="0" err="1" smtClean="0"/>
              <a:t>eg</a:t>
            </a:r>
            <a:r>
              <a:rPr lang="en-US" sz="2800" dirty="0" smtClean="0"/>
              <a:t>. f/</a:t>
            </a:r>
            <a:r>
              <a:rPr lang="en-US" sz="2800" dirty="0" err="1" smtClean="0"/>
              <a:t>i</a:t>
            </a:r>
            <a:r>
              <a:rPr lang="en-US" sz="2800" dirty="0" smtClean="0"/>
              <a:t> ratios in He-like ions) sensitive to photospheric UV/FUV and gas density, and serve to constrain distances</a:t>
            </a:r>
          </a:p>
          <a:p>
            <a:r>
              <a:rPr lang="en-US" sz="2800" dirty="0" smtClean="0"/>
              <a:t>But can we directly determine the location of the X-ray emitting regions?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Delta </a:t>
            </a:r>
            <a:r>
              <a:rPr lang="en-US" dirty="0" err="1" smtClean="0"/>
              <a:t>Ori</a:t>
            </a:r>
            <a:r>
              <a:rPr lang="en-US" dirty="0" smtClean="0"/>
              <a:t> </a:t>
            </a:r>
            <a:r>
              <a:rPr lang="en-US" sz="1800" dirty="0" smtClean="0"/>
              <a:t>(Aa1+2) </a:t>
            </a:r>
            <a:r>
              <a:rPr lang="en-US" dirty="0" smtClean="0"/>
              <a:t>Large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US" sz="2800" dirty="0" smtClean="0"/>
              <a:t>500 </a:t>
            </a:r>
            <a:r>
              <a:rPr lang="en-US" sz="2800" dirty="0" err="1" smtClean="0"/>
              <a:t>ksec</a:t>
            </a:r>
            <a:r>
              <a:rPr lang="en-US" sz="2800" dirty="0" smtClean="0"/>
              <a:t> phase-resolved HETG spectra (Dec 2012)</a:t>
            </a:r>
          </a:p>
          <a:p>
            <a:r>
              <a:rPr lang="en-US" sz="2800" dirty="0" smtClean="0"/>
              <a:t>21 days of high-precision photometry with the </a:t>
            </a:r>
            <a:r>
              <a:rPr lang="en-US" sz="2800" dirty="0" err="1"/>
              <a:t>Microvariability</a:t>
            </a:r>
            <a:r>
              <a:rPr lang="en-US" sz="2800" dirty="0"/>
              <a:t> and Oscillations of </a:t>
            </a:r>
            <a:r>
              <a:rPr lang="en-US" sz="2800" dirty="0" err="1"/>
              <a:t>STars</a:t>
            </a:r>
            <a:r>
              <a:rPr lang="en-US" sz="2800" dirty="0"/>
              <a:t> </a:t>
            </a:r>
            <a:r>
              <a:rPr lang="en-US" sz="2800" dirty="0" smtClean="0"/>
              <a:t>telescope (MOST) covering the HETG observations</a:t>
            </a:r>
            <a:endParaRPr lang="en-US" sz="2800" dirty="0"/>
          </a:p>
          <a:p>
            <a:r>
              <a:rPr lang="en-US" sz="2800" dirty="0" smtClean="0"/>
              <a:t>21-day </a:t>
            </a:r>
            <a:r>
              <a:rPr lang="en-US" sz="2800" dirty="0" err="1" smtClean="0"/>
              <a:t>Pro-AM</a:t>
            </a:r>
            <a:r>
              <a:rPr lang="en-US" sz="2800" dirty="0" smtClean="0"/>
              <a:t> spectroscopic campaign at H-alpha and He I 6678</a:t>
            </a:r>
          </a:p>
          <a:p>
            <a:r>
              <a:rPr lang="en-US" sz="2800" dirty="0" smtClean="0"/>
              <a:t>Optical-UV-X-ray spectral modeling</a:t>
            </a:r>
          </a:p>
          <a:p>
            <a:r>
              <a:rPr lang="en-US" sz="2800" dirty="0" err="1" smtClean="0"/>
              <a:t>Lightcurve</a:t>
            </a:r>
            <a:r>
              <a:rPr lang="en-US" sz="2800" dirty="0" smtClean="0"/>
              <a:t> solution</a:t>
            </a:r>
          </a:p>
        </p:txBody>
      </p:sp>
    </p:spTree>
    <p:extLst>
      <p:ext uri="{BB962C8B-B14F-4D97-AF65-F5344CB8AC3E}">
        <p14:creationId xmlns:p14="http://schemas.microsoft.com/office/powerpoint/2010/main" val="1667698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Understanding Massive Stellar Winds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sz="2800" dirty="0" smtClean="0"/>
              <a:t>Winds idealized as smooth flows from the stellar surface</a:t>
            </a:r>
          </a:p>
          <a:p>
            <a:r>
              <a:rPr lang="en-US" sz="2800" dirty="0" smtClean="0"/>
              <a:t>Evidence (</a:t>
            </a:r>
            <a:r>
              <a:rPr lang="en-US" sz="2800" dirty="0" err="1" smtClean="0"/>
              <a:t>DACs</a:t>
            </a:r>
            <a:r>
              <a:rPr lang="en-US" sz="2800" dirty="0" smtClean="0"/>
              <a:t>, NT radio emission, X-ray emission) shows that winds are structured</a:t>
            </a:r>
          </a:p>
          <a:p>
            <a:pPr lvl="1"/>
            <a:r>
              <a:rPr lang="en-US" dirty="0" smtClean="0"/>
              <a:t> dense blobs in a thin wind</a:t>
            </a:r>
          </a:p>
          <a:p>
            <a:pPr lvl="1"/>
            <a:r>
              <a:rPr lang="en-US" dirty="0" smtClean="0"/>
              <a:t>Co-rotating streams (CIRs)</a:t>
            </a:r>
          </a:p>
          <a:p>
            <a:pPr lvl="1"/>
            <a:r>
              <a:rPr lang="en-US" dirty="0" smtClean="0"/>
              <a:t>wind-wind bow shocks</a:t>
            </a:r>
          </a:p>
          <a:p>
            <a:r>
              <a:rPr lang="en-US" sz="2800" dirty="0" smtClean="0"/>
              <a:t>where is most of the mass?</a:t>
            </a:r>
          </a:p>
          <a:p>
            <a:r>
              <a:rPr lang="en-US" sz="2800" dirty="0" smtClean="0"/>
              <a:t>what are the true mass loss rates?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10925</TotalTime>
  <Words>1315</Words>
  <Application>Microsoft Macintosh PowerPoint</Application>
  <PresentationFormat>On-screen Show (4:3)</PresentationFormat>
  <Paragraphs>128</Paragraphs>
  <Slides>23</Slides>
  <Notes>3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The Chandra Delta Ori (Aa1+2) Large Project:  </vt:lpstr>
      <vt:lpstr>Locating a Corona via Occultation</vt:lpstr>
      <vt:lpstr>Nature’s Coronal Probe</vt:lpstr>
      <vt:lpstr>The Mintaka Hierarchical Multiplet</vt:lpstr>
      <vt:lpstr>Chandra/HETGS Delta Ori Large Project</vt:lpstr>
      <vt:lpstr>System Parameters</vt:lpstr>
      <vt:lpstr>Colliding Wind</vt:lpstr>
      <vt:lpstr>The 500ksec HETGS Spectrum</vt:lpstr>
      <vt:lpstr>The Observations: MOST + Chandra</vt:lpstr>
      <vt:lpstr>Phase-Folded Lightcurves</vt:lpstr>
      <vt:lpstr>Line Width Variations</vt:lpstr>
      <vt:lpstr>X-ray Line Modeling</vt:lpstr>
      <vt:lpstr>He-Like Line Analysis</vt:lpstr>
      <vt:lpstr>Conclusions I</vt:lpstr>
      <vt:lpstr>Conclusions II</vt:lpstr>
      <vt:lpstr>Thank You for Your Attention</vt:lpstr>
      <vt:lpstr>Previous Observations</vt:lpstr>
      <vt:lpstr>PowerPoint Presentation</vt:lpstr>
      <vt:lpstr>PowerPoint Presentation</vt:lpstr>
      <vt:lpstr>Wind-Star interaction</vt:lpstr>
      <vt:lpstr>X-ray diagnostics of LDI/Mdot</vt:lpstr>
      <vt:lpstr>The Delta Ori (Aa1+2) Large Project</vt:lpstr>
      <vt:lpstr>Understanding Massive Stellar Winds </vt:lpstr>
    </vt:vector>
  </TitlesOfParts>
  <Company>USRA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Corcoran</dc:creator>
  <cp:lastModifiedBy>Michael Corcoran</cp:lastModifiedBy>
  <cp:revision>233</cp:revision>
  <cp:lastPrinted>2013-06-11T04:28:22Z</cp:lastPrinted>
  <dcterms:created xsi:type="dcterms:W3CDTF">2013-06-11T10:04:45Z</dcterms:created>
  <dcterms:modified xsi:type="dcterms:W3CDTF">2014-11-17T22:35:45Z</dcterms:modified>
</cp:coreProperties>
</file>