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6" name="Shape 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3" name="Shape 4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Say title, who I work with, what year I’m in.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80" name="Shape 8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584200">
              <a:lnSpc>
                <a:spcPct val="100000"/>
              </a:lnSpc>
              <a:defRPr sz="1800"/>
            </a:pPr>
            <a:r>
              <a:rPr sz="2200">
                <a:latin typeface="Lucida Grande"/>
                <a:ea typeface="Lucida Grande"/>
                <a:cs typeface="Lucida Grande"/>
                <a:sym typeface="Lucida Grande"/>
              </a:rPr>
              <a:t>structure of relative velocity from a point-source perturbation</a:t>
            </a:r>
            <a:endParaRPr sz="2200"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 defTabSz="584200">
              <a:lnSpc>
                <a:spcPct val="100000"/>
              </a:lnSpc>
              <a:defRPr sz="1800"/>
            </a:pPr>
            <a:r>
              <a:rPr sz="2200">
                <a:latin typeface="Lucida Grande"/>
                <a:ea typeface="Lucida Grande"/>
                <a:cs typeface="Lucida Grande"/>
                <a:sym typeface="Lucida Grande"/>
              </a:rPr>
              <a:t>DM infalls</a:t>
            </a:r>
            <a:endParaRPr sz="2200"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 defTabSz="584200">
              <a:lnSpc>
                <a:spcPct val="100000"/>
              </a:lnSpc>
              <a:defRPr sz="1800"/>
            </a:pPr>
            <a:r>
              <a:rPr sz="2200">
                <a:latin typeface="Lucida Grande"/>
                <a:ea typeface="Lucida Grande"/>
                <a:cs typeface="Lucida Grande"/>
                <a:sym typeface="Lucida Grande"/>
              </a:rPr>
              <a:t>Baryons in hydro equilibrium except at sound horizon, where pulse is moving outwards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660400" y="4292600"/>
            <a:ext cx="11684000" cy="2222500"/>
          </a:xfrm>
          <a:prstGeom prst="rect">
            <a:avLst/>
          </a:prstGeom>
        </p:spPr>
        <p:txBody>
          <a:bodyPr anchor="t"/>
          <a:lstStyle>
            <a:lvl1pPr algn="l">
              <a:defRPr cap="all" spc="992" sz="6200"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1" name="Shape 31"/>
          <p:cNvSpPr/>
          <p:nvPr>
            <p:ph type="body" idx="1"/>
          </p:nvPr>
        </p:nvSpPr>
        <p:spPr>
          <a:xfrm>
            <a:off x="660400" y="3416300"/>
            <a:ext cx="11684000" cy="8890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One</a:t>
            </a:r>
            <a:endParaRPr cap="all" spc="384" sz="2400">
              <a:solidFill>
                <a:srgbClr val="55D7FF"/>
              </a:solidFill>
            </a:endParaRPr>
          </a:p>
          <a:p>
            <a:pPr lvl="1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Two</a:t>
            </a:r>
            <a:endParaRPr cap="all" spc="384" sz="2400">
              <a:solidFill>
                <a:srgbClr val="55D7FF"/>
              </a:solidFill>
            </a:endParaRPr>
          </a:p>
          <a:p>
            <a:pPr lvl="2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Three</a:t>
            </a:r>
            <a:endParaRPr cap="all" spc="384" sz="2400">
              <a:solidFill>
                <a:srgbClr val="55D7FF"/>
              </a:solidFill>
            </a:endParaRPr>
          </a:p>
          <a:p>
            <a:pPr lvl="3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Four</a:t>
            </a:r>
            <a:endParaRPr cap="all" spc="384" sz="2400">
              <a:solidFill>
                <a:srgbClr val="55D7FF"/>
              </a:solidFill>
            </a:endParaRPr>
          </a:p>
          <a:p>
            <a:pPr lvl="4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xfrm>
            <a:off x="1270000" y="240861"/>
            <a:ext cx="10464800" cy="246467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270000" y="2705536"/>
            <a:ext cx="10464800" cy="5841128"/>
          </a:xfrm>
          <a:prstGeom prst="rect">
            <a:avLst/>
          </a:prstGeom>
        </p:spPr>
        <p:txBody>
          <a:bodyPr>
            <a:noAutofit/>
          </a:bodyPr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One</a:t>
            </a:r>
            <a:endParaRPr sz="4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Two</a:t>
            </a:r>
            <a:endParaRPr sz="4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Three</a:t>
            </a:r>
            <a:endParaRPr sz="4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Four</a:t>
            </a:r>
            <a:endParaRPr sz="4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.tif"/><Relationship Id="rId7" Type="http://schemas.openxmlformats.org/officeDocument/2006/relationships/image" Target="../media/image6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xfrm>
            <a:off x="685800" y="3379316"/>
            <a:ext cx="12063264" cy="2994968"/>
          </a:xfrm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the missing satellite problem re-examined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xfrm>
            <a:off x="660400" y="1187450"/>
            <a:ext cx="11684000" cy="889001"/>
          </a:xfrm>
          <a:prstGeom prst="rect">
            <a:avLst/>
          </a:prstGeom>
        </p:spPr>
        <p:txBody>
          <a:bodyPr/>
          <a:lstStyle/>
          <a:p>
            <a:pPr lvl="0" defTabSz="560831">
              <a:defRPr cap="none" spc="0" sz="1800">
                <a:solidFill>
                  <a:srgbClr val="000000"/>
                </a:solidFill>
              </a:defRPr>
            </a:pPr>
            <a:r>
              <a:rPr cap="all" spc="368" sz="2304">
                <a:solidFill>
                  <a:srgbClr val="55D7FF"/>
                </a:solidFill>
              </a:rPr>
              <a:t>Zachary Slepian</a:t>
            </a:r>
            <a:endParaRPr cap="all" spc="368" sz="2304">
              <a:solidFill>
                <a:srgbClr val="55D7FF"/>
              </a:solidFill>
            </a:endParaRPr>
          </a:p>
          <a:p>
            <a:pPr lvl="0" defTabSz="560831">
              <a:defRPr cap="none" spc="0" sz="1800">
                <a:solidFill>
                  <a:srgbClr val="000000"/>
                </a:solidFill>
              </a:defRPr>
            </a:pPr>
            <a:r>
              <a:rPr cap="all" spc="368" sz="2304">
                <a:solidFill>
                  <a:srgbClr val="55D7FF"/>
                </a:solidFill>
              </a:rPr>
              <a:t>Einstein &amp; Chamberlain fellow, lbnl</a:t>
            </a:r>
          </a:p>
        </p:txBody>
      </p:sp>
      <p:sp>
        <p:nvSpPr>
          <p:cNvPr id="40" name="Shape 40"/>
          <p:cNvSpPr/>
          <p:nvPr/>
        </p:nvSpPr>
        <p:spPr>
          <a:xfrm>
            <a:off x="7450429" y="5264149"/>
            <a:ext cx="5316323" cy="135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endParaRPr cap="all" spc="384" sz="2400">
              <a:solidFill>
                <a:srgbClr val="55D7FF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rPr>
              <a:t>einstein symposium: cfa</a:t>
            </a:r>
            <a:endParaRPr cap="all" spc="384" sz="2400">
              <a:solidFill>
                <a:srgbClr val="55D7FF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rPr>
              <a:t>12 October 2017</a:t>
            </a:r>
          </a:p>
        </p:txBody>
      </p:sp>
      <p:sp>
        <p:nvSpPr>
          <p:cNvPr id="41" name="Shape 41"/>
          <p:cNvSpPr/>
          <p:nvPr/>
        </p:nvSpPr>
        <p:spPr>
          <a:xfrm>
            <a:off x="738658" y="8540749"/>
            <a:ext cx="11957547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cap="all" i="1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lvl="0">
              <a:defRPr cap="none" i="0" spc="0" sz="1800">
                <a:solidFill>
                  <a:srgbClr val="000000"/>
                </a:solidFill>
              </a:defRPr>
            </a:pPr>
            <a:r>
              <a:rPr cap="all" i="1" spc="384" sz="2400">
                <a:solidFill>
                  <a:srgbClr val="55D7FF"/>
                </a:solidFill>
              </a:rPr>
              <a:t>with Andrew Song, Matt Craigie, lehman Garrison, &amp; Daniel Eisenstein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957833" y="184150"/>
            <a:ext cx="11316209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cap="all" spc="639" sz="4000"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639" sz="4000">
                <a:solidFill>
                  <a:srgbClr val="FFFFFF"/>
                </a:solidFill>
              </a:rPr>
              <a:t>but first, a message from our sponsors . . .higher-point stats</a:t>
            </a:r>
          </a:p>
        </p:txBody>
      </p:sp>
      <p:pic>
        <p:nvPicPr>
          <p:cNvPr id="46" name="image5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7375" y="1722352"/>
            <a:ext cx="3705862" cy="2477555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Shape 47"/>
          <p:cNvSpPr/>
          <p:nvPr/>
        </p:nvSpPr>
        <p:spPr>
          <a:xfrm>
            <a:off x="6194018" y="1698599"/>
            <a:ext cx="6370657" cy="337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Estimate 3PCF around a given galaxy by binning density into spherical shells and then expanding angular dependence in spherical harmonics</a:t>
            </a:r>
          </a:p>
        </p:txBody>
      </p:sp>
      <p:sp>
        <p:nvSpPr>
          <p:cNvPr id="48" name="Shape 48"/>
          <p:cNvSpPr/>
          <p:nvPr/>
        </p:nvSpPr>
        <p:spPr>
          <a:xfrm>
            <a:off x="102298" y="5197665"/>
            <a:ext cx="7696838" cy="1193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3PCF: </a:t>
            </a:r>
            <a:r>
              <a:rPr b="1" sz="3600">
                <a:solidFill>
                  <a:srgbClr val="FFFFFF"/>
                </a:solidFill>
              </a:rPr>
              <a:t>ZS</a:t>
            </a:r>
            <a:r>
              <a:rPr sz="3600">
                <a:solidFill>
                  <a:srgbClr val="FFFFFF"/>
                </a:solidFill>
              </a:rPr>
              <a:t>+DE16a, with FTs 16b</a:t>
            </a:r>
            <a:endParaRPr sz="36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Full redshift space 3PCF: </a:t>
            </a:r>
            <a:r>
              <a:rPr b="1" sz="3600">
                <a:solidFill>
                  <a:srgbClr val="FFFFFF"/>
                </a:solidFill>
              </a:rPr>
              <a:t>ZS</a:t>
            </a:r>
            <a:r>
              <a:rPr sz="3600">
                <a:solidFill>
                  <a:srgbClr val="FFFFFF"/>
                </a:solidFill>
              </a:rPr>
              <a:t>+DE17</a:t>
            </a:r>
          </a:p>
        </p:txBody>
      </p:sp>
      <p:pic>
        <p:nvPicPr>
          <p:cNvPr id="49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3913" y="6619900"/>
            <a:ext cx="7635253" cy="100584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7750" y="7777960"/>
            <a:ext cx="10312601" cy="904026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107303" y="9018752"/>
            <a:ext cx="5678194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NPCF: </a:t>
            </a:r>
            <a:r>
              <a:rPr b="1" sz="3600">
                <a:solidFill>
                  <a:srgbClr val="FFFFFF"/>
                </a:solidFill>
              </a:rPr>
              <a:t>ZS, </a:t>
            </a:r>
            <a:r>
              <a:rPr sz="3600">
                <a:solidFill>
                  <a:srgbClr val="FFFFFF"/>
                </a:solidFill>
              </a:rPr>
              <a:t>DE, RM Cahn17</a:t>
            </a:r>
          </a:p>
        </p:txBody>
      </p:sp>
      <p:pic>
        <p:nvPicPr>
          <p:cNvPr id="52" name="image59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102600" y="5048243"/>
            <a:ext cx="4713552" cy="260665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image3.ti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 rot="16188124">
            <a:off x="10737466" y="7734333"/>
            <a:ext cx="1877015" cy="1896162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asted-image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470150" y="2653134"/>
            <a:ext cx="3705862" cy="2423666"/>
          </a:xfrm>
          <a:prstGeom prst="rect">
            <a:avLst/>
          </a:prstGeom>
          <a:ln w="63500">
            <a:solidFill>
              <a:srgbClr val="BA1F1C"/>
            </a:solidFill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452830" y="323850"/>
            <a:ext cx="12099140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cap="all" spc="639" sz="4000"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639" sz="4000">
                <a:solidFill>
                  <a:srgbClr val="FFFFFF"/>
                </a:solidFill>
              </a:rPr>
              <a:t>And now to our featured programme . . .</a:t>
            </a:r>
          </a:p>
        </p:txBody>
      </p:sp>
      <p:sp>
        <p:nvSpPr>
          <p:cNvPr id="57" name="Shape 57"/>
          <p:cNvSpPr/>
          <p:nvPr/>
        </p:nvSpPr>
        <p:spPr>
          <a:xfrm>
            <a:off x="941437" y="2317749"/>
            <a:ext cx="10664726" cy="643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i="1" sz="4200">
                <a:solidFill>
                  <a:srgbClr val="FF465B"/>
                </a:solidFill>
                <a:latin typeface="Gill Sans"/>
                <a:ea typeface="Gill Sans"/>
                <a:cs typeface="Gill Sans"/>
                <a:sym typeface="Gill Sans"/>
              </a:rPr>
              <a:t>Well-known problem with CDM: excess of small halos predicted by simulations relative to observations</a:t>
            </a:r>
            <a:endParaRPr i="1" sz="4200">
              <a:solidFill>
                <a:srgbClr val="FF465B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Could be baryon feedback, could be reionization, could be modified gravity . . .</a:t>
            </a: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4600">
                <a:solidFill>
                  <a:srgbClr val="2F3FFF"/>
                </a:solidFill>
                <a:latin typeface="Gill Sans"/>
                <a:ea typeface="Gill Sans"/>
                <a:cs typeface="Gill Sans"/>
                <a:sym typeface="Gill Sans"/>
              </a:rPr>
              <a:t>One piece of physics we </a:t>
            </a:r>
            <a:r>
              <a:rPr b="1" i="1" sz="4600">
                <a:solidFill>
                  <a:srgbClr val="2F3FFF"/>
                </a:solidFill>
                <a:latin typeface="Gill Sans"/>
                <a:ea typeface="Gill Sans"/>
                <a:cs typeface="Gill Sans"/>
                <a:sym typeface="Gill Sans"/>
              </a:rPr>
              <a:t>know </a:t>
            </a:r>
            <a:r>
              <a:rPr b="1" sz="4600">
                <a:solidFill>
                  <a:srgbClr val="2F3FFF"/>
                </a:solidFill>
                <a:latin typeface="Gill Sans"/>
                <a:ea typeface="Gill Sans"/>
                <a:cs typeface="Gill Sans"/>
                <a:sym typeface="Gill Sans"/>
              </a:rPr>
              <a:t>is there has generally not been included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46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" y="1511300"/>
            <a:ext cx="8750300" cy="70358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/>
        </p:nvSpPr>
        <p:spPr>
          <a:xfrm>
            <a:off x="4326582" y="2097482"/>
            <a:ext cx="4118" cy="5780934"/>
          </a:xfrm>
          <a:prstGeom prst="line">
            <a:avLst/>
          </a:prstGeom>
          <a:ln w="127000">
            <a:solidFill>
              <a:srgbClr val="FF4013"/>
            </a:solidFill>
            <a:miter lim="400000"/>
          </a:ln>
        </p:spPr>
        <p:txBody>
          <a:bodyPr lIns="45718" tIns="45718" rIns="45718" bIns="45718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1" name="Shape 61"/>
          <p:cNvSpPr/>
          <p:nvPr/>
        </p:nvSpPr>
        <p:spPr>
          <a:xfrm>
            <a:off x="3745960" y="3352799"/>
            <a:ext cx="44782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FF4013"/>
                </a:solidFill>
                <a:latin typeface="Gill Sans"/>
                <a:ea typeface="Gill Sans"/>
                <a:cs typeface="Gill Sans"/>
                <a:sym typeface="Gill Sans"/>
              </a:rPr>
              <a:t>r</a:t>
            </a:r>
            <a:r>
              <a:rPr b="1" baseline="-5998" sz="4200">
                <a:solidFill>
                  <a:srgbClr val="FF4013"/>
                </a:solidFill>
                <a:latin typeface="Gill Sans"/>
                <a:ea typeface="Gill Sans"/>
                <a:cs typeface="Gill Sans"/>
                <a:sym typeface="Gill Sans"/>
              </a:rPr>
              <a:t>s</a:t>
            </a:r>
          </a:p>
        </p:txBody>
      </p:sp>
      <p:sp>
        <p:nvSpPr>
          <p:cNvPr id="62" name="Shape 62"/>
          <p:cNvSpPr/>
          <p:nvPr/>
        </p:nvSpPr>
        <p:spPr>
          <a:xfrm>
            <a:off x="264217" y="255984"/>
            <a:ext cx="12476366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cap="all" spc="608" sz="38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608" sz="3800">
                <a:solidFill>
                  <a:srgbClr val="55D7FF"/>
                </a:solidFill>
              </a:rPr>
              <a:t>baryon-cdm relative velocity</a:t>
            </a:r>
          </a:p>
        </p:txBody>
      </p:sp>
      <p:sp>
        <p:nvSpPr>
          <p:cNvPr id="63" name="Shape 63"/>
          <p:cNvSpPr/>
          <p:nvPr/>
        </p:nvSpPr>
        <p:spPr>
          <a:xfrm>
            <a:off x="9552327" y="8771639"/>
            <a:ext cx="327013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endParaRPr sz="14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Figures:  </a:t>
            </a:r>
            <a:r>
              <a:rPr b="1"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ZS</a:t>
            </a:r>
            <a:r>
              <a:rPr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&amp;DE 2015a, </a:t>
            </a:r>
            <a:endParaRPr sz="14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Eisenstein Seo &amp; White 2007, </a:t>
            </a:r>
            <a:r>
              <a:rPr b="1"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ZS &amp; </a:t>
            </a:r>
            <a:r>
              <a:rPr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DE 2016</a:t>
            </a:r>
            <a:endParaRPr sz="14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RV effect: Tseliakhovich &amp; Hirata 2010</a:t>
            </a:r>
          </a:p>
        </p:txBody>
      </p:sp>
      <p:sp>
        <p:nvSpPr>
          <p:cNvPr id="64" name="Shape 64"/>
          <p:cNvSpPr/>
          <p:nvPr/>
        </p:nvSpPr>
        <p:spPr>
          <a:xfrm>
            <a:off x="9232900" y="6534150"/>
            <a:ext cx="3441700" cy="201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E32400"/>
                </a:solidFill>
                <a:latin typeface="Gill Sans"/>
                <a:ea typeface="Gill Sans"/>
                <a:cs typeface="Gill Sans"/>
                <a:sym typeface="Gill Sans"/>
              </a:rPr>
              <a:t>Baryon-photon </a:t>
            </a:r>
            <a:r>
              <a:rPr sz="4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pulse outgoing</a:t>
            </a:r>
          </a:p>
        </p:txBody>
      </p:sp>
      <p:sp>
        <p:nvSpPr>
          <p:cNvPr id="65" name="Shape 65"/>
          <p:cNvSpPr/>
          <p:nvPr/>
        </p:nvSpPr>
        <p:spPr>
          <a:xfrm flipH="1">
            <a:off x="9865072" y="5689351"/>
            <a:ext cx="829372" cy="1009007"/>
          </a:xfrm>
          <a:prstGeom prst="line">
            <a:avLst/>
          </a:prstGeom>
          <a:ln w="50800">
            <a:solidFill>
              <a:srgbClr val="E32400"/>
            </a:solidFill>
            <a:miter lim="400000"/>
            <a:headEnd type="stealth"/>
          </a:ln>
        </p:spPr>
        <p:txBody>
          <a:bodyPr lIns="45718" tIns="45718" rIns="45718" bIns="45718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68" name="Group 68"/>
          <p:cNvGrpSpPr/>
          <p:nvPr/>
        </p:nvGrpSpPr>
        <p:grpSpPr>
          <a:xfrm>
            <a:off x="3492500" y="8166100"/>
            <a:ext cx="2235200" cy="1270000"/>
            <a:chOff x="0" y="0"/>
            <a:chExt cx="2235200" cy="1270000"/>
          </a:xfrm>
        </p:grpSpPr>
        <p:sp>
          <p:nvSpPr>
            <p:cNvPr id="66" name="Shape 66"/>
            <p:cNvSpPr/>
            <p:nvPr/>
          </p:nvSpPr>
          <p:spPr>
            <a:xfrm>
              <a:off x="0" y="0"/>
              <a:ext cx="2235200" cy="12700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67" name="Shape 67"/>
            <p:cNvSpPr/>
            <p:nvPr/>
          </p:nvSpPr>
          <p:spPr>
            <a:xfrm>
              <a:off x="0" y="412749"/>
              <a:ext cx="2235200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b="1" sz="3000">
                  <a:solidFill>
                    <a:srgbClr val="000000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 lvl="0">
                <a:defRPr b="0" sz="1800">
                  <a:effectLst/>
                </a:defRPr>
              </a:pPr>
              <a:r>
                <a:rPr b="1"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rPr>
                <a:t>r (Mpc)</a:t>
              </a:r>
            </a:p>
          </p:txBody>
        </p:sp>
      </p:grpSp>
      <p:sp>
        <p:nvSpPr>
          <p:cNvPr id="69" name="Shape 69"/>
          <p:cNvSpPr/>
          <p:nvPr/>
        </p:nvSpPr>
        <p:spPr>
          <a:xfrm>
            <a:off x="152400" y="4648200"/>
            <a:ext cx="431800" cy="1270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70" name="Shape 70"/>
          <p:cNvSpPr/>
          <p:nvPr/>
        </p:nvSpPr>
        <p:spPr>
          <a:xfrm>
            <a:off x="230751" y="4210049"/>
            <a:ext cx="798042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4200">
                <a:latin typeface="Gill Sans"/>
                <a:ea typeface="Gill Sans"/>
                <a:cs typeface="Gill Sans"/>
                <a:sym typeface="Gill Sans"/>
              </a:rPr>
              <a:t>r</a:t>
            </a:r>
            <a:r>
              <a:rPr b="1" baseline="31999" sz="4200">
                <a:latin typeface="Gill Sans"/>
                <a:ea typeface="Gill Sans"/>
                <a:cs typeface="Gill Sans"/>
                <a:sym typeface="Gill Sans"/>
              </a:rPr>
              <a:t>2</a:t>
            </a:r>
            <a:r>
              <a:rPr b="1" sz="4200">
                <a:latin typeface="Gill Sans"/>
                <a:ea typeface="Gill Sans"/>
                <a:cs typeface="Gill Sans"/>
                <a:sym typeface="Gill Sans"/>
              </a:rPr>
              <a:t>v</a:t>
            </a:r>
          </a:p>
        </p:txBody>
      </p:sp>
      <p:sp>
        <p:nvSpPr>
          <p:cNvPr id="71" name="Shape 71"/>
          <p:cNvSpPr/>
          <p:nvPr/>
        </p:nvSpPr>
        <p:spPr>
          <a:xfrm>
            <a:off x="5465581" y="4210049"/>
            <a:ext cx="207363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4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b="0" sz="1800"/>
            </a:pPr>
            <a:r>
              <a:rPr b="1" sz="4200"/>
              <a:t>relative</a:t>
            </a:r>
          </a:p>
        </p:txBody>
      </p:sp>
      <p:sp>
        <p:nvSpPr>
          <p:cNvPr id="72" name="Shape 72"/>
          <p:cNvSpPr/>
          <p:nvPr/>
        </p:nvSpPr>
        <p:spPr>
          <a:xfrm>
            <a:off x="5136274" y="5886449"/>
            <a:ext cx="1919450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4200">
                <a:solidFill>
                  <a:srgbClr val="E324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E32400"/>
                </a:solidFill>
              </a:rPr>
              <a:t>baryon</a:t>
            </a:r>
          </a:p>
        </p:txBody>
      </p:sp>
      <p:sp>
        <p:nvSpPr>
          <p:cNvPr id="73" name="Shape 73"/>
          <p:cNvSpPr/>
          <p:nvPr/>
        </p:nvSpPr>
        <p:spPr>
          <a:xfrm>
            <a:off x="1746479" y="6356350"/>
            <a:ext cx="1358442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4200">
                <a:solidFill>
                  <a:srgbClr val="0056D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0056D6"/>
                </a:solidFill>
              </a:rPr>
              <a:t>CDM</a:t>
            </a:r>
          </a:p>
        </p:txBody>
      </p:sp>
      <p:sp>
        <p:nvSpPr>
          <p:cNvPr id="74" name="Shape 74"/>
          <p:cNvSpPr/>
          <p:nvPr/>
        </p:nvSpPr>
        <p:spPr>
          <a:xfrm>
            <a:off x="6411720" y="8648700"/>
            <a:ext cx="1756157" cy="69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000">
                <a:solidFill>
                  <a:srgbClr val="FFFFFF"/>
                </a:solidFill>
                <a:latin typeface="Avenir Light"/>
                <a:ea typeface="Avenir Light"/>
                <a:cs typeface="Avenir Light"/>
                <a:sym typeface="Avenir Light"/>
              </a:rPr>
              <a:t>z </a:t>
            </a:r>
            <a:r>
              <a:rPr sz="4000">
                <a:solidFill>
                  <a:srgbClr val="FFFFFF"/>
                </a:solidFill>
                <a:latin typeface="Avenir Light"/>
                <a:ea typeface="Avenir Light"/>
                <a:cs typeface="Avenir Light"/>
                <a:sym typeface="Avenir Light"/>
              </a:rPr>
              <a:t>=1020</a:t>
            </a:r>
          </a:p>
        </p:txBody>
      </p:sp>
      <p:sp>
        <p:nvSpPr>
          <p:cNvPr id="75" name="Shape 75"/>
          <p:cNvSpPr/>
          <p:nvPr/>
        </p:nvSpPr>
        <p:spPr>
          <a:xfrm>
            <a:off x="1047750" y="1017986"/>
            <a:ext cx="7124701" cy="106481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76" name="Shape 76"/>
          <p:cNvSpPr/>
          <p:nvPr/>
        </p:nvSpPr>
        <p:spPr>
          <a:xfrm>
            <a:off x="1064895" y="1162049"/>
            <a:ext cx="7090409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4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b="0" sz="1800"/>
            </a:pPr>
            <a:r>
              <a:rPr b="1" sz="4200"/>
              <a:t>Velocity Green’s functions</a:t>
            </a:r>
          </a:p>
        </p:txBody>
      </p:sp>
      <p:sp>
        <p:nvSpPr>
          <p:cNvPr id="77" name="Shape 77"/>
          <p:cNvSpPr/>
          <p:nvPr/>
        </p:nvSpPr>
        <p:spPr>
          <a:xfrm>
            <a:off x="6451598" y="2184400"/>
            <a:ext cx="1996581" cy="171097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000000"/>
                </a:solidFill>
              </a:defRPr>
            </a:pPr>
          </a:p>
        </p:txBody>
      </p:sp>
      <p:pic>
        <p:nvPicPr>
          <p:cNvPr id="78" name="image47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65253" y="1836094"/>
            <a:ext cx="5209386" cy="36557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/>
        </p:nvSpPr>
        <p:spPr>
          <a:xfrm>
            <a:off x="857250" y="869950"/>
            <a:ext cx="3805387" cy="3935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2600"/>
            </a:pPr>
          </a:p>
        </p:txBody>
      </p:sp>
      <p:sp>
        <p:nvSpPr>
          <p:cNvPr id="83" name="Shape 83"/>
          <p:cNvSpPr/>
          <p:nvPr/>
        </p:nvSpPr>
        <p:spPr>
          <a:xfrm rot="10781535">
            <a:off x="723292" y="681776"/>
            <a:ext cx="3818162" cy="132786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97181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84" name="Shape 84"/>
          <p:cNvSpPr/>
          <p:nvPr/>
        </p:nvSpPr>
        <p:spPr>
          <a:xfrm rot="10781535">
            <a:off x="723291" y="2168284"/>
            <a:ext cx="3818163" cy="1327862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97181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85" name="Shape 85"/>
          <p:cNvSpPr/>
          <p:nvPr/>
        </p:nvSpPr>
        <p:spPr>
          <a:xfrm rot="10781535">
            <a:off x="723291" y="3654792"/>
            <a:ext cx="3818163" cy="1327862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97181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86" name="Shape 86"/>
          <p:cNvSpPr/>
          <p:nvPr/>
        </p:nvSpPr>
        <p:spPr>
          <a:xfrm>
            <a:off x="4853221" y="881496"/>
            <a:ext cx="1681424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i="1" sz="4200">
                <a:solidFill>
                  <a:srgbClr val="FF465B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200">
                <a:solidFill>
                  <a:srgbClr val="FF465B"/>
                </a:solidFill>
              </a:rPr>
              <a:t>baryons</a:t>
            </a:r>
          </a:p>
        </p:txBody>
      </p:sp>
      <p:sp>
        <p:nvSpPr>
          <p:cNvPr id="87" name="Shape 87"/>
          <p:cNvSpPr/>
          <p:nvPr/>
        </p:nvSpPr>
        <p:spPr>
          <a:xfrm>
            <a:off x="1787438" y="4927599"/>
            <a:ext cx="3011339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4600">
                <a:solidFill>
                  <a:srgbClr val="2F3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600">
                <a:solidFill>
                  <a:srgbClr val="2F3FFF"/>
                </a:solidFill>
              </a:rPr>
              <a:t>CDM halo</a:t>
            </a:r>
          </a:p>
        </p:txBody>
      </p:sp>
      <p:pic>
        <p:nvPicPr>
          <p:cNvPr id="88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82430" y="799236"/>
            <a:ext cx="9595901" cy="4414114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Shape 89"/>
          <p:cNvSpPr/>
          <p:nvPr/>
        </p:nvSpPr>
        <p:spPr>
          <a:xfrm>
            <a:off x="7395238" y="5467350"/>
            <a:ext cx="561074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i="1" sz="4200">
                <a:solidFill>
                  <a:srgbClr val="FF465B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200">
                <a:solidFill>
                  <a:srgbClr val="FF465B"/>
                </a:solidFill>
              </a:rPr>
              <a:t>A wind can really sink galaxy formation!</a:t>
            </a:r>
          </a:p>
        </p:txBody>
      </p:sp>
      <p:sp>
        <p:nvSpPr>
          <p:cNvPr id="90" name="Shape 90"/>
          <p:cNvSpPr/>
          <p:nvPr/>
        </p:nvSpPr>
        <p:spPr>
          <a:xfrm>
            <a:off x="573720" y="7128074"/>
            <a:ext cx="11631787" cy="218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Relative velocity is sourced by overdensities and so varies over different patches of Universe.</a:t>
            </a:r>
            <a:endParaRPr sz="36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 sigma = 10% of typical circular velocity for 10</a:t>
            </a:r>
            <a:r>
              <a:rPr baseline="31999"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6 </a:t>
            </a:r>
            <a:r>
              <a:rPr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Msun halos at z = 50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325830" y="127000"/>
            <a:ext cx="1209914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cap="all" spc="639" sz="4000"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639" sz="4000">
                <a:solidFill>
                  <a:srgbClr val="FFFFFF"/>
                </a:solidFill>
              </a:rPr>
              <a:t>a modest proposal </a:t>
            </a:r>
          </a:p>
        </p:txBody>
      </p:sp>
      <p:sp>
        <p:nvSpPr>
          <p:cNvPr id="93" name="Shape 93"/>
          <p:cNvSpPr/>
          <p:nvPr/>
        </p:nvSpPr>
        <p:spPr>
          <a:xfrm>
            <a:off x="7545437" y="152399"/>
            <a:ext cx="9301510" cy="195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i="1" sz="4200">
                <a:solidFill>
                  <a:srgbClr val="FF465B"/>
                </a:solidFill>
                <a:latin typeface="Gill Sans"/>
                <a:ea typeface="Gill Sans"/>
                <a:cs typeface="Gill Sans"/>
                <a:sym typeface="Gill Sans"/>
              </a:rPr>
              <a:t>(Not my own)</a:t>
            </a: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94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05092" y="2338327"/>
            <a:ext cx="6994616" cy="6435846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/>
        </p:nvSpPr>
        <p:spPr>
          <a:xfrm>
            <a:off x="282835" y="902390"/>
            <a:ext cx="11981930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Bovy &amp; Dvorkin 13: RV could suppress low-mass halos before reionization</a:t>
            </a:r>
          </a:p>
        </p:txBody>
      </p:sp>
      <p:sp>
        <p:nvSpPr>
          <p:cNvPr id="96" name="Shape 96"/>
          <p:cNvSpPr/>
          <p:nvPr/>
        </p:nvSpPr>
        <p:spPr>
          <a:xfrm>
            <a:off x="283815" y="8863908"/>
            <a:ext cx="7900170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Diamonds = data from Koposov+09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452830" y="673100"/>
            <a:ext cx="1209914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cap="all" spc="639" sz="4000"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639" sz="4000">
                <a:solidFill>
                  <a:srgbClr val="FFFFFF"/>
                </a:solidFill>
              </a:rPr>
              <a:t>so what do we need?</a:t>
            </a:r>
          </a:p>
        </p:txBody>
      </p:sp>
      <p:sp>
        <p:nvSpPr>
          <p:cNvPr id="99" name="Shape 99"/>
          <p:cNvSpPr/>
          <p:nvPr/>
        </p:nvSpPr>
        <p:spPr>
          <a:xfrm>
            <a:off x="1170037" y="1955799"/>
            <a:ext cx="10664726" cy="645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i="1" sz="4200">
                <a:solidFill>
                  <a:srgbClr val="FF465B"/>
                </a:solidFill>
                <a:latin typeface="Gill Sans"/>
                <a:ea typeface="Gill Sans"/>
                <a:cs typeface="Gill Sans"/>
                <a:sym typeface="Gill Sans"/>
              </a:rPr>
              <a:t>A 1.5 to 2.5 sigma above-average baryon-CDM relative velocity in the Milky Way</a:t>
            </a:r>
            <a:endParaRPr i="1" sz="4200">
              <a:solidFill>
                <a:srgbClr val="FF465B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For the Milky Way, we can in fact simply go ahead and measure it.</a:t>
            </a: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4600">
                <a:solidFill>
                  <a:srgbClr val="2F3FFF"/>
                </a:solidFill>
                <a:latin typeface="Gill Sans"/>
                <a:ea typeface="Gill Sans"/>
                <a:cs typeface="Gill Sans"/>
                <a:sym typeface="Gill Sans"/>
              </a:rPr>
              <a:t>We have the Green’s function.</a:t>
            </a:r>
            <a:endParaRPr b="1" sz="4600">
              <a:solidFill>
                <a:srgbClr val="2F3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4600">
                <a:solidFill>
                  <a:srgbClr val="2F3FFF"/>
                </a:solidFill>
                <a:latin typeface="Gill Sans"/>
                <a:ea typeface="Gill Sans"/>
                <a:cs typeface="Gill Sans"/>
                <a:sym typeface="Gill Sans"/>
              </a:rPr>
              <a:t>We have the galaxy density field around us.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3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50" y="4040268"/>
            <a:ext cx="11239500" cy="6880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image36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76450" y="808358"/>
            <a:ext cx="8851900" cy="5287642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Shape 103"/>
          <p:cNvSpPr/>
          <p:nvPr/>
        </p:nvSpPr>
        <p:spPr>
          <a:xfrm>
            <a:off x="585946" y="57150"/>
            <a:ext cx="11832908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cap="all" spc="720" sz="45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55D7FF"/>
                </a:solidFill>
              </a:rPr>
              <a:t>imagine the universe a violin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3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89350" y="2317750"/>
            <a:ext cx="5626100" cy="62738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Shape 106"/>
          <p:cNvSpPr/>
          <p:nvPr/>
        </p:nvSpPr>
        <p:spPr>
          <a:xfrm>
            <a:off x="1098867" y="342900"/>
            <a:ext cx="10807065" cy="165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cap="all" spc="720" sz="45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55D7FF"/>
                </a:solidFill>
              </a:rPr>
              <a:t>A single pluck launches a single wave</a:t>
            </a:r>
          </a:p>
        </p:txBody>
      </p:sp>
      <p:sp>
        <p:nvSpPr>
          <p:cNvPr id="107" name="Shape 107"/>
          <p:cNvSpPr/>
          <p:nvPr/>
        </p:nvSpPr>
        <p:spPr>
          <a:xfrm>
            <a:off x="6364802" y="4826000"/>
            <a:ext cx="262496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8" name="Shape 108"/>
          <p:cNvSpPr/>
          <p:nvPr/>
        </p:nvSpPr>
        <p:spPr>
          <a:xfrm>
            <a:off x="6491802" y="4953000"/>
            <a:ext cx="262496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9" name="Shape 109"/>
          <p:cNvSpPr/>
          <p:nvPr/>
        </p:nvSpPr>
        <p:spPr>
          <a:xfrm>
            <a:off x="743167" y="8915399"/>
            <a:ext cx="11759767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Each galaxy around the Milky Way is like a single pluck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/>
        </p:nvSpPr>
        <p:spPr>
          <a:xfrm>
            <a:off x="1527184" y="2172213"/>
            <a:ext cx="9956106" cy="4832252"/>
          </a:xfrm>
          <a:prstGeom prst="rect">
            <a:avLst/>
          </a:prstGeom>
          <a:ln w="127000">
            <a:solidFill>
              <a:srgbClr val="971817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12" name="Shape 112"/>
          <p:cNvSpPr/>
          <p:nvPr/>
        </p:nvSpPr>
        <p:spPr>
          <a:xfrm>
            <a:off x="5519142" y="4618854"/>
            <a:ext cx="682725" cy="503337"/>
          </a:xfrm>
          <a:prstGeom prst="rect">
            <a:avLst/>
          </a:prstGeom>
          <a:solidFill>
            <a:srgbClr val="E8A43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13" name="Shape 113"/>
          <p:cNvSpPr/>
          <p:nvPr/>
        </p:nvSpPr>
        <p:spPr>
          <a:xfrm rot="1820989">
            <a:off x="3056275" y="3044148"/>
            <a:ext cx="3133775" cy="1148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8989" y="4124"/>
                </a:lnTo>
                <a:lnTo>
                  <a:pt x="10819" y="0"/>
                </a:lnTo>
                <a:lnTo>
                  <a:pt x="12987" y="2324"/>
                </a:lnTo>
                <a:lnTo>
                  <a:pt x="12987" y="8195"/>
                </a:lnTo>
                <a:lnTo>
                  <a:pt x="12987" y="12846"/>
                </a:lnTo>
                <a:lnTo>
                  <a:pt x="12987" y="17779"/>
                </a:lnTo>
                <a:lnTo>
                  <a:pt x="14671" y="20616"/>
                </a:lnTo>
                <a:lnTo>
                  <a:pt x="21600" y="20591"/>
                </a:lnTo>
              </a:path>
            </a:pathLst>
          </a:cu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600"/>
            </a:pPr>
          </a:p>
        </p:txBody>
      </p:sp>
      <p:sp>
        <p:nvSpPr>
          <p:cNvPr id="114" name="Shape 114"/>
          <p:cNvSpPr/>
          <p:nvPr/>
        </p:nvSpPr>
        <p:spPr>
          <a:xfrm rot="7787141">
            <a:off x="4364375" y="4863362"/>
            <a:ext cx="3133775" cy="1148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8989" y="4124"/>
                </a:lnTo>
                <a:lnTo>
                  <a:pt x="10819" y="0"/>
                </a:lnTo>
                <a:lnTo>
                  <a:pt x="12987" y="2324"/>
                </a:lnTo>
                <a:lnTo>
                  <a:pt x="12987" y="8195"/>
                </a:lnTo>
                <a:lnTo>
                  <a:pt x="12987" y="12846"/>
                </a:lnTo>
                <a:lnTo>
                  <a:pt x="12987" y="17779"/>
                </a:lnTo>
                <a:lnTo>
                  <a:pt x="14671" y="20616"/>
                </a:lnTo>
                <a:lnTo>
                  <a:pt x="21600" y="20591"/>
                </a:lnTo>
              </a:path>
            </a:pathLst>
          </a:cu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600"/>
            </a:pPr>
          </a:p>
        </p:txBody>
      </p:sp>
      <p:sp>
        <p:nvSpPr>
          <p:cNvPr id="115" name="Shape 115"/>
          <p:cNvSpPr/>
          <p:nvPr/>
        </p:nvSpPr>
        <p:spPr>
          <a:xfrm>
            <a:off x="2841426" y="3274516"/>
            <a:ext cx="3027839" cy="1658740"/>
          </a:xfrm>
          <a:prstGeom prst="line">
            <a:avLst/>
          </a:prstGeom>
          <a:ln w="50800">
            <a:solidFill>
              <a:srgbClr val="7BDB45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16" name="Shape 116"/>
          <p:cNvSpPr/>
          <p:nvPr/>
        </p:nvSpPr>
        <p:spPr>
          <a:xfrm flipH="1">
            <a:off x="5838452" y="3890800"/>
            <a:ext cx="620812" cy="997539"/>
          </a:xfrm>
          <a:prstGeom prst="line">
            <a:avLst/>
          </a:prstGeom>
          <a:ln w="50800">
            <a:solidFill>
              <a:srgbClr val="7BDB45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17" name="Shape 117"/>
          <p:cNvSpPr/>
          <p:nvPr/>
        </p:nvSpPr>
        <p:spPr>
          <a:xfrm flipH="1" rot="1474523">
            <a:off x="6256675" y="4609362"/>
            <a:ext cx="3133775" cy="1148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8989" y="4124"/>
                </a:lnTo>
                <a:lnTo>
                  <a:pt x="10819" y="0"/>
                </a:lnTo>
                <a:lnTo>
                  <a:pt x="12987" y="2324"/>
                </a:lnTo>
                <a:lnTo>
                  <a:pt x="12987" y="8195"/>
                </a:lnTo>
                <a:lnTo>
                  <a:pt x="12987" y="12846"/>
                </a:lnTo>
                <a:lnTo>
                  <a:pt x="12987" y="17779"/>
                </a:lnTo>
                <a:lnTo>
                  <a:pt x="14671" y="20616"/>
                </a:lnTo>
                <a:lnTo>
                  <a:pt x="21600" y="20591"/>
                </a:lnTo>
              </a:path>
            </a:pathLst>
          </a:cu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600"/>
            </a:pPr>
          </a:p>
        </p:txBody>
      </p:sp>
      <p:sp>
        <p:nvSpPr>
          <p:cNvPr id="118" name="Shape 118"/>
          <p:cNvSpPr/>
          <p:nvPr/>
        </p:nvSpPr>
        <p:spPr>
          <a:xfrm flipH="1" flipV="1">
            <a:off x="5907363" y="4866641"/>
            <a:ext cx="3052884" cy="1441302"/>
          </a:xfrm>
          <a:prstGeom prst="line">
            <a:avLst/>
          </a:prstGeom>
          <a:ln w="50800">
            <a:solidFill>
              <a:srgbClr val="7BDB45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19" name="Shape 119"/>
          <p:cNvSpPr/>
          <p:nvPr/>
        </p:nvSpPr>
        <p:spPr>
          <a:xfrm>
            <a:off x="8783488" y="6126410"/>
            <a:ext cx="437010" cy="433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2600"/>
            </a:pPr>
          </a:p>
        </p:txBody>
      </p:sp>
      <p:sp>
        <p:nvSpPr>
          <p:cNvPr id="120" name="Shape 120"/>
          <p:cNvSpPr/>
          <p:nvPr/>
        </p:nvSpPr>
        <p:spPr>
          <a:xfrm>
            <a:off x="2535088" y="3091110"/>
            <a:ext cx="437010" cy="433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2600"/>
            </a:pPr>
          </a:p>
        </p:txBody>
      </p:sp>
      <p:sp>
        <p:nvSpPr>
          <p:cNvPr id="121" name="Shape 121"/>
          <p:cNvSpPr/>
          <p:nvPr/>
        </p:nvSpPr>
        <p:spPr>
          <a:xfrm>
            <a:off x="6286732" y="3599110"/>
            <a:ext cx="437010" cy="433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2600"/>
            </a:pPr>
          </a:p>
        </p:txBody>
      </p:sp>
      <p:sp>
        <p:nvSpPr>
          <p:cNvPr id="122" name="Shape 122"/>
          <p:cNvSpPr/>
          <p:nvPr/>
        </p:nvSpPr>
        <p:spPr>
          <a:xfrm>
            <a:off x="-197803" y="7353299"/>
            <a:ext cx="6477695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7BDB45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BDB45"/>
                </a:solidFill>
              </a:rPr>
              <a:t>Direction is always along separation from external galaxy to MW</a:t>
            </a:r>
          </a:p>
        </p:txBody>
      </p:sp>
      <p:sp>
        <p:nvSpPr>
          <p:cNvPr id="123" name="Shape 123"/>
          <p:cNvSpPr/>
          <p:nvPr/>
        </p:nvSpPr>
        <p:spPr>
          <a:xfrm>
            <a:off x="6121831" y="7626350"/>
            <a:ext cx="7199640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Magnitude is set by Green’s function (crudely drawn)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363930" y="266700"/>
            <a:ext cx="1209914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cap="all" spc="639" sz="4000"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639" sz="4000">
                <a:solidFill>
                  <a:srgbClr val="FFFFFF"/>
                </a:solidFill>
              </a:rPr>
              <a:t>2mass redshift survey</a:t>
            </a:r>
          </a:p>
        </p:txBody>
      </p:sp>
      <p:sp>
        <p:nvSpPr>
          <p:cNvPr id="126" name="Shape 126"/>
          <p:cNvSpPr/>
          <p:nvPr/>
        </p:nvSpPr>
        <p:spPr>
          <a:xfrm>
            <a:off x="1170037" y="1416050"/>
            <a:ext cx="10664726" cy="943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91% sky coverage, ~45,000 galaxies, ~98% complete, magnitude limit of K</a:t>
            </a:r>
            <a:r>
              <a:rPr baseline="-5999"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</a:t>
            </a:r>
            <a:r>
              <a: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=11.75 mag, census of galaxies within local 300 Mpc</a:t>
            </a: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Recall Green’s function only is non-zero up to 150 Mpc. Unlike traditional velocity reconstruction (sorry POTENT!), we have a tractable problem.</a:t>
            </a: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create a volume-limited sample (~15,000 galaxies) so that we can ignore bias evolution: bias will be a constant.</a:t>
            </a: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032603" y="9112250"/>
            <a:ext cx="2792587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Huchra+10,  </a:t>
            </a:r>
            <a:r>
              <a:rPr b="1"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ZS, </a:t>
            </a:r>
            <a:r>
              <a:rPr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AS, MC, LG &amp; DE17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3708" y="1329620"/>
            <a:ext cx="5623573" cy="1097281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/>
        </p:nvSpPr>
        <p:spPr>
          <a:xfrm rot="21544838">
            <a:off x="5125228" y="2507027"/>
            <a:ext cx="1616385" cy="632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8989" y="4124"/>
                </a:lnTo>
                <a:lnTo>
                  <a:pt x="10819" y="0"/>
                </a:lnTo>
                <a:lnTo>
                  <a:pt x="12987" y="2324"/>
                </a:lnTo>
                <a:lnTo>
                  <a:pt x="12987" y="8195"/>
                </a:lnTo>
                <a:lnTo>
                  <a:pt x="12987" y="12846"/>
                </a:lnTo>
                <a:lnTo>
                  <a:pt x="12987" y="17779"/>
                </a:lnTo>
                <a:lnTo>
                  <a:pt x="14671" y="20616"/>
                </a:lnTo>
                <a:lnTo>
                  <a:pt x="21600" y="20591"/>
                </a:lnTo>
              </a:path>
            </a:pathLst>
          </a:cu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600"/>
            </a:pPr>
          </a:p>
        </p:txBody>
      </p:sp>
      <p:sp>
        <p:nvSpPr>
          <p:cNvPr id="131" name="Shape 131"/>
          <p:cNvSpPr/>
          <p:nvPr/>
        </p:nvSpPr>
        <p:spPr>
          <a:xfrm flipH="1">
            <a:off x="6663952" y="2256419"/>
            <a:ext cx="281236" cy="333220"/>
          </a:xfrm>
          <a:prstGeom prst="line">
            <a:avLst/>
          </a:prstGeom>
          <a:ln w="50800">
            <a:solidFill>
              <a:srgbClr val="7BDB45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32" name="Shape 132"/>
          <p:cNvSpPr/>
          <p:nvPr/>
        </p:nvSpPr>
        <p:spPr>
          <a:xfrm>
            <a:off x="4389288" y="2291010"/>
            <a:ext cx="437010" cy="433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2600"/>
            </a:pPr>
          </a:p>
        </p:txBody>
      </p:sp>
      <p:sp>
        <p:nvSpPr>
          <p:cNvPr id="133" name="Shape 133"/>
          <p:cNvSpPr/>
          <p:nvPr/>
        </p:nvSpPr>
        <p:spPr>
          <a:xfrm>
            <a:off x="1868909" y="2255912"/>
            <a:ext cx="682726" cy="503337"/>
          </a:xfrm>
          <a:prstGeom prst="rect">
            <a:avLst/>
          </a:prstGeom>
          <a:solidFill>
            <a:srgbClr val="E8A43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pic>
        <p:nvPicPr>
          <p:cNvPr id="134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1398" y="3737014"/>
            <a:ext cx="7589533" cy="868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8573" y="4866600"/>
            <a:ext cx="3429001" cy="548641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Shape 136"/>
          <p:cNvSpPr/>
          <p:nvPr/>
        </p:nvSpPr>
        <p:spPr>
          <a:xfrm>
            <a:off x="301240" y="5676145"/>
            <a:ext cx="12402320" cy="383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Ignore non-linear evolution and ignore RSD.</a:t>
            </a: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can test if these approximations are good using simulations, and we do (preliminary).</a:t>
            </a: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4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Can also use optimal weights to mitigate, and can invert some of RSD operator.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452830" y="673100"/>
            <a:ext cx="1209914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cap="all" spc="639" sz="4000"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639" sz="4000">
                <a:solidFill>
                  <a:srgbClr val="FFFFFF"/>
                </a:solidFill>
              </a:rPr>
              <a:t>What about boundary effects?</a:t>
            </a:r>
          </a:p>
        </p:txBody>
      </p:sp>
      <p:sp>
        <p:nvSpPr>
          <p:cNvPr id="139" name="Shape 139"/>
          <p:cNvSpPr/>
          <p:nvPr/>
        </p:nvSpPr>
        <p:spPr>
          <a:xfrm>
            <a:off x="1081137" y="1537331"/>
            <a:ext cx="11318131" cy="588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i="1" sz="3100">
                <a:solidFill>
                  <a:srgbClr val="FF465B"/>
                </a:solidFill>
                <a:latin typeface="Gill Sans"/>
                <a:ea typeface="Gill Sans"/>
                <a:cs typeface="Gill Sans"/>
                <a:sym typeface="Gill Sans"/>
              </a:rPr>
              <a:t>9% of sky is missing: does that matter? (we make azimuthally-symm. cuts)</a:t>
            </a:r>
            <a:endParaRPr i="1" sz="3100">
              <a:solidFill>
                <a:srgbClr val="FF465B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i="1" sz="3100">
                <a:solidFill>
                  <a:srgbClr val="FF465B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3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Three methods: </a:t>
            </a:r>
            <a:endParaRPr sz="3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1) Simulate</a:t>
            </a:r>
            <a:endParaRPr sz="3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marL="625642" indent="-625642" algn="l">
              <a:buSzPct val="100000"/>
              <a:buAutoNum type="arabicParenR" startAt="1"/>
              <a:defRPr sz="1800">
                <a:solidFill>
                  <a:srgbClr val="000000"/>
                </a:solidFill>
              </a:defRPr>
            </a:pPr>
            <a:endParaRPr sz="3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2) Throw randoms on full and cut sky and compute the change in relative velocity: ~7%</a:t>
            </a:r>
            <a:endParaRPr sz="3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2) Model analytically: can impose an azimuthally -symmetric cut and solve for the change in variance: ~4%</a:t>
            </a:r>
            <a:endParaRPr sz="3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8151" y="6490791"/>
            <a:ext cx="6217934" cy="1143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76042" y="7481561"/>
            <a:ext cx="6581129" cy="18716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59900" y="6375176"/>
            <a:ext cx="3359374" cy="3359374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452830" y="292100"/>
            <a:ext cx="1209914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cap="all" spc="639" sz="4000"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639" sz="4000">
                <a:solidFill>
                  <a:srgbClr val="FFFFFF"/>
                </a:solidFill>
              </a:rPr>
              <a:t>What do we get?</a:t>
            </a:r>
          </a:p>
        </p:txBody>
      </p:sp>
      <p:sp>
        <p:nvSpPr>
          <p:cNvPr id="145" name="Shape 145"/>
          <p:cNvSpPr/>
          <p:nvPr/>
        </p:nvSpPr>
        <p:spPr>
          <a:xfrm>
            <a:off x="392224" y="1390649"/>
            <a:ext cx="11610009" cy="817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4600">
                <a:solidFill>
                  <a:srgbClr val="2F3FFF"/>
                </a:solidFill>
                <a:latin typeface="Gill Sans"/>
                <a:ea typeface="Gill Sans"/>
                <a:cs typeface="Gill Sans"/>
                <a:sym typeface="Gill Sans"/>
              </a:rPr>
              <a:t>Assuming galaxy bias ~2, our preliminary result is 2.25 sigma.</a:t>
            </a:r>
            <a:endParaRPr b="1" sz="4600">
              <a:solidFill>
                <a:srgbClr val="2F3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b="1" sz="4600">
              <a:solidFill>
                <a:srgbClr val="2F3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4600">
                <a:solidFill>
                  <a:srgbClr val="2F3FFF"/>
                </a:solidFill>
                <a:latin typeface="Gill Sans"/>
                <a:ea typeface="Gill Sans"/>
                <a:cs typeface="Gill Sans"/>
                <a:sym typeface="Gill Sans"/>
              </a:rPr>
              <a:t>I.e., enough for the Bovy &amp; Dvorkin picture to work and, by itself, solve the missing satellite problem.</a:t>
            </a:r>
            <a:endParaRPr b="1" sz="4600">
              <a:solidFill>
                <a:srgbClr val="2F3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b="1" sz="4600">
              <a:solidFill>
                <a:srgbClr val="2F3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i="1" sz="4600">
                <a:solidFill>
                  <a:srgbClr val="2F3FFF"/>
                </a:solidFill>
                <a:latin typeface="Gill Sans"/>
                <a:ea typeface="Gill Sans"/>
                <a:cs typeface="Gill Sans"/>
                <a:sym typeface="Gill Sans"/>
              </a:rPr>
              <a:t>There are caveats, so we are doing further testing with simulations.</a:t>
            </a:r>
            <a:endParaRPr i="1" sz="4600">
              <a:solidFill>
                <a:srgbClr val="2F3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i="1" sz="46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i="1" sz="4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Hope I haven’t “boared” you, and thanks to the organizers!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2700" y="285750"/>
            <a:ext cx="9194800" cy="3911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60500" y="4400087"/>
            <a:ext cx="8416560" cy="5188413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10916561" y="9150350"/>
            <a:ext cx="927510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Huchra+10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0150" y="2305050"/>
            <a:ext cx="10604500" cy="5765800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Shape 152"/>
          <p:cNvSpPr/>
          <p:nvPr/>
        </p:nvSpPr>
        <p:spPr>
          <a:xfrm>
            <a:off x="10916561" y="9144000"/>
            <a:ext cx="1868427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b="1"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ZS</a:t>
            </a:r>
            <a:r>
              <a:rPr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,  AS, MC, LG &amp; DE17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911435" y="2184412"/>
            <a:ext cx="11363252" cy="2730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rPr>
              <a:t>{\rm 3PCF\; multipoles} = \sum_m a_{lm}(r_1)a^*_{lm}(r_2)</a:t>
            </a: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rPr>
              <a:t>{\rm 4PCF\; harmonics} = \sum_m \left(\begin{array}{ccc}</a:t>
            </a: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rPr>
              <a:t>l_{1} &amp; l_2 &amp; l_3\\</a:t>
            </a: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rPr>
              <a:t>m_1 &amp; m_2 &amp; m_3</a:t>
            </a: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rPr>
              <a:t>\end{array}\right)</a:t>
            </a: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rPr>
              <a:t>a_{l_1m_1}(r_1)a_{l_2m_2}(r_2)a_{l_3m_3}(r_3)</a:t>
            </a: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rPr>
              <a:t>\vec{v}_{bc}(0) = \int d^3\vec{r}\; \delta_{\rm lin}(\vec{r}) v_G(r)\hat{r}</a:t>
            </a: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rPr>
              <a:t>\delta_{\rm g}(\vec{r}) = b_1 \delta_{\rm m}(\vec{r}) = b_1\left[\delta_{\rm lin}(\vec{r}) + \delta^{(2)}(\vec{r}) \right]</a:t>
            </a: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rPr>
              <a:t>\delta_{\rm lin}(\vec{r})\approx \delta_{\rm g}(\vec{r})/b_1 </a:t>
            </a:r>
            <a:endParaRPr sz="1200">
              <a:solidFill>
                <a:srgbClr val="FFFFFF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\sigma_{\rm bc,full\;sky}^2 = \int \frac{k^2 dk}{2\pi^2}P(k)\tilde{v}_G^2(k)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