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95" r:id="rId3"/>
    <p:sldId id="297" r:id="rId4"/>
    <p:sldId id="298" r:id="rId5"/>
    <p:sldId id="299" r:id="rId6"/>
    <p:sldId id="301" r:id="rId7"/>
    <p:sldId id="302" r:id="rId8"/>
    <p:sldId id="303" r:id="rId9"/>
    <p:sldId id="304" r:id="rId10"/>
    <p:sldId id="305" r:id="rId11"/>
    <p:sldId id="307" r:id="rId12"/>
    <p:sldId id="310" r:id="rId13"/>
    <p:sldId id="315" r:id="rId14"/>
    <p:sldId id="317" r:id="rId15"/>
    <p:sldId id="316" r:id="rId16"/>
    <p:sldId id="311" r:id="rId17"/>
    <p:sldId id="312" r:id="rId18"/>
    <p:sldId id="313" r:id="rId19"/>
    <p:sldId id="314" r:id="rId20"/>
    <p:sldId id="309" r:id="rId21"/>
    <p:sldId id="308" r:id="rId22"/>
    <p:sldId id="296" r:id="rId23"/>
    <p:sldId id="300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A0F1A7A-2ADE-4163-A712-2C96E0B3AA07}">
  <a:tblStyle styleId="{0A0F1A7A-2ADE-4163-A712-2C96E0B3AA07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65" d="100"/>
          <a:sy n="165" d="100"/>
        </p:scale>
        <p:origin x="664" y="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5" d="100"/>
        <a:sy n="85" d="100"/>
      </p:scale>
      <p:origin x="0" y="5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565742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Really stress</a:t>
            </a:r>
            <a:r>
              <a:rPr lang="en-US" baseline="0" dirty="0" smtClean="0"/>
              <a:t> that this is a TOTALLY NEW REGIME of variability!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136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533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361950" y="-571500"/>
            <a:ext cx="6286499" cy="6286499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1031425" y="1991850"/>
            <a:ext cx="4947599" cy="1159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0" y="0"/>
            <a:ext cx="2418600" cy="5149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398150" y="1129129"/>
            <a:ext cx="1700700" cy="1483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3082175" y="1091725"/>
            <a:ext cx="2623200" cy="3834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buSzPct val="100000"/>
              <a:defRPr sz="2000"/>
            </a:lvl2pPr>
            <a:lvl3pPr lvl="2">
              <a:spcBef>
                <a:spcPts val="0"/>
              </a:spcBef>
              <a:buSzPct val="100000"/>
              <a:defRPr sz="2000"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5863322" y="1091725"/>
            <a:ext cx="2623200" cy="3834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buSzPct val="100000"/>
              <a:defRPr sz="2000"/>
            </a:lvl2pPr>
            <a:lvl3pPr lvl="2">
              <a:spcBef>
                <a:spcPts val="0"/>
              </a:spcBef>
              <a:buSzPct val="100000"/>
              <a:defRPr sz="2000"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/>
        </p:nvSpPr>
        <p:spPr>
          <a:xfrm>
            <a:off x="0" y="0"/>
            <a:ext cx="2418600" cy="5149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98150" y="1129129"/>
            <a:ext cx="1700700" cy="1483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2907250" y="1129125"/>
            <a:ext cx="1842900" cy="3796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844761" y="1129125"/>
            <a:ext cx="1842900" cy="3796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3"/>
          </p:nvPr>
        </p:nvSpPr>
        <p:spPr>
          <a:xfrm>
            <a:off x="6782273" y="1129125"/>
            <a:ext cx="1842900" cy="3796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FF"/>
            </a:gs>
            <a:gs pos="100000">
              <a:srgbClr val="FF66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98150" y="1129129"/>
            <a:ext cx="1700700" cy="14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r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1pPr>
            <a:lvl2pPr lvl="1" algn="r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r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r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r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r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r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r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r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24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2871075" y="1007295"/>
            <a:ext cx="5561100" cy="357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chemeClr val="dk1"/>
              </a:buClr>
              <a:buSzPct val="100000"/>
              <a:buFont typeface="Cabin"/>
              <a:buChar char="⊙"/>
              <a:defRPr sz="30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480"/>
              </a:spcBef>
              <a:buClr>
                <a:schemeClr val="dk1"/>
              </a:buClr>
              <a:buSzPct val="100000"/>
              <a:buFont typeface="Cabin"/>
              <a:defRPr sz="24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>
              <a:spcBef>
                <a:spcPts val="480"/>
              </a:spcBef>
              <a:buClr>
                <a:schemeClr val="dk1"/>
              </a:buClr>
              <a:buSzPct val="100000"/>
              <a:buFont typeface="Cabin"/>
              <a:defRPr sz="24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>
              <a:spcBef>
                <a:spcPts val="360"/>
              </a:spcBef>
              <a:buClr>
                <a:schemeClr val="dk1"/>
              </a:buClr>
              <a:buSzPct val="100000"/>
              <a:buFont typeface="Cabin"/>
              <a:defRPr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>
              <a:spcBef>
                <a:spcPts val="360"/>
              </a:spcBef>
              <a:buClr>
                <a:schemeClr val="dk1"/>
              </a:buClr>
              <a:buSzPct val="100000"/>
              <a:buFont typeface="Cabin"/>
              <a:defRPr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>
              <a:spcBef>
                <a:spcPts val="360"/>
              </a:spcBef>
              <a:buClr>
                <a:schemeClr val="dk1"/>
              </a:buClr>
              <a:buSzPct val="100000"/>
              <a:buFont typeface="Cabin"/>
              <a:defRPr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>
              <a:spcBef>
                <a:spcPts val="360"/>
              </a:spcBef>
              <a:buClr>
                <a:schemeClr val="dk1"/>
              </a:buClr>
              <a:buSzPct val="100000"/>
              <a:buFont typeface="Cabin"/>
              <a:defRPr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>
              <a:spcBef>
                <a:spcPts val="360"/>
              </a:spcBef>
              <a:buClr>
                <a:schemeClr val="dk1"/>
              </a:buClr>
              <a:buSzPct val="100000"/>
              <a:buFont typeface="Cabin"/>
              <a:defRPr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>
              <a:spcBef>
                <a:spcPts val="360"/>
              </a:spcBef>
              <a:buClr>
                <a:schemeClr val="dk1"/>
              </a:buClr>
              <a:buSzPct val="100000"/>
              <a:buFont typeface="Cabin"/>
              <a:defRPr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5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3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Relationship Id="rId3" Type="http://schemas.openxmlformats.org/officeDocument/2006/relationships/image" Target="../media/image2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jp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ctrTitle"/>
          </p:nvPr>
        </p:nvSpPr>
        <p:spPr>
          <a:xfrm>
            <a:off x="1140767" y="1607296"/>
            <a:ext cx="5120116" cy="11597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4400" dirty="0" smtClean="0"/>
              <a:t>The </a:t>
            </a:r>
            <a:r>
              <a:rPr lang="en-US" sz="4400" i="1" dirty="0" smtClean="0"/>
              <a:t>Kepler</a:t>
            </a:r>
            <a:r>
              <a:rPr lang="en-US" sz="4400" dirty="0" smtClean="0"/>
              <a:t> Light Curves of Active Galaxies</a:t>
            </a:r>
            <a:r>
              <a:rPr lang="en-US" sz="4400" smtClean="0"/>
              <a:t>: Insights into Accretion</a:t>
            </a:r>
            <a:endParaRPr lang="en" sz="4400" dirty="0"/>
          </a:p>
        </p:txBody>
      </p:sp>
      <p:sp>
        <p:nvSpPr>
          <p:cNvPr id="3" name="Shape 47"/>
          <p:cNvSpPr txBox="1">
            <a:spLocks/>
          </p:cNvSpPr>
          <p:nvPr/>
        </p:nvSpPr>
        <p:spPr>
          <a:xfrm>
            <a:off x="1195011" y="3624761"/>
            <a:ext cx="6732306" cy="115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bin Condensed"/>
              <a:buNone/>
              <a:defRPr sz="6000" b="1" i="0" u="none" strike="noStrike" cap="none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en-US" sz="2800" smtClean="0"/>
              <a:t>Krista Lynne Smith</a:t>
            </a:r>
            <a:endParaRPr lang="en" sz="2800" dirty="0"/>
          </a:p>
        </p:txBody>
      </p:sp>
      <p:sp>
        <p:nvSpPr>
          <p:cNvPr id="4" name="Shape 47"/>
          <p:cNvSpPr txBox="1">
            <a:spLocks/>
          </p:cNvSpPr>
          <p:nvPr/>
        </p:nvSpPr>
        <p:spPr>
          <a:xfrm>
            <a:off x="6203131" y="3690290"/>
            <a:ext cx="3556860" cy="21885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bin Condensed"/>
              <a:buNone/>
              <a:defRPr sz="6000" b="1" i="0" u="none" strike="noStrike" cap="none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en-US" sz="1800" b="0" dirty="0" smtClean="0">
                <a:solidFill>
                  <a:schemeClr val="tx1"/>
                </a:solidFill>
              </a:rPr>
              <a:t>Richard </a:t>
            </a:r>
            <a:r>
              <a:rPr lang="en-US" sz="1800" b="0" dirty="0" err="1" smtClean="0">
                <a:solidFill>
                  <a:schemeClr val="tx1"/>
                </a:solidFill>
              </a:rPr>
              <a:t>Mushotzky</a:t>
            </a:r>
            <a:r>
              <a:rPr lang="en-US" sz="1800" b="0" dirty="0" smtClean="0">
                <a:solidFill>
                  <a:schemeClr val="tx1"/>
                </a:solidFill>
              </a:rPr>
              <a:t> (UMD)</a:t>
            </a:r>
          </a:p>
          <a:p>
            <a:r>
              <a:rPr lang="en-US" sz="1800" b="0" dirty="0" err="1" smtClean="0">
                <a:solidFill>
                  <a:schemeClr val="tx1"/>
                </a:solidFill>
              </a:rPr>
              <a:t>Padi</a:t>
            </a:r>
            <a:r>
              <a:rPr lang="en-US" sz="1800" b="0" dirty="0" smtClean="0">
                <a:solidFill>
                  <a:schemeClr val="tx1"/>
                </a:solidFill>
              </a:rPr>
              <a:t> Boyd (GSFC)</a:t>
            </a:r>
          </a:p>
          <a:p>
            <a:r>
              <a:rPr lang="en-US" sz="1800" b="0" dirty="0" smtClean="0">
                <a:solidFill>
                  <a:schemeClr val="tx1"/>
                </a:solidFill>
              </a:rPr>
              <a:t>Robert Wagoner (Stanford)</a:t>
            </a:r>
            <a:endParaRPr lang="en-US" sz="1800" b="0" dirty="0" smtClean="0">
              <a:solidFill>
                <a:schemeClr val="tx1"/>
              </a:solidFill>
            </a:endParaRPr>
          </a:p>
          <a:p>
            <a:endParaRPr lang="en-US" sz="1800" b="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2509442" y="-417345"/>
            <a:ext cx="6427802" cy="390212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Optical Variability of AGN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662523" y="-22064"/>
            <a:ext cx="4765594" cy="383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Char char="⊙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>
              <a:buFont typeface="Cabin"/>
              <a:buNone/>
            </a:pPr>
            <a:r>
              <a:rPr lang="en-US" sz="1800" b="1" dirty="0" smtClean="0"/>
              <a:t>Objective:</a:t>
            </a:r>
            <a:r>
              <a:rPr lang="en-US" sz="1800" dirty="0" smtClean="0"/>
              <a:t> Understand how matter is accreted onto the supermassive black hole.</a:t>
            </a:r>
          </a:p>
          <a:p>
            <a:pPr>
              <a:buFont typeface="Cabin"/>
              <a:buNone/>
            </a:pPr>
            <a:endParaRPr lang="en-US" sz="1800" dirty="0"/>
          </a:p>
          <a:p>
            <a:pPr>
              <a:buFont typeface="Cabin"/>
              <a:buNone/>
            </a:pPr>
            <a:r>
              <a:rPr lang="en-US" sz="1800" b="1" dirty="0" smtClean="0"/>
              <a:t>Problem:</a:t>
            </a:r>
            <a:r>
              <a:rPr lang="en-US" sz="1800" dirty="0" smtClean="0"/>
              <a:t> The accretion disk is too small to be resolved by our best current or future instruments!</a:t>
            </a:r>
          </a:p>
          <a:p>
            <a:pPr>
              <a:buFont typeface="Cabin"/>
              <a:buNone/>
            </a:pPr>
            <a:endParaRPr lang="en-US" sz="1800" dirty="0"/>
          </a:p>
          <a:p>
            <a:pPr>
              <a:buFont typeface="Cabin"/>
              <a:buNone/>
            </a:pPr>
            <a:r>
              <a:rPr lang="en-US" sz="1800" b="1" dirty="0" smtClean="0"/>
              <a:t>Solution:</a:t>
            </a:r>
            <a:r>
              <a:rPr lang="en-US" sz="1800" dirty="0"/>
              <a:t> </a:t>
            </a:r>
            <a:r>
              <a:rPr lang="en-US" sz="1800" dirty="0" smtClean="0"/>
              <a:t>The variations in optical flux caused by fluctuations of some kind in the accretion disk.</a:t>
            </a:r>
            <a:endParaRPr lang="en-US" sz="1800" dirty="0"/>
          </a:p>
        </p:txBody>
      </p:sp>
      <p:grpSp>
        <p:nvGrpSpPr>
          <p:cNvPr id="8" name="Group 7"/>
          <p:cNvGrpSpPr/>
          <p:nvPr/>
        </p:nvGrpSpPr>
        <p:grpSpPr>
          <a:xfrm>
            <a:off x="2979714" y="2917178"/>
            <a:ext cx="5708654" cy="2254477"/>
            <a:chOff x="2979714" y="2917178"/>
            <a:chExt cx="5708654" cy="2254477"/>
          </a:xfrm>
        </p:grpSpPr>
        <p:pic>
          <p:nvPicPr>
            <p:cNvPr id="6" name="Picture 5" descr="old_lc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9714" y="2917178"/>
              <a:ext cx="5448403" cy="201911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246080" y="4894656"/>
              <a:ext cx="24422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3C 273, Smith &amp; </a:t>
              </a:r>
              <a:r>
                <a:rPr lang="en-US" sz="1200" dirty="0" err="1" smtClean="0"/>
                <a:t>Hoffleit</a:t>
              </a:r>
              <a:r>
                <a:rPr lang="en-US" sz="1200" dirty="0" smtClean="0"/>
                <a:t> (1963)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8620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9129"/>
            <a:ext cx="2161310" cy="1483799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Kepler</a:t>
            </a:r>
            <a:r>
              <a:rPr lang="en-US" dirty="0" smtClean="0"/>
              <a:t> Mission:</a:t>
            </a:r>
            <a:br>
              <a:rPr lang="en-US" dirty="0" smtClean="0"/>
            </a:br>
            <a:r>
              <a:rPr lang="en-US" dirty="0" smtClean="0"/>
              <a:t> The Best Light Curves.</a:t>
            </a:r>
            <a:br>
              <a:rPr lang="en-US" dirty="0" smtClean="0"/>
            </a:br>
            <a:r>
              <a:rPr lang="en-US" dirty="0" smtClean="0"/>
              <a:t>Ever.</a:t>
            </a:r>
            <a:endParaRPr lang="en-US" dirty="0"/>
          </a:p>
        </p:txBody>
      </p:sp>
      <p:pic>
        <p:nvPicPr>
          <p:cNvPr id="5" name="Picture 4" descr="kepl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899" y="325106"/>
            <a:ext cx="3778109" cy="3022486"/>
          </a:xfrm>
          <a:prstGeom prst="rect">
            <a:avLst/>
          </a:prstGeom>
        </p:spPr>
      </p:pic>
      <p:sp>
        <p:nvSpPr>
          <p:cNvPr id="6" name="Shape 94"/>
          <p:cNvSpPr txBox="1">
            <a:spLocks/>
          </p:cNvSpPr>
          <p:nvPr/>
        </p:nvSpPr>
        <p:spPr>
          <a:xfrm>
            <a:off x="2161310" y="3550778"/>
            <a:ext cx="7198199" cy="104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Char char="⊙"/>
              <a:defRPr sz="3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342900" indent="-342900" algn="ctr">
              <a:spcBef>
                <a:spcPts val="0"/>
              </a:spcBef>
            </a:pPr>
            <a:r>
              <a:rPr lang="en-US" sz="1800" dirty="0" smtClean="0"/>
              <a:t>Single pointed field</a:t>
            </a:r>
          </a:p>
          <a:p>
            <a:pPr marL="342900" indent="-342900" algn="ctr">
              <a:spcBef>
                <a:spcPts val="0"/>
              </a:spcBef>
            </a:pPr>
            <a:r>
              <a:rPr lang="en-US" sz="1800" dirty="0" smtClean="0"/>
              <a:t>Continuous 30-minute sampling</a:t>
            </a:r>
          </a:p>
          <a:p>
            <a:pPr marL="342900" indent="-342900" algn="ctr">
              <a:spcBef>
                <a:spcPts val="0"/>
              </a:spcBef>
            </a:pPr>
            <a:r>
              <a:rPr lang="en-US" sz="1800" dirty="0" smtClean="0"/>
              <a:t>Up to 4 year baseline</a:t>
            </a:r>
          </a:p>
          <a:p>
            <a:pPr marL="342900" indent="-342900" algn="ctr">
              <a:spcBef>
                <a:spcPts val="0"/>
              </a:spcBef>
            </a:pPr>
            <a:r>
              <a:rPr lang="en-US" sz="1800" dirty="0" smtClean="0"/>
              <a:t>Unprecedented photometric precision</a:t>
            </a:r>
            <a:endParaRPr lang="en" sz="1800" dirty="0"/>
          </a:p>
        </p:txBody>
      </p:sp>
      <p:sp>
        <p:nvSpPr>
          <p:cNvPr id="7" name="Shape 94"/>
          <p:cNvSpPr txBox="1">
            <a:spLocks/>
          </p:cNvSpPr>
          <p:nvPr/>
        </p:nvSpPr>
        <p:spPr>
          <a:xfrm>
            <a:off x="2071617" y="3540975"/>
            <a:ext cx="7198199" cy="104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Char char="⊙"/>
              <a:defRPr sz="3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sz="1800" dirty="0" smtClean="0"/>
              <a:t>BUT! Two major problems:</a:t>
            </a:r>
          </a:p>
          <a:p>
            <a:pPr algn="ctr">
              <a:spcBef>
                <a:spcPts val="0"/>
              </a:spcBef>
              <a:buNone/>
            </a:pPr>
            <a:endParaRPr lang="en-US" sz="1800" dirty="0" smtClean="0"/>
          </a:p>
          <a:p>
            <a:pPr marL="342900" indent="-342900" algn="ctr">
              <a:spcBef>
                <a:spcPts val="0"/>
              </a:spcBef>
            </a:pPr>
            <a:r>
              <a:rPr lang="en-US" sz="1800" dirty="0" smtClean="0"/>
              <a:t>Almost no AGN in the field of view</a:t>
            </a:r>
          </a:p>
          <a:p>
            <a:pPr marL="342900" indent="-342900" algn="ctr">
              <a:spcBef>
                <a:spcPts val="0"/>
              </a:spcBef>
            </a:pPr>
            <a:r>
              <a:rPr lang="en-US" sz="1800" dirty="0" smtClean="0"/>
              <a:t>Data optimized for the opposite of AGN science</a:t>
            </a:r>
          </a:p>
        </p:txBody>
      </p:sp>
    </p:spTree>
    <p:extLst>
      <p:ext uri="{BB962C8B-B14F-4D97-AF65-F5344CB8AC3E}">
        <p14:creationId xmlns:p14="http://schemas.microsoft.com/office/powerpoint/2010/main" val="118541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lack of AGN: KSwAGS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5202" y="206934"/>
            <a:ext cx="5735207" cy="383430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The </a:t>
            </a:r>
            <a:r>
              <a:rPr lang="en-US" b="1" i="1" dirty="0" smtClean="0"/>
              <a:t>Kepler-Swift</a:t>
            </a:r>
            <a:r>
              <a:rPr lang="en-US" b="1" dirty="0" smtClean="0"/>
              <a:t> Active Galaxies Survey (KSwAGS) was conducted in the hard X-ray of four modules of the </a:t>
            </a:r>
            <a:r>
              <a:rPr lang="en-US" b="1" i="1" dirty="0" smtClean="0"/>
              <a:t>Kepler</a:t>
            </a:r>
            <a:r>
              <a:rPr lang="en-US" b="1" dirty="0" smtClean="0"/>
              <a:t> field of view. </a:t>
            </a:r>
            <a:endParaRPr lang="en-US" b="1" dirty="0"/>
          </a:p>
        </p:txBody>
      </p:sp>
      <p:pic>
        <p:nvPicPr>
          <p:cNvPr id="5" name="Picture 4" descr="keplerredfov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0" t="20782" r="28500" b="22689"/>
          <a:stretch/>
        </p:blipFill>
        <p:spPr>
          <a:xfrm>
            <a:off x="2658715" y="1381470"/>
            <a:ext cx="2108023" cy="2365881"/>
          </a:xfrm>
          <a:prstGeom prst="rect">
            <a:avLst/>
          </a:prstGeom>
        </p:spPr>
      </p:pic>
      <p:pic>
        <p:nvPicPr>
          <p:cNvPr id="6" name="Picture 5" descr="allpointings_arrow-eps-converted-t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826" y="1381470"/>
            <a:ext cx="3990662" cy="29121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3713" y="6392393"/>
            <a:ext cx="2571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K.L. Smith et al. (2015)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1056113" y="6544793"/>
            <a:ext cx="2571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K.L. Smith et al. (2015)</a:t>
            </a: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1208513" y="6697193"/>
            <a:ext cx="2571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K.L. Smith et al. (2015)</a:t>
            </a:r>
            <a:endParaRPr lang="en-US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7683423" y="4258854"/>
            <a:ext cx="2442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Smith et al. (2015)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651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9129"/>
            <a:ext cx="2098850" cy="1483799"/>
          </a:xfrm>
        </p:spPr>
        <p:txBody>
          <a:bodyPr/>
          <a:lstStyle/>
          <a:p>
            <a:r>
              <a:rPr lang="en-US" dirty="0" smtClean="0"/>
              <a:t>Solving the Data Optimization Problem: </a:t>
            </a:r>
            <a:br>
              <a:rPr lang="en-US" dirty="0" smtClean="0"/>
            </a:br>
            <a:r>
              <a:rPr lang="en-US" dirty="0" smtClean="0"/>
              <a:t>A New Pipeline</a:t>
            </a:r>
            <a:endParaRPr lang="en-US" dirty="0"/>
          </a:p>
        </p:txBody>
      </p:sp>
      <p:sp>
        <p:nvSpPr>
          <p:cNvPr id="5" name="Shape 107"/>
          <p:cNvSpPr txBox="1">
            <a:spLocks/>
          </p:cNvSpPr>
          <p:nvPr/>
        </p:nvSpPr>
        <p:spPr>
          <a:xfrm>
            <a:off x="5632822" y="740413"/>
            <a:ext cx="3767400" cy="471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Char char="⊙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bin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>
              <a:buFont typeface="Cabin"/>
              <a:buNone/>
            </a:pPr>
            <a:r>
              <a:rPr lang="en-US" b="1" u="sng" dirty="0" smtClean="0"/>
              <a:t>AGN</a:t>
            </a:r>
            <a:r>
              <a:rPr lang="en-US" b="1" dirty="0" smtClean="0"/>
              <a:t>: aperiodic, stochastic variability in extended sources</a:t>
            </a:r>
          </a:p>
          <a:p>
            <a:pPr>
              <a:buFont typeface="Cabin"/>
              <a:buNone/>
            </a:pPr>
            <a:endParaRPr lang="en-US" b="1" u="sng" dirty="0" smtClean="0"/>
          </a:p>
          <a:p>
            <a:pPr>
              <a:buFont typeface="Cabin"/>
              <a:buNone/>
            </a:pPr>
            <a:endParaRPr lang="en-US" b="1" u="sng" dirty="0" smtClean="0"/>
          </a:p>
          <a:p>
            <a:pPr>
              <a:buFont typeface="Cabin"/>
              <a:buNone/>
            </a:pPr>
            <a:endParaRPr lang="en-US" b="1" u="sng" dirty="0" smtClean="0"/>
          </a:p>
          <a:p>
            <a:pPr>
              <a:buFont typeface="Cabin"/>
              <a:buNone/>
            </a:pPr>
            <a:r>
              <a:rPr lang="en-US" b="1" u="sng" dirty="0" smtClean="0"/>
              <a:t>Exoplanet hosts</a:t>
            </a:r>
            <a:r>
              <a:rPr lang="en-US" b="1" dirty="0" smtClean="0"/>
              <a:t>: highly periodic variability in point sources</a:t>
            </a:r>
          </a:p>
        </p:txBody>
      </p:sp>
      <p:pic>
        <p:nvPicPr>
          <p:cNvPr id="6" name="Picture 5" descr="AGN_sm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191" y="470221"/>
            <a:ext cx="1691105" cy="1668999"/>
          </a:xfrm>
          <a:prstGeom prst="rect">
            <a:avLst/>
          </a:prstGeom>
        </p:spPr>
      </p:pic>
      <p:pic>
        <p:nvPicPr>
          <p:cNvPr id="7" name="Picture 6" descr="exoplanet_transit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606" y="2379558"/>
            <a:ext cx="2171502" cy="14676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77298" y="4205361"/>
            <a:ext cx="5902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(I spent about 80% of my time on this project building this pipeline and it occupies exactly 2% of the space in this presentation in the interest of showing you some results.)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31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 Curves and Power Spectra</a:t>
            </a:r>
            <a:endParaRPr lang="en-US" dirty="0"/>
          </a:p>
        </p:txBody>
      </p:sp>
      <p:pic>
        <p:nvPicPr>
          <p:cNvPr id="6" name="Picture 5" descr="zw_l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554" y="147095"/>
            <a:ext cx="4819890" cy="1439054"/>
          </a:xfrm>
          <a:prstGeom prst="rect">
            <a:avLst/>
          </a:prstGeom>
        </p:spPr>
      </p:pic>
      <p:pic>
        <p:nvPicPr>
          <p:cNvPr id="7" name="Picture 6" descr="122_lc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555" y="1730733"/>
            <a:ext cx="4819889" cy="1468610"/>
          </a:xfrm>
          <a:prstGeom prst="rect">
            <a:avLst/>
          </a:prstGeom>
        </p:spPr>
      </p:pic>
      <p:pic>
        <p:nvPicPr>
          <p:cNvPr id="8" name="Picture 7" descr="269_lc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554" y="3347858"/>
            <a:ext cx="4819890" cy="14247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61533" y="4772646"/>
            <a:ext cx="3195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Rest Frame Time (days)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2083240" y="2119569"/>
            <a:ext cx="1374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Flux (</a:t>
            </a:r>
            <a:r>
              <a:rPr lang="en-US" b="1" dirty="0" err="1" smtClean="0"/>
              <a:t>cts</a:t>
            </a:r>
            <a:r>
              <a:rPr lang="en-US" b="1" dirty="0" smtClean="0"/>
              <a:t> /s)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2421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 Curves and Power Spectra</a:t>
            </a:r>
            <a:endParaRPr lang="en-US" dirty="0"/>
          </a:p>
        </p:txBody>
      </p:sp>
      <p:pic>
        <p:nvPicPr>
          <p:cNvPr id="3" name="Picture 2" descr="axscaleps_2694186-eps-converted-t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399" y="2758467"/>
            <a:ext cx="2845209" cy="2133907"/>
          </a:xfrm>
          <a:prstGeom prst="rect">
            <a:avLst/>
          </a:prstGeom>
        </p:spPr>
      </p:pic>
      <p:pic>
        <p:nvPicPr>
          <p:cNvPr id="4" name="Picture 3" descr="axscaleps_12208602-eps-converted-t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59" y="1332391"/>
            <a:ext cx="2845209" cy="2133907"/>
          </a:xfrm>
          <a:prstGeom prst="rect">
            <a:avLst/>
          </a:prstGeom>
        </p:spPr>
      </p:pic>
      <p:pic>
        <p:nvPicPr>
          <p:cNvPr id="5" name="Picture 4" descr="axscaleps_6932990-eps-converted-to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399" y="145728"/>
            <a:ext cx="2845209" cy="213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9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91" y="1129129"/>
            <a:ext cx="2154898" cy="1483799"/>
          </a:xfrm>
        </p:spPr>
        <p:txBody>
          <a:bodyPr/>
          <a:lstStyle/>
          <a:p>
            <a:r>
              <a:rPr lang="en-US" dirty="0" smtClean="0"/>
              <a:t>Testing Theoretical Predictions: X-ray Light Curve Comparisons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8639" y="227752"/>
            <a:ext cx="6162023" cy="203106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X-ray AGN light curves have long shown two ubiquitous properties: log-normal histograms of fluxes, and a correlation between flux and variableness.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2814707" y="4174133"/>
            <a:ext cx="6085955" cy="67902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If optical variability is reprocessed X-ray variability, we might see many of the same properties.</a:t>
            </a:r>
            <a:endParaRPr lang="en-US" dirty="0"/>
          </a:p>
        </p:txBody>
      </p:sp>
      <p:pic>
        <p:nvPicPr>
          <p:cNvPr id="5" name="Picture 4" descr="Screen Shot 2016-10-13 at 8.53.4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106" y="1772002"/>
            <a:ext cx="3088734" cy="2183535"/>
          </a:xfrm>
          <a:prstGeom prst="rect">
            <a:avLst/>
          </a:prstGeom>
        </p:spPr>
      </p:pic>
      <p:pic>
        <p:nvPicPr>
          <p:cNvPr id="6" name="Picture 5" descr="Screen Shot 2016-10-13 at 8.47.22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0"/>
          <a:stretch/>
        </p:blipFill>
        <p:spPr>
          <a:xfrm>
            <a:off x="5998653" y="1772002"/>
            <a:ext cx="2929269" cy="21835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51224" y="3955537"/>
            <a:ext cx="1467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Uttley</a:t>
            </a:r>
            <a:r>
              <a:rPr lang="en-US" sz="1200" dirty="0" smtClean="0"/>
              <a:t> et al. (2005)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3764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91" y="1129129"/>
            <a:ext cx="2154898" cy="1483799"/>
          </a:xfrm>
        </p:spPr>
        <p:txBody>
          <a:bodyPr/>
          <a:lstStyle/>
          <a:p>
            <a:r>
              <a:rPr lang="en-US" dirty="0" smtClean="0"/>
              <a:t>Testing Theoretical Predictions: X-ray Light Curve Comparisons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4836" y="113253"/>
            <a:ext cx="6162023" cy="2031068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Result: </a:t>
            </a:r>
            <a:r>
              <a:rPr lang="en-US" dirty="0" smtClean="0"/>
              <a:t>We do not! Optical timing behavior is entirely different from X-ray, and much more diverse.</a:t>
            </a:r>
            <a:endParaRPr lang="en-US" dirty="0"/>
          </a:p>
        </p:txBody>
      </p:sp>
      <p:pic>
        <p:nvPicPr>
          <p:cNvPr id="8" name="Picture 7" descr="hist4paper_11614932-eps-converted-t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639" y="1077084"/>
            <a:ext cx="2616335" cy="1962251"/>
          </a:xfrm>
          <a:prstGeom prst="rect">
            <a:avLst/>
          </a:prstGeom>
        </p:spPr>
      </p:pic>
      <p:pic>
        <p:nvPicPr>
          <p:cNvPr id="9" name="Picture 8" descr="hist4paper_9215110-eps-converted-to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752"/>
          <a:stretch/>
        </p:blipFill>
        <p:spPr>
          <a:xfrm>
            <a:off x="5961613" y="1077084"/>
            <a:ext cx="2616335" cy="1962251"/>
          </a:xfrm>
          <a:prstGeom prst="rect">
            <a:avLst/>
          </a:prstGeom>
        </p:spPr>
      </p:pic>
      <p:pic>
        <p:nvPicPr>
          <p:cNvPr id="10" name="Picture 9" descr="hist4paper_2694186-eps-converted-to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639" y="3091381"/>
            <a:ext cx="2616335" cy="1962252"/>
          </a:xfrm>
          <a:prstGeom prst="rect">
            <a:avLst/>
          </a:prstGeom>
        </p:spPr>
      </p:pic>
      <p:pic>
        <p:nvPicPr>
          <p:cNvPr id="11" name="Picture 10" descr="rms4paper_3347632-eps-converted-to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4"/>
          <a:stretch/>
        </p:blipFill>
        <p:spPr>
          <a:xfrm>
            <a:off x="5997009" y="3091381"/>
            <a:ext cx="2403967" cy="192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96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9129"/>
            <a:ext cx="2248589" cy="1483799"/>
          </a:xfrm>
        </p:spPr>
        <p:txBody>
          <a:bodyPr/>
          <a:lstStyle/>
          <a:p>
            <a:r>
              <a:rPr lang="en-US" dirty="0" smtClean="0"/>
              <a:t>Bimodal Flux Distributions: Passing Clouds or Preferred States?</a:t>
            </a:r>
            <a:endParaRPr lang="en-US" dirty="0"/>
          </a:p>
        </p:txBody>
      </p:sp>
      <p:pic>
        <p:nvPicPr>
          <p:cNvPr id="5" name="Picture 4" descr="hist4paper_3347632-eps-converted-t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237" y="562091"/>
            <a:ext cx="1825840" cy="1369380"/>
          </a:xfrm>
          <a:prstGeom prst="rect">
            <a:avLst/>
          </a:prstGeom>
        </p:spPr>
      </p:pic>
      <p:pic>
        <p:nvPicPr>
          <p:cNvPr id="6" name="Picture 5" descr="hist4paper_9215110-eps-converted-t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237" y="2977243"/>
            <a:ext cx="1812755" cy="1359566"/>
          </a:xfrm>
          <a:prstGeom prst="rect">
            <a:avLst/>
          </a:prstGeom>
        </p:spPr>
      </p:pic>
      <p:pic>
        <p:nvPicPr>
          <p:cNvPr id="7" name="Picture 6" descr="334_bimoda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896" y="562092"/>
            <a:ext cx="4508184" cy="1369380"/>
          </a:xfrm>
          <a:prstGeom prst="rect">
            <a:avLst/>
          </a:prstGeom>
        </p:spPr>
      </p:pic>
      <p:pic>
        <p:nvPicPr>
          <p:cNvPr id="8" name="Picture 7" descr="925_bimoda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769" y="2964122"/>
            <a:ext cx="4570541" cy="137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8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3990" y="1129129"/>
            <a:ext cx="2464636" cy="1483799"/>
          </a:xfrm>
        </p:spPr>
        <p:txBody>
          <a:bodyPr/>
          <a:lstStyle/>
          <a:p>
            <a:r>
              <a:rPr lang="en-US" dirty="0" smtClean="0"/>
              <a:t>Characteristic Variability Timescales</a:t>
            </a:r>
            <a:endParaRPr lang="en-US" dirty="0"/>
          </a:p>
        </p:txBody>
      </p:sp>
      <p:pic>
        <p:nvPicPr>
          <p:cNvPr id="5" name="Picture 4" descr="brokenp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510" y="0"/>
            <a:ext cx="440068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6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3990" y="1129129"/>
            <a:ext cx="2464636" cy="1483799"/>
          </a:xfrm>
        </p:spPr>
        <p:txBody>
          <a:bodyPr/>
          <a:lstStyle/>
          <a:p>
            <a:r>
              <a:rPr lang="en-US" dirty="0" smtClean="0"/>
              <a:t>Characteristic Variability Timescales</a:t>
            </a:r>
            <a:endParaRPr lang="en-US" dirty="0"/>
          </a:p>
        </p:txBody>
      </p:sp>
      <p:pic>
        <p:nvPicPr>
          <p:cNvPr id="3" name="Picture 2" descr="tchar_bothradii-eps-converted-t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265" y="1426826"/>
            <a:ext cx="4537458" cy="3403094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2724836" y="99104"/>
            <a:ext cx="6162023" cy="358906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Characteristic timescales are consistent with </a:t>
            </a:r>
            <a:r>
              <a:rPr lang="en-US" b="1" dirty="0" err="1" smtClean="0"/>
              <a:t>Keplerian</a:t>
            </a:r>
            <a:r>
              <a:rPr lang="en-US" b="1" dirty="0" smtClean="0"/>
              <a:t> orbital timescales or </a:t>
            </a:r>
            <a:r>
              <a:rPr lang="en-US" b="1" dirty="0" err="1" smtClean="0"/>
              <a:t>freefall</a:t>
            </a:r>
            <a:r>
              <a:rPr lang="en-US" b="1" dirty="0" smtClean="0"/>
              <a:t> timescales, depending on radius calculation.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4459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224" y="1129129"/>
            <a:ext cx="1858626" cy="1483799"/>
          </a:xfrm>
        </p:spPr>
        <p:txBody>
          <a:bodyPr/>
          <a:lstStyle/>
          <a:p>
            <a:r>
              <a:rPr lang="en-US" dirty="0" smtClean="0"/>
              <a:t>An Optical Quasi-Periodic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Oscillation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2724836" y="99104"/>
            <a:ext cx="6162023" cy="358906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Quasi-periodic Oscillations (QPOs) are seen in X-ray power spectra of X-ray binaries and recently a few AGN. 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198" y="1774246"/>
            <a:ext cx="3405078" cy="22037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52" y="1777728"/>
            <a:ext cx="3211134" cy="22002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3176" y="4069080"/>
            <a:ext cx="1956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Gierlińksi</a:t>
            </a:r>
            <a:r>
              <a:rPr lang="en-US" sz="1200" dirty="0" smtClean="0"/>
              <a:t> et al. (2008)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2436119" y="1554790"/>
            <a:ext cx="1956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Folded light curve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5355" y="1543413"/>
            <a:ext cx="1956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Power spectrum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3430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224" y="1129129"/>
            <a:ext cx="1858626" cy="1483799"/>
          </a:xfrm>
        </p:spPr>
        <p:txBody>
          <a:bodyPr/>
          <a:lstStyle/>
          <a:p>
            <a:r>
              <a:rPr lang="en-US" dirty="0" smtClean="0"/>
              <a:t>An Optical Quasi-Periodic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Oscillation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2724836" y="99104"/>
            <a:ext cx="6162023" cy="358906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Quasi-periodic Oscillations (QPOs) are seen in X-ray power spectra of X-ray binaries and recently a few AGN. 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030" y="1664982"/>
            <a:ext cx="2977829" cy="22285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919" y="1664982"/>
            <a:ext cx="2991837" cy="22392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05847" y="1394775"/>
            <a:ext cx="1956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/>
              <a:t>Power spectrum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1552" y="1387983"/>
            <a:ext cx="1956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Folded light curve</a:t>
            </a:r>
          </a:p>
          <a:p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6441355" y="3904185"/>
            <a:ext cx="2642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Smith et al. (2017), in prep.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307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7" t="10396" r="15244" b="4935"/>
          <a:stretch/>
        </p:blipFill>
        <p:spPr>
          <a:xfrm>
            <a:off x="2828440" y="1320920"/>
            <a:ext cx="4045058" cy="35687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224" y="1129129"/>
            <a:ext cx="1858626" cy="1483799"/>
          </a:xfrm>
        </p:spPr>
        <p:txBody>
          <a:bodyPr/>
          <a:lstStyle/>
          <a:p>
            <a:r>
              <a:rPr lang="en-US" dirty="0" smtClean="0"/>
              <a:t>An Optical Quasi-Periodic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Oscillation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2724836" y="99104"/>
            <a:ext cx="6162023" cy="358906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Quasi-periodic Oscillations (QPOs) are often seen in X-ray power spectra of X-ray binaries. Recently, some have been found in AGN. 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2" t="5423" r="5715" b="4934"/>
          <a:stretch/>
        </p:blipFill>
        <p:spPr>
          <a:xfrm>
            <a:off x="2828440" y="1384308"/>
            <a:ext cx="3947264" cy="35054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05455" y="4881443"/>
            <a:ext cx="3337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Zhou et al. (2015), Smith et al. (2017) in prep.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9125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1" y="1129129"/>
            <a:ext cx="2098850" cy="1483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/>
              <a:t>Looking Forward:</a:t>
            </a:r>
            <a:br>
              <a:rPr lang="en-US" dirty="0" smtClean="0"/>
            </a:br>
            <a:r>
              <a:rPr lang="en-US" dirty="0" smtClean="0"/>
              <a:t>K2 and TESS</a:t>
            </a:r>
            <a:endParaRPr lang="en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2724836" y="47059"/>
            <a:ext cx="6162023" cy="358906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How can we use the 70-day baseline K2 data on ~300 new AGN targets?</a:t>
            </a:r>
            <a:endParaRPr lang="en-US" b="1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"/>
          </p:nvPr>
        </p:nvSpPr>
        <p:spPr>
          <a:xfrm>
            <a:off x="2724836" y="2576709"/>
            <a:ext cx="6162023" cy="358906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Planning pipeline approaches and simultaneous X-ray observations for the TESS mission in 2018.</a:t>
            </a:r>
          </a:p>
          <a:p>
            <a:pPr>
              <a:buNone/>
            </a:pPr>
            <a:endParaRPr lang="en-US" b="1" dirty="0"/>
          </a:p>
        </p:txBody>
      </p:sp>
      <p:pic>
        <p:nvPicPr>
          <p:cNvPr id="19" name="Picture 18" descr="Screen Shot 2015-04-30 at 3.19.4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658" y="820922"/>
            <a:ext cx="4541877" cy="1755787"/>
          </a:xfrm>
          <a:prstGeom prst="rect">
            <a:avLst/>
          </a:prstGeom>
        </p:spPr>
      </p:pic>
      <p:pic>
        <p:nvPicPr>
          <p:cNvPr id="4" name="Picture 3" descr="tess_science_image3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88"/>
          <a:stretch/>
        </p:blipFill>
        <p:spPr>
          <a:xfrm>
            <a:off x="6149375" y="3362207"/>
            <a:ext cx="1990071" cy="1779735"/>
          </a:xfrm>
          <a:prstGeom prst="rect">
            <a:avLst/>
          </a:prstGeom>
        </p:spPr>
      </p:pic>
      <p:pic>
        <p:nvPicPr>
          <p:cNvPr id="8" name="Picture 7" descr="TESSPIC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1"/>
          <a:stretch/>
        </p:blipFill>
        <p:spPr>
          <a:xfrm>
            <a:off x="3058524" y="3362207"/>
            <a:ext cx="2625336" cy="178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51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ctrTitle"/>
          </p:nvPr>
        </p:nvSpPr>
        <p:spPr>
          <a:xfrm>
            <a:off x="1110598" y="753620"/>
            <a:ext cx="6732306" cy="11597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4400" dirty="0" smtClean="0"/>
              <a:t>Thank you! </a:t>
            </a:r>
            <a:endParaRPr lang="en" sz="4400" dirty="0"/>
          </a:p>
        </p:txBody>
      </p:sp>
      <p:sp>
        <p:nvSpPr>
          <p:cNvPr id="3" name="Shape 47"/>
          <p:cNvSpPr txBox="1">
            <a:spLocks/>
          </p:cNvSpPr>
          <p:nvPr/>
        </p:nvSpPr>
        <p:spPr>
          <a:xfrm>
            <a:off x="1246870" y="2198298"/>
            <a:ext cx="4409305" cy="21885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bin Condensed"/>
              <a:buNone/>
              <a:defRPr sz="6000" b="1" i="0" u="none" strike="noStrike" cap="none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6000" b="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endParaRPr lang="en" sz="2400" b="0" dirty="0"/>
          </a:p>
        </p:txBody>
      </p:sp>
    </p:spTree>
    <p:extLst>
      <p:ext uri="{BB962C8B-B14F-4D97-AF65-F5344CB8AC3E}">
        <p14:creationId xmlns:p14="http://schemas.microsoft.com/office/powerpoint/2010/main" val="259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511" y="1129129"/>
            <a:ext cx="1984339" cy="1483799"/>
          </a:xfrm>
        </p:spPr>
        <p:txBody>
          <a:bodyPr/>
          <a:lstStyle/>
          <a:p>
            <a:r>
              <a:rPr lang="en-US" dirty="0" smtClean="0"/>
              <a:t>Source Drift within Extraction Aperture</a:t>
            </a:r>
            <a:endParaRPr lang="en-US" dirty="0"/>
          </a:p>
        </p:txBody>
      </p:sp>
      <p:pic>
        <p:nvPicPr>
          <p:cNvPr id="4" name="Picture 3" descr="animation2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175" y="0"/>
            <a:ext cx="5715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44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511" y="1129129"/>
            <a:ext cx="1984339" cy="1483799"/>
          </a:xfrm>
        </p:spPr>
        <p:txBody>
          <a:bodyPr/>
          <a:lstStyle/>
          <a:p>
            <a:r>
              <a:rPr lang="en-US" dirty="0" smtClean="0"/>
              <a:t>Effect of Pipeline on Quiet Stars</a:t>
            </a:r>
            <a:endParaRPr lang="en-US" dirty="0"/>
          </a:p>
        </p:txBody>
      </p:sp>
      <p:pic>
        <p:nvPicPr>
          <p:cNvPr id="5" name="Picture 4" descr="threestarsp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728" y="478827"/>
            <a:ext cx="5506502" cy="410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3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511" y="1129129"/>
            <a:ext cx="1984339" cy="1483799"/>
          </a:xfrm>
        </p:spPr>
        <p:txBody>
          <a:bodyPr/>
          <a:lstStyle/>
          <a:p>
            <a:r>
              <a:rPr lang="en-US" dirty="0" smtClean="0"/>
              <a:t>Correlations with Physical Parameters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2724836" y="113253"/>
            <a:ext cx="6162023" cy="2031068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Black Hole Mass:</a:t>
            </a:r>
            <a:endParaRPr lang="en-US" dirty="0"/>
          </a:p>
        </p:txBody>
      </p:sp>
      <p:pic>
        <p:nvPicPr>
          <p:cNvPr id="6" name="Picture 5" descr="mbht-eps-converted-to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" t="8905" r="5429" b="3870"/>
          <a:stretch/>
        </p:blipFill>
        <p:spPr>
          <a:xfrm>
            <a:off x="3750280" y="900596"/>
            <a:ext cx="3869937" cy="342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7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511" y="1129129"/>
            <a:ext cx="1984339" cy="1483799"/>
          </a:xfrm>
        </p:spPr>
        <p:txBody>
          <a:bodyPr/>
          <a:lstStyle/>
          <a:p>
            <a:r>
              <a:rPr lang="en-US" dirty="0" smtClean="0"/>
              <a:t>Correlations with Physical Parameters</a:t>
            </a:r>
            <a:endParaRPr lang="en-US" dirty="0"/>
          </a:p>
        </p:txBody>
      </p:sp>
      <p:pic>
        <p:nvPicPr>
          <p:cNvPr id="3" name="Picture 2" descr="mbhgrid_v2-eps-converted-to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0" t="2219" r="50194" b="51991"/>
          <a:stretch/>
        </p:blipFill>
        <p:spPr>
          <a:xfrm>
            <a:off x="2724836" y="1360522"/>
            <a:ext cx="2755647" cy="2057401"/>
          </a:xfrm>
          <a:prstGeom prst="rect">
            <a:avLst/>
          </a:prstGeom>
        </p:spPr>
      </p:pic>
      <p:pic>
        <p:nvPicPr>
          <p:cNvPr id="4" name="Picture 3" descr="leddlege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655" y="1425587"/>
            <a:ext cx="1200131" cy="415270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2724836" y="113253"/>
            <a:ext cx="6162023" cy="2031068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Black Hole </a:t>
            </a:r>
            <a:r>
              <a:rPr lang="en-US" b="1" dirty="0" smtClean="0"/>
              <a:t>Mass </a:t>
            </a:r>
          </a:p>
          <a:p>
            <a:pPr>
              <a:buNone/>
            </a:pPr>
            <a:r>
              <a:rPr lang="en-US" b="1" dirty="0" smtClean="0"/>
              <a:t>and Variability: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724836" y="4024973"/>
            <a:ext cx="3054466" cy="35890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Correlation depends on the accretion rate.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80669" y="3417923"/>
            <a:ext cx="9254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log M</a:t>
            </a:r>
            <a:r>
              <a:rPr lang="en-US" baseline="-25000" dirty="0" smtClean="0"/>
              <a:t>BH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2075700" y="2093619"/>
            <a:ext cx="990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Variability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5886336" y="113253"/>
            <a:ext cx="3101341" cy="2031068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Bolometric </a:t>
            </a:r>
            <a:r>
              <a:rPr lang="en-US" b="1" dirty="0" smtClean="0"/>
              <a:t>Luminosity</a:t>
            </a:r>
          </a:p>
          <a:p>
            <a:pPr>
              <a:buNone/>
            </a:pPr>
            <a:r>
              <a:rPr lang="en-US" b="1" dirty="0" smtClean="0"/>
              <a:t>and PSD slope:</a:t>
            </a:r>
            <a:endParaRPr lang="en-US" dirty="0"/>
          </a:p>
        </p:txBody>
      </p:sp>
      <p:pic>
        <p:nvPicPr>
          <p:cNvPr id="13" name="Picture 12" descr="lbol_highvslope-eps-converted-to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0" t="5462" r="3471" b="4421"/>
          <a:stretch/>
        </p:blipFill>
        <p:spPr>
          <a:xfrm>
            <a:off x="5984557" y="1228478"/>
            <a:ext cx="2715237" cy="246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1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471218" y="68908"/>
            <a:ext cx="6547252" cy="507459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Accretion Disk Answers from Optical Variability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5634" y="1068141"/>
            <a:ext cx="5198420" cy="3763563"/>
          </a:xfrm>
        </p:spPr>
        <p:txBody>
          <a:bodyPr/>
          <a:lstStyle/>
          <a:p>
            <a:r>
              <a:rPr lang="en-US" sz="1800" dirty="0" smtClean="0"/>
              <a:t>Can we tell apart different accretion disk models using variability behavior?</a:t>
            </a:r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r>
              <a:rPr lang="en-US" sz="1800" dirty="0" smtClean="0"/>
              <a:t>To what degree is the optical variability simply a reprocessing of the X-ray (or vice-versa)?</a:t>
            </a:r>
          </a:p>
          <a:p>
            <a:endParaRPr lang="en-US" sz="1800" dirty="0" smtClean="0"/>
          </a:p>
          <a:p>
            <a:endParaRPr lang="en-US" sz="1800" dirty="0"/>
          </a:p>
          <a:p>
            <a:r>
              <a:rPr lang="en-US" sz="1800" dirty="0" smtClean="0"/>
              <a:t>Can we find any correlations with black hole mass, luminosity, or accretion rate?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7957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433" y="1129129"/>
            <a:ext cx="1988335" cy="1483799"/>
          </a:xfrm>
        </p:spPr>
        <p:txBody>
          <a:bodyPr/>
          <a:lstStyle/>
          <a:p>
            <a:r>
              <a:rPr lang="en-US" dirty="0" smtClean="0"/>
              <a:t>Testing Theoretical Predictions: The DRW Model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3010945" y="102840"/>
            <a:ext cx="5587823" cy="118791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The popular “damped random walk” model of accretion physics predicts a power spectral slope of α = </a:t>
            </a:r>
            <a:r>
              <a:rPr lang="en-US" dirty="0" smtClean="0"/>
              <a:t>2</a:t>
            </a:r>
            <a:r>
              <a:rPr lang="en-US" dirty="0" smtClean="0"/>
              <a:t>, where the PSD ~ </a:t>
            </a:r>
            <a:r>
              <a:rPr lang="en-US" baseline="30000" dirty="0" err="1" smtClean="0"/>
              <a:t>ν</a:t>
            </a:r>
            <a:r>
              <a:rPr lang="en-US" baseline="30000" dirty="0" smtClean="0"/>
              <a:t>-α</a:t>
            </a:r>
            <a:endParaRPr lang="en-US" baseline="30000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idx="2"/>
          </p:nvPr>
        </p:nvSpPr>
        <p:spPr>
          <a:xfrm>
            <a:off x="2876838" y="3955586"/>
            <a:ext cx="5587823" cy="1187914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Result: </a:t>
            </a:r>
            <a:r>
              <a:rPr lang="en-US" dirty="0" smtClean="0"/>
              <a:t>Our slopes are steeper on average, reaching </a:t>
            </a:r>
            <a:r>
              <a:rPr lang="en-US" dirty="0"/>
              <a:t>α = </a:t>
            </a:r>
            <a:r>
              <a:rPr lang="en-US" dirty="0" smtClean="0"/>
              <a:t>3.4</a:t>
            </a:r>
            <a:r>
              <a:rPr lang="en-US" dirty="0" smtClean="0"/>
              <a:t>. The DRW model is insufficient.</a:t>
            </a:r>
            <a:endParaRPr lang="en-US" b="1" dirty="0"/>
          </a:p>
        </p:txBody>
      </p:sp>
      <p:pic>
        <p:nvPicPr>
          <p:cNvPr id="6" name="Picture 5" descr="slope_histo-eps-converted-t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976" y="1371034"/>
            <a:ext cx="2981364" cy="22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70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nug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16264</TotalTime>
  <Words>711</Words>
  <Application>Microsoft Macintosh PowerPoint</Application>
  <PresentationFormat>On-screen Show (16:9)</PresentationFormat>
  <Paragraphs>89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Cabin</vt:lpstr>
      <vt:lpstr>Cabin Condensed</vt:lpstr>
      <vt:lpstr>Arial</vt:lpstr>
      <vt:lpstr>Snug</vt:lpstr>
      <vt:lpstr>The Kepler Light Curves of Active Galaxies: Insights into Accretion</vt:lpstr>
      <vt:lpstr>Optical Variability of AGN</vt:lpstr>
      <vt:lpstr>The Kepler Mission:  The Best Light Curves. Ever.</vt:lpstr>
      <vt:lpstr>Solving the lack of AGN: KSwAGS</vt:lpstr>
      <vt:lpstr>Solving the Data Optimization Problem:  A New Pipeline</vt:lpstr>
      <vt:lpstr>Light Curves and Power Spectra</vt:lpstr>
      <vt:lpstr>Light Curves and Power Spectra</vt:lpstr>
      <vt:lpstr>Testing Theoretical Predictions: X-ray Light Curve Comparisons</vt:lpstr>
      <vt:lpstr>Testing Theoretical Predictions: X-ray Light Curve Comparisons</vt:lpstr>
      <vt:lpstr>Bimodal Flux Distributions: Passing Clouds or Preferred States?</vt:lpstr>
      <vt:lpstr>Characteristic Variability Timescales</vt:lpstr>
      <vt:lpstr>Characteristic Variability Timescales</vt:lpstr>
      <vt:lpstr>An Optical Quasi-Periodic Oscillation</vt:lpstr>
      <vt:lpstr>An Optical Quasi-Periodic Oscillation</vt:lpstr>
      <vt:lpstr>An Optical Quasi-Periodic Oscillation</vt:lpstr>
      <vt:lpstr>Looking Forward: K2 and TESS</vt:lpstr>
      <vt:lpstr>Thank you! </vt:lpstr>
      <vt:lpstr>Source Drift within Extraction Aperture</vt:lpstr>
      <vt:lpstr>Effect of Pipeline on Quiet Stars</vt:lpstr>
      <vt:lpstr>Correlations with Physical Parameters</vt:lpstr>
      <vt:lpstr>Correlations with Physical Parameters</vt:lpstr>
      <vt:lpstr>Accretion Disk Answers from Optical Variability</vt:lpstr>
      <vt:lpstr>Testing Theoretical Predictions: The DRW Model</vt:lpstr>
    </vt:vector>
  </TitlesOfParts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Accretion &amp; Star Formation in Active Galaxies</dc:title>
  <cp:lastModifiedBy>Krista Lynne Smith</cp:lastModifiedBy>
  <cp:revision>70</cp:revision>
  <dcterms:modified xsi:type="dcterms:W3CDTF">2017-10-13T02:31:19Z</dcterms:modified>
</cp:coreProperties>
</file>