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90" r:id="rId2"/>
    <p:sldId id="431" r:id="rId3"/>
    <p:sldId id="411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4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13"/>
    <a:srgbClr val="009316"/>
    <a:srgbClr val="0000D5"/>
    <a:srgbClr val="00AA00"/>
    <a:srgbClr val="EF00C9"/>
    <a:srgbClr val="D5399A"/>
    <a:srgbClr val="F542B2"/>
    <a:srgbClr val="F1F9FF"/>
    <a:srgbClr val="FF4631"/>
    <a:srgbClr val="E2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37884" autoAdjust="0"/>
    <p:restoredTop sz="94709" autoAdjust="0"/>
  </p:normalViewPr>
  <p:slideViewPr>
    <p:cSldViewPr snapToGrid="0" snapToObjects="1">
      <p:cViewPr varScale="1">
        <p:scale>
          <a:sx n="72" d="100"/>
          <a:sy n="72" d="100"/>
        </p:scale>
        <p:origin x="216" y="6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27C74-F0A0-D548-BA77-C1ADC4BD8342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878BA-A8EA-4743-A889-431FD7ABB7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A9378-53CA-B149-B4AD-C03A6137E2A7}" type="datetimeFigureOut">
              <a:rPr lang="en-US" smtClean="0"/>
              <a:pPr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7455A-1107-844F-B1FB-84FAE2061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0285" y="286619"/>
            <a:ext cx="5530360" cy="107721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spc="60" dirty="0" smtClean="0">
                <a:ln w="12700">
                  <a:noFill/>
                </a:ln>
                <a:latin typeface="Arial"/>
              </a:rPr>
              <a:t>The Formation, Evolution,</a:t>
            </a:r>
          </a:p>
          <a:p>
            <a:pPr algn="ctr"/>
            <a:r>
              <a:rPr lang="en-US" sz="3200" b="1" spc="60" dirty="0" smtClean="0">
                <a:ln w="12700">
                  <a:noFill/>
                </a:ln>
                <a:latin typeface="Arial"/>
              </a:rPr>
              <a:t>and Future of Binary Stars</a:t>
            </a:r>
            <a:endParaRPr lang="en-US" sz="2900" b="1" spc="60" dirty="0" smtClean="0">
              <a:ln w="12700">
                <a:noFill/>
              </a:ln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514" y="5349131"/>
            <a:ext cx="8517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latin typeface="Arial"/>
              </a:rPr>
              <a:t>Max Moe (University of Arizona)</a:t>
            </a:r>
          </a:p>
          <a:p>
            <a:pPr algn="ctr"/>
            <a:r>
              <a:rPr lang="en-US" sz="2300" dirty="0" smtClean="0">
                <a:latin typeface="Arial"/>
              </a:rPr>
              <a:t>Einstein Fellows Symposium </a:t>
            </a:r>
            <a:r>
              <a:rPr lang="mr-IN" sz="2300" dirty="0" smtClean="0">
                <a:latin typeface="Arial"/>
              </a:rPr>
              <a:t>–</a:t>
            </a:r>
            <a:r>
              <a:rPr lang="en-US" sz="2300" dirty="0" smtClean="0">
                <a:latin typeface="Arial"/>
              </a:rPr>
              <a:t> Oct. 12, 2017</a:t>
            </a:r>
            <a:endParaRPr lang="en-US" sz="2300" dirty="0" smtClean="0"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/>
          <a:srcRect l="7470" r="1111" b="9236"/>
          <a:stretch/>
        </p:blipFill>
        <p:spPr bwMode="auto">
          <a:xfrm>
            <a:off x="101602" y="1780363"/>
            <a:ext cx="4352544" cy="310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183" b="11117"/>
          <a:stretch/>
        </p:blipFill>
        <p:spPr>
          <a:xfrm>
            <a:off x="4543933" y="1797130"/>
            <a:ext cx="4498865" cy="30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Formation of Very Close Binaries</a:t>
            </a:r>
            <a:endParaRPr lang="en-US" sz="2100" dirty="0" smtClean="0"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84" y="1563922"/>
            <a:ext cx="5111069" cy="37358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Box 15"/>
          <p:cNvSpPr txBox="1"/>
          <p:nvPr/>
        </p:nvSpPr>
        <p:spPr>
          <a:xfrm>
            <a:off x="141894" y="5553197"/>
            <a:ext cx="8884530" cy="89255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~80% of solar-type binaries </a:t>
            </a:r>
            <a:r>
              <a:rPr lang="en-US" dirty="0" smtClean="0">
                <a:latin typeface="Arial"/>
              </a:rPr>
              <a:t>with P</a:t>
            </a:r>
            <a:r>
              <a:rPr lang="en-US" baseline="-25000" dirty="0" smtClean="0">
                <a:latin typeface="Arial"/>
              </a:rPr>
              <a:t>inner</a:t>
            </a:r>
            <a:r>
              <a:rPr lang="en-US" dirty="0" smtClean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&lt; 7 days have tertiary companions</a:t>
            </a:r>
            <a:r>
              <a:rPr lang="en-US" dirty="0" smtClean="0">
                <a:latin typeface="Arial"/>
              </a:rPr>
              <a:t>,</a:t>
            </a:r>
          </a:p>
          <a:p>
            <a:pPr algn="ctr"/>
            <a:r>
              <a:rPr lang="en-US" dirty="0" smtClean="0">
                <a:latin typeface="Arial"/>
              </a:rPr>
              <a:t>suggesting </a:t>
            </a:r>
            <a:r>
              <a:rPr lang="en-US" dirty="0" err="1" smtClean="0">
                <a:latin typeface="Arial"/>
              </a:rPr>
              <a:t>Kozai-Lidov</a:t>
            </a:r>
            <a:r>
              <a:rPr lang="en-US" dirty="0" smtClean="0">
                <a:latin typeface="Arial"/>
              </a:rPr>
              <a:t> oscillations and tidal friction produce very close binaries</a:t>
            </a:r>
            <a:endParaRPr lang="en-US" dirty="0" smtClean="0">
              <a:latin typeface="Arial"/>
            </a:endParaRPr>
          </a:p>
          <a:p>
            <a:pPr algn="ctr"/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Kiseleva</a:t>
            </a:r>
            <a:r>
              <a:rPr lang="en-US" sz="1600" dirty="0" smtClean="0">
                <a:latin typeface="Arial"/>
              </a:rPr>
              <a:t> et al. 1998; </a:t>
            </a:r>
            <a:r>
              <a:rPr lang="en-US" sz="1600" dirty="0" err="1" smtClean="0">
                <a:latin typeface="Arial"/>
              </a:rPr>
              <a:t>Tokovinin</a:t>
            </a:r>
            <a:r>
              <a:rPr lang="en-US" sz="1600" dirty="0" smtClean="0">
                <a:latin typeface="Arial"/>
              </a:rPr>
              <a:t> et al. 2006; </a:t>
            </a:r>
            <a:r>
              <a:rPr lang="en-US" sz="1600" dirty="0" err="1" smtClean="0">
                <a:latin typeface="Arial"/>
              </a:rPr>
              <a:t>Fabrycky</a:t>
            </a:r>
            <a:r>
              <a:rPr lang="en-US" sz="1600" dirty="0" smtClean="0">
                <a:latin typeface="Arial"/>
              </a:rPr>
              <a:t> &amp; Tremaine 2007; </a:t>
            </a:r>
            <a:r>
              <a:rPr lang="en-US" sz="1600" dirty="0" err="1" smtClean="0">
                <a:latin typeface="Arial"/>
              </a:rPr>
              <a:t>Naoz</a:t>
            </a:r>
            <a:r>
              <a:rPr lang="en-US" sz="1600" dirty="0" smtClean="0">
                <a:latin typeface="Arial"/>
              </a:rPr>
              <a:t> &amp; </a:t>
            </a:r>
            <a:r>
              <a:rPr lang="en-US" sz="1600" dirty="0" err="1" smtClean="0">
                <a:latin typeface="Arial"/>
              </a:rPr>
              <a:t>Fabrycky</a:t>
            </a:r>
            <a:r>
              <a:rPr lang="en-US" sz="1600" dirty="0" smtClean="0">
                <a:latin typeface="Arial"/>
              </a:rPr>
              <a:t> 2014</a:t>
            </a:r>
            <a:r>
              <a:rPr lang="en-US" sz="1600" dirty="0" smtClean="0">
                <a:latin typeface="Arial"/>
              </a:rPr>
              <a:t>)</a:t>
            </a:r>
            <a:endParaRPr lang="en-US" sz="1600" dirty="0" smtClean="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762" y="570349"/>
            <a:ext cx="7047187" cy="92333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dirty="0">
                <a:latin typeface="Arial"/>
              </a:rPr>
              <a:t>C</a:t>
            </a:r>
            <a:r>
              <a:rPr lang="en-US" dirty="0" smtClean="0">
                <a:latin typeface="Arial"/>
              </a:rPr>
              <a:t>lose binaries cannot form in situ, but instead </a:t>
            </a:r>
          </a:p>
          <a:p>
            <a:pPr algn="ctr"/>
            <a:r>
              <a:rPr lang="en-US" dirty="0" smtClean="0">
                <a:latin typeface="Arial"/>
              </a:rPr>
              <a:t>initially fragment in the primordial disk on scales of ~10s of AU</a:t>
            </a:r>
          </a:p>
          <a:p>
            <a:pPr algn="ctr"/>
            <a:r>
              <a:rPr lang="en-US" sz="1600" dirty="0" smtClean="0">
                <a:latin typeface="Arial"/>
              </a:rPr>
              <a:t>(Boss 1986; Bate et al. 1998, 2009)</a:t>
            </a:r>
            <a:endParaRPr lang="en-US" sz="1600" dirty="0" smtClean="0"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3345" y="1772488"/>
            <a:ext cx="285881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600" smtClean="0">
                <a:latin typeface="Arial"/>
              </a:rPr>
              <a:t>Tokovinin</a:t>
            </a:r>
            <a:r>
              <a:rPr lang="en-US" sz="1600" dirty="0" smtClean="0">
                <a:latin typeface="Arial"/>
              </a:rPr>
              <a:t> et al.</a:t>
            </a:r>
            <a:r>
              <a:rPr lang="en-US" sz="1600" dirty="0" smtClean="0">
                <a:latin typeface="Arial"/>
              </a:rPr>
              <a:t> 2006</a:t>
            </a:r>
            <a:endParaRPr lang="en-US" sz="1600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29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19816" y="4854063"/>
            <a:ext cx="5986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/>
              </a:rPr>
              <a:t>Migration to P &lt; 10 days must generally occur </a:t>
            </a:r>
          </a:p>
          <a:p>
            <a:pPr algn="ctr"/>
            <a:r>
              <a:rPr lang="en-US" sz="2000" b="1" dirty="0" smtClean="0">
                <a:latin typeface="Arial"/>
              </a:rPr>
              <a:t>in first 𝜏 &lt; 5 </a:t>
            </a:r>
            <a:r>
              <a:rPr lang="en-US" sz="2000" b="1" dirty="0" err="1" smtClean="0">
                <a:latin typeface="Arial"/>
              </a:rPr>
              <a:t>Myr</a:t>
            </a:r>
            <a:r>
              <a:rPr lang="en-US" sz="2000" b="1" dirty="0" smtClean="0">
                <a:latin typeface="Arial"/>
              </a:rPr>
              <a:t> when there was still a disk</a:t>
            </a:r>
            <a:endParaRPr lang="en-US" sz="2000" b="1" dirty="0" smtClean="0"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214" y="1156248"/>
            <a:ext cx="60116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However, the c</a:t>
            </a:r>
            <a:r>
              <a:rPr lang="en-US" dirty="0" smtClean="0">
                <a:latin typeface="Arial"/>
              </a:rPr>
              <a:t>lose binary fraction of T </a:t>
            </a:r>
            <a:r>
              <a:rPr lang="en-US" dirty="0" err="1" smtClean="0">
                <a:latin typeface="Arial"/>
              </a:rPr>
              <a:t>Tauri</a:t>
            </a:r>
            <a:r>
              <a:rPr lang="en-US" dirty="0" smtClean="0">
                <a:latin typeface="Arial"/>
              </a:rPr>
              <a:t> stars is consistent with that of solar-type MS stars in field </a:t>
            </a:r>
          </a:p>
          <a:p>
            <a:pPr algn="ctr"/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Matheiu</a:t>
            </a:r>
            <a:r>
              <a:rPr lang="en-US" sz="1600" dirty="0" smtClean="0">
                <a:latin typeface="Arial"/>
              </a:rPr>
              <a:t> 1994, </a:t>
            </a:r>
            <a:r>
              <a:rPr lang="en-US" sz="1600" dirty="0" err="1" smtClean="0">
                <a:latin typeface="Arial"/>
              </a:rPr>
              <a:t>Melo</a:t>
            </a:r>
            <a:r>
              <a:rPr lang="en-US" sz="1600" dirty="0" smtClean="0">
                <a:latin typeface="Arial"/>
              </a:rPr>
              <a:t> 2003, Moe &amp; Di Stefano 2017)</a:t>
            </a:r>
            <a:endParaRPr lang="en-US" sz="1600" dirty="0" smtClean="0"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Formation of Very Close Binaries</a:t>
            </a:r>
            <a:endParaRPr lang="en-US" sz="2100" dirty="0" smtClean="0"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074" y="3043225"/>
            <a:ext cx="85061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Moreover, very close binaries exhibit an excess twin fraction, demonstrating </a:t>
            </a:r>
          </a:p>
          <a:p>
            <a:pPr algn="ctr"/>
            <a:r>
              <a:rPr lang="en-US" dirty="0" smtClean="0">
                <a:latin typeface="Arial"/>
              </a:rPr>
              <a:t>co-evolution through shared accretion in the disk or mass transfer during pre-MS</a:t>
            </a:r>
            <a:endParaRPr lang="en-US" dirty="0" smtClean="0">
              <a:latin typeface="Arial"/>
            </a:endParaRPr>
          </a:p>
          <a:p>
            <a:pPr algn="ctr"/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Tokovinin</a:t>
            </a:r>
            <a:r>
              <a:rPr lang="en-US" sz="1600" dirty="0" smtClean="0">
                <a:latin typeface="Arial"/>
              </a:rPr>
              <a:t> et al. 2000, Bate &amp; </a:t>
            </a:r>
            <a:r>
              <a:rPr lang="en-US" sz="1600" dirty="0" err="1" smtClean="0">
                <a:latin typeface="Arial"/>
              </a:rPr>
              <a:t>Bonnel</a:t>
            </a:r>
            <a:r>
              <a:rPr lang="en-US" sz="1600" dirty="0" smtClean="0">
                <a:latin typeface="Arial"/>
              </a:rPr>
              <a:t> 1997, Bate 2000, Moe &amp; Di Stefano 2017)</a:t>
            </a:r>
            <a:endParaRPr lang="en-US" sz="1600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81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Dynamical Formation of Close Binaries during Pre-MS Phase</a:t>
            </a:r>
            <a:endParaRPr lang="en-US" sz="2100" b="1" dirty="0" smtClean="0">
              <a:latin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1632" y="484340"/>
            <a:ext cx="7819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Triple star population synthesis </a:t>
            </a:r>
            <a:r>
              <a:rPr lang="en-US" dirty="0">
                <a:latin typeface="Arial"/>
              </a:rPr>
              <a:t>m</a:t>
            </a:r>
            <a:r>
              <a:rPr lang="en-US" dirty="0" smtClean="0">
                <a:latin typeface="Arial"/>
              </a:rPr>
              <a:t>odel (Moe &amp; </a:t>
            </a:r>
            <a:r>
              <a:rPr lang="en-US" dirty="0" err="1" smtClean="0">
                <a:latin typeface="Arial"/>
              </a:rPr>
              <a:t>Kratter</a:t>
            </a:r>
            <a:r>
              <a:rPr lang="en-US" dirty="0" smtClean="0">
                <a:latin typeface="Arial"/>
              </a:rPr>
              <a:t> 2017) with:</a:t>
            </a:r>
            <a:endParaRPr lang="en-US" dirty="0">
              <a:latin typeface="Arial"/>
            </a:endParaRPr>
          </a:p>
          <a:p>
            <a:r>
              <a:rPr lang="en-US" dirty="0" smtClean="0">
                <a:latin typeface="Arial"/>
              </a:rPr>
              <a:t>     1) More realistic initial conditions (a</a:t>
            </a:r>
            <a:r>
              <a:rPr lang="en-US" baseline="-25000" dirty="0" smtClean="0">
                <a:latin typeface="Arial"/>
              </a:rPr>
              <a:t>in,0</a:t>
            </a:r>
            <a:r>
              <a:rPr lang="en-US" dirty="0" smtClean="0">
                <a:latin typeface="Arial"/>
              </a:rPr>
              <a:t> ~ 10s of AU; a</a:t>
            </a:r>
            <a:r>
              <a:rPr lang="en-US" baseline="-25000" dirty="0" smtClean="0">
                <a:latin typeface="Arial"/>
              </a:rPr>
              <a:t>out,0</a:t>
            </a:r>
            <a:r>
              <a:rPr lang="en-US" dirty="0" smtClean="0">
                <a:latin typeface="Arial"/>
              </a:rPr>
              <a:t> ~ 1,000s of AU)</a:t>
            </a:r>
          </a:p>
          <a:p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    2) </a:t>
            </a:r>
            <a:r>
              <a:rPr lang="en-US" dirty="0" err="1" smtClean="0">
                <a:latin typeface="Arial"/>
              </a:rPr>
              <a:t>Octupole</a:t>
            </a:r>
            <a:r>
              <a:rPr lang="en-US" dirty="0" smtClean="0">
                <a:latin typeface="Arial"/>
              </a:rPr>
              <a:t>-level secular equations</a:t>
            </a:r>
          </a:p>
          <a:p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    3) Weak-friction equilibrium tides at small </a:t>
            </a:r>
            <a:r>
              <a:rPr lang="en-US" dirty="0" err="1" smtClean="0">
                <a:latin typeface="Arial"/>
              </a:rPr>
              <a:t>e</a:t>
            </a:r>
            <a:r>
              <a:rPr lang="en-US" baseline="-25000" dirty="0" err="1" smtClean="0">
                <a:latin typeface="Arial"/>
              </a:rPr>
              <a:t>in</a:t>
            </a:r>
            <a:r>
              <a:rPr lang="en-US" dirty="0" smtClean="0">
                <a:latin typeface="Arial"/>
              </a:rPr>
              <a:t> &lt; 0.8 and</a:t>
            </a:r>
          </a:p>
          <a:p>
            <a:r>
              <a:rPr lang="en-US" dirty="0">
                <a:latin typeface="Arial"/>
              </a:rPr>
              <a:t>	</a:t>
            </a:r>
            <a:r>
              <a:rPr lang="en-US" dirty="0" smtClean="0">
                <a:latin typeface="Arial"/>
              </a:rPr>
              <a:t>   dynamical tides at large </a:t>
            </a:r>
            <a:r>
              <a:rPr lang="en-US" dirty="0" err="1" smtClean="0">
                <a:latin typeface="Arial"/>
              </a:rPr>
              <a:t>e</a:t>
            </a:r>
            <a:r>
              <a:rPr lang="en-US" baseline="-25000" dirty="0" err="1" smtClean="0">
                <a:latin typeface="Arial"/>
              </a:rPr>
              <a:t>in</a:t>
            </a:r>
            <a:r>
              <a:rPr lang="en-US" dirty="0" smtClean="0">
                <a:latin typeface="Arial"/>
              </a:rPr>
              <a:t> &gt; 0.8</a:t>
            </a:r>
          </a:p>
          <a:p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    4) Larger tidal radius of pre-MS primary</a:t>
            </a:r>
            <a:endParaRPr lang="en-US" dirty="0"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627" y="2269238"/>
            <a:ext cx="5454864" cy="438897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5852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Dynamical Formation of Close Binaries during Pre-MS Phase</a:t>
            </a:r>
            <a:endParaRPr lang="en-US" sz="2100" b="1" dirty="0" smtClean="0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179" y="1072053"/>
            <a:ext cx="3108526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Two </a:t>
            </a:r>
            <a:r>
              <a:rPr lang="en-US" sz="1900" dirty="0" smtClean="0">
                <a:latin typeface="Arial"/>
              </a:rPr>
              <a:t>channels </a:t>
            </a:r>
            <a:r>
              <a:rPr lang="en-US" sz="1900" smtClean="0">
                <a:latin typeface="Arial"/>
              </a:rPr>
              <a:t>for producing close binaries in triples:</a:t>
            </a:r>
            <a:endParaRPr lang="en-US" sz="1900" dirty="0" smtClean="0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898" y="2100077"/>
            <a:ext cx="3410699" cy="1231106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1) </a:t>
            </a:r>
            <a:r>
              <a:rPr lang="en-US" sz="1900" dirty="0" err="1" smtClean="0">
                <a:latin typeface="Arial"/>
              </a:rPr>
              <a:t>Kozai-Lidov</a:t>
            </a:r>
            <a:r>
              <a:rPr lang="en-US" sz="1900" dirty="0" smtClean="0">
                <a:latin typeface="Arial"/>
              </a:rPr>
              <a:t> oscillations in stable triples coupled with tidal friction </a:t>
            </a:r>
            <a:r>
              <a:rPr lang="en-US" sz="1700" dirty="0" smtClean="0">
                <a:latin typeface="Arial"/>
              </a:rPr>
              <a:t>(</a:t>
            </a:r>
            <a:r>
              <a:rPr lang="en-US" sz="1700" dirty="0" err="1" smtClean="0">
                <a:latin typeface="Arial"/>
              </a:rPr>
              <a:t>Kiseleva</a:t>
            </a:r>
            <a:r>
              <a:rPr lang="en-US" sz="1700" dirty="0" smtClean="0">
                <a:latin typeface="Arial"/>
              </a:rPr>
              <a:t> </a:t>
            </a:r>
            <a:r>
              <a:rPr lang="en-US" sz="1700" dirty="0" smtClean="0">
                <a:latin typeface="Arial"/>
              </a:rPr>
              <a:t>et al</a:t>
            </a:r>
            <a:r>
              <a:rPr lang="en-US" sz="1700" dirty="0" smtClean="0">
                <a:latin typeface="Arial"/>
              </a:rPr>
              <a:t> 1998</a:t>
            </a:r>
            <a:r>
              <a:rPr lang="en-US" sz="1700" dirty="0" smtClean="0">
                <a:latin typeface="Arial"/>
              </a:rPr>
              <a:t>; </a:t>
            </a:r>
            <a:r>
              <a:rPr lang="en-US" sz="1700" dirty="0" err="1" smtClean="0">
                <a:latin typeface="Arial"/>
              </a:rPr>
              <a:t>Fabrycky</a:t>
            </a:r>
            <a:r>
              <a:rPr lang="en-US" sz="1700" dirty="0" smtClean="0">
                <a:latin typeface="Arial"/>
              </a:rPr>
              <a:t> &amp; Tremaine </a:t>
            </a:r>
            <a:r>
              <a:rPr lang="en-US" sz="1700" dirty="0" smtClean="0">
                <a:latin typeface="Arial"/>
              </a:rPr>
              <a:t>2007</a:t>
            </a:r>
            <a:r>
              <a:rPr lang="en-US" sz="1700" dirty="0" smtClean="0">
                <a:latin typeface="Arial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2516" y="4245002"/>
            <a:ext cx="3058604" cy="155427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>
                <a:latin typeface="Arial"/>
              </a:rPr>
              <a:t>2</a:t>
            </a:r>
            <a:r>
              <a:rPr lang="en-US" sz="1900" dirty="0" smtClean="0">
                <a:latin typeface="Arial"/>
              </a:rPr>
              <a:t>) Dynamical unfolding of unstable triples combined with significant energy dissipation in disk </a:t>
            </a:r>
          </a:p>
          <a:p>
            <a:pPr algn="ctr"/>
            <a:r>
              <a:rPr lang="en-US" sz="1700" dirty="0" smtClean="0">
                <a:latin typeface="Arial"/>
              </a:rPr>
              <a:t>(</a:t>
            </a:r>
            <a:r>
              <a:rPr lang="en-US" sz="1700" dirty="0" smtClean="0">
                <a:latin typeface="Arial"/>
              </a:rPr>
              <a:t>Bate et al. 2002</a:t>
            </a:r>
            <a:r>
              <a:rPr lang="en-US" sz="1700" dirty="0" smtClean="0">
                <a:latin typeface="Arial"/>
              </a:rPr>
              <a:t>, </a:t>
            </a:r>
            <a:r>
              <a:rPr lang="en-US" sz="1700" dirty="0" smtClean="0">
                <a:latin typeface="Arial"/>
              </a:rPr>
              <a:t>2009</a:t>
            </a:r>
            <a:r>
              <a:rPr lang="en-US" sz="1700" dirty="0" smtClean="0">
                <a:latin typeface="Arial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21732" y="1135116"/>
            <a:ext cx="4422889" cy="384721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Moe &amp; </a:t>
            </a:r>
            <a:r>
              <a:rPr lang="en-US" sz="1900" dirty="0" err="1" smtClean="0">
                <a:latin typeface="Arial"/>
              </a:rPr>
              <a:t>Kratter</a:t>
            </a:r>
            <a:r>
              <a:rPr lang="en-US" sz="1900" dirty="0" smtClean="0">
                <a:latin typeface="Arial"/>
              </a:rPr>
              <a:t> </a:t>
            </a:r>
            <a:r>
              <a:rPr lang="en-US" sz="1900" dirty="0" smtClean="0">
                <a:latin typeface="Arial"/>
              </a:rPr>
              <a:t>2017</a:t>
            </a:r>
            <a:endParaRPr lang="en-US" sz="1900" dirty="0" smtClean="0">
              <a:latin typeface="Arial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720663" y="2916621"/>
            <a:ext cx="331076" cy="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eft Bracket 8"/>
          <p:cNvSpPr/>
          <p:nvPr/>
        </p:nvSpPr>
        <p:spPr>
          <a:xfrm>
            <a:off x="4051740" y="2100077"/>
            <a:ext cx="331076" cy="1636351"/>
          </a:xfrm>
          <a:prstGeom prst="leftBracke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689130" y="5139558"/>
            <a:ext cx="646388" cy="91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18416" y="1910889"/>
            <a:ext cx="1330589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20% </a:t>
            </a:r>
          </a:p>
          <a:p>
            <a:pPr algn="ctr"/>
            <a:r>
              <a:rPr lang="en-US" sz="1900" dirty="0" smtClean="0">
                <a:latin typeface="Arial"/>
              </a:rPr>
              <a:t>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2649" y="3413640"/>
            <a:ext cx="1330589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20% </a:t>
            </a:r>
          </a:p>
          <a:p>
            <a:pPr algn="ctr"/>
            <a:r>
              <a:rPr lang="en-US" sz="1900" dirty="0">
                <a:latin typeface="Arial"/>
              </a:rPr>
              <a:t>p</a:t>
            </a:r>
            <a:r>
              <a:rPr lang="en-US" sz="1900" dirty="0" smtClean="0">
                <a:latin typeface="Arial"/>
              </a:rPr>
              <a:t>re-MS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3168" y="4832536"/>
            <a:ext cx="1330589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60% </a:t>
            </a:r>
          </a:p>
          <a:p>
            <a:pPr algn="ctr"/>
            <a:r>
              <a:rPr lang="en-US" sz="1900" dirty="0" smtClean="0">
                <a:latin typeface="Arial"/>
              </a:rPr>
              <a:t>pre-MS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9561" y="1851088"/>
            <a:ext cx="2602341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Inclined tertiaries with </a:t>
            </a:r>
            <a:r>
              <a:rPr lang="en-US" sz="1900" dirty="0" err="1" smtClean="0">
                <a:latin typeface="Arial"/>
              </a:rPr>
              <a:t>a</a:t>
            </a:r>
            <a:r>
              <a:rPr lang="en-US" sz="1900" baseline="-25000" dirty="0" err="1" smtClean="0">
                <a:latin typeface="Arial"/>
              </a:rPr>
              <a:t>outer</a:t>
            </a:r>
            <a:r>
              <a:rPr lang="en-US" sz="1900" dirty="0" smtClean="0">
                <a:latin typeface="Arial"/>
              </a:rPr>
              <a:t> = 500 - 5,000 AU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2262" y="3393493"/>
            <a:ext cx="2602341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Inclined tertiaries with </a:t>
            </a:r>
            <a:r>
              <a:rPr lang="en-US" sz="1900" dirty="0" err="1" smtClean="0">
                <a:latin typeface="Arial"/>
              </a:rPr>
              <a:t>a</a:t>
            </a:r>
            <a:r>
              <a:rPr lang="en-US" sz="1900" baseline="-25000" dirty="0" err="1" smtClean="0">
                <a:latin typeface="Arial"/>
              </a:rPr>
              <a:t>outer</a:t>
            </a:r>
            <a:r>
              <a:rPr lang="en-US" sz="1900" dirty="0" smtClean="0">
                <a:latin typeface="Arial"/>
              </a:rPr>
              <a:t> = </a:t>
            </a:r>
            <a:r>
              <a:rPr lang="en-US" sz="1900" dirty="0" smtClean="0">
                <a:latin typeface="Arial"/>
              </a:rPr>
              <a:t>10</a:t>
            </a:r>
            <a:r>
              <a:rPr lang="en-US" sz="1900" dirty="0" smtClean="0">
                <a:latin typeface="Arial"/>
              </a:rPr>
              <a:t> </a:t>
            </a:r>
            <a:r>
              <a:rPr lang="en-US" sz="1900" dirty="0" smtClean="0">
                <a:latin typeface="Arial"/>
              </a:rPr>
              <a:t>- 1,000 AU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9561" y="4801004"/>
            <a:ext cx="2602341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1900" dirty="0" smtClean="0">
                <a:latin typeface="Arial"/>
              </a:rPr>
              <a:t>Coplanar tertiaries with </a:t>
            </a:r>
            <a:r>
              <a:rPr lang="en-US" sz="1900" dirty="0" err="1" smtClean="0">
                <a:latin typeface="Arial"/>
              </a:rPr>
              <a:t>a</a:t>
            </a:r>
            <a:r>
              <a:rPr lang="en-US" sz="1900" baseline="-25000" dirty="0" err="1" smtClean="0">
                <a:latin typeface="Arial"/>
              </a:rPr>
              <a:t>outer</a:t>
            </a:r>
            <a:r>
              <a:rPr lang="en-US" sz="1900" dirty="0" smtClean="0">
                <a:latin typeface="Arial"/>
              </a:rPr>
              <a:t> = 0.5 - 50 AU</a:t>
            </a:r>
          </a:p>
        </p:txBody>
      </p:sp>
    </p:spTree>
    <p:extLst>
      <p:ext uri="{BB962C8B-B14F-4D97-AF65-F5344CB8AC3E}">
        <p14:creationId xmlns:p14="http://schemas.microsoft.com/office/powerpoint/2010/main" val="9621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Massive Helium Stars in Evolved Binaries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664" y="687013"/>
            <a:ext cx="863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Massive helium stars (</a:t>
            </a:r>
            <a:r>
              <a:rPr lang="en-US" dirty="0" err="1" smtClean="0">
                <a:latin typeface="Arial"/>
              </a:rPr>
              <a:t>M</a:t>
            </a:r>
            <a:r>
              <a:rPr lang="en-US" baseline="-25000" dirty="0" err="1" smtClean="0">
                <a:latin typeface="Arial"/>
              </a:rPr>
              <a:t>He</a:t>
            </a:r>
            <a:r>
              <a:rPr lang="en-US" dirty="0" smtClean="0">
                <a:latin typeface="Arial"/>
              </a:rPr>
              <a:t> = 2 - 5 M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dirty="0" smtClean="0">
                <a:latin typeface="Arial"/>
              </a:rPr>
              <a:t>; M</a:t>
            </a:r>
            <a:r>
              <a:rPr lang="en-US" baseline="-25000" dirty="0" smtClean="0">
                <a:latin typeface="Arial"/>
              </a:rPr>
              <a:t>ZAMS</a:t>
            </a:r>
            <a:r>
              <a:rPr lang="en-US" dirty="0" smtClean="0">
                <a:latin typeface="Arial"/>
              </a:rPr>
              <a:t> = 10 </a:t>
            </a:r>
            <a:r>
              <a:rPr lang="en-US" dirty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20 M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dirty="0" smtClean="0">
                <a:latin typeface="Arial"/>
              </a:rPr>
              <a:t>) c</a:t>
            </a:r>
            <a:r>
              <a:rPr lang="en-US" dirty="0" smtClean="0">
                <a:latin typeface="Arial"/>
              </a:rPr>
              <a:t>an possibly explain </a:t>
            </a:r>
          </a:p>
          <a:p>
            <a:pPr algn="ctr"/>
            <a:r>
              <a:rPr lang="en-US" dirty="0" smtClean="0">
                <a:latin typeface="Arial"/>
              </a:rPr>
              <a:t>four phenomena better than single, massive O-type MS stars (M</a:t>
            </a:r>
            <a:r>
              <a:rPr lang="en-US" baseline="-25000" dirty="0" smtClean="0">
                <a:latin typeface="Arial"/>
              </a:rPr>
              <a:t>ZAMS</a:t>
            </a:r>
            <a:r>
              <a:rPr lang="en-US" dirty="0" smtClean="0">
                <a:latin typeface="Arial"/>
              </a:rPr>
              <a:t> &gt; 40 M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dirty="0" smtClean="0">
                <a:latin typeface="Arial"/>
              </a:rPr>
              <a:t>)</a:t>
            </a:r>
            <a:endParaRPr lang="en-US" dirty="0" smtClean="0"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1132" y="1576545"/>
            <a:ext cx="888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AutoNum type="arabicParenR"/>
            </a:pPr>
            <a:r>
              <a:rPr lang="en-US" dirty="0" smtClean="0">
                <a:latin typeface="Arial"/>
              </a:rPr>
              <a:t>  SN </a:t>
            </a:r>
            <a:r>
              <a:rPr lang="en-US" dirty="0" err="1">
                <a:latin typeface="Arial"/>
              </a:rPr>
              <a:t>Ib</a:t>
            </a:r>
            <a:r>
              <a:rPr lang="en-US" dirty="0">
                <a:latin typeface="Arial"/>
              </a:rPr>
              <a:t>/c:  </a:t>
            </a:r>
            <a:r>
              <a:rPr lang="en-US" dirty="0" smtClean="0">
                <a:latin typeface="Arial"/>
              </a:rPr>
              <a:t>25</a:t>
            </a:r>
            <a:r>
              <a:rPr lang="en-US" dirty="0">
                <a:latin typeface="Arial"/>
              </a:rPr>
              <a:t>% of CCSN </a:t>
            </a:r>
            <a:r>
              <a:rPr lang="en-US" sz="1600" dirty="0" smtClean="0">
                <a:latin typeface="Arial"/>
              </a:rPr>
              <a:t>(Li et al. 2011)</a:t>
            </a:r>
            <a:r>
              <a:rPr lang="en-US" dirty="0" smtClean="0">
                <a:latin typeface="Arial"/>
              </a:rPr>
              <a:t>; only 10% of CCSN have </a:t>
            </a:r>
            <a:r>
              <a:rPr lang="en-US" dirty="0">
                <a:latin typeface="Arial"/>
              </a:rPr>
              <a:t>M</a:t>
            </a:r>
            <a:r>
              <a:rPr lang="en-US" baseline="-25000" dirty="0">
                <a:latin typeface="Arial"/>
              </a:rPr>
              <a:t>ZAMS</a:t>
            </a:r>
            <a:r>
              <a:rPr lang="en-US" dirty="0">
                <a:latin typeface="Arial"/>
              </a:rPr>
              <a:t> &gt; </a:t>
            </a:r>
            <a:r>
              <a:rPr lang="en-US" dirty="0" smtClean="0">
                <a:latin typeface="Arial"/>
              </a:rPr>
              <a:t>40</a:t>
            </a:r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M</a:t>
            </a:r>
            <a:r>
              <a:rPr lang="en-US" baseline="-25000" dirty="0" smtClean="0">
                <a:latin typeface="Arial"/>
              </a:rPr>
              <a:t>☉</a:t>
            </a:r>
            <a:endParaRPr lang="en-US" dirty="0"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2208" y="2272316"/>
            <a:ext cx="7084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/>
              </a:rPr>
              <a:t>M</a:t>
            </a:r>
            <a:r>
              <a:rPr lang="en-US" baseline="-25000" dirty="0" err="1">
                <a:latin typeface="Arial"/>
              </a:rPr>
              <a:t>ejecta</a:t>
            </a:r>
            <a:r>
              <a:rPr lang="en-US" dirty="0">
                <a:latin typeface="Arial"/>
              </a:rPr>
              <a:t> ~ 2 - 5 M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dirty="0" smtClean="0">
                <a:latin typeface="Arial"/>
              </a:rPr>
              <a:t> </a:t>
            </a:r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Drout</a:t>
            </a:r>
            <a:r>
              <a:rPr lang="en-US" sz="1600" dirty="0" smtClean="0">
                <a:latin typeface="Arial"/>
              </a:rPr>
              <a:t> et al. 2011; Cano et al. 2014)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0879" y="1930111"/>
            <a:ext cx="808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/>
              </a:rPr>
              <a:t>N</a:t>
            </a:r>
            <a:r>
              <a:rPr lang="en-US" dirty="0" smtClean="0">
                <a:latin typeface="Arial"/>
              </a:rPr>
              <a:t>on-detections in pre-explosion images: M &lt; 20</a:t>
            </a:r>
            <a:r>
              <a:rPr lang="en-US" sz="1600" baseline="-25000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M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sz="1600" dirty="0" smtClean="0">
                <a:latin typeface="Arial"/>
              </a:rPr>
              <a:t> (Eldridge et al. 2013)</a:t>
            </a:r>
            <a:endParaRPr lang="en-US" sz="1600" dirty="0" smtClean="0">
              <a:latin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8388" y="3031366"/>
            <a:ext cx="863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2) Long GRBs and SN </a:t>
            </a:r>
            <a:r>
              <a:rPr lang="en-US" dirty="0" err="1" smtClean="0">
                <a:latin typeface="Arial"/>
              </a:rPr>
              <a:t>Ic</a:t>
            </a:r>
            <a:r>
              <a:rPr lang="en-US" dirty="0" smtClean="0">
                <a:latin typeface="Arial"/>
              </a:rPr>
              <a:t>-BL: binary interactions can strip H &amp; He envelopes while </a:t>
            </a:r>
          </a:p>
          <a:p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           sustaining necessary angular momentum to collimate jet </a:t>
            </a:r>
            <a:r>
              <a:rPr lang="en-US" sz="1600" dirty="0" smtClean="0">
                <a:latin typeface="Arial"/>
              </a:rPr>
              <a:t>(Izzard et al. 2004)</a:t>
            </a:r>
            <a:endParaRPr lang="en-US" sz="1600" dirty="0" smtClean="0"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388" y="3972819"/>
            <a:ext cx="875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</a:rPr>
              <a:t>3</a:t>
            </a:r>
            <a:r>
              <a:rPr lang="en-US" dirty="0" smtClean="0">
                <a:latin typeface="Arial"/>
              </a:rPr>
              <a:t>) C IV and He II emission in high-redshift galaxies </a:t>
            </a:r>
            <a:r>
              <a:rPr lang="en-US" sz="1600" dirty="0" smtClean="0">
                <a:latin typeface="Arial"/>
              </a:rPr>
              <a:t>(Stark et al. 2015; Strom et al. 2017):</a:t>
            </a:r>
            <a:endParaRPr lang="en-US" dirty="0" smtClean="0"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9522" y="4329658"/>
            <a:ext cx="808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&gt;55 eV photons: T</a:t>
            </a:r>
            <a:r>
              <a:rPr lang="en-US" baseline="-25000" dirty="0" smtClean="0">
                <a:latin typeface="Arial"/>
              </a:rPr>
              <a:t>O-MS</a:t>
            </a:r>
            <a:r>
              <a:rPr lang="en-US" dirty="0" smtClean="0">
                <a:latin typeface="Arial"/>
              </a:rPr>
              <a:t> = 30,000K </a:t>
            </a:r>
            <a:r>
              <a:rPr lang="en-US" dirty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50,000K (too cool)</a:t>
            </a:r>
          </a:p>
          <a:p>
            <a:r>
              <a:rPr lang="en-US" sz="1600" dirty="0">
                <a:latin typeface="Arial"/>
              </a:rPr>
              <a:t> </a:t>
            </a:r>
            <a:r>
              <a:rPr lang="en-US" sz="1600" dirty="0" smtClean="0">
                <a:latin typeface="Arial"/>
              </a:rPr>
              <a:t>			      </a:t>
            </a:r>
            <a:r>
              <a:rPr lang="en-US" dirty="0" err="1" smtClean="0">
                <a:latin typeface="Arial"/>
              </a:rPr>
              <a:t>T</a:t>
            </a:r>
            <a:r>
              <a:rPr lang="en-US" baseline="-25000" dirty="0" err="1" smtClean="0">
                <a:latin typeface="Arial"/>
              </a:rPr>
              <a:t>HeStar</a:t>
            </a:r>
            <a:r>
              <a:rPr lang="en-US" dirty="0" smtClean="0">
                <a:latin typeface="Arial"/>
              </a:rPr>
              <a:t> = 50,000K </a:t>
            </a:r>
            <a:r>
              <a:rPr lang="en-US" dirty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120,000K predicted </a:t>
            </a:r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Gotberg</a:t>
            </a:r>
            <a:r>
              <a:rPr lang="en-US" sz="1600" dirty="0" smtClean="0">
                <a:latin typeface="Arial"/>
              </a:rPr>
              <a:t> et al. 2017)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5975" y="5305822"/>
            <a:ext cx="707498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4) Epoch of reionization at z ~ 10 (log Z/Z</a:t>
            </a:r>
            <a:r>
              <a:rPr lang="en-US" baseline="-25000" dirty="0" smtClean="0">
                <a:latin typeface="Arial"/>
              </a:rPr>
              <a:t>☉</a:t>
            </a:r>
            <a:r>
              <a:rPr lang="en-US" dirty="0" smtClean="0">
                <a:latin typeface="Arial"/>
              </a:rPr>
              <a:t> = </a:t>
            </a:r>
            <a:r>
              <a:rPr lang="mr-IN" dirty="0" smtClean="0">
                <a:latin typeface="Arial"/>
              </a:rPr>
              <a:t>–</a:t>
            </a:r>
            <a:r>
              <a:rPr lang="en-US" dirty="0" smtClean="0">
                <a:latin typeface="Arial"/>
              </a:rPr>
              <a:t>2 </a:t>
            </a:r>
            <a:r>
              <a:rPr lang="en-US" dirty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</a:t>
            </a:r>
            <a:r>
              <a:rPr lang="mr-IN" dirty="0" smtClean="0">
                <a:latin typeface="Arial"/>
              </a:rPr>
              <a:t>–</a:t>
            </a:r>
            <a:r>
              <a:rPr lang="en-US" dirty="0" smtClean="0">
                <a:latin typeface="Arial"/>
              </a:rPr>
              <a:t>3):</a:t>
            </a:r>
          </a:p>
          <a:p>
            <a:endParaRPr lang="en-US" sz="500" dirty="0" smtClean="0">
              <a:latin typeface="Arial"/>
            </a:endParaRPr>
          </a:p>
          <a:p>
            <a:r>
              <a:rPr lang="en-US" dirty="0">
                <a:latin typeface="Arial"/>
              </a:rPr>
              <a:t>	</a:t>
            </a:r>
            <a:r>
              <a:rPr lang="en-US" dirty="0" smtClean="0">
                <a:latin typeface="Arial"/>
              </a:rPr>
              <a:t>Must invoke top-heavy IMF to explain reionization with single, </a:t>
            </a:r>
          </a:p>
          <a:p>
            <a:r>
              <a:rPr lang="en-US" dirty="0">
                <a:latin typeface="Arial"/>
              </a:rPr>
              <a:t>	</a:t>
            </a:r>
            <a:r>
              <a:rPr lang="en-US" dirty="0" smtClean="0">
                <a:latin typeface="Arial"/>
              </a:rPr>
              <a:t>massive O-type MS stars</a:t>
            </a:r>
            <a:r>
              <a:rPr lang="en-US" dirty="0" smtClean="0">
                <a:latin typeface="Arial"/>
              </a:rPr>
              <a:t> </a:t>
            </a:r>
            <a:r>
              <a:rPr lang="en-US" sz="1600" dirty="0" smtClean="0">
                <a:latin typeface="Arial"/>
              </a:rPr>
              <a:t>(Ciardi et al. 2013; </a:t>
            </a:r>
            <a:r>
              <a:rPr lang="en-US" sz="1600" dirty="0" err="1" smtClean="0">
                <a:latin typeface="Arial"/>
              </a:rPr>
              <a:t>Daigne</a:t>
            </a:r>
            <a:r>
              <a:rPr lang="en-US" sz="1600" dirty="0" smtClean="0">
                <a:latin typeface="Arial"/>
              </a:rPr>
              <a:t> et al. 2004)</a:t>
            </a:r>
          </a:p>
        </p:txBody>
      </p:sp>
    </p:spTree>
    <p:extLst>
      <p:ext uri="{BB962C8B-B14F-4D97-AF65-F5344CB8AC3E}">
        <p14:creationId xmlns:p14="http://schemas.microsoft.com/office/powerpoint/2010/main" val="4603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Prototype for Massive Helium Stars in Binaries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664" y="639715"/>
            <a:ext cx="86376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Only one system known in our Milky Way!</a:t>
            </a:r>
          </a:p>
          <a:p>
            <a:pPr algn="ctr"/>
            <a:endParaRPr lang="en-US" sz="600" dirty="0">
              <a:latin typeface="Arial"/>
            </a:endParaRPr>
          </a:p>
          <a:p>
            <a:pPr algn="ctr"/>
            <a:r>
              <a:rPr lang="en-US" dirty="0" smtClean="0">
                <a:latin typeface="Arial"/>
              </a:rPr>
              <a:t>HD 41566 has a nearly face-on P = 1.6 day orbit, a mid-B MS primary (B7V; dominates at optical wavelengths)</a:t>
            </a:r>
            <a:r>
              <a:rPr lang="en-US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and a hot, compact helium star companion</a:t>
            </a:r>
          </a:p>
          <a:p>
            <a:pPr algn="ctr"/>
            <a:r>
              <a:rPr lang="en-US" sz="1600" dirty="0" smtClean="0">
                <a:latin typeface="Arial"/>
              </a:rPr>
              <a:t>(Steiner &amp; Oliveira 2005; Groh et al. 2008)</a:t>
            </a:r>
            <a:endParaRPr lang="en-US" sz="1600" dirty="0" smtClean="0"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069" y="2041208"/>
            <a:ext cx="218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If edge-on . . </a:t>
            </a:r>
            <a:r>
              <a:rPr lang="en-US" smtClean="0">
                <a:latin typeface="Arial"/>
              </a:rPr>
              <a:t>. </a:t>
            </a:r>
            <a:endParaRPr lang="en-US" sz="1600" dirty="0" smtClean="0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03" y="2041208"/>
            <a:ext cx="6357253" cy="45408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172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69219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Massive Helium Stars in LMC EBs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664" y="639715"/>
            <a:ext cx="863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Searching the OGLE database of EBs in the LMC (</a:t>
            </a:r>
            <a:r>
              <a:rPr lang="en-US" dirty="0" err="1" smtClean="0">
                <a:latin typeface="Arial"/>
              </a:rPr>
              <a:t>Gracyzk</a:t>
            </a:r>
            <a:r>
              <a:rPr lang="en-US" dirty="0" smtClean="0">
                <a:latin typeface="Arial"/>
              </a:rPr>
              <a:t> et al. 2011),</a:t>
            </a:r>
          </a:p>
          <a:p>
            <a:pPr algn="ctr"/>
            <a:r>
              <a:rPr lang="en-US" dirty="0" smtClean="0">
                <a:latin typeface="Arial"/>
              </a:rPr>
              <a:t>we found 8 candidate B-type MS + He Star EBs with P = 1.1 </a:t>
            </a:r>
            <a:r>
              <a:rPr lang="en-US" dirty="0">
                <a:latin typeface="Arial"/>
              </a:rPr>
              <a:t>-</a:t>
            </a:r>
            <a:r>
              <a:rPr lang="en-US" dirty="0" smtClean="0">
                <a:latin typeface="Arial"/>
              </a:rPr>
              <a:t> 2.5 days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24" y="1474073"/>
            <a:ext cx="7073988" cy="505284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2264887" y="1876094"/>
            <a:ext cx="27012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latin typeface="Arial"/>
              </a:rPr>
              <a:t>       </a:t>
            </a:r>
            <a:endParaRPr lang="en-US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75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100751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Massive Helium Stars in LMC EBs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664" y="828906"/>
            <a:ext cx="863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After accounting for selection effects, we estimate</a:t>
            </a:r>
          </a:p>
          <a:p>
            <a:pPr algn="ctr"/>
            <a:r>
              <a:rPr lang="en-US" dirty="0" smtClean="0">
                <a:latin typeface="Arial"/>
              </a:rPr>
              <a:t>120 ± 50 massive He stars in binaries in the LMC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664" y="2069129"/>
            <a:ext cx="8637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Given 𝜏</a:t>
            </a:r>
            <a:r>
              <a:rPr lang="en-US" baseline="-25000" dirty="0" smtClean="0">
                <a:latin typeface="Arial"/>
              </a:rPr>
              <a:t>He</a:t>
            </a:r>
            <a:r>
              <a:rPr lang="en-US" dirty="0" smtClean="0">
                <a:latin typeface="Arial"/>
              </a:rPr>
              <a:t> ~ 1 - 2 </a:t>
            </a:r>
            <a:r>
              <a:rPr lang="en-US" dirty="0" err="1" smtClean="0">
                <a:latin typeface="Arial"/>
              </a:rPr>
              <a:t>Myr</a:t>
            </a:r>
            <a:r>
              <a:rPr lang="en-US" dirty="0" smtClean="0">
                <a:latin typeface="Arial"/>
              </a:rPr>
              <a:t>, formation rate of massive He stars in LMC</a:t>
            </a:r>
          </a:p>
          <a:p>
            <a:pPr algn="ctr"/>
            <a:r>
              <a:rPr lang="en-US" dirty="0">
                <a:latin typeface="Arial"/>
              </a:rPr>
              <a:t>i</a:t>
            </a:r>
            <a:r>
              <a:rPr lang="en-US" dirty="0" smtClean="0">
                <a:latin typeface="Arial"/>
              </a:rPr>
              <a:t>s (8 ± 4)</a:t>
            </a:r>
            <a:r>
              <a:rPr lang="en-US" sz="1400" dirty="0" smtClean="0">
                <a:latin typeface="Arial"/>
              </a:rPr>
              <a:t>✕</a:t>
            </a:r>
            <a:r>
              <a:rPr lang="en-US" dirty="0" smtClean="0">
                <a:latin typeface="Arial"/>
              </a:rPr>
              <a:t>10</a:t>
            </a:r>
            <a:r>
              <a:rPr lang="en-US" baseline="30000" dirty="0" smtClean="0">
                <a:latin typeface="Arial"/>
              </a:rPr>
              <a:t>-5</a:t>
            </a:r>
            <a:r>
              <a:rPr lang="en-US" dirty="0" smtClean="0">
                <a:latin typeface="Arial"/>
              </a:rPr>
              <a:t> yr</a:t>
            </a:r>
            <a:r>
              <a:rPr lang="en-US" baseline="30000" dirty="0" smtClean="0">
                <a:latin typeface="Arial"/>
              </a:rPr>
              <a:t>-1</a:t>
            </a:r>
            <a:r>
              <a:rPr lang="en-US" dirty="0" smtClean="0">
                <a:latin typeface="Arial"/>
              </a:rPr>
              <a:t>, consistent with LMC SN </a:t>
            </a:r>
            <a:r>
              <a:rPr lang="en-US" dirty="0" err="1" smtClean="0">
                <a:latin typeface="Arial"/>
              </a:rPr>
              <a:t>Ib</a:t>
            </a:r>
            <a:r>
              <a:rPr lang="en-US" dirty="0" smtClean="0">
                <a:latin typeface="Arial"/>
              </a:rPr>
              <a:t>/c rate of (2 </a:t>
            </a:r>
            <a:r>
              <a:rPr lang="en-US" dirty="0">
                <a:latin typeface="Arial"/>
              </a:rPr>
              <a:t>± </a:t>
            </a:r>
            <a:r>
              <a:rPr lang="en-US" dirty="0" smtClean="0">
                <a:latin typeface="Arial"/>
              </a:rPr>
              <a:t>1)</a:t>
            </a:r>
            <a:r>
              <a:rPr lang="en-US" sz="1400" dirty="0" smtClean="0">
                <a:latin typeface="Arial"/>
              </a:rPr>
              <a:t>✕</a:t>
            </a:r>
            <a:r>
              <a:rPr lang="en-US" dirty="0" smtClean="0">
                <a:latin typeface="Arial"/>
              </a:rPr>
              <a:t>10</a:t>
            </a:r>
            <a:r>
              <a:rPr lang="en-US" baseline="30000" dirty="0" smtClean="0">
                <a:latin typeface="Arial"/>
              </a:rPr>
              <a:t>-4</a:t>
            </a:r>
            <a:r>
              <a:rPr lang="en-US" dirty="0" smtClean="0">
                <a:latin typeface="Arial"/>
              </a:rPr>
              <a:t> </a:t>
            </a:r>
            <a:r>
              <a:rPr lang="en-US" dirty="0">
                <a:latin typeface="Arial"/>
              </a:rPr>
              <a:t>yr</a:t>
            </a:r>
            <a:r>
              <a:rPr lang="en-US" baseline="30000" dirty="0">
                <a:latin typeface="Arial"/>
              </a:rPr>
              <a:t>-1</a:t>
            </a:r>
            <a:endParaRPr lang="en-US" dirty="0" smtClean="0">
              <a:latin typeface="Arial"/>
            </a:endParaRPr>
          </a:p>
          <a:p>
            <a:pPr algn="ctr"/>
            <a:r>
              <a:rPr lang="en-US" sz="1600" dirty="0" smtClean="0">
                <a:latin typeface="Arial"/>
              </a:rPr>
              <a:t>(van den Bergh &amp; </a:t>
            </a:r>
            <a:r>
              <a:rPr lang="en-US" sz="1600" dirty="0" err="1" smtClean="0">
                <a:latin typeface="Arial"/>
              </a:rPr>
              <a:t>Tammann</a:t>
            </a:r>
            <a:r>
              <a:rPr lang="en-US" sz="1600" dirty="0" smtClean="0">
                <a:latin typeface="Arial"/>
              </a:rPr>
              <a:t> 1991; Leahy et al. 2017)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618" y="3625390"/>
            <a:ext cx="7210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Estimate </a:t>
            </a:r>
            <a:r>
              <a:rPr lang="en-US" dirty="0" err="1" smtClean="0">
                <a:latin typeface="Arial"/>
              </a:rPr>
              <a:t>Q</a:t>
            </a:r>
            <a:r>
              <a:rPr lang="en-US" baseline="-25000" dirty="0" err="1" smtClean="0">
                <a:latin typeface="Arial"/>
              </a:rPr>
              <a:t>HeStar</a:t>
            </a:r>
            <a:r>
              <a:rPr lang="en-US" dirty="0" smtClean="0">
                <a:latin typeface="Arial"/>
              </a:rPr>
              <a:t> / Q</a:t>
            </a:r>
            <a:r>
              <a:rPr lang="en-US" baseline="-25000" dirty="0" smtClean="0">
                <a:latin typeface="Arial"/>
              </a:rPr>
              <a:t>O-MS</a:t>
            </a:r>
            <a:r>
              <a:rPr lang="en-US" dirty="0" smtClean="0">
                <a:latin typeface="Arial"/>
              </a:rPr>
              <a:t> ~ 0.2, but observed He stars in LMC EBs</a:t>
            </a:r>
          </a:p>
          <a:p>
            <a:pPr algn="ctr"/>
            <a:r>
              <a:rPr lang="en-US" dirty="0">
                <a:latin typeface="Arial"/>
              </a:rPr>
              <a:t>a</a:t>
            </a:r>
            <a:r>
              <a:rPr lang="en-US" dirty="0" smtClean="0">
                <a:latin typeface="Arial"/>
              </a:rPr>
              <a:t>re in older (𝜏</a:t>
            </a:r>
            <a:r>
              <a:rPr lang="en-US" baseline="-25000" dirty="0">
                <a:latin typeface="Arial"/>
              </a:rPr>
              <a:t> </a:t>
            </a:r>
            <a:r>
              <a:rPr lang="en-US" dirty="0" smtClean="0">
                <a:latin typeface="Arial"/>
              </a:rPr>
              <a:t>~ 10 - 40 </a:t>
            </a:r>
            <a:r>
              <a:rPr lang="en-US" dirty="0" err="1" smtClean="0">
                <a:latin typeface="Arial"/>
              </a:rPr>
              <a:t>Myr</a:t>
            </a:r>
            <a:r>
              <a:rPr lang="en-US" dirty="0" smtClean="0">
                <a:latin typeface="Arial"/>
              </a:rPr>
              <a:t>), more diffuse environments,</a:t>
            </a:r>
          </a:p>
          <a:p>
            <a:pPr algn="ctr"/>
            <a:r>
              <a:rPr lang="en-US" dirty="0" smtClean="0">
                <a:latin typeface="Arial"/>
              </a:rPr>
              <a:t>so </a:t>
            </a:r>
            <a:r>
              <a:rPr lang="en-US" dirty="0" err="1" smtClean="0">
                <a:latin typeface="Arial"/>
              </a:rPr>
              <a:t>f</a:t>
            </a:r>
            <a:r>
              <a:rPr lang="en-US" baseline="-25000" dirty="0" err="1" smtClean="0">
                <a:latin typeface="Arial"/>
              </a:rPr>
              <a:t>esc,HeStar</a:t>
            </a:r>
            <a:r>
              <a:rPr lang="en-US" dirty="0" smtClean="0">
                <a:latin typeface="Arial"/>
              </a:rPr>
              <a:t> ~ 90% &gt; </a:t>
            </a:r>
            <a:r>
              <a:rPr lang="en-US" dirty="0" err="1" smtClean="0">
                <a:latin typeface="Arial"/>
              </a:rPr>
              <a:t>f</a:t>
            </a:r>
            <a:r>
              <a:rPr lang="en-US" baseline="-25000" dirty="0" err="1" smtClean="0">
                <a:latin typeface="Arial"/>
              </a:rPr>
              <a:t>esc,O</a:t>
            </a:r>
            <a:r>
              <a:rPr lang="en-US" baseline="-25000" dirty="0" smtClean="0">
                <a:latin typeface="Arial"/>
              </a:rPr>
              <a:t>-MS</a:t>
            </a:r>
            <a:r>
              <a:rPr lang="en-US" dirty="0" smtClean="0">
                <a:latin typeface="Arial"/>
              </a:rPr>
              <a:t> </a:t>
            </a:r>
            <a:r>
              <a:rPr lang="en-US" dirty="0">
                <a:latin typeface="Arial"/>
              </a:rPr>
              <a:t>~ 2</a:t>
            </a:r>
            <a:r>
              <a:rPr lang="en-US" dirty="0" smtClean="0">
                <a:latin typeface="Arial"/>
              </a:rPr>
              <a:t>0%</a:t>
            </a:r>
            <a:endParaRPr lang="en-US" dirty="0" smtClean="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641" y="5383555"/>
            <a:ext cx="79081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Q</a:t>
            </a:r>
            <a:r>
              <a:rPr lang="en-US" baseline="-25000" dirty="0" err="1" smtClean="0">
                <a:latin typeface="Arial"/>
              </a:rPr>
              <a:t>HeStar</a:t>
            </a:r>
            <a:r>
              <a:rPr lang="en-US" dirty="0" smtClean="0">
                <a:latin typeface="Arial"/>
              </a:rPr>
              <a:t> / Q</a:t>
            </a:r>
            <a:r>
              <a:rPr lang="en-US" baseline="-25000" dirty="0" smtClean="0">
                <a:latin typeface="Arial"/>
              </a:rPr>
              <a:t>O-MS</a:t>
            </a:r>
            <a:r>
              <a:rPr lang="en-US" dirty="0" smtClean="0">
                <a:latin typeface="Arial"/>
              </a:rPr>
              <a:t> predicted to significantly increase below Z &lt; Z</a:t>
            </a:r>
            <a:r>
              <a:rPr lang="en-US" baseline="-25000" dirty="0" smtClean="0">
                <a:latin typeface="Arial"/>
              </a:rPr>
              <a:t>LMC</a:t>
            </a:r>
            <a:r>
              <a:rPr lang="en-US" dirty="0" smtClean="0">
                <a:latin typeface="Arial"/>
              </a:rPr>
              <a:t> = 0.007</a:t>
            </a:r>
          </a:p>
          <a:p>
            <a:pPr algn="ctr"/>
            <a:r>
              <a:rPr lang="en-US" sz="1600" dirty="0" smtClean="0">
                <a:latin typeface="Arial"/>
              </a:rPr>
              <a:t>(</a:t>
            </a:r>
            <a:r>
              <a:rPr lang="en-US" sz="1600" dirty="0" err="1" smtClean="0">
                <a:latin typeface="Arial"/>
              </a:rPr>
              <a:t>Gotberg</a:t>
            </a:r>
            <a:r>
              <a:rPr lang="en-US" sz="1600" dirty="0" smtClean="0">
                <a:latin typeface="Arial"/>
              </a:rPr>
              <a:t> et al. 2017)</a:t>
            </a:r>
            <a:endParaRPr lang="en-US" sz="1600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022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100751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>
                <a:latin typeface="Arial"/>
              </a:rPr>
              <a:t>VARiability</a:t>
            </a:r>
            <a:r>
              <a:rPr lang="en-US" sz="2200" dirty="0" smtClean="0">
                <a:latin typeface="Arial"/>
              </a:rPr>
              <a:t> Survey of the </a:t>
            </a:r>
            <a:r>
              <a:rPr lang="en-US" sz="2200" dirty="0" err="1" smtClean="0">
                <a:latin typeface="Arial"/>
              </a:rPr>
              <a:t>TriAngulum</a:t>
            </a:r>
            <a:r>
              <a:rPr lang="en-US" sz="2200" dirty="0" smtClean="0">
                <a:latin typeface="Arial"/>
              </a:rPr>
              <a:t> </a:t>
            </a:r>
            <a:r>
              <a:rPr lang="en-US" sz="2200" dirty="0" err="1" smtClean="0">
                <a:latin typeface="Arial"/>
              </a:rPr>
              <a:t>GAlaxy</a:t>
            </a:r>
            <a:r>
              <a:rPr lang="en-US" sz="2200" dirty="0" smtClean="0">
                <a:latin typeface="Arial"/>
              </a:rPr>
              <a:t> (VARSTAGA)</a:t>
            </a:r>
            <a:endParaRPr lang="en-US" sz="2200" dirty="0" smtClean="0"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8430" y="639715"/>
            <a:ext cx="8637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First simultaneously deep (~24 mag per epoch), high-cadence (~250 epochs),</a:t>
            </a:r>
          </a:p>
          <a:p>
            <a:pPr algn="ctr"/>
            <a:r>
              <a:rPr lang="en-US" dirty="0" smtClean="0">
                <a:latin typeface="Arial"/>
              </a:rPr>
              <a:t>multi-band (</a:t>
            </a:r>
            <a:r>
              <a:rPr lang="en-US" dirty="0" err="1" smtClean="0">
                <a:latin typeface="Arial"/>
              </a:rPr>
              <a:t>ugriJK</a:t>
            </a:r>
            <a:r>
              <a:rPr lang="en-US" dirty="0" smtClean="0">
                <a:latin typeface="Arial"/>
              </a:rPr>
              <a:t>) survey of a local group galaxy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088" y="1398746"/>
            <a:ext cx="827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 Will find 50,000 variables, including 15,000 EBs, 10s of FU Orionis outbursts, and other variables and transients related to </a:t>
            </a:r>
            <a:r>
              <a:rPr lang="en-US" smtClean="0">
                <a:latin typeface="Arial"/>
              </a:rPr>
              <a:t>binary stars</a:t>
            </a:r>
            <a:endParaRPr lang="en-US" dirty="0" smtClean="0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14" y="2137388"/>
            <a:ext cx="6400800" cy="457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304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6898" y="211112"/>
            <a:ext cx="8637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</a:rPr>
              <a:t>Summary</a:t>
            </a:r>
            <a:endParaRPr lang="en-US" sz="2200" dirty="0" smtClean="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088" y="1398746"/>
            <a:ext cx="827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 Secular evolution in triples alone and disk-driven migration alone cannot form close binaries: need non-secular evolution of triples embedded in disks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269" y="2891213"/>
            <a:ext cx="827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 Discovered a population of massive helium stars in LMC EBs,</a:t>
            </a:r>
            <a:endParaRPr lang="en-US" dirty="0">
              <a:latin typeface="Arial"/>
            </a:endParaRPr>
          </a:p>
          <a:p>
            <a:pPr algn="ctr"/>
            <a:r>
              <a:rPr lang="en-US" dirty="0" smtClean="0">
                <a:latin typeface="Arial"/>
              </a:rPr>
              <a:t>which are numerous enough and hot enough to explain SN </a:t>
            </a:r>
            <a:r>
              <a:rPr lang="en-US" dirty="0" err="1" smtClean="0">
                <a:latin typeface="Arial"/>
              </a:rPr>
              <a:t>Ib</a:t>
            </a:r>
            <a:r>
              <a:rPr lang="en-US" dirty="0" smtClean="0">
                <a:latin typeface="Arial"/>
              </a:rPr>
              <a:t>/c and reionization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268" y="4541340"/>
            <a:ext cx="827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 VARSTAGA and other time-domain surveys (Gaia, LSST) are treasure troves for studying EBs and other binary-related variables and transients</a:t>
            </a:r>
          </a:p>
        </p:txBody>
      </p:sp>
    </p:spTree>
    <p:extLst>
      <p:ext uri="{BB962C8B-B14F-4D97-AF65-F5344CB8AC3E}">
        <p14:creationId xmlns:p14="http://schemas.microsoft.com/office/powerpoint/2010/main" val="80608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13885</TotalTime>
  <Words>959</Words>
  <Application>Microsoft Macintosh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Mangal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Harvard University</Company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Maxwell Moe</dc:creator>
  <cp:lastModifiedBy>Maxwell Moe</cp:lastModifiedBy>
  <cp:revision>680</cp:revision>
  <dcterms:created xsi:type="dcterms:W3CDTF">2016-07-25T07:09:51Z</dcterms:created>
  <dcterms:modified xsi:type="dcterms:W3CDTF">2017-10-12T12:18:32Z</dcterms:modified>
</cp:coreProperties>
</file>