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66"/>
  </p:normalViewPr>
  <p:slideViewPr>
    <p:cSldViewPr snapToGrid="0" snapToObjects="1">
      <p:cViewPr varScale="1">
        <p:scale>
          <a:sx n="102" d="100"/>
          <a:sy n="102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852DB-FC46-FB46-9974-3582A8D6B336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0C21A-04D1-6E42-B87D-7E1EDCDA8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22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0C21A-04D1-6E42-B87D-7E1EDCDA84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8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94E3-4413-474D-BD78-012F078415B6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74DBB-5980-3F45-BAE3-35DB2A59A8B8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08EF-5864-644B-959F-3DA3A9690C86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E11C6-4E40-7B40-A530-E609F7E2E805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1CAA-9785-7A4E-9A34-B93F17DEF1E6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9727-9F51-C04B-BE04-1E3EFE7F99DF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0200C-9B3C-004F-909F-5E3973B70633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DA02-4660-1447-8DED-B47FF0B9137C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3CE1-ABD2-BA41-AB5D-B14D43C8653D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3499-DF14-2A44-97C5-67C3FEA3F716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6EC-83A5-814D-8CF3-D725D7545567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6A38-7090-1242-88B7-66D3C82E1304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3E0D8-DBD7-D746-86BE-B9B2BEDC1D26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312-20C1-704F-AE6C-98692D7194BB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B060-9592-8D48-BA56-5926073876DA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DF5E-D579-2C45-8C46-6F0BF88926E3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5ECFB-51EF-5141-A431-FA97B78EAC43}" type="datetime1">
              <a:rPr lang="en-US" smtClean="0"/>
              <a:t>10/11/17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Eric Coughlin, arXiv: 1710.01746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210" y="1633973"/>
            <a:ext cx="9822094" cy="1646302"/>
          </a:xfrm>
        </p:spPr>
        <p:txBody>
          <a:bodyPr/>
          <a:lstStyle/>
          <a:p>
            <a:r>
              <a:rPr lang="en-US" dirty="0" smtClean="0"/>
              <a:t>A Physical Mechanism for Mass Loss in Failed Supernovae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6244" y="3691238"/>
            <a:ext cx="7766936" cy="13328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Eric Coughlin</a:t>
            </a:r>
          </a:p>
          <a:p>
            <a:r>
              <a:rPr lang="en-US" dirty="0" smtClean="0"/>
              <a:t>UC Berkeley</a:t>
            </a:r>
          </a:p>
          <a:p>
            <a:r>
              <a:rPr lang="en-US" dirty="0" smtClean="0"/>
              <a:t>Collaborators: Eliot </a:t>
            </a:r>
            <a:r>
              <a:rPr lang="en-US" dirty="0" err="1" smtClean="0"/>
              <a:t>Quataert</a:t>
            </a:r>
            <a:r>
              <a:rPr lang="en-US" dirty="0" smtClean="0"/>
              <a:t>, Rodrigo Fernandez (Alberta), Dan Kasen</a:t>
            </a:r>
          </a:p>
          <a:p>
            <a:r>
              <a:rPr lang="en-US" dirty="0" smtClean="0"/>
              <a:t> arXiv:1710.01746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88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(Core-collapse) Supernovae?</a:t>
            </a:r>
          </a:p>
          <a:p>
            <a:r>
              <a:rPr lang="en-US" dirty="0" smtClean="0"/>
              <a:t>Neutrino-induced mass loss</a:t>
            </a:r>
          </a:p>
          <a:p>
            <a:pPr lvl="1"/>
            <a:r>
              <a:rPr lang="en-US" dirty="0" smtClean="0"/>
              <a:t>Linear perturbation theory</a:t>
            </a:r>
          </a:p>
          <a:p>
            <a:pPr lvl="1"/>
            <a:r>
              <a:rPr lang="en-US" dirty="0" err="1" smtClean="0"/>
              <a:t>Polytropes</a:t>
            </a:r>
            <a:endParaRPr lang="en-US" dirty="0" smtClean="0"/>
          </a:p>
          <a:p>
            <a:pPr lvl="1"/>
            <a:r>
              <a:rPr lang="en-US" dirty="0" smtClean="0"/>
              <a:t>Energetics</a:t>
            </a:r>
          </a:p>
          <a:p>
            <a:pPr lvl="1"/>
            <a:r>
              <a:rPr lang="en-US" dirty="0" smtClean="0"/>
              <a:t>Comparison to Simulations</a:t>
            </a:r>
          </a:p>
          <a:p>
            <a:r>
              <a:rPr lang="en-US" dirty="0" err="1" smtClean="0"/>
              <a:t>Summary+Conclusions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5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Supernovae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loses pressure support</a:t>
            </a:r>
          </a:p>
          <a:p>
            <a:r>
              <a:rPr lang="en-US" dirty="0" smtClean="0"/>
              <a:t>Collapse proceeds until form neutron star</a:t>
            </a:r>
          </a:p>
          <a:p>
            <a:r>
              <a:rPr lang="en-US" dirty="0" smtClean="0"/>
              <a:t>Neutron degeneracy </a:t>
            </a:r>
            <a:r>
              <a:rPr lang="en-US" dirty="0" err="1" smtClean="0"/>
              <a:t>pressure+nuclear</a:t>
            </a:r>
            <a:r>
              <a:rPr lang="en-US" dirty="0" smtClean="0"/>
              <a:t> force stabilize flow</a:t>
            </a:r>
          </a:p>
          <a:p>
            <a:pPr lvl="1"/>
            <a:r>
              <a:rPr lang="en-US" dirty="0" err="1" smtClean="0"/>
              <a:t>Overpressured</a:t>
            </a:r>
            <a:r>
              <a:rPr lang="en-US" dirty="0" smtClean="0"/>
              <a:t> bounce </a:t>
            </a:r>
            <a:r>
              <a:rPr lang="en-US" dirty="0" smtClean="0"/>
              <a:t>launches </a:t>
            </a:r>
            <a:r>
              <a:rPr lang="en-US" dirty="0" smtClean="0"/>
              <a:t>shock wave</a:t>
            </a:r>
          </a:p>
          <a:p>
            <a:pPr lvl="1"/>
            <a:r>
              <a:rPr lang="en-US" dirty="0" smtClean="0"/>
              <a:t>Shock propagates through star, unbinds envelope = supernova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9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Supernovae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Doesn’t really work:</a:t>
            </a:r>
          </a:p>
          <a:p>
            <a:pPr lvl="1"/>
            <a:r>
              <a:rPr lang="en-US" dirty="0" smtClean="0"/>
              <a:t>Shock usually stalls</a:t>
            </a:r>
          </a:p>
          <a:p>
            <a:pPr lvl="1"/>
            <a:r>
              <a:rPr lang="en-US" dirty="0" smtClean="0"/>
              <a:t>Maybe neutrino heating?</a:t>
            </a:r>
          </a:p>
          <a:p>
            <a:pPr lvl="1"/>
            <a:r>
              <a:rPr lang="en-US" dirty="0" smtClean="0"/>
              <a:t>Maybe instabilities (SASI)?</a:t>
            </a:r>
          </a:p>
          <a:p>
            <a:pPr lvl="1"/>
            <a:r>
              <a:rPr lang="en-US" dirty="0" smtClean="0"/>
              <a:t>Maybe magnetic fields?</a:t>
            </a:r>
          </a:p>
          <a:p>
            <a:r>
              <a:rPr lang="en-US" dirty="0" smtClean="0"/>
              <a:t>Do know: certain stars easier to explode than others</a:t>
            </a:r>
          </a:p>
          <a:p>
            <a:pPr lvl="1"/>
            <a:r>
              <a:rPr lang="en-US" dirty="0" smtClean="0"/>
              <a:t>High compactness </a:t>
            </a:r>
            <a:r>
              <a:rPr lang="mr-IN" dirty="0" smtClean="0"/>
              <a:t>–</a:t>
            </a:r>
            <a:r>
              <a:rPr lang="en-US" dirty="0" smtClean="0"/>
              <a:t> harder to explode (O’Connor &amp; </a:t>
            </a:r>
            <a:r>
              <a:rPr lang="en-US" dirty="0" err="1" smtClean="0"/>
              <a:t>Ott</a:t>
            </a:r>
            <a:r>
              <a:rPr lang="en-US" dirty="0" smtClean="0"/>
              <a:t> 2010; Ertl+2016)</a:t>
            </a:r>
          </a:p>
          <a:p>
            <a:r>
              <a:rPr lang="en-US" dirty="0" smtClean="0"/>
              <a:t>What happens if the star doesn’t explode?</a:t>
            </a:r>
          </a:p>
          <a:p>
            <a:r>
              <a:rPr lang="en-US" dirty="0" smtClean="0"/>
              <a:t>Any signature of these ``failed supernovae?’’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Neutrino-induced mass loss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Pointed out by </a:t>
                </a:r>
                <a:r>
                  <a:rPr lang="en-US" dirty="0" err="1" smtClean="0"/>
                  <a:t>Nadyozhin</a:t>
                </a:r>
                <a:r>
                  <a:rPr lang="en-US" dirty="0" smtClean="0"/>
                  <a:t> (1980):</a:t>
                </a:r>
              </a:p>
              <a:p>
                <a:pPr lvl="1"/>
                <a:r>
                  <a:rPr lang="en-US" dirty="0" smtClean="0"/>
                  <a:t>Even if failure, core still radiates neutrinos during </a:t>
                </a:r>
                <a:r>
                  <a:rPr lang="en-US" dirty="0" err="1" smtClean="0"/>
                  <a:t>protoneutron</a:t>
                </a:r>
                <a:r>
                  <a:rPr lang="en-US" dirty="0" smtClean="0"/>
                  <a:t> star formation</a:t>
                </a:r>
              </a:p>
              <a:p>
                <a:pPr lvl="1"/>
                <a:r>
                  <a:rPr lang="en-US" dirty="0" smtClean="0"/>
                  <a:t>Somewhat substantial mass-energy radiated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𝑓𝑒𝑤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×0.1 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dirty="0" smtClean="0"/>
                  <a:t> over ~ 1 s (Burrows 1988), effectively instantaneous for outer envelope</a:t>
                </a:r>
              </a:p>
              <a:p>
                <a:r>
                  <a:rPr lang="en-US" dirty="0" err="1" smtClean="0"/>
                  <a:t>Nadyozhin</a:t>
                </a:r>
                <a:r>
                  <a:rPr lang="en-US" dirty="0" smtClean="0"/>
                  <a:t> found wave launched from core</a:t>
                </a:r>
              </a:p>
              <a:p>
                <a:r>
                  <a:rPr lang="en-US" dirty="0" smtClean="0"/>
                  <a:t>Steepens near surface, shocks</a:t>
                </a:r>
              </a:p>
              <a:p>
                <a:r>
                  <a:rPr lang="en-US" dirty="0" smtClean="0"/>
                  <a:t>Emergence through photosphere=indication of failed supernovae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 r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Neutrino-induced mass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</a:p>
          <a:p>
            <a:pPr lvl="1"/>
            <a:r>
              <a:rPr lang="en-US" dirty="0" smtClean="0"/>
              <a:t>Why and how?</a:t>
            </a:r>
          </a:p>
          <a:p>
            <a:pPr lvl="1"/>
            <a:r>
              <a:rPr lang="en-US" dirty="0" smtClean="0"/>
              <a:t>Energetics?</a:t>
            </a:r>
          </a:p>
          <a:p>
            <a:pPr lvl="1"/>
            <a:r>
              <a:rPr lang="en-US" dirty="0" smtClean="0"/>
              <a:t>Where does the shock form?</a:t>
            </a:r>
          </a:p>
          <a:p>
            <a:pPr lvl="1"/>
            <a:r>
              <a:rPr lang="en-US" dirty="0" smtClean="0"/>
              <a:t>How does all this depend on stellar properties?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67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Neutrino-induced mass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Why and how (basics):</a:t>
                </a:r>
              </a:p>
              <a:p>
                <a:pPr lvl="1"/>
                <a:r>
                  <a:rPr lang="en-US" dirty="0" smtClean="0"/>
                  <a:t>Loss of mass-energy creates time-dependent gravitational field</a:t>
                </a:r>
              </a:p>
              <a:p>
                <a:pPr lvl="1"/>
                <a:r>
                  <a:rPr lang="en-US" dirty="0" smtClean="0"/>
                  <a:t>Can show star initially responds dynamically</a:t>
                </a:r>
              </a:p>
              <a:p>
                <a:pPr lvl="2"/>
                <a:r>
                  <a:rPr lang="en-US" dirty="0" smtClean="0"/>
                  <a:t>v ~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= </m:t>
                    </m:r>
                    <m:f>
                      <m:fPr>
                        <m:ctrlPr>
                          <a:rPr lang="mr-I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𝑀</m:t>
                        </m:r>
                      </m:num>
                      <m:den>
                        <m:sSup>
                          <m:sSupPr>
                            <m:ctrlPr>
                              <a:rPr lang="mr-IN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Causes expansion of star</a:t>
                </a:r>
              </a:p>
              <a:p>
                <a:pPr lvl="1"/>
                <a:r>
                  <a:rPr lang="en-US" dirty="0" smtClean="0"/>
                  <a:t>But! Inner region falling onto neutron star </a:t>
                </a:r>
                <a:r>
                  <a:rPr lang="mr-IN" dirty="0" smtClean="0"/>
                  <a:t>–</a:t>
                </a:r>
                <a:r>
                  <a:rPr lang="en-US" dirty="0" smtClean="0"/>
                  <a:t> boundary condition</a:t>
                </a:r>
              </a:p>
              <a:p>
                <a:pPr lvl="1"/>
                <a:r>
                  <a:rPr lang="en-US" dirty="0" smtClean="0"/>
                  <a:t>Pressure wave conveys this boundary condition at local sound speed</a:t>
                </a:r>
              </a:p>
              <a:p>
                <a:pPr lvl="1"/>
                <a:r>
                  <a:rPr lang="en-US" dirty="0" smtClean="0"/>
                  <a:t>Wave travels out, eventually steepens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1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Neutrino-induced mass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and how (details):</a:t>
            </a:r>
          </a:p>
          <a:p>
            <a:pPr lvl="1"/>
            <a:r>
              <a:rPr lang="en-US" dirty="0" smtClean="0"/>
              <a:t>Linear perturbation theory</a:t>
            </a:r>
          </a:p>
          <a:p>
            <a:pPr lvl="1"/>
            <a:r>
              <a:rPr lang="en-US" dirty="0" smtClean="0"/>
              <a:t>Construct </a:t>
            </a:r>
            <a:r>
              <a:rPr lang="en-US" dirty="0" err="1" smtClean="0"/>
              <a:t>Eigenmodes</a:t>
            </a:r>
            <a:endParaRPr lang="en-US" dirty="0" smtClean="0"/>
          </a:p>
          <a:p>
            <a:pPr lvl="1"/>
            <a:r>
              <a:rPr lang="en-US" dirty="0" smtClean="0"/>
              <a:t>Work out coefficients</a:t>
            </a:r>
          </a:p>
          <a:p>
            <a:r>
              <a:rPr lang="en-US" dirty="0" smtClean="0"/>
              <a:t>For definiteness, analyzed </a:t>
            </a:r>
            <a:r>
              <a:rPr lang="en-US" dirty="0" err="1" smtClean="0"/>
              <a:t>polytropes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6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rame_[000-500]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97" y="29796"/>
            <a:ext cx="12139959" cy="682820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297" y="6492875"/>
            <a:ext cx="6297612" cy="365125"/>
          </a:xfrm>
        </p:spPr>
        <p:txBody>
          <a:bodyPr/>
          <a:lstStyle/>
          <a:p>
            <a:r>
              <a:rPr lang="en-US" smtClean="0"/>
              <a:t>Eric Coughlin, </a:t>
            </a:r>
            <a:r>
              <a:rPr lang="en-US" dirty="0" err="1" smtClean="0"/>
              <a:t>arXiv</a:t>
            </a:r>
            <a:r>
              <a:rPr lang="en-US" dirty="0" smtClean="0"/>
              <a:t>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6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rame_[0000-1000]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3220"/>
            <a:ext cx="12191999" cy="685747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6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Neutrino-induced mass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point:</a:t>
            </a:r>
          </a:p>
          <a:p>
            <a:pPr lvl="1"/>
            <a:r>
              <a:rPr lang="en-US" dirty="0" smtClean="0"/>
              <a:t>Linear theory, pulse propagates out, reflects off of surface</a:t>
            </a:r>
          </a:p>
          <a:p>
            <a:pPr lvl="1"/>
            <a:r>
              <a:rPr lang="en-US" dirty="0" smtClean="0"/>
              <a:t>Realistically, shocks once Mach ~ </a:t>
            </a:r>
            <a:r>
              <a:rPr lang="en-US" dirty="0" smtClean="0"/>
              <a:t>1</a:t>
            </a:r>
          </a:p>
          <a:p>
            <a:r>
              <a:rPr lang="en-US" dirty="0" smtClean="0"/>
              <a:t>Comparison to 1D-hydro shows agreement w/ this expectation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62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0"/>
            <a:ext cx="11551298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6297612" cy="365125"/>
          </a:xfrm>
        </p:spPr>
        <p:txBody>
          <a:bodyPr/>
          <a:lstStyle/>
          <a:p>
            <a:r>
              <a:rPr lang="en-US" smtClean="0"/>
              <a:t>Eric Coughlin, </a:t>
            </a:r>
            <a:r>
              <a:rPr lang="en-US" dirty="0" err="1" smtClean="0"/>
              <a:t>arXiv</a:t>
            </a:r>
            <a:r>
              <a:rPr lang="en-US" dirty="0" smtClean="0"/>
              <a:t>: 1710.01746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774499" y="4308953"/>
            <a:ext cx="320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Solid=analytical</a:t>
            </a:r>
          </a:p>
          <a:p>
            <a:r>
              <a:rPr lang="en-US" dirty="0" smtClean="0"/>
              <a:t>Dashed=numerical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0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Neutrino-induced mass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Can predict where shock forms</a:t>
                </a:r>
              </a:p>
              <a:p>
                <a:r>
                  <a:rPr lang="en-US" dirty="0" smtClean="0"/>
                  <a:t>Can estimate energy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𝑠h𝑜𝑐𝑘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 ~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mr-IN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mr-IN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den>
                        </m:f>
                        <m:r>
                          <a:rPr lang="en-US" b="0" i="1" smtClean="0">
                            <a:latin typeface="Cambria Math" charset="0"/>
                          </a:rPr>
                          <m:t> ~ 10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48</m:t>
                        </m:r>
                      </m:sup>
                    </m:sSup>
                  </m:oMath>
                </a14:m>
                <a:r>
                  <a:rPr lang="en-US" dirty="0" smtClean="0"/>
                  <a:t> erg</a:t>
                </a:r>
              </a:p>
              <a:p>
                <a:r>
                  <a:rPr lang="en-US" dirty="0" smtClean="0"/>
                  <a:t>In good agreement w/ simulations</a:t>
                </a:r>
              </a:p>
              <a:p>
                <a:pPr lvl="1"/>
                <a:r>
                  <a:rPr lang="en-US" dirty="0" smtClean="0"/>
                  <a:t>See Fernandez+(2017) (</a:t>
                </a:r>
                <a:r>
                  <a:rPr lang="en-US" dirty="0" err="1" smtClean="0"/>
                  <a:t>arxiv</a:t>
                </a:r>
                <a:r>
                  <a:rPr lang="en-US" dirty="0" smtClean="0"/>
                  <a:t>: 1710.01735)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7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02" y="116055"/>
            <a:ext cx="11309798" cy="674194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691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Failed supernovae </a:t>
            </a:r>
            <a:r>
              <a:rPr lang="mr-IN" dirty="0" smtClean="0"/>
              <a:t>–</a:t>
            </a:r>
            <a:r>
              <a:rPr lang="en-US" dirty="0" smtClean="0"/>
              <a:t> maybe not so failed?</a:t>
            </a:r>
          </a:p>
          <a:p>
            <a:r>
              <a:rPr lang="en-US" dirty="0" smtClean="0"/>
              <a:t>Neutrino mass loss induces </a:t>
            </a:r>
            <a:r>
              <a:rPr lang="en-US" dirty="0" err="1" smtClean="0"/>
              <a:t>grav</a:t>
            </a:r>
            <a:r>
              <a:rPr lang="en-US" dirty="0" smtClean="0"/>
              <a:t> field, causes star to respond</a:t>
            </a:r>
          </a:p>
          <a:p>
            <a:pPr lvl="1"/>
            <a:r>
              <a:rPr lang="en-US" dirty="0" smtClean="0"/>
              <a:t>Sound pulse launched from interior</a:t>
            </a:r>
          </a:p>
          <a:p>
            <a:pPr lvl="1"/>
            <a:r>
              <a:rPr lang="en-US" dirty="0" smtClean="0"/>
              <a:t>Propagates out</a:t>
            </a:r>
          </a:p>
          <a:p>
            <a:pPr lvl="1"/>
            <a:r>
              <a:rPr lang="en-US" dirty="0" smtClean="0"/>
              <a:t>Steepens and shocks in nonlinear theory</a:t>
            </a:r>
          </a:p>
          <a:p>
            <a:r>
              <a:rPr lang="en-US" dirty="0" smtClean="0"/>
              <a:t>Injected energy ~ 10</a:t>
            </a:r>
            <a:r>
              <a:rPr lang="en-US" baseline="30000" dirty="0" smtClean="0"/>
              <a:t>48</a:t>
            </a:r>
            <a:r>
              <a:rPr lang="en-US" dirty="0" smtClean="0"/>
              <a:t> erg</a:t>
            </a:r>
          </a:p>
          <a:p>
            <a:r>
              <a:rPr lang="en-US" dirty="0" smtClean="0"/>
              <a:t>Generates low-luminosity outburst to indicate disappearance of star.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51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17" y="169373"/>
            <a:ext cx="10417995" cy="6659661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Coughlin, arXiv: 1710.01746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64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3212</TotalTime>
  <Words>547</Words>
  <Application>Microsoft Macintosh PowerPoint</Application>
  <PresentationFormat>Widescreen</PresentationFormat>
  <Paragraphs>96</Paragraphs>
  <Slides>17</Slides>
  <Notes>1</Notes>
  <HiddenSlides>3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Cambria Math</vt:lpstr>
      <vt:lpstr>Mangal</vt:lpstr>
      <vt:lpstr>Trebuchet MS</vt:lpstr>
      <vt:lpstr>Wingdings 3</vt:lpstr>
      <vt:lpstr>Arial</vt:lpstr>
      <vt:lpstr>Facet</vt:lpstr>
      <vt:lpstr>A Physical Mechanism for Mass Loss in Failed Supernovae</vt:lpstr>
      <vt:lpstr>Overview</vt:lpstr>
      <vt:lpstr>Supernovae</vt:lpstr>
      <vt:lpstr>Supernovae</vt:lpstr>
      <vt:lpstr>Neutrino-induced mass loss</vt:lpstr>
      <vt:lpstr>Neutrino-induced mass loss</vt:lpstr>
      <vt:lpstr>Neutrino-induced mass loss</vt:lpstr>
      <vt:lpstr>Neutrino-induced mass loss</vt:lpstr>
      <vt:lpstr>PowerPoint Presentation</vt:lpstr>
      <vt:lpstr>PowerPoint Presentation</vt:lpstr>
      <vt:lpstr>Neutrino-induced mass loss</vt:lpstr>
      <vt:lpstr>PowerPoint Presentation</vt:lpstr>
      <vt:lpstr>Neutrino-induced mass loss</vt:lpstr>
      <vt:lpstr>PowerPoint Presentation</vt:lpstr>
      <vt:lpstr>Summary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Physical Mechanism for Mass Loss in Failed Supernovae</dc:title>
  <dc:creator>Eric Coughlin</dc:creator>
  <cp:lastModifiedBy>Microsoft Office User</cp:lastModifiedBy>
  <cp:revision>80</cp:revision>
  <dcterms:created xsi:type="dcterms:W3CDTF">2017-10-06T22:39:25Z</dcterms:created>
  <dcterms:modified xsi:type="dcterms:W3CDTF">2017-10-11T15:00:08Z</dcterms:modified>
</cp:coreProperties>
</file>