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69" r:id="rId4"/>
    <p:sldId id="267" r:id="rId5"/>
    <p:sldId id="257" r:id="rId6"/>
    <p:sldId id="266" r:id="rId7"/>
    <p:sldId id="258" r:id="rId8"/>
    <p:sldId id="259" r:id="rId9"/>
    <p:sldId id="260" r:id="rId10"/>
    <p:sldId id="268" r:id="rId11"/>
    <p:sldId id="271" r:id="rId12"/>
    <p:sldId id="261" r:id="rId13"/>
    <p:sldId id="262" r:id="rId14"/>
    <p:sldId id="274" r:id="rId15"/>
    <p:sldId id="275" r:id="rId16"/>
    <p:sldId id="263" r:id="rId17"/>
    <p:sldId id="264" r:id="rId18"/>
    <p:sldId id="265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1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4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7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1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9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2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7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2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53C7-F9E2-0244-99EF-386B7678E8DA}" type="datetimeFigureOut">
              <a:rPr lang="en-US" smtClean="0"/>
              <a:t>7/6/12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E9A3A-4B57-2543-9142-964F670DB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Observations of </a:t>
            </a:r>
            <a:r>
              <a:rPr lang="en-US" dirty="0" err="1" smtClean="0"/>
              <a:t>Sco</a:t>
            </a:r>
            <a:r>
              <a:rPr lang="en-US" dirty="0" smtClean="0"/>
              <a:t> X-1 </a:t>
            </a:r>
            <a:br>
              <a:rPr lang="en-US" dirty="0" smtClean="0"/>
            </a:br>
            <a:r>
              <a:rPr lang="en-US" dirty="0" smtClean="0"/>
              <a:t>with Rockets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1965-1969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Second cosmic X-ray payload and rocket</a:t>
            </a:r>
            <a:endParaRPr lang="en-US" sz="3600" dirty="0"/>
          </a:p>
        </p:txBody>
      </p:sp>
      <p:pic>
        <p:nvPicPr>
          <p:cNvPr id="4" name="Content Placeholder 3" descr="box2_pcs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5" b="-895"/>
          <a:stretch>
            <a:fillRect/>
          </a:stretch>
        </p:blipFill>
        <p:spPr>
          <a:xfrm>
            <a:off x="457200" y="1600200"/>
            <a:ext cx="4051300" cy="4525963"/>
          </a:xfrm>
        </p:spPr>
      </p:pic>
      <p:pic>
        <p:nvPicPr>
          <p:cNvPr id="5" name="Picture 4" descr="box2_rocke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1600200"/>
            <a:ext cx="38417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Rocket Timeline, 1966-1969</a:t>
            </a:r>
            <a:endParaRPr lang="en-US" sz="3600" dirty="0"/>
          </a:p>
        </p:txBody>
      </p:sp>
      <p:pic>
        <p:nvPicPr>
          <p:cNvPr id="4" name="Content Placeholder 3" descr="smrockets_history_2_bw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 t="36681" r="10069" b="28751"/>
          <a:stretch/>
        </p:blipFill>
        <p:spPr>
          <a:xfrm>
            <a:off x="587375" y="1619250"/>
            <a:ext cx="7985125" cy="4506913"/>
          </a:xfrm>
        </p:spPr>
      </p:pic>
    </p:spTree>
    <p:extLst>
      <p:ext uri="{BB962C8B-B14F-4D97-AF65-F5344CB8AC3E}">
        <p14:creationId xmlns:p14="http://schemas.microsoft.com/office/powerpoint/2010/main" val="350383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3366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Simultaneous X-ray/</a:t>
            </a:r>
            <a:r>
              <a:rPr lang="en-US" sz="3600" dirty="0"/>
              <a:t>o</a:t>
            </a:r>
            <a:r>
              <a:rPr lang="en-US" sz="3600" dirty="0" smtClean="0"/>
              <a:t>ptical observation</a:t>
            </a:r>
            <a:endParaRPr lang="en-US" sz="3600" dirty="0"/>
          </a:p>
        </p:txBody>
      </p:sp>
      <p:pic>
        <p:nvPicPr>
          <p:cNvPr id="4" name="Content Placeholder 3" descr="Sco_1967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" b="1676"/>
          <a:stretch>
            <a:fillRect/>
          </a:stretch>
        </p:blipFill>
        <p:spPr>
          <a:xfrm rot="16200000">
            <a:off x="2955925" y="-807243"/>
            <a:ext cx="3106738" cy="7556501"/>
          </a:xfrm>
        </p:spPr>
      </p:pic>
      <p:sp>
        <p:nvSpPr>
          <p:cNvPr id="5" name="TextBox 4"/>
          <p:cNvSpPr txBox="1"/>
          <p:nvPr/>
        </p:nvSpPr>
        <p:spPr>
          <a:xfrm>
            <a:off x="1238249" y="5032375"/>
            <a:ext cx="74136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1967 May 16-20</a:t>
            </a:r>
          </a:p>
          <a:p>
            <a:r>
              <a:rPr lang="en-US" sz="2400" dirty="0" smtClean="0"/>
              <a:t>W.A. </a:t>
            </a:r>
            <a:r>
              <a:rPr lang="en-US" sz="2400" dirty="0" err="1" smtClean="0"/>
              <a:t>Hiltner</a:t>
            </a:r>
            <a:r>
              <a:rPr lang="en-US" sz="2400" dirty="0" smtClean="0"/>
              <a:t>,  E.J. </a:t>
            </a:r>
            <a:r>
              <a:rPr lang="en-US" sz="2400" dirty="0" err="1" smtClean="0"/>
              <a:t>Mannery</a:t>
            </a:r>
            <a:r>
              <a:rPr lang="en-US" sz="2400" dirty="0" smtClean="0"/>
              <a:t>, G.  </a:t>
            </a:r>
            <a:r>
              <a:rPr lang="en-US" sz="2400" dirty="0" err="1" smtClean="0"/>
              <a:t>Wallerstein</a:t>
            </a:r>
            <a:endParaRPr lang="en-US" sz="2400" dirty="0" smtClean="0"/>
          </a:p>
          <a:p>
            <a:r>
              <a:rPr lang="en-US" sz="2400" dirty="0" smtClean="0"/>
              <a:t>Cerro </a:t>
            </a:r>
            <a:r>
              <a:rPr lang="en-US" sz="2400" dirty="0" err="1" smtClean="0"/>
              <a:t>Tololo</a:t>
            </a:r>
            <a:r>
              <a:rPr lang="en-US" sz="2400" dirty="0" smtClean="0"/>
              <a:t>, Chile, Rattlesnake Ridge, U. Washington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36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3366FF"/>
            </a:solidFill>
          </a:ln>
        </p:spPr>
        <p:txBody>
          <a:bodyPr/>
          <a:lstStyle/>
          <a:p>
            <a:r>
              <a:rPr lang="en-US" sz="3600" dirty="0" smtClean="0"/>
              <a:t>Simultaneous</a:t>
            </a:r>
            <a:r>
              <a:rPr lang="en-US" dirty="0" smtClean="0"/>
              <a:t> </a:t>
            </a:r>
            <a:r>
              <a:rPr lang="en-US" sz="3600" dirty="0" smtClean="0"/>
              <a:t>X-ray/optical observation</a:t>
            </a:r>
            <a:endParaRPr lang="en-US" sz="3600" dirty="0"/>
          </a:p>
        </p:txBody>
      </p:sp>
      <p:pic>
        <p:nvPicPr>
          <p:cNvPr id="4" name="Content Placeholder 3" descr="Sco_1967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" b="2498"/>
          <a:stretch>
            <a:fillRect/>
          </a:stretch>
        </p:blipFill>
        <p:spPr>
          <a:xfrm>
            <a:off x="457200" y="1600200"/>
            <a:ext cx="7527925" cy="4140069"/>
          </a:xfrm>
        </p:spPr>
      </p:pic>
      <p:sp>
        <p:nvSpPr>
          <p:cNvPr id="7" name="TextBox 6"/>
          <p:cNvSpPr txBox="1"/>
          <p:nvPr/>
        </p:nvSpPr>
        <p:spPr>
          <a:xfrm>
            <a:off x="3735580" y="6238875"/>
            <a:ext cx="4951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Chodil</a:t>
            </a:r>
            <a:r>
              <a:rPr lang="en-US" sz="2000" dirty="0" smtClean="0"/>
              <a:t>, Mark, </a:t>
            </a:r>
            <a:r>
              <a:rPr lang="en-US" sz="2000" dirty="0" err="1" smtClean="0"/>
              <a:t>Hiltner</a:t>
            </a:r>
            <a:r>
              <a:rPr lang="en-US" sz="2000" dirty="0" smtClean="0"/>
              <a:t>, et al 1967, </a:t>
            </a:r>
            <a:r>
              <a:rPr lang="en-US" sz="2000" dirty="0" err="1" smtClean="0"/>
              <a:t>ApJ</a:t>
            </a:r>
            <a:r>
              <a:rPr lang="en-US" sz="2000" dirty="0" smtClean="0"/>
              <a:t> 154, 645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008042"/>
            <a:ext cx="180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1967 May 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398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Model for </a:t>
            </a:r>
            <a:r>
              <a:rPr lang="en-US" sz="3600" dirty="0" err="1" smtClean="0"/>
              <a:t>Sco</a:t>
            </a:r>
            <a:r>
              <a:rPr lang="en-US" sz="3600" dirty="0" smtClean="0"/>
              <a:t> X-1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Semitransparent spherical volume of plasma.</a:t>
            </a:r>
          </a:p>
          <a:p>
            <a:pPr marL="0" indent="0">
              <a:buNone/>
            </a:pPr>
            <a:r>
              <a:rPr lang="en-US" sz="2400" dirty="0" smtClean="0"/>
              <a:t>Transparent to X-rays. </a:t>
            </a:r>
          </a:p>
          <a:p>
            <a:pPr marL="0" indent="0">
              <a:buNone/>
            </a:pPr>
            <a:r>
              <a:rPr lang="en-US" sz="2400" dirty="0" smtClean="0"/>
              <a:t>Opt attenuation by free-free absorption – more in red than blue.</a:t>
            </a:r>
          </a:p>
          <a:p>
            <a:pPr marL="0" indent="0">
              <a:buNone/>
            </a:pPr>
            <a:r>
              <a:rPr lang="en-US" sz="2400" dirty="0" smtClean="0"/>
              <a:t> Absorption chosen so emission spectrum plus ISM reddening  reproduces optical obs.</a:t>
            </a:r>
          </a:p>
          <a:p>
            <a:pPr marL="0" indent="0">
              <a:buNone/>
            </a:pPr>
            <a:r>
              <a:rPr lang="en-US" sz="2400" dirty="0" smtClean="0"/>
              <a:t>Density and radius determined.   </a:t>
            </a:r>
            <a:r>
              <a:rPr lang="en-US" sz="2400" dirty="0" err="1" smtClean="0"/>
              <a:t>kT</a:t>
            </a:r>
            <a:r>
              <a:rPr lang="en-US" sz="2400" dirty="0" smtClean="0"/>
              <a:t> = 7 </a:t>
            </a:r>
            <a:r>
              <a:rPr lang="en-US" sz="2400" dirty="0" err="1" smtClean="0"/>
              <a:t>keV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distance	density		radius/solar radius 	mass/solar mass</a:t>
            </a:r>
          </a:p>
          <a:p>
            <a:pPr marL="0" indent="0">
              <a:buNone/>
            </a:pPr>
            <a:r>
              <a:rPr lang="en-US" sz="2400" dirty="0" smtClean="0"/>
              <a:t>1 </a:t>
            </a:r>
            <a:r>
              <a:rPr lang="en-US" sz="2400" dirty="0" err="1" smtClean="0"/>
              <a:t>kpc</a:t>
            </a:r>
            <a:r>
              <a:rPr lang="en-US" sz="2400" dirty="0" smtClean="0"/>
              <a:t> 		5X10^15		0.045				6X10^-13</a:t>
            </a:r>
          </a:p>
          <a:p>
            <a:pPr marL="0" indent="0">
              <a:buNone/>
            </a:pPr>
            <a:r>
              <a:rPr lang="en-US" sz="2400" dirty="0" smtClean="0"/>
              <a:t>2.8 </a:t>
            </a:r>
            <a:r>
              <a:rPr lang="en-US" sz="2400" dirty="0" err="1" smtClean="0"/>
              <a:t>kpc</a:t>
            </a:r>
            <a:r>
              <a:rPr lang="en-US" sz="2400" dirty="0" smtClean="0"/>
              <a:t>   	2X10^15		0.18				1X10^-11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kT</a:t>
            </a:r>
            <a:r>
              <a:rPr lang="en-US" sz="2400" dirty="0" smtClean="0"/>
              <a:t> – 4 </a:t>
            </a:r>
            <a:r>
              <a:rPr lang="en-US" sz="2400" dirty="0" err="1" smtClean="0"/>
              <a:t>keV</a:t>
            </a:r>
            <a:r>
              <a:rPr lang="en-US" sz="2400" dirty="0" smtClean="0"/>
              <a:t>,        X1.3			X1.1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09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1969 X-ray sky determined by rockets</a:t>
            </a:r>
            <a:endParaRPr lang="en-US" sz="3200" dirty="0"/>
          </a:p>
        </p:txBody>
      </p:sp>
      <p:pic>
        <p:nvPicPr>
          <p:cNvPr id="4" name="Content Placeholder 3" descr="xray_sk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1" r="7591"/>
          <a:stretch>
            <a:fillRect/>
          </a:stretch>
        </p:blipFill>
        <p:spPr>
          <a:xfrm rot="5400000">
            <a:off x="2351088" y="-65088"/>
            <a:ext cx="4635500" cy="8035926"/>
          </a:xfrm>
        </p:spPr>
      </p:pic>
    </p:spTree>
    <p:extLst>
      <p:ext uri="{BB962C8B-B14F-4D97-AF65-F5344CB8AC3E}">
        <p14:creationId xmlns:p14="http://schemas.microsoft.com/office/powerpoint/2010/main" val="193070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/>
              <a:t>Sco</a:t>
            </a:r>
            <a:r>
              <a:rPr lang="en-US" sz="3600" dirty="0" smtClean="0"/>
              <a:t> X-1    X-ray/Optical correlation</a:t>
            </a:r>
            <a:endParaRPr lang="en-US" sz="3600" dirty="0"/>
          </a:p>
        </p:txBody>
      </p:sp>
      <p:pic>
        <p:nvPicPr>
          <p:cNvPr id="4" name="Content Placeholder 3" descr="Sco_1969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9" r="-799"/>
          <a:stretch>
            <a:fillRect/>
          </a:stretch>
        </p:blipFill>
        <p:spPr>
          <a:xfrm>
            <a:off x="457200" y="1600199"/>
            <a:ext cx="5241925" cy="4606925"/>
          </a:xfrm>
        </p:spPr>
      </p:pic>
      <p:sp>
        <p:nvSpPr>
          <p:cNvPr id="3" name="TextBox 2"/>
          <p:cNvSpPr txBox="1"/>
          <p:nvPr/>
        </p:nvSpPr>
        <p:spPr>
          <a:xfrm>
            <a:off x="6220860" y="5505726"/>
            <a:ext cx="2465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Burginyon</a:t>
            </a:r>
            <a:r>
              <a:rPr lang="en-US" sz="2000" dirty="0" smtClean="0"/>
              <a:t> et al, 1970,</a:t>
            </a:r>
          </a:p>
          <a:p>
            <a:r>
              <a:rPr lang="en-US" sz="2000" dirty="0" err="1" smtClean="0"/>
              <a:t>ApJ</a:t>
            </a:r>
            <a:r>
              <a:rPr lang="en-US" sz="2000" dirty="0" smtClean="0"/>
              <a:t> 161, 987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89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en-US" sz="3600" dirty="0" err="1" smtClean="0"/>
              <a:t>Sco</a:t>
            </a:r>
            <a:r>
              <a:rPr lang="en-US" sz="3600" dirty="0" smtClean="0"/>
              <a:t> X-1    X-ray/optical correlation</a:t>
            </a:r>
            <a:endParaRPr lang="en-US" sz="3600" dirty="0"/>
          </a:p>
        </p:txBody>
      </p:sp>
      <p:pic>
        <p:nvPicPr>
          <p:cNvPr id="5" name="Picture 4" descr="Sco_1969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79" y="1417638"/>
            <a:ext cx="5194121" cy="51593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6750"/>
            <a:ext cx="2797175" cy="1698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1967 May 18</a:t>
            </a:r>
          </a:p>
          <a:p>
            <a:pPr marL="0" indent="0">
              <a:buNone/>
            </a:pPr>
            <a:r>
              <a:rPr lang="en-US" sz="2600" dirty="0" smtClean="0"/>
              <a:t>        to</a:t>
            </a:r>
          </a:p>
          <a:p>
            <a:pPr marL="0" indent="0">
              <a:buNone/>
            </a:pPr>
            <a:r>
              <a:rPr lang="en-US" sz="2600" dirty="0" smtClean="0"/>
              <a:t>1969 May 24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097959"/>
            <a:ext cx="2401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Burginyon</a:t>
            </a:r>
            <a:r>
              <a:rPr lang="en-US" sz="2000" dirty="0" smtClean="0"/>
              <a:t> et al 1970, </a:t>
            </a:r>
          </a:p>
          <a:p>
            <a:r>
              <a:rPr lang="en-US" sz="2000" dirty="0" err="1" smtClean="0"/>
              <a:t>ApJ</a:t>
            </a:r>
            <a:r>
              <a:rPr lang="en-US" sz="2000" dirty="0" smtClean="0"/>
              <a:t> 161, 987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59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Simultaneous X-ray/optical observations</a:t>
            </a:r>
            <a:br>
              <a:rPr lang="en-US" sz="3600" dirty="0" smtClean="0"/>
            </a:br>
            <a:r>
              <a:rPr lang="en-US" sz="3600" dirty="0" err="1" smtClean="0"/>
              <a:t>Sco</a:t>
            </a:r>
            <a:r>
              <a:rPr lang="en-US" sz="3600" dirty="0" smtClean="0"/>
              <a:t> X-1, OSO 7 satellite, 1972</a:t>
            </a:r>
            <a:endParaRPr lang="en-US" sz="3600" dirty="0"/>
          </a:p>
        </p:txBody>
      </p:sp>
      <p:pic>
        <p:nvPicPr>
          <p:cNvPr id="4" name="Content Placeholder 3" descr="sco_1972_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72" r="7312" b="4172"/>
          <a:stretch/>
        </p:blipFill>
        <p:spPr>
          <a:xfrm rot="10800000" flipV="1">
            <a:off x="2047872" y="889005"/>
            <a:ext cx="5718027" cy="4444996"/>
          </a:xfrm>
        </p:spPr>
      </p:pic>
      <p:sp>
        <p:nvSpPr>
          <p:cNvPr id="3" name="TextBox 2"/>
          <p:cNvSpPr txBox="1"/>
          <p:nvPr/>
        </p:nvSpPr>
        <p:spPr>
          <a:xfrm>
            <a:off x="2630635" y="6338332"/>
            <a:ext cx="6056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Canizares</a:t>
            </a:r>
            <a:r>
              <a:rPr lang="en-US" sz="2000" dirty="0" smtClean="0"/>
              <a:t>, Clark, </a:t>
            </a:r>
            <a:r>
              <a:rPr lang="en-US" sz="2000" dirty="0" err="1" smtClean="0"/>
              <a:t>Mook</a:t>
            </a:r>
            <a:r>
              <a:rPr lang="en-US" sz="2000" dirty="0" smtClean="0"/>
              <a:t>, </a:t>
            </a:r>
            <a:r>
              <a:rPr lang="en-US" sz="2000" dirty="0" err="1" smtClean="0"/>
              <a:t>Hiltner</a:t>
            </a:r>
            <a:r>
              <a:rPr lang="en-US" sz="2000" dirty="0" smtClean="0"/>
              <a:t>, et al. 1975, </a:t>
            </a:r>
            <a:r>
              <a:rPr lang="en-US" sz="2000" dirty="0" err="1" smtClean="0"/>
              <a:t>ApJ</a:t>
            </a:r>
            <a:r>
              <a:rPr lang="en-US" sz="2000" dirty="0" smtClean="0"/>
              <a:t> 197, 457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48016" y="5191125"/>
            <a:ext cx="639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 |</a:t>
            </a:r>
          </a:p>
          <a:p>
            <a:r>
              <a:rPr lang="en-US" sz="2000" b="1" dirty="0" smtClean="0"/>
              <a:t>12.5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98073" y="5175252"/>
            <a:ext cx="639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000" b="1" dirty="0" smtClean="0"/>
              <a:t>|</a:t>
            </a:r>
          </a:p>
          <a:p>
            <a:r>
              <a:rPr lang="en-US" sz="2000" b="1" dirty="0" smtClean="0"/>
              <a:t>13.2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0667" y="2879209"/>
            <a:ext cx="1297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Counts/s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54250" y="5421473"/>
            <a:ext cx="177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 magnitude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543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Recovered LRL payload, 1970</a:t>
            </a:r>
            <a:endParaRPr lang="en-US" sz="3600" dirty="0"/>
          </a:p>
        </p:txBody>
      </p:sp>
      <p:pic>
        <p:nvPicPr>
          <p:cNvPr id="4" name="Content Placeholder 3" descr="intro_payload_truck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78" r="-237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399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Rocket timeline, 1962-1965</a:t>
            </a:r>
            <a:endParaRPr lang="en-US" sz="3600" dirty="0"/>
          </a:p>
        </p:txBody>
      </p:sp>
      <p:pic>
        <p:nvPicPr>
          <p:cNvPr id="4" name="Content Placeholder 3" descr="smrockets_history_bw_1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36055" r="8873" b="26053"/>
          <a:stretch/>
        </p:blipFill>
        <p:spPr>
          <a:xfrm>
            <a:off x="457200" y="1600200"/>
            <a:ext cx="8229600" cy="4686300"/>
          </a:xfrm>
        </p:spPr>
      </p:pic>
    </p:spTree>
    <p:extLst>
      <p:ext uri="{BB962C8B-B14F-4D97-AF65-F5344CB8AC3E}">
        <p14:creationId xmlns:p14="http://schemas.microsoft.com/office/powerpoint/2010/main" val="3931964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Rocket survey of Galactic plane, 1970</a:t>
            </a:r>
            <a:endParaRPr lang="en-US" sz="3600" dirty="0"/>
          </a:p>
        </p:txBody>
      </p:sp>
      <p:pic>
        <p:nvPicPr>
          <p:cNvPr id="4" name="Content Placeholder 3" descr="intro_rocket_survey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00" b="-5200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5629753" y="6276459"/>
            <a:ext cx="3057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Hill et al 1974, </a:t>
            </a:r>
            <a:r>
              <a:rPr lang="en-US" sz="2000" dirty="0" err="1" smtClean="0"/>
              <a:t>ApJ</a:t>
            </a:r>
            <a:r>
              <a:rPr lang="en-US" sz="2000" dirty="0" smtClean="0"/>
              <a:t> 187, 505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6139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Credits (mostly people at </a:t>
            </a:r>
            <a:r>
              <a:rPr lang="en-US" sz="3600" dirty="0"/>
              <a:t>L</a:t>
            </a:r>
            <a:r>
              <a:rPr lang="en-US" sz="3600" dirty="0" smtClean="0"/>
              <a:t>ivermore)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G. A. </a:t>
            </a:r>
            <a:r>
              <a:rPr lang="en-US" sz="2200" dirty="0" err="1" smtClean="0"/>
              <a:t>Burginyon</a:t>
            </a:r>
            <a:r>
              <a:rPr lang="en-US" sz="2200" dirty="0" smtClean="0"/>
              <a:t>		G. </a:t>
            </a:r>
            <a:r>
              <a:rPr lang="en-US" sz="2200" dirty="0" err="1" smtClean="0"/>
              <a:t>Chodil</a:t>
            </a:r>
            <a:r>
              <a:rPr lang="en-US" sz="2200" dirty="0" smtClean="0"/>
              <a:t>		</a:t>
            </a:r>
            <a:r>
              <a:rPr lang="en-US" sz="2200" dirty="0" smtClean="0">
                <a:solidFill>
                  <a:srgbClr val="008000"/>
                </a:solidFill>
              </a:rPr>
              <a:t>W. A. </a:t>
            </a:r>
            <a:r>
              <a:rPr lang="en-US" sz="2200" dirty="0" err="1" smtClean="0">
                <a:solidFill>
                  <a:srgbClr val="008000"/>
                </a:solidFill>
              </a:rPr>
              <a:t>Hiltner</a:t>
            </a:r>
            <a:r>
              <a:rPr lang="en-US" sz="2200" dirty="0" smtClean="0">
                <a:solidFill>
                  <a:srgbClr val="008000"/>
                </a:solidFill>
              </a:rPr>
              <a:t>	</a:t>
            </a:r>
            <a:r>
              <a:rPr lang="en-US" sz="2200" dirty="0" smtClean="0"/>
              <a:t>		C. Curry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R. J. Grader</a:t>
            </a:r>
            <a:r>
              <a:rPr lang="en-US" sz="2200" dirty="0" smtClean="0"/>
              <a:t>			</a:t>
            </a:r>
            <a:r>
              <a:rPr lang="en-US" sz="2200" dirty="0" smtClean="0">
                <a:solidFill>
                  <a:srgbClr val="008000"/>
                </a:solidFill>
              </a:rPr>
              <a:t>C. D. Swift</a:t>
            </a:r>
            <a:r>
              <a:rPr lang="en-US" sz="2200" dirty="0" smtClean="0"/>
              <a:t>		D. </a:t>
            </a:r>
            <a:r>
              <a:rPr lang="en-US" sz="2200" dirty="0" err="1" smtClean="0"/>
              <a:t>Mook</a:t>
            </a:r>
            <a:r>
              <a:rPr lang="en-US" sz="2200" dirty="0" smtClean="0"/>
              <a:t>				C. Cornell</a:t>
            </a:r>
          </a:p>
          <a:p>
            <a:pPr marL="0" indent="0">
              <a:buNone/>
            </a:pPr>
            <a:r>
              <a:rPr lang="en-US" sz="2200" dirty="0" smtClean="0"/>
              <a:t>R. W. Hill			Hans Mark		G. </a:t>
            </a:r>
            <a:r>
              <a:rPr lang="en-US" sz="2200" dirty="0" err="1" smtClean="0"/>
              <a:t>Wallerstein</a:t>
            </a:r>
            <a:r>
              <a:rPr lang="en-US" sz="2200" dirty="0" smtClean="0"/>
              <a:t>		M. McGee</a:t>
            </a:r>
          </a:p>
          <a:p>
            <a:pPr marL="0" indent="0">
              <a:buNone/>
            </a:pPr>
            <a:r>
              <a:rPr lang="en-US" sz="2200" dirty="0" smtClean="0"/>
              <a:t>T. </a:t>
            </a:r>
            <a:r>
              <a:rPr lang="en-US" sz="2200" dirty="0" err="1" smtClean="0"/>
              <a:t>Palmieri</a:t>
            </a:r>
            <a:r>
              <a:rPr lang="en-US" sz="2200" dirty="0" smtClean="0"/>
              <a:t>			R. E. Price		E. J. </a:t>
            </a:r>
            <a:r>
              <a:rPr lang="en-US" sz="2200" dirty="0" err="1" smtClean="0"/>
              <a:t>Mannery</a:t>
            </a:r>
            <a:r>
              <a:rPr lang="en-US" sz="2200" dirty="0" smtClean="0"/>
              <a:t>		J. </a:t>
            </a:r>
            <a:r>
              <a:rPr lang="en-US" sz="2200" dirty="0" err="1" smtClean="0"/>
              <a:t>Ronchetto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P. J. </a:t>
            </a:r>
            <a:r>
              <a:rPr lang="en-US" sz="2200" dirty="0" err="1" smtClean="0"/>
              <a:t>Stoering</a:t>
            </a:r>
            <a:r>
              <a:rPr lang="en-US" sz="2200" dirty="0" smtClean="0"/>
              <a:t>			R. C. </a:t>
            </a:r>
            <a:r>
              <a:rPr lang="en-US" sz="2200" dirty="0" err="1" smtClean="0"/>
              <a:t>Jopson</a:t>
            </a:r>
            <a:r>
              <a:rPr lang="en-US" sz="2200" dirty="0" smtClean="0"/>
              <a:t>							H. Knoll</a:t>
            </a:r>
          </a:p>
          <a:p>
            <a:pPr marL="0" indent="0">
              <a:buNone/>
            </a:pPr>
            <a:r>
              <a:rPr lang="en-US" sz="2200" dirty="0" smtClean="0"/>
              <a:t>A. </a:t>
            </a:r>
            <a:r>
              <a:rPr lang="en-US" sz="2200" dirty="0" err="1" smtClean="0"/>
              <a:t>Toor</a:t>
            </a:r>
            <a:r>
              <a:rPr lang="en-US" sz="2200" dirty="0" smtClean="0"/>
              <a:t>				R. Rodrigues							J. </a:t>
            </a:r>
            <a:r>
              <a:rPr lang="en-US" sz="2200" dirty="0" err="1" smtClean="0"/>
              <a:t>Harri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J. Scudder												A. </a:t>
            </a:r>
            <a:r>
              <a:rPr lang="en-US" sz="2200" dirty="0" err="1" smtClean="0"/>
              <a:t>Iantuano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A </a:t>
            </a:r>
            <a:r>
              <a:rPr lang="en-US" sz="2200" dirty="0" err="1" smtClean="0"/>
              <a:t>MacGregor</a:t>
            </a:r>
            <a:r>
              <a:rPr lang="en-US" sz="2200" dirty="0" smtClean="0"/>
              <a:t>											C. </a:t>
            </a:r>
            <a:r>
              <a:rPr lang="en-US" sz="2200" dirty="0" err="1" smtClean="0"/>
              <a:t>Nuenschwander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I. </a:t>
            </a:r>
            <a:r>
              <a:rPr lang="en-US" sz="2200" dirty="0" err="1" smtClean="0"/>
              <a:t>Turiel</a:t>
            </a:r>
            <a:r>
              <a:rPr lang="en-US" sz="2200" dirty="0" smtClean="0"/>
              <a:t>												D. </a:t>
            </a:r>
            <a:r>
              <a:rPr lang="en-US" sz="2200" dirty="0" err="1" smtClean="0"/>
              <a:t>Salmi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									T. Ervin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												 J. </a:t>
            </a:r>
            <a:r>
              <a:rPr lang="en-US" sz="2200" dirty="0" err="1" smtClean="0"/>
              <a:t>Zickuhr</a:t>
            </a:r>
            <a:endParaRPr lang="en-US" sz="2200" dirty="0" smtClean="0"/>
          </a:p>
          <a:p>
            <a:pPr marL="0" indent="0">
              <a:buNone/>
            </a:pPr>
            <a:r>
              <a:rPr lang="en-US" sz="2800" dirty="0" smtClean="0"/>
              <a:t>													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Sandia </a:t>
            </a:r>
            <a:r>
              <a:rPr lang="en-US" sz="2800" dirty="0">
                <a:solidFill>
                  <a:srgbClr val="0000FF"/>
                </a:solidFill>
              </a:rPr>
              <a:t>Corporation Rocket </a:t>
            </a:r>
            <a:r>
              <a:rPr lang="en-US" sz="2800" dirty="0" smtClean="0">
                <a:solidFill>
                  <a:srgbClr val="0000FF"/>
                </a:solidFill>
              </a:rPr>
              <a:t>Division </a:t>
            </a:r>
            <a:r>
              <a:rPr lang="en-US" sz="2800" dirty="0" smtClean="0"/>
              <a:t>		 </a:t>
            </a:r>
            <a:r>
              <a:rPr lang="en-US" sz="2400" dirty="0" smtClean="0">
                <a:solidFill>
                  <a:srgbClr val="0000FF"/>
                </a:solidFill>
              </a:rPr>
              <a:t>T. </a:t>
            </a:r>
            <a:r>
              <a:rPr lang="en-US" sz="2400" dirty="0" err="1" smtClean="0">
                <a:solidFill>
                  <a:srgbClr val="0000FF"/>
                </a:solidFill>
              </a:rPr>
              <a:t>Krein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0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Honest John/Nike/Nike</a:t>
            </a:r>
            <a:endParaRPr lang="en-US" sz="3600" dirty="0"/>
          </a:p>
        </p:txBody>
      </p:sp>
      <p:pic>
        <p:nvPicPr>
          <p:cNvPr id="4" name="Content Placeholder 3" descr="honest_john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3" b="13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230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1965 June 12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Honest John Nike Nike rocket</a:t>
            </a:r>
          </a:p>
          <a:p>
            <a:r>
              <a:rPr lang="en-US" dirty="0" smtClean="0"/>
              <a:t>Barking Sands, Kauai, Hawaii</a:t>
            </a:r>
            <a:endParaRPr lang="en-US" dirty="0"/>
          </a:p>
          <a:p>
            <a:r>
              <a:rPr lang="en-US" dirty="0" smtClean="0"/>
              <a:t>12” diameter payload </a:t>
            </a:r>
          </a:p>
          <a:p>
            <a:r>
              <a:rPr lang="en-US" dirty="0" smtClean="0"/>
              <a:t>Spin-stabilized @ 6 rev/s</a:t>
            </a:r>
          </a:p>
          <a:p>
            <a:r>
              <a:rPr lang="en-US" dirty="0" smtClean="0"/>
              <a:t>Apogee 170 km,   250 s above 104 km</a:t>
            </a:r>
          </a:p>
          <a:p>
            <a:endParaRPr lang="en-US" dirty="0" smtClean="0"/>
          </a:p>
          <a:p>
            <a:r>
              <a:rPr lang="en-US" dirty="0" err="1" smtClean="0"/>
              <a:t>Xe</a:t>
            </a:r>
            <a:r>
              <a:rPr lang="en-US" dirty="0" smtClean="0"/>
              <a:t>-methane filled proportional counter</a:t>
            </a:r>
          </a:p>
          <a:p>
            <a:r>
              <a:rPr lang="en-US" dirty="0" smtClean="0"/>
              <a:t>3 mil Be window:  9 </a:t>
            </a:r>
            <a:r>
              <a:rPr lang="en-US" dirty="0" err="1" smtClean="0"/>
              <a:t>sq</a:t>
            </a:r>
            <a:r>
              <a:rPr lang="en-US" dirty="0" smtClean="0"/>
              <a:t> cm area, 2-20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Collimation: 10 </a:t>
            </a:r>
            <a:r>
              <a:rPr lang="en-US" dirty="0" err="1" smtClean="0"/>
              <a:t>deg</a:t>
            </a:r>
            <a:r>
              <a:rPr lang="en-US" dirty="0" smtClean="0"/>
              <a:t> X 45 </a:t>
            </a:r>
            <a:r>
              <a:rPr lang="en-US" dirty="0" err="1" smtClean="0"/>
              <a:t>deg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7698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First cosmic X-ray payload</a:t>
            </a:r>
            <a:endParaRPr lang="en-US" sz="3600" dirty="0"/>
          </a:p>
        </p:txBody>
      </p:sp>
      <p:pic>
        <p:nvPicPr>
          <p:cNvPr id="4" name="Content Placeholder 3" descr="box1_xenon_pc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14" r="-687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84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237"/>
          </a:xfrm>
          <a:ln w="38100" cmpd="sng"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Counts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sz="4000" dirty="0" smtClean="0"/>
              <a:t>Azimuth</a:t>
            </a:r>
            <a:r>
              <a:rPr lang="en-US" dirty="0" smtClean="0"/>
              <a:t>, </a:t>
            </a:r>
            <a:r>
              <a:rPr lang="en-US" dirty="0" err="1" smtClean="0"/>
              <a:t>Sco</a:t>
            </a:r>
            <a:r>
              <a:rPr lang="en-US" dirty="0" smtClean="0"/>
              <a:t> X-1 and Sun</a:t>
            </a:r>
            <a:endParaRPr lang="en-US" dirty="0"/>
          </a:p>
        </p:txBody>
      </p:sp>
      <p:pic>
        <p:nvPicPr>
          <p:cNvPr id="4" name="Content Placeholder 3" descr="Sco_1965_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2" b="-1112"/>
          <a:stretch/>
        </p:blipFill>
        <p:spPr>
          <a:xfrm rot="10800000">
            <a:off x="457199" y="1459463"/>
            <a:ext cx="5575299" cy="3731661"/>
          </a:xfrm>
        </p:spPr>
      </p:pic>
      <p:sp>
        <p:nvSpPr>
          <p:cNvPr id="5" name="TextBox 4"/>
          <p:cNvSpPr txBox="1"/>
          <p:nvPr/>
        </p:nvSpPr>
        <p:spPr>
          <a:xfrm>
            <a:off x="6604000" y="2667000"/>
            <a:ext cx="208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  <a:r>
              <a:rPr lang="en-US" sz="2400" dirty="0" smtClean="0"/>
              <a:t> </a:t>
            </a:r>
            <a:r>
              <a:rPr lang="en-US" sz="2400" dirty="0" err="1" smtClean="0"/>
              <a:t>sq</a:t>
            </a:r>
            <a:r>
              <a:rPr lang="en-US" sz="2400" dirty="0" smtClean="0"/>
              <a:t> cm</a:t>
            </a:r>
          </a:p>
          <a:p>
            <a:r>
              <a:rPr lang="en-US" sz="2400" dirty="0" smtClean="0"/>
              <a:t>7 s</a:t>
            </a:r>
          </a:p>
          <a:p>
            <a:r>
              <a:rPr lang="en-US" sz="2400" dirty="0" smtClean="0"/>
              <a:t>3600 counts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05250" y="6254750"/>
            <a:ext cx="434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Chodil</a:t>
            </a:r>
            <a:r>
              <a:rPr lang="en-US" sz="2000" dirty="0" smtClean="0"/>
              <a:t> et al. 1965, </a:t>
            </a:r>
            <a:r>
              <a:rPr lang="en-US" sz="2000" dirty="0" err="1" smtClean="0"/>
              <a:t>Phys</a:t>
            </a:r>
            <a:r>
              <a:rPr lang="en-US" sz="2000" dirty="0" smtClean="0"/>
              <a:t> Rev </a:t>
            </a:r>
            <a:r>
              <a:rPr lang="en-US" sz="2000" dirty="0" err="1" smtClean="0"/>
              <a:t>Lett</a:t>
            </a:r>
            <a:r>
              <a:rPr lang="en-US" sz="2000" dirty="0" smtClean="0"/>
              <a:t> 15, 1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579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Pulse height spectra, </a:t>
            </a:r>
            <a:r>
              <a:rPr lang="en-US" sz="3600" dirty="0" err="1" smtClean="0"/>
              <a:t>Sco</a:t>
            </a:r>
            <a:r>
              <a:rPr lang="en-US" sz="3600" dirty="0" smtClean="0"/>
              <a:t> X-1 and Sun</a:t>
            </a:r>
            <a:endParaRPr lang="en-US" sz="3600" dirty="0"/>
          </a:p>
        </p:txBody>
      </p:sp>
      <p:pic>
        <p:nvPicPr>
          <p:cNvPr id="6" name="Content Placeholder 5" descr="Sco_1965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52" r="-21452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66290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 cmpd="sng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Energy spectrum, </a:t>
            </a:r>
            <a:r>
              <a:rPr lang="en-US" sz="3600" dirty="0" err="1" smtClean="0"/>
              <a:t>Sco</a:t>
            </a:r>
            <a:r>
              <a:rPr lang="en-US" sz="3600" dirty="0" smtClean="0"/>
              <a:t> X-1</a:t>
            </a:r>
            <a:endParaRPr lang="en-US" sz="3600" dirty="0"/>
          </a:p>
        </p:txBody>
      </p:sp>
      <p:pic>
        <p:nvPicPr>
          <p:cNvPr id="4" name="Content Placeholder 3" descr="Sco_1965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5" r="-10525"/>
          <a:stretch>
            <a:fillRect/>
          </a:stretch>
        </p:blipFill>
        <p:spPr>
          <a:xfrm rot="10800000"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1746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8251</TotalTime>
  <Words>386</Words>
  <Application>Microsoft Macintosh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Observations of Sco X-1  with Rockets</vt:lpstr>
      <vt:lpstr>Rocket timeline, 1962-1965</vt:lpstr>
      <vt:lpstr>Credits (mostly people at Livermore)</vt:lpstr>
      <vt:lpstr>Honest John/Nike/Nike</vt:lpstr>
      <vt:lpstr>1965 June 12</vt:lpstr>
      <vt:lpstr>First cosmic X-ray payload</vt:lpstr>
      <vt:lpstr> Counts vs Azimuth, Sco X-1 and Sun</vt:lpstr>
      <vt:lpstr>Pulse height spectra, Sco X-1 and Sun</vt:lpstr>
      <vt:lpstr>Energy spectrum, Sco X-1</vt:lpstr>
      <vt:lpstr>Second cosmic X-ray payload and rocket</vt:lpstr>
      <vt:lpstr>Rocket Timeline, 1966-1969</vt:lpstr>
      <vt:lpstr>Simultaneous X-ray/optical observation</vt:lpstr>
      <vt:lpstr>Simultaneous X-ray/optical observation</vt:lpstr>
      <vt:lpstr>Model for Sco X-1</vt:lpstr>
      <vt:lpstr>1969 X-ray sky determined by rockets</vt:lpstr>
      <vt:lpstr>Sco X-1    X-ray/Optical correlation</vt:lpstr>
      <vt:lpstr>Sco X-1    X-ray/optical correlation</vt:lpstr>
      <vt:lpstr>Simultaneous X-ray/optical observations Sco X-1, OSO 7 satellite, 1972</vt:lpstr>
      <vt:lpstr>Recovered LRL payload, 1970</vt:lpstr>
      <vt:lpstr>Rocket survey of Galactic plane, 1970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 of Sco X-1</dc:title>
  <dc:creator>Frederick Seward</dc:creator>
  <cp:lastModifiedBy>Frederick Seward</cp:lastModifiedBy>
  <cp:revision>51</cp:revision>
  <dcterms:created xsi:type="dcterms:W3CDTF">2012-05-18T12:18:55Z</dcterms:created>
  <dcterms:modified xsi:type="dcterms:W3CDTF">2012-07-06T15:53:15Z</dcterms:modified>
</cp:coreProperties>
</file>