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2" r:id="rId4"/>
    <p:sldMasterId id="2147483717" r:id="rId5"/>
  </p:sldMasterIdLst>
  <p:notesMasterIdLst>
    <p:notesMasterId r:id="rId29"/>
  </p:notesMasterIdLst>
  <p:sldIdLst>
    <p:sldId id="260" r:id="rId6"/>
    <p:sldId id="261" r:id="rId7"/>
    <p:sldId id="276" r:id="rId8"/>
    <p:sldId id="277" r:id="rId9"/>
    <p:sldId id="278" r:id="rId10"/>
    <p:sldId id="279" r:id="rId11"/>
    <p:sldId id="265" r:id="rId12"/>
    <p:sldId id="266" r:id="rId13"/>
    <p:sldId id="280" r:id="rId14"/>
    <p:sldId id="281" r:id="rId15"/>
    <p:sldId id="282" r:id="rId16"/>
    <p:sldId id="283" r:id="rId17"/>
    <p:sldId id="284" r:id="rId18"/>
    <p:sldId id="285" r:id="rId19"/>
    <p:sldId id="289" r:id="rId20"/>
    <p:sldId id="287" r:id="rId21"/>
    <p:sldId id="290" r:id="rId22"/>
    <p:sldId id="269" r:id="rId23"/>
    <p:sldId id="271" r:id="rId24"/>
    <p:sldId id="275" r:id="rId25"/>
    <p:sldId id="273" r:id="rId26"/>
    <p:sldId id="274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627" autoAdjust="0"/>
  </p:normalViewPr>
  <p:slideViewPr>
    <p:cSldViewPr>
      <p:cViewPr varScale="1">
        <p:scale>
          <a:sx n="77" d="100"/>
          <a:sy n="77" d="100"/>
        </p:scale>
        <p:origin x="-40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69370-87F0-403D-B556-FAEE5BBAD232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4FA74-9DEE-4C31-8DD3-FD6B816E8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5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DAAAF-F71B-437C-957F-D969CC5DD233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017" y="686430"/>
            <a:ext cx="4558396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133" y="4343716"/>
            <a:ext cx="5027734" cy="41138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r>
              <a:rPr lang="en-US"/>
              <a:t>Nobel Fig. 19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0DBBC-E3FA-4285-B3EE-31C870CFBB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67A4-A503-456E-967A-4EBBBB8839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CBD48-D54D-4C26-A5B3-6844C82E19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6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991F56-AE64-4FA4-9D66-5127FD02DF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5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13AE0B-868D-4140-AA07-45A7FFD614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6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8032C7-732A-4FB8-B1C1-00FF7CD9E2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76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0DBBC-E3FA-4285-B3EE-31C870CFBB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10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FD132-9372-4B35-86EC-8ABC9ED2B6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02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E50D8-3DC8-4DF6-AE1C-A919397263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19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BD22F-5594-4C39-B47A-86D92CB1DF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39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F90CB-8DB6-454E-8A47-507C2A4707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0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FD132-9372-4B35-86EC-8ABC9ED2B6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85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4EFAB-6635-4DAD-A6F5-1C818DA3E7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37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D8997-8442-4181-9D19-24B71167B2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43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FEE37-E52B-4127-B43A-E0F3C28325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55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8375B-B3A0-4B63-A628-E36DA17B02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72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67A4-A503-456E-967A-4EBBBB8839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39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CBD48-D54D-4C26-A5B3-6844C82E19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77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991F56-AE64-4FA4-9D66-5127FD02DF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96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13AE0B-868D-4140-AA07-45A7FFD614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8032C7-732A-4FB8-B1C1-00FF7CD9E2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94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1A1FB-5D49-4B42-AC1B-E71FF3A749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E50D8-3DC8-4DF6-AE1C-A919397263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58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F4AFA-41D3-4FA1-8035-7C87592516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89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CAAA8-A4EE-41B1-A5AC-9140FC2D44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87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AD9FD-C42A-4E88-B94B-53EB830F01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71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1DE9F-0ED2-4500-9831-036A063753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33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C527C-44AA-4961-A398-C04EFE1803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56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D6E9D-08AF-4C61-84C3-92F75278D1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40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5428A-0F93-47B6-817B-D67551B45A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577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9CD58-D7C3-4532-B5AA-CE9355EDBC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26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A7F1F-AB0E-4CFD-B51E-B13E9D819C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32BE4-9A85-4C34-8FFE-E6E20C4A3D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9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BD22F-5594-4C39-B47A-86D92CB1DF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642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0DBBC-E3FA-4285-B3EE-31C870CFBB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1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FD132-9372-4B35-86EC-8ABC9ED2B6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88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E50D8-3DC8-4DF6-AE1C-A919397263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63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BD22F-5594-4C39-B47A-86D92CB1DF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04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F90CB-8DB6-454E-8A47-507C2A4707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433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4EFAB-6635-4DAD-A6F5-1C818DA3E7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34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D8997-8442-4181-9D19-24B71167B2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30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FEE37-E52B-4127-B43A-E0F3C28325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623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8375B-B3A0-4B63-A628-E36DA17B02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14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67A4-A503-456E-967A-4EBBBB8839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6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F90CB-8DB6-454E-8A47-507C2A4707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112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CBD48-D54D-4C26-A5B3-6844C82E19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3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991F56-AE64-4FA4-9D66-5127FD02DF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867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13AE0B-868D-4140-AA07-45A7FFD614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63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8032C7-732A-4FB8-B1C1-00FF7CD9E2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200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0DBBC-E3FA-4285-B3EE-31C870CFBB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97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FD132-9372-4B35-86EC-8ABC9ED2B6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766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E50D8-3DC8-4DF6-AE1C-A919397263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37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BD22F-5594-4C39-B47A-86D92CB1DF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055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F90CB-8DB6-454E-8A47-507C2A4707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243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4EFAB-6635-4DAD-A6F5-1C818DA3E7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5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4EFAB-6635-4DAD-A6F5-1C818DA3E7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911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D8997-8442-4181-9D19-24B71167B2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01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FEE37-E52B-4127-B43A-E0F3C28325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399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8375B-B3A0-4B63-A628-E36DA17B02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251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67A4-A503-456E-967A-4EBBBB8839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656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CBD48-D54D-4C26-A5B3-6844C82E19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717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991F56-AE64-4FA4-9D66-5127FD02DF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159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13AE0B-868D-4140-AA07-45A7FFD614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354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8032C7-732A-4FB8-B1C1-00FF7CD9E2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5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D8997-8442-4181-9D19-24B71167B2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5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FEE37-E52B-4127-B43A-E0F3C28325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4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8375B-B3A0-4B63-A628-E36DA17B02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2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2BB0EF-0104-44E4-A0B4-75412AF4DD7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2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2BB0EF-0104-44E4-A0B4-75412AF4DD7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0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33ED68-17DF-42E8-8114-9DF0F694D6E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6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2BB0EF-0104-44E4-A0B4-75412AF4DD7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6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2BB0EF-0104-44E4-A0B4-75412AF4DD7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3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E8AC-F6E7-490D-944A-D422D6BCEA36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181100" y="1402983"/>
            <a:ext cx="67818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CONSIDERATIONS ON METHOD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RICCARDO GIACCONI</a:t>
            </a: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2012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8997-8442-4181-9D19-24B71167B2B1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8059523" cy="466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8997-8442-4181-9D19-24B71167B2B1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97" y="0"/>
            <a:ext cx="4513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8997-8442-4181-9D19-24B71167B2B1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32" y="516636"/>
            <a:ext cx="4288536" cy="58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8997-8442-4181-9D19-24B71167B2B1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22906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8997-8442-4181-9D19-24B71167B2B1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92" y="228600"/>
            <a:ext cx="561441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8997-8442-4181-9D19-24B71167B2B1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42" name="Picture 2" descr="E:\MISC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410200" cy="64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8997-8442-4181-9D19-24B71167B2B1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96" y="1143000"/>
            <a:ext cx="55504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8997-8442-4181-9D19-24B71167B2B1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6" name="Picture 2" descr="E:\MISC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84" y="228600"/>
            <a:ext cx="4419600" cy="657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EE61-D219-4783-856E-213CC5680116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9464" name="Picture 8" descr="Nobel Fig 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674938"/>
            <a:ext cx="4572000" cy="41830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Nobel Fig  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53000" cy="3733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/>
              <a:t>Nobel Fig. 19</a:t>
            </a:r>
          </a:p>
        </p:txBody>
      </p:sp>
      <p:pic>
        <p:nvPicPr>
          <p:cNvPr id="45059" name="Picture 3" descr="C:\Documents and Settings\msatin\My Documents\VIEW GRAPHS\Image cdf_05_7_940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5725"/>
            <a:ext cx="6743700" cy="67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475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132-9372-4B35-86EC-8ABC9ED2B614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315"/>
            <a:ext cx="8229600" cy="944562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/>
                <a:latin typeface="Cambria"/>
                <a:ea typeface="Cambria"/>
                <a:cs typeface="Times New Roman"/>
              </a:rPr>
              <a:t/>
            </a:r>
            <a:br>
              <a:rPr lang="en-US" sz="2000" b="1" dirty="0" smtClean="0">
                <a:effectLst/>
                <a:latin typeface="Cambria"/>
                <a:ea typeface="Cambria"/>
                <a:cs typeface="Times New Roman"/>
              </a:rPr>
            </a:br>
            <a:r>
              <a:rPr lang="en-US" sz="2000" b="1" dirty="0">
                <a:latin typeface="Cambria"/>
                <a:ea typeface="Cambria"/>
                <a:cs typeface="Times New Roman"/>
              </a:rPr>
              <a:t/>
            </a:r>
            <a:br>
              <a:rPr lang="en-US" sz="2000" b="1" dirty="0">
                <a:latin typeface="Cambria"/>
                <a:ea typeface="Cambria"/>
                <a:cs typeface="Times New Roman"/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Times New Roman"/>
              </a:rPr>
              <a:t>TABLE I   </a:t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Times New Roman"/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Times New Roman"/>
              </a:rPr>
              <a:t>METHOD</a:t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Times New Roman"/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Times New Roman"/>
              </a:rPr>
              <a:t>SCIENCE SYSTEM ENGINEERING</a:t>
            </a:r>
            <a:r>
              <a:rPr lang="en-US" sz="3200" dirty="0" smtClean="0">
                <a:effectLst/>
                <a:latin typeface="Cambria"/>
                <a:ea typeface="Cambria"/>
                <a:cs typeface="Times New Roman"/>
              </a:rPr>
              <a:t/>
            </a:r>
            <a:br>
              <a:rPr lang="en-US" sz="3200" dirty="0" smtClean="0">
                <a:effectLst/>
                <a:latin typeface="Cambria"/>
                <a:ea typeface="Cambria"/>
                <a:cs typeface="Times New Roman"/>
              </a:rPr>
            </a:br>
            <a:endParaRPr lang="en-US" dirty="0"/>
          </a:p>
        </p:txBody>
      </p:sp>
      <p:grpSp>
        <p:nvGrpSpPr>
          <p:cNvPr id="9" name="Group 7"/>
          <p:cNvGrpSpPr>
            <a:grpSpLocks noChangeAspect="1"/>
          </p:cNvGrpSpPr>
          <p:nvPr/>
        </p:nvGrpSpPr>
        <p:grpSpPr bwMode="auto">
          <a:xfrm>
            <a:off x="-709084" y="1209410"/>
            <a:ext cx="10709276" cy="4930773"/>
            <a:chOff x="-456" y="946"/>
            <a:chExt cx="6746" cy="3106"/>
          </a:xfrm>
        </p:grpSpPr>
        <p:sp>
          <p:nvSpPr>
            <p:cNvPr id="10" name="AutoShape 6"/>
            <p:cNvSpPr>
              <a:spLocks noChangeAspect="1" noChangeArrowheads="1" noTextEdit="1"/>
            </p:cNvSpPr>
            <p:nvPr/>
          </p:nvSpPr>
          <p:spPr bwMode="auto">
            <a:xfrm>
              <a:off x="-312" y="1159"/>
              <a:ext cx="6289" cy="2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27" y="946"/>
              <a:ext cx="16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42" y="1182"/>
              <a:ext cx="2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Wingdings" pitchFamily="2" charset="2"/>
                  <a:cs typeface="Arial" pitchFamily="34" charset="0"/>
                </a:rPr>
                <a:t>Ø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81" y="1182"/>
              <a:ext cx="12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591" y="1173"/>
              <a:ext cx="703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LEARN: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186" y="1173"/>
              <a:ext cx="18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263" y="1173"/>
              <a:ext cx="14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301" y="1173"/>
              <a:ext cx="760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OBSERV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951" y="1173"/>
              <a:ext cx="297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E, READ, REACH STATE OF THE ART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798" y="1173"/>
              <a:ext cx="14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42" y="1378"/>
              <a:ext cx="14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42" y="1592"/>
              <a:ext cx="2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Wingdings" pitchFamily="2" charset="2"/>
                  <a:cs typeface="Arial" pitchFamily="34" charset="0"/>
                </a:rPr>
                <a:t>Ø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81" y="1592"/>
              <a:ext cx="12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591" y="1583"/>
              <a:ext cx="69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THINK: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175" y="1583"/>
              <a:ext cx="18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1252" y="1583"/>
              <a:ext cx="14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291" y="1583"/>
              <a:ext cx="38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CRI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566" y="1583"/>
              <a:ext cx="309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TICALLY EXAMINE MATERIAL ABOVE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4539" y="1583"/>
              <a:ext cx="14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591" y="1787"/>
              <a:ext cx="25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IS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741" y="1787"/>
              <a:ext cx="14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80" y="1787"/>
              <a:ext cx="2653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THE FIELD WORTH PURSUING?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6" name="Rectangle 29"/>
            <p:cNvSpPr>
              <a:spLocks noChangeArrowheads="1"/>
            </p:cNvSpPr>
            <p:nvPr/>
          </p:nvSpPr>
          <p:spPr bwMode="auto">
            <a:xfrm>
              <a:off x="3311" y="1787"/>
              <a:ext cx="14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7" name="Rectangle 30"/>
            <p:cNvSpPr>
              <a:spLocks noChangeArrowheads="1"/>
            </p:cNvSpPr>
            <p:nvPr/>
          </p:nvSpPr>
          <p:spPr bwMode="auto">
            <a:xfrm>
              <a:off x="3350" y="1787"/>
              <a:ext cx="14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1" name="Rectangle 31"/>
            <p:cNvSpPr>
              <a:spLocks noChangeArrowheads="1"/>
            </p:cNvSpPr>
            <p:nvPr/>
          </p:nvSpPr>
          <p:spPr bwMode="auto">
            <a:xfrm>
              <a:off x="591" y="1992"/>
              <a:ext cx="324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WHAT CAN YOU BRING TO THE FIELD?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2" name="Rectangle 32"/>
            <p:cNvSpPr>
              <a:spLocks noChangeArrowheads="1"/>
            </p:cNvSpPr>
            <p:nvPr/>
          </p:nvSpPr>
          <p:spPr bwMode="auto">
            <a:xfrm>
              <a:off x="3706" y="1992"/>
              <a:ext cx="14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3" name="Rectangle 33"/>
            <p:cNvSpPr>
              <a:spLocks noChangeArrowheads="1"/>
            </p:cNvSpPr>
            <p:nvPr/>
          </p:nvSpPr>
          <p:spPr bwMode="auto">
            <a:xfrm>
              <a:off x="3733" y="1992"/>
              <a:ext cx="14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Rectangle 34"/>
            <p:cNvSpPr>
              <a:spLocks noChangeArrowheads="1"/>
            </p:cNvSpPr>
            <p:nvPr/>
          </p:nvSpPr>
          <p:spPr bwMode="auto">
            <a:xfrm>
              <a:off x="766" y="220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5" name="Rectangle 35"/>
            <p:cNvSpPr>
              <a:spLocks noChangeArrowheads="1"/>
            </p:cNvSpPr>
            <p:nvPr/>
          </p:nvSpPr>
          <p:spPr bwMode="auto">
            <a:xfrm>
              <a:off x="619" y="220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6" name="Rectangle 36"/>
            <p:cNvSpPr>
              <a:spLocks noChangeArrowheads="1"/>
            </p:cNvSpPr>
            <p:nvPr/>
          </p:nvSpPr>
          <p:spPr bwMode="auto">
            <a:xfrm>
              <a:off x="940" y="219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7" name="Rectangle 37"/>
            <p:cNvSpPr>
              <a:spLocks noChangeArrowheads="1"/>
            </p:cNvSpPr>
            <p:nvPr/>
          </p:nvSpPr>
          <p:spPr bwMode="auto">
            <a:xfrm>
              <a:off x="1549" y="2197"/>
              <a:ext cx="14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8" name="Rectangle 38"/>
            <p:cNvSpPr>
              <a:spLocks noChangeArrowheads="1"/>
            </p:cNvSpPr>
            <p:nvPr/>
          </p:nvSpPr>
          <p:spPr bwMode="auto">
            <a:xfrm>
              <a:off x="-107" y="2402"/>
              <a:ext cx="14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9" name="Rectangle 39"/>
            <p:cNvSpPr>
              <a:spLocks noChangeArrowheads="1"/>
            </p:cNvSpPr>
            <p:nvPr/>
          </p:nvSpPr>
          <p:spPr bwMode="auto">
            <a:xfrm>
              <a:off x="242" y="2614"/>
              <a:ext cx="2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Wingdings" pitchFamily="2" charset="2"/>
                  <a:cs typeface="Arial" pitchFamily="34" charset="0"/>
                </a:rPr>
                <a:t>Ø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0" name="Rectangle 40"/>
            <p:cNvSpPr>
              <a:spLocks noChangeArrowheads="1"/>
            </p:cNvSpPr>
            <p:nvPr/>
          </p:nvSpPr>
          <p:spPr bwMode="auto">
            <a:xfrm>
              <a:off x="381" y="2614"/>
              <a:ext cx="12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1" name="Rectangle 41"/>
            <p:cNvSpPr>
              <a:spLocks noChangeArrowheads="1"/>
            </p:cNvSpPr>
            <p:nvPr/>
          </p:nvSpPr>
          <p:spPr bwMode="auto">
            <a:xfrm>
              <a:off x="591" y="2605"/>
              <a:ext cx="593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PLAN: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2" name="Rectangle 42"/>
            <p:cNvSpPr>
              <a:spLocks noChangeArrowheads="1"/>
            </p:cNvSpPr>
            <p:nvPr/>
          </p:nvSpPr>
          <p:spPr bwMode="auto">
            <a:xfrm>
              <a:off x="1076" y="2605"/>
              <a:ext cx="14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3" name="Rectangle 43"/>
            <p:cNvSpPr>
              <a:spLocks noChangeArrowheads="1"/>
            </p:cNvSpPr>
            <p:nvPr/>
          </p:nvSpPr>
          <p:spPr bwMode="auto">
            <a:xfrm>
              <a:off x="1115" y="2605"/>
              <a:ext cx="18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4" name="Rectangle 44"/>
            <p:cNvSpPr>
              <a:spLocks noChangeArrowheads="1"/>
            </p:cNvSpPr>
            <p:nvPr/>
          </p:nvSpPr>
          <p:spPr bwMode="auto">
            <a:xfrm>
              <a:off x="1192" y="2605"/>
              <a:ext cx="260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AS FAR AHEAD AS YOU CAN SEE,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5" name="Rectangle 45"/>
            <p:cNvSpPr>
              <a:spLocks noChangeArrowheads="1"/>
            </p:cNvSpPr>
            <p:nvPr/>
          </p:nvSpPr>
          <p:spPr bwMode="auto">
            <a:xfrm>
              <a:off x="3779" y="2605"/>
              <a:ext cx="14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6" name="Rectangle 46"/>
            <p:cNvSpPr>
              <a:spLocks noChangeArrowheads="1"/>
            </p:cNvSpPr>
            <p:nvPr/>
          </p:nvSpPr>
          <p:spPr bwMode="auto">
            <a:xfrm>
              <a:off x="3818" y="2605"/>
              <a:ext cx="170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AT LEAST &gt;5 YEARS ?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7" name="Rectangle 47"/>
            <p:cNvSpPr>
              <a:spLocks noChangeArrowheads="1"/>
            </p:cNvSpPr>
            <p:nvPr/>
          </p:nvSpPr>
          <p:spPr bwMode="auto">
            <a:xfrm>
              <a:off x="5543" y="2605"/>
              <a:ext cx="14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8" name="Rectangle 48"/>
            <p:cNvSpPr>
              <a:spLocks noChangeArrowheads="1"/>
            </p:cNvSpPr>
            <p:nvPr/>
          </p:nvSpPr>
          <p:spPr bwMode="auto">
            <a:xfrm>
              <a:off x="242" y="2810"/>
              <a:ext cx="14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9" name="Rectangle 49"/>
            <p:cNvSpPr>
              <a:spLocks noChangeArrowheads="1"/>
            </p:cNvSpPr>
            <p:nvPr/>
          </p:nvSpPr>
          <p:spPr bwMode="auto">
            <a:xfrm>
              <a:off x="242" y="3024"/>
              <a:ext cx="2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Wingdings" pitchFamily="2" charset="2"/>
                  <a:cs typeface="Arial" pitchFamily="34" charset="0"/>
                </a:rPr>
                <a:t>Ø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0" name="Rectangle 50"/>
            <p:cNvSpPr>
              <a:spLocks noChangeArrowheads="1"/>
            </p:cNvSpPr>
            <p:nvPr/>
          </p:nvSpPr>
          <p:spPr bwMode="auto">
            <a:xfrm>
              <a:off x="381" y="3024"/>
              <a:ext cx="12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1" name="Rectangle 51"/>
            <p:cNvSpPr>
              <a:spLocks noChangeArrowheads="1"/>
            </p:cNvSpPr>
            <p:nvPr/>
          </p:nvSpPr>
          <p:spPr bwMode="auto">
            <a:xfrm>
              <a:off x="591" y="3015"/>
              <a:ext cx="5150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DO:   DESIGN, OBTAIN SUPPORT, EXECUTE, USE DATA (END TO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2" name="Rectangle 52"/>
            <p:cNvSpPr>
              <a:spLocks noChangeArrowheads="1"/>
            </p:cNvSpPr>
            <p:nvPr/>
          </p:nvSpPr>
          <p:spPr bwMode="auto">
            <a:xfrm>
              <a:off x="5603" y="3015"/>
              <a:ext cx="379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3" name="Rectangle 53"/>
            <p:cNvSpPr>
              <a:spLocks noChangeArrowheads="1"/>
            </p:cNvSpPr>
            <p:nvPr/>
          </p:nvSpPr>
          <p:spPr bwMode="auto">
            <a:xfrm>
              <a:off x="5872" y="3015"/>
              <a:ext cx="41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4" name="Rectangle 54"/>
            <p:cNvSpPr>
              <a:spLocks noChangeArrowheads="1"/>
            </p:cNvSpPr>
            <p:nvPr/>
          </p:nvSpPr>
          <p:spPr bwMode="auto">
            <a:xfrm>
              <a:off x="591" y="3219"/>
              <a:ext cx="180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END DATA SYSTEMS)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5" name="Rectangle 55"/>
            <p:cNvSpPr>
              <a:spLocks noChangeArrowheads="1"/>
            </p:cNvSpPr>
            <p:nvPr/>
          </p:nvSpPr>
          <p:spPr bwMode="auto">
            <a:xfrm>
              <a:off x="2278" y="3219"/>
              <a:ext cx="14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6" name="Rectangle 56"/>
            <p:cNvSpPr>
              <a:spLocks noChangeArrowheads="1"/>
            </p:cNvSpPr>
            <p:nvPr/>
          </p:nvSpPr>
          <p:spPr bwMode="auto">
            <a:xfrm>
              <a:off x="-107" y="3424"/>
              <a:ext cx="14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7" name="Rectangle 57"/>
            <p:cNvSpPr>
              <a:spLocks noChangeArrowheads="1"/>
            </p:cNvSpPr>
            <p:nvPr/>
          </p:nvSpPr>
          <p:spPr bwMode="auto">
            <a:xfrm>
              <a:off x="-456" y="3629"/>
              <a:ext cx="14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53029" y="3195122"/>
            <a:ext cx="17952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FFFF"/>
                </a:solidFill>
                <a:latin typeface="Cambria" pitchFamily="18" charset="0"/>
                <a:cs typeface="Arial" pitchFamily="34" charset="0"/>
              </a:rPr>
              <a:t>DECIDE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80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8997-8442-4181-9D19-24B71167B2B1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2486"/>
            <a:ext cx="8505077" cy="59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87312-8B18-4996-8684-47FDAAEE7A9E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4724400" y="152400"/>
          <a:ext cx="36957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Image" r:id="rId4" imgW="1905098" imgH="1905098" progId="">
                  <p:embed/>
                </p:oleObj>
              </mc:Choice>
              <mc:Fallback>
                <p:oleObj name="Image" r:id="rId4" imgW="1905098" imgH="1905098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52400"/>
                        <a:ext cx="36957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4" name="Picture 4" descr="Hubble Views of Three Stellar Je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2534" r="44762" b="51834"/>
          <a:stretch>
            <a:fillRect/>
          </a:stretch>
        </p:blipFill>
        <p:spPr bwMode="auto">
          <a:xfrm>
            <a:off x="533400" y="3962400"/>
            <a:ext cx="4267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full_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"/>
          <a:stretch>
            <a:fillRect/>
          </a:stretch>
        </p:blipFill>
        <p:spPr bwMode="auto">
          <a:xfrm>
            <a:off x="5791200" y="3686175"/>
            <a:ext cx="33528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AE0E-EA78-474B-A8AB-7FD6BD25B24F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976688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 descr="phot-31a-02-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1121" r="2040" b="28510"/>
          <a:stretch>
            <a:fillRect/>
          </a:stretch>
        </p:blipFill>
        <p:spPr bwMode="auto">
          <a:xfrm>
            <a:off x="4953000" y="304800"/>
            <a:ext cx="3505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phot-37a-01-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6"/>
          <a:stretch>
            <a:fillRect/>
          </a:stretch>
        </p:blipFill>
        <p:spPr bwMode="auto">
          <a:xfrm>
            <a:off x="0" y="3429000"/>
            <a:ext cx="4114800" cy="32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phot-23a-02-p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7"/>
          <a:stretch>
            <a:fillRect/>
          </a:stretch>
        </p:blipFill>
        <p:spPr bwMode="auto">
          <a:xfrm>
            <a:off x="4876800" y="3429000"/>
            <a:ext cx="36576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2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TABLE IV</a:t>
            </a:r>
            <a:b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GIVEN THAT THE PHYSICAL NATURE OF 97% OF MATTER IN THE UNIVERSE IS UNKNOWN, IT SEEMS PREMATURE TO THINK THAT THE DISCOVERY ERA IS OVER .  I THINK THAT 2012 IS MORE LIKE 1609, WHEN ASTRONOMY LED PHYSICS.</a:t>
            </a:r>
          </a:p>
          <a:p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 ENERGY PHENOMENA ARE KEY TO STRUCTURE FORMATION AND EVOLUTION.  THEY ARE THE NORM, NOT THE EXCEPTION.</a:t>
            </a:r>
          </a:p>
          <a:p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X-RAY OBSERVATIONS HAVE SHOWN TO BE ESSENTIAL TO THEIR UNDERSTANDING AND PROVIDE A POWERFUL AND UNIQUE TOOL FOR THEIR STUDY</a:t>
            </a:r>
          </a:p>
          <a:p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 HAVE THE KNOW-HOW AND THE METHODS TO DEVELOP NEW TECHNOLOGY AND BUILD MORE POWERFUL OBSERVATORIES.  IN THE LAST 50 YEARS WE HAVE MADE PROGRESS OF TEN BILLIONS.</a:t>
            </a:r>
          </a:p>
          <a:p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AM THEREFORE QUITE CERTAIN THAT IN THE NEXT 50 YEARS X-RAY ASTRONOMY WILL REACH NEW HEIGHTS.  WE MUST HOWEVER ENSURE THAT THE NEW GENERATION OF ASTRONOMERS WILL HAVE THE OPPORTUNITY TO LEARN – THINK – PLAN AND DO. 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8997-8442-4181-9D19-24B71167B2B1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8047723" cy="48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8997-8442-4181-9D19-24B71167B2B1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425450"/>
            <a:ext cx="76454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8997-8442-4181-9D19-24B71167B2B1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68" y="356616"/>
            <a:ext cx="4626864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8997-8442-4181-9D19-24B71167B2B1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0999"/>
            <a:ext cx="8237537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8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93" y="157975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b="1" dirty="0" smtClean="0">
                <a:effectLst/>
                <a:latin typeface="Cambria"/>
                <a:ea typeface="Cambria"/>
                <a:cs typeface="Times New Roman"/>
              </a:rPr>
              <a:t/>
            </a:r>
            <a:br>
              <a:rPr lang="en-US" sz="2000" b="1" dirty="0" smtClean="0">
                <a:effectLst/>
                <a:latin typeface="Cambria"/>
                <a:ea typeface="Cambria"/>
                <a:cs typeface="Times New Roman"/>
              </a:rPr>
            </a:br>
            <a:r>
              <a:rPr lang="en-US" sz="2000" b="1" dirty="0" smtClean="0">
                <a:solidFill>
                  <a:schemeClr val="bg1"/>
                </a:solidFill>
                <a:effectLst/>
                <a:latin typeface="Cambria"/>
                <a:ea typeface="Cambria"/>
                <a:cs typeface="Times New Roman"/>
              </a:rPr>
              <a:t>TABLE II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Cambria"/>
                <a:ea typeface="Cambria"/>
                <a:cs typeface="Times New Roman"/>
              </a:rPr>
              <a:t/>
            </a:r>
            <a:br>
              <a:rPr lang="en-US" sz="2000" dirty="0" smtClean="0">
                <a:solidFill>
                  <a:schemeClr val="bg1"/>
                </a:solidFill>
                <a:effectLst/>
                <a:latin typeface="Cambria"/>
                <a:ea typeface="Cambria"/>
                <a:cs typeface="Times New Roman"/>
              </a:rPr>
            </a:br>
            <a:r>
              <a:rPr lang="en-US" sz="2000" b="1" dirty="0" smtClean="0">
                <a:solidFill>
                  <a:schemeClr val="bg1"/>
                </a:solidFill>
                <a:effectLst/>
                <a:latin typeface="Cambria"/>
                <a:ea typeface="Cambria"/>
                <a:cs typeface="Times New Roman"/>
              </a:rPr>
              <a:t>THE LEARNING PHASE</a:t>
            </a:r>
            <a:r>
              <a:rPr lang="en-US" sz="3200" dirty="0" smtClean="0">
                <a:effectLst/>
                <a:latin typeface="Cambria"/>
                <a:ea typeface="Cambria"/>
                <a:cs typeface="Times New Roman"/>
              </a:rPr>
              <a:t/>
            </a:r>
            <a:br>
              <a:rPr lang="en-US" sz="3200" dirty="0" smtClean="0">
                <a:effectLst/>
                <a:latin typeface="Cambria"/>
                <a:ea typeface="Cambria"/>
                <a:cs typeface="Times New Roman"/>
              </a:rPr>
            </a:b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1447800"/>
            <a:ext cx="8237537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1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96" y="277567"/>
            <a:ext cx="8229600" cy="63683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chemeClr val="bg1"/>
                </a:solidFill>
                <a:effectLst/>
                <a:latin typeface="Cambria"/>
                <a:ea typeface="Cambria"/>
                <a:cs typeface="Times New Roman"/>
              </a:rPr>
              <a:t>TABLE III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Cambria"/>
                <a:ea typeface="Cambria"/>
                <a:cs typeface="Times New Roman"/>
              </a:rPr>
              <a:t/>
            </a:r>
            <a:br>
              <a:rPr lang="en-US" sz="1600" dirty="0" smtClean="0">
                <a:solidFill>
                  <a:schemeClr val="bg1"/>
                </a:solidFill>
                <a:effectLst/>
                <a:latin typeface="Cambria"/>
                <a:ea typeface="Cambria"/>
                <a:cs typeface="Times New Roman"/>
              </a:rPr>
            </a:br>
            <a:r>
              <a:rPr lang="en-US" sz="1600" b="1" dirty="0" smtClean="0">
                <a:solidFill>
                  <a:schemeClr val="bg1"/>
                </a:solidFill>
                <a:effectLst/>
                <a:latin typeface="Cambria"/>
                <a:ea typeface="Cambria"/>
                <a:cs typeface="Times New Roman"/>
              </a:rPr>
              <a:t>CHANGES IN INSTRUMENTATION (1960)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Cambria"/>
                <a:ea typeface="Cambria"/>
                <a:cs typeface="Times New Roman"/>
              </a:rPr>
              <a:t/>
            </a:r>
            <a:br>
              <a:rPr lang="en-US" sz="1600" dirty="0" smtClean="0">
                <a:solidFill>
                  <a:schemeClr val="bg1"/>
                </a:solidFill>
                <a:effectLst/>
                <a:latin typeface="Cambria"/>
                <a:ea typeface="Cambria"/>
                <a:cs typeface="Times New Roman"/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368425"/>
            <a:ext cx="8237537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5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"/>
            <a:ext cx="2286000" cy="6264909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0" y="1828800"/>
            <a:ext cx="4038600" cy="381000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20x  LARGER AREA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10x  IMPROVEMENT ON S/N DUE TO ANTI-COINCIDENCE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60°  TO IMPROVE CHANCE OF DETECTION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D132-9372-4B35-86EC-8ABC9ED2B614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309</Words>
  <Application>Microsoft Office PowerPoint</Application>
  <PresentationFormat>On-screen Show (4:3)</PresentationFormat>
  <Paragraphs>95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Default Design</vt:lpstr>
      <vt:lpstr>1_Default Design</vt:lpstr>
      <vt:lpstr>2_Default Design</vt:lpstr>
      <vt:lpstr>3_Default Design</vt:lpstr>
      <vt:lpstr>4_Default Design</vt:lpstr>
      <vt:lpstr>Image</vt:lpstr>
      <vt:lpstr>PowerPoint Presentation</vt:lpstr>
      <vt:lpstr>  TABLE I    METHOD SCIENCE SYSTEM ENGINEERING </vt:lpstr>
      <vt:lpstr>PowerPoint Presentation</vt:lpstr>
      <vt:lpstr>PowerPoint Presentation</vt:lpstr>
      <vt:lpstr>PowerPoint Presentation</vt:lpstr>
      <vt:lpstr>PowerPoint Presentation</vt:lpstr>
      <vt:lpstr> TABLE II  THE LEARNING PHASE </vt:lpstr>
      <vt:lpstr>TABLE III CHANGES IN INSTRUMENTATION (1960)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Nobel Fig. 19</vt:lpstr>
      <vt:lpstr>PowerPoint Presentation</vt:lpstr>
      <vt:lpstr>PowerPoint Presentation</vt:lpstr>
      <vt:lpstr>PowerPoint Presentation</vt:lpstr>
      <vt:lpstr>TABLE IV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</dc:creator>
  <cp:lastModifiedBy>Miriam</cp:lastModifiedBy>
  <cp:revision>20</cp:revision>
  <dcterms:created xsi:type="dcterms:W3CDTF">2012-06-26T15:54:21Z</dcterms:created>
  <dcterms:modified xsi:type="dcterms:W3CDTF">2012-07-02T18:46:42Z</dcterms:modified>
</cp:coreProperties>
</file>