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8" r:id="rId4"/>
    <p:sldId id="260" r:id="rId5"/>
    <p:sldId id="261" r:id="rId6"/>
    <p:sldId id="262" r:id="rId7"/>
    <p:sldId id="263" r:id="rId8"/>
    <p:sldId id="264" r:id="rId9"/>
    <p:sldId id="273" r:id="rId10"/>
    <p:sldId id="265" r:id="rId11"/>
    <p:sldId id="274" r:id="rId12"/>
    <p:sldId id="275" r:id="rId13"/>
    <p:sldId id="266" r:id="rId14"/>
    <p:sldId id="268" r:id="rId15"/>
    <p:sldId id="267" r:id="rId16"/>
    <p:sldId id="276" r:id="rId17"/>
    <p:sldId id="269" r:id="rId18"/>
    <p:sldId id="271" r:id="rId19"/>
    <p:sldId id="272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62" d="100"/>
          <a:sy n="162" d="100"/>
        </p:scale>
        <p:origin x="-984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printerSettings" Target="printerSettings/printerSettings1.bin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x-none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C5678-EE20-4FA5-88E2-6E0BD67A2E26}" type="datetime1">
              <a:rPr lang="en-US" smtClean="0"/>
              <a:t>7/11/12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51B39-B140-43FE-96DB-472A2B59CE7C}" type="datetime1">
              <a:rPr lang="en-US" smtClean="0"/>
              <a:t>7/11/12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x-none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00BB2-27C5-458B-ABCE-839C88CF47CE}" type="datetime1">
              <a:rPr lang="en-US" smtClean="0"/>
              <a:t>7/11/12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D738E-8962-435F-8C43-147B8DD7E819}" type="datetime1">
              <a:rPr lang="en-US" smtClean="0"/>
              <a:t>7/11/12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x-none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AEA93-55E7-4DA9-90C2-089A26EEFEC4}" type="datetime1">
              <a:rPr lang="en-US" smtClean="0"/>
              <a:t>7/11/12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CF3C7-6809-4F39-BD67-A75817BDDE0A}" type="datetime1">
              <a:rPr lang="en-US" smtClean="0"/>
              <a:t>7/11/12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AEB24-CE78-465C-A726-91D0868FA48F}" type="datetime1">
              <a:rPr lang="en-US" smtClean="0"/>
              <a:t>7/11/12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AADF0-1749-4E8B-9691-B44A5F8C0895}" type="datetime1">
              <a:rPr lang="en-US" smtClean="0"/>
              <a:t>7/11/12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F628A-A867-4937-BBE5-207DB6F9C51A}" type="datetime1">
              <a:rPr lang="en-US" smtClean="0"/>
              <a:t>7/11/12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x-none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BBB94-68E6-4675-A946-F1C5994EDBD7}" type="datetime1">
              <a:rPr lang="en-US" smtClean="0"/>
              <a:t>7/11/12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x-none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x-none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B8377-21E3-4835-B75D-4E2847E2750F}" type="datetime1">
              <a:rPr lang="en-US" smtClean="0"/>
              <a:t>7/11/12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x-none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0C4986D-6BE9-4264-908F-02DB36FD8D6C}" type="datetime1">
              <a:rPr lang="en-US" smtClean="0"/>
              <a:t>7/11/12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A9B540C-44DA-4F69-89C9-7C84606640D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1.png"/><Relationship Id="rId3" Type="http://schemas.openxmlformats.org/officeDocument/2006/relationships/image" Target="../media/image12.e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3.png"/><Relationship Id="rId3" Type="http://schemas.openxmlformats.org/officeDocument/2006/relationships/image" Target="../media/image14.e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6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7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6.emf"/><Relationship Id="rId3" Type="http://schemas.openxmlformats.org/officeDocument/2006/relationships/image" Target="../media/image7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3819973"/>
          </a:xfrm>
        </p:spPr>
        <p:txBody>
          <a:bodyPr/>
          <a:lstStyle/>
          <a:p>
            <a:r>
              <a:rPr lang="en-US" sz="5400" dirty="0" smtClean="0"/>
              <a:t>Mass Measurements of Black Holes in X-Ray Transients: is there a Mass Gap?</a:t>
            </a:r>
            <a:endParaRPr lang="en-US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641253"/>
            <a:ext cx="7772400" cy="1530947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Will M. Farr</a:t>
            </a:r>
          </a:p>
          <a:p>
            <a:r>
              <a:rPr lang="en-US" dirty="0" smtClean="0"/>
              <a:t>Northwestern University, CIERA</a:t>
            </a:r>
          </a:p>
          <a:p>
            <a:r>
              <a:rPr lang="en-US" dirty="0" smtClean="0"/>
              <a:t>(See </a:t>
            </a:r>
            <a:r>
              <a:rPr lang="en-US" dirty="0" err="1" smtClean="0"/>
              <a:t>Kreidberg</a:t>
            </a:r>
            <a:r>
              <a:rPr lang="en-US" dirty="0" smtClean="0"/>
              <a:t>, </a:t>
            </a:r>
            <a:r>
              <a:rPr lang="en-US" dirty="0" err="1" smtClean="0"/>
              <a:t>Bailyn</a:t>
            </a:r>
            <a:r>
              <a:rPr lang="en-US" dirty="0" smtClean="0"/>
              <a:t>, WMF, </a:t>
            </a:r>
            <a:r>
              <a:rPr lang="en-US" dirty="0" err="1" smtClean="0"/>
              <a:t>Kalogera</a:t>
            </a:r>
            <a:r>
              <a:rPr lang="en-US" dirty="0" smtClean="0"/>
              <a:t>, arXiv:1205.1805)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5151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Modeling the Active State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2"/>
          <a:srcRect t="-8983" b="-8983"/>
          <a:stretch>
            <a:fillRect/>
          </a:stretch>
        </p:blipFill>
        <p:spPr/>
      </p:pic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The NSL is mostly due to the disk, and is therefore </a:t>
            </a:r>
            <a:r>
              <a:rPr lang="en-US" b="1" dirty="0" smtClean="0"/>
              <a:t>correlated</a:t>
            </a:r>
            <a:r>
              <a:rPr lang="en-US" dirty="0" smtClean="0"/>
              <a:t> in time.</a:t>
            </a:r>
          </a:p>
          <a:p>
            <a:r>
              <a:rPr lang="en-US" dirty="0" smtClean="0"/>
              <a:t>Produce synthetic NSL, and examine star-only fits to inclination</a:t>
            </a:r>
          </a:p>
        </p:txBody>
      </p:sp>
    </p:spTree>
    <p:extLst>
      <p:ext uri="{BB962C8B-B14F-4D97-AF65-F5344CB8AC3E}">
        <p14:creationId xmlns:p14="http://schemas.microsoft.com/office/powerpoint/2010/main" val="1687317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Inclination Corrections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/>
          <a:srcRect t="-6623" b="-6623"/>
          <a:stretch>
            <a:fillRect/>
          </a:stretch>
        </p:blipFill>
        <p:spPr/>
      </p:pic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Generate a fitting formula for inclination correction based on synthetic A0620 NSL.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5783263"/>
            <a:ext cx="4673600" cy="342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34382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Adjust NSL Fraction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2"/>
          <a:srcRect t="-12477" b="-12477"/>
          <a:stretch>
            <a:fillRect/>
          </a:stretch>
        </p:blipFill>
        <p:spPr/>
      </p:pic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Different spectral types</a:t>
            </a:r>
          </a:p>
          <a:p>
            <a:r>
              <a:rPr lang="en-US" dirty="0" smtClean="0"/>
              <a:t>Different mass ratios</a:t>
            </a:r>
          </a:p>
          <a:p>
            <a:r>
              <a:rPr lang="en-US" dirty="0" smtClean="0"/>
              <a:t>Different inclinations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6810" y="4363232"/>
            <a:ext cx="38100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40833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Corrected Masses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rcRect l="-47074" r="-47074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8641910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Which Systems Could Matter for Mass Gap?</a:t>
            </a:r>
            <a:endParaRPr lang="en-US" dirty="0"/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2"/>
          <a:srcRect l="-47074" r="-47074"/>
          <a:stretch>
            <a:fillRect/>
          </a:stretch>
        </p:blipFill>
        <p:spPr>
          <a:xfrm>
            <a:off x="609600" y="1752600"/>
            <a:ext cx="8229600" cy="4525963"/>
          </a:xfrm>
          <a:prstGeom prst="rect">
            <a:avLst/>
          </a:prstGeom>
        </p:spPr>
      </p:pic>
      <p:sp>
        <p:nvSpPr>
          <p:cNvPr id="5" name="Oval 4"/>
          <p:cNvSpPr/>
          <p:nvPr/>
        </p:nvSpPr>
        <p:spPr>
          <a:xfrm>
            <a:off x="2328383" y="1600200"/>
            <a:ext cx="1740408" cy="1582821"/>
          </a:xfrm>
          <a:prstGeom prst="ellipse">
            <a:avLst/>
          </a:prstGeom>
          <a:noFill/>
          <a:ln w="38100" cmpd="sng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28575" cmpd="sng">
                <a:solidFill>
                  <a:schemeClr val="tx1"/>
                </a:solidFill>
              </a:ln>
            </a:endParaRPr>
          </a:p>
        </p:txBody>
      </p:sp>
      <p:sp>
        <p:nvSpPr>
          <p:cNvPr id="6" name="Oval 5"/>
          <p:cNvSpPr/>
          <p:nvPr/>
        </p:nvSpPr>
        <p:spPr>
          <a:xfrm>
            <a:off x="4409351" y="1635850"/>
            <a:ext cx="1740408" cy="1582821"/>
          </a:xfrm>
          <a:prstGeom prst="ellipse">
            <a:avLst/>
          </a:prstGeom>
          <a:noFill/>
          <a:ln w="38100" cmpd="sng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28575" cmpd="sng">
                <a:solidFill>
                  <a:schemeClr val="tx1"/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27769562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Corrected Mass Distribution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rcRect l="-33966" r="-33966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0849451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Corrected Minimum Mass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rcRect l="-35106" r="-35106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40367829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You Should Trust J0422+32’s Correction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of smallest and coolest (M type) </a:t>
            </a:r>
            <a:r>
              <a:rPr lang="en-US" dirty="0" err="1" smtClean="0"/>
              <a:t>secondaries</a:t>
            </a:r>
            <a:r>
              <a:rPr lang="en-US" dirty="0" smtClean="0"/>
              <a:t> in sample.</a:t>
            </a:r>
          </a:p>
          <a:p>
            <a:r>
              <a:rPr lang="en-US" dirty="0" smtClean="0"/>
              <a:t>Sometimes observed to have no ellipsoidal variations (Reynolds, et al (2007)).</a:t>
            </a:r>
          </a:p>
          <a:p>
            <a:r>
              <a:rPr lang="en-US" dirty="0" smtClean="0"/>
              <a:t>Very faint in quiescence: R ~ 21.</a:t>
            </a:r>
          </a:p>
          <a:p>
            <a:r>
              <a:rPr lang="en-US" dirty="0" smtClean="0"/>
              <a:t>Points toward ease of NSL distortion.</a:t>
            </a:r>
            <a:endParaRPr lang="en-US" dirty="0"/>
          </a:p>
          <a:p>
            <a:r>
              <a:rPr lang="en-US" dirty="0" smtClean="0"/>
              <a:t>Distortion may not mimic A0602, though?</a:t>
            </a:r>
          </a:p>
          <a:p>
            <a:r>
              <a:rPr lang="en-US" dirty="0" smtClean="0"/>
              <a:t>Further observations warranted.</a:t>
            </a:r>
          </a:p>
        </p:txBody>
      </p:sp>
    </p:spTree>
    <p:extLst>
      <p:ext uri="{BB962C8B-B14F-4D97-AF65-F5344CB8AC3E}">
        <p14:creationId xmlns:p14="http://schemas.microsoft.com/office/powerpoint/2010/main" val="25892374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4U 1543-47 Could Still Contribute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Very low inclination: small changes mean a lot.</a:t>
            </a:r>
          </a:p>
          <a:p>
            <a:r>
              <a:rPr lang="en-US" dirty="0" smtClean="0"/>
              <a:t>Conflicting inclination measurements (</a:t>
            </a:r>
            <a:r>
              <a:rPr lang="en-US" dirty="0" err="1" smtClean="0"/>
              <a:t>Orosz</a:t>
            </a:r>
            <a:r>
              <a:rPr lang="en-US" dirty="0" smtClean="0"/>
              <a:t>, et al (1998) vs. </a:t>
            </a:r>
            <a:r>
              <a:rPr lang="en-US" dirty="0" err="1" smtClean="0"/>
              <a:t>Orosz</a:t>
            </a:r>
            <a:r>
              <a:rPr lang="en-US" dirty="0" smtClean="0"/>
              <a:t>, et al (2002)).</a:t>
            </a:r>
          </a:p>
          <a:p>
            <a:r>
              <a:rPr lang="en-US" dirty="0" smtClean="0"/>
              <a:t>Small ellipsoidal variations =&gt; precise observations required.</a:t>
            </a:r>
          </a:p>
          <a:p>
            <a:r>
              <a:rPr lang="en-US" dirty="0" smtClean="0"/>
              <a:t>Data currently in the pipeline---stay tuned!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41001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Previous studies found strong evidence for a mass gap from 3 to 5 </a:t>
            </a:r>
            <a:r>
              <a:rPr lang="en-US" dirty="0" err="1" smtClean="0"/>
              <a:t>MSun</a:t>
            </a:r>
            <a:r>
              <a:rPr lang="en-US" dirty="0" smtClean="0"/>
              <a:t>.</a:t>
            </a:r>
          </a:p>
          <a:p>
            <a:r>
              <a:rPr lang="en-US" dirty="0" smtClean="0"/>
              <a:t>Careful study of effects of NSL </a:t>
            </a:r>
            <a:r>
              <a:rPr lang="en-US" b="1" dirty="0" smtClean="0"/>
              <a:t>suggest</a:t>
            </a:r>
            <a:r>
              <a:rPr lang="en-US" dirty="0" smtClean="0"/>
              <a:t> that inclinations may be systematically underestimated.</a:t>
            </a:r>
          </a:p>
          <a:p>
            <a:r>
              <a:rPr lang="en-US" dirty="0" smtClean="0"/>
              <a:t>Applying sensible correction to data eliminates mass gap.</a:t>
            </a:r>
          </a:p>
          <a:p>
            <a:r>
              <a:rPr lang="en-US" dirty="0" smtClean="0"/>
              <a:t>Other properties of distribution remain unchanged.</a:t>
            </a:r>
          </a:p>
          <a:p>
            <a:endParaRPr lang="en-US" dirty="0"/>
          </a:p>
        </p:txBody>
      </p:sp>
      <p:pic>
        <p:nvPicPr>
          <p:cNvPr id="6" name="Content Placeholder 3"/>
          <p:cNvPicPr>
            <a:picLocks noGrp="1" noChangeAspect="1"/>
          </p:cNvPicPr>
          <p:nvPr>
            <p:ph sz="half" idx="2"/>
          </p:nvPr>
        </p:nvPicPr>
        <p:blipFill>
          <a:blip r:embed="rId2"/>
          <a:srcRect t="-10672" b="-10672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739905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Mass Gap</a:t>
            </a:r>
            <a:endParaRPr lang="en-US" dirty="0"/>
          </a:p>
        </p:txBody>
      </p:sp>
      <p:pic>
        <p:nvPicPr>
          <p:cNvPr id="6" name="Content Placeholder 5" descr="pM.pdf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4712" b="-24712"/>
          <a:stretch>
            <a:fillRect/>
          </a:stretch>
        </p:blipFill>
        <p:spPr/>
      </p:pic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Strange, because main-sequence mass distribution </a:t>
            </a:r>
            <a:r>
              <a:rPr lang="en-US" b="1" dirty="0" smtClean="0"/>
              <a:t>rising</a:t>
            </a:r>
            <a:r>
              <a:rPr lang="en-US" dirty="0" smtClean="0"/>
              <a:t> at low M.  (</a:t>
            </a:r>
            <a:r>
              <a:rPr lang="en-US" dirty="0" err="1" smtClean="0"/>
              <a:t>Özel</a:t>
            </a:r>
            <a:r>
              <a:rPr lang="en-US" dirty="0" smtClean="0"/>
              <a:t>, et al (2010))</a:t>
            </a:r>
          </a:p>
          <a:p>
            <a:r>
              <a:rPr lang="en-US" dirty="0" smtClean="0"/>
              <a:t>Not expected in evolutionary theory (</a:t>
            </a:r>
            <a:r>
              <a:rPr lang="en-US" dirty="0" err="1" smtClean="0"/>
              <a:t>Freyer</a:t>
            </a:r>
            <a:r>
              <a:rPr lang="en-US" dirty="0" smtClean="0"/>
              <a:t> &amp; </a:t>
            </a:r>
            <a:r>
              <a:rPr lang="en-US" dirty="0" err="1" smtClean="0"/>
              <a:t>Kalogera</a:t>
            </a:r>
            <a:r>
              <a:rPr lang="en-US" dirty="0" smtClean="0"/>
              <a:t> (2001))</a:t>
            </a:r>
            <a:endParaRPr lang="en-US" dirty="0" smtClean="0"/>
          </a:p>
          <a:p>
            <a:r>
              <a:rPr lang="en-US" dirty="0" smtClean="0"/>
              <a:t>Provides a clue about SNe?  (</a:t>
            </a:r>
            <a:r>
              <a:rPr lang="en-US" dirty="0" err="1" smtClean="0"/>
              <a:t>Belczynski</a:t>
            </a:r>
            <a:r>
              <a:rPr lang="en-US" dirty="0" smtClean="0"/>
              <a:t>, et al (2011))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46871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Mass Gap History I: </a:t>
            </a:r>
            <a:r>
              <a:rPr lang="en-US" dirty="0" err="1" smtClean="0"/>
              <a:t>Bailyn</a:t>
            </a:r>
            <a:r>
              <a:rPr lang="en-US" dirty="0" smtClean="0"/>
              <a:t>, et al (1996)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rcRect l="-16616" r="-16616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4810847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Özel</a:t>
            </a:r>
            <a:r>
              <a:rPr lang="en-US" dirty="0" smtClean="0"/>
              <a:t>, et al (2010)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rcRect l="-33317" r="-33317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8382922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Farr, et al (2011)</a:t>
            </a:r>
            <a:endParaRPr lang="en-US" dirty="0"/>
          </a:p>
        </p:txBody>
      </p:sp>
      <p:pic>
        <p:nvPicPr>
          <p:cNvPr id="10" name="Content Placeholder 9" descr="mmin.pdf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8187" r="-18187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0029502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67828"/>
            <a:ext cx="8229600" cy="1600200"/>
          </a:xfrm>
        </p:spPr>
        <p:txBody>
          <a:bodyPr/>
          <a:lstStyle/>
          <a:p>
            <a:r>
              <a:rPr lang="en-US" dirty="0" smtClean="0"/>
              <a:t>A Systematic Effect?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83580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Mass Measurements (A Theorist’s Perspective)</a:t>
            </a:r>
            <a:endParaRPr lang="en-US" dirty="0"/>
          </a:p>
        </p:txBody>
      </p:sp>
      <p:pic>
        <p:nvPicPr>
          <p:cNvPr id="20" name="Content Placeholder 19" descr="a0620.pdf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4712" b="-24712"/>
          <a:stretch>
            <a:fillRect/>
          </a:stretch>
        </p:blipFill>
        <p:spPr/>
      </p:pic>
      <p:sp>
        <p:nvSpPr>
          <p:cNvPr id="16" name="Content Placeholder 1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Uncertainties in inclination can have a large effect on mass.</a:t>
            </a:r>
          </a:p>
          <a:p>
            <a:r>
              <a:rPr lang="en-US" dirty="0" smtClean="0"/>
              <a:t>Uncertainties in mass ratio are relatively unimportant.</a:t>
            </a:r>
            <a:endParaRPr lang="en-US" dirty="0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9238" y="2169925"/>
            <a:ext cx="2044700" cy="749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39792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Measuring Inclinations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2"/>
          <a:srcRect t="-8008" b="-8008"/>
          <a:stretch>
            <a:fillRect/>
          </a:stretch>
        </p:blipFill>
        <p:spPr/>
      </p:pic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Measure inclination by looking at ellipsoidal variations in light from secondary.</a:t>
            </a:r>
          </a:p>
          <a:p>
            <a:r>
              <a:rPr lang="en-US" dirty="0" smtClean="0"/>
              <a:t>Any additional non-stellar light (</a:t>
            </a:r>
            <a:r>
              <a:rPr lang="en-US" b="1" dirty="0" smtClean="0"/>
              <a:t>NSL</a:t>
            </a:r>
            <a:r>
              <a:rPr lang="en-US" dirty="0" smtClean="0"/>
              <a:t>) reduces variation =&gt; lower inclination.</a:t>
            </a:r>
          </a:p>
          <a:p>
            <a:r>
              <a:rPr lang="en-US" dirty="0" smtClean="0"/>
              <a:t>Lower inclination =&gt; higher masses.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96811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Cantrell, et al (2010): A0620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/>
          <a:srcRect t="-15007" b="-15007"/>
          <a:stretch>
            <a:fillRect/>
          </a:stretch>
        </p:blipFill>
        <p:spPr/>
      </p:pic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Measurements of inclination bimodal</a:t>
            </a:r>
          </a:p>
          <a:p>
            <a:r>
              <a:rPr lang="en-US" dirty="0" smtClean="0"/>
              <a:t>Lower in active state than passive</a:t>
            </a:r>
          </a:p>
          <a:p>
            <a:r>
              <a:rPr lang="en-US" dirty="0" smtClean="0"/>
              <a:t>Can we model the NSL that is contaminating the active phase?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233514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Executive.thmx</Template>
  <TotalTime>374</TotalTime>
  <Words>463</Words>
  <Application>Microsoft Macintosh PowerPoint</Application>
  <PresentationFormat>On-screen Show (4:3)</PresentationFormat>
  <Paragraphs>60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Executive</vt:lpstr>
      <vt:lpstr>Mass Measurements of Black Holes in X-Ray Transients: is there a Mass Gap?</vt:lpstr>
      <vt:lpstr>The Mass Gap</vt:lpstr>
      <vt:lpstr>Mass Gap History I: Bailyn, et al (1996)</vt:lpstr>
      <vt:lpstr>Özel, et al (2010)</vt:lpstr>
      <vt:lpstr>Farr, et al (2011)</vt:lpstr>
      <vt:lpstr>A Systematic Effect?</vt:lpstr>
      <vt:lpstr>Mass Measurements (A Theorist’s Perspective)</vt:lpstr>
      <vt:lpstr>Measuring Inclinations</vt:lpstr>
      <vt:lpstr>Cantrell, et al (2010): A0620</vt:lpstr>
      <vt:lpstr>Modeling the Active State</vt:lpstr>
      <vt:lpstr>Inclination Corrections</vt:lpstr>
      <vt:lpstr>Adjust NSL Fraction</vt:lpstr>
      <vt:lpstr>Corrected Masses</vt:lpstr>
      <vt:lpstr>Which Systems Could Matter for Mass Gap?</vt:lpstr>
      <vt:lpstr>Corrected Mass Distribution</vt:lpstr>
      <vt:lpstr>Corrected Minimum Mass</vt:lpstr>
      <vt:lpstr>Why You Should Trust J0422+32’s Correction</vt:lpstr>
      <vt:lpstr>4U 1543-47 Could Still Contribute</vt:lpstr>
      <vt:lpstr>Conclusions</vt:lpstr>
    </vt:vector>
  </TitlesOfParts>
  <Company>Northwestern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Mass Measurements of Black Holes in X-Ray Transients: is there a Mass Gap?</dc:title>
  <dc:creator>Will Farr</dc:creator>
  <cp:lastModifiedBy>Will Farr</cp:lastModifiedBy>
  <cp:revision>40</cp:revision>
  <dcterms:created xsi:type="dcterms:W3CDTF">2012-07-11T13:01:34Z</dcterms:created>
  <dcterms:modified xsi:type="dcterms:W3CDTF">2012-07-11T19:16:21Z</dcterms:modified>
</cp:coreProperties>
</file>