
<file path=[Content_Types].xml><?xml version="1.0" encoding="utf-8"?>
<Types xmlns="http://schemas.openxmlformats.org/package/2006/content-types">
  <Override PartName="/ppt/slideLayouts/slideLayout2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84" r:id="rId2"/>
    <p:sldMasterId id="2147483696" r:id="rId3"/>
  </p:sldMasterIdLst>
  <p:notesMasterIdLst>
    <p:notesMasterId r:id="rId32"/>
  </p:notesMasterIdLst>
  <p:sldIdLst>
    <p:sldId id="256" r:id="rId4"/>
    <p:sldId id="336" r:id="rId5"/>
    <p:sldId id="337" r:id="rId6"/>
    <p:sldId id="327" r:id="rId7"/>
    <p:sldId id="315" r:id="rId8"/>
    <p:sldId id="264" r:id="rId9"/>
    <p:sldId id="258" r:id="rId10"/>
    <p:sldId id="328" r:id="rId11"/>
    <p:sldId id="322" r:id="rId12"/>
    <p:sldId id="321" r:id="rId13"/>
    <p:sldId id="265" r:id="rId14"/>
    <p:sldId id="268" r:id="rId15"/>
    <p:sldId id="324" r:id="rId16"/>
    <p:sldId id="331" r:id="rId17"/>
    <p:sldId id="320" r:id="rId18"/>
    <p:sldId id="326" r:id="rId19"/>
    <p:sldId id="335" r:id="rId20"/>
    <p:sldId id="329" r:id="rId21"/>
    <p:sldId id="338" r:id="rId22"/>
    <p:sldId id="333" r:id="rId23"/>
    <p:sldId id="330" r:id="rId24"/>
    <p:sldId id="339" r:id="rId25"/>
    <p:sldId id="334" r:id="rId26"/>
    <p:sldId id="332" r:id="rId27"/>
    <p:sldId id="312" r:id="rId28"/>
    <p:sldId id="263" r:id="rId29"/>
    <p:sldId id="269" r:id="rId30"/>
    <p:sldId id="32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BD5FF"/>
    <a:srgbClr val="5684FF"/>
    <a:srgbClr val="FFC9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2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40828-0146-BC40-A051-9C70986282E0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9A5AF-2CB4-5241-B776-5F1F400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2AE96-59BC-7446-B348-E7C75ACEA2D1}" type="slidenum">
              <a:rPr lang="en-US"/>
              <a:pPr/>
              <a:t>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5988"/>
            <a:ext cx="4175125" cy="3130550"/>
          </a:xfrm>
          <a:solidFill>
            <a:srgbClr val="FFFFFF"/>
          </a:solidFill>
          <a:ln/>
        </p:spPr>
      </p:sp>
      <p:sp>
        <p:nvSpPr>
          <p:cNvPr id="61444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5038"/>
          </a:xfrm>
          <a:noFill/>
          <a:ln/>
        </p:spPr>
        <p:txBody>
          <a:bodyPr lIns="0" tIns="0" rIns="0" bIns="0">
            <a:spAutoFit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ADEE3-B2DB-1349-976A-5EA8B82490B6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10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50D77-4232-B14C-B691-465985168782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11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CF6B9-C962-1240-8A94-B55B9A95CF04}" type="slidenum">
              <a:rPr lang="en-US"/>
              <a:pPr/>
              <a:t>26</a:t>
            </a:fld>
            <a:endParaRPr lang="en-US"/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844925" y="457200"/>
            <a:ext cx="487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2800" b="1">
                <a:solidFill>
                  <a:srgbClr val="85FFE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Chandra X-ray Observatory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667000"/>
            <a:ext cx="6629400" cy="1089025"/>
          </a:xfrm>
        </p:spPr>
        <p:txBody>
          <a:bodyPr anchor="ctr"/>
          <a:lstStyle>
            <a:lvl1pPr algn="r">
              <a:defRPr sz="3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876800"/>
            <a:ext cx="3886200" cy="1295400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914400"/>
            <a:ext cx="4037012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14400"/>
            <a:ext cx="4037013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0"/>
            <a:ext cx="6364287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844925" y="457200"/>
            <a:ext cx="487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2800" b="1">
                <a:solidFill>
                  <a:srgbClr val="85FFE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Chandra X-ray Observatory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667000"/>
            <a:ext cx="6629400" cy="1089025"/>
          </a:xfrm>
        </p:spPr>
        <p:txBody>
          <a:bodyPr anchor="ctr"/>
          <a:lstStyle>
            <a:lvl1pPr algn="r">
              <a:defRPr sz="3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876800"/>
            <a:ext cx="3886200" cy="1295400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914400"/>
            <a:ext cx="4037012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14400"/>
            <a:ext cx="4037013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0"/>
            <a:ext cx="6364287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E311-C74C-7446-91BE-DC4004FE3DD3}" type="datetimeFigureOut">
              <a:rPr lang="en-US" smtClean="0"/>
              <a:pPr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B458-D74C-0C4E-9BE4-CEC1A53FB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-201-plainerC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7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914400"/>
            <a:ext cx="82264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8600"/>
            <a:ext cx="5334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6165D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6pPr>
      <a:lvl7pPr marL="9144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7pPr>
      <a:lvl8pPr marL="13716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8pPr>
      <a:lvl9pPr marL="18288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9pPr>
    </p:titleStyle>
    <p:bodyStyle>
      <a:lvl1pPr marL="290513" indent="-2905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2625" indent="-2778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0" charset="-128"/>
        </a:defRPr>
      </a:lvl2pPr>
      <a:lvl3pPr marL="1028700" indent="-231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0" charset="-128"/>
        </a:defRPr>
      </a:lvl3pPr>
      <a:lvl4pPr marL="1379538" indent="-23653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0" charset="-128"/>
        </a:defRPr>
      </a:lvl4pPr>
      <a:lvl5pPr marL="1712913" indent="-219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0" charset="-128"/>
        </a:defRPr>
      </a:lvl5pPr>
      <a:lvl6pPr marL="21701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6pPr>
      <a:lvl7pPr marL="26273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7pPr>
      <a:lvl8pPr marL="30845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8pPr>
      <a:lvl9pPr marL="35417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-201-plainerC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7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914400"/>
            <a:ext cx="82264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8600"/>
            <a:ext cx="5334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6165D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fld id="{D234B426-DDA7-D943-9E55-F6748575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25000"/>
        </a:spcBef>
        <a:spcAft>
          <a:spcPct val="0"/>
        </a:spcAft>
        <a:defRPr sz="1500" b="1">
          <a:solidFill>
            <a:schemeClr val="bg1"/>
          </a:solidFill>
          <a:latin typeface="Arial" pitchFamily="30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6pPr>
      <a:lvl7pPr marL="9144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7pPr>
      <a:lvl8pPr marL="13716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8pPr>
      <a:lvl9pPr marL="1828800" algn="l" rtl="0" eaLnBrk="1" fontAlgn="base" hangingPunct="1">
        <a:spcBef>
          <a:spcPct val="25000"/>
        </a:spcBef>
        <a:spcAft>
          <a:spcPct val="0"/>
        </a:spcAft>
        <a:defRPr sz="2400" b="1">
          <a:solidFill>
            <a:schemeClr val="bg1"/>
          </a:solidFill>
          <a:latin typeface="Arial" pitchFamily="30" charset="0"/>
        </a:defRPr>
      </a:lvl9pPr>
    </p:titleStyle>
    <p:bodyStyle>
      <a:lvl1pPr marL="290513" indent="-2905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2625" indent="-2778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0" charset="-128"/>
        </a:defRPr>
      </a:lvl2pPr>
      <a:lvl3pPr marL="1028700" indent="-231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0" charset="-128"/>
        </a:defRPr>
      </a:lvl3pPr>
      <a:lvl4pPr marL="1379538" indent="-23653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0" charset="-128"/>
        </a:defRPr>
      </a:lvl4pPr>
      <a:lvl5pPr marL="1712913" indent="-219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0" charset="-128"/>
        </a:defRPr>
      </a:lvl5pPr>
      <a:lvl6pPr marL="21701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6pPr>
      <a:lvl7pPr marL="26273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7pPr>
      <a:lvl8pPr marL="30845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8pPr>
      <a:lvl9pPr marL="3541713" indent="-219075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video" Target="file://localhost/Users/pepi/Movies/m81_sm_web.mov" TargetMode="External"/><Relationship Id="rId2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-074-cov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45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8467" y="2844800"/>
            <a:ext cx="38862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G.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Fabbiano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Harvard-Smithsonian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CfA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July  2012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0" y="447357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36525" dist="76200" dir="2700000" algn="tl" rotWithShape="0">
                    <a:srgbClr val="000000">
                      <a:alpha val="67000"/>
                    </a:srgbClr>
                  </a:outerShdw>
                </a:effectLst>
                <a:uLnTx/>
                <a:uFillTx/>
                <a:latin typeface="+mj-lt"/>
                <a:ea typeface="ＭＳ Ｐゴシック" charset="-128"/>
                <a:cs typeface="Garamond"/>
              </a:rPr>
              <a:t>X-Ray Binaries in Galaxies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400" y="8001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50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M81 – Different XRB populations have different XLF</a:t>
            </a:r>
            <a:endParaRPr lang="en-US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400" y="4583891"/>
            <a:ext cx="3469609" cy="1452842"/>
          </a:xfrm>
          <a:ln w="12700"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Younger stellar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Flatter XLF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More luminous X-ray sources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 l="5759" t="5128" r="8377" b="43590"/>
          <a:stretch>
            <a:fillRect/>
          </a:stretch>
        </p:blipFill>
        <p:spPr bwMode="auto">
          <a:xfrm>
            <a:off x="5943601" y="1144032"/>
            <a:ext cx="28956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4581" name="Picture 5" descr="m81_disk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 t="7668" r="8148"/>
          <a:stretch>
            <a:fillRect/>
          </a:stretch>
        </p:blipFill>
        <p:spPr bwMode="auto">
          <a:xfrm>
            <a:off x="6096001" y="3667658"/>
            <a:ext cx="27432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400800" y="774700"/>
            <a:ext cx="226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AAE2CA"/>
                </a:solidFill>
              </a:rPr>
              <a:t>Tennant </a:t>
            </a:r>
            <a:r>
              <a:rPr lang="en-US" dirty="0">
                <a:solidFill>
                  <a:srgbClr val="AAE2CA"/>
                </a:solidFill>
              </a:rPr>
              <a:t>et al 2001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451600" y="3298326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AAE2CA"/>
                </a:solidFill>
              </a:rPr>
              <a:t>Swartz et al 2002</a:t>
            </a:r>
            <a:endParaRPr lang="en-US" dirty="0">
              <a:solidFill>
                <a:srgbClr val="AAE2CA"/>
              </a:solidFill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19394567">
            <a:off x="8283576" y="4497921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/>
              <a:t>arms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781801" y="519165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/>
              <a:t>disk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7010" y="4583890"/>
            <a:ext cx="1676401" cy="60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AAE2CA"/>
                </a:solidFill>
              </a:rPr>
              <a:t>Zezas</a:t>
            </a:r>
            <a:r>
              <a:rPr lang="en-US" sz="1600" dirty="0" smtClean="0">
                <a:solidFill>
                  <a:srgbClr val="AAE2CA"/>
                </a:solidFill>
              </a:rPr>
              <a:t> et al 2008 </a:t>
            </a:r>
            <a:endParaRPr lang="en-US" sz="1600" dirty="0">
              <a:solidFill>
                <a:srgbClr val="AAE2CA"/>
              </a:solidFill>
            </a:endParaRPr>
          </a:p>
        </p:txBody>
      </p:sp>
      <p:pic>
        <p:nvPicPr>
          <p:cNvPr id="14" name="m81_sm_web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57400" y="923609"/>
            <a:ext cx="5490424" cy="366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579" grpId="0" build="p"/>
      <p:bldP spid="24584" grpId="0"/>
      <p:bldP spid="24585" grpId="0"/>
      <p:bldP spid="22538" grpId="0" animBg="1"/>
      <p:bldP spid="225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l="6344" t="27441" r="78114" b="33260"/>
          <a:stretch>
            <a:fillRect/>
          </a:stretch>
        </p:blipFill>
        <p:spPr>
          <a:xfrm>
            <a:off x="0" y="747396"/>
            <a:ext cx="3784600" cy="5651817"/>
          </a:xfrm>
          <a:prstGeom prst="rect">
            <a:avLst/>
          </a:prstGeom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09600" y="4876800"/>
            <a:ext cx="80772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28677" name="Picture 7" descr="3color_A3_4"/>
          <p:cNvPicPr>
            <a:picLocks noChangeAspect="1" noChangeArrowheads="1"/>
          </p:cNvPicPr>
          <p:nvPr/>
        </p:nvPicPr>
        <p:blipFill>
          <a:blip r:embed="rId4"/>
          <a:srcRect r="4409" b="5048"/>
          <a:stretch>
            <a:fillRect/>
          </a:stretch>
        </p:blipFill>
        <p:spPr bwMode="auto">
          <a:xfrm rot="1162368">
            <a:off x="4438535" y="1100710"/>
            <a:ext cx="3932957" cy="3899655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dirty="0" smtClean="0"/>
              <a:t>HMXB XLF and </a:t>
            </a:r>
            <a:r>
              <a:rPr lang="en-US" sz="2800" dirty="0" err="1" smtClean="0"/>
              <a:t>ULXs</a:t>
            </a:r>
            <a:r>
              <a:rPr lang="en-US" sz="2800" dirty="0" smtClean="0"/>
              <a:t> - The Antennae</a:t>
            </a:r>
            <a:endParaRPr lang="en-US" sz="20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2040467" y="57912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E2CA"/>
                </a:solidFill>
              </a:rPr>
              <a:t>Hubble</a:t>
            </a:r>
            <a:endParaRPr lang="en-US" dirty="0">
              <a:solidFill>
                <a:srgbClr val="AAE2C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3533" y="575893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E2CA"/>
                </a:solidFill>
              </a:rPr>
              <a:t>Chandra</a:t>
            </a:r>
          </a:p>
          <a:p>
            <a:r>
              <a:rPr lang="en-US" dirty="0" err="1" smtClean="0">
                <a:solidFill>
                  <a:srgbClr val="AAE2CA"/>
                </a:solidFill>
              </a:rPr>
              <a:t>Fabbiano</a:t>
            </a:r>
            <a:r>
              <a:rPr lang="en-US" dirty="0" smtClean="0">
                <a:solidFill>
                  <a:srgbClr val="AAE2CA"/>
                </a:solidFill>
              </a:rPr>
              <a:t> et al 2004</a:t>
            </a:r>
            <a:endParaRPr lang="en-US" dirty="0">
              <a:solidFill>
                <a:srgbClr val="AAE2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762000"/>
          </a:xfrm>
        </p:spPr>
        <p:txBody>
          <a:bodyPr/>
          <a:lstStyle/>
          <a:p>
            <a:r>
              <a:rPr lang="en-US" sz="2800" dirty="0" smtClean="0"/>
              <a:t>HMXB XLF and </a:t>
            </a:r>
            <a:r>
              <a:rPr lang="en-US" sz="2800" dirty="0" err="1" smtClean="0"/>
              <a:t>ULXs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55613" y="914400"/>
            <a:ext cx="3158067" cy="2840566"/>
            <a:chOff x="863" y="863"/>
            <a:chExt cx="4273" cy="301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6" name="Picture 6" descr="xlf_8_tal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3" y="863"/>
              <a:ext cx="4273" cy="301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96" y="1006"/>
              <a:ext cx="1102" cy="359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800" b="1">
                  <a:solidFill>
                    <a:srgbClr val="CC0000"/>
                  </a:solidFill>
                  <a:latin typeface="Times New Roman" pitchFamily="-65" charset="0"/>
                </a:rPr>
                <a:t>Coadded observation</a:t>
              </a:r>
              <a:endParaRPr lang="en-US" sz="1600" b="1">
                <a:solidFill>
                  <a:srgbClr val="CC0000"/>
                </a:solidFill>
                <a:latin typeface="Times New Roman" pitchFamily="-65" charset="0"/>
              </a:endParaRPr>
            </a:p>
          </p:txBody>
        </p:sp>
      </p:grp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648505" y="2286000"/>
            <a:ext cx="965175" cy="965200"/>
          </a:xfrm>
          <a:prstGeom prst="rightArrow">
            <a:avLst>
              <a:gd name="adj1" fmla="val 50000"/>
              <a:gd name="adj2" fmla="val 37498"/>
            </a:avLst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ULX</a:t>
            </a:r>
            <a:endParaRPr lang="en-US" sz="2400" b="1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114801" y="914400"/>
            <a:ext cx="4402666" cy="20352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Antennae with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Chandra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480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7 ACIS-S exposures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120 sources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(see catalog,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Zezas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2006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~10 ULX - variable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Cumulative XLF slope ~ -0.5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Zezas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2007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467" y="2949628"/>
            <a:ext cx="3429000" cy="3366781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48079" y="4114799"/>
            <a:ext cx="4402666" cy="209126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star-forming galaxies with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Chandra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~700 disk/arm sources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Mineo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2011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Cumulative XLF slope ~ -0.6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XLFs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scale with SFR of galaxy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rocess 11"/>
          <p:cNvSpPr/>
          <p:nvPr/>
        </p:nvSpPr>
        <p:spPr>
          <a:xfrm>
            <a:off x="2165880" y="1972608"/>
            <a:ext cx="4826000" cy="3175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HMXB XLF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Power-law slope out to 10</a:t>
            </a:r>
            <a:r>
              <a:rPr lang="en-US" sz="2400" baseline="30000" dirty="0" smtClean="0">
                <a:solidFill>
                  <a:schemeClr val="accent6"/>
                </a:solidFill>
              </a:rPr>
              <a:t>40</a:t>
            </a:r>
            <a:r>
              <a:rPr lang="en-US" sz="2400" dirty="0" smtClean="0">
                <a:solidFill>
                  <a:schemeClr val="accent6"/>
                </a:solidFill>
              </a:rPr>
              <a:t> erg/</a:t>
            </a:r>
            <a:r>
              <a:rPr lang="en-US" sz="2400" dirty="0" err="1" smtClean="0">
                <a:solidFill>
                  <a:schemeClr val="accent6"/>
                </a:solidFill>
              </a:rPr>
              <a:t>s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Normalization scales with SFR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LMXB XLF - Normalization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4700"/>
            <a:ext cx="5706533" cy="16637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What drives the overall LMXB content?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Galaxy Mass </a:t>
            </a:r>
            <a:r>
              <a:rPr lang="en-US" sz="2400" dirty="0" smtClean="0">
                <a:solidFill>
                  <a:srgbClr val="AAE2CA"/>
                </a:solidFill>
              </a:rPr>
              <a:t>(</a:t>
            </a:r>
            <a:r>
              <a:rPr lang="en-US" sz="2400" dirty="0" err="1" smtClean="0">
                <a:solidFill>
                  <a:srgbClr val="AAE2CA"/>
                </a:solidFill>
              </a:rPr>
              <a:t>Gilfanov</a:t>
            </a:r>
            <a:r>
              <a:rPr lang="en-US" sz="2400" dirty="0" smtClean="0">
                <a:solidFill>
                  <a:srgbClr val="AAE2CA"/>
                </a:solidFill>
              </a:rPr>
              <a:t> 2004)</a:t>
            </a:r>
          </a:p>
          <a:p>
            <a:pPr marL="735012" lvl="1" indent="-342900"/>
            <a:r>
              <a:rPr lang="en-US" sz="2400" dirty="0" smtClean="0">
                <a:solidFill>
                  <a:schemeClr val="bg1"/>
                </a:solidFill>
              </a:rPr>
              <a:t>Similar LMXB XLF shapes</a:t>
            </a:r>
          </a:p>
          <a:p>
            <a:pPr marL="735012" lvl="1" indent="-342900"/>
            <a:r>
              <a:rPr lang="en-US" sz="2400" dirty="0" smtClean="0">
                <a:solidFill>
                  <a:schemeClr val="bg1"/>
                </a:solidFill>
              </a:rPr>
              <a:t>Normalization ~ global stellar mass</a:t>
            </a:r>
          </a:p>
          <a:p>
            <a:pPr marL="342900" indent="-342900"/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gilfanov"/>
          <p:cNvPicPr>
            <a:picLocks noGrp="1" noChangeAspect="1" noChangeArrowheads="1"/>
          </p:cNvPicPr>
          <p:nvPr/>
        </p:nvPicPr>
        <p:blipFill>
          <a:blip r:embed="rId2"/>
          <a:srcRect l="9091"/>
          <a:stretch>
            <a:fillRect/>
          </a:stretch>
        </p:blipFill>
        <p:spPr>
          <a:xfrm>
            <a:off x="5706533" y="901699"/>
            <a:ext cx="3268134" cy="3083293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 descr="f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67" y="3366030"/>
            <a:ext cx="2514600" cy="23780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fg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7200" y="3340630"/>
            <a:ext cx="2438400" cy="24034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2414060"/>
            <a:ext cx="5706533" cy="92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Galaxy Mass &amp; GC content (S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(Kim &amp;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Fabbiano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2004)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LMXB populations – Field </a:t>
            </a:r>
            <a:r>
              <a:rPr lang="en-US" sz="2800" cap="small" dirty="0" err="1" smtClean="0"/>
              <a:t>vs</a:t>
            </a:r>
            <a:r>
              <a:rPr lang="en-US" sz="2800" cap="small" dirty="0" smtClean="0"/>
              <a:t> GC formation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016000"/>
            <a:ext cx="3488266" cy="4546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Specific density of field </a:t>
            </a:r>
            <a:r>
              <a:rPr lang="en-US" sz="2400" dirty="0" err="1" smtClean="0">
                <a:solidFill>
                  <a:srgbClr val="FFFFFF"/>
                </a:solidFill>
              </a:rPr>
              <a:t>LMXBs</a:t>
            </a:r>
            <a:r>
              <a:rPr lang="en-US" sz="2400" dirty="0" smtClean="0">
                <a:solidFill>
                  <a:srgbClr val="FFFFFF"/>
                </a:solidFill>
              </a:rPr>
              <a:t> less dependent on specific density of GCs than specific density of GC </a:t>
            </a:r>
            <a:r>
              <a:rPr lang="en-US" sz="2400" dirty="0" err="1" smtClean="0">
                <a:solidFill>
                  <a:srgbClr val="FFFFFF"/>
                </a:solidFill>
              </a:rPr>
              <a:t>LMXBs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Supports 2 modes of formation for field LMXB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>(Kim et al 2009; </a:t>
            </a:r>
            <a:r>
              <a:rPr lang="en-US" sz="2400" dirty="0" err="1" smtClean="0">
                <a:solidFill>
                  <a:srgbClr val="CCFFCC"/>
                </a:solidFill>
              </a:rPr>
              <a:t>Paolillo</a:t>
            </a:r>
            <a:r>
              <a:rPr lang="en-US" sz="2400" dirty="0" smtClean="0">
                <a:solidFill>
                  <a:srgbClr val="CCFFCC"/>
                </a:solidFill>
              </a:rPr>
              <a:t> et al 2011)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939852"/>
            <a:ext cx="4883150" cy="481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LMXB XLF – Shape – age and formation</a:t>
            </a:r>
            <a:endParaRPr lang="en-US" sz="1800" b="0" dirty="0"/>
          </a:p>
        </p:txBody>
      </p:sp>
      <p:pic>
        <p:nvPicPr>
          <p:cNvPr id="9" name="Picture 8" descr="paperII.png"/>
          <p:cNvPicPr/>
          <p:nvPr/>
        </p:nvPicPr>
        <p:blipFill>
          <a:blip r:embed="rId2" cstate="print"/>
          <a:srcRect l="10891" t="3193" r="5239" b="13208"/>
          <a:stretch>
            <a:fillRect/>
          </a:stretch>
        </p:blipFill>
        <p:spPr>
          <a:xfrm>
            <a:off x="685800" y="774700"/>
            <a:ext cx="7933267" cy="562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13"/>
            <a:ext cx="2832101" cy="2861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3366904"/>
            <a:ext cx="2827868" cy="2962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134" y="774700"/>
            <a:ext cx="2835958" cy="2881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976" y="3655913"/>
            <a:ext cx="2692024" cy="2915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2300" y="590034"/>
            <a:ext cx="28321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E2CA"/>
                </a:solidFill>
              </a:rPr>
              <a:t>Kim et al 2009, 2010</a:t>
            </a:r>
            <a:endParaRPr lang="en-US" dirty="0">
              <a:solidFill>
                <a:srgbClr val="AAE2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LMXB spectra and ‘derived’ BH masses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016000"/>
            <a:ext cx="3579284" cy="48260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LMXBs</a:t>
            </a:r>
            <a:r>
              <a:rPr lang="en-US" sz="2000" dirty="0" smtClean="0">
                <a:solidFill>
                  <a:srgbClr val="FFFFFF"/>
                </a:solidFill>
              </a:rPr>
              <a:t> with L</a:t>
            </a:r>
            <a:r>
              <a:rPr lang="en-US" sz="2000" baseline="-25000" dirty="0" smtClean="0">
                <a:solidFill>
                  <a:srgbClr val="FFFFFF"/>
                </a:solidFill>
              </a:rPr>
              <a:t>X</a:t>
            </a:r>
            <a:r>
              <a:rPr lang="en-US" sz="2000" dirty="0" smtClean="0">
                <a:solidFill>
                  <a:srgbClr val="FFFFFF"/>
                </a:solidFill>
              </a:rPr>
              <a:t>&gt;10</a:t>
            </a:r>
            <a:r>
              <a:rPr lang="en-US" sz="2000" baseline="30000" dirty="0" smtClean="0">
                <a:solidFill>
                  <a:srgbClr val="FFFFFF"/>
                </a:solidFill>
              </a:rPr>
              <a:t>38</a:t>
            </a:r>
            <a:r>
              <a:rPr lang="en-US" sz="2000" dirty="0" smtClean="0">
                <a:solidFill>
                  <a:srgbClr val="FFFFFF"/>
                </a:solidFill>
              </a:rPr>
              <a:t> erg/</a:t>
            </a:r>
            <a:r>
              <a:rPr lang="en-US" sz="2000" dirty="0" err="1" smtClean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 in NGC3379 &amp; NGC4278 with ‘disk’ spectra (based on simulations of single model fits; </a:t>
            </a:r>
            <a:r>
              <a:rPr lang="en-US" sz="2000" dirty="0" err="1" smtClean="0">
                <a:solidFill>
                  <a:srgbClr val="CCFFCC"/>
                </a:solidFill>
              </a:rPr>
              <a:t>Brassington</a:t>
            </a:r>
            <a:r>
              <a:rPr lang="en-US" sz="2000" dirty="0" smtClean="0">
                <a:solidFill>
                  <a:srgbClr val="CCFFCC"/>
                </a:solidFill>
              </a:rPr>
              <a:t> et al 2010; </a:t>
            </a:r>
            <a:r>
              <a:rPr lang="en-US" sz="2000" dirty="0" err="1" smtClean="0">
                <a:solidFill>
                  <a:srgbClr val="CCFFCC"/>
                </a:solidFill>
              </a:rPr>
              <a:t>Fabbiano</a:t>
            </a:r>
            <a:r>
              <a:rPr lang="en-US" sz="2000" dirty="0" smtClean="0">
                <a:solidFill>
                  <a:srgbClr val="CCFFCC"/>
                </a:solidFill>
              </a:rPr>
              <a:t> et al 2010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‘Derived’ model-dependent masses are in 5-15 </a:t>
            </a:r>
            <a:r>
              <a:rPr lang="en-US" sz="2000" dirty="0" err="1" smtClean="0">
                <a:solidFill>
                  <a:srgbClr val="FFFFFF"/>
                </a:solidFill>
              </a:rPr>
              <a:t>Msol</a:t>
            </a:r>
            <a:r>
              <a:rPr lang="en-US" sz="2000" dirty="0" smtClean="0">
                <a:solidFill>
                  <a:srgbClr val="FFFFFF"/>
                </a:solidFill>
              </a:rPr>
              <a:t> range of Galactic BHB – see </a:t>
            </a:r>
            <a:r>
              <a:rPr lang="en-US" sz="2000" dirty="0" err="1" smtClean="0">
                <a:solidFill>
                  <a:srgbClr val="CCFFCC"/>
                </a:solidFill>
              </a:rPr>
              <a:t>Ozel</a:t>
            </a:r>
            <a:r>
              <a:rPr lang="en-US" sz="2000" dirty="0" smtClean="0">
                <a:solidFill>
                  <a:srgbClr val="CCFFCC"/>
                </a:solidFill>
              </a:rPr>
              <a:t> et al 2010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1" y="1016000"/>
            <a:ext cx="50165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LMXB populations -transients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016000"/>
            <a:ext cx="8422772" cy="50927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Luminous field </a:t>
            </a:r>
            <a:r>
              <a:rPr lang="en-US" sz="2000" dirty="0" err="1" smtClean="0">
                <a:solidFill>
                  <a:srgbClr val="FFFFFF"/>
                </a:solidFill>
              </a:rPr>
              <a:t>LMXBs</a:t>
            </a:r>
            <a:r>
              <a:rPr lang="en-US" sz="2000" dirty="0" smtClean="0">
                <a:solidFill>
                  <a:srgbClr val="FFFFFF"/>
                </a:solidFill>
              </a:rPr>
              <a:t>  (L</a:t>
            </a:r>
            <a:r>
              <a:rPr lang="en-US" sz="2000" baseline="-25000" dirty="0" smtClean="0">
                <a:solidFill>
                  <a:srgbClr val="FFFFFF"/>
                </a:solidFill>
              </a:rPr>
              <a:t>X</a:t>
            </a:r>
            <a:r>
              <a:rPr lang="en-US" sz="2000" dirty="0" smtClean="0">
                <a:solidFill>
                  <a:srgbClr val="FFFFFF"/>
                </a:solidFill>
              </a:rPr>
              <a:t>&gt; 10</a:t>
            </a:r>
            <a:r>
              <a:rPr lang="en-US" sz="2000" baseline="30000" dirty="0" smtClean="0">
                <a:solidFill>
                  <a:srgbClr val="FFFFFF"/>
                </a:solidFill>
              </a:rPr>
              <a:t>37</a:t>
            </a:r>
            <a:r>
              <a:rPr lang="en-US" sz="2000" dirty="0" smtClean="0">
                <a:solidFill>
                  <a:srgbClr val="FFFFFF"/>
                </a:solidFill>
              </a:rPr>
              <a:t> up to 10</a:t>
            </a:r>
            <a:r>
              <a:rPr lang="en-US" sz="2000" baseline="30000" dirty="0" smtClean="0">
                <a:solidFill>
                  <a:srgbClr val="FFFFFF"/>
                </a:solidFill>
              </a:rPr>
              <a:t>39</a:t>
            </a:r>
            <a:r>
              <a:rPr lang="en-US" sz="2000" dirty="0" smtClean="0">
                <a:solidFill>
                  <a:srgbClr val="FFFFFF"/>
                </a:solidFill>
              </a:rPr>
              <a:t> erg/</a:t>
            </a:r>
            <a:r>
              <a:rPr lang="en-US" sz="2000" dirty="0" err="1" smtClean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 should be transient </a:t>
            </a:r>
            <a:r>
              <a:rPr lang="en-US" sz="2000" dirty="0" smtClean="0">
                <a:solidFill>
                  <a:srgbClr val="AAE2CA"/>
                </a:solidFill>
              </a:rPr>
              <a:t>(</a:t>
            </a:r>
            <a:r>
              <a:rPr lang="en-US" sz="2000" dirty="0" err="1" smtClean="0">
                <a:solidFill>
                  <a:srgbClr val="AAE2CA"/>
                </a:solidFill>
              </a:rPr>
              <a:t>Piro</a:t>
            </a:r>
            <a:r>
              <a:rPr lang="en-US" sz="2000" dirty="0" smtClean="0">
                <a:solidFill>
                  <a:srgbClr val="AAE2CA"/>
                </a:solidFill>
              </a:rPr>
              <a:t> &amp; </a:t>
            </a:r>
            <a:r>
              <a:rPr lang="en-US" sz="2000" dirty="0" err="1" smtClean="0">
                <a:solidFill>
                  <a:srgbClr val="AAE2CA"/>
                </a:solidFill>
              </a:rPr>
              <a:t>Bildsten</a:t>
            </a:r>
            <a:r>
              <a:rPr lang="en-US" sz="2000" dirty="0" smtClean="0">
                <a:solidFill>
                  <a:srgbClr val="AAE2CA"/>
                </a:solidFill>
              </a:rPr>
              <a:t> 2002; King 2002)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evolution of relatively detached native binaries 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large accretion rates (&gt;10</a:t>
            </a:r>
            <a:r>
              <a:rPr lang="en-US" sz="2000" baseline="30000" dirty="0" smtClean="0">
                <a:solidFill>
                  <a:srgbClr val="FFFFFF"/>
                </a:solidFill>
              </a:rPr>
              <a:t>-9, -8 </a:t>
            </a:r>
            <a:r>
              <a:rPr lang="en-US" sz="2000" dirty="0" err="1" smtClean="0">
                <a:solidFill>
                  <a:srgbClr val="FFFFFF"/>
                </a:solidFill>
              </a:rPr>
              <a:t>Msol</a:t>
            </a:r>
            <a:r>
              <a:rPr lang="en-US" sz="2000" dirty="0" smtClean="0">
                <a:solidFill>
                  <a:srgbClr val="FFFFFF"/>
                </a:solidFill>
              </a:rPr>
              <a:t>/yr), episodic accretion disk instabilities</a:t>
            </a:r>
            <a:endParaRPr lang="en-US" sz="2000" dirty="0" smtClean="0">
              <a:solidFill>
                <a:srgbClr val="CCFFCC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Transients may also occur in GC LMXB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</a:t>
            </a:r>
            <a:r>
              <a:rPr lang="en-US" sz="2000" baseline="-25000" dirty="0" smtClean="0">
                <a:solidFill>
                  <a:schemeClr val="bg1"/>
                </a:solidFill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 &lt; 10</a:t>
            </a:r>
            <a:r>
              <a:rPr lang="en-US" sz="2000" baseline="30000" dirty="0" smtClean="0">
                <a:solidFill>
                  <a:schemeClr val="bg1"/>
                </a:solidFill>
              </a:rPr>
              <a:t>37</a:t>
            </a:r>
            <a:r>
              <a:rPr lang="en-US" sz="2000" dirty="0" smtClean="0">
                <a:solidFill>
                  <a:schemeClr val="bg1"/>
                </a:solidFill>
              </a:rPr>
              <a:t> erg/</a:t>
            </a:r>
            <a:r>
              <a:rPr lang="en-US" sz="2000" dirty="0" err="1" smtClean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, for </a:t>
            </a:r>
            <a:r>
              <a:rPr lang="en-US" sz="2000" dirty="0" err="1" smtClean="0">
                <a:solidFill>
                  <a:schemeClr val="bg1"/>
                </a:solidFill>
              </a:rPr>
              <a:t>ultracompact</a:t>
            </a:r>
            <a:r>
              <a:rPr lang="en-US" sz="2000" dirty="0" smtClean="0">
                <a:solidFill>
                  <a:schemeClr val="bg1"/>
                </a:solidFill>
              </a:rPr>
              <a:t> NS+WD systems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accent5"/>
                </a:solidFill>
              </a:rPr>
              <a:t>(</a:t>
            </a:r>
            <a:r>
              <a:rPr lang="en-US" sz="2000" dirty="0" err="1" smtClean="0">
                <a:solidFill>
                  <a:schemeClr val="accent5"/>
                </a:solidFill>
              </a:rPr>
              <a:t>Bildsten</a:t>
            </a:r>
            <a:r>
              <a:rPr lang="en-US" sz="2000" dirty="0" smtClean="0">
                <a:solidFill>
                  <a:schemeClr val="accent5"/>
                </a:solidFill>
              </a:rPr>
              <a:t> &amp; </a:t>
            </a:r>
            <a:r>
              <a:rPr lang="en-US" sz="2000" dirty="0" err="1" smtClean="0">
                <a:solidFill>
                  <a:schemeClr val="accent5"/>
                </a:solidFill>
              </a:rPr>
              <a:t>Deloye</a:t>
            </a:r>
            <a:r>
              <a:rPr lang="en-US" sz="2000" dirty="0" smtClean="0">
                <a:solidFill>
                  <a:schemeClr val="accent5"/>
                </a:solidFill>
              </a:rPr>
              <a:t> 2004)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High L</a:t>
            </a:r>
            <a:r>
              <a:rPr lang="en-US" sz="2000" baseline="-25000" dirty="0" smtClean="0">
                <a:solidFill>
                  <a:schemeClr val="bg1"/>
                </a:solidFill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 transients  may (rarely) occur in NS+MS or BH+MS binaries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Do we detect transients in luminous LMXB populations?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NGC 3379, NGC 4278, NGC 4697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rgbClr val="AAE2CA"/>
                </a:solidFill>
              </a:rPr>
              <a:t>(</a:t>
            </a:r>
            <a:r>
              <a:rPr lang="en-US" sz="2000" dirty="0" err="1" smtClean="0">
                <a:solidFill>
                  <a:srgbClr val="AAE2CA"/>
                </a:solidFill>
              </a:rPr>
              <a:t>Brassington</a:t>
            </a:r>
            <a:r>
              <a:rPr lang="en-US" sz="2000" dirty="0" smtClean="0">
                <a:solidFill>
                  <a:srgbClr val="AAE2CA"/>
                </a:solidFill>
              </a:rPr>
              <a:t> et al 2008, 2009, 2012)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How does the number compare with model predictions?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rgbClr val="AAE2CA"/>
                </a:solidFill>
              </a:rPr>
              <a:t>(</a:t>
            </a:r>
            <a:r>
              <a:rPr lang="en-US" sz="2000" dirty="0" err="1" smtClean="0">
                <a:solidFill>
                  <a:srgbClr val="AAE2CA"/>
                </a:solidFill>
              </a:rPr>
              <a:t>Fragos</a:t>
            </a:r>
            <a:r>
              <a:rPr lang="en-US" sz="2000" dirty="0" smtClean="0">
                <a:solidFill>
                  <a:srgbClr val="AAE2CA"/>
                </a:solidFill>
              </a:rPr>
              <a:t> et al 2008 PS; </a:t>
            </a:r>
            <a:r>
              <a:rPr lang="en-US" sz="2000" dirty="0" err="1" smtClean="0">
                <a:solidFill>
                  <a:srgbClr val="AAE2CA"/>
                </a:solidFill>
              </a:rPr>
              <a:t>Fragos</a:t>
            </a:r>
            <a:r>
              <a:rPr lang="en-US" sz="2000" dirty="0" smtClean="0">
                <a:solidFill>
                  <a:srgbClr val="AAE2CA"/>
                </a:solidFill>
              </a:rPr>
              <a:t> et al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Transient </a:t>
            </a:r>
            <a:r>
              <a:rPr lang="en-US" sz="2800" cap="small" dirty="0" err="1" smtClean="0"/>
              <a:t>LMXBs</a:t>
            </a:r>
            <a:r>
              <a:rPr lang="en-US" sz="2800" cap="small" dirty="0" smtClean="0"/>
              <a:t> - </a:t>
            </a:r>
            <a:r>
              <a:rPr lang="en-US" sz="2000" cap="small" dirty="0" smtClean="0"/>
              <a:t>NGC 33799, 4278, 4697 </a:t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00666"/>
            <a:ext cx="3826933" cy="39243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17 TC/PTC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TC (&gt; 10)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PTC (&gt;5)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Considering limits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Most, 14  in field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3 in GC (A8, ULX)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1" y="1371344"/>
            <a:ext cx="4797040" cy="4826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133" y="831334"/>
            <a:ext cx="311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Brassington</a:t>
            </a:r>
            <a:r>
              <a:rPr lang="en-US" dirty="0" smtClean="0">
                <a:solidFill>
                  <a:schemeClr val="accent5"/>
                </a:solidFill>
              </a:rPr>
              <a:t> et al 2012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06399" y="831334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Transient </a:t>
            </a:r>
            <a:r>
              <a:rPr lang="en-US" sz="2800" cap="small" dirty="0" err="1" smtClean="0"/>
              <a:t>LMXBs</a:t>
            </a:r>
            <a:r>
              <a:rPr lang="en-US" sz="2800" cap="small" dirty="0" smtClean="0"/>
              <a:t> - </a:t>
            </a:r>
            <a:r>
              <a:rPr lang="en-US" sz="2000" cap="small" dirty="0" smtClean="0"/>
              <a:t>NGC 3379, 4278, 4697 </a:t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6050" y="1200666"/>
            <a:ext cx="4165600" cy="218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Colors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2 SSS 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2 QSS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Others ‘normal’ </a:t>
            </a:r>
            <a:r>
              <a:rPr lang="en-US" sz="2400" dirty="0" err="1" smtClean="0">
                <a:solidFill>
                  <a:srgbClr val="FFFFFF"/>
                </a:solidFill>
              </a:rPr>
              <a:t>LMXBs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464732"/>
            <a:ext cx="4603750" cy="4520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133" y="831334"/>
            <a:ext cx="311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Brassington</a:t>
            </a:r>
            <a:r>
              <a:rPr lang="en-US" dirty="0" smtClean="0">
                <a:solidFill>
                  <a:schemeClr val="accent5"/>
                </a:solidFill>
              </a:rPr>
              <a:t> et al 2012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8450" y="4445000"/>
            <a:ext cx="22225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Black – NGC3379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–  NGC 4278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Green – NGC 4697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XRB populations – the beginning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3461279"/>
            <a:ext cx="8132234" cy="2190221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Detection – needs high resolution &amp; sensitivity</a:t>
            </a:r>
          </a:p>
          <a:p>
            <a:r>
              <a:rPr lang="en-US" sz="2400" i="1" dirty="0" smtClean="0">
                <a:solidFill>
                  <a:srgbClr val="FFFFFF"/>
                </a:solidFill>
              </a:rPr>
              <a:t>Einstein Observatory </a:t>
            </a:r>
            <a:r>
              <a:rPr lang="en-US" sz="2400" dirty="0" smtClean="0">
                <a:solidFill>
                  <a:srgbClr val="FFFFFF"/>
                </a:solidFill>
              </a:rPr>
              <a:t>(review </a:t>
            </a:r>
            <a:r>
              <a:rPr lang="en-US" sz="2400" dirty="0" err="1" smtClean="0">
                <a:solidFill>
                  <a:srgbClr val="AAE2CA"/>
                </a:solidFill>
              </a:rPr>
              <a:t>Fabbiano</a:t>
            </a:r>
            <a:r>
              <a:rPr lang="en-US" sz="2400" dirty="0" smtClean="0">
                <a:solidFill>
                  <a:srgbClr val="AAE2CA"/>
                </a:solidFill>
              </a:rPr>
              <a:t> 1989</a:t>
            </a:r>
            <a:r>
              <a:rPr lang="en-US" sz="2400" dirty="0" smtClean="0">
                <a:solidFill>
                  <a:srgbClr val="FFFFFF"/>
                </a:solidFill>
              </a:rPr>
              <a:t>; catalog </a:t>
            </a:r>
            <a:r>
              <a:rPr lang="en-US" sz="2400" dirty="0" err="1" smtClean="0">
                <a:solidFill>
                  <a:srgbClr val="AAE2CA"/>
                </a:solidFill>
              </a:rPr>
              <a:t>Fabbiano</a:t>
            </a:r>
            <a:r>
              <a:rPr lang="en-US" sz="2400" dirty="0" smtClean="0">
                <a:solidFill>
                  <a:srgbClr val="AAE2CA"/>
                </a:solidFill>
              </a:rPr>
              <a:t>, Kim &amp; </a:t>
            </a:r>
            <a:r>
              <a:rPr lang="en-US" sz="2400" dirty="0" err="1" smtClean="0">
                <a:solidFill>
                  <a:srgbClr val="AAE2CA"/>
                </a:solidFill>
              </a:rPr>
              <a:t>Trinchieri</a:t>
            </a:r>
            <a:r>
              <a:rPr lang="en-US" sz="2400" dirty="0" smtClean="0">
                <a:solidFill>
                  <a:srgbClr val="AAE2CA"/>
                </a:solidFill>
              </a:rPr>
              <a:t> 1992</a:t>
            </a:r>
            <a:r>
              <a:rPr lang="en-US" sz="2400" dirty="0" smtClean="0">
                <a:solidFill>
                  <a:srgbClr val="FFFFFF"/>
                </a:solidFill>
              </a:rPr>
              <a:t>; followed by </a:t>
            </a:r>
            <a:r>
              <a:rPr lang="en-US" sz="2400" i="1" dirty="0" smtClean="0">
                <a:solidFill>
                  <a:srgbClr val="FFFFFF"/>
                </a:solidFill>
              </a:rPr>
              <a:t>ROSAT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i="1" dirty="0" smtClean="0">
                <a:solidFill>
                  <a:srgbClr val="FFFFFF"/>
                </a:solidFill>
              </a:rPr>
              <a:t>ASCA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Detect individual </a:t>
            </a:r>
            <a:r>
              <a:rPr lang="en-US" sz="2400" dirty="0" err="1" smtClean="0">
                <a:solidFill>
                  <a:srgbClr val="FFFFFF"/>
                </a:solidFill>
              </a:rPr>
              <a:t>XRBs</a:t>
            </a:r>
            <a:r>
              <a:rPr lang="en-US" sz="2400" dirty="0" smtClean="0">
                <a:solidFill>
                  <a:srgbClr val="FFFFFF"/>
                </a:solidFill>
              </a:rPr>
              <a:t> in Local Group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Study integrated galaxy properties </a:t>
            </a:r>
          </a:p>
          <a:p>
            <a:pPr lvl="2"/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0099"/>
          <a:stretch>
            <a:fillRect/>
          </a:stretch>
        </p:blipFill>
        <p:spPr>
          <a:xfrm>
            <a:off x="685800" y="795591"/>
            <a:ext cx="2514267" cy="2366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390" r="47710"/>
          <a:stretch>
            <a:fillRect/>
          </a:stretch>
        </p:blipFill>
        <p:spPr>
          <a:xfrm>
            <a:off x="3352800" y="795591"/>
            <a:ext cx="2514267" cy="2366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866" y="795591"/>
            <a:ext cx="2545588" cy="236670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Flaring QSS – </a:t>
            </a:r>
            <a:r>
              <a:rPr lang="en-US" sz="2400" cap="small" dirty="0" err="1" smtClean="0"/>
              <a:t>Brassington</a:t>
            </a:r>
            <a:r>
              <a:rPr lang="en-US" sz="2400" cap="small" dirty="0" smtClean="0"/>
              <a:t> et al 2012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016000"/>
            <a:ext cx="7950200" cy="4546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A5 in NGC3379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(94 </a:t>
            </a:r>
            <a:r>
              <a:rPr lang="en-US" sz="2000" dirty="0" smtClean="0">
                <a:solidFill>
                  <a:srgbClr val="AAE2CA"/>
                </a:solidFill>
              </a:rPr>
              <a:t>B08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kT~220 </a:t>
            </a:r>
            <a:r>
              <a:rPr lang="en-US" sz="2000" dirty="0" err="1" smtClean="0">
                <a:solidFill>
                  <a:srgbClr val="FFFFFF"/>
                </a:solidFill>
              </a:rPr>
              <a:t>eV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L</a:t>
            </a:r>
            <a:r>
              <a:rPr lang="en-US" sz="2000" baseline="-25000" dirty="0" smtClean="0">
                <a:solidFill>
                  <a:srgbClr val="FFFFFF"/>
                </a:solidFill>
              </a:rPr>
              <a:t>X</a:t>
            </a:r>
            <a:r>
              <a:rPr lang="en-US" sz="2000" dirty="0" smtClean="0">
                <a:solidFill>
                  <a:srgbClr val="FFFFFF"/>
                </a:solidFill>
              </a:rPr>
              <a:t>~1-3×10</a:t>
            </a:r>
            <a:r>
              <a:rPr lang="en-US" sz="2000" baseline="30000" dirty="0" smtClean="0">
                <a:solidFill>
                  <a:srgbClr val="FFFFFF"/>
                </a:solidFill>
              </a:rPr>
              <a:t>39</a:t>
            </a:r>
            <a:r>
              <a:rPr lang="en-US" sz="2000" dirty="0" smtClean="0">
                <a:solidFill>
                  <a:srgbClr val="FFFFFF"/>
                </a:solidFill>
              </a:rPr>
              <a:t> erg/</a:t>
            </a:r>
            <a:r>
              <a:rPr lang="en-US" sz="2000" dirty="0" err="1" smtClean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(flare; τ~3000s)	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L</a:t>
            </a:r>
            <a:r>
              <a:rPr lang="en-US" sz="2000" baseline="-25000" dirty="0" smtClean="0">
                <a:solidFill>
                  <a:srgbClr val="FFFFFF"/>
                </a:solidFill>
              </a:rPr>
              <a:t>X</a:t>
            </a:r>
            <a:r>
              <a:rPr lang="en-US" sz="2000" dirty="0" smtClean="0">
                <a:solidFill>
                  <a:srgbClr val="FFFFFF"/>
                </a:solidFill>
              </a:rPr>
              <a:t>/</a:t>
            </a:r>
            <a:r>
              <a:rPr lang="en-US" sz="2000" dirty="0" err="1" smtClean="0">
                <a:solidFill>
                  <a:srgbClr val="FFFFFF"/>
                </a:solidFill>
              </a:rPr>
              <a:t>L</a:t>
            </a:r>
            <a:r>
              <a:rPr lang="en-US" sz="2000" baseline="-25000" dirty="0" err="1" smtClean="0">
                <a:solidFill>
                  <a:srgbClr val="FFFFFF"/>
                </a:solidFill>
              </a:rPr>
              <a:t>Bol</a:t>
            </a:r>
            <a:r>
              <a:rPr lang="en-US" sz="2000" dirty="0" smtClean="0">
                <a:solidFill>
                  <a:srgbClr val="FFFFFF"/>
                </a:solidFill>
              </a:rPr>
              <a:t>&gt;1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Exclude flare star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Low </a:t>
            </a:r>
            <a:r>
              <a:rPr lang="en-US" sz="2000" dirty="0" err="1" smtClean="0">
                <a:solidFill>
                  <a:srgbClr val="FFFFFF"/>
                </a:solidFill>
              </a:rPr>
              <a:t>kT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Exclude NS </a:t>
            </a:r>
            <a:r>
              <a:rPr lang="en-US" sz="2000" dirty="0" err="1" smtClean="0">
                <a:solidFill>
                  <a:srgbClr val="FFFFFF"/>
                </a:solidFill>
              </a:rPr>
              <a:t>superburst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Implied radius &lt;3.4×10</a:t>
            </a:r>
            <a:r>
              <a:rPr lang="en-US" sz="2000" baseline="30000" dirty="0" smtClean="0">
                <a:solidFill>
                  <a:srgbClr val="FFFFFF"/>
                </a:solidFill>
              </a:rPr>
              <a:t>8</a:t>
            </a:r>
            <a:r>
              <a:rPr lang="en-US" sz="2000" dirty="0" smtClean="0">
                <a:solidFill>
                  <a:srgbClr val="FFFFFF"/>
                </a:solidFill>
              </a:rPr>
              <a:t>cm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He Nova explosion (WD)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Very short period double WD binary – mass transfer driven by angular momentum loss via gravitational radiation (</a:t>
            </a:r>
            <a:r>
              <a:rPr lang="en-US" sz="2000" dirty="0" smtClean="0">
                <a:solidFill>
                  <a:srgbClr val="AAE2CA"/>
                </a:solidFill>
              </a:rPr>
              <a:t>King 2011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81" y="913275"/>
            <a:ext cx="5211558" cy="325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1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GC BH binaries – </a:t>
            </a:r>
            <a:r>
              <a:rPr lang="en-US" sz="2400" cap="small" dirty="0" smtClean="0">
                <a:solidFill>
                  <a:srgbClr val="FFFF00"/>
                </a:solidFill>
              </a:rPr>
              <a:t>Do they exist?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99" y="774700"/>
            <a:ext cx="8699501" cy="3606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BHs</a:t>
            </a:r>
            <a:r>
              <a:rPr lang="en-US" sz="2400" dirty="0" smtClean="0">
                <a:solidFill>
                  <a:srgbClr val="FFFFFF"/>
                </a:solidFill>
              </a:rPr>
              <a:t> are likely to sink to the core, and either form IMBH or evaporate (</a:t>
            </a:r>
            <a:r>
              <a:rPr lang="en-US" sz="2400" dirty="0" smtClean="0">
                <a:solidFill>
                  <a:srgbClr val="AAE2CA"/>
                </a:solidFill>
              </a:rPr>
              <a:t>Spitzer 1969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~1 BH binary / GC could be expected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dirty="0" err="1" smtClean="0">
                <a:solidFill>
                  <a:srgbClr val="AAE2CA"/>
                </a:solidFill>
              </a:rPr>
              <a:t>Kalogera</a:t>
            </a:r>
            <a:r>
              <a:rPr lang="en-US" sz="2400" dirty="0" smtClean="0">
                <a:solidFill>
                  <a:srgbClr val="AAE2CA"/>
                </a:solidFill>
              </a:rPr>
              <a:t> et al 2004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N-Body simulations show stellar mass BH may occur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dirty="0" smtClean="0">
                <a:solidFill>
                  <a:srgbClr val="AAE2CA"/>
                </a:solidFill>
              </a:rPr>
              <a:t>Mackey et al 2007; Moody &amp; Sigurdsson 2009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1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GC BH binaries – </a:t>
            </a:r>
            <a:r>
              <a:rPr lang="en-US" sz="2400" cap="small" dirty="0" smtClean="0">
                <a:solidFill>
                  <a:srgbClr val="FFFF00"/>
                </a:solidFill>
              </a:rPr>
              <a:t>Luminous &amp; variable </a:t>
            </a:r>
            <a:r>
              <a:rPr lang="en-US" sz="2400" cap="small" dirty="0" err="1" smtClean="0">
                <a:solidFill>
                  <a:srgbClr val="FFFF00"/>
                </a:solidFill>
              </a:rPr>
              <a:t>LMXBs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735723"/>
            <a:ext cx="4318000" cy="16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310" y="823192"/>
            <a:ext cx="2444289" cy="261111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727201"/>
            <a:ext cx="6299202" cy="9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Maccarone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et al 2007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 NGC4472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AE2CA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Irwin et al 2010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 NGC1399 (IMBH??)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916744"/>
            <a:ext cx="4487333" cy="90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Found in massive, both red and blue, GCs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2631028"/>
            <a:ext cx="4487333" cy="16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AE2CA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Brassington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AE2CA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et al 2010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S42 (NGC3379)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(&gt;2.5) 7– (&gt;4) 9×10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38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 erg/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Disk spectrum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kT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  <a:cs typeface="Wingdings"/>
              </a:rPr>
              <a:t> L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  <a:cs typeface="Wingdings"/>
              </a:rPr>
              <a:t>X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  <a:cs typeface="Wingdings"/>
              </a:rPr>
              <a:t>kT~1.5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  <a:cs typeface="Wingdings"/>
              </a:rPr>
              <a:t>kEV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  <a:cs typeface="Wingding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  <a:cs typeface="Wingdings"/>
              </a:rPr>
              <a:t> M ~ 4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  <a:cs typeface="Wingdings"/>
              </a:rPr>
              <a:t>Msol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1599" y="3987800"/>
            <a:ext cx="4487333" cy="154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AE2CA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Brassington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AE2CA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et al 2012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(Transients)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Outflow ULX in NGC3379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B1 (83 B09) in NGC4278</a:t>
            </a:r>
          </a:p>
          <a:p>
            <a:pPr marL="1028700" marR="0" lvl="2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L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~5×10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38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 erg/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, kT~1.3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0" charset="-128"/>
              </a:rPr>
              <a:t>keV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ULX in outflow in GC </a:t>
            </a:r>
            <a:r>
              <a:rPr lang="en-US" sz="2400" cap="small" dirty="0" smtClean="0"/>
              <a:t>(</a:t>
            </a:r>
            <a:r>
              <a:rPr lang="en-US" sz="2400" cap="small" dirty="0" err="1" smtClean="0"/>
              <a:t>Brassington</a:t>
            </a:r>
            <a:r>
              <a:rPr lang="en-US" sz="2400" cap="small" dirty="0" smtClean="0"/>
              <a:t> et al 2012)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016000"/>
            <a:ext cx="8422772" cy="4546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A8 in NGC 3379 (128 in </a:t>
            </a:r>
            <a:r>
              <a:rPr lang="en-US" sz="2000" dirty="0" smtClean="0">
                <a:solidFill>
                  <a:srgbClr val="AAE2CA"/>
                </a:solidFill>
              </a:rPr>
              <a:t>B08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High L</a:t>
            </a:r>
            <a:r>
              <a:rPr lang="en-US" sz="2000" baseline="-25000" dirty="0" smtClean="0">
                <a:solidFill>
                  <a:srgbClr val="FFFFFF"/>
                </a:solidFill>
              </a:rPr>
              <a:t>X</a:t>
            </a:r>
            <a:r>
              <a:rPr lang="en-US" sz="2000" dirty="0" smtClean="0">
                <a:solidFill>
                  <a:srgbClr val="FFFFFF"/>
                </a:solidFill>
              </a:rPr>
              <a:t> (~3×10</a:t>
            </a:r>
            <a:r>
              <a:rPr lang="en-US" sz="2000" baseline="30000" dirty="0" smtClean="0">
                <a:solidFill>
                  <a:srgbClr val="FFFFFF"/>
                </a:solidFill>
              </a:rPr>
              <a:t>39</a:t>
            </a:r>
            <a:r>
              <a:rPr lang="en-US" sz="2000" dirty="0" smtClean="0">
                <a:solidFill>
                  <a:srgbClr val="FFFFFF"/>
                </a:solidFill>
              </a:rPr>
              <a:t> erg/</a:t>
            </a:r>
            <a:r>
              <a:rPr lang="en-US" sz="2000" dirty="0" err="1" smtClean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PO + ionized absorber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Low L</a:t>
            </a:r>
            <a:r>
              <a:rPr lang="en-US" sz="2000" baseline="-25000" dirty="0" smtClean="0">
                <a:solidFill>
                  <a:srgbClr val="FFFFFF"/>
                </a:solidFill>
              </a:rPr>
              <a:t>X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PO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Similar to ‘flaring ULX’ in 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NGC1365 (</a:t>
            </a:r>
            <a:r>
              <a:rPr lang="en-US" sz="2000" dirty="0" err="1" smtClean="0">
                <a:solidFill>
                  <a:srgbClr val="AAE2CA"/>
                </a:solidFill>
              </a:rPr>
              <a:t>Soria</a:t>
            </a:r>
            <a:r>
              <a:rPr lang="en-US" sz="2000" dirty="0" smtClean="0">
                <a:solidFill>
                  <a:srgbClr val="AAE2CA"/>
                </a:solidFill>
              </a:rPr>
              <a:t> et al 2007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rgbClr val="FFFFFF"/>
                </a:solidFill>
              </a:rPr>
              <a:t>Eddington</a:t>
            </a:r>
            <a:r>
              <a:rPr lang="en-US" sz="2000" dirty="0" smtClean="0">
                <a:solidFill>
                  <a:srgbClr val="FFFFFF"/>
                </a:solidFill>
              </a:rPr>
              <a:t>-driven outflow</a:t>
            </a:r>
          </a:p>
          <a:p>
            <a:pPr lvl="1">
              <a:buNone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16000"/>
            <a:ext cx="4341839" cy="283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67" y="3985550"/>
            <a:ext cx="6495406" cy="241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Binary </a:t>
            </a:r>
            <a:r>
              <a:rPr lang="en-US" sz="2800" cap="small" dirty="0" err="1" smtClean="0"/>
              <a:t>Supermassive</a:t>
            </a:r>
            <a:r>
              <a:rPr lang="en-US" sz="2800" cap="small" dirty="0" smtClean="0"/>
              <a:t> </a:t>
            </a:r>
            <a:r>
              <a:rPr lang="en-US" sz="2800" cap="small" dirty="0" err="1" smtClean="0"/>
              <a:t>BHs</a:t>
            </a:r>
            <a:r>
              <a:rPr lang="en-US" sz="2800" cap="small" dirty="0" smtClean="0"/>
              <a:t> / Double Nuclei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774700"/>
            <a:ext cx="8422772" cy="4546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 close nuclear black-hole pair in the spiral galaxy NGC3393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err="1" smtClean="0">
                <a:solidFill>
                  <a:schemeClr val="accent5"/>
                </a:solidFill>
              </a:rPr>
              <a:t>Fabbiano</a:t>
            </a:r>
            <a:r>
              <a:rPr lang="en-US" sz="1800" dirty="0" smtClean="0">
                <a:solidFill>
                  <a:schemeClr val="accent5"/>
                </a:solidFill>
              </a:rPr>
              <a:t>, Wang, Elvis &amp; </a:t>
            </a:r>
            <a:r>
              <a:rPr lang="en-US" sz="1800" dirty="0" err="1" smtClean="0">
                <a:solidFill>
                  <a:schemeClr val="accent5"/>
                </a:solidFill>
              </a:rPr>
              <a:t>Risaliti</a:t>
            </a:r>
            <a:r>
              <a:rPr lang="en-US" sz="1800" dirty="0" smtClean="0">
                <a:solidFill>
                  <a:schemeClr val="accent5"/>
                </a:solidFill>
              </a:rPr>
              <a:t>, 2011, Nature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1" y="1473448"/>
            <a:ext cx="3029493" cy="293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14" y="1473448"/>
            <a:ext cx="3056081" cy="2948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108" y="1377578"/>
            <a:ext cx="2550213" cy="384884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582289" y="2472267"/>
            <a:ext cx="2011422" cy="43791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4174" y="3453201"/>
            <a:ext cx="1689785" cy="28038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20922" y="4409965"/>
            <a:ext cx="6367656" cy="184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AGN pair – 150 pc separation found with Chandra in the spiral galaxy NGC3393, previously known to host single AGN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regular spiral morphology, predominantly old circum-nuclear stellar population of this galaxy, and the closeness of the black holes embedded in the bulge, suggests that the black hole pair is the result of minor merger evolution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X-ray emission &amp; Galaxy evolution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2800" cap="small" dirty="0" smtClean="0">
                <a:solidFill>
                  <a:srgbClr val="D6D6F5"/>
                </a:solidFill>
              </a:rPr>
              <a:t>XRB populations - Summary</a:t>
            </a:r>
            <a:endParaRPr lang="en-US" sz="2400" cap="small" dirty="0" smtClean="0">
              <a:solidFill>
                <a:srgbClr val="D6D6F5"/>
              </a:solidFill>
            </a:endParaRPr>
          </a:p>
          <a:p>
            <a:r>
              <a:rPr lang="en-US" sz="2400" dirty="0" smtClean="0">
                <a:solidFill>
                  <a:srgbClr val="D6D6F5"/>
                </a:solidFill>
              </a:rPr>
              <a:t> </a:t>
            </a:r>
          </a:p>
          <a:p>
            <a:r>
              <a:rPr lang="en-US" sz="2400" dirty="0" smtClean="0">
                <a:sym typeface="Wingdings"/>
              </a:rPr>
              <a:t>	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properties and evolution of the stellar population</a:t>
            </a:r>
          </a:p>
          <a:p>
            <a:r>
              <a:rPr lang="en-US" sz="2400" dirty="0" smtClean="0">
                <a:sym typeface="Wingdings"/>
              </a:rPr>
              <a:t>		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"/>
              </a:rPr>
              <a:t>population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"/>
              </a:rPr>
              <a:t> synthesis models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olidFill>
                  <a:srgbClr val="FFC971"/>
                </a:solidFill>
                <a:sym typeface="Wingdings"/>
              </a:rPr>
              <a:t>      </a:t>
            </a:r>
            <a:r>
              <a:rPr lang="en-US" sz="2400" dirty="0" err="1" smtClean="0">
                <a:solidFill>
                  <a:srgbClr val="FFC971"/>
                </a:solidFill>
                <a:sym typeface="Wingdings"/>
              </a:rPr>
              <a:t></a:t>
            </a:r>
            <a:r>
              <a:rPr lang="en-US" sz="2400" dirty="0" smtClean="0">
                <a:solidFill>
                  <a:srgbClr val="FFC97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diagnostic of rejuvenation (in E &amp; S0)</a:t>
            </a:r>
          </a:p>
          <a:p>
            <a:endParaRPr lang="en-US" sz="2400" dirty="0" smtClean="0">
              <a:solidFill>
                <a:srgbClr val="FFC971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FFC971"/>
                </a:solidFill>
                <a:sym typeface="Wingdings"/>
              </a:rPr>
              <a:t>	</a:t>
            </a:r>
            <a:r>
              <a:rPr lang="en-US" sz="2400" dirty="0" err="1" smtClean="0">
                <a:solidFill>
                  <a:srgbClr val="FFC971"/>
                </a:solidFill>
                <a:sym typeface="Wingdings"/>
              </a:rPr>
              <a:t></a:t>
            </a:r>
            <a:r>
              <a:rPr lang="en-US" sz="2400" dirty="0" smtClean="0">
                <a:solidFill>
                  <a:srgbClr val="FFC97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Double nuclei  - merging  and galaxy evolution</a:t>
            </a:r>
          </a:p>
          <a:p>
            <a:endParaRPr lang="en-US" dirty="0" smtClean="0">
              <a:solidFill>
                <a:srgbClr val="FFC971"/>
              </a:solidFill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2355" y="4385735"/>
            <a:ext cx="2867526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Galactic X-ray Binary Luminosity Functions</a:t>
            </a:r>
            <a:r>
              <a:rPr lang="en-US" sz="1800" dirty="0" smtClean="0">
                <a:solidFill>
                  <a:schemeClr val="accent1"/>
                </a:solidFill>
              </a:rPr>
              <a:t/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800" b="0" dirty="0" smtClean="0"/>
              <a:t>Grimm</a:t>
            </a:r>
            <a:r>
              <a:rPr lang="en-US" sz="1800" b="0" dirty="0"/>
              <a:t>, </a:t>
            </a:r>
            <a:r>
              <a:rPr lang="en-US" sz="1800" b="0" dirty="0" err="1"/>
              <a:t>Gilfanov</a:t>
            </a:r>
            <a:r>
              <a:rPr lang="en-US" sz="1800" b="0" dirty="0"/>
              <a:t> &amp; </a:t>
            </a:r>
            <a:r>
              <a:rPr lang="en-US" sz="1800" b="0" dirty="0" err="1"/>
              <a:t>Sunyaev</a:t>
            </a:r>
            <a:r>
              <a:rPr lang="en-US" sz="1800" b="0" dirty="0"/>
              <a:t> </a:t>
            </a:r>
            <a:r>
              <a:rPr lang="en-US" sz="1800" b="0" dirty="0" smtClean="0"/>
              <a:t>2002</a:t>
            </a:r>
            <a:endParaRPr lang="en-US" sz="1100" b="0" dirty="0"/>
          </a:p>
        </p:txBody>
      </p:sp>
      <p:pic>
        <p:nvPicPr>
          <p:cNvPr id="441348" name="Picture 1028"/>
          <p:cNvPicPr>
            <a:picLocks noChangeAspect="1" noChangeArrowheads="1"/>
          </p:cNvPicPr>
          <p:nvPr/>
        </p:nvPicPr>
        <p:blipFill>
          <a:blip r:embed="rId3"/>
          <a:srcRect t="9204" b="2844"/>
          <a:stretch>
            <a:fillRect/>
          </a:stretch>
        </p:blipFill>
        <p:spPr bwMode="auto">
          <a:xfrm>
            <a:off x="372533" y="1105932"/>
            <a:ext cx="8458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44599" y="2736334"/>
            <a:ext cx="133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Apparent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738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Volume corrected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 effect on XLF – M83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37360"/>
          <a:stretch>
            <a:fillRect/>
          </a:stretch>
        </p:blipFill>
        <p:spPr>
          <a:xfrm>
            <a:off x="455613" y="914400"/>
            <a:ext cx="5355366" cy="392244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5810979" y="1591733"/>
            <a:ext cx="3333021" cy="2125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Flat power-law XLF in starburst nucleus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Broken power-law in older disk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Aging = depletion of most luminous HMXB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266" y="873352"/>
            <a:ext cx="284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5"/>
                </a:solidFill>
              </a:rPr>
              <a:t>Soria</a:t>
            </a:r>
            <a:r>
              <a:rPr lang="en-US" sz="2400" dirty="0" smtClean="0">
                <a:solidFill>
                  <a:schemeClr val="accent5"/>
                </a:solidFill>
              </a:rPr>
              <a:t> &amp; Wu 2003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Old LMXB populations in E and S0 galaxies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774700"/>
            <a:ext cx="3391719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Inferred 20 yrs ago with </a:t>
            </a:r>
            <a:r>
              <a:rPr lang="en-US" sz="2800" i="1" dirty="0" smtClean="0">
                <a:solidFill>
                  <a:schemeClr val="bg1"/>
                </a:solidFill>
              </a:rPr>
              <a:t>Einstein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Trinchieri</a:t>
            </a:r>
            <a:r>
              <a:rPr lang="en-US" sz="2400" dirty="0" smtClean="0">
                <a:solidFill>
                  <a:schemeClr val="accent5"/>
                </a:solidFill>
              </a:rPr>
              <a:t> &amp; </a:t>
            </a:r>
            <a:r>
              <a:rPr lang="en-US" sz="2400" dirty="0" err="1" smtClean="0">
                <a:solidFill>
                  <a:schemeClr val="accent5"/>
                </a:solidFill>
              </a:rPr>
              <a:t>Fabbiano</a:t>
            </a:r>
            <a:r>
              <a:rPr lang="en-US" sz="2400" dirty="0" smtClean="0">
                <a:solidFill>
                  <a:schemeClr val="accent5"/>
                </a:solidFill>
              </a:rPr>
              <a:t> 1985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Detected with </a:t>
            </a:r>
            <a:r>
              <a:rPr lang="en-US" sz="2800" i="1" dirty="0" smtClean="0">
                <a:solidFill>
                  <a:srgbClr val="FFFFFF"/>
                </a:solidFill>
              </a:rPr>
              <a:t>Chandra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AAE2CA"/>
                </a:solidFill>
              </a:rPr>
              <a:t>e.g. </a:t>
            </a:r>
            <a:r>
              <a:rPr lang="en-US" sz="2400" dirty="0" err="1" smtClean="0">
                <a:solidFill>
                  <a:srgbClr val="AAE2CA"/>
                </a:solidFill>
              </a:rPr>
              <a:t>Sarazin</a:t>
            </a:r>
            <a:r>
              <a:rPr lang="en-US" sz="2400" dirty="0" smtClean="0">
                <a:solidFill>
                  <a:srgbClr val="AAE2CA"/>
                </a:solidFill>
              </a:rPr>
              <a:t> et al 2000; etc.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</p:txBody>
      </p:sp>
      <p:pic>
        <p:nvPicPr>
          <p:cNvPr id="8" name="Picture 7" descr="4365"/>
          <p:cNvPicPr>
            <a:picLocks noChangeAspect="1" noChangeArrowheads="1"/>
          </p:cNvPicPr>
          <p:nvPr/>
        </p:nvPicPr>
        <p:blipFill>
          <a:blip r:embed="rId2"/>
          <a:srcRect l="6863" t="17704" r="6863" b="16667"/>
          <a:stretch>
            <a:fillRect/>
          </a:stretch>
        </p:blipFill>
        <p:spPr bwMode="auto">
          <a:xfrm>
            <a:off x="3730386" y="774700"/>
            <a:ext cx="5300177" cy="50927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XRB populations – the beginning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1371600"/>
            <a:ext cx="4246033" cy="3149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HMXB – SFR 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L</a:t>
            </a:r>
            <a:r>
              <a:rPr lang="en-US" sz="2400" baseline="-25000" dirty="0" smtClean="0">
                <a:solidFill>
                  <a:srgbClr val="FFFFFF"/>
                </a:solidFill>
              </a:rPr>
              <a:t>X</a:t>
            </a:r>
            <a:r>
              <a:rPr lang="en-US" sz="2400" dirty="0" smtClean="0">
                <a:solidFill>
                  <a:srgbClr val="FFFFFF"/>
                </a:solidFill>
              </a:rPr>
              <a:t>-L</a:t>
            </a:r>
            <a:r>
              <a:rPr lang="en-US" sz="2400" baseline="-25000" dirty="0" smtClean="0">
                <a:solidFill>
                  <a:srgbClr val="FFFFFF"/>
                </a:solidFill>
              </a:rPr>
              <a:t>FIR</a:t>
            </a:r>
            <a:r>
              <a:rPr lang="en-US" sz="2400" dirty="0" smtClean="0">
                <a:solidFill>
                  <a:srgbClr val="FFFFFF"/>
                </a:solidFill>
              </a:rPr>
              <a:t> correlation in star-forming galaxies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162" dirty="0" smtClean="0">
                <a:solidFill>
                  <a:schemeClr val="accent5"/>
                </a:solidFill>
              </a:rPr>
              <a:t>(</a:t>
            </a:r>
            <a:r>
              <a:rPr lang="en-US" sz="2162" dirty="0" err="1" smtClean="0">
                <a:solidFill>
                  <a:schemeClr val="accent5"/>
                </a:solidFill>
              </a:rPr>
              <a:t>Fabbiano</a:t>
            </a:r>
            <a:r>
              <a:rPr lang="en-US" sz="2162" dirty="0" smtClean="0">
                <a:solidFill>
                  <a:schemeClr val="accent5"/>
                </a:solidFill>
              </a:rPr>
              <a:t> &amp; </a:t>
            </a:r>
            <a:r>
              <a:rPr lang="en-US" sz="2162" dirty="0" err="1" smtClean="0">
                <a:solidFill>
                  <a:schemeClr val="accent5"/>
                </a:solidFill>
              </a:rPr>
              <a:t>Trinchieri</a:t>
            </a:r>
            <a:r>
              <a:rPr lang="en-US" sz="2162" dirty="0" smtClean="0">
                <a:solidFill>
                  <a:schemeClr val="accent5"/>
                </a:solidFill>
              </a:rPr>
              <a:t> 1985;…….)</a:t>
            </a:r>
            <a:endParaRPr lang="en-US" sz="2400" dirty="0" smtClean="0">
              <a:solidFill>
                <a:schemeClr val="accent5"/>
              </a:solidFill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Bluer galaxies are more X-ray luminous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AAE2CA"/>
                </a:solidFill>
              </a:rPr>
              <a:t>(</a:t>
            </a:r>
            <a:r>
              <a:rPr lang="en-US" sz="2000" dirty="0" err="1" smtClean="0">
                <a:solidFill>
                  <a:srgbClr val="AAE2CA"/>
                </a:solidFill>
              </a:rPr>
              <a:t>Fabbiano</a:t>
            </a:r>
            <a:r>
              <a:rPr lang="en-US" sz="2000" dirty="0" smtClean="0">
                <a:solidFill>
                  <a:srgbClr val="AAE2CA"/>
                </a:solidFill>
              </a:rPr>
              <a:t>, </a:t>
            </a:r>
            <a:r>
              <a:rPr lang="en-US" sz="2000" dirty="0" err="1" smtClean="0">
                <a:solidFill>
                  <a:srgbClr val="AAE2CA"/>
                </a:solidFill>
              </a:rPr>
              <a:t>Feigelson</a:t>
            </a:r>
            <a:r>
              <a:rPr lang="en-US" sz="2000" dirty="0" smtClean="0">
                <a:solidFill>
                  <a:srgbClr val="AAE2CA"/>
                </a:solidFill>
              </a:rPr>
              <a:t> &amp; </a:t>
            </a:r>
            <a:r>
              <a:rPr lang="en-US" sz="2000" dirty="0" err="1" smtClean="0">
                <a:solidFill>
                  <a:srgbClr val="AAE2CA"/>
                </a:solidFill>
              </a:rPr>
              <a:t>Zamorani</a:t>
            </a:r>
            <a:r>
              <a:rPr lang="en-US" sz="2000" dirty="0" smtClean="0">
                <a:solidFill>
                  <a:srgbClr val="AAE2CA"/>
                </a:solidFill>
              </a:rPr>
              <a:t> 1982)</a:t>
            </a:r>
            <a:endParaRPr lang="en-US" sz="2400" dirty="0" smtClean="0">
              <a:solidFill>
                <a:srgbClr val="AAE2CA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0000" r="15000" b="22681"/>
          <a:stretch>
            <a:fillRect/>
          </a:stretch>
        </p:blipFill>
        <p:spPr>
          <a:xfrm>
            <a:off x="4962316" y="1015999"/>
            <a:ext cx="3940384" cy="40004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XRB populations – the beginning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1015999"/>
            <a:ext cx="4246033" cy="37719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LMXB – Stellar mass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L</a:t>
            </a:r>
            <a:r>
              <a:rPr lang="en-US" sz="2400" baseline="-25000" dirty="0" smtClean="0">
                <a:solidFill>
                  <a:srgbClr val="FFFFFF"/>
                </a:solidFill>
              </a:rPr>
              <a:t>X</a:t>
            </a:r>
            <a:r>
              <a:rPr lang="en-US" sz="2400" dirty="0" smtClean="0">
                <a:solidFill>
                  <a:srgbClr val="FFFFFF"/>
                </a:solidFill>
              </a:rPr>
              <a:t>-L</a:t>
            </a:r>
            <a:r>
              <a:rPr lang="en-US" sz="2400" baseline="-25000" dirty="0" smtClean="0">
                <a:solidFill>
                  <a:srgbClr val="FFFFFF"/>
                </a:solidFill>
              </a:rPr>
              <a:t>H</a:t>
            </a:r>
            <a:r>
              <a:rPr lang="en-US" sz="2400" dirty="0" smtClean="0">
                <a:solidFill>
                  <a:srgbClr val="FFFFFF"/>
                </a:solidFill>
              </a:rPr>
              <a:t> correlation in bulge dominated galaxies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AAE2CA"/>
                </a:solidFill>
              </a:rPr>
              <a:t>(</a:t>
            </a:r>
            <a:r>
              <a:rPr lang="en-US" sz="2000" dirty="0" err="1" smtClean="0">
                <a:solidFill>
                  <a:srgbClr val="AAE2CA"/>
                </a:solidFill>
              </a:rPr>
              <a:t>Fabbiano</a:t>
            </a:r>
            <a:r>
              <a:rPr lang="en-US" sz="2000" dirty="0" smtClean="0">
                <a:solidFill>
                  <a:srgbClr val="AAE2CA"/>
                </a:solidFill>
              </a:rPr>
              <a:t> &amp; </a:t>
            </a:r>
            <a:r>
              <a:rPr lang="en-US" sz="2000" dirty="0" err="1" smtClean="0">
                <a:solidFill>
                  <a:srgbClr val="AAE2CA"/>
                </a:solidFill>
              </a:rPr>
              <a:t>trinchieri</a:t>
            </a:r>
            <a:r>
              <a:rPr lang="en-US" sz="2000" dirty="0" smtClean="0">
                <a:solidFill>
                  <a:srgbClr val="AAE2CA"/>
                </a:solidFill>
              </a:rPr>
              <a:t> 1985,….)</a:t>
            </a:r>
            <a:endParaRPr lang="en-US" sz="2400" dirty="0" smtClean="0">
              <a:solidFill>
                <a:srgbClr val="AAE2CA"/>
              </a:solidFill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Baseline emission of E and S0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162" dirty="0" smtClean="0">
                <a:solidFill>
                  <a:srgbClr val="AAE2CA"/>
                </a:solidFill>
              </a:rPr>
              <a:t>(</a:t>
            </a:r>
            <a:r>
              <a:rPr lang="en-US" sz="2162" dirty="0" err="1" smtClean="0">
                <a:solidFill>
                  <a:srgbClr val="AAE2CA"/>
                </a:solidFill>
              </a:rPr>
              <a:t>Trinchieri</a:t>
            </a:r>
            <a:r>
              <a:rPr lang="en-US" sz="2162" dirty="0" smtClean="0">
                <a:solidFill>
                  <a:srgbClr val="AAE2CA"/>
                </a:solidFill>
              </a:rPr>
              <a:t> &amp; </a:t>
            </a:r>
            <a:r>
              <a:rPr lang="en-US" sz="2162" dirty="0" err="1" smtClean="0">
                <a:solidFill>
                  <a:srgbClr val="AAE2CA"/>
                </a:solidFill>
              </a:rPr>
              <a:t>Fabbiano</a:t>
            </a:r>
            <a:r>
              <a:rPr lang="en-US" sz="2162" dirty="0" smtClean="0">
                <a:solidFill>
                  <a:srgbClr val="AAE2CA"/>
                </a:solidFill>
              </a:rPr>
              <a:t> 1985)</a:t>
            </a:r>
            <a:endParaRPr lang="en-US" sz="2400" dirty="0" smtClean="0">
              <a:solidFill>
                <a:srgbClr val="AAE2CA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5760"/>
          <a:stretch>
            <a:fillRect/>
          </a:stretch>
        </p:blipFill>
        <p:spPr>
          <a:xfrm>
            <a:off x="4956522" y="1015999"/>
            <a:ext cx="3882033" cy="4957763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4956523" y="3606800"/>
            <a:ext cx="3603278" cy="2366962"/>
          </a:xfrm>
          <a:prstGeom prst="parallelogram">
            <a:avLst>
              <a:gd name="adj" fmla="val 112965"/>
            </a:avLst>
          </a:prstGeom>
          <a:solidFill>
            <a:srgbClr val="3366FF">
              <a:alpha val="18000"/>
            </a:srgbClr>
          </a:solidFill>
          <a:ln>
            <a:solidFill>
              <a:schemeClr val="accent1">
                <a:shade val="95000"/>
                <a:satMod val="105000"/>
                <a:alpha val="3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XRB populations with </a:t>
            </a:r>
            <a:r>
              <a:rPr lang="en-US" sz="2800" i="1" cap="small" dirty="0" smtClean="0"/>
              <a:t>Chandra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4" y="914400"/>
            <a:ext cx="8608845" cy="4956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8422772" cy="4546600"/>
          </a:xfrm>
        </p:spPr>
        <p:txBody>
          <a:bodyPr>
            <a:normAutofit/>
          </a:bodyPr>
          <a:lstStyle/>
          <a:p>
            <a:pPr marL="290513" lvl="3" indent="-290513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WD, NS and BH</a:t>
            </a:r>
          </a:p>
          <a:p>
            <a:pPr marL="987426" lvl="3" indent="-290513"/>
            <a:r>
              <a:rPr lang="en-US" sz="2400" dirty="0" err="1" smtClean="0">
                <a:solidFill>
                  <a:srgbClr val="FFFFFF"/>
                </a:solidFill>
              </a:rPr>
              <a:t>XRBs</a:t>
            </a:r>
            <a:r>
              <a:rPr lang="en-US" sz="2400" dirty="0" smtClean="0">
                <a:solidFill>
                  <a:srgbClr val="FFFFFF"/>
                </a:solidFill>
              </a:rPr>
              <a:t> are individually detected </a:t>
            </a:r>
          </a:p>
          <a:p>
            <a:pPr marL="1320801" lvl="4" indent="-290513"/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Markers of parent stellar population</a:t>
            </a:r>
          </a:p>
          <a:p>
            <a:pPr marL="987426" lvl="3" indent="-290513"/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Population studies </a:t>
            </a:r>
          </a:p>
          <a:p>
            <a:pPr lvl="1">
              <a:buNone/>
            </a:pPr>
            <a:endParaRPr lang="en-US" sz="2400" dirty="0" smtClean="0">
              <a:noFill/>
            </a:endParaRPr>
          </a:p>
          <a:p>
            <a:pPr marL="290513" lvl="3" indent="-290513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Ultra-luminous X-ray sources </a:t>
            </a:r>
            <a:r>
              <a:rPr lang="en-US" sz="2400" dirty="0" smtClean="0">
                <a:solidFill>
                  <a:srgbClr val="FFFF00"/>
                </a:solidFill>
              </a:rPr>
              <a:t>– L</a:t>
            </a:r>
            <a:r>
              <a:rPr lang="en-US" sz="2400" baseline="-25000" dirty="0" smtClean="0">
                <a:solidFill>
                  <a:srgbClr val="FFFF00"/>
                </a:solidFill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 &gt; L</a:t>
            </a:r>
            <a:r>
              <a:rPr lang="en-US" sz="2400" baseline="-25000" dirty="0" smtClean="0">
                <a:solidFill>
                  <a:srgbClr val="FFFF00"/>
                </a:solidFill>
              </a:rPr>
              <a:t>E</a:t>
            </a:r>
            <a:r>
              <a:rPr lang="en-US" sz="2400" dirty="0" smtClean="0">
                <a:solidFill>
                  <a:srgbClr val="FFFF00"/>
                </a:solidFill>
              </a:rPr>
              <a:t> (10M</a:t>
            </a:r>
            <a:r>
              <a:rPr lang="en-US" sz="2400" baseline="-250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2400" dirty="0" smtClean="0">
                <a:solidFill>
                  <a:srgbClr val="FFFF00"/>
                </a:solidFill>
                <a:cs typeface="Wingdings"/>
              </a:rPr>
              <a:t>) - </a:t>
            </a:r>
            <a:r>
              <a:rPr lang="en-US" sz="2400" dirty="0" smtClean="0">
                <a:solidFill>
                  <a:srgbClr val="FFFF00"/>
                </a:solidFill>
              </a:rPr>
              <a:t>IMBH?</a:t>
            </a:r>
          </a:p>
          <a:p>
            <a:pPr marL="290513" lvl="3" indent="-290513">
              <a:buNone/>
            </a:pPr>
            <a:endParaRPr lang="en-US" sz="2400" dirty="0" smtClean="0">
              <a:solidFill>
                <a:schemeClr val="bg1">
                  <a:alpha val="0"/>
                </a:schemeClr>
              </a:solidFill>
            </a:endParaRPr>
          </a:p>
          <a:p>
            <a:pPr marL="290513" lvl="3" indent="-290513"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Binary formation and evolution (field and GCs)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Galaxy evolution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m51soria"/>
          <p:cNvPicPr>
            <a:picLocks noChangeAspect="1" noChangeArrowheads="1"/>
          </p:cNvPicPr>
          <p:nvPr/>
        </p:nvPicPr>
        <p:blipFill>
          <a:blip r:embed="rId2">
            <a:lum bright="20000" contrast="26000"/>
          </a:blip>
          <a:srcRect l="6000" r="15760"/>
          <a:stretch>
            <a:fillRect/>
          </a:stretch>
        </p:blipFill>
        <p:spPr bwMode="auto">
          <a:xfrm>
            <a:off x="3874525" y="774701"/>
            <a:ext cx="5269475" cy="5092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12700"/>
            <a:ext cx="8458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M83 –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Soria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&amp; Wu 2003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b="12166"/>
          <a:stretch>
            <a:fillRect/>
          </a:stretch>
        </p:blipFill>
        <p:spPr>
          <a:xfrm>
            <a:off x="0" y="1045633"/>
            <a:ext cx="4440884" cy="46016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866" y="5867402"/>
            <a:ext cx="17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E2CA"/>
                </a:solidFill>
              </a:rPr>
              <a:t>ESO VLT</a:t>
            </a:r>
            <a:endParaRPr lang="en-US" dirty="0">
              <a:solidFill>
                <a:srgbClr val="AAE2C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1466" y="5867401"/>
            <a:ext cx="17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E2CA"/>
                </a:solidFill>
              </a:rPr>
              <a:t>Chandra ACIS</a:t>
            </a:r>
            <a:endParaRPr lang="en-US" dirty="0">
              <a:solidFill>
                <a:srgbClr val="AAE2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diffuseRG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BF7"/>
              </a:clrFrom>
              <a:clrTo>
                <a:srgbClr val="F7FBF7">
                  <a:alpha val="0"/>
                </a:srgbClr>
              </a:clrTo>
            </a:clrChange>
            <a:lum/>
          </a:blip>
          <a:srcRect l="8249" t="21461" r="13539" b="21663"/>
          <a:stretch>
            <a:fillRect/>
          </a:stretch>
        </p:blipFill>
        <p:spPr bwMode="auto">
          <a:xfrm>
            <a:off x="3970867" y="956733"/>
            <a:ext cx="5024430" cy="4677286"/>
          </a:xfrm>
          <a:prstGeom prst="rect">
            <a:avLst/>
          </a:prstGeom>
          <a:noFill/>
          <a:ln w="76200" cap="flat" cmpd="tri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19000"/>
          </a:blip>
          <a:srcRect l="28576" t="17864" r="29205" b="17206"/>
          <a:stretch>
            <a:fillRect/>
          </a:stretch>
        </p:blipFill>
        <p:spPr>
          <a:xfrm>
            <a:off x="0" y="774700"/>
            <a:ext cx="4351960" cy="50198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NGC4278 – </a:t>
            </a:r>
            <a:r>
              <a:rPr lang="en-US" sz="2000" b="0" dirty="0" err="1" smtClean="0"/>
              <a:t>Brassington</a:t>
            </a:r>
            <a:r>
              <a:rPr lang="en-US" sz="2000" b="0" dirty="0" smtClean="0"/>
              <a:t> et al 2009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7877697" y="5449353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E2CA"/>
                </a:solidFill>
              </a:rPr>
              <a:t>Chandra</a:t>
            </a:r>
            <a:endParaRPr lang="en-US" dirty="0">
              <a:solidFill>
                <a:srgbClr val="AAE2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8458200" cy="546100"/>
          </a:xfrm>
        </p:spPr>
        <p:txBody>
          <a:bodyPr/>
          <a:lstStyle/>
          <a:p>
            <a:r>
              <a:rPr lang="en-US" sz="2800" cap="small" dirty="0" smtClean="0"/>
              <a:t>XRB populations with </a:t>
            </a:r>
            <a:r>
              <a:rPr lang="en-US" sz="2800" i="1" cap="small" dirty="0" smtClean="0"/>
              <a:t>Chandra</a:t>
            </a:r>
            <a:r>
              <a:rPr lang="en-US" sz="2000" cap="small" dirty="0" smtClean="0"/>
              <a:t/>
            </a:r>
            <a:br>
              <a:rPr lang="en-US" sz="2000" cap="small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8639"/>
            <a:ext cx="8902701" cy="325966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Detect individual </a:t>
            </a:r>
            <a:r>
              <a:rPr lang="en-US" sz="2800" dirty="0" err="1" smtClean="0">
                <a:solidFill>
                  <a:srgbClr val="FFFFFF"/>
                </a:solidFill>
              </a:rPr>
              <a:t>XRBs</a:t>
            </a:r>
            <a:r>
              <a:rPr lang="en-US" sz="2800" dirty="0" smtClean="0">
                <a:solidFill>
                  <a:srgbClr val="FFFFFF"/>
                </a:solidFill>
              </a:rPr>
              <a:t> down to L</a:t>
            </a:r>
            <a:r>
              <a:rPr lang="en-US" sz="2800" baseline="-25000" dirty="0" smtClean="0">
                <a:solidFill>
                  <a:srgbClr val="FFFFFF"/>
                </a:solidFill>
              </a:rPr>
              <a:t>X</a:t>
            </a:r>
            <a:r>
              <a:rPr lang="en-US" sz="2800" dirty="0" smtClean="0">
                <a:solidFill>
                  <a:srgbClr val="FFFFFF"/>
                </a:solidFill>
              </a:rPr>
              <a:t>~10</a:t>
            </a:r>
            <a:r>
              <a:rPr lang="en-US" sz="2800" baseline="30000" dirty="0" smtClean="0">
                <a:solidFill>
                  <a:srgbClr val="FFFFFF"/>
                </a:solidFill>
              </a:rPr>
              <a:t>35</a:t>
            </a:r>
            <a:r>
              <a:rPr lang="en-US" sz="2800" dirty="0" smtClean="0">
                <a:solidFill>
                  <a:srgbClr val="FFFFFF"/>
                </a:solidFill>
              </a:rPr>
              <a:t>-10</a:t>
            </a:r>
            <a:r>
              <a:rPr lang="en-US" sz="2800" baseline="30000" dirty="0" smtClean="0">
                <a:solidFill>
                  <a:srgbClr val="FFFFFF"/>
                </a:solidFill>
              </a:rPr>
              <a:t>37</a:t>
            </a:r>
            <a:r>
              <a:rPr lang="en-US" sz="2800" dirty="0" smtClean="0">
                <a:solidFill>
                  <a:srgbClr val="FFFFFF"/>
                </a:solidFill>
              </a:rPr>
              <a:t> erg/</a:t>
            </a:r>
            <a:r>
              <a:rPr lang="en-US" sz="2800" dirty="0" err="1" smtClean="0">
                <a:solidFill>
                  <a:srgbClr val="FFFFFF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 in galaxies out to 30 </a:t>
            </a:r>
            <a:r>
              <a:rPr lang="en-US" sz="2800" dirty="0" err="1" smtClean="0">
                <a:solidFill>
                  <a:srgbClr val="FFFFFF"/>
                </a:solidFill>
              </a:rPr>
              <a:t>Mpc</a:t>
            </a:r>
            <a:r>
              <a:rPr lang="en-US" sz="2800" dirty="0" smtClean="0">
                <a:solidFill>
                  <a:srgbClr val="FFFFFF"/>
                </a:solidFill>
              </a:rPr>
              <a:t> and beyond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Review</a:t>
            </a:r>
            <a:r>
              <a:rPr lang="en-US" sz="2800" dirty="0" smtClean="0">
                <a:solidFill>
                  <a:srgbClr val="AAE2CA"/>
                </a:solidFill>
              </a:rPr>
              <a:t>: </a:t>
            </a:r>
            <a:r>
              <a:rPr lang="en-US" sz="2800" dirty="0" err="1" smtClean="0">
                <a:solidFill>
                  <a:srgbClr val="AAE2CA"/>
                </a:solidFill>
              </a:rPr>
              <a:t>Fabbiano</a:t>
            </a:r>
            <a:r>
              <a:rPr lang="en-US" sz="2800" dirty="0" smtClean="0">
                <a:solidFill>
                  <a:srgbClr val="AAE2CA"/>
                </a:solidFill>
              </a:rPr>
              <a:t> 2006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Use the tools of astronomy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Photometry/spectra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Time variability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Luminosity Functions (XLF)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74700"/>
            <a:ext cx="9144000" cy="5624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lIns="0" tIns="0" rIns="0" bIns="0">
            <a:normAutofit fontScale="90000"/>
          </a:bodyPr>
          <a:lstStyle/>
          <a:p>
            <a:pPr defTabSz="1008063" eaLnBrk="1" hangingPunct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z="3600" dirty="0" smtClean="0">
                <a:solidFill>
                  <a:schemeClr val="accent2"/>
                </a:solidFill>
                <a:latin typeface="Times New Roman" pitchFamily="-65" charset="0"/>
              </a:rPr>
              <a:t>	</a:t>
            </a:r>
            <a:r>
              <a:rPr lang="en-GB" sz="3111" dirty="0" smtClean="0"/>
              <a:t>Chandra </a:t>
            </a:r>
            <a:r>
              <a:rPr lang="en-GB" sz="3111" dirty="0" err="1" smtClean="0"/>
              <a:t>color</a:t>
            </a:r>
            <a:r>
              <a:rPr lang="en-GB" sz="3111" dirty="0" err="1"/>
              <a:t>-color</a:t>
            </a:r>
            <a:r>
              <a:rPr lang="en-GB" sz="3111" dirty="0"/>
              <a:t> </a:t>
            </a:r>
            <a:r>
              <a:rPr lang="en-GB" sz="3111" dirty="0" smtClean="0"/>
              <a:t>diagram XRB classification </a:t>
            </a:r>
            <a:br>
              <a:rPr lang="en-GB" sz="3111" dirty="0" smtClean="0"/>
            </a:br>
            <a:endParaRPr lang="en-GB" sz="3556" dirty="0">
              <a:solidFill>
                <a:srgbClr val="2C7C9F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6200" y="990600"/>
            <a:ext cx="899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-65" charset="2"/>
              <a:buNone/>
            </a:pPr>
            <a:endParaRPr lang="en-US" sz="2000" b="1">
              <a:solidFill>
                <a:schemeClr val="hlink"/>
              </a:solidFill>
              <a:latin typeface="Times New Roman" pitchFamily="-65" charset="0"/>
            </a:endParaRPr>
          </a:p>
          <a:p>
            <a:pPr eaLnBrk="1" hangingPunct="1">
              <a:spcBef>
                <a:spcPct val="50000"/>
              </a:spcBef>
              <a:buFont typeface="Wingdings" pitchFamily="-65" charset="2"/>
              <a:buChar char="q"/>
            </a:pPr>
            <a:endParaRPr lang="en-US" sz="2000" b="1">
              <a:latin typeface="Times New Roman" pitchFamily="-65" charset="0"/>
            </a:endParaRPr>
          </a:p>
          <a:p>
            <a:pPr eaLnBrk="1" hangingPunct="1">
              <a:spcBef>
                <a:spcPct val="50000"/>
              </a:spcBef>
              <a:buFont typeface="Wingdings" pitchFamily="-65" charset="2"/>
              <a:buChar char="q"/>
            </a:pPr>
            <a:endParaRPr lang="en-US" sz="2000" b="1">
              <a:latin typeface="Times New Roman" pitchFamily="-65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990600"/>
            <a:ext cx="5160209" cy="516910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8300" y="1147712"/>
            <a:ext cx="290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Soft color = (M – S)/T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Hard color =(H – M)/T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Where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S= 0.3-1 </a:t>
            </a:r>
            <a:r>
              <a:rPr lang="en-US" sz="2000" dirty="0" err="1" smtClean="0">
                <a:solidFill>
                  <a:srgbClr val="FFFFFF"/>
                </a:solidFill>
              </a:rPr>
              <a:t>keV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M=1-2 </a:t>
            </a:r>
            <a:r>
              <a:rPr lang="en-US" sz="2000" dirty="0" err="1" smtClean="0">
                <a:solidFill>
                  <a:srgbClr val="FFFFFF"/>
                </a:solidFill>
              </a:rPr>
              <a:t>keV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H= 2- 8 </a:t>
            </a:r>
            <a:r>
              <a:rPr lang="en-US" sz="2000" dirty="0" err="1" smtClean="0">
                <a:solidFill>
                  <a:srgbClr val="FFFFFF"/>
                </a:solidFill>
              </a:rPr>
              <a:t>keV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T= 0.3-8 </a:t>
            </a:r>
            <a:r>
              <a:rPr lang="en-US" sz="2000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178300"/>
            <a:ext cx="3776133" cy="43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22" kern="0" dirty="0" err="1" smtClean="0">
                <a:solidFill>
                  <a:srgbClr val="AAE2CA"/>
                </a:solidFill>
                <a:ea typeface="ＭＳ Ｐゴシック" charset="-128"/>
                <a:cs typeface="ＭＳ Ｐゴシック" charset="-128"/>
              </a:rPr>
              <a:t>Prestwich</a:t>
            </a:r>
            <a:r>
              <a:rPr lang="en-GB" sz="2222" kern="0" dirty="0" smtClean="0">
                <a:solidFill>
                  <a:srgbClr val="AAE2CA"/>
                </a:solidFill>
                <a:ea typeface="ＭＳ Ｐゴシック" charset="-128"/>
                <a:cs typeface="ＭＳ Ｐゴシック" charset="-128"/>
              </a:rPr>
              <a:t> et al 2003</a:t>
            </a:r>
            <a:endParaRPr lang="en-US" dirty="0">
              <a:solidFill>
                <a:srgbClr val="AAE2CA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26.3|36.|1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dia2011">
  <a:themeElements>
    <a:clrScheme name="Slid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ia2011">
  <a:themeElements>
    <a:clrScheme name="Slid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32199</TotalTime>
  <Words>1399</Words>
  <Application>Microsoft Macintosh PowerPoint</Application>
  <PresentationFormat>On-screen Show (4:3)</PresentationFormat>
  <Paragraphs>187</Paragraphs>
  <Slides>28</Slides>
  <Notes>4</Notes>
  <HiddenSlides>0</HiddenSlides>
  <MMClips>1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India2011</vt:lpstr>
      <vt:lpstr>1_India2011</vt:lpstr>
      <vt:lpstr>Slide 1</vt:lpstr>
      <vt:lpstr>XRB populations – the beginning </vt:lpstr>
      <vt:lpstr>XRB populations – the beginning </vt:lpstr>
      <vt:lpstr>XRB populations – the beginning </vt:lpstr>
      <vt:lpstr>XRB populations with Chandra </vt:lpstr>
      <vt:lpstr>Slide 6</vt:lpstr>
      <vt:lpstr>NGC4278 – Brassington et al 2009</vt:lpstr>
      <vt:lpstr>XRB populations with Chandra </vt:lpstr>
      <vt:lpstr> Chandra color-color diagram XRB classification  </vt:lpstr>
      <vt:lpstr>M81 – Different XRB populations have different XLF</vt:lpstr>
      <vt:lpstr>HMXB XLF and ULXs - The Antennae</vt:lpstr>
      <vt:lpstr>HMXB XLF and ULXs</vt:lpstr>
      <vt:lpstr>LMXB XLF - Normalization </vt:lpstr>
      <vt:lpstr>LMXB populations – Field vs GC formation </vt:lpstr>
      <vt:lpstr>LMXB XLF – Shape – age and formation</vt:lpstr>
      <vt:lpstr>LMXB spectra and ‘derived’ BH masses </vt:lpstr>
      <vt:lpstr>LMXB populations -transients </vt:lpstr>
      <vt:lpstr>Transient LMXBs - NGC 33799, 4278, 4697  </vt:lpstr>
      <vt:lpstr>Transient LMXBs - NGC 3379, 4278, 4697  </vt:lpstr>
      <vt:lpstr>Flaring QSS – Brassington et al 2012 </vt:lpstr>
      <vt:lpstr>GC BH binaries – Do they exist? </vt:lpstr>
      <vt:lpstr>GC BH binaries – Luminous &amp; variable LMXBs </vt:lpstr>
      <vt:lpstr>ULX in outflow in GC (Brassington et al 2012) </vt:lpstr>
      <vt:lpstr>Binary Supermassive BHs / Double Nuclei </vt:lpstr>
      <vt:lpstr>X-ray emission &amp; Galaxy evolution</vt:lpstr>
      <vt:lpstr>Galactic X-ray Binary Luminosity Functions Grimm, Gilfanov &amp; Sunyaev 2002</vt:lpstr>
      <vt:lpstr>Age effect on XLF – M83</vt:lpstr>
      <vt:lpstr>Old LMXB populations in E and S0 galaxies </vt:lpstr>
    </vt:vector>
  </TitlesOfParts>
  <Company>Smithsonian Astrophysical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CXC SAO</dc:creator>
  <cp:lastModifiedBy>pepi</cp:lastModifiedBy>
  <cp:revision>76</cp:revision>
  <dcterms:created xsi:type="dcterms:W3CDTF">2012-07-09T13:47:30Z</dcterms:created>
  <dcterms:modified xsi:type="dcterms:W3CDTF">2012-07-09T13:48:45Z</dcterms:modified>
</cp:coreProperties>
</file>