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467" r:id="rId2"/>
    <p:sldId id="440" r:id="rId3"/>
    <p:sldId id="443" r:id="rId4"/>
    <p:sldId id="423" r:id="rId5"/>
    <p:sldId id="422" r:id="rId6"/>
    <p:sldId id="407" r:id="rId7"/>
    <p:sldId id="309" r:id="rId8"/>
    <p:sldId id="400" r:id="rId9"/>
    <p:sldId id="445" r:id="rId10"/>
    <p:sldId id="408" r:id="rId11"/>
    <p:sldId id="263" r:id="rId12"/>
    <p:sldId id="332" r:id="rId13"/>
    <p:sldId id="469" r:id="rId14"/>
    <p:sldId id="470" r:id="rId15"/>
    <p:sldId id="471" r:id="rId16"/>
    <p:sldId id="473" r:id="rId17"/>
    <p:sldId id="457" r:id="rId18"/>
    <p:sldId id="472" r:id="rId19"/>
    <p:sldId id="449" r:id="rId20"/>
    <p:sldId id="269" r:id="rId21"/>
    <p:sldId id="415" r:id="rId22"/>
    <p:sldId id="448" r:id="rId23"/>
    <p:sldId id="450" r:id="rId24"/>
    <p:sldId id="468" r:id="rId25"/>
    <p:sldId id="43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58A944"/>
    <a:srgbClr val="FFE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104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32F77-E34C-2A47-8E75-6244DFD4E037}" type="datetimeFigureOut">
              <a:rPr lang="en-US" smtClean="0"/>
              <a:t>7/7/12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AFB58-F9E3-564D-8768-5F85F0975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8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E884D-4E96-6F45-97EB-D67D92A59B2D}" type="slidenum">
              <a:rPr lang="en-US"/>
              <a:pPr/>
              <a:t>2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17D9E-C992-CA4C-B418-FBB6689A0D65}" type="slidenum">
              <a:rPr lang="en-US"/>
              <a:pPr/>
              <a:t>22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FB58-F9E3-564D-8768-5F85F0975E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65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E884D-4E96-6F45-97EB-D67D92A59B2D}" type="slidenum">
              <a:rPr lang="en-US"/>
              <a:pPr/>
              <a:t>4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E884D-4E96-6F45-97EB-D67D92A59B2D}" type="slidenum">
              <a:rPr lang="en-US"/>
              <a:pPr/>
              <a:t>5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17D9E-C992-CA4C-B418-FBB6689A0D65}" type="slidenum">
              <a:rPr lang="en-US"/>
              <a:pPr/>
              <a:t>7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E884D-4E96-6F45-97EB-D67D92A59B2D}" type="slidenum">
              <a:rPr lang="en-US"/>
              <a:pPr/>
              <a:t>8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17D9E-C992-CA4C-B418-FBB6689A0D65}" type="slidenum">
              <a:rPr lang="en-US"/>
              <a:pPr/>
              <a:t>9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17D9E-C992-CA4C-B418-FBB6689A0D65}" type="slidenum">
              <a:rPr lang="en-US"/>
              <a:pPr/>
              <a:t>17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17D9E-C992-CA4C-B418-FBB6689A0D65}" type="slidenum">
              <a:rPr lang="en-US"/>
              <a:pPr/>
              <a:t>18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July 7, 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July 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July 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July 7, 2012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July 7, 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July 7, 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July 7, 2012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July 7, 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July 7, 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July 7, 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July 7, 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July 7,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9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2667" y="239894"/>
            <a:ext cx="7944555" cy="2709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 smtClean="0"/>
              <a:t>Peeking into the crust of a neutron star</a:t>
            </a:r>
            <a:endParaRPr lang="en-US" sz="2800" dirty="0" smtClean="0"/>
          </a:p>
          <a:p>
            <a:pPr algn="ctr">
              <a:lnSpc>
                <a:spcPct val="50000"/>
              </a:lnSpc>
            </a:pPr>
            <a:endParaRPr lang="en-US" sz="5400" b="1" dirty="0" smtClean="0"/>
          </a:p>
          <a:p>
            <a:pPr algn="ctr"/>
            <a:r>
              <a:rPr lang="en-US" sz="2800" b="1" dirty="0" smtClean="0"/>
              <a:t>Nathalie </a:t>
            </a:r>
            <a:r>
              <a:rPr lang="en-US" sz="2800" b="1" dirty="0" err="1" smtClean="0"/>
              <a:t>Degenaar</a:t>
            </a:r>
            <a:r>
              <a:rPr lang="en-US" sz="2800" b="1" dirty="0"/>
              <a:t>	</a:t>
            </a:r>
            <a:r>
              <a:rPr lang="en-US" sz="2800" b="1" dirty="0" smtClean="0"/>
              <a:t>University of Michigan</a:t>
            </a:r>
            <a:endParaRPr lang="en-US" sz="2800" b="1" dirty="0"/>
          </a:p>
        </p:txBody>
      </p:sp>
      <p:pic>
        <p:nvPicPr>
          <p:cNvPr id="5" name="Picture 4" descr="temp_ev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711" y="3946047"/>
            <a:ext cx="2823144" cy="2794799"/>
          </a:xfrm>
          <a:prstGeom prst="rect">
            <a:avLst/>
          </a:prstGeom>
        </p:spPr>
      </p:pic>
      <p:pic>
        <p:nvPicPr>
          <p:cNvPr id="6" name="Picture 5" descr="july2009_color_crop_smoo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" y="4047646"/>
            <a:ext cx="2734937" cy="23425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481" y="3376536"/>
            <a:ext cx="2809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X-ray observations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 flipV="1">
            <a:off x="2508619" y="5159827"/>
            <a:ext cx="604762" cy="360195"/>
          </a:xfrm>
          <a:prstGeom prst="rightArrow">
            <a:avLst/>
          </a:prstGeom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85001" y="3377451"/>
            <a:ext cx="2689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Interior properties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291848" y="3378341"/>
            <a:ext cx="2710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Thermal evolution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 flipV="1">
            <a:off x="5800785" y="5136490"/>
            <a:ext cx="604762" cy="360195"/>
          </a:xfrm>
          <a:prstGeom prst="rightArrow">
            <a:avLst/>
          </a:prstGeom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NS_struct_simp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88" y="4013779"/>
            <a:ext cx="2502652" cy="26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7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2667" y="592390"/>
            <a:ext cx="7944555" cy="5622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 smtClean="0"/>
              <a:t>Can we observe this for “normal” transients with shorter outbursts?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9120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ly2009_color_crop_smoo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4" y="2761835"/>
            <a:ext cx="3941109" cy="3375645"/>
          </a:xfrm>
          <a:prstGeom prst="rect">
            <a:avLst/>
          </a:prstGeom>
        </p:spPr>
      </p:pic>
      <p:pic>
        <p:nvPicPr>
          <p:cNvPr id="4" name="Picture 3" descr="terzan5_maxi_lc_1d_2009_2011_Ju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02" y="2140577"/>
            <a:ext cx="4679774" cy="4476306"/>
          </a:xfrm>
          <a:prstGeom prst="rect">
            <a:avLst/>
          </a:prstGeom>
        </p:spPr>
      </p:pic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4321002" y="6358377"/>
            <a:ext cx="4665969" cy="40011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        Time </a:t>
            </a:r>
            <a:r>
              <a:rPr lang="en-US" sz="2000" dirty="0">
                <a:solidFill>
                  <a:srgbClr val="000000"/>
                </a:solidFill>
              </a:rPr>
              <a:t>since </a:t>
            </a:r>
            <a:r>
              <a:rPr lang="en-US" sz="2000" dirty="0" smtClean="0">
                <a:solidFill>
                  <a:srgbClr val="000000"/>
                </a:solidFill>
              </a:rPr>
              <a:t>2009 July 1 (</a:t>
            </a:r>
            <a:r>
              <a:rPr lang="en-US" sz="2000" dirty="0">
                <a:solidFill>
                  <a:srgbClr val="000000"/>
                </a:solidFill>
              </a:rPr>
              <a:t>days)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 rot="16200000">
            <a:off x="2688904" y="3939599"/>
            <a:ext cx="3664309" cy="40011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MAXI intensity (counts/s/cm2)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0295" y="4639412"/>
            <a:ext cx="168907" cy="179475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129203" y="2140577"/>
            <a:ext cx="2191800" cy="2498835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129203" y="4818887"/>
            <a:ext cx="2191800" cy="193960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6574" y="2772204"/>
            <a:ext cx="1836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Globular cluster </a:t>
            </a:r>
            <a:endParaRPr lang="en-US" dirty="0" smtClean="0"/>
          </a:p>
          <a:p>
            <a:r>
              <a:rPr lang="en-US" dirty="0" err="1" smtClean="0"/>
              <a:t>Terzan</a:t>
            </a:r>
            <a:r>
              <a:rPr lang="en-US" dirty="0" smtClean="0"/>
              <a:t> </a:t>
            </a:r>
            <a:r>
              <a:rPr lang="en-US" dirty="0"/>
              <a:t>5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273461" y="3272670"/>
            <a:ext cx="0" cy="55223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910737" y="3272670"/>
            <a:ext cx="0" cy="55223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422067" y="3273204"/>
            <a:ext cx="0" cy="55223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914533" y="2641728"/>
            <a:ext cx="158228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Quiescence: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before outburst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92862" y="2699735"/>
            <a:ext cx="14850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Quiescence: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After outburst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150923" y="2417947"/>
            <a:ext cx="462068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74317" y="1973958"/>
            <a:ext cx="1008810" cy="338554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Outburst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4533" y="2140577"/>
            <a:ext cx="183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IGR </a:t>
            </a:r>
            <a:r>
              <a:rPr lang="en-US" dirty="0" smtClean="0">
                <a:solidFill>
                  <a:schemeClr val="bg1"/>
                </a:solidFill>
              </a:rPr>
              <a:t>J17480-2446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220878" y="220893"/>
            <a:ext cx="8669458" cy="704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 smtClean="0"/>
              <a:t>Test case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68029" y="1062842"/>
            <a:ext cx="833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10-week accretion outburst</a:t>
            </a:r>
            <a:r>
              <a:rPr lang="en-US" sz="2800" dirty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2010 October-December</a:t>
            </a:r>
            <a:endParaRPr lang="en-US" sz="2800" u="sng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676065" y="3273207"/>
            <a:ext cx="0" cy="55223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"/>
          <p:cNvSpPr txBox="1">
            <a:spLocks/>
          </p:cNvSpPr>
          <p:nvPr/>
        </p:nvSpPr>
        <p:spPr>
          <a:xfrm>
            <a:off x="84666" y="1668407"/>
            <a:ext cx="4321002" cy="813280"/>
          </a:xfrm>
          <a:prstGeom prst="rect">
            <a:avLst/>
          </a:prstGeom>
          <a:ln w="38100" cmpd="sng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2400" dirty="0" smtClean="0">
                <a:sym typeface="Wingdings"/>
              </a:rPr>
              <a:t>11-Hz pulsar: relatively strong magnetic field (but &lt;10</a:t>
            </a:r>
            <a:r>
              <a:rPr lang="en-US" sz="2400" baseline="30000" dirty="0" smtClean="0">
                <a:sym typeface="Wingdings"/>
              </a:rPr>
              <a:t>11</a:t>
            </a:r>
            <a:r>
              <a:rPr lang="en-US" sz="2400" dirty="0" smtClean="0">
                <a:sym typeface="Wingdings"/>
              </a:rPr>
              <a:t> G)</a:t>
            </a:r>
            <a:endParaRPr lang="en-US" sz="24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86362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urves_only_da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69" y="1380259"/>
            <a:ext cx="5522344" cy="54048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98312" y="1360367"/>
            <a:ext cx="32893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(Outburst: 2010 Oct-Dec)</a:t>
            </a:r>
          </a:p>
          <a:p>
            <a:endParaRPr lang="en-US" sz="2200" dirty="0" smtClean="0"/>
          </a:p>
          <a:p>
            <a:pPr algn="ctr"/>
            <a:r>
              <a:rPr lang="en-US" sz="2400" dirty="0"/>
              <a:t>I</a:t>
            </a:r>
            <a:r>
              <a:rPr lang="en-US" sz="2400" dirty="0" smtClean="0"/>
              <a:t>nitially enhanced, but decreasing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9912" y="1436779"/>
            <a:ext cx="1338227" cy="46166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Terzan</a:t>
            </a:r>
            <a:r>
              <a:rPr lang="en-US" sz="2400" dirty="0" smtClean="0">
                <a:solidFill>
                  <a:srgbClr val="000000"/>
                </a:solidFill>
              </a:rPr>
              <a:t> 5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20878" y="220893"/>
            <a:ext cx="8669458" cy="704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 smtClean="0"/>
              <a:t>Thermal evolution: crust cooling?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0847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rves_no_heat_may20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69" y="1381003"/>
            <a:ext cx="5521583" cy="54041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98312" y="1360367"/>
            <a:ext cx="328937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(Outburst: 2010 Oct-Dec)</a:t>
            </a:r>
          </a:p>
          <a:p>
            <a:endParaRPr lang="en-US" sz="2200" dirty="0" smtClean="0"/>
          </a:p>
          <a:p>
            <a:pPr algn="ctr"/>
            <a:r>
              <a:rPr lang="en-US" sz="2400" dirty="0"/>
              <a:t>I</a:t>
            </a:r>
            <a:r>
              <a:rPr lang="en-US" sz="2400" dirty="0" smtClean="0"/>
              <a:t>nitially enhanced, but decreasing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Cooling curve </a:t>
            </a:r>
            <a:r>
              <a:rPr lang="en-US" sz="2400" dirty="0" smtClean="0"/>
              <a:t>with standard heat: </a:t>
            </a:r>
            <a:endParaRPr lang="en-US" sz="2400" dirty="0"/>
          </a:p>
          <a:p>
            <a:pPr algn="ctr"/>
            <a:r>
              <a:rPr lang="en-US" sz="2400" dirty="0">
                <a:sym typeface="Wingdings"/>
              </a:rPr>
              <a:t>     </a:t>
            </a:r>
            <a:r>
              <a:rPr lang="en-US" sz="2400" dirty="0" smtClean="0"/>
              <a:t>no </a:t>
            </a:r>
            <a:r>
              <a:rPr lang="en-US" sz="2400" dirty="0"/>
              <a:t>match</a:t>
            </a:r>
          </a:p>
          <a:p>
            <a:pPr algn="ctr"/>
            <a:endParaRPr lang="en-US" sz="2400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20878" y="220893"/>
            <a:ext cx="8669458" cy="704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 smtClean="0"/>
              <a:t>Thermal evolution: crust cooling?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5365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rves_all_may20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69" y="1381003"/>
            <a:ext cx="5521583" cy="54041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98312" y="1360367"/>
            <a:ext cx="328937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(Outburst: 2010 Oct-Dec)</a:t>
            </a:r>
          </a:p>
          <a:p>
            <a:endParaRPr lang="en-US" sz="2200" dirty="0" smtClean="0"/>
          </a:p>
          <a:p>
            <a:pPr algn="ctr"/>
            <a:r>
              <a:rPr lang="en-US" sz="2400" dirty="0"/>
              <a:t>I</a:t>
            </a:r>
            <a:r>
              <a:rPr lang="en-US" sz="2400" dirty="0" smtClean="0"/>
              <a:t>nitially enhanced, but decreasing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Cooling curve </a:t>
            </a:r>
            <a:r>
              <a:rPr lang="en-US" sz="2400" dirty="0" smtClean="0"/>
              <a:t>with standard heat: </a:t>
            </a:r>
            <a:endParaRPr lang="en-US" sz="2400" dirty="0"/>
          </a:p>
          <a:p>
            <a:pPr algn="ctr"/>
            <a:r>
              <a:rPr lang="en-US" sz="2400" dirty="0">
                <a:sym typeface="Wingdings"/>
              </a:rPr>
              <a:t>     </a:t>
            </a:r>
            <a:r>
              <a:rPr lang="en-US" sz="2400" dirty="0" smtClean="0"/>
              <a:t>no match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Cooling curve </a:t>
            </a:r>
            <a:r>
              <a:rPr lang="en-US" sz="2400" dirty="0" smtClean="0"/>
              <a:t>with extra </a:t>
            </a:r>
            <a:r>
              <a:rPr lang="en-US" sz="2400" u="sng" dirty="0" smtClean="0"/>
              <a:t>shallow</a:t>
            </a:r>
            <a:r>
              <a:rPr lang="en-US" sz="2400" dirty="0" smtClean="0"/>
              <a:t> heat: </a:t>
            </a:r>
            <a:endParaRPr lang="en-US" sz="2400" dirty="0"/>
          </a:p>
          <a:p>
            <a:pPr algn="ctr"/>
            <a:r>
              <a:rPr lang="en-US" sz="2400" dirty="0">
                <a:sym typeface="Wingdings"/>
              </a:rPr>
              <a:t>     </a:t>
            </a:r>
            <a:r>
              <a:rPr lang="en-US" sz="2400" dirty="0" smtClean="0">
                <a:sym typeface="Wingdings"/>
              </a:rPr>
              <a:t>much better!</a:t>
            </a:r>
            <a:endParaRPr lang="en-US" sz="24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20878" y="220893"/>
            <a:ext cx="8669458" cy="704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 smtClean="0"/>
              <a:t>Thermal evolution: crust cooling!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6749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rves_all_may20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69" y="1381003"/>
            <a:ext cx="5521583" cy="54041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98312" y="1360367"/>
            <a:ext cx="328937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(Outburst: 2010 Oct-Dec)</a:t>
            </a:r>
          </a:p>
          <a:p>
            <a:endParaRPr lang="en-US" sz="2200" dirty="0" smtClean="0"/>
          </a:p>
          <a:p>
            <a:pPr algn="ctr"/>
            <a:r>
              <a:rPr lang="en-US" sz="2400" dirty="0"/>
              <a:t>I</a:t>
            </a:r>
            <a:r>
              <a:rPr lang="en-US" sz="2400" dirty="0" smtClean="0"/>
              <a:t>nitially enhanced, but decreasing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Cooling curve </a:t>
            </a:r>
            <a:r>
              <a:rPr lang="en-US" sz="2400" dirty="0" smtClean="0"/>
              <a:t>with standard heat: </a:t>
            </a:r>
            <a:endParaRPr lang="en-US" sz="2400" dirty="0"/>
          </a:p>
          <a:p>
            <a:pPr algn="ctr"/>
            <a:r>
              <a:rPr lang="en-US" sz="2400" dirty="0">
                <a:sym typeface="Wingdings"/>
              </a:rPr>
              <a:t>     </a:t>
            </a:r>
            <a:r>
              <a:rPr lang="en-US" sz="2400" dirty="0" smtClean="0"/>
              <a:t>no match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Cooling curve </a:t>
            </a:r>
            <a:r>
              <a:rPr lang="en-US" sz="2400" dirty="0" smtClean="0"/>
              <a:t>with extra </a:t>
            </a:r>
            <a:r>
              <a:rPr lang="en-US" sz="2400" u="sng" dirty="0" smtClean="0"/>
              <a:t>shallow</a:t>
            </a:r>
            <a:r>
              <a:rPr lang="en-US" sz="2400" dirty="0" smtClean="0"/>
              <a:t> heat: </a:t>
            </a:r>
            <a:endParaRPr lang="en-US" sz="2400" dirty="0"/>
          </a:p>
          <a:p>
            <a:pPr algn="ctr"/>
            <a:r>
              <a:rPr lang="en-US" sz="2400" dirty="0">
                <a:sym typeface="Wingdings"/>
              </a:rPr>
              <a:t>     </a:t>
            </a:r>
            <a:r>
              <a:rPr lang="en-US" sz="2400" dirty="0" smtClean="0">
                <a:sym typeface="Wingdings"/>
              </a:rPr>
              <a:t>much better!</a:t>
            </a:r>
            <a:endParaRPr lang="en-US" sz="24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20878" y="220893"/>
            <a:ext cx="8669458" cy="704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 smtClean="0"/>
              <a:t>Thermal evolution: crust cooling!</a:t>
            </a:r>
            <a:endParaRPr lang="en-US" sz="4400" dirty="0"/>
          </a:p>
        </p:txBody>
      </p:sp>
      <p:sp>
        <p:nvSpPr>
          <p:cNvPr id="7" name="Oval 6"/>
          <p:cNvSpPr/>
          <p:nvPr/>
        </p:nvSpPr>
        <p:spPr>
          <a:xfrm>
            <a:off x="3443111" y="1508002"/>
            <a:ext cx="2243666" cy="69333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247444" y="2201333"/>
            <a:ext cx="296333" cy="53622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44335" y="2751666"/>
            <a:ext cx="1905001" cy="923330"/>
          </a:xfrm>
          <a:prstGeom prst="rect">
            <a:avLst/>
          </a:prstGeom>
          <a:solidFill>
            <a:schemeClr val="tx1"/>
          </a:solidFill>
          <a:ln w="381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Quite high: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Current models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 MeV/nucleon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2232" y="4064910"/>
            <a:ext cx="3439965" cy="1107996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Can be crust cooling, but:</a:t>
            </a:r>
          </a:p>
          <a:p>
            <a:pPr algn="ctr"/>
            <a:r>
              <a:rPr lang="en-US" sz="2200" dirty="0">
                <a:solidFill>
                  <a:srgbClr val="000000"/>
                </a:solidFill>
              </a:rPr>
              <a:t>s</a:t>
            </a:r>
            <a:r>
              <a:rPr lang="en-US" sz="2200" dirty="0" smtClean="0">
                <a:solidFill>
                  <a:srgbClr val="000000"/>
                </a:solidFill>
              </a:rPr>
              <a:t>ubstantial heating at shallow depth required</a:t>
            </a:r>
          </a:p>
        </p:txBody>
      </p:sp>
    </p:spTree>
    <p:extLst>
      <p:ext uri="{BB962C8B-B14F-4D97-AF65-F5344CB8AC3E}">
        <p14:creationId xmlns:p14="http://schemas.microsoft.com/office/powerpoint/2010/main" val="57658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rves_all_may20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69" y="1381003"/>
            <a:ext cx="5521583" cy="5404104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20878" y="220893"/>
            <a:ext cx="8669458" cy="704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 smtClean="0"/>
              <a:t>Work in progress…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768867" y="1529697"/>
            <a:ext cx="3289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Hope to continue observations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Cooling is ongoing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u="sng" dirty="0" smtClean="0"/>
              <a:t>Model full curve</a:t>
            </a:r>
            <a:r>
              <a:rPr lang="en-US" sz="2800" dirty="0" smtClean="0"/>
              <a:t>: </a:t>
            </a:r>
          </a:p>
          <a:p>
            <a:pPr algn="ctr"/>
            <a:r>
              <a:rPr lang="en-US" sz="2800" dirty="0"/>
              <a:t>H</a:t>
            </a:r>
            <a:r>
              <a:rPr lang="en-US" sz="2800" dirty="0" smtClean="0"/>
              <a:t>ow much heat?</a:t>
            </a:r>
          </a:p>
          <a:p>
            <a:pPr algn="ctr"/>
            <a:r>
              <a:rPr lang="en-US" sz="2800" dirty="0" smtClean="0"/>
              <a:t>Is it realistic?</a:t>
            </a:r>
          </a:p>
        </p:txBody>
      </p:sp>
      <p:sp>
        <p:nvSpPr>
          <p:cNvPr id="6" name="Down Arrow 5"/>
          <p:cNvSpPr/>
          <p:nvPr/>
        </p:nvSpPr>
        <p:spPr>
          <a:xfrm>
            <a:off x="6979355" y="2511782"/>
            <a:ext cx="762000" cy="7789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030154" y="3804364"/>
            <a:ext cx="762000" cy="7789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00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ol_curve_qp_sourc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0" y="1236300"/>
            <a:ext cx="5560638" cy="54947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0878" y="220893"/>
            <a:ext cx="8669458" cy="704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 smtClean="0"/>
              <a:t>Crust cooling: 4 sources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5771662" y="1761296"/>
            <a:ext cx="3352627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XTE J1701-462 </a:t>
            </a:r>
          </a:p>
          <a:p>
            <a:r>
              <a:rPr lang="en-US" sz="2800" dirty="0" smtClean="0"/>
              <a:t>1.5 </a:t>
            </a:r>
            <a:r>
              <a:rPr lang="en-US" sz="2800" dirty="0" err="1" smtClean="0"/>
              <a:t>yr</a:t>
            </a:r>
            <a:r>
              <a:rPr lang="en-US" sz="2800" dirty="0" smtClean="0"/>
              <a:t>, ~</a:t>
            </a:r>
            <a:r>
              <a:rPr lang="en-US" sz="2800" dirty="0"/>
              <a:t>10</a:t>
            </a:r>
            <a:r>
              <a:rPr lang="en-US" sz="2800" baseline="30000" dirty="0"/>
              <a:t>38</a:t>
            </a:r>
            <a:r>
              <a:rPr lang="en-US" sz="2800" dirty="0"/>
              <a:t> erg/</a:t>
            </a:r>
            <a:r>
              <a:rPr lang="en-US" sz="2800" dirty="0" smtClean="0"/>
              <a:t>s</a:t>
            </a:r>
          </a:p>
          <a:p>
            <a:endParaRPr lang="en-US" sz="2800" dirty="0" smtClean="0"/>
          </a:p>
          <a:p>
            <a:r>
              <a:rPr lang="en-US" sz="2800" u="sng" dirty="0" smtClean="0"/>
              <a:t>EXO 0748-676 </a:t>
            </a:r>
          </a:p>
          <a:p>
            <a:r>
              <a:rPr lang="en-US" sz="2800" dirty="0" smtClean="0"/>
              <a:t>25 </a:t>
            </a:r>
            <a:r>
              <a:rPr lang="en-US" sz="2800" dirty="0" err="1" smtClean="0"/>
              <a:t>yr</a:t>
            </a:r>
            <a:r>
              <a:rPr lang="en-US" sz="2800" dirty="0"/>
              <a:t>, ~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36</a:t>
            </a:r>
            <a:r>
              <a:rPr lang="en-US" sz="2800" dirty="0" smtClean="0"/>
              <a:t> </a:t>
            </a:r>
            <a:r>
              <a:rPr lang="en-US" sz="2800" dirty="0"/>
              <a:t>erg/</a:t>
            </a:r>
            <a:r>
              <a:rPr lang="en-US" sz="2800" dirty="0" smtClean="0"/>
              <a:t>s</a:t>
            </a:r>
          </a:p>
          <a:p>
            <a:endParaRPr lang="en-US" sz="2800" dirty="0"/>
          </a:p>
          <a:p>
            <a:r>
              <a:rPr lang="en-US" sz="2800" u="sng" dirty="0" smtClean="0"/>
              <a:t>KS 1731-260</a:t>
            </a:r>
            <a:endParaRPr lang="en-US" sz="2800" u="sng" dirty="0"/>
          </a:p>
          <a:p>
            <a:r>
              <a:rPr lang="en-US" sz="2800" dirty="0" smtClean="0"/>
              <a:t>12.5 </a:t>
            </a:r>
            <a:r>
              <a:rPr lang="en-US" sz="2800" dirty="0" err="1"/>
              <a:t>yr</a:t>
            </a:r>
            <a:r>
              <a:rPr lang="en-US" sz="2800" dirty="0"/>
              <a:t>, </a:t>
            </a:r>
            <a:r>
              <a:rPr lang="en-US" sz="2800" dirty="0" smtClean="0"/>
              <a:t>~10</a:t>
            </a:r>
            <a:r>
              <a:rPr lang="en-US" sz="2800" baseline="30000" dirty="0" smtClean="0"/>
              <a:t>37</a:t>
            </a:r>
            <a:r>
              <a:rPr lang="en-US" sz="2800" dirty="0" smtClean="0"/>
              <a:t> </a:t>
            </a:r>
            <a:r>
              <a:rPr lang="en-US" sz="2800" dirty="0"/>
              <a:t>erg/s</a:t>
            </a:r>
          </a:p>
          <a:p>
            <a:endParaRPr lang="en-US" sz="2800" dirty="0"/>
          </a:p>
          <a:p>
            <a:r>
              <a:rPr lang="en-US" sz="2800" u="sng" dirty="0" smtClean="0"/>
              <a:t>MXB 1659-29</a:t>
            </a:r>
            <a:endParaRPr lang="en-US" sz="2800" u="sng" dirty="0"/>
          </a:p>
          <a:p>
            <a:r>
              <a:rPr lang="en-US" sz="2800" dirty="0" smtClean="0"/>
              <a:t>2.5 </a:t>
            </a:r>
            <a:r>
              <a:rPr lang="en-US" sz="2800" dirty="0" err="1"/>
              <a:t>yr</a:t>
            </a:r>
            <a:r>
              <a:rPr lang="en-US" sz="2800" dirty="0"/>
              <a:t>, </a:t>
            </a:r>
            <a:r>
              <a:rPr lang="en-US" sz="2800" dirty="0" smtClean="0"/>
              <a:t>~5x10</a:t>
            </a:r>
            <a:r>
              <a:rPr lang="en-US" sz="2800" baseline="30000" dirty="0" smtClean="0"/>
              <a:t>36</a:t>
            </a:r>
            <a:r>
              <a:rPr lang="en-US" sz="2800" dirty="0" smtClean="0"/>
              <a:t> </a:t>
            </a:r>
            <a:r>
              <a:rPr lang="en-US" sz="2800" dirty="0"/>
              <a:t>erg/</a:t>
            </a:r>
            <a:r>
              <a:rPr lang="en-US" sz="2800" dirty="0" smtClean="0"/>
              <a:t>s</a:t>
            </a:r>
            <a:endParaRPr lang="en-US" sz="2800" dirty="0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68691" y="6313540"/>
            <a:ext cx="5546527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        Time </a:t>
            </a:r>
            <a:r>
              <a:rPr lang="en-US" sz="2000" dirty="0">
                <a:solidFill>
                  <a:srgbClr val="000000"/>
                </a:solidFill>
              </a:rPr>
              <a:t>since accretion stopped (days)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 rot="16200000">
            <a:off x="-1453640" y="3663564"/>
            <a:ext cx="3644773" cy="40011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000" dirty="0">
                <a:solidFill>
                  <a:srgbClr val="000000"/>
                </a:solidFill>
              </a:rPr>
              <a:t>Neutron star temperature (</a:t>
            </a:r>
            <a:r>
              <a:rPr lang="en-US" sz="2000" dirty="0" err="1">
                <a:solidFill>
                  <a:srgbClr val="000000"/>
                </a:solidFill>
              </a:rPr>
              <a:t>eV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571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ol_curve_all_sourc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0" y="1236302"/>
            <a:ext cx="5560637" cy="549469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0878" y="220893"/>
            <a:ext cx="8669458" cy="704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 smtClean="0"/>
              <a:t>Crust cooling: </a:t>
            </a:r>
            <a:r>
              <a:rPr lang="en-US" sz="4400" dirty="0"/>
              <a:t>5</a:t>
            </a:r>
            <a:r>
              <a:rPr lang="en-US" sz="4400" dirty="0" smtClean="0"/>
              <a:t> sources!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5771662" y="1761296"/>
            <a:ext cx="3352627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XTE J1701-462 </a:t>
            </a:r>
          </a:p>
          <a:p>
            <a:r>
              <a:rPr lang="en-US" sz="2800" dirty="0" smtClean="0"/>
              <a:t>1.5 </a:t>
            </a:r>
            <a:r>
              <a:rPr lang="en-US" sz="2800" dirty="0" err="1" smtClean="0"/>
              <a:t>yr</a:t>
            </a:r>
            <a:r>
              <a:rPr lang="en-US" sz="2800" dirty="0" smtClean="0"/>
              <a:t>, ~</a:t>
            </a:r>
            <a:r>
              <a:rPr lang="en-US" sz="2800" dirty="0"/>
              <a:t>10</a:t>
            </a:r>
            <a:r>
              <a:rPr lang="en-US" sz="2800" baseline="30000" dirty="0"/>
              <a:t>38</a:t>
            </a:r>
            <a:r>
              <a:rPr lang="en-US" sz="2800" dirty="0"/>
              <a:t> erg/</a:t>
            </a:r>
            <a:r>
              <a:rPr lang="en-US" sz="2800" dirty="0" smtClean="0"/>
              <a:t>s</a:t>
            </a:r>
          </a:p>
          <a:p>
            <a:endParaRPr lang="en-US" sz="2800" dirty="0" smtClean="0"/>
          </a:p>
          <a:p>
            <a:r>
              <a:rPr lang="en-US" sz="2800" u="sng" dirty="0" smtClean="0"/>
              <a:t>EXO 0748-676 </a:t>
            </a:r>
          </a:p>
          <a:p>
            <a:r>
              <a:rPr lang="en-US" sz="2800" dirty="0" smtClean="0"/>
              <a:t>25 </a:t>
            </a:r>
            <a:r>
              <a:rPr lang="en-US" sz="2800" dirty="0" err="1" smtClean="0"/>
              <a:t>yr</a:t>
            </a:r>
            <a:r>
              <a:rPr lang="en-US" sz="2800" dirty="0"/>
              <a:t>, ~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36</a:t>
            </a:r>
            <a:r>
              <a:rPr lang="en-US" sz="2800" dirty="0" smtClean="0"/>
              <a:t> </a:t>
            </a:r>
            <a:r>
              <a:rPr lang="en-US" sz="2800" dirty="0"/>
              <a:t>erg/</a:t>
            </a:r>
            <a:r>
              <a:rPr lang="en-US" sz="2800" dirty="0" smtClean="0"/>
              <a:t>s</a:t>
            </a:r>
          </a:p>
          <a:p>
            <a:endParaRPr lang="en-US" sz="2800" dirty="0"/>
          </a:p>
          <a:p>
            <a:r>
              <a:rPr lang="en-US" sz="2800" u="sng" dirty="0" smtClean="0"/>
              <a:t>KS 1731-260</a:t>
            </a:r>
            <a:endParaRPr lang="en-US" sz="2800" u="sng" dirty="0"/>
          </a:p>
          <a:p>
            <a:r>
              <a:rPr lang="en-US" sz="2800" dirty="0" smtClean="0"/>
              <a:t>12.5 </a:t>
            </a:r>
            <a:r>
              <a:rPr lang="en-US" sz="2800" dirty="0" err="1"/>
              <a:t>yr</a:t>
            </a:r>
            <a:r>
              <a:rPr lang="en-US" sz="2800" dirty="0"/>
              <a:t>, </a:t>
            </a:r>
            <a:r>
              <a:rPr lang="en-US" sz="2800" dirty="0" smtClean="0"/>
              <a:t>~10</a:t>
            </a:r>
            <a:r>
              <a:rPr lang="en-US" sz="2800" baseline="30000" dirty="0" smtClean="0"/>
              <a:t>37</a:t>
            </a:r>
            <a:r>
              <a:rPr lang="en-US" sz="2800" dirty="0" smtClean="0"/>
              <a:t> </a:t>
            </a:r>
            <a:r>
              <a:rPr lang="en-US" sz="2800" dirty="0"/>
              <a:t>erg/s</a:t>
            </a:r>
          </a:p>
          <a:p>
            <a:endParaRPr lang="en-US" sz="2800" dirty="0"/>
          </a:p>
          <a:p>
            <a:r>
              <a:rPr lang="en-US" sz="2800" u="sng" dirty="0" smtClean="0"/>
              <a:t>MXB 1659-29</a:t>
            </a:r>
            <a:endParaRPr lang="en-US" sz="2800" u="sng" dirty="0"/>
          </a:p>
          <a:p>
            <a:r>
              <a:rPr lang="en-US" sz="2800" dirty="0" smtClean="0"/>
              <a:t>2.5 </a:t>
            </a:r>
            <a:r>
              <a:rPr lang="en-US" sz="2800" dirty="0" err="1"/>
              <a:t>yr</a:t>
            </a:r>
            <a:r>
              <a:rPr lang="en-US" sz="2800" dirty="0"/>
              <a:t>, </a:t>
            </a:r>
            <a:r>
              <a:rPr lang="en-US" sz="2800" dirty="0" smtClean="0"/>
              <a:t>~5x10</a:t>
            </a:r>
            <a:r>
              <a:rPr lang="en-US" sz="2800" baseline="30000" dirty="0" smtClean="0"/>
              <a:t>36</a:t>
            </a:r>
            <a:r>
              <a:rPr lang="en-US" sz="2800" dirty="0" smtClean="0"/>
              <a:t> </a:t>
            </a:r>
            <a:r>
              <a:rPr lang="en-US" sz="2800" dirty="0"/>
              <a:t>erg/</a:t>
            </a:r>
            <a:r>
              <a:rPr lang="en-US" sz="2800" dirty="0" smtClean="0"/>
              <a:t>s</a:t>
            </a:r>
            <a:endParaRPr lang="en-US" sz="2800" dirty="0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68691" y="6313540"/>
            <a:ext cx="5546527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        Time </a:t>
            </a:r>
            <a:r>
              <a:rPr lang="en-US" sz="2000" dirty="0">
                <a:solidFill>
                  <a:srgbClr val="000000"/>
                </a:solidFill>
              </a:rPr>
              <a:t>since accretion stopped (days)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 rot="16200000">
            <a:off x="-1453640" y="3663564"/>
            <a:ext cx="3644773" cy="40011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000" dirty="0">
                <a:solidFill>
                  <a:srgbClr val="000000"/>
                </a:solidFill>
              </a:rPr>
              <a:t>Neutron star temperature (</a:t>
            </a:r>
            <a:r>
              <a:rPr lang="en-US" sz="2000" dirty="0" err="1">
                <a:solidFill>
                  <a:srgbClr val="000000"/>
                </a:solidFill>
              </a:rPr>
              <a:t>eV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2928" y="5263345"/>
            <a:ext cx="2957515" cy="523220"/>
          </a:xfrm>
          <a:prstGeom prst="rect">
            <a:avLst/>
          </a:prstGeom>
          <a:noFill/>
          <a:ln w="38100" cmpd="sng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0.2 </a:t>
            </a:r>
            <a:r>
              <a:rPr lang="en-US" sz="2800" dirty="0" err="1" smtClean="0">
                <a:solidFill>
                  <a:schemeClr val="bg1"/>
                </a:solidFill>
              </a:rPr>
              <a:t>yr</a:t>
            </a:r>
            <a:r>
              <a:rPr lang="en-US" sz="2800" dirty="0" smtClean="0">
                <a:solidFill>
                  <a:schemeClr val="bg1"/>
                </a:solidFill>
              </a:rPr>
              <a:t>, ~</a:t>
            </a:r>
            <a:r>
              <a:rPr lang="en-US" sz="2800" dirty="0">
                <a:solidFill>
                  <a:schemeClr val="bg1"/>
                </a:solidFill>
              </a:rPr>
              <a:t>10</a:t>
            </a:r>
            <a:r>
              <a:rPr lang="en-US" sz="2800" baseline="30000" dirty="0">
                <a:solidFill>
                  <a:schemeClr val="bg1"/>
                </a:solidFill>
              </a:rPr>
              <a:t>38</a:t>
            </a:r>
            <a:r>
              <a:rPr lang="en-US" sz="2800" dirty="0">
                <a:solidFill>
                  <a:schemeClr val="bg1"/>
                </a:solidFill>
              </a:rPr>
              <a:t> erg/</a:t>
            </a:r>
            <a:r>
              <a:rPr lang="en-US" sz="2800" dirty="0" smtClean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16120" y="4922630"/>
            <a:ext cx="0" cy="450883"/>
          </a:xfrm>
          <a:prstGeom prst="straightConnector1">
            <a:avLst/>
          </a:prstGeom>
          <a:ln w="76200" cmpd="sng"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06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0444" y="592390"/>
            <a:ext cx="8551333" cy="6096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/>
              <a:t>Crust cooling observable also </a:t>
            </a:r>
            <a:r>
              <a:rPr lang="en-US" sz="3600" dirty="0" smtClean="0"/>
              <a:t>after </a:t>
            </a:r>
          </a:p>
          <a:p>
            <a:pPr algn="ctr"/>
            <a:r>
              <a:rPr lang="en-US" sz="3600" dirty="0" smtClean="0"/>
              <a:t>short outbursts!</a:t>
            </a:r>
            <a:endParaRPr lang="en-US" sz="3600" dirty="0"/>
          </a:p>
          <a:p>
            <a:endParaRPr lang="en-US" sz="3600" dirty="0"/>
          </a:p>
          <a:p>
            <a:pPr algn="ctr"/>
            <a:r>
              <a:rPr lang="en-US" sz="3600" dirty="0"/>
              <a:t>More source available for study</a:t>
            </a:r>
          </a:p>
          <a:p>
            <a:endParaRPr lang="en-US" sz="3600" dirty="0"/>
          </a:p>
          <a:p>
            <a:endParaRPr lang="en-US" sz="3600" dirty="0"/>
          </a:p>
          <a:p>
            <a:pPr algn="ctr"/>
            <a:r>
              <a:rPr lang="en-US" sz="3600" dirty="0"/>
              <a:t>Heating at shallow depth required: </a:t>
            </a:r>
            <a:endParaRPr lang="en-US" sz="3600" dirty="0" smtClean="0"/>
          </a:p>
          <a:p>
            <a:pPr algn="ctr"/>
            <a:r>
              <a:rPr lang="en-US" sz="3600" dirty="0" smtClean="0"/>
              <a:t>has </a:t>
            </a:r>
            <a:r>
              <a:rPr lang="en-US" sz="3600" dirty="0"/>
              <a:t>been hypothesized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May be large, what </a:t>
            </a:r>
            <a:r>
              <a:rPr lang="en-US" sz="3600" dirty="0"/>
              <a:t>can it be?</a:t>
            </a:r>
          </a:p>
          <a:p>
            <a:pPr algn="ctr"/>
            <a:r>
              <a:rPr lang="en-US" sz="3600" dirty="0"/>
              <a:t>n</a:t>
            </a:r>
            <a:r>
              <a:rPr lang="en-US" sz="3600" dirty="0" smtClean="0"/>
              <a:t>uclear reactions, magnetic field, other?</a:t>
            </a:r>
            <a:endParaRPr lang="en-US" sz="3600" dirty="0"/>
          </a:p>
        </p:txBody>
      </p:sp>
      <p:sp>
        <p:nvSpPr>
          <p:cNvPr id="3" name="Down Arrow 2"/>
          <p:cNvSpPr/>
          <p:nvPr/>
        </p:nvSpPr>
        <p:spPr>
          <a:xfrm>
            <a:off x="4143023" y="1865488"/>
            <a:ext cx="725311" cy="4628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143023" y="5146962"/>
            <a:ext cx="725311" cy="4628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1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40" y="522109"/>
            <a:ext cx="7543800" cy="1374422"/>
          </a:xfrm>
        </p:spPr>
        <p:txBody>
          <a:bodyPr/>
          <a:lstStyle/>
          <a:p>
            <a:pPr algn="ctr"/>
            <a:r>
              <a:rPr lang="en-US" dirty="0"/>
              <a:t>Neutron stars </a:t>
            </a:r>
            <a:br>
              <a:rPr lang="en-US" dirty="0"/>
            </a:br>
            <a:r>
              <a:rPr lang="en-US" dirty="0"/>
              <a:t>in transient X-ray binaries</a:t>
            </a:r>
          </a:p>
        </p:txBody>
      </p:sp>
      <p:pic>
        <p:nvPicPr>
          <p:cNvPr id="212997" name="Picture 5" descr="xraybinary_kl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06675"/>
            <a:ext cx="4343400" cy="2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98" name="Picture 6" descr="transient_q_kle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06875"/>
            <a:ext cx="4089400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5741053" y="2681915"/>
            <a:ext cx="299342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u="sng" dirty="0" smtClean="0"/>
              <a:t>Quiescence</a:t>
            </a:r>
            <a:r>
              <a:rPr lang="en-US" sz="2400" dirty="0" smtClean="0"/>
              <a:t>:</a:t>
            </a:r>
          </a:p>
          <a:p>
            <a:pPr algn="ctr">
              <a:buFont typeface="Wingdings" charset="0"/>
              <a:buNone/>
            </a:pPr>
            <a:r>
              <a:rPr lang="en-US" sz="2400" dirty="0" smtClean="0"/>
              <a:t>No/little accretion</a:t>
            </a:r>
          </a:p>
          <a:p>
            <a:pPr algn="ctr">
              <a:buFont typeface="Wingdings" charset="0"/>
              <a:buNone/>
            </a:pPr>
            <a:r>
              <a:rPr lang="en-US" sz="2400" dirty="0" smtClean="0"/>
              <a:t>Faint X-ray emission</a:t>
            </a: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321603" y="5258858"/>
            <a:ext cx="3258699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u="sng" dirty="0" smtClean="0"/>
              <a:t>Accretion outburst</a:t>
            </a:r>
            <a:r>
              <a:rPr lang="en-US" sz="2800" dirty="0" smtClean="0"/>
              <a:t>:</a:t>
            </a:r>
            <a:endParaRPr lang="en-US" sz="2800" dirty="0"/>
          </a:p>
          <a:p>
            <a:pPr algn="ctr">
              <a:buFont typeface="Wingdings" charset="0"/>
              <a:buNone/>
            </a:pPr>
            <a:r>
              <a:rPr lang="en-US" sz="2400" dirty="0" smtClean="0"/>
              <a:t>Rapid accretion</a:t>
            </a:r>
          </a:p>
          <a:p>
            <a:pPr algn="ctr">
              <a:buFont typeface="Wingdings" charset="0"/>
              <a:buNone/>
            </a:pPr>
            <a:r>
              <a:rPr lang="en-US" sz="2400" dirty="0" smtClean="0"/>
              <a:t>Bright X-ray emission</a:t>
            </a:r>
          </a:p>
        </p:txBody>
      </p:sp>
      <p:sp>
        <p:nvSpPr>
          <p:cNvPr id="213001" name="Freeform 9"/>
          <p:cNvSpPr>
            <a:spLocks/>
          </p:cNvSpPr>
          <p:nvPr/>
        </p:nvSpPr>
        <p:spPr bwMode="auto">
          <a:xfrm>
            <a:off x="4800600" y="3444875"/>
            <a:ext cx="646289" cy="546100"/>
          </a:xfrm>
          <a:custGeom>
            <a:avLst/>
            <a:gdLst>
              <a:gd name="T0" fmla="*/ 768 w 768"/>
              <a:gd name="T1" fmla="*/ 344 h 344"/>
              <a:gd name="T2" fmla="*/ 432 w 768"/>
              <a:gd name="T3" fmla="*/ 56 h 344"/>
              <a:gd name="T4" fmla="*/ 0 w 768"/>
              <a:gd name="T5" fmla="*/ 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344">
                <a:moveTo>
                  <a:pt x="768" y="344"/>
                </a:moveTo>
                <a:cubicBezTo>
                  <a:pt x="664" y="228"/>
                  <a:pt x="560" y="112"/>
                  <a:pt x="432" y="56"/>
                </a:cubicBezTo>
                <a:cubicBezTo>
                  <a:pt x="304" y="0"/>
                  <a:pt x="152" y="4"/>
                  <a:pt x="0" y="8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Freeform 10"/>
          <p:cNvSpPr>
            <a:spLocks/>
          </p:cNvSpPr>
          <p:nvPr/>
        </p:nvSpPr>
        <p:spPr bwMode="auto">
          <a:xfrm rot="10800000">
            <a:off x="3894666" y="5258858"/>
            <a:ext cx="753533" cy="713317"/>
          </a:xfrm>
          <a:custGeom>
            <a:avLst/>
            <a:gdLst>
              <a:gd name="T0" fmla="*/ 768 w 768"/>
              <a:gd name="T1" fmla="*/ 344 h 344"/>
              <a:gd name="T2" fmla="*/ 432 w 768"/>
              <a:gd name="T3" fmla="*/ 56 h 344"/>
              <a:gd name="T4" fmla="*/ 0 w 768"/>
              <a:gd name="T5" fmla="*/ 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344">
                <a:moveTo>
                  <a:pt x="768" y="344"/>
                </a:moveTo>
                <a:cubicBezTo>
                  <a:pt x="664" y="228"/>
                  <a:pt x="560" y="112"/>
                  <a:pt x="432" y="56"/>
                </a:cubicBezTo>
                <a:cubicBezTo>
                  <a:pt x="304" y="0"/>
                  <a:pt x="152" y="4"/>
                  <a:pt x="0" y="8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36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7444" y="1513417"/>
            <a:ext cx="8484305" cy="5185833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2800" u="sng" dirty="0" smtClean="0"/>
              <a:t>Theoreticians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Observations of </a:t>
            </a:r>
            <a:r>
              <a:rPr lang="en-US" sz="2800" u="sng" dirty="0" smtClean="0"/>
              <a:t>three</a:t>
            </a:r>
            <a:r>
              <a:rPr lang="en-US" sz="2800" dirty="0" smtClean="0"/>
              <a:t> new sources</a:t>
            </a:r>
          </a:p>
          <a:p>
            <a:pPr marL="18288" indent="0">
              <a:buNone/>
            </a:pPr>
            <a:r>
              <a:rPr lang="en-US" sz="2800" dirty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   </a:t>
            </a:r>
            <a:r>
              <a:rPr lang="en-US" sz="2800" dirty="0" smtClean="0"/>
              <a:t>modeling, can explain differences/similarities?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ource of extra heat release?</a:t>
            </a:r>
          </a:p>
          <a:p>
            <a:pPr marL="18288" indent="0">
              <a:buNone/>
            </a:pPr>
            <a:endParaRPr lang="en-US" sz="2800" dirty="0"/>
          </a:p>
          <a:p>
            <a:pPr marL="18288" indent="0">
              <a:buNone/>
            </a:pPr>
            <a:r>
              <a:rPr lang="en-US" sz="2800" u="sng" dirty="0" smtClean="0"/>
              <a:t>Observers</a:t>
            </a:r>
            <a:r>
              <a:rPr lang="en-US" sz="2800" dirty="0" smtClean="0"/>
              <a:t>: </a:t>
            </a:r>
          </a:p>
          <a:p>
            <a:r>
              <a:rPr lang="en-US" sz="2800" dirty="0" smtClean="0"/>
              <a:t>Continue monitoring current cooling neutron stars</a:t>
            </a:r>
          </a:p>
          <a:p>
            <a:r>
              <a:rPr lang="en-US" sz="2800" dirty="0" smtClean="0"/>
              <a:t>Stay on the watch for new potential targets</a:t>
            </a:r>
          </a:p>
          <a:p>
            <a:r>
              <a:rPr lang="en-US" sz="2800" dirty="0" smtClean="0"/>
              <a:t>Issue of residual accretion in quiescence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2462" y="322439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Work to be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1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7444" y="1513417"/>
            <a:ext cx="8484305" cy="5185833"/>
          </a:xfrm>
        </p:spPr>
        <p:txBody>
          <a:bodyPr anchor="ctr">
            <a:noAutofit/>
          </a:bodyPr>
          <a:lstStyle/>
          <a:p>
            <a:pPr marL="18288" indent="0">
              <a:buNone/>
            </a:pPr>
            <a:r>
              <a:rPr lang="en-US" sz="2800" u="sng" dirty="0" smtClean="0"/>
              <a:t>Neutron stars in transient X-ray binaries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Crust temporarily heated during accretion</a:t>
            </a:r>
          </a:p>
          <a:p>
            <a:r>
              <a:rPr lang="en-US" sz="2800" dirty="0" smtClean="0"/>
              <a:t>Crust cooling observable in quiescence </a:t>
            </a:r>
            <a:endParaRPr lang="en-US" sz="2800" dirty="0"/>
          </a:p>
          <a:p>
            <a:endParaRPr lang="en-US" sz="2800" dirty="0"/>
          </a:p>
          <a:p>
            <a:pPr marL="18288" indent="0">
              <a:buNone/>
            </a:pPr>
            <a:r>
              <a:rPr lang="en-US" sz="2800" u="sng" dirty="0" smtClean="0"/>
              <a:t>Latest results</a:t>
            </a:r>
            <a:r>
              <a:rPr lang="en-US" sz="2800" dirty="0" smtClean="0"/>
              <a:t>: </a:t>
            </a:r>
          </a:p>
          <a:p>
            <a:r>
              <a:rPr lang="en-US" sz="2800" dirty="0"/>
              <a:t>Crust cooling </a:t>
            </a:r>
            <a:r>
              <a:rPr lang="en-US" sz="2800" dirty="0" smtClean="0"/>
              <a:t>after </a:t>
            </a:r>
            <a:r>
              <a:rPr lang="en-US" sz="2800" dirty="0"/>
              <a:t>short </a:t>
            </a:r>
            <a:r>
              <a:rPr lang="en-US" sz="2800" dirty="0" smtClean="0"/>
              <a:t>accretion outbursts</a:t>
            </a:r>
          </a:p>
          <a:p>
            <a:r>
              <a:rPr lang="en-US" sz="2800" dirty="0" smtClean="0"/>
              <a:t>Additional heating in outer layers of the crust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2462" y="322439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To take away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2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ol_curve_terzan5_ks1731_v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1" y="1239182"/>
            <a:ext cx="5546527" cy="548075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0878" y="220893"/>
            <a:ext cx="8669458" cy="704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 smtClean="0"/>
              <a:t>Are </a:t>
            </a:r>
            <a:r>
              <a:rPr lang="en-US" sz="4400" dirty="0" err="1" smtClean="0"/>
              <a:t>Terzan</a:t>
            </a:r>
            <a:r>
              <a:rPr lang="en-US" sz="4400" dirty="0" smtClean="0"/>
              <a:t> 5 and KS 1731 similar?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5771662" y="1761296"/>
            <a:ext cx="3352627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Huge difference in outburst length:</a:t>
            </a:r>
          </a:p>
          <a:p>
            <a:endParaRPr lang="en-US" sz="2800" dirty="0"/>
          </a:p>
          <a:p>
            <a:r>
              <a:rPr lang="en-US" sz="2800" u="sng" dirty="0" smtClean="0"/>
              <a:t>KS 1731-260</a:t>
            </a:r>
            <a:endParaRPr lang="en-US" sz="2800" u="sng" dirty="0"/>
          </a:p>
          <a:p>
            <a:r>
              <a:rPr lang="en-US" sz="2800" dirty="0" smtClean="0"/>
              <a:t>12.5 </a:t>
            </a:r>
            <a:r>
              <a:rPr lang="en-US" sz="2800" dirty="0" err="1"/>
              <a:t>yr</a:t>
            </a:r>
            <a:r>
              <a:rPr lang="en-US" sz="2800" dirty="0"/>
              <a:t>, </a:t>
            </a:r>
            <a:r>
              <a:rPr lang="en-US" sz="2800" dirty="0" smtClean="0"/>
              <a:t>~10</a:t>
            </a:r>
            <a:r>
              <a:rPr lang="en-US" sz="2800" baseline="30000" dirty="0" smtClean="0"/>
              <a:t>37</a:t>
            </a:r>
            <a:r>
              <a:rPr lang="en-US" sz="2800" dirty="0" smtClean="0"/>
              <a:t> </a:t>
            </a:r>
            <a:r>
              <a:rPr lang="en-US" sz="2800" dirty="0"/>
              <a:t>erg/s</a:t>
            </a:r>
          </a:p>
          <a:p>
            <a:endParaRPr lang="en-US" sz="2800" dirty="0"/>
          </a:p>
          <a:p>
            <a:r>
              <a:rPr lang="en-US" sz="2800" u="sng" dirty="0" err="1" smtClean="0"/>
              <a:t>Terzan</a:t>
            </a:r>
            <a:r>
              <a:rPr lang="en-US" sz="2800" u="sng" dirty="0" smtClean="0"/>
              <a:t> 5</a:t>
            </a:r>
            <a:endParaRPr lang="en-US" sz="2800" u="sng" dirty="0"/>
          </a:p>
          <a:p>
            <a:r>
              <a:rPr lang="en-US" sz="2800" dirty="0"/>
              <a:t>0</a:t>
            </a:r>
            <a:r>
              <a:rPr lang="en-US" sz="2800" dirty="0" smtClean="0"/>
              <a:t>.2 </a:t>
            </a:r>
            <a:r>
              <a:rPr lang="en-US" sz="2800" dirty="0" err="1" smtClean="0"/>
              <a:t>yr</a:t>
            </a:r>
            <a:r>
              <a:rPr lang="en-US" sz="2800" dirty="0"/>
              <a:t>, ~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38</a:t>
            </a:r>
            <a:r>
              <a:rPr lang="en-US" sz="2800" dirty="0" smtClean="0"/>
              <a:t> </a:t>
            </a:r>
            <a:r>
              <a:rPr lang="en-US" sz="2800" dirty="0"/>
              <a:t>erg/</a:t>
            </a:r>
            <a:r>
              <a:rPr lang="en-US" sz="2800" dirty="0" smtClean="0"/>
              <a:t>s</a:t>
            </a:r>
            <a:endParaRPr lang="en-US" sz="2800" dirty="0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68691" y="6313540"/>
            <a:ext cx="5546527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        Time </a:t>
            </a:r>
            <a:r>
              <a:rPr lang="en-US" sz="2000" dirty="0">
                <a:solidFill>
                  <a:srgbClr val="000000"/>
                </a:solidFill>
              </a:rPr>
              <a:t>since accretion stopped (days)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 rot="16200000">
            <a:off x="-1453640" y="3663564"/>
            <a:ext cx="3644773" cy="40011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000" dirty="0">
                <a:solidFill>
                  <a:srgbClr val="000000"/>
                </a:solidFill>
              </a:rPr>
              <a:t>Neutron star temperature (</a:t>
            </a:r>
            <a:r>
              <a:rPr lang="en-US" sz="2000" dirty="0" err="1">
                <a:solidFill>
                  <a:srgbClr val="000000"/>
                </a:solidFill>
              </a:rPr>
              <a:t>eV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753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age_17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2" y="1086153"/>
            <a:ext cx="4642909" cy="529489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951125" y="3443111"/>
            <a:ext cx="1820537" cy="1179689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71662" y="1761296"/>
            <a:ext cx="3352627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Longer outburst </a:t>
            </a:r>
            <a:r>
              <a:rPr lang="en-US" sz="2800" dirty="0" smtClean="0">
                <a:sym typeface="Wingdings"/>
              </a:rPr>
              <a:t> hotter crust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u="sng" dirty="0" smtClean="0"/>
              <a:t>KS 1731-260</a:t>
            </a:r>
            <a:endParaRPr lang="en-US" sz="2800" u="sng" dirty="0"/>
          </a:p>
          <a:p>
            <a:r>
              <a:rPr lang="en-US" sz="2800" dirty="0" smtClean="0"/>
              <a:t>12.5 </a:t>
            </a:r>
            <a:r>
              <a:rPr lang="en-US" sz="2800" dirty="0" err="1"/>
              <a:t>yr</a:t>
            </a:r>
            <a:r>
              <a:rPr lang="en-US" sz="2800" dirty="0"/>
              <a:t>, </a:t>
            </a:r>
            <a:r>
              <a:rPr lang="en-US" sz="2800" dirty="0" smtClean="0"/>
              <a:t>~10</a:t>
            </a:r>
            <a:r>
              <a:rPr lang="en-US" sz="2800" baseline="30000" dirty="0" smtClean="0"/>
              <a:t>37</a:t>
            </a:r>
            <a:r>
              <a:rPr lang="en-US" sz="2800" dirty="0" smtClean="0"/>
              <a:t> </a:t>
            </a:r>
            <a:r>
              <a:rPr lang="en-US" sz="2800" dirty="0"/>
              <a:t>erg/s</a:t>
            </a:r>
          </a:p>
          <a:p>
            <a:endParaRPr lang="en-US" sz="2800" dirty="0"/>
          </a:p>
          <a:p>
            <a:r>
              <a:rPr lang="en-US" sz="2800" u="sng" dirty="0" err="1" smtClean="0"/>
              <a:t>Terzan</a:t>
            </a:r>
            <a:r>
              <a:rPr lang="en-US" sz="2800" u="sng" dirty="0" smtClean="0"/>
              <a:t> 5</a:t>
            </a:r>
            <a:endParaRPr lang="en-US" sz="2800" u="sng" dirty="0"/>
          </a:p>
          <a:p>
            <a:r>
              <a:rPr lang="en-US" sz="2800" dirty="0"/>
              <a:t>0</a:t>
            </a:r>
            <a:r>
              <a:rPr lang="en-US" sz="2800" dirty="0" smtClean="0"/>
              <a:t>.2 </a:t>
            </a:r>
            <a:r>
              <a:rPr lang="en-US" sz="2800" dirty="0" err="1" smtClean="0"/>
              <a:t>yr</a:t>
            </a:r>
            <a:r>
              <a:rPr lang="en-US" sz="2800" dirty="0"/>
              <a:t>, ~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38</a:t>
            </a:r>
            <a:r>
              <a:rPr lang="en-US" sz="2800" dirty="0" smtClean="0"/>
              <a:t> </a:t>
            </a:r>
            <a:r>
              <a:rPr lang="en-US" sz="2800" dirty="0"/>
              <a:t>erg/</a:t>
            </a:r>
            <a:r>
              <a:rPr lang="en-US" sz="2800" dirty="0" smtClean="0"/>
              <a:t>s</a:t>
            </a:r>
          </a:p>
          <a:p>
            <a:r>
              <a:rPr lang="en-US" sz="2800" dirty="0" smtClean="0"/>
              <a:t>&gt; 50 times shorter!</a:t>
            </a:r>
          </a:p>
          <a:p>
            <a:r>
              <a:rPr lang="en-US" sz="2800" dirty="0" smtClean="0"/>
              <a:t>Less hot crust</a:t>
            </a:r>
          </a:p>
          <a:p>
            <a:r>
              <a:rPr lang="en-US" sz="2800" dirty="0" smtClean="0"/>
              <a:t>Should cool faster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24492" y="2201333"/>
            <a:ext cx="1764106" cy="1100696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20878" y="220893"/>
            <a:ext cx="8669458" cy="704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 smtClean="0"/>
              <a:t>They should not be similar!</a:t>
            </a:r>
            <a:endParaRPr lang="en-US" sz="4400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951125" y="6609644"/>
            <a:ext cx="73376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1591740" y="6609644"/>
            <a:ext cx="666034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722658" y="6381044"/>
            <a:ext cx="7306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defRPr/>
            </a:pPr>
            <a:r>
              <a:rPr lang="en-US" sz="2000" dirty="0"/>
              <a:t>Core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75736" y="6389687"/>
            <a:ext cx="10256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defRPr/>
            </a:pPr>
            <a:r>
              <a:rPr lang="en-US" sz="2000" dirty="0"/>
              <a:t>Surface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365012" y="6400977"/>
            <a:ext cx="1531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defRPr/>
            </a:pPr>
            <a:r>
              <a:rPr lang="en-US" sz="2000" dirty="0" smtClean="0"/>
              <a:t>Depth crust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61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279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932462" y="322439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Long outburst: hot crust</a:t>
            </a:r>
            <a:endParaRPr lang="en-US" dirty="0"/>
          </a:p>
        </p:txBody>
      </p:sp>
      <p:pic>
        <p:nvPicPr>
          <p:cNvPr id="2" name="Picture 1" descr="page_17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6" y="1321504"/>
            <a:ext cx="4396942" cy="5014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2535" y="1615913"/>
            <a:ext cx="199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Page &amp; Reddy ‘12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961468" y="1423105"/>
            <a:ext cx="4063999" cy="3148895"/>
          </a:xfrm>
          <a:ln w="38100" cmpd="sng">
            <a:noFill/>
          </a:ln>
        </p:spPr>
        <p:txBody>
          <a:bodyPr anchor="t" anchorCtr="0">
            <a:noAutofit/>
          </a:bodyPr>
          <a:lstStyle/>
          <a:p>
            <a:pPr marL="18288" indent="0" algn="ctr">
              <a:buNone/>
            </a:pPr>
            <a:endParaRPr lang="en-US" sz="2800" dirty="0" smtClean="0"/>
          </a:p>
          <a:p>
            <a:pPr marL="18288" indent="0" algn="ctr">
              <a:buNone/>
            </a:pPr>
            <a:r>
              <a:rPr lang="en-US" sz="2800" dirty="0" smtClean="0"/>
              <a:t>Longer outburst </a:t>
            </a:r>
            <a:r>
              <a:rPr lang="en-US" sz="2800" dirty="0" smtClean="0">
                <a:sym typeface="Wingdings"/>
              </a:rPr>
              <a:t> hotter crust</a:t>
            </a:r>
          </a:p>
          <a:p>
            <a:pPr marL="18288" indent="0" algn="ctr">
              <a:buNone/>
            </a:pPr>
            <a:endParaRPr lang="en-US" sz="2800" dirty="0" smtClean="0">
              <a:sym typeface="Wingdings"/>
            </a:endParaRPr>
          </a:p>
          <a:p>
            <a:pPr marL="18288" indent="0" algn="ctr">
              <a:buNone/>
            </a:pPr>
            <a:r>
              <a:rPr lang="en-US" sz="2800" dirty="0" smtClean="0">
                <a:sym typeface="Wingdings"/>
              </a:rPr>
              <a:t>More likely to observe crust cooling</a:t>
            </a:r>
          </a:p>
          <a:p>
            <a:pPr marL="18288" indent="0" algn="ctr">
              <a:buNone/>
            </a:pPr>
            <a:endParaRPr lang="en-US" sz="2800" dirty="0">
              <a:sym typeface="Wingdings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961471" y="4829463"/>
            <a:ext cx="4063999" cy="1626561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buFont typeface="Wingdings" pitchFamily="2" charset="2"/>
              <a:buNone/>
            </a:pPr>
            <a:r>
              <a:rPr lang="en-US" sz="2800" dirty="0" smtClean="0"/>
              <a:t>Best candidates: </a:t>
            </a:r>
          </a:p>
          <a:p>
            <a:pPr marL="18288" indent="0" algn="ctr">
              <a:buFont typeface="Wingdings" pitchFamily="2" charset="2"/>
              <a:buNone/>
            </a:pPr>
            <a:r>
              <a:rPr lang="en-US" sz="2800" dirty="0" smtClean="0"/>
              <a:t>neutron stars with long (&gt;1 </a:t>
            </a:r>
            <a:r>
              <a:rPr lang="en-US" sz="2800" dirty="0" err="1" smtClean="0"/>
              <a:t>yr</a:t>
            </a:r>
            <a:r>
              <a:rPr lang="en-US" sz="2800" dirty="0" smtClean="0"/>
              <a:t>) outbursts</a:t>
            </a:r>
            <a:endParaRPr lang="en-US" sz="2800" dirty="0" smtClean="0">
              <a:sym typeface="Wingdings"/>
            </a:endParaRPr>
          </a:p>
          <a:p>
            <a:pPr marL="18288" indent="0" algn="ctr">
              <a:buFont typeface="Wingdings" pitchFamily="2" charset="2"/>
              <a:buNone/>
            </a:pPr>
            <a:endParaRPr lang="en-US" sz="2800" dirty="0">
              <a:sym typeface="Wingdings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414907" y="6609644"/>
            <a:ext cx="73376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1055522" y="6609644"/>
            <a:ext cx="666034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186440" y="6381044"/>
            <a:ext cx="7306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defRPr/>
            </a:pPr>
            <a:r>
              <a:rPr lang="en-US" sz="2000" dirty="0"/>
              <a:t>Core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9518" y="6389687"/>
            <a:ext cx="10256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defRPr/>
            </a:pPr>
            <a:r>
              <a:rPr lang="en-US" sz="2000" dirty="0"/>
              <a:t>Surface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828794" y="6400977"/>
            <a:ext cx="1531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defRPr/>
            </a:pPr>
            <a:r>
              <a:rPr lang="en-US" sz="2000" dirty="0" smtClean="0"/>
              <a:t>Depth crust</a:t>
            </a:r>
            <a:endParaRPr lang="en-US" sz="2000" dirty="0"/>
          </a:p>
        </p:txBody>
      </p:sp>
      <p:sp>
        <p:nvSpPr>
          <p:cNvPr id="14" name="Down Arrow 13"/>
          <p:cNvSpPr/>
          <p:nvPr/>
        </p:nvSpPr>
        <p:spPr>
          <a:xfrm>
            <a:off x="6513690" y="2985140"/>
            <a:ext cx="725311" cy="4628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9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23335" y="322439"/>
            <a:ext cx="8348132" cy="914400"/>
          </a:xfrm>
        </p:spPr>
        <p:txBody>
          <a:bodyPr/>
          <a:lstStyle/>
          <a:p>
            <a:pPr algn="ctr"/>
            <a:r>
              <a:rPr lang="en-US" dirty="0" smtClean="0"/>
              <a:t>Effect of accretion</a:t>
            </a:r>
            <a:endParaRPr lang="en-US" dirty="0"/>
          </a:p>
        </p:txBody>
      </p:sp>
      <p:pic>
        <p:nvPicPr>
          <p:cNvPr id="10" name="Picture 1028" descr="neutron_star_accre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037291"/>
            <a:ext cx="7636933" cy="444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crust_reactio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4" y="2037291"/>
            <a:ext cx="3202836" cy="4441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1" y="1377887"/>
            <a:ext cx="882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Nuclear reactions in the crust heat the neutron star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1608" y="5929982"/>
            <a:ext cx="863591" cy="40011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 km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608" y="3322248"/>
            <a:ext cx="812782" cy="40011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10 m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1" y="2176071"/>
            <a:ext cx="677323" cy="40011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m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316133" y="6330092"/>
            <a:ext cx="1727200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9742" y="5899257"/>
            <a:ext cx="863591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10 km</a:t>
            </a:r>
            <a:endParaRPr lang="en-US" sz="2000" dirty="0"/>
          </a:p>
        </p:txBody>
      </p:sp>
      <p:sp>
        <p:nvSpPr>
          <p:cNvPr id="14" name="Striped Right Arrow 13"/>
          <p:cNvSpPr/>
          <p:nvPr/>
        </p:nvSpPr>
        <p:spPr>
          <a:xfrm rot="16200000">
            <a:off x="1524003" y="3462212"/>
            <a:ext cx="1151466" cy="1151463"/>
          </a:xfrm>
          <a:prstGeom prst="stripedRightArrow">
            <a:avLst/>
          </a:prstGeom>
          <a:solidFill>
            <a:srgbClr val="FFFFFF"/>
          </a:solidFill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 rot="5400000" flipV="1">
            <a:off x="1859782" y="5991512"/>
            <a:ext cx="479911" cy="1151467"/>
          </a:xfrm>
          <a:prstGeom prst="stripedRightArrow">
            <a:avLst/>
          </a:prstGeom>
          <a:solidFill>
            <a:srgbClr val="FFFFFF"/>
          </a:solidFill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65199" y="5063067"/>
            <a:ext cx="2201334" cy="880533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~</a:t>
            </a:r>
            <a:r>
              <a:rPr lang="en-US" sz="2400" dirty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MeV/nucleon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8266" y="6470135"/>
            <a:ext cx="30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courtesy of Ed Brown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797511" y="322439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Thermal evolution </a:t>
            </a:r>
            <a:r>
              <a:rPr lang="en-US" dirty="0" smtClean="0"/>
              <a:t>crust</a:t>
            </a:r>
            <a:endParaRPr lang="en-US" dirty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5715000" y="6553200"/>
            <a:ext cx="16002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2438400" y="6553200"/>
            <a:ext cx="17526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502525" y="6324600"/>
            <a:ext cx="95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defRPr/>
            </a:pPr>
            <a:r>
              <a:rPr lang="en-US" sz="2800"/>
              <a:t>Core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914400" y="6262688"/>
            <a:ext cx="1409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defRPr/>
            </a:pPr>
            <a:r>
              <a:rPr lang="en-US" sz="2800" dirty="0"/>
              <a:t>Surface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352925" y="6324600"/>
            <a:ext cx="1133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defRPr/>
            </a:pPr>
            <a:r>
              <a:rPr lang="en-US" sz="2800" dirty="0"/>
              <a:t>Depth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 rot="16200000">
            <a:off x="-509057" y="3105150"/>
            <a:ext cx="2219325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defRPr/>
            </a:pPr>
            <a:r>
              <a:rPr lang="en-US" sz="2800" dirty="0"/>
              <a:t>Crust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defRPr/>
            </a:pPr>
            <a:r>
              <a:rPr lang="en-US" sz="2800" dirty="0"/>
              <a:t>Temperature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7344492" y="2733071"/>
            <a:ext cx="310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 courtesy of Ed Brown</a:t>
            </a:r>
            <a:endParaRPr lang="en-US" dirty="0"/>
          </a:p>
        </p:txBody>
      </p:sp>
      <p:pic>
        <p:nvPicPr>
          <p:cNvPr id="2" name="Degenaar_Nathalie_T_evolut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1" y="1236839"/>
            <a:ext cx="7083778" cy="505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31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797511" y="322439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What can we learn?</a:t>
            </a:r>
            <a:endParaRPr lang="en-US" dirty="0"/>
          </a:p>
        </p:txBody>
      </p:sp>
      <p:sp>
        <p:nvSpPr>
          <p:cNvPr id="20" name="Content Placeholder 1"/>
          <p:cNvSpPr>
            <a:spLocks noGrp="1"/>
          </p:cNvSpPr>
          <p:nvPr>
            <p:ph idx="1"/>
          </p:nvPr>
        </p:nvSpPr>
        <p:spPr>
          <a:xfrm>
            <a:off x="4013208" y="1423106"/>
            <a:ext cx="5130792" cy="2706544"/>
          </a:xfrm>
          <a:ln w="38100" cmpd="sng">
            <a:noFill/>
          </a:ln>
        </p:spPr>
        <p:txBody>
          <a:bodyPr anchor="t" anchorCtr="0">
            <a:noAutofit/>
          </a:bodyPr>
          <a:lstStyle/>
          <a:p>
            <a:pPr marL="18288" indent="0">
              <a:buNone/>
            </a:pPr>
            <a:r>
              <a:rPr lang="en-US" sz="2800" u="sng" dirty="0" smtClean="0"/>
              <a:t>Temperature profile</a:t>
            </a:r>
            <a:r>
              <a:rPr lang="en-US" sz="2800" dirty="0" smtClean="0"/>
              <a:t>:</a:t>
            </a:r>
          </a:p>
          <a:p>
            <a:pPr marL="18288" indent="0">
              <a:buNone/>
            </a:pPr>
            <a:r>
              <a:rPr lang="en-US" sz="2800" dirty="0" smtClean="0"/>
              <a:t>Magnitude + distribution heat</a:t>
            </a:r>
          </a:p>
          <a:p>
            <a:pPr marL="18288" indent="0">
              <a:buNone/>
            </a:pPr>
            <a:r>
              <a:rPr lang="en-US" sz="2800" dirty="0" smtClean="0">
                <a:sym typeface="Wingdings"/>
              </a:rPr>
              <a:t> </a:t>
            </a:r>
            <a:r>
              <a:rPr lang="en-US" sz="2800" dirty="0" smtClean="0"/>
              <a:t>nuclear reactions</a:t>
            </a:r>
          </a:p>
          <a:p>
            <a:pPr marL="18288" indent="0">
              <a:buNone/>
            </a:pPr>
            <a:r>
              <a:rPr lang="en-US" sz="2800" b="1" dirty="0" smtClean="0">
                <a:sym typeface="Wingdings"/>
              </a:rPr>
              <a:t> </a:t>
            </a:r>
            <a:r>
              <a:rPr lang="en-US" sz="2800" dirty="0" smtClean="0">
                <a:sym typeface="Wingdings"/>
              </a:rPr>
              <a:t>properties last outburst</a:t>
            </a:r>
            <a:endParaRPr lang="en-US" sz="2800" dirty="0" smtClean="0"/>
          </a:p>
        </p:txBody>
      </p:sp>
      <p:pic>
        <p:nvPicPr>
          <p:cNvPr id="2" name="Picture 1" descr="Screen Shot 2012-02-16 at 6.16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0" y="1326626"/>
            <a:ext cx="3661073" cy="260750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850042" y="1558571"/>
            <a:ext cx="1134540" cy="7782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2-02-16 at 6.19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4006679"/>
            <a:ext cx="3766060" cy="2734921"/>
          </a:xfrm>
          <a:prstGeom prst="rect">
            <a:avLst/>
          </a:prstGeom>
        </p:spPr>
      </p:pic>
      <p:sp>
        <p:nvSpPr>
          <p:cNvPr id="18" name="Content Placeholder 1"/>
          <p:cNvSpPr txBox="1">
            <a:spLocks/>
          </p:cNvSpPr>
          <p:nvPr/>
        </p:nvSpPr>
        <p:spPr>
          <a:xfrm>
            <a:off x="4453469" y="3629327"/>
            <a:ext cx="4571995" cy="1473200"/>
          </a:xfrm>
          <a:prstGeom prst="rect">
            <a:avLst/>
          </a:prstGeom>
          <a:ln w="38100" cmpd="sng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2800" u="sng" dirty="0" smtClean="0"/>
              <a:t>Cooling timescale:</a:t>
            </a:r>
            <a:endParaRPr lang="en-US" sz="2800" b="1" u="sng" dirty="0"/>
          </a:p>
          <a:p>
            <a:pPr marL="18288" indent="0">
              <a:buFont typeface="Wingdings" pitchFamily="2" charset="2"/>
              <a:buNone/>
            </a:pPr>
            <a:r>
              <a:rPr lang="en-US" sz="2800" dirty="0" smtClean="0"/>
              <a:t>Heat conduction</a:t>
            </a:r>
          </a:p>
          <a:p>
            <a:pPr marL="18288" indent="0">
              <a:buFont typeface="Wingdings" pitchFamily="2" charset="2"/>
              <a:buNone/>
            </a:pPr>
            <a:r>
              <a:rPr lang="en-US" sz="2800" dirty="0" smtClean="0">
                <a:sym typeface="Wingdings"/>
              </a:rPr>
              <a:t> crust structure</a:t>
            </a:r>
            <a:endParaRPr lang="en-US" sz="2800" dirty="0" smtClean="0"/>
          </a:p>
        </p:txBody>
      </p:sp>
      <p:sp>
        <p:nvSpPr>
          <p:cNvPr id="21" name="Right Arrow 20"/>
          <p:cNvSpPr/>
          <p:nvPr/>
        </p:nvSpPr>
        <p:spPr>
          <a:xfrm>
            <a:off x="3469722" y="5317082"/>
            <a:ext cx="1625606" cy="7782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5095328" y="5268430"/>
            <a:ext cx="3930136" cy="1473185"/>
          </a:xfrm>
          <a:prstGeom prst="rect">
            <a:avLst/>
          </a:prstGeom>
          <a:ln w="38100" cmpd="sng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2800" u="sng" dirty="0" smtClean="0"/>
              <a:t>Core temperature</a:t>
            </a:r>
            <a:endParaRPr lang="en-US" sz="2800" dirty="0" smtClean="0"/>
          </a:p>
          <a:p>
            <a:pPr marL="18288" indent="0">
              <a:buFont typeface="Wingdings" pitchFamily="2" charset="2"/>
              <a:buNone/>
            </a:pPr>
            <a:r>
              <a:rPr lang="en-US" sz="2800" b="1" dirty="0" smtClean="0">
                <a:sym typeface="Wingdings"/>
              </a:rPr>
              <a:t> </a:t>
            </a:r>
            <a:r>
              <a:rPr lang="en-US" sz="2800" dirty="0" smtClean="0">
                <a:sym typeface="Wingdings"/>
              </a:rPr>
              <a:t>Long-term accretion</a:t>
            </a:r>
          </a:p>
          <a:p>
            <a:pPr marL="18288" indent="0">
              <a:buFont typeface="Wingdings" pitchFamily="2" charset="2"/>
              <a:buNone/>
            </a:pPr>
            <a:r>
              <a:rPr lang="en-US" sz="2800" b="1" dirty="0" smtClean="0">
                <a:sym typeface="Wingdings"/>
              </a:rPr>
              <a:t> </a:t>
            </a:r>
            <a:r>
              <a:rPr lang="en-US" sz="2800" dirty="0" smtClean="0">
                <a:sym typeface="Wingdings"/>
              </a:rPr>
              <a:t>Core cooling</a:t>
            </a:r>
            <a:endParaRPr lang="en-US" sz="2800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93333" y="3934127"/>
            <a:ext cx="2760136" cy="587073"/>
          </a:xfrm>
          <a:prstGeom prst="straightConnector1">
            <a:avLst/>
          </a:prstGeom>
          <a:ln w="152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3943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00667" y="592390"/>
            <a:ext cx="7078133" cy="5622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 smtClean="0"/>
              <a:t>Can we detect thermal relaxation of the heated crust?</a:t>
            </a:r>
          </a:p>
          <a:p>
            <a:pPr algn="ctr"/>
            <a:endParaRPr lang="en-US" sz="5400" dirty="0"/>
          </a:p>
          <a:p>
            <a:pPr algn="ctr"/>
            <a:r>
              <a:rPr lang="en-US" sz="4000" u="sng" dirty="0" smtClean="0"/>
              <a:t>Best candidates</a:t>
            </a:r>
            <a:r>
              <a:rPr lang="en-US" sz="4000" dirty="0" smtClean="0"/>
              <a:t>: </a:t>
            </a:r>
          </a:p>
          <a:p>
            <a:pPr algn="ctr"/>
            <a:r>
              <a:rPr lang="en-US" sz="4000" dirty="0" smtClean="0"/>
              <a:t>those with long outbursts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126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ol_curve_qp_sourc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0" y="1236300"/>
            <a:ext cx="5560638" cy="54947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0878" y="220893"/>
            <a:ext cx="8669458" cy="704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 smtClean="0"/>
              <a:t>Crust cooling: 4 sources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5771662" y="1761296"/>
            <a:ext cx="3352627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XTE J1701-462 </a:t>
            </a:r>
          </a:p>
          <a:p>
            <a:r>
              <a:rPr lang="en-US" sz="2800" dirty="0" smtClean="0"/>
              <a:t>1.5 </a:t>
            </a:r>
            <a:r>
              <a:rPr lang="en-US" sz="2800" dirty="0" err="1" smtClean="0"/>
              <a:t>yr</a:t>
            </a:r>
            <a:r>
              <a:rPr lang="en-US" sz="2800" dirty="0" smtClean="0"/>
              <a:t>, ~</a:t>
            </a:r>
            <a:r>
              <a:rPr lang="en-US" sz="2800" dirty="0"/>
              <a:t>10</a:t>
            </a:r>
            <a:r>
              <a:rPr lang="en-US" sz="2800" baseline="30000" dirty="0"/>
              <a:t>38</a:t>
            </a:r>
            <a:r>
              <a:rPr lang="en-US" sz="2800" dirty="0"/>
              <a:t> erg/</a:t>
            </a:r>
            <a:r>
              <a:rPr lang="en-US" sz="2800" dirty="0" smtClean="0"/>
              <a:t>s</a:t>
            </a:r>
          </a:p>
          <a:p>
            <a:endParaRPr lang="en-US" sz="2800" dirty="0" smtClean="0"/>
          </a:p>
          <a:p>
            <a:r>
              <a:rPr lang="en-US" sz="2800" u="sng" dirty="0" smtClean="0"/>
              <a:t>EXO 0748-676 </a:t>
            </a:r>
          </a:p>
          <a:p>
            <a:r>
              <a:rPr lang="en-US" sz="2800" dirty="0" smtClean="0"/>
              <a:t>25 </a:t>
            </a:r>
            <a:r>
              <a:rPr lang="en-US" sz="2800" dirty="0" err="1" smtClean="0"/>
              <a:t>yr</a:t>
            </a:r>
            <a:r>
              <a:rPr lang="en-US" sz="2800" dirty="0"/>
              <a:t>, ~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36</a:t>
            </a:r>
            <a:r>
              <a:rPr lang="en-US" sz="2800" dirty="0" smtClean="0"/>
              <a:t> </a:t>
            </a:r>
            <a:r>
              <a:rPr lang="en-US" sz="2800" dirty="0"/>
              <a:t>erg/</a:t>
            </a:r>
            <a:r>
              <a:rPr lang="en-US" sz="2800" dirty="0" smtClean="0"/>
              <a:t>s</a:t>
            </a:r>
          </a:p>
          <a:p>
            <a:endParaRPr lang="en-US" sz="2800" dirty="0"/>
          </a:p>
          <a:p>
            <a:r>
              <a:rPr lang="en-US" sz="2800" u="sng" dirty="0" smtClean="0"/>
              <a:t>KS 1731-260</a:t>
            </a:r>
            <a:endParaRPr lang="en-US" sz="2800" u="sng" dirty="0"/>
          </a:p>
          <a:p>
            <a:r>
              <a:rPr lang="en-US" sz="2800" dirty="0" smtClean="0"/>
              <a:t>12.5 </a:t>
            </a:r>
            <a:r>
              <a:rPr lang="en-US" sz="2800" dirty="0" err="1"/>
              <a:t>yr</a:t>
            </a:r>
            <a:r>
              <a:rPr lang="en-US" sz="2800" dirty="0"/>
              <a:t>, </a:t>
            </a:r>
            <a:r>
              <a:rPr lang="en-US" sz="2800" dirty="0" smtClean="0"/>
              <a:t>~10</a:t>
            </a:r>
            <a:r>
              <a:rPr lang="en-US" sz="2800" baseline="30000" dirty="0" smtClean="0"/>
              <a:t>37</a:t>
            </a:r>
            <a:r>
              <a:rPr lang="en-US" sz="2800" dirty="0" smtClean="0"/>
              <a:t> </a:t>
            </a:r>
            <a:r>
              <a:rPr lang="en-US" sz="2800" dirty="0"/>
              <a:t>erg/s</a:t>
            </a:r>
          </a:p>
          <a:p>
            <a:endParaRPr lang="en-US" sz="2800" dirty="0"/>
          </a:p>
          <a:p>
            <a:r>
              <a:rPr lang="en-US" sz="2800" u="sng" dirty="0" smtClean="0"/>
              <a:t>MXB 1659-29</a:t>
            </a:r>
            <a:endParaRPr lang="en-US" sz="2800" u="sng" dirty="0"/>
          </a:p>
          <a:p>
            <a:r>
              <a:rPr lang="en-US" sz="2800" dirty="0" smtClean="0"/>
              <a:t>2.5 </a:t>
            </a:r>
            <a:r>
              <a:rPr lang="en-US" sz="2800" dirty="0" err="1"/>
              <a:t>yr</a:t>
            </a:r>
            <a:r>
              <a:rPr lang="en-US" sz="2800" dirty="0"/>
              <a:t>, </a:t>
            </a:r>
            <a:r>
              <a:rPr lang="en-US" sz="2800" dirty="0" smtClean="0"/>
              <a:t>~5x10</a:t>
            </a:r>
            <a:r>
              <a:rPr lang="en-US" sz="2800" baseline="30000" dirty="0" smtClean="0"/>
              <a:t>36</a:t>
            </a:r>
            <a:r>
              <a:rPr lang="en-US" sz="2800" dirty="0" smtClean="0"/>
              <a:t> </a:t>
            </a:r>
            <a:r>
              <a:rPr lang="en-US" sz="2800" dirty="0"/>
              <a:t>erg/</a:t>
            </a:r>
            <a:r>
              <a:rPr lang="en-US" sz="2800" dirty="0" smtClean="0"/>
              <a:t>s</a:t>
            </a:r>
            <a:endParaRPr lang="en-US" sz="2800" dirty="0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68691" y="6313540"/>
            <a:ext cx="5546527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        Time </a:t>
            </a:r>
            <a:r>
              <a:rPr lang="en-US" sz="2000" dirty="0">
                <a:solidFill>
                  <a:srgbClr val="000000"/>
                </a:solidFill>
              </a:rPr>
              <a:t>since accretion stopped (days)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 rot="16200000">
            <a:off x="-1453640" y="3663564"/>
            <a:ext cx="3644773" cy="40011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000" dirty="0">
                <a:solidFill>
                  <a:srgbClr val="000000"/>
                </a:solidFill>
              </a:rPr>
              <a:t>Neutron star temperature (</a:t>
            </a:r>
            <a:r>
              <a:rPr lang="en-US" sz="2000" dirty="0" err="1">
                <a:solidFill>
                  <a:srgbClr val="000000"/>
                </a:solidFill>
              </a:rPr>
              <a:t>eV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626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797511" y="322439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What have we learned?</a:t>
            </a:r>
            <a:endParaRPr lang="en-US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57200" y="1439333"/>
            <a:ext cx="8483600" cy="516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Crust cooling is observable!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Cooling timescale </a:t>
            </a:r>
            <a:r>
              <a:rPr lang="en-US" sz="3200" dirty="0" smtClean="0">
                <a:sym typeface="Wingdings"/>
              </a:rPr>
              <a:t> </a:t>
            </a:r>
            <a:r>
              <a:rPr lang="en-US" sz="3200" dirty="0" smtClean="0"/>
              <a:t>conductive crust</a:t>
            </a: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   organized ion lattice </a:t>
            </a:r>
            <a:r>
              <a:rPr lang="en-US" sz="3200" dirty="0" smtClean="0"/>
              <a:t>structure</a:t>
            </a:r>
            <a:endParaRPr lang="en-US" sz="3200" dirty="0"/>
          </a:p>
          <a:p>
            <a:pPr marL="18288" indent="0">
              <a:lnSpc>
                <a:spcPct val="90000"/>
              </a:lnSpc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</a:t>
            </a:r>
          </a:p>
          <a:p>
            <a:pPr marL="18288" indent="0">
              <a:lnSpc>
                <a:spcPct val="90000"/>
              </a:lnSpc>
              <a:buNone/>
              <a:defRPr/>
            </a:pPr>
            <a:endParaRPr lang="en-US" sz="2000" dirty="0">
              <a:sym typeface="Wingdings"/>
            </a:endParaRPr>
          </a:p>
          <a:p>
            <a:pPr marL="18288" indent="0">
              <a:lnSpc>
                <a:spcPct val="90000"/>
              </a:lnSpc>
              <a:buNone/>
              <a:defRPr/>
            </a:pPr>
            <a:r>
              <a:rPr lang="en-US" sz="3200" u="sng" dirty="0" smtClean="0">
                <a:sym typeface="Wingdings"/>
              </a:rPr>
              <a:t>New challenges</a:t>
            </a:r>
            <a:r>
              <a:rPr lang="en-US" sz="3200" dirty="0" smtClean="0">
                <a:sym typeface="Wingdings"/>
              </a:rPr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>
                <a:sym typeface="Wingdings"/>
              </a:rPr>
              <a:t>Conductive crust may be a problem</a:t>
            </a:r>
            <a:endParaRPr lang="en-US" sz="3200" dirty="0">
              <a:sym typeface="Wingdings"/>
            </a:endParaRPr>
          </a:p>
          <a:p>
            <a:pPr marL="18288" indent="0">
              <a:lnSpc>
                <a:spcPct val="90000"/>
              </a:lnSpc>
              <a:buNone/>
              <a:defRPr/>
            </a:pP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   “</a:t>
            </a:r>
            <a:r>
              <a:rPr lang="en-US" sz="3200" dirty="0" err="1" smtClean="0">
                <a:sym typeface="Wingdings"/>
              </a:rPr>
              <a:t>superbursts</a:t>
            </a:r>
            <a:r>
              <a:rPr lang="en-US" sz="3200" dirty="0" smtClean="0">
                <a:sym typeface="Wingdings"/>
              </a:rPr>
              <a:t>” require high temperature</a:t>
            </a:r>
            <a:endParaRPr lang="en-US" sz="3200" dirty="0" smtClean="0"/>
          </a:p>
          <a:p>
            <a:pPr marL="18288" indent="0" algn="ctr">
              <a:lnSpc>
                <a:spcPct val="90000"/>
              </a:lnSpc>
              <a:buNone/>
              <a:defRPr/>
            </a:pPr>
            <a:endParaRPr lang="en-US" sz="3200" dirty="0" smtClean="0"/>
          </a:p>
          <a:p>
            <a:pPr marL="18288" indent="0" algn="ctr">
              <a:lnSpc>
                <a:spcPct val="90000"/>
              </a:lnSpc>
              <a:buNone/>
              <a:defRPr/>
            </a:pPr>
            <a:r>
              <a:rPr lang="en-US" sz="3200" dirty="0" smtClean="0"/>
              <a:t>Additional heating in </a:t>
            </a:r>
            <a:r>
              <a:rPr lang="en-US" sz="3200" u="sng" dirty="0" smtClean="0"/>
              <a:t>outer</a:t>
            </a:r>
            <a:r>
              <a:rPr lang="en-US" sz="3200" dirty="0" smtClean="0"/>
              <a:t> crustal layers?</a:t>
            </a:r>
          </a:p>
        </p:txBody>
      </p:sp>
      <p:sp>
        <p:nvSpPr>
          <p:cNvPr id="2" name="Down Arrow 1"/>
          <p:cNvSpPr/>
          <p:nvPr/>
        </p:nvSpPr>
        <p:spPr>
          <a:xfrm>
            <a:off x="4284134" y="5446892"/>
            <a:ext cx="778934" cy="5418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66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ol_curve_qp_sourc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0" y="1236300"/>
            <a:ext cx="5560638" cy="54947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0878" y="220893"/>
            <a:ext cx="8669458" cy="704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 smtClean="0"/>
              <a:t>Crust cooling: </a:t>
            </a:r>
            <a:r>
              <a:rPr lang="en-US" sz="4400" dirty="0"/>
              <a:t>4</a:t>
            </a:r>
            <a:r>
              <a:rPr lang="en-US" sz="4400" dirty="0" smtClean="0"/>
              <a:t> sources</a:t>
            </a:r>
            <a:endParaRPr lang="en-US" sz="4400" dirty="0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68691" y="6313540"/>
            <a:ext cx="5546527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        Time </a:t>
            </a:r>
            <a:r>
              <a:rPr lang="en-US" sz="2000" dirty="0">
                <a:solidFill>
                  <a:srgbClr val="000000"/>
                </a:solidFill>
              </a:rPr>
              <a:t>since accretion stopped (days)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 rot="16200000">
            <a:off x="-1453640" y="3663564"/>
            <a:ext cx="3644773" cy="40011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000" dirty="0">
                <a:solidFill>
                  <a:srgbClr val="000000"/>
                </a:solidFill>
              </a:rPr>
              <a:t>Neutron star temperature (</a:t>
            </a:r>
            <a:r>
              <a:rPr lang="en-US" sz="2000" dirty="0" err="1">
                <a:solidFill>
                  <a:srgbClr val="000000"/>
                </a:solidFill>
              </a:rPr>
              <a:t>eV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4075" y="1320722"/>
            <a:ext cx="3289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Differences due to outburst history?</a:t>
            </a:r>
          </a:p>
          <a:p>
            <a:pPr algn="ctr"/>
            <a:endParaRPr lang="en-US" sz="2800" u="sng" dirty="0"/>
          </a:p>
          <a:p>
            <a:pPr algn="ctr"/>
            <a:r>
              <a:rPr lang="en-US" sz="2800" dirty="0" smtClean="0"/>
              <a:t>Can we build a census of crust?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algn="ctr"/>
            <a:r>
              <a:rPr lang="en-US" sz="2800" dirty="0"/>
              <a:t>O</a:t>
            </a:r>
            <a:r>
              <a:rPr lang="en-US" sz="2800" dirty="0" smtClean="0"/>
              <a:t>bserve and model more sources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7089423" y="3682999"/>
            <a:ext cx="626533" cy="5926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14113" y="5698728"/>
            <a:ext cx="3273443" cy="954107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Practical issue: </a:t>
            </a:r>
          </a:p>
          <a:p>
            <a:pPr algn="ctr"/>
            <a:r>
              <a:rPr lang="en-US" sz="2800" dirty="0"/>
              <a:t>Rare opportunities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52474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11694</TotalTime>
  <Words>954</Words>
  <Application>Microsoft Macintosh PowerPoint</Application>
  <PresentationFormat>On-screen Show (4:3)</PresentationFormat>
  <Paragraphs>242</Paragraphs>
  <Slides>25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Elemental</vt:lpstr>
      <vt:lpstr>PowerPoint Presentation</vt:lpstr>
      <vt:lpstr>Neutron stars  in transient X-ray binaries</vt:lpstr>
      <vt:lpstr>Effect of accretion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to be done</vt:lpstr>
      <vt:lpstr>To take away</vt:lpstr>
      <vt:lpstr>PowerPoint Presentation</vt:lpstr>
      <vt:lpstr>PowerPoint Presentation</vt:lpstr>
      <vt:lpstr>PowerPoint Presentation</vt:lpstr>
      <vt:lpstr>Long outburst: hot crust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Terzan 5 transient in quiescence</dc:title>
  <dc:creator>Nathalie Degenaar</dc:creator>
  <cp:lastModifiedBy>Nathalie Degenaar</cp:lastModifiedBy>
  <cp:revision>802</cp:revision>
  <dcterms:created xsi:type="dcterms:W3CDTF">2011-03-16T09:20:53Z</dcterms:created>
  <dcterms:modified xsi:type="dcterms:W3CDTF">2012-07-07T19:35:03Z</dcterms:modified>
</cp:coreProperties>
</file>