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69" r:id="rId2"/>
    <p:sldMasterId id="2147483693" r:id="rId3"/>
    <p:sldMasterId id="2147483705" r:id="rId4"/>
    <p:sldMasterId id="2147483718" r:id="rId5"/>
  </p:sldMasterIdLst>
  <p:notesMasterIdLst>
    <p:notesMasterId r:id="rId25"/>
  </p:notesMasterIdLst>
  <p:handoutMasterIdLst>
    <p:handoutMasterId r:id="rId26"/>
  </p:handoutMasterIdLst>
  <p:sldIdLst>
    <p:sldId id="1187" r:id="rId6"/>
    <p:sldId id="1316" r:id="rId7"/>
    <p:sldId id="1263" r:id="rId8"/>
    <p:sldId id="1258" r:id="rId9"/>
    <p:sldId id="1271" r:id="rId10"/>
    <p:sldId id="1274" r:id="rId11"/>
    <p:sldId id="1318" r:id="rId12"/>
    <p:sldId id="1312" r:id="rId13"/>
    <p:sldId id="1319" r:id="rId14"/>
    <p:sldId id="1340" r:id="rId15"/>
    <p:sldId id="1341" r:id="rId16"/>
    <p:sldId id="1343" r:id="rId17"/>
    <p:sldId id="1344" r:id="rId18"/>
    <p:sldId id="1309" r:id="rId19"/>
    <p:sldId id="1346" r:id="rId20"/>
    <p:sldId id="1321" r:id="rId21"/>
    <p:sldId id="1348" r:id="rId22"/>
    <p:sldId id="1349" r:id="rId23"/>
    <p:sldId id="1350" r:id="rId24"/>
  </p:sldIdLst>
  <p:sldSz cx="9144000" cy="6858000" type="screen4x3"/>
  <p:notesSz cx="6743700" cy="98806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BB16"/>
    <a:srgbClr val="EB30FF"/>
    <a:srgbClr val="FF6600"/>
    <a:srgbClr val="33CC33"/>
    <a:srgbClr val="000099"/>
    <a:srgbClr val="6699FF"/>
    <a:srgbClr val="3366FF"/>
    <a:srgbClr val="99CCFF"/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4" autoAdjust="0"/>
    <p:restoredTop sz="87609" autoAdjust="0"/>
  </p:normalViewPr>
  <p:slideViewPr>
    <p:cSldViewPr>
      <p:cViewPr>
        <p:scale>
          <a:sx n="100" d="100"/>
          <a:sy n="100" d="100"/>
        </p:scale>
        <p:origin x="-1080" y="-240"/>
      </p:cViewPr>
      <p:guideLst>
        <p:guide orient="horz" pos="864"/>
        <p:guide orient="horz" pos="3312"/>
        <p:guide orient="horz" pos="1488"/>
        <p:guide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12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fld id="{CEF66FDA-60FB-524E-ADA5-D6613FDD9DAD}" type="slidenum">
              <a:rPr lang="zh-CN" altLang="de-DE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0290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Textformatierung des Masters zu bearbeiten.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327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327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cs typeface="宋体" pitchFamily="-65" charset="-122"/>
              </a:defRPr>
            </a:lvl1pPr>
          </a:lstStyle>
          <a:p>
            <a:fld id="{4F1BF399-79F3-D443-9550-431EC4E54A8A}" type="slidenum">
              <a:rPr lang="zh-CN" altLang="de-DE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802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 key goal of</a:t>
            </a:r>
            <a:r>
              <a:rPr lang="en-US" altLang="zh-CN" baseline="0" dirty="0" smtClean="0"/>
              <a:t> astrophysics is to understand the formation and evolution of galaxies. The least understood part is the feedback.</a:t>
            </a:r>
          </a:p>
          <a:p>
            <a:r>
              <a:rPr lang="en-US" dirty="0" smtClean="0"/>
              <a:t>Edge-on galaxies are ideal site</a:t>
            </a:r>
            <a:r>
              <a:rPr lang="en-US" baseline="0" dirty="0" smtClean="0"/>
              <a:t>s for X-ray observations of  feedback effects on the galactic ecosystems with minimal confusion with point-like sources and differential X-ray absorption.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5217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e.g., the size of the interfaces is ~ 20x larger that the cross-section of the </a:t>
            </a:r>
            <a:r>
              <a:rPr kumimoji="0" lang="en-US" altLang="zh-CN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superwind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 in M82.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14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9082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ym typeface="Wingdings"/>
              </a:rPr>
              <a:t>Clearly, a </a:t>
            </a:r>
            <a:r>
              <a:rPr lang="en-US" sz="1200" dirty="0" smtClean="0">
                <a:sym typeface="Wingdings"/>
              </a:rPr>
              <a:t>lot is yet to be learned about the interplay between the galactic feedback and the galactic ecosystem.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de-DE" altLang="zh-CN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52352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 minimize the contamination from CX,</a:t>
            </a:r>
            <a:r>
              <a:rPr kumimoji="1" lang="en-US" altLang="zh-CN" baseline="0" dirty="0" smtClean="0"/>
              <a:t> to understand the energetics and dynamics of the outflow, to study the implications for galaxy evolution.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17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056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Ranges </a:t>
            </a:r>
            <a:r>
              <a:rPr lang="en-US" sz="1200" dirty="0" smtClean="0"/>
              <a:t>of morphology types, stellar masses, star formation rates, and environments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 Uniformly reduced (e.g., source removal and luminosity calculation)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1970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</a:t>
            </a:r>
            <a:r>
              <a:rPr lang="en-US" baseline="0" dirty="0" smtClean="0"/>
              <a:t> </a:t>
            </a:r>
            <a:r>
              <a:rPr lang="en-US" baseline="0" dirty="0" smtClean="0"/>
              <a:t>careful removal of point-like sources and making corrections for absorption, inclination angle, coverage,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7387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Ia</a:t>
            </a:r>
            <a:r>
              <a:rPr lang="en-US" dirty="0" smtClean="0"/>
              <a:t> SN</a:t>
            </a:r>
            <a:r>
              <a:rPr lang="en-US" baseline="0" dirty="0" smtClean="0"/>
              <a:t> energy rate is estimate from K-band </a:t>
            </a:r>
            <a:r>
              <a:rPr lang="en-US" baseline="0" dirty="0" err="1" smtClean="0"/>
              <a:t>lum</a:t>
            </a:r>
            <a:r>
              <a:rPr lang="en-US" baseline="0" dirty="0" smtClean="0"/>
              <a:t> and color</a:t>
            </a:r>
            <a:r>
              <a:rPr lang="en-US" baseline="0" dirty="0" smtClean="0"/>
              <a:t>.</a:t>
            </a:r>
          </a:p>
          <a:p>
            <a:r>
              <a:rPr lang="en-US" altLang="zh-CN" sz="1200" smtClean="0">
                <a:solidFill>
                  <a:srgbClr val="FF0000"/>
                </a:solidFill>
                <a:latin typeface="Comic Sans MS"/>
                <a:cs typeface="Comic Sans MS"/>
              </a:rPr>
              <a:t>So there is a missing energy problem!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7176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O’Sullevan</a:t>
            </a:r>
            <a:r>
              <a:rPr lang="en-US" dirty="0" smtClean="0"/>
              <a:t> et al. are based on ROSAT</a:t>
            </a:r>
            <a:r>
              <a:rPr lang="en-US" baseline="0" dirty="0" smtClean="0"/>
              <a:t> observations. The offset from the Chandra results are due to source contamination.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9802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Measurements for Massive galaxies are from literature.  </a:t>
            </a: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Comic Sans MS" pitchFamily="-65" charset="0"/>
              <a:ea typeface="ＭＳ Ｐゴシック" charset="-128"/>
              <a:cs typeface="ＭＳ Ｐゴシック" charset="-128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overall trends of the observed and simulated galaxies on the </a:t>
            </a:r>
            <a:r>
              <a:rPr lang="en-US" altLang="zh-CN" sz="1200" b="1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X 􀀀 SFR plot show little similarity, indicating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rPr>
              <a:t>that GIMIC likely under-predict the role of SF in producing the X-ray emission.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8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59926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would thus be optimal to compare the spectral properties (T, Z), as well as properly calculated 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3674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resolution is far </a:t>
            </a:r>
            <a:r>
              <a:rPr lang="en-US" dirty="0" smtClean="0"/>
              <a:t>too</a:t>
            </a:r>
            <a:r>
              <a:rPr lang="en-US" baseline="0" dirty="0" smtClean="0"/>
              <a:t> low to </a:t>
            </a:r>
            <a:r>
              <a:rPr lang="en-US" dirty="0" smtClean="0"/>
              <a:t>resolve </a:t>
            </a:r>
            <a:r>
              <a:rPr lang="en-US" dirty="0" smtClean="0"/>
              <a:t>the interfaces between different</a:t>
            </a:r>
            <a:r>
              <a:rPr lang="en-US" baseline="0" dirty="0" smtClean="0"/>
              <a:t> phases of the gas.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10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1252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33CC33"/>
                </a:solidFill>
              </a:rPr>
              <a:t>the electron is able to cross over from the target to </a:t>
            </a:r>
            <a:r>
              <a:rPr lang="en-US" sz="1200" dirty="0" smtClean="0">
                <a:solidFill>
                  <a:srgbClr val="33CC33"/>
                </a:solidFill>
              </a:rPr>
              <a:t>the</a:t>
            </a:r>
            <a:r>
              <a:rPr lang="en-US" sz="1200" baseline="0" dirty="0" smtClean="0">
                <a:solidFill>
                  <a:srgbClr val="33CC33"/>
                </a:solidFill>
              </a:rPr>
              <a:t> </a:t>
            </a:r>
            <a:r>
              <a:rPr lang="en-US" sz="1200" dirty="0" smtClean="0">
                <a:solidFill>
                  <a:srgbClr val="33CC33"/>
                </a:solidFill>
              </a:rPr>
              <a:t>projectile </a:t>
            </a:r>
            <a:r>
              <a:rPr lang="en-US" sz="1200" dirty="0" smtClean="0">
                <a:solidFill>
                  <a:srgbClr val="33CC33"/>
                </a:solidFill>
              </a:rPr>
              <a:t>for the favored principal quantum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F399-79F3-D443-9550-431EC4E54A8A}" type="slidenum">
              <a:rPr lang="zh-CN" altLang="de-DE" smtClean="0"/>
              <a:pPr/>
              <a:t>11</a:t>
            </a:fld>
            <a:endParaRPr lang="de-DE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903F-CEB9-2741-BDF0-BE5489D45E04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8B6C4-BB5B-FA45-BEB4-C0292AEA73AE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BE8D7-D0C7-3647-A4B3-9C75C506ED0C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8EDA-078A-3544-B0F3-8C3887365416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215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1700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0698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7013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6029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3077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566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6B835-01FE-7D4F-84F4-95DBCB59EAF3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9989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4402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03762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11066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71465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1436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21919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8155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5007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764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89D36-44E3-7B49-AFE4-AE7B5CE2E1B0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58607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77362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01078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0786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6970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903F-CEB9-2741-BDF0-BE5489D45E04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55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6B835-01FE-7D4F-84F4-95DBCB59EAF3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6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89D36-44E3-7B49-AFE4-AE7B5CE2E1B0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36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96E1B-D8DA-9649-8DD0-218FB0C04DB8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7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FE9F-8ABB-1C42-96A4-66B0AC264B7B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96E1B-D8DA-9649-8DD0-218FB0C04DB8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6462-5B9B-6A4B-BCEB-B289796625EE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38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E893F-68EB-E545-A7E2-CA0EFBA45C87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03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64ABB-E0AF-D243-A947-B7032478E660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39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CAA06-FDC7-2D44-8EB3-1B4415DE007B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2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8B6C4-BB5B-FA45-BEB4-C0292AEA73AE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4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BE8D7-D0C7-3647-A4B3-9C75C506ED0C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8EDA-078A-3544-B0F3-8C3887365416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00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903F-CEB9-2741-BDF0-BE5489D45E04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4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6B835-01FE-7D4F-84F4-95DBCB59EAF3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53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89D36-44E3-7B49-AFE4-AE7B5CE2E1B0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5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FE9F-8ABB-1C42-96A4-66B0AC264B7B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96E1B-D8DA-9649-8DD0-218FB0C04DB8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5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FE9F-8ABB-1C42-96A4-66B0AC264B7B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5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6462-5B9B-6A4B-BCEB-B289796625EE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1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E893F-68EB-E545-A7E2-CA0EFBA45C87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0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64ABB-E0AF-D243-A947-B7032478E660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6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CAA06-FDC7-2D44-8EB3-1B4415DE007B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6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8B6C4-BB5B-FA45-BEB4-C0292AEA73AE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51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BE8D7-D0C7-3647-A4B3-9C75C506ED0C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8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8EDA-078A-3544-B0F3-8C3887365416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6462-5B9B-6A4B-BCEB-B289796625EE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E893F-68EB-E545-A7E2-CA0EFBA45C87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64ABB-E0AF-D243-A947-B7032478E660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CAA06-FDC7-2D44-8EB3-1B4415DE007B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Textformatierung des Masters zu bearbeiten.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61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161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/>
          </a:p>
        </p:txBody>
      </p:sp>
      <p:sp>
        <p:nvSpPr>
          <p:cNvPr id="161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fld id="{71C40172-1C74-2D4C-AA39-9B2B10F9B12A}" type="slidenum">
              <a:rPr lang="zh-CN" altLang="de-DE"/>
              <a:pPr/>
              <a:t>‹#›</a:t>
            </a:fld>
            <a:endParaRPr lang="de-DE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CC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CCFF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CCFF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CCFF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6473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698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Textformatierung des Masters zu bearbeiten.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61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161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161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fld id="{71C40172-1C74-2D4C-AA39-9B2B10F9B12A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CC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CCFF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CCFF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CCFF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die Textformatierung des Masters zu bearbeiten.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61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161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endParaRPr lang="de-DE" altLang="zh-CN">
              <a:solidFill>
                <a:srgbClr val="FFFFFF"/>
              </a:solidFill>
            </a:endParaRPr>
          </a:p>
        </p:txBody>
      </p:sp>
      <p:sp>
        <p:nvSpPr>
          <p:cNvPr id="161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omic Sans MS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fld id="{71C40172-1C74-2D4C-AA39-9B2B10F9B12A}" type="slidenum">
              <a:rPr lang="zh-CN" altLang="de-DE">
                <a:solidFill>
                  <a:srgbClr val="FFFFFF"/>
                </a:solidFill>
              </a:rPr>
              <a:pPr/>
              <a:t>‹#›</a:t>
            </a:fld>
            <a:endParaRPr lang="de-DE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06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CCF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CCFF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CCFF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CCFF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CCFF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5.emf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4631_rg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4"/>
          <a:stretch/>
        </p:blipFill>
        <p:spPr bwMode="auto">
          <a:xfrm>
            <a:off x="0" y="-147732"/>
            <a:ext cx="9144000" cy="700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CC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Extraplanar</a:t>
            </a:r>
            <a:r>
              <a:rPr lang="en-US" sz="2800" dirty="0" smtClean="0"/>
              <a:t> diffuse X-ray emission –  a survey of highly inclined disk galaxies</a:t>
            </a:r>
          </a:p>
          <a:p>
            <a:pPr lvl="1"/>
            <a:r>
              <a:rPr lang="en-US" sz="2400" dirty="0" smtClean="0"/>
              <a:t>How is the emission correlated with galaxy properties?</a:t>
            </a:r>
          </a:p>
          <a:p>
            <a:pPr lvl="1"/>
            <a:r>
              <a:rPr lang="en-US" sz="2400" dirty="0" smtClean="0"/>
              <a:t>How </a:t>
            </a:r>
            <a:r>
              <a:rPr lang="en-US" sz="2400" dirty="0" smtClean="0"/>
              <a:t>are observations compared to simulations</a:t>
            </a:r>
            <a:r>
              <a:rPr lang="en-US" sz="2400" dirty="0" smtClean="0"/>
              <a:t>?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/>
              <a:t>Nature of the emission – X-ray line spectroscopy</a:t>
            </a:r>
          </a:p>
          <a:p>
            <a:endParaRPr lang="en-US" sz="2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altLang="zh-CN" sz="3200" dirty="0"/>
              <a:t>Diffuse X-ray </a:t>
            </a:r>
            <a:r>
              <a:rPr lang="en-US" altLang="zh-CN" sz="3200" dirty="0" smtClean="0"/>
              <a:t>Emission </a:t>
            </a:r>
            <a:r>
              <a:rPr lang="en-US" altLang="zh-CN" sz="3200" dirty="0"/>
              <a:t>of Disk G</a:t>
            </a:r>
            <a:r>
              <a:rPr lang="en-US" altLang="zh-CN" sz="3200" dirty="0" smtClean="0"/>
              <a:t>alaxies</a:t>
            </a:r>
            <a:endParaRPr lang="en-US" sz="32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00200" y="548640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pitchFamily="-65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-65" charset="0"/>
                <a:ea typeface="宋体" pitchFamily="-65" charset="-122"/>
                <a:cs typeface="宋体" pitchFamily="-65" charset="-122"/>
              </a:rPr>
              <a:t>Q. </a:t>
            </a:r>
            <a:r>
              <a:rPr lang="en-US" altLang="zh-CN" sz="2400" dirty="0">
                <a:solidFill>
                  <a:srgbClr val="FFFFFF"/>
                </a:solidFill>
                <a:latin typeface="Comic Sans MS" pitchFamily="-65" charset="0"/>
                <a:ea typeface="宋体" pitchFamily="-65" charset="-122"/>
                <a:cs typeface="宋体" pitchFamily="-65" charset="-122"/>
              </a:rPr>
              <a:t>Daniel Wang </a:t>
            </a:r>
            <a:endParaRPr lang="en-US" altLang="zh-CN" sz="2400" dirty="0" smtClean="0">
              <a:solidFill>
                <a:srgbClr val="FFFFFF"/>
              </a:solidFill>
              <a:latin typeface="Comic Sans MS" pitchFamily="-65" charset="0"/>
              <a:ea typeface="宋体" pitchFamily="-65" charset="-122"/>
              <a:cs typeface="宋体" pitchFamily="-65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-65" charset="0"/>
                <a:ea typeface="宋体" pitchFamily="-65" charset="-122"/>
                <a:cs typeface="宋体" pitchFamily="-65" charset="-122"/>
              </a:rPr>
              <a:t>University </a:t>
            </a:r>
            <a:r>
              <a:rPr lang="en-US" altLang="zh-CN" sz="2400" dirty="0">
                <a:solidFill>
                  <a:srgbClr val="FFFFFF"/>
                </a:solidFill>
                <a:latin typeface="Comic Sans MS" pitchFamily="-65" charset="0"/>
                <a:ea typeface="宋体" pitchFamily="-65" charset="-122"/>
                <a:cs typeface="宋体" pitchFamily="-65" charset="-122"/>
              </a:rPr>
              <a:t>of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-65" charset="0"/>
                <a:ea typeface="宋体" pitchFamily="-65" charset="-122"/>
                <a:cs typeface="宋体" pitchFamily="-65" charset="-122"/>
              </a:rPr>
              <a:t>Massachusetts</a:t>
            </a:r>
            <a:endParaRPr lang="en-US" altLang="zh-CN" sz="2400" dirty="0">
              <a:solidFill>
                <a:srgbClr val="FFFFFF"/>
              </a:solidFill>
              <a:latin typeface="Comic Sans MS" pitchFamily="-65" charset="0"/>
              <a:ea typeface="宋体" pitchFamily="-65" charset="-122"/>
              <a:cs typeface="宋体" pitchFamily="-65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4800" y="227483"/>
            <a:ext cx="8452820" cy="68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8382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2. Nature 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of the X-ray Emission: 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Line </a:t>
            </a: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Spectroscopy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76200" y="5486400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Composite of </a:t>
            </a:r>
            <a:r>
              <a:rPr lang="en-US" dirty="0">
                <a:solidFill>
                  <a:srgbClr val="33CC33"/>
                </a:solidFill>
              </a:rPr>
              <a:t>optical (HST)</a:t>
            </a:r>
            <a:r>
              <a:rPr lang="en-US" dirty="0">
                <a:solidFill>
                  <a:srgbClr val="FF0000"/>
                </a:solidFill>
              </a:rPr>
              <a:t>, infrared (Spitzer)</a:t>
            </a:r>
            <a:r>
              <a:rPr lang="en-US" dirty="0">
                <a:solidFill>
                  <a:srgbClr val="008000"/>
                </a:solidFill>
              </a:rPr>
              <a:t>, and </a:t>
            </a:r>
            <a:r>
              <a:rPr lang="en-US" dirty="0">
                <a:solidFill>
                  <a:srgbClr val="3366FF"/>
                </a:solidFill>
              </a:rPr>
              <a:t>X-ray (Chandra) </a:t>
            </a:r>
            <a:r>
              <a:rPr lang="en-US" dirty="0">
                <a:solidFill>
                  <a:srgbClr val="008000"/>
                </a:solidFill>
              </a:rPr>
              <a:t>images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43200" y="5410200"/>
            <a:ext cx="6248400" cy="9906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X-ray arises at least partly from the interplay between the hot gas outflow and entrained cool gas clouds, as part of the mass-loading process!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" y="1222375"/>
            <a:ext cx="868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CC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buFontTx/>
              <a:buNone/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The resonance line is found to be weaker than the “forbidden”+”</a:t>
            </a:r>
            <a:r>
              <a:rPr lang="en-US" sz="2000" dirty="0" err="1" smtClean="0">
                <a:ea typeface="ＭＳ Ｐゴシック" pitchFamily="-65" charset="-128"/>
                <a:cs typeface="ＭＳ Ｐゴシック" pitchFamily="-65" charset="-128"/>
              </a:rPr>
              <a:t>inter-recommbi</a:t>
            </a: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nation” lines, which is not expected for thermal emission.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3300" y="2057400"/>
            <a:ext cx="4343400" cy="3352800"/>
            <a:chOff x="4953000" y="2286000"/>
            <a:chExt cx="4054475" cy="2895600"/>
          </a:xfrm>
        </p:grpSpPr>
        <p:sp>
          <p:nvSpPr>
            <p:cNvPr id="12" name="TextBox 11"/>
            <p:cNvSpPr txBox="1"/>
            <p:nvPr/>
          </p:nvSpPr>
          <p:spPr>
            <a:xfrm>
              <a:off x="6705600" y="3886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</a:t>
              </a:r>
              <a:r>
                <a:rPr lang="en-US" sz="1600" dirty="0" smtClean="0">
                  <a:solidFill>
                    <a:srgbClr val="FF0000"/>
                  </a:solidFill>
                </a:rPr>
                <a:t>   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1600" dirty="0" smtClean="0">
                  <a:solidFill>
                    <a:srgbClr val="FF0000"/>
                  </a:solidFill>
                </a:rPr>
                <a:t>        f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53000" y="2286000"/>
              <a:ext cx="4054475" cy="2895600"/>
              <a:chOff x="5029200" y="3124200"/>
              <a:chExt cx="4054475" cy="28956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15000" y="3200400"/>
                <a:ext cx="1676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</a:rPr>
                  <a:t>Liu, Mao, &amp; Wang 2011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" name="Picture 19" descr="O1.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3124200"/>
                <a:ext cx="4054475" cy="289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 descr="none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747" y="997630"/>
            <a:ext cx="4097482" cy="53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914400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harge exchange and X-ray line emission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95800"/>
            <a:ext cx="8686800" cy="1676400"/>
          </a:xfrm>
        </p:spPr>
        <p:txBody>
          <a:bodyPr/>
          <a:lstStyle/>
          <a:p>
            <a:r>
              <a:rPr lang="en-US" sz="2400" dirty="0" smtClean="0"/>
              <a:t>Charge exchange (CX) nature of comet X-ray emission is confirmed, </a:t>
            </a:r>
            <a:r>
              <a:rPr lang="en-US" sz="2400" dirty="0" err="1" smtClean="0"/>
              <a:t>spectroscopically</a:t>
            </a:r>
            <a:r>
              <a:rPr lang="en-US" sz="2400" dirty="0" smtClean="0"/>
              <a:t> and temporally.</a:t>
            </a:r>
          </a:p>
          <a:p>
            <a:r>
              <a:rPr lang="en-US" sz="2400" dirty="0" smtClean="0"/>
              <a:t>CX has a cross-section of ~10</a:t>
            </a:r>
            <a:r>
              <a:rPr lang="en-US" sz="2400" baseline="30000" dirty="0" smtClean="0"/>
              <a:t>-15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and occurs on </a:t>
            </a:r>
            <a:r>
              <a:rPr lang="en-US" sz="2400" dirty="0"/>
              <a:t>scales of </a:t>
            </a:r>
            <a:r>
              <a:rPr lang="en-US" sz="2400" dirty="0" smtClean="0"/>
              <a:t>the mean </a:t>
            </a:r>
            <a:r>
              <a:rPr lang="en-US" sz="2400" dirty="0"/>
              <a:t>free </a:t>
            </a:r>
            <a:r>
              <a:rPr lang="en-US" sz="2400" dirty="0" smtClean="0"/>
              <a:t>path of hot ions at the interface.</a:t>
            </a:r>
            <a:endParaRPr lang="en-US" sz="2400" baseline="300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1295400"/>
            <a:ext cx="4419600" cy="3124200"/>
            <a:chOff x="25400" y="558800"/>
            <a:chExt cx="9093200" cy="64362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0" y="558800"/>
              <a:ext cx="9093200" cy="5740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85329" y="6292404"/>
              <a:ext cx="3930072" cy="70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Peter </a:t>
              </a:r>
              <a:r>
                <a:rPr lang="en-US" dirty="0" err="1" smtClean="0"/>
                <a:t>Beiersdorfer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0600" y="1295400"/>
            <a:ext cx="3886200" cy="2819400"/>
            <a:chOff x="152400" y="3921929"/>
            <a:chExt cx="4114800" cy="28259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3921929"/>
              <a:ext cx="4114800" cy="282592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flipH="1">
              <a:off x="1328329" y="4572001"/>
              <a:ext cx="3293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kern="1200" dirty="0" smtClean="0">
                  <a:solidFill>
                    <a:srgbClr val="FF0000"/>
                  </a:solidFill>
                </a:rPr>
                <a:t>r</a:t>
              </a:r>
              <a:endParaRPr lang="en-US" kern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1824369" y="4932041"/>
              <a:ext cx="2627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kern="1200" dirty="0" err="1" smtClean="0">
                  <a:solidFill>
                    <a:srgbClr val="FF0000"/>
                  </a:solidFill>
                </a:rPr>
                <a:t>i</a:t>
              </a:r>
              <a:endParaRPr lang="en-US" kern="12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2666998" y="5652121"/>
              <a:ext cx="3048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kern="1200" dirty="0" smtClean="0">
                  <a:solidFill>
                    <a:srgbClr val="FF0000"/>
                  </a:solidFill>
                </a:rPr>
                <a:t>f</a:t>
              </a:r>
              <a:endParaRPr lang="en-US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19600" y="152400"/>
            <a:ext cx="4191000" cy="4916897"/>
            <a:chOff x="-3225800" y="-1688670"/>
            <a:chExt cx="7315200" cy="78614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225800" y="-1688670"/>
              <a:ext cx="7315200" cy="718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1363749" y="5865033"/>
              <a:ext cx="3686765" cy="307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(Credit: NASA/CXC/SAO/</a:t>
              </a:r>
              <a:r>
                <a:rPr lang="en-US" dirty="0" err="1" smtClean="0"/>
                <a:t>R.DiStefano</a:t>
              </a:r>
              <a:r>
                <a:rPr lang="en-US" dirty="0" smtClean="0"/>
                <a:t> et al.)</a:t>
              </a:r>
              <a:endParaRPr lang="en-US" dirty="0"/>
            </a:p>
          </p:txBody>
        </p:sp>
      </p:grpSp>
      <p:pic>
        <p:nvPicPr>
          <p:cNvPr id="4" name="Picture 3" descr="See Explanation.  Clicking on the picture will download&#10; the highest resolution version available."/>
          <p:cNvPicPr>
            <a:picLocks noChangeAspect="1" noChangeArrowheads="1"/>
          </p:cNvPicPr>
          <p:nvPr/>
        </p:nvPicPr>
        <p:blipFill rotWithShape="1">
          <a:blip r:embed="rId3"/>
          <a:srcRect l="8772" r="15755"/>
          <a:stretch/>
        </p:blipFill>
        <p:spPr bwMode="auto">
          <a:xfrm>
            <a:off x="431800" y="685800"/>
            <a:ext cx="4064000" cy="466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200" dirty="0" smtClean="0"/>
              <a:t>RGS Survey of nearby active star forming galaxies: examples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5035688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err="1" smtClean="0">
                <a:solidFill>
                  <a:srgbClr val="009999"/>
                </a:solidFill>
                <a:latin typeface="Comic Sans MS" pitchFamily="-65" charset="0"/>
              </a:rPr>
              <a:t>Soria</a:t>
            </a:r>
            <a:r>
              <a:rPr lang="en-US" dirty="0" smtClean="0">
                <a:solidFill>
                  <a:srgbClr val="009999"/>
                </a:solidFill>
                <a:latin typeface="Comic Sans MS" pitchFamily="-65" charset="0"/>
              </a:rPr>
              <a:t> </a:t>
            </a:r>
            <a:r>
              <a:rPr lang="en-US" dirty="0">
                <a:solidFill>
                  <a:srgbClr val="009999"/>
                </a:solidFill>
                <a:latin typeface="Comic Sans MS" pitchFamily="-65" charset="0"/>
              </a:rPr>
              <a:t>&amp; Wu (2002)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800" y="2973482"/>
            <a:ext cx="2921000" cy="2705817"/>
            <a:chOff x="812800" y="3805194"/>
            <a:chExt cx="2921000" cy="2705817"/>
          </a:xfrm>
        </p:grpSpPr>
        <p:grpSp>
          <p:nvGrpSpPr>
            <p:cNvPr id="18" name="Group 17"/>
            <p:cNvGrpSpPr/>
            <p:nvPr/>
          </p:nvGrpSpPr>
          <p:grpSpPr>
            <a:xfrm>
              <a:off x="812800" y="4572000"/>
              <a:ext cx="2921000" cy="1939011"/>
              <a:chOff x="812800" y="4572000"/>
              <a:chExt cx="2921000" cy="193901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00" y="4572000"/>
                <a:ext cx="2921000" cy="193901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828800" y="47244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 rot="20099906">
              <a:off x="1579810" y="3805194"/>
              <a:ext cx="1841368" cy="275916"/>
            </a:xfrm>
            <a:prstGeom prst="rect">
              <a:avLst/>
            </a:prstGeom>
            <a:noFill/>
            <a:ln w="952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10200" y="2201825"/>
            <a:ext cx="3009900" cy="3491122"/>
            <a:chOff x="5562600" y="3033537"/>
            <a:chExt cx="3009900" cy="3491122"/>
          </a:xfrm>
        </p:grpSpPr>
        <p:grpSp>
          <p:nvGrpSpPr>
            <p:cNvPr id="19" name="Group 18"/>
            <p:cNvGrpSpPr/>
            <p:nvPr/>
          </p:nvGrpSpPr>
          <p:grpSpPr>
            <a:xfrm>
              <a:off x="5562600" y="4572000"/>
              <a:ext cx="3009900" cy="1952659"/>
              <a:chOff x="5562600" y="4572000"/>
              <a:chExt cx="3009900" cy="195265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2600" y="4572000"/>
                <a:ext cx="3009900" cy="195265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324600" y="4995446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   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 rot="18336168">
              <a:off x="6192708" y="3672507"/>
              <a:ext cx="1567988" cy="290048"/>
            </a:xfrm>
            <a:prstGeom prst="rect">
              <a:avLst/>
            </a:prstGeom>
            <a:noFill/>
            <a:ln w="952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99CCFF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400" y="57514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+mj-lt"/>
              </a:rPr>
              <a:t>Little evidence for significant AGN activities; </a:t>
            </a:r>
            <a:r>
              <a:rPr lang="en-US" sz="2000" i="1" dirty="0" err="1" smtClean="0">
                <a:latin typeface="+mj-lt"/>
              </a:rPr>
              <a:t>f</a:t>
            </a:r>
            <a:r>
              <a:rPr lang="en-US" sz="1000" dirty="0" err="1" smtClean="0">
                <a:latin typeface="+mj-lt"/>
              </a:rPr>
              <a:t>OVIII</a:t>
            </a:r>
            <a:r>
              <a:rPr lang="en-US" sz="2000" dirty="0">
                <a:latin typeface="+mj-lt"/>
              </a:rPr>
              <a:t>/</a:t>
            </a:r>
            <a:r>
              <a:rPr lang="en-US" sz="2000" i="1" dirty="0" err="1">
                <a:latin typeface="+mj-lt"/>
              </a:rPr>
              <a:t>f</a:t>
            </a:r>
            <a:r>
              <a:rPr lang="en-US" sz="1000" dirty="0" err="1">
                <a:latin typeface="+mj-lt"/>
              </a:rPr>
              <a:t>OVII</a:t>
            </a:r>
            <a:r>
              <a:rPr lang="en-US" sz="1000" dirty="0">
                <a:latin typeface="+mj-lt"/>
              </a:rPr>
              <a:t>   </a:t>
            </a:r>
            <a:r>
              <a:rPr lang="en-US" sz="1800" dirty="0">
                <a:solidFill>
                  <a:srgbClr val="FFFFFF"/>
                </a:solidFill>
                <a:latin typeface="+mj-lt"/>
              </a:rPr>
              <a:t>ratios are similar to star bursts than </a:t>
            </a: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AGNs</a:t>
            </a:r>
            <a:endParaRPr lang="en-US" sz="18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+mj-lt"/>
              </a:rPr>
              <a:t>Soft X-ray are spatially correlated with star forming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5434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M83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65434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M51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96557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Liu, Wang, Mao (2012)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808113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 smtClean="0"/>
              <a:t>Antennae galaxy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648200" y="5638800"/>
            <a:ext cx="416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Optical (Yellow), X-ray (Blue), Infrared (Red)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670300" cy="3228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2514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            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Liu, Wang, &amp; Mao (2012)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ow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54" y="713588"/>
            <a:ext cx="4572003" cy="591671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22562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9pPr>
          </a:lstStyle>
          <a:p>
            <a:pPr lvl="0"/>
            <a:r>
              <a:rPr lang="en-US" sz="3200" kern="0" dirty="0" smtClean="0">
                <a:latin typeface="Comic Sans MS"/>
              </a:rPr>
              <a:t>Thermal </a:t>
            </a:r>
            <a:r>
              <a:rPr lang="en-US" sz="3200" kern="0" dirty="0" err="1" smtClean="0">
                <a:latin typeface="Comic Sans MS"/>
              </a:rPr>
              <a:t>plasma+</a:t>
            </a:r>
            <a:r>
              <a:rPr lang="en-US" sz="3200" kern="0" dirty="0" err="1">
                <a:latin typeface="Comic Sans MS"/>
              </a:rPr>
              <a:t>charge</a:t>
            </a:r>
            <a:r>
              <a:rPr lang="en-US" sz="3200" kern="0" dirty="0">
                <a:latin typeface="Comic Sans MS"/>
              </a:rPr>
              <a:t> exchange model </a:t>
            </a:r>
            <a:r>
              <a:rPr lang="en-US" sz="3200" kern="0" dirty="0" smtClean="0">
                <a:latin typeface="Comic Sans MS"/>
              </a:rPr>
              <a:t>Spectral fit to </a:t>
            </a:r>
            <a:r>
              <a:rPr lang="en-US" sz="3200" kern="0" dirty="0">
                <a:latin typeface="Comic Sans MS"/>
              </a:rPr>
              <a:t>the </a:t>
            </a:r>
            <a:r>
              <a:rPr lang="en-US" sz="3200" kern="0" dirty="0" smtClean="0">
                <a:latin typeface="Comic Sans MS"/>
              </a:rPr>
              <a:t>RGS data of </a:t>
            </a:r>
            <a:r>
              <a:rPr lang="en-US" sz="3200" kern="0" dirty="0">
                <a:latin typeface="Comic Sans MS"/>
              </a:rPr>
              <a:t>M82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257800" y="1960905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99CC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9CCFF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lvl="0"/>
            <a:r>
              <a:rPr lang="en-US" sz="2000" kern="0" dirty="0" smtClean="0">
                <a:latin typeface="Comic Sans MS"/>
              </a:rPr>
              <a:t>Naturally </a:t>
            </a:r>
            <a:r>
              <a:rPr lang="en-US" sz="2000" kern="0" dirty="0">
                <a:latin typeface="Comic Sans MS"/>
              </a:rPr>
              <a:t>explains the spatial correlation between </a:t>
            </a:r>
            <a:r>
              <a:rPr lang="en-US" sz="2000" kern="0" dirty="0" smtClean="0">
                <a:latin typeface="Comic Sans MS"/>
              </a:rPr>
              <a:t>hot </a:t>
            </a:r>
            <a:r>
              <a:rPr lang="en-US" sz="2000" kern="0" dirty="0">
                <a:latin typeface="Comic Sans MS"/>
              </a:rPr>
              <a:t>and cool gas </a:t>
            </a:r>
            <a:r>
              <a:rPr lang="en-US" sz="2000" kern="0" dirty="0" smtClean="0">
                <a:latin typeface="Comic Sans MS"/>
              </a:rPr>
              <a:t>tracers.</a:t>
            </a:r>
            <a:endParaRPr lang="en-US" sz="2000" kern="0" dirty="0">
              <a:latin typeface="Comic Sans MS"/>
            </a:endParaRPr>
          </a:p>
          <a:p>
            <a:r>
              <a:rPr lang="en-US" altLang="zh-CN" sz="2000" kern="0" dirty="0" smtClean="0">
                <a:latin typeface="Comic Sans MS"/>
              </a:rPr>
              <a:t>CX </a:t>
            </a:r>
            <a:r>
              <a:rPr lang="en-US" altLang="zh-CN" sz="2000" kern="0" dirty="0">
                <a:latin typeface="Comic Sans MS"/>
              </a:rPr>
              <a:t>is proportional to the ion flux </a:t>
            </a:r>
            <a:r>
              <a:rPr lang="en-US" altLang="zh-CN" sz="2000" kern="0" dirty="0" smtClean="0">
                <a:latin typeface="Comic Sans MS"/>
              </a:rPr>
              <a:t>into </a:t>
            </a:r>
            <a:r>
              <a:rPr lang="en-US" altLang="zh-CN" sz="2000" kern="0" dirty="0">
                <a:latin typeface="Comic Sans MS"/>
              </a:rPr>
              <a:t>the hot/cold gas interface.</a:t>
            </a:r>
          </a:p>
          <a:p>
            <a:pPr lvl="0"/>
            <a:r>
              <a:rPr lang="en-US" sz="2000" kern="0" dirty="0" smtClean="0">
                <a:latin typeface="Comic Sans MS"/>
              </a:rPr>
              <a:t>Accounting for the CX is </a:t>
            </a:r>
            <a:r>
              <a:rPr lang="en-US" sz="2000" kern="0" smtClean="0">
                <a:latin typeface="Comic Sans MS"/>
              </a:rPr>
              <a:t>important to </a:t>
            </a:r>
            <a:r>
              <a:rPr lang="en-US" sz="2000" kern="0" dirty="0" smtClean="0">
                <a:latin typeface="Comic Sans MS"/>
              </a:rPr>
              <a:t>determining  the thermal and chemical properties </a:t>
            </a:r>
            <a:r>
              <a:rPr lang="en-US" sz="2000" kern="0" dirty="0">
                <a:latin typeface="Comic Sans MS"/>
              </a:rPr>
              <a:t>of the hot </a:t>
            </a:r>
            <a:r>
              <a:rPr lang="en-US" sz="2000" kern="0" dirty="0" smtClean="0">
                <a:latin typeface="Comic Sans MS"/>
              </a:rPr>
              <a:t>plasma.</a:t>
            </a:r>
            <a:endParaRPr lang="en-US" sz="2000" kern="0" dirty="0">
              <a:latin typeface="Comic Sans MS"/>
            </a:endParaRPr>
          </a:p>
        </p:txBody>
      </p:sp>
      <p:pic>
        <p:nvPicPr>
          <p:cNvPr id="22" name="Picture 21" descr="cx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54" y="713588"/>
            <a:ext cx="4572003" cy="5916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800" y="58644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Zhang, Wang, </a:t>
            </a:r>
            <a:r>
              <a:rPr lang="en-US" dirty="0" err="1" smtClean="0">
                <a:solidFill>
                  <a:srgbClr val="33CC33"/>
                </a:solidFill>
              </a:rPr>
              <a:t>Ji</a:t>
            </a:r>
            <a:r>
              <a:rPr lang="en-US" dirty="0" smtClean="0">
                <a:solidFill>
                  <a:srgbClr val="33CC33"/>
                </a:solidFill>
              </a:rPr>
              <a:t>, Smith, &amp; Foster (2014)</a:t>
            </a:r>
            <a:endParaRPr lang="en-US" dirty="0">
              <a:solidFill>
                <a:srgbClr val="33CC33"/>
              </a:solidFill>
            </a:endParaRPr>
          </a:p>
        </p:txBody>
      </p:sp>
      <p:pic>
        <p:nvPicPr>
          <p:cNvPr id="21" name="Picture 20" descr="therm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54" y="713588"/>
            <a:ext cx="4572003" cy="5916710"/>
          </a:xfrm>
          <a:prstGeom prst="rect">
            <a:avLst/>
          </a:prstGeom>
        </p:spPr>
      </p:pic>
      <p:pic>
        <p:nvPicPr>
          <p:cNvPr id="25" name="Picture 24" descr="all.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154" y="696269"/>
            <a:ext cx="4572002" cy="59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XMM-Newton RGS spectrum of </a:t>
            </a:r>
            <a:r>
              <a:rPr lang="en-US" altLang="zh-CN" sz="3600" dirty="0" smtClean="0"/>
              <a:t>the </a:t>
            </a:r>
            <a:r>
              <a:rPr lang="en-US" altLang="zh-CN" sz="3600" dirty="0"/>
              <a:t>stellar bulge of M31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752863" y="1371600"/>
            <a:ext cx="4162537" cy="5184577"/>
            <a:chOff x="4752863" y="1371600"/>
            <a:chExt cx="4162537" cy="5184577"/>
          </a:xfrm>
        </p:grpSpPr>
        <p:pic>
          <p:nvPicPr>
            <p:cNvPr id="7" name="Picture 6" descr="M31_spe1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2863" y="1371600"/>
              <a:ext cx="4162537" cy="31242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6019800" y="624840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Liu, Wang, Li, &amp; Peterson 2010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00600" y="4495800"/>
            <a:ext cx="41148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Strong deviation of the OVII Kα triplet from the thermal model: the forbidden line at 21.80 Å is much stronger than the resonance line at 21.60 </a:t>
            </a:r>
            <a:r>
              <a:rPr lang="en-US" sz="2000" dirty="0" err="1" smtClean="0"/>
              <a:t>Å</a:t>
            </a:r>
            <a:r>
              <a:rPr lang="en-US" sz="2000" dirty="0" smtClean="0"/>
              <a:t>.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295400"/>
            <a:ext cx="4419600" cy="4438582"/>
            <a:chOff x="96" y="1392"/>
            <a:chExt cx="2794" cy="2806"/>
          </a:xfrm>
        </p:grpSpPr>
        <p:pic>
          <p:nvPicPr>
            <p:cNvPr id="11" name="Picture 6" descr="M31_MIR_NIR_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392"/>
              <a:ext cx="2794" cy="2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46" y="3648"/>
              <a:ext cx="962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10" tIns="41455" rIns="82910" bIns="41455">
              <a:prstTxWarp prst="textNoShape">
                <a:avLst/>
              </a:prstTxWarp>
              <a:spAutoFit/>
            </a:bodyPr>
            <a:lstStyle/>
            <a:p>
              <a:pPr defTabSz="828675">
                <a:lnSpc>
                  <a:spcPct val="8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Times New Roman" pitchFamily="-65" charset="0"/>
                </a:rPr>
                <a:t>IRAC 8 </a:t>
              </a:r>
              <a:r>
                <a:rPr lang="en-US" sz="2100" dirty="0" err="1" smtClean="0">
                  <a:solidFill>
                    <a:srgbClr val="FF0000"/>
                  </a:solidFill>
                  <a:latin typeface="Times New Roman" pitchFamily="-65" charset="0"/>
                </a:rPr>
                <a:t>μm</a:t>
              </a:r>
              <a:endParaRPr lang="en-US" sz="2100" dirty="0">
                <a:solidFill>
                  <a:srgbClr val="FF0000"/>
                </a:solidFill>
                <a:latin typeface="Times New Roman" pitchFamily="-65" charset="0"/>
              </a:endParaRPr>
            </a:p>
            <a:p>
              <a:pPr defTabSz="828675">
                <a:lnSpc>
                  <a:spcPct val="80000"/>
                </a:lnSpc>
              </a:pPr>
              <a:r>
                <a:rPr lang="en-US" sz="2100" dirty="0">
                  <a:solidFill>
                    <a:srgbClr val="33CC33"/>
                  </a:solidFill>
                  <a:latin typeface="Times New Roman" pitchFamily="-65" charset="0"/>
                </a:rPr>
                <a:t>K-band</a:t>
              </a:r>
            </a:p>
            <a:p>
              <a:pPr defTabSz="828675">
                <a:lnSpc>
                  <a:spcPct val="80000"/>
                </a:lnSpc>
              </a:pPr>
              <a:r>
                <a:rPr lang="en-US" sz="2100" dirty="0">
                  <a:solidFill>
                    <a:srgbClr val="0066FF"/>
                  </a:solidFill>
                  <a:latin typeface="Times New Roman" pitchFamily="-65" charset="0"/>
                </a:rPr>
                <a:t>0.5-2 </a:t>
              </a:r>
              <a:r>
                <a:rPr lang="en-US" sz="2100" dirty="0" err="1">
                  <a:solidFill>
                    <a:srgbClr val="0066FF"/>
                  </a:solidFill>
                  <a:latin typeface="Times New Roman" pitchFamily="-65" charset="0"/>
                </a:rPr>
                <a:t>keV</a:t>
              </a:r>
              <a:endParaRPr lang="en-US" sz="2100" dirty="0">
                <a:solidFill>
                  <a:srgbClr val="0066FF"/>
                </a:solidFill>
                <a:latin typeface="Times New Roman" pitchFamily="-65" charset="0"/>
              </a:endParaRPr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76399" y="4800600"/>
            <a:ext cx="289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T ~ 3 </a:t>
            </a:r>
            <a:r>
              <a:rPr lang="en-US" altLang="zh-CN" sz="1600" dirty="0" err="1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x</a:t>
            </a:r>
            <a:r>
              <a:rPr lang="en-US" altLang="zh-CN" sz="1600" dirty="0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 10</a:t>
            </a:r>
            <a:r>
              <a:rPr lang="en-US" altLang="zh-CN" sz="1600" baseline="30000" dirty="0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6</a:t>
            </a:r>
            <a:r>
              <a:rPr lang="en-US" altLang="zh-CN" sz="1600" dirty="0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 K </a:t>
            </a:r>
          </a:p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Lx</a:t>
            </a:r>
            <a:r>
              <a:rPr lang="en-US" altLang="zh-CN" sz="1600" dirty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~2x10</a:t>
            </a:r>
            <a:r>
              <a:rPr lang="en-US" altLang="zh-CN" sz="1600" baseline="30000" dirty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38</a:t>
            </a:r>
            <a:r>
              <a:rPr lang="en-US" altLang="zh-CN" sz="1600" dirty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 erg/</a:t>
            </a:r>
            <a:r>
              <a:rPr lang="en-US" altLang="zh-CN" sz="1600" dirty="0" err="1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s</a:t>
            </a:r>
            <a:r>
              <a:rPr lang="en-US" altLang="zh-CN" sz="1600" dirty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, only ~1% of the Type </a:t>
            </a:r>
            <a:r>
              <a:rPr lang="en-US" altLang="zh-CN" sz="1600" dirty="0" err="1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Ia</a:t>
            </a:r>
            <a:r>
              <a:rPr lang="en-US" altLang="zh-CN" sz="1600" dirty="0">
                <a:solidFill>
                  <a:srgbClr val="FFFFFF"/>
                </a:solidFill>
                <a:ea typeface="宋体" pitchFamily="-65" charset="-122"/>
                <a:cs typeface="宋体" pitchFamily="-65" charset="-122"/>
              </a:rPr>
              <a:t> SN energy 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599" y="6019800"/>
            <a:ext cx="145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 &amp; Wang 2007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5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marL="514350" indent="-514350"/>
            <a:r>
              <a:rPr lang="en-US" altLang="zh-CN" sz="2800" dirty="0" smtClean="0"/>
              <a:t>Summary 2: </a:t>
            </a:r>
            <a:r>
              <a:rPr lang="en-US" altLang="zh-CN" sz="2800" dirty="0" smtClean="0"/>
              <a:t>X-</a:t>
            </a:r>
            <a:r>
              <a:rPr lang="en-US" altLang="zh-CN" sz="2800" dirty="0" smtClean="0"/>
              <a:t>ray line </a:t>
            </a:r>
            <a:r>
              <a:rPr lang="en-US" altLang="zh-CN" sz="2800" dirty="0" smtClean="0"/>
              <a:t>spectroscopy and </a:t>
            </a:r>
            <a:br>
              <a:rPr lang="en-US" altLang="zh-CN" sz="2800" dirty="0" smtClean="0"/>
            </a:br>
            <a:r>
              <a:rPr lang="en-US" altLang="zh-CN" sz="2800" dirty="0" smtClean="0"/>
              <a:t>nature of the X-ray emission</a:t>
            </a:r>
            <a:endParaRPr lang="en-US" altLang="zh-C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2200" dirty="0" smtClean="0">
                <a:sym typeface="Wingdings"/>
              </a:rPr>
              <a:t>Spectroscopy shows that a </a:t>
            </a:r>
            <a:r>
              <a:rPr lang="en-US" sz="2200" dirty="0">
                <a:sym typeface="Wingdings"/>
              </a:rPr>
              <a:t>substantial fraction of the diffuse </a:t>
            </a:r>
            <a:r>
              <a:rPr lang="en-US" sz="2200" dirty="0" smtClean="0">
                <a:sym typeface="Wingdings"/>
              </a:rPr>
              <a:t>soft X</a:t>
            </a:r>
            <a:r>
              <a:rPr lang="en-US" sz="2200" dirty="0">
                <a:sym typeface="Wingdings"/>
              </a:rPr>
              <a:t>-ray </a:t>
            </a:r>
            <a:r>
              <a:rPr lang="en-US" sz="2200" dirty="0" smtClean="0">
                <a:sym typeface="Wingdings"/>
              </a:rPr>
              <a:t>emission appears to </a:t>
            </a:r>
            <a:r>
              <a:rPr lang="en-US" sz="2200" dirty="0">
                <a:sym typeface="Wingdings"/>
              </a:rPr>
              <a:t>arise from the </a:t>
            </a:r>
            <a:r>
              <a:rPr lang="en-US" sz="2200" dirty="0" smtClean="0">
                <a:sym typeface="Wingdings"/>
              </a:rPr>
              <a:t>CX.</a:t>
            </a:r>
            <a:endParaRPr lang="en-US" sz="2200" dirty="0" smtClean="0">
              <a:sym typeface="Wingdings"/>
            </a:endParaRPr>
          </a:p>
          <a:p>
            <a:r>
              <a:rPr lang="en-US" sz="2200" dirty="0" smtClean="0"/>
              <a:t>Such an interface mechanism naturally explains the enhanced X-ray emission in the immediate vicinity of galactic disks and the spatial correlation between X-ray and cool gas tracers.</a:t>
            </a:r>
          </a:p>
          <a:p>
            <a:r>
              <a:rPr lang="en-US" sz="2200" dirty="0" smtClean="0"/>
              <a:t>CX measurements can potentially provide a powerful tool for probing the thermal, chemical, and kinematical properties of the hot plasma and its interplay with cool gas.</a:t>
            </a:r>
          </a:p>
          <a:p>
            <a:r>
              <a:rPr lang="en-US" sz="2200" dirty="0" smtClean="0"/>
              <a:t>But other processes such as fast cooling of outflows and AGN relics </a:t>
            </a:r>
            <a:r>
              <a:rPr lang="en-US" sz="2200" dirty="0" smtClean="0"/>
              <a:t>may</a:t>
            </a:r>
            <a:r>
              <a:rPr lang="en-US" sz="2200" dirty="0" smtClean="0"/>
              <a:t> produce similar spectroscopic phenomena.</a:t>
            </a:r>
            <a:endParaRPr lang="en-US" sz="2200" dirty="0" smtClean="0"/>
          </a:p>
          <a:p>
            <a:endParaRPr lang="en-US" sz="2200" dirty="0" smtClean="0">
              <a:sym typeface="Wingdings"/>
            </a:endParaRP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297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 smtClean="0"/>
              <a:t>X-ray mapping </a:t>
            </a:r>
            <a:r>
              <a:rPr kumimoji="1" lang="en-US" altLang="zh-CN" sz="3600" dirty="0"/>
              <a:t>o</a:t>
            </a:r>
            <a:r>
              <a:rPr kumimoji="1" lang="en-US" altLang="zh-CN" sz="3600" dirty="0" smtClean="0"/>
              <a:t>uter regions of hot halos around disk galaxies</a:t>
            </a:r>
            <a:endParaRPr kumimoji="1"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marL="0" lvl="1" indent="0">
              <a:buNone/>
            </a:pPr>
            <a:r>
              <a:rPr kumimoji="1" lang="en-US" altLang="zh-CN" dirty="0" smtClean="0"/>
              <a:t>Questions to address:</a:t>
            </a:r>
          </a:p>
          <a:p>
            <a:pPr marL="342900" lvl="1" indent="-342900">
              <a:buFontTx/>
              <a:buChar char="•"/>
            </a:pPr>
            <a:r>
              <a:rPr kumimoji="1" lang="en-US" altLang="zh-CN" sz="2400" dirty="0" smtClean="0"/>
              <a:t>What </a:t>
            </a:r>
            <a:r>
              <a:rPr kumimoji="1" lang="en-US" altLang="zh-CN" sz="2400" dirty="0"/>
              <a:t>fraction of the stellar </a:t>
            </a:r>
            <a:r>
              <a:rPr kumimoji="1" lang="en-US" altLang="zh-CN" sz="2400" dirty="0" smtClean="0"/>
              <a:t>energy </a:t>
            </a:r>
            <a:r>
              <a:rPr kumimoji="1" lang="en-US" altLang="zh-CN" sz="2400" dirty="0"/>
              <a:t>feedback gets into the halo?</a:t>
            </a:r>
          </a:p>
          <a:p>
            <a:r>
              <a:rPr kumimoji="1" lang="en-US" altLang="zh-CN" sz="2400" dirty="0" smtClean="0"/>
              <a:t>What drives outflows from SF galaxies?</a:t>
            </a:r>
          </a:p>
          <a:p>
            <a:pPr lvl="1"/>
            <a:r>
              <a:rPr kumimoji="1" lang="en-US" altLang="zh-CN" sz="2000" dirty="0" smtClean="0"/>
              <a:t>Radiation, B field/CRs, and/or hot gas?</a:t>
            </a:r>
          </a:p>
          <a:p>
            <a:pPr lvl="1"/>
            <a:r>
              <a:rPr kumimoji="1" lang="en-US" altLang="zh-CN" sz="2000" dirty="0" smtClean="0"/>
              <a:t>Strongly dependent on SF rate and stage?</a:t>
            </a:r>
          </a:p>
          <a:p>
            <a:r>
              <a:rPr kumimoji="1" lang="en-US" altLang="zh-CN" sz="2400" dirty="0" smtClean="0"/>
              <a:t>Does  a hot outflow expand freely?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Approach: Deep large-scale X-ray mapping </a:t>
            </a:r>
          </a:p>
          <a:p>
            <a:r>
              <a:rPr kumimoji="1" lang="en-US" altLang="zh-CN" sz="2400" dirty="0"/>
              <a:t>Individual observations have to be deep to remove enough background sources, which causes the the cosmic variance. </a:t>
            </a:r>
            <a:endParaRPr kumimoji="1" lang="zh-CN" altLang="en-US" sz="2400" dirty="0"/>
          </a:p>
          <a:p>
            <a:r>
              <a:rPr kumimoji="1" lang="en-US" altLang="zh-CN" sz="2400" dirty="0" smtClean="0"/>
              <a:t>To check physical properties of hot plasma near outer boundaries if they are present.</a:t>
            </a:r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266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800" dirty="0" smtClean="0"/>
              <a:t>Existing Chandra observations of nuclear </a:t>
            </a:r>
            <a:r>
              <a:rPr kumimoji="1" lang="en-US" altLang="zh-CN" sz="2800" dirty="0"/>
              <a:t>s</a:t>
            </a:r>
            <a:r>
              <a:rPr kumimoji="1" lang="en-US" altLang="zh-CN" sz="2800" dirty="0" smtClean="0"/>
              <a:t>tarburst galaxies: M82 and NGC 253 </a:t>
            </a:r>
            <a:endParaRPr kumimoji="1" lang="zh-CN" altLang="en-US" sz="2800" dirty="0"/>
          </a:p>
        </p:txBody>
      </p:sp>
      <p:pic>
        <p:nvPicPr>
          <p:cNvPr id="4" name="Picture 3" descr="a32974f181176576fe65b5a92e295f4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581400" cy="3581400"/>
          </a:xfrm>
          <a:prstGeom prst="rect">
            <a:avLst/>
          </a:prstGeom>
        </p:spPr>
      </p:pic>
      <p:pic>
        <p:nvPicPr>
          <p:cNvPr id="5" name="Picture 4" descr="7eaa5730709f00017db220b8205675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 smtClean="0"/>
              <a:t>Galaxy-wide </a:t>
            </a:r>
            <a:r>
              <a:rPr kumimoji="1" lang="en-US" altLang="zh-CN" sz="3600" dirty="0" err="1" smtClean="0"/>
              <a:t>starforming</a:t>
            </a:r>
            <a:r>
              <a:rPr kumimoji="1" lang="en-US" altLang="zh-CN" sz="3600" dirty="0" smtClean="0"/>
              <a:t> galaxies: NGC 5775</a:t>
            </a:r>
            <a:endParaRPr kumimoji="1"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096000"/>
            <a:ext cx="4114800" cy="30480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400" dirty="0" smtClean="0"/>
              <a:t>53 </a:t>
            </a:r>
            <a:r>
              <a:rPr kumimoji="1" lang="en-US" altLang="zh-CN" sz="2400" dirty="0" err="1" smtClean="0"/>
              <a:t>ks</a:t>
            </a:r>
            <a:r>
              <a:rPr kumimoji="1" lang="en-US" altLang="zh-CN" sz="2400" dirty="0" smtClean="0"/>
              <a:t> ACIS-S </a:t>
            </a:r>
            <a:endParaRPr kumimoji="1" lang="zh-CN" altLang="en-US" sz="2400" dirty="0"/>
          </a:p>
        </p:txBody>
      </p:sp>
      <p:pic>
        <p:nvPicPr>
          <p:cNvPr id="4" name="Picture 3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673600" cy="3505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fig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12963" r="-1"/>
          <a:stretch/>
        </p:blipFill>
        <p:spPr>
          <a:xfrm>
            <a:off x="219451" y="1981201"/>
            <a:ext cx="3971549" cy="35051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010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4631_rg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1"/>
          <a:stretch/>
        </p:blipFill>
        <p:spPr bwMode="auto">
          <a:xfrm>
            <a:off x="0" y="-147732"/>
            <a:ext cx="9144000" cy="70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848600" cy="3962400"/>
          </a:xfrm>
        </p:spPr>
        <p:txBody>
          <a:bodyPr/>
          <a:lstStyle/>
          <a:p>
            <a:pPr marL="400050"/>
            <a:r>
              <a:rPr lang="en-US" sz="2400" dirty="0" smtClean="0"/>
              <a:t>Highly</a:t>
            </a:r>
            <a:r>
              <a:rPr lang="en-US" sz="2400" dirty="0"/>
              <a:t>-inclination angles (</a:t>
            </a:r>
            <a:r>
              <a:rPr lang="en-US" sz="2400" dirty="0" err="1"/>
              <a:t>i</a:t>
            </a:r>
            <a:r>
              <a:rPr lang="en-US" sz="2400" dirty="0"/>
              <a:t> &gt; 60</a:t>
            </a:r>
            <a:r>
              <a:rPr lang="en-US" sz="2400" baseline="30000" dirty="0"/>
              <a:t>o</a:t>
            </a:r>
            <a:r>
              <a:rPr lang="en-US" sz="2400" dirty="0"/>
              <a:t>) </a:t>
            </a:r>
          </a:p>
          <a:p>
            <a:pPr marL="400050"/>
            <a:r>
              <a:rPr lang="en-US" sz="2400" dirty="0"/>
              <a:t>D &lt; 30 </a:t>
            </a:r>
            <a:r>
              <a:rPr lang="en-US" sz="2400" dirty="0" err="1"/>
              <a:t>Mpc</a:t>
            </a:r>
            <a:endParaRPr lang="en-US" sz="2400" dirty="0"/>
          </a:p>
          <a:p>
            <a:pPr marL="400050"/>
            <a:r>
              <a:rPr lang="en-US" sz="2400" dirty="0"/>
              <a:t>Each with Chandra ACIS exposure &gt; 10 </a:t>
            </a:r>
            <a:r>
              <a:rPr lang="en-US" sz="2400" dirty="0" err="1" smtClean="0"/>
              <a:t>kses</a:t>
            </a:r>
            <a:endParaRPr lang="en-US" sz="2400" dirty="0" smtClean="0"/>
          </a:p>
          <a:p>
            <a:pPr marL="400050"/>
            <a:r>
              <a:rPr lang="en-US" sz="2400" dirty="0" smtClean="0"/>
              <a:t>Size: 53, compared to &lt; 10 in previous studies </a:t>
            </a: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Allowing for statistical analysis and comparison with cosmological simulations.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172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 &amp; Wang </a:t>
            </a:r>
            <a:r>
              <a:rPr lang="en-US" dirty="0" smtClean="0"/>
              <a:t>2013a,b </a:t>
            </a:r>
          </a:p>
          <a:p>
            <a:r>
              <a:rPr lang="en-US" dirty="0" smtClean="0"/>
              <a:t>Li, Crain, &amp; Wang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CN" sz="3600" dirty="0" smtClean="0"/>
              <a:t>1. Survey </a:t>
            </a:r>
            <a:r>
              <a:rPr lang="en-US" altLang="zh-CN" sz="3600" dirty="0"/>
              <a:t>of highly inclined disk galaxies</a:t>
            </a:r>
            <a:r>
              <a:rPr lang="en-US" altLang="zh-CN" sz="3600" dirty="0" smtClean="0"/>
              <a:t>: galaxy </a:t>
            </a:r>
            <a:r>
              <a:rPr lang="en-US" altLang="zh-CN" sz="3600" dirty="0"/>
              <a:t>sample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4334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Chandra examples of diffuse X-ray </a:t>
            </a:r>
            <a:r>
              <a:rPr lang="en-US" sz="3200" dirty="0"/>
              <a:t>e</a:t>
            </a:r>
            <a:r>
              <a:rPr lang="en-US" sz="3200" dirty="0" smtClean="0"/>
              <a:t>mission from edge-on galaxies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65336"/>
            <a:ext cx="7315200" cy="4905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617220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/>
            <a:r>
              <a:rPr lang="en-US" altLang="zh-CN" dirty="0" smtClean="0"/>
              <a:t>Galaxy sample: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</a:t>
            </a:r>
            <a:r>
              <a:rPr lang="en-US" altLang="zh-CN" dirty="0"/>
              <a:t>&gt; </a:t>
            </a:r>
            <a:r>
              <a:rPr lang="en-US" altLang="zh-CN" dirty="0" smtClean="0"/>
              <a:t>60</a:t>
            </a:r>
            <a:r>
              <a:rPr lang="en-US" altLang="zh-CN" baseline="30000" dirty="0" smtClean="0"/>
              <a:t>o</a:t>
            </a:r>
            <a:r>
              <a:rPr lang="en-US" altLang="zh-CN" dirty="0"/>
              <a:t>,</a:t>
            </a:r>
            <a:r>
              <a:rPr lang="en-US" altLang="zh-CN" dirty="0" smtClean="0"/>
              <a:t> D </a:t>
            </a:r>
            <a:r>
              <a:rPr lang="en-US" altLang="zh-CN" dirty="0"/>
              <a:t>&lt; 30 </a:t>
            </a:r>
            <a:r>
              <a:rPr lang="en-US" altLang="zh-CN" dirty="0" err="1" smtClean="0"/>
              <a:t>Mpc</a:t>
            </a:r>
            <a:r>
              <a:rPr lang="en-US" altLang="zh-CN" dirty="0" smtClean="0"/>
              <a:t>; 0.5-2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 band intensity </a:t>
            </a:r>
            <a:r>
              <a:rPr lang="en-US" altLang="zh-CN" dirty="0" smtClean="0"/>
              <a:t>(Li, J.-T. &amp; Wang, Q.D. 2013a)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901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51395"/>
            <a:ext cx="3962400" cy="385046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Lx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</a:rPr>
              <a:t>vs. </a:t>
            </a:r>
            <a:r>
              <a:rPr lang="en-US" sz="3600" kern="0" dirty="0" smtClean="0">
                <a:latin typeface="Comic Sans MS"/>
              </a:rPr>
              <a:t>energy feedback rate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6512123"/>
            <a:ext cx="1674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/>
            <a:r>
              <a:rPr lang="en-US" altLang="zh-CN" dirty="0">
                <a:solidFill>
                  <a:schemeClr val="bg1"/>
                </a:solidFill>
              </a:rPr>
              <a:t>Li &amp; Wang (</a:t>
            </a:r>
            <a:r>
              <a:rPr lang="en-US" altLang="zh-CN" dirty="0" smtClean="0">
                <a:solidFill>
                  <a:schemeClr val="bg1"/>
                </a:solidFill>
              </a:rPr>
              <a:t>2013b)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054818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Adding Type </a:t>
            </a:r>
            <a:r>
              <a:rPr lang="en-US" altLang="zh-CN" sz="2000" dirty="0" err="1">
                <a:solidFill>
                  <a:srgbClr val="99CCFF"/>
                </a:solidFill>
                <a:latin typeface="Comic Sans MS"/>
                <a:cs typeface="Comic Sans MS"/>
              </a:rPr>
              <a:t>Ia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 dirty="0" err="1">
                <a:solidFill>
                  <a:srgbClr val="99CCFF"/>
                </a:solidFill>
                <a:latin typeface="Comic Sans MS"/>
                <a:cs typeface="Comic Sans MS"/>
              </a:rPr>
              <a:t>SNe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to the total energy input improves the E</a:t>
            </a:r>
            <a:r>
              <a:rPr lang="en-US" altLang="zh-CN" sz="2000" baseline="-25000" dirty="0">
                <a:solidFill>
                  <a:srgbClr val="99CCFF"/>
                </a:solidFill>
                <a:latin typeface="Comic Sans MS"/>
                <a:cs typeface="Comic Sans MS"/>
              </a:rPr>
              <a:t>SN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-L</a:t>
            </a:r>
            <a:r>
              <a:rPr lang="en-US" altLang="zh-CN" sz="2000" baseline="-25000" dirty="0">
                <a:solidFill>
                  <a:srgbClr val="99CCFF"/>
                </a:solidFill>
                <a:latin typeface="Comic Sans MS"/>
                <a:cs typeface="Comic Sans MS"/>
              </a:rPr>
              <a:t>X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correlation for normal </a:t>
            </a:r>
            <a:r>
              <a:rPr lang="en-US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galaxies</a:t>
            </a:r>
          </a:p>
          <a:p>
            <a:pPr marL="285750" indent="-285750">
              <a:buFont typeface="Arial"/>
              <a:buChar char="•"/>
            </a:pPr>
            <a:r>
              <a:rPr lang="el-GR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L</a:t>
            </a:r>
            <a:r>
              <a:rPr lang="el-GR" altLang="zh-CN" sz="2000" baseline="-25000" dirty="0" smtClean="0">
                <a:solidFill>
                  <a:srgbClr val="99CCFF"/>
                </a:solidFill>
                <a:latin typeface="Comic Sans MS"/>
                <a:cs typeface="Comic Sans MS"/>
              </a:rPr>
              <a:t>X</a:t>
            </a:r>
            <a:r>
              <a:rPr lang="el-GR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/Ė</a:t>
            </a:r>
            <a:r>
              <a:rPr lang="el-GR" altLang="zh-CN" sz="2000" baseline="-25000" dirty="0">
                <a:solidFill>
                  <a:srgbClr val="99CCFF"/>
                </a:solidFill>
                <a:latin typeface="Comic Sans MS"/>
                <a:cs typeface="Comic Sans MS"/>
              </a:rPr>
              <a:t>SN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~ </a:t>
            </a:r>
            <a:r>
              <a:rPr lang="en-US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1% 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and is weakly correlated with the surface mass density of a galaxy </a:t>
            </a:r>
            <a:r>
              <a:rPr lang="en-US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disks.</a:t>
            </a:r>
          </a:p>
          <a:p>
            <a:pPr marL="285750" indent="-285750">
              <a:buFont typeface="Arial"/>
              <a:buChar char="•"/>
            </a:pPr>
            <a:r>
              <a:rPr lang="el-GR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L</a:t>
            </a:r>
            <a:r>
              <a:rPr lang="el-GR" altLang="zh-CN" sz="2000" baseline="-25000" dirty="0" smtClean="0">
                <a:solidFill>
                  <a:srgbClr val="99CCFF"/>
                </a:solidFill>
                <a:latin typeface="Comic Sans MS"/>
                <a:cs typeface="Comic Sans MS"/>
              </a:rPr>
              <a:t>X</a:t>
            </a:r>
            <a:r>
              <a:rPr lang="el-GR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/Ė</a:t>
            </a:r>
            <a:r>
              <a:rPr lang="el-GR" altLang="zh-CN" sz="2000" baseline="-25000" dirty="0">
                <a:solidFill>
                  <a:srgbClr val="99CCFF"/>
                </a:solidFill>
                <a:latin typeface="Comic Sans MS"/>
                <a:cs typeface="Comic Sans MS"/>
              </a:rPr>
              <a:t>SN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</a:t>
            </a:r>
            <a:r>
              <a:rPr lang="en-US" altLang="zh-CN" sz="2000">
                <a:solidFill>
                  <a:srgbClr val="99CCFF"/>
                </a:solidFill>
                <a:latin typeface="Comic Sans MS"/>
                <a:cs typeface="Comic Sans MS"/>
              </a:rPr>
              <a:t>~ </a:t>
            </a:r>
            <a:r>
              <a:rPr lang="en-US" altLang="zh-CN" sz="2000" smtClean="0">
                <a:solidFill>
                  <a:srgbClr val="99CCFF"/>
                </a:solidFill>
                <a:latin typeface="Comic Sans MS"/>
                <a:cs typeface="Comic Sans MS"/>
              </a:rPr>
              <a:t>5% 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in face-on galaxies (</a:t>
            </a:r>
            <a:r>
              <a:rPr lang="en-US" altLang="zh-CN" sz="2000" dirty="0" err="1">
                <a:solidFill>
                  <a:srgbClr val="99CCFF"/>
                </a:solidFill>
                <a:latin typeface="Comic Sans MS"/>
                <a:cs typeface="Comic Sans MS"/>
              </a:rPr>
              <a:t>Mineo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> et al. 2012</a:t>
            </a:r>
            <a:r>
              <a:rPr lang="en-US" altLang="zh-CN" sz="2000" dirty="0" smtClean="0">
                <a:solidFill>
                  <a:srgbClr val="99CCFF"/>
                </a:solidFill>
                <a:latin typeface="Comic Sans MS"/>
                <a:cs typeface="Comic Sans MS"/>
              </a:rPr>
              <a:t>).</a:t>
            </a:r>
            <a: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  <a:t/>
            </a:r>
            <a:br>
              <a:rPr lang="en-US" altLang="zh-CN" sz="2000" dirty="0">
                <a:solidFill>
                  <a:srgbClr val="99CCFF"/>
                </a:solidFill>
                <a:latin typeface="Comic Sans MS"/>
                <a:cs typeface="Comic Sans MS"/>
              </a:rPr>
            </a:br>
            <a:endParaRPr kumimoji="1" lang="zh-CN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111669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4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</a:rPr>
              <a:t>Comparison</a:t>
            </a:r>
            <a:r>
              <a:rPr lang="en-US" sz="3200" kern="0" dirty="0" smtClean="0">
                <a:latin typeface="Comic Sans MS"/>
              </a:rPr>
              <a:t> with elliptical/S0 galaxies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200" y="5257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Why do (cool gas-rich) disk galaxies tend to have higher Lx and T than elliptical or S0 galaxies?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4200" y="1092200"/>
            <a:ext cx="8305800" cy="4165600"/>
            <a:chOff x="0" y="787400"/>
            <a:chExt cx="9144000" cy="46572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7400"/>
              <a:ext cx="9144000" cy="465729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352800" y="38862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01000" y="38862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30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552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Fe/O abundance ratio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/>
                <a:ea typeface="ＭＳ Ｐゴシック" charset="-128"/>
                <a:cs typeface="ＭＳ Ｐゴシック" charset="-128"/>
              </a:rPr>
              <a:t> vs. galaxy type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57800" y="1072322"/>
            <a:ext cx="3810000" cy="487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99CCFF"/>
                </a:solidFill>
                <a:latin typeface="Comic Sans MS"/>
                <a:cs typeface="Comic Sans MS"/>
              </a:rPr>
              <a:t>Hot gas is Oxygen enriched in late-type galaxies, especially for starburst ones.</a:t>
            </a:r>
          </a:p>
          <a:p>
            <a:r>
              <a:rPr lang="en-US" sz="2800" dirty="0" smtClean="0">
                <a:solidFill>
                  <a:srgbClr val="99CCFF"/>
                </a:solidFill>
                <a:latin typeface="Comic Sans MS"/>
                <a:cs typeface="Comic Sans MS"/>
              </a:rPr>
              <a:t>X-ray emission is luminosity-weighted and is mostly sensitive to metal-rich or stellar feedback materials</a:t>
            </a:r>
            <a:r>
              <a:rPr lang="en-US" sz="2800" dirty="0" smtClean="0">
                <a:solidFill>
                  <a:srgbClr val="99CCFF"/>
                </a:solidFill>
                <a:latin typeface="Comic Sans MS"/>
                <a:cs typeface="Comic Sans MS"/>
              </a:rPr>
              <a:t>.</a:t>
            </a:r>
            <a:endParaRPr lang="en-US" sz="2800" dirty="0" smtClean="0">
              <a:solidFill>
                <a:srgbClr val="99CCFF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5600" y="57120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Later type 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00" y="57120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Early type </a:t>
            </a:r>
            <a:endParaRPr lang="en-US" dirty="0">
              <a:solidFill>
                <a:srgbClr val="33CC33"/>
              </a:solidFill>
            </a:endParaRPr>
          </a:p>
        </p:txBody>
      </p:sp>
      <p:pic>
        <p:nvPicPr>
          <p:cNvPr id="11" name="Picture 10" descr="TC_metal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5370" r="23551" b="46852"/>
          <a:stretch/>
        </p:blipFill>
        <p:spPr>
          <a:xfrm>
            <a:off x="76200" y="1145545"/>
            <a:ext cx="5211135" cy="48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with </a:t>
            </a:r>
            <a:r>
              <a:rPr lang="en-US" altLang="zh-CN" sz="3600" dirty="0" smtClean="0"/>
              <a:t>GIMIC </a:t>
            </a:r>
            <a:r>
              <a:rPr lang="en-US" altLang="zh-CN" sz="3600" dirty="0" smtClean="0"/>
              <a:t>simulations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51"/>
          <a:stretch/>
        </p:blipFill>
        <p:spPr>
          <a:xfrm>
            <a:off x="2133600" y="1447549"/>
            <a:ext cx="5461000" cy="4808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6255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Crain </a:t>
            </a:r>
            <a:r>
              <a:rPr lang="en-US" sz="2400" dirty="0" smtClean="0">
                <a:latin typeface="Comic Sans MS"/>
                <a:cs typeface="Comic Sans MS"/>
              </a:rPr>
              <a:t>et al. (2010)</a:t>
            </a:r>
            <a:endParaRPr lang="en-US" sz="2400" dirty="0">
              <a:latin typeface="Comic Sans MS"/>
              <a:cs typeface="Comic Sans MS"/>
            </a:endParaRPr>
          </a:p>
          <a:p>
            <a:pPr marL="342900" indent="-342900">
              <a:buFont typeface="Wingdings" charset="0"/>
              <a:buChar char="Ø"/>
            </a:pP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4700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 bwMode="auto">
          <a:xfrm>
            <a:off x="838200" y="-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-65" charset="0"/>
              </a:defRPr>
            </a:lvl9pPr>
          </a:lstStyle>
          <a:p>
            <a:r>
              <a:rPr lang="en-US" sz="3200" dirty="0" smtClean="0"/>
              <a:t>Comparison with (</a:t>
            </a:r>
            <a:r>
              <a:rPr lang="en-US" altLang="zh-CN" sz="3200" dirty="0" smtClean="0"/>
              <a:t>GIMIC) </a:t>
            </a:r>
            <a:r>
              <a:rPr lang="en-US" sz="3200" dirty="0" smtClean="0"/>
              <a:t>simulations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626408"/>
            <a:ext cx="4457700" cy="43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811" y="609600"/>
            <a:ext cx="4289589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9530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Caveats of the comparison: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The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simulated 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large-scale, low-surface brightness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emission 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is so far hard to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detect and is even beyond the </a:t>
            </a:r>
            <a:r>
              <a:rPr lang="en-US" sz="16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FoV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covered 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in the observations.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Galaxy mass selection of the simulated sample: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M</a:t>
            </a:r>
            <a:r>
              <a:rPr lang="en-US" sz="1600" baseline="-250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* </a:t>
            </a: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&gt; 2 x 10</a:t>
            </a:r>
            <a:r>
              <a:rPr lang="en-US" sz="1600" baseline="300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10 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M</a:t>
            </a:r>
            <a:r>
              <a:rPr lang="en-US" sz="1600" baseline="-25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Observed galaxy sample is far from uniformly selected. </a:t>
            </a:r>
            <a:endParaRPr lang="en-US" sz="1600" dirty="0" smtClean="0">
              <a:solidFill>
                <a:schemeClr val="bg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  <a:p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These caveats will be alleviated in the upcoming comparison of </a:t>
            </a:r>
            <a:r>
              <a:rPr lang="en-US" altLang="zh-CN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an XMM-Newton complete survey of </a:t>
            </a:r>
            <a:r>
              <a:rPr lang="en-US" altLang="zh-CN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isolated, high</a:t>
            </a:r>
            <a:r>
              <a:rPr lang="en-US" altLang="zh-CN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-mass edge-on </a:t>
            </a:r>
            <a:r>
              <a:rPr lang="en-US" altLang="zh-CN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galaxies with</a:t>
            </a:r>
            <a:r>
              <a:rPr lang="en-US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simulations from the EAGLE project.</a:t>
            </a:r>
            <a:endParaRPr lang="en-US" sz="1600" dirty="0">
              <a:solidFill>
                <a:schemeClr val="bg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14600" y="685800"/>
            <a:ext cx="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90800" y="762000"/>
            <a:ext cx="0" cy="3657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276600" y="685800"/>
            <a:ext cx="152400" cy="3733800"/>
          </a:xfrm>
          <a:prstGeom prst="rect">
            <a:avLst/>
          </a:prstGeom>
          <a:solidFill>
            <a:srgbClr val="0000FF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685800"/>
            <a:ext cx="2219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Li, </a:t>
            </a:r>
            <a:r>
              <a:rPr lang="it-IT" dirty="0" err="1" smtClean="0">
                <a:solidFill>
                  <a:srgbClr val="FF0000"/>
                </a:solidFill>
              </a:rPr>
              <a:t>Crain</a:t>
            </a:r>
            <a:r>
              <a:rPr lang="it-IT" dirty="0" smtClean="0">
                <a:solidFill>
                  <a:srgbClr val="FF0000"/>
                </a:solidFill>
              </a:rPr>
              <a:t>, &amp; </a:t>
            </a:r>
            <a:r>
              <a:rPr lang="it-IT" dirty="0" err="1" smtClean="0">
                <a:solidFill>
                  <a:srgbClr val="FF0000"/>
                </a:solidFill>
              </a:rPr>
              <a:t>Wang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smtClean="0">
                <a:solidFill>
                  <a:srgbClr val="FF0000"/>
                </a:solidFill>
              </a:rPr>
              <a:t>2014)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194438">
            <a:off x="51755" y="2595291"/>
            <a:ext cx="8960506" cy="584776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X-ray Observations can be a powerful test!</a:t>
            </a:r>
            <a:endParaRPr lang="en-US" altLang="zh-CN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3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Summary 1: </a:t>
            </a:r>
            <a:r>
              <a:rPr lang="en-US" altLang="zh-CN" sz="3200" dirty="0"/>
              <a:t>survey of highly inclined disk </a:t>
            </a:r>
            <a:r>
              <a:rPr lang="en-US" altLang="zh-CN" sz="3200" dirty="0" smtClean="0"/>
              <a:t>galaxies, confronting with</a:t>
            </a:r>
            <a:r>
              <a:rPr lang="en-US" altLang="zh-CN" sz="3200" dirty="0"/>
              <a:t> </a:t>
            </a:r>
            <a:r>
              <a:rPr lang="en-US" sz="3200" dirty="0" smtClean="0"/>
              <a:t>simulations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400" dirty="0"/>
              <a:t>Detected </a:t>
            </a:r>
            <a:r>
              <a:rPr lang="en-US" altLang="zh-CN" sz="2400" dirty="0" err="1"/>
              <a:t>extraplanar</a:t>
            </a:r>
            <a:r>
              <a:rPr lang="en-US" altLang="zh-CN" sz="2400" dirty="0"/>
              <a:t> diffuse X-ray emission </a:t>
            </a:r>
            <a:r>
              <a:rPr lang="en-US" altLang="zh-CN" sz="2400" dirty="0" smtClean="0"/>
              <a:t>is </a:t>
            </a:r>
            <a:r>
              <a:rPr lang="en-US" altLang="zh-CN" sz="2400" dirty="0"/>
              <a:t>strongly correlated </a:t>
            </a:r>
            <a:r>
              <a:rPr lang="en-US" altLang="zh-CN" sz="2400" dirty="0" smtClean="0"/>
              <a:t>with the stellar feedback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X-ray-emitting gas is apparently enriched by the stellar </a:t>
            </a:r>
            <a:r>
              <a:rPr lang="en-US" altLang="zh-CN" sz="2400" dirty="0" smtClean="0"/>
              <a:t>feedback. But </a:t>
            </a:r>
            <a:r>
              <a:rPr lang="en-US" altLang="zh-CN" sz="2400" dirty="0"/>
              <a:t>only ~1% of it is accounted </a:t>
            </a:r>
            <a:r>
              <a:rPr lang="en-US" altLang="zh-CN" sz="2400" dirty="0" smtClean="0"/>
              <a:t>for by Lx.</a:t>
            </a:r>
            <a:endParaRPr lang="en-US" altLang="zh-CN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emission </a:t>
            </a:r>
            <a:r>
              <a:rPr lang="en-US" sz="2400" dirty="0" smtClean="0"/>
              <a:t>is </a:t>
            </a:r>
            <a:r>
              <a:rPr lang="en-US" sz="2400" dirty="0" smtClean="0"/>
              <a:t>concentrated </a:t>
            </a:r>
            <a:r>
              <a:rPr lang="en-US" sz="2400" dirty="0" smtClean="0"/>
              <a:t>toward the disks, while the </a:t>
            </a:r>
            <a:r>
              <a:rPr lang="en-US" sz="2400" dirty="0" smtClean="0"/>
              <a:t>simulation-predicted </a:t>
            </a:r>
            <a:r>
              <a:rPr lang="en-US" sz="2400" dirty="0" smtClean="0"/>
              <a:t>scale of </a:t>
            </a:r>
            <a:r>
              <a:rPr lang="en-US" sz="2400" dirty="0" smtClean="0"/>
              <a:t>hot halos </a:t>
            </a:r>
            <a:r>
              <a:rPr lang="en-US" sz="2400" dirty="0" smtClean="0"/>
              <a:t>is substantially greater.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emission is </a:t>
            </a:r>
            <a:r>
              <a:rPr lang="en-US" sz="2400" dirty="0" smtClean="0"/>
              <a:t>also observed </a:t>
            </a:r>
            <a:r>
              <a:rPr lang="en-US" sz="2400" dirty="0" smtClean="0"/>
              <a:t>from low-mass galaxies for which little </a:t>
            </a:r>
            <a:r>
              <a:rPr lang="en-US" sz="2400" dirty="0" smtClean="0"/>
              <a:t>hot accretion </a:t>
            </a:r>
            <a:r>
              <a:rPr lang="en-US" sz="2400" dirty="0" smtClean="0"/>
              <a:t>is </a:t>
            </a:r>
            <a:r>
              <a:rPr lang="en-US" sz="2400" dirty="0" smtClean="0"/>
              <a:t>expected.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Such </a:t>
            </a:r>
            <a:r>
              <a:rPr lang="en-US" sz="2400" dirty="0"/>
              <a:t>simulations may still miss important physical processes in disk/halo interaction regions.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027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andarddesign">
  <a:themeElements>
    <a:clrScheme name="1_Standard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1_Standard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203101</TotalTime>
  <Words>1556</Words>
  <Application>Microsoft Macintosh PowerPoint</Application>
  <PresentationFormat>On-screen Show (4:3)</PresentationFormat>
  <Paragraphs>136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1_Standarddesign</vt:lpstr>
      <vt:lpstr>Office 主题</vt:lpstr>
      <vt:lpstr>2_Office 主题</vt:lpstr>
      <vt:lpstr>2_Standarddesign</vt:lpstr>
      <vt:lpstr>3_Standarddesign</vt:lpstr>
      <vt:lpstr>Diffuse X-ray Emission of Disk Galaxies</vt:lpstr>
      <vt:lpstr>1. Survey of highly inclined disk galaxies: galaxy sample</vt:lpstr>
      <vt:lpstr>Chandra examples of diffuse X-ray emission from edge-on galaxies</vt:lpstr>
      <vt:lpstr>PowerPoint Presentation</vt:lpstr>
      <vt:lpstr>PowerPoint Presentation</vt:lpstr>
      <vt:lpstr>PowerPoint Presentation</vt:lpstr>
      <vt:lpstr>Comparison with GIMIC simulations</vt:lpstr>
      <vt:lpstr>PowerPoint Presentation</vt:lpstr>
      <vt:lpstr>Summary 1: survey of highly inclined disk galaxies, confronting with simulations</vt:lpstr>
      <vt:lpstr>2. Nature of the X-ray Emission:  Line Spectroscopy</vt:lpstr>
      <vt:lpstr>Charge exchange and X-ray line emission</vt:lpstr>
      <vt:lpstr>RGS Survey of nearby active star forming galaxies: examples</vt:lpstr>
      <vt:lpstr>Antennae galaxy</vt:lpstr>
      <vt:lpstr>PowerPoint Presentation</vt:lpstr>
      <vt:lpstr>XMM-Newton RGS spectrum of the stellar bulge of M31</vt:lpstr>
      <vt:lpstr>Summary 2: X-ray line spectroscopy and  nature of the X-ray emission</vt:lpstr>
      <vt:lpstr>X-ray mapping outer regions of hot halos around disk galaxies</vt:lpstr>
      <vt:lpstr>Existing Chandra observations of nuclear starburst galaxies: M82 and NGC 253 </vt:lpstr>
      <vt:lpstr>Galaxy-wide starforming galaxies: NGC 5775</vt:lpstr>
    </vt:vector>
  </TitlesOfParts>
  <Company>Mutter Theresa der Tiere (MTT)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Sonne im Röntgenlicht</dc:title>
  <dc:creator>vela stelzer</dc:creator>
  <cp:lastModifiedBy>Daniel Wang</cp:lastModifiedBy>
  <cp:revision>1532</cp:revision>
  <cp:lastPrinted>2010-06-15T02:54:17Z</cp:lastPrinted>
  <dcterms:created xsi:type="dcterms:W3CDTF">2012-08-01T18:23:56Z</dcterms:created>
  <dcterms:modified xsi:type="dcterms:W3CDTF">2014-07-08T19:46:17Z</dcterms:modified>
</cp:coreProperties>
</file>