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embeddings/oleObject2.bin" ContentType="application/vnd.openxmlformats-officedocument.oleObject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686" r:id="rId3"/>
    <p:sldId id="687" r:id="rId4"/>
    <p:sldId id="688" r:id="rId5"/>
    <p:sldId id="680" r:id="rId6"/>
    <p:sldId id="681" r:id="rId7"/>
    <p:sldId id="684" r:id="rId8"/>
    <p:sldId id="696" r:id="rId9"/>
    <p:sldId id="689" r:id="rId10"/>
    <p:sldId id="690" r:id="rId11"/>
    <p:sldId id="691" r:id="rId12"/>
    <p:sldId id="692" r:id="rId13"/>
    <p:sldId id="693" r:id="rId14"/>
    <p:sldId id="694" r:id="rId15"/>
    <p:sldId id="714" r:id="rId16"/>
    <p:sldId id="695" r:id="rId17"/>
    <p:sldId id="640" r:id="rId18"/>
    <p:sldId id="631" r:id="rId19"/>
    <p:sldId id="632" r:id="rId20"/>
    <p:sldId id="633" r:id="rId21"/>
    <p:sldId id="634" r:id="rId22"/>
    <p:sldId id="635" r:id="rId23"/>
    <p:sldId id="636" r:id="rId24"/>
    <p:sldId id="637" r:id="rId25"/>
    <p:sldId id="638" r:id="rId26"/>
    <p:sldId id="639" r:id="rId27"/>
    <p:sldId id="652" r:id="rId28"/>
    <p:sldId id="653" r:id="rId29"/>
    <p:sldId id="654" r:id="rId30"/>
    <p:sldId id="655" r:id="rId31"/>
    <p:sldId id="641" r:id="rId32"/>
    <p:sldId id="642" r:id="rId33"/>
    <p:sldId id="643" r:id="rId34"/>
    <p:sldId id="611" r:id="rId35"/>
    <p:sldId id="612" r:id="rId36"/>
    <p:sldId id="613" r:id="rId37"/>
    <p:sldId id="614" r:id="rId38"/>
    <p:sldId id="662" r:id="rId39"/>
    <p:sldId id="697" r:id="rId40"/>
    <p:sldId id="698" r:id="rId41"/>
    <p:sldId id="663" r:id="rId42"/>
    <p:sldId id="615" r:id="rId43"/>
    <p:sldId id="616" r:id="rId44"/>
    <p:sldId id="664" r:id="rId45"/>
    <p:sldId id="677" r:id="rId46"/>
    <p:sldId id="668" r:id="rId47"/>
    <p:sldId id="670" r:id="rId48"/>
    <p:sldId id="671" r:id="rId49"/>
    <p:sldId id="669" r:id="rId50"/>
    <p:sldId id="672" r:id="rId51"/>
    <p:sldId id="674" r:id="rId52"/>
  </p:sldIdLst>
  <p:sldSz cx="9144000" cy="6858000" type="screen4x3"/>
  <p:notesSz cx="9182100" cy="6934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 Unicode MS" charset="0"/>
        <a:ea typeface="ＭＳ Ｐゴシック" charset="0"/>
        <a:cs typeface="Arial Unicode MS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 Unicode MS" charset="0"/>
        <a:ea typeface="ＭＳ Ｐゴシック" charset="0"/>
        <a:cs typeface="Arial Unicode MS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 Unicode MS" charset="0"/>
        <a:ea typeface="ＭＳ Ｐゴシック" charset="0"/>
        <a:cs typeface="Arial Unicode MS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 Unicode MS" charset="0"/>
        <a:ea typeface="ＭＳ Ｐゴシック" charset="0"/>
        <a:cs typeface="Arial Unicode MS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 Unicode MS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Arial Unicode MS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Arial Unicode MS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Arial Unicode MS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Arial Unicode MS" charset="0"/>
        <a:ea typeface="ＭＳ Ｐゴシック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8"/>
    <a:srgbClr val="000091"/>
    <a:srgbClr val="000087"/>
    <a:srgbClr val="00CC00"/>
    <a:srgbClr val="00FF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6538" autoAdjust="0"/>
  </p:normalViewPr>
  <p:slideViewPr>
    <p:cSldViewPr>
      <p:cViewPr>
        <p:scale>
          <a:sx n="105" d="100"/>
          <a:sy n="105" d="100"/>
        </p:scale>
        <p:origin x="-2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78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spcBef>
                <a:spcPct val="0"/>
              </a:spcBef>
              <a:buFontTx/>
              <a:buNone/>
              <a:defRPr sz="1200" b="0">
                <a:latin typeface="Wingdings 2" charset="0"/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03825" y="0"/>
            <a:ext cx="3978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spcBef>
                <a:spcPct val="0"/>
              </a:spcBef>
              <a:buFontTx/>
              <a:buNone/>
              <a:defRPr sz="1200" b="0">
                <a:latin typeface="Wingdings 2" charset="0"/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8438"/>
            <a:ext cx="3978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spcBef>
                <a:spcPct val="0"/>
              </a:spcBef>
              <a:buFontTx/>
              <a:buNone/>
              <a:defRPr sz="1200" b="0">
                <a:latin typeface="Wingdings 2" charset="0"/>
              </a:defRPr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03825" y="6548438"/>
            <a:ext cx="3978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spcBef>
                <a:spcPct val="0"/>
              </a:spcBef>
              <a:buFontTx/>
              <a:buNone/>
              <a:defRPr sz="1200" b="0">
                <a:latin typeface="Wingdings 2" charset="0"/>
              </a:defRPr>
            </a:lvl1pPr>
          </a:lstStyle>
          <a:p>
            <a:fld id="{02CB8C10-E580-EF49-8583-C6336C2F0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782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b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00650" y="0"/>
            <a:ext cx="39798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3294063"/>
            <a:ext cx="73469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86538"/>
            <a:ext cx="39782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b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00650" y="6586538"/>
            <a:ext cx="39798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/>
            </a:lvl1pPr>
          </a:lstStyle>
          <a:p>
            <a:fld id="{52BE7D0A-1CAB-EF4A-9410-5741E12CDB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10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55BB5E08-BA05-DC4D-B8E5-DA4941117A22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63E6-C65F-E94F-933B-47907C208BEE}" type="slidenum">
              <a:rPr lang="en-US"/>
              <a:pPr/>
              <a:t>10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63E6-C65F-E94F-933B-47907C208BEE}" type="slidenum">
              <a:rPr lang="en-US"/>
              <a:pPr/>
              <a:t>11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63E6-C65F-E94F-933B-47907C208BEE}" type="slidenum">
              <a:rPr lang="en-US"/>
              <a:pPr/>
              <a:t>12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63E6-C65F-E94F-933B-47907C208BEE}" type="slidenum">
              <a:rPr lang="en-US"/>
              <a:pPr/>
              <a:t>13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63E6-C65F-E94F-933B-47907C208BEE}" type="slidenum">
              <a:rPr lang="en-US"/>
              <a:pPr/>
              <a:t>14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63E6-C65F-E94F-933B-47907C208BEE}" type="slidenum">
              <a:rPr lang="en-US"/>
              <a:pPr/>
              <a:t>15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63E6-C65F-E94F-933B-47907C208BEE}" type="slidenum">
              <a:rPr lang="en-US"/>
              <a:pPr/>
              <a:t>16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45AE2AB2-C91B-854C-8CAB-1ADCBF35F518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0AD3786B-D412-3546-AF0A-66CA88BA4B24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1FCAD65F-EA17-EA42-AD5C-21B4AC144E0A}" type="slidenum">
              <a:rPr lang="en-US" sz="1200" b="0"/>
              <a:pPr/>
              <a:t>19</a:t>
            </a:fld>
            <a:endParaRPr lang="en-U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63E6-C65F-E94F-933B-47907C208BEE}" type="slidenum">
              <a:rPr lang="en-US"/>
              <a:pPr/>
              <a:t>2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E15DFEC6-EB3D-6B48-89B5-9742B164C0B1}" type="slidenum">
              <a:rPr lang="en-US" sz="1200" b="0"/>
              <a:pPr/>
              <a:t>20</a:t>
            </a:fld>
            <a:endParaRPr lang="en-US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295937A4-D740-5342-B17D-1767CBA3106E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FC72A5C3-821D-7F4C-83DE-C2033EF3AAB0}" type="slidenum">
              <a:rPr lang="en-US" sz="1200" b="0"/>
              <a:pPr/>
              <a:t>22</a:t>
            </a:fld>
            <a:endParaRPr lang="en-US" sz="1200" b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EF7519C5-3EF0-A94C-B00F-5C5C90C22B4E}" type="slidenum">
              <a:rPr lang="en-US" sz="1200" b="0"/>
              <a:pPr/>
              <a:t>23</a:t>
            </a:fld>
            <a:endParaRPr lang="en-US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BEA515C8-0D51-5744-A48D-276FA35D1EF0}" type="slidenum">
              <a:rPr lang="en-US" sz="1200" b="0"/>
              <a:pPr/>
              <a:t>24</a:t>
            </a:fld>
            <a:endParaRPr lang="en-US" sz="1200" b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0E037B40-6F80-4846-8E73-8ABE185E7833}" type="slidenum">
              <a:rPr lang="en-US" sz="1200" b="0"/>
              <a:pPr/>
              <a:t>25</a:t>
            </a:fld>
            <a:endParaRPr 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CF761513-36FE-9D4F-B567-6B4AAF8D0BA1}" type="slidenum">
              <a:rPr lang="en-US" sz="1200" b="0"/>
              <a:pPr/>
              <a:t>26</a:t>
            </a:fld>
            <a:endParaRPr lang="en-US" sz="1200" b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75125D2D-C4E6-9644-8EDB-CE2D51909564}" type="slidenum">
              <a:rPr lang="en-US" sz="1200" b="0"/>
              <a:pPr/>
              <a:t>27</a:t>
            </a:fld>
            <a:endParaRPr lang="en-US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F979DB50-6CFB-EA4E-A1CF-E19DB5AC972A}" type="slidenum">
              <a:rPr lang="en-US" sz="1200" b="0"/>
              <a:pPr/>
              <a:t>28</a:t>
            </a:fld>
            <a:endParaRPr lang="en-US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D2771632-5D46-5643-9082-5F795DF8D7DC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63E6-C65F-E94F-933B-47907C208BEE}" type="slidenum">
              <a:rPr lang="en-US"/>
              <a:pPr/>
              <a:t>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6DD79AE8-F94D-1349-9647-35D08F3419AC}" type="slidenum">
              <a:rPr lang="en-US" sz="1200" b="0"/>
              <a:pPr/>
              <a:t>30</a:t>
            </a:fld>
            <a:endParaRPr lang="en-US" sz="1200" b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4AF051F9-A0C2-8B40-A94E-69B665778749}" type="slidenum">
              <a:rPr lang="en-US" sz="1200" b="0"/>
              <a:pPr/>
              <a:t>31</a:t>
            </a:fld>
            <a:endParaRPr lang="en-US" sz="1200" b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664B7C5A-582C-F840-A33D-D6E37CACB363}" type="slidenum">
              <a:rPr lang="en-US" sz="1200" b="0"/>
              <a:pPr/>
              <a:t>32</a:t>
            </a:fld>
            <a:endParaRPr lang="en-US" sz="1200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34B6A3A8-6768-F646-964D-6CB6971B97FF}" type="slidenum">
              <a:rPr lang="en-US" sz="1200" b="0"/>
              <a:pPr/>
              <a:t>33</a:t>
            </a:fld>
            <a:endParaRPr lang="en-US" sz="1200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5D2E87A2-AE89-7F4F-B96C-DAD6AB1CB526}" type="slidenum">
              <a:rPr lang="en-US" sz="1200" b="0"/>
              <a:pPr/>
              <a:t>34</a:t>
            </a:fld>
            <a:endParaRPr lang="en-US" sz="1200" b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ED07E41D-7827-4C4A-AB2C-76A34F16ADF5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428235DC-8FEA-734F-9C74-CBC13AFCB0A2}" type="slidenum">
              <a:rPr lang="en-US" sz="1200" b="0"/>
              <a:pPr/>
              <a:t>36</a:t>
            </a:fld>
            <a:endParaRPr lang="en-US" sz="1200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A156F385-945A-EF42-88A0-877B18A76B04}" type="slidenum">
              <a:rPr lang="en-US" sz="1200" b="0"/>
              <a:pPr/>
              <a:t>37</a:t>
            </a:fld>
            <a:endParaRPr lang="en-US" sz="1200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8C1FC801-A709-874F-8E44-9B022E1E6D5E}" type="slidenum">
              <a:rPr lang="en-US" sz="1200" b="0"/>
              <a:pPr/>
              <a:t>38</a:t>
            </a:fld>
            <a:endParaRPr lang="en-US" sz="12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8C1FC801-A709-874F-8E44-9B022E1E6D5E}" type="slidenum">
              <a:rPr lang="en-US" sz="1200" b="0"/>
              <a:pPr/>
              <a:t>39</a:t>
            </a:fld>
            <a:endParaRPr lang="en-US" sz="12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63E6-C65F-E94F-933B-47907C208BEE}" type="slidenum">
              <a:rPr lang="en-US"/>
              <a:pPr/>
              <a:t>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8C1FC801-A709-874F-8E44-9B022E1E6D5E}" type="slidenum">
              <a:rPr lang="en-US" sz="1200" b="0"/>
              <a:pPr/>
              <a:t>40</a:t>
            </a:fld>
            <a:endParaRPr lang="en-US" sz="12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A5ACC710-D95E-0141-8D4E-771C5E272EA0}" type="slidenum">
              <a:rPr lang="en-US" sz="1200" b="0"/>
              <a:pPr/>
              <a:t>41</a:t>
            </a:fld>
            <a:endParaRPr lang="en-US" sz="1200" b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8DA6EE20-470F-FA48-8A28-8ED7DCA567DB}" type="slidenum">
              <a:rPr lang="en-US" sz="1200" b="0"/>
              <a:pPr/>
              <a:t>42</a:t>
            </a:fld>
            <a:endParaRPr lang="en-US" sz="1200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4008AB05-8420-D642-B9FD-8D90D6AAE296}" type="slidenum">
              <a:rPr lang="en-US" sz="1200" b="0"/>
              <a:pPr/>
              <a:t>43</a:t>
            </a:fld>
            <a:endParaRPr lang="en-US" sz="1200" b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E2F6A60F-2665-CD4F-AB66-3990A2B30953}" type="slidenum">
              <a:rPr lang="en-US" sz="1200" b="0"/>
              <a:pPr/>
              <a:t>44</a:t>
            </a:fld>
            <a:endParaRPr lang="en-US" sz="1200" b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9563" y="517525"/>
            <a:ext cx="3448050" cy="2586038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3800" y="3275013"/>
            <a:ext cx="6761163" cy="31607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236AEA66-E06B-B84A-8EF9-C1A48F2681A0}" type="slidenum">
              <a:rPr lang="en-US" sz="1200" b="0"/>
              <a:pPr/>
              <a:t>45</a:t>
            </a:fld>
            <a:endParaRPr lang="en-US" sz="1200" b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50D2BD41-E784-9A40-8F8F-410C4AC501CD}" type="slidenum">
              <a:rPr lang="en-US" sz="1200" b="0"/>
              <a:pPr/>
              <a:t>46</a:t>
            </a:fld>
            <a:endParaRPr lang="en-US" sz="1200" b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3151E7A7-071D-454A-B37B-753096771876}" type="slidenum">
              <a:rPr lang="en-US" sz="1200" b="0"/>
              <a:pPr/>
              <a:t>47</a:t>
            </a:fld>
            <a:endParaRPr lang="en-US" sz="1200" b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0ECF80C8-89C5-2E41-927A-8A9ADC7852C2}" type="slidenum">
              <a:rPr lang="en-US" sz="1200" b="0"/>
              <a:pPr/>
              <a:t>48</a:t>
            </a:fld>
            <a:endParaRPr lang="en-US" sz="1200" b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9DEB7325-5623-464D-8064-539A18EB476B}" type="slidenum">
              <a:rPr lang="en-US" sz="1200" b="0"/>
              <a:pPr/>
              <a:t>49</a:t>
            </a:fld>
            <a:endParaRPr lang="en-US" sz="1200" b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B5396-D7C1-F349-BD14-EB63F5A3A160}" type="slidenum">
              <a:rPr lang="en-US"/>
              <a:pPr/>
              <a:t>5</a:t>
            </a:fld>
            <a:endParaRPr lang="en-US"/>
          </a:p>
        </p:txBody>
      </p:sp>
      <p:sp>
        <p:nvSpPr>
          <p:cNvPr id="442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2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8BDB0458-4560-8441-BCC6-A56D3F9D7437}" type="slidenum">
              <a:rPr lang="en-US" sz="1200" b="0"/>
              <a:pPr/>
              <a:t>50</a:t>
            </a:fld>
            <a:endParaRPr lang="en-US" sz="1200" b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fld id="{7D205902-0F18-124F-B33C-25E09EE3DC64}" type="slidenum">
              <a:rPr lang="en-US" sz="1200" b="0"/>
              <a:pPr/>
              <a:t>51</a:t>
            </a:fld>
            <a:endParaRPr lang="en-US" sz="1200" b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F10EE-7C4F-664E-8DC1-715DF90A36F4}" type="slidenum">
              <a:rPr lang="en-US"/>
              <a:pPr/>
              <a:t>6</a:t>
            </a:fld>
            <a:endParaRPr lang="en-US"/>
          </a:p>
        </p:txBody>
      </p:sp>
      <p:sp>
        <p:nvSpPr>
          <p:cNvPr id="443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3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EE4F6-EB1B-C242-98A4-32045840AEB3}" type="slidenum">
              <a:rPr lang="en-US"/>
              <a:pPr/>
              <a:t>7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20700"/>
            <a:ext cx="3467100" cy="2600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3294063"/>
            <a:ext cx="7346950" cy="3119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BE4EC-37F5-534A-9900-68C2A80B1D95}" type="slidenum">
              <a:rPr lang="en-US"/>
              <a:pPr/>
              <a:t>8</a:t>
            </a:fld>
            <a:endParaRPr lang="en-US"/>
          </a:p>
        </p:txBody>
      </p:sp>
      <p:sp>
        <p:nvSpPr>
          <p:cNvPr id="444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4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63E6-C65F-E94F-933B-47907C208BEE}" type="slidenum">
              <a:rPr lang="en-US"/>
              <a:pPr/>
              <a:t>9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9113"/>
            <a:ext cx="3467100" cy="26003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3294063"/>
            <a:ext cx="6734175" cy="3121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FBD06-24BE-834A-8C66-09E8D5498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2203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FFA07-3BBB-A34C-BEA7-288B00702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7607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A0951-CAB8-C746-8DC5-C91287421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6573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E6BE4-A1A3-5A41-B8A5-1410BA0E8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013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17923-B586-0F40-88B9-4AAF658C4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7638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B6F93-AC42-344D-8C29-8DB598853A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4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4AA66-08A9-AE47-B739-C59D7CBD0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977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66AC7-63CD-6D4F-9C09-B0A8A72A8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320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0842E-240E-F643-AB52-D63B7CE4B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023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F4B68-5F21-B24C-BBD8-11C65B32C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238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0D6B6-C6B8-7E41-A019-9453518EE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6769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4E85A-CD90-874D-806A-B1E3880814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1606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/>
            </a:lvl1pPr>
          </a:lstStyle>
          <a:p>
            <a:fld id="{18221D04-691B-4846-A44D-CDC43CDED82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676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Hot Gas in Elliptical and BCG Galaxies</a:t>
            </a:r>
            <a:endParaRPr 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44000" cy="990600"/>
          </a:xfrm>
        </p:spPr>
        <p:txBody>
          <a:bodyPr/>
          <a:lstStyle/>
          <a:p>
            <a:pPr eaLnBrk="1" hangingPunct="1"/>
            <a:r>
              <a:rPr lang="en-US" sz="2800"/>
              <a:t>Craig Sarazin</a:t>
            </a:r>
            <a:endParaRPr lang="en-US" sz="2000"/>
          </a:p>
          <a:p>
            <a:pPr eaLnBrk="1" hangingPunct="1"/>
            <a:r>
              <a:rPr lang="en-US" sz="2400"/>
              <a:t>University of Virginia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6172200" y="5181600"/>
            <a:ext cx="2971800" cy="7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0" dirty="0" smtClean="0"/>
              <a:t>M86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0" dirty="0" smtClean="0">
                <a:solidFill>
                  <a:srgbClr val="FFCCCC"/>
                </a:solidFill>
              </a:rPr>
              <a:t>(</a:t>
            </a:r>
            <a:r>
              <a:rPr lang="en-US" sz="1800" b="0" dirty="0">
                <a:solidFill>
                  <a:srgbClr val="FFCCCC"/>
                </a:solidFill>
              </a:rPr>
              <a:t>Randall et al. 2008)</a:t>
            </a:r>
            <a:r>
              <a:rPr lang="en-US" sz="2000" b="0" dirty="0"/>
              <a:t> </a:t>
            </a: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152400" y="5181600"/>
            <a:ext cx="29718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0" dirty="0" err="1" smtClean="0"/>
              <a:t>Abell</a:t>
            </a:r>
            <a:r>
              <a:rPr lang="en-US" sz="1800" b="0" dirty="0" smtClean="0"/>
              <a:t> 2052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0" dirty="0" smtClean="0">
                <a:solidFill>
                  <a:srgbClr val="FFCCCC"/>
                </a:solidFill>
              </a:rPr>
              <a:t>(Blanton et </a:t>
            </a:r>
            <a:r>
              <a:rPr lang="en-US" sz="1800" b="0" dirty="0">
                <a:solidFill>
                  <a:srgbClr val="FFCCCC"/>
                </a:solidFill>
              </a:rPr>
              <a:t>al. </a:t>
            </a:r>
            <a:r>
              <a:rPr lang="en-US" sz="1800" b="0" dirty="0" smtClean="0">
                <a:solidFill>
                  <a:srgbClr val="FFCCCC"/>
                </a:solidFill>
              </a:rPr>
              <a:t>2011)</a:t>
            </a:r>
            <a:endParaRPr lang="en-US" sz="2000" b="0" dirty="0"/>
          </a:p>
        </p:txBody>
      </p:sp>
      <p:pic>
        <p:nvPicPr>
          <p:cNvPr id="3079" name="Picture 14" descr="M86_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"/>
          <a:stretch/>
        </p:blipFill>
        <p:spPr bwMode="auto">
          <a:xfrm>
            <a:off x="6019800" y="2133600"/>
            <a:ext cx="3048000" cy="281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4" t="23548" r="24264" b="36656"/>
          <a:stretch/>
        </p:blipFill>
        <p:spPr bwMode="auto">
          <a:xfrm>
            <a:off x="76200" y="2133600"/>
            <a:ext cx="29900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609600" y="1676400"/>
            <a:ext cx="7848600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515938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0" dirty="0" smtClean="0"/>
              <a:t> Consistent with stellar mass loss at current rates (but higher in past)</a:t>
            </a:r>
          </a:p>
          <a:p>
            <a:pPr>
              <a:spcBef>
                <a:spcPct val="20000"/>
              </a:spcBef>
            </a:pPr>
            <a:r>
              <a:rPr lang="en-US" sz="2800" b="0" dirty="0" smtClean="0"/>
              <a:t> Inflow?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Source of Hot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0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609600" y="1676400"/>
            <a:ext cx="7848600" cy="340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515938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0" dirty="0" smtClean="0"/>
              <a:t> Stellar mass loss (due to stellar motions)</a:t>
            </a:r>
          </a:p>
          <a:p>
            <a:pPr lvl="1">
              <a:spcBef>
                <a:spcPct val="20000"/>
              </a:spcBef>
            </a:pPr>
            <a:r>
              <a:rPr lang="en-US" b="0" dirty="0"/>
              <a:t> </a:t>
            </a:r>
            <a:r>
              <a:rPr lang="en-US" b="0" dirty="0" smtClean="0"/>
              <a:t> Would give </a:t>
            </a:r>
            <a:r>
              <a:rPr lang="en-US" b="0" dirty="0" err="1" smtClean="0"/>
              <a:t>kT</a:t>
            </a:r>
            <a:r>
              <a:rPr lang="en-US" b="0" baseline="-25000" dirty="0" err="1" smtClean="0"/>
              <a:t>gas</a:t>
            </a:r>
            <a:r>
              <a:rPr lang="en-US" b="0" dirty="0" smtClean="0"/>
              <a:t> ≈ μ σ</a:t>
            </a:r>
            <a:r>
              <a:rPr lang="en-US" b="0" baseline="30000" dirty="0" smtClean="0"/>
              <a:t>2</a:t>
            </a:r>
            <a:r>
              <a:rPr lang="en-US" b="0" dirty="0" smtClean="0"/>
              <a:t>, but gas is actually a bit  	hotter</a:t>
            </a:r>
          </a:p>
          <a:p>
            <a:pPr>
              <a:spcBef>
                <a:spcPct val="20000"/>
              </a:spcBef>
            </a:pPr>
            <a:r>
              <a:rPr lang="en-US" sz="2800" b="0" dirty="0" smtClean="0"/>
              <a:t> Inflow (gravitational heating)</a:t>
            </a:r>
          </a:p>
          <a:p>
            <a:pPr>
              <a:spcBef>
                <a:spcPct val="20000"/>
              </a:spcBef>
            </a:pPr>
            <a:r>
              <a:rPr lang="en-US" sz="2800" b="0" dirty="0"/>
              <a:t> </a:t>
            </a:r>
            <a:r>
              <a:rPr lang="en-US" sz="2800" b="0" dirty="0" smtClean="0">
                <a:solidFill>
                  <a:schemeClr val="tx2"/>
                </a:solidFill>
              </a:rPr>
              <a:t>Type </a:t>
            </a:r>
            <a:r>
              <a:rPr lang="en-US" sz="2800" b="0" dirty="0" err="1" smtClean="0">
                <a:solidFill>
                  <a:schemeClr val="tx2"/>
                </a:solidFill>
              </a:rPr>
              <a:t>Ia</a:t>
            </a:r>
            <a:r>
              <a:rPr lang="en-US" sz="2800" b="0" dirty="0" smtClean="0">
                <a:solidFill>
                  <a:schemeClr val="tx2"/>
                </a:solidFill>
              </a:rPr>
              <a:t> supernova </a:t>
            </a:r>
            <a:r>
              <a:rPr lang="en-US" sz="2800" b="0" dirty="0" smtClean="0"/>
              <a:t>(&gt; than stellar mass loss)</a:t>
            </a:r>
            <a:endParaRPr lang="en-US" sz="2800" b="0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b="0" dirty="0" smtClean="0">
                <a:solidFill>
                  <a:srgbClr val="FFFFFF"/>
                </a:solidFill>
              </a:rPr>
              <a:t> AGN heating </a:t>
            </a:r>
            <a:r>
              <a:rPr lang="en-US" b="0" dirty="0" smtClean="0">
                <a:solidFill>
                  <a:srgbClr val="FFCCCC"/>
                </a:solidFill>
              </a:rPr>
              <a:t>(</a:t>
            </a:r>
            <a:r>
              <a:rPr lang="en-US" b="0" dirty="0" err="1" smtClean="0">
                <a:solidFill>
                  <a:srgbClr val="FFCCCC"/>
                </a:solidFill>
              </a:rPr>
              <a:t>Ciotti</a:t>
            </a:r>
            <a:r>
              <a:rPr lang="en-US" b="0" dirty="0" smtClean="0">
                <a:solidFill>
                  <a:srgbClr val="FFCCCC"/>
                </a:solidFill>
              </a:rPr>
              <a:t> &amp; </a:t>
            </a:r>
            <a:r>
              <a:rPr lang="en-US" b="0" dirty="0" err="1" smtClean="0">
                <a:solidFill>
                  <a:srgbClr val="FFCCCC"/>
                </a:solidFill>
              </a:rPr>
              <a:t>Ostriker</a:t>
            </a:r>
            <a:r>
              <a:rPr lang="en-US" b="0" dirty="0" smtClean="0">
                <a:solidFill>
                  <a:srgbClr val="FFCCCC"/>
                </a:solidFill>
              </a:rPr>
              <a:t> 1997) </a:t>
            </a:r>
          </a:p>
          <a:p>
            <a:pPr>
              <a:spcBef>
                <a:spcPct val="20000"/>
              </a:spcBef>
            </a:pPr>
            <a:r>
              <a:rPr lang="en-US" sz="2800" b="0" dirty="0">
                <a:solidFill>
                  <a:srgbClr val="FFCCCC"/>
                </a:solidFill>
              </a:rPr>
              <a:t> </a:t>
            </a:r>
            <a:r>
              <a:rPr lang="en-US" sz="2800" b="0" dirty="0" smtClean="0"/>
              <a:t>Thermal Conduction</a:t>
            </a:r>
            <a:r>
              <a:rPr lang="en-US" sz="2800" b="0" dirty="0" smtClean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Heating of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5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990600" y="3962400"/>
            <a:ext cx="3886200" cy="1600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848600" cy="266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515938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sz="2800" b="0" dirty="0" smtClean="0"/>
              <a:t>X-ray Bright Galaxies</a:t>
            </a:r>
          </a:p>
          <a:p>
            <a:pPr marL="625475" lvl="1" indent="-342900">
              <a:spcBef>
                <a:spcPct val="20000"/>
              </a:spcBef>
            </a:pPr>
            <a:r>
              <a:rPr lang="en-US" b="0" dirty="0" smtClean="0"/>
              <a:t>Quasi-hydrostatic cooling flows </a:t>
            </a:r>
            <a:r>
              <a:rPr lang="en-US" b="0" dirty="0" smtClean="0">
                <a:solidFill>
                  <a:srgbClr val="FFCCCC"/>
                </a:solidFill>
              </a:rPr>
              <a:t>(Thomas et al. 1986; Sarazin &amp; White 1988)</a:t>
            </a:r>
          </a:p>
          <a:p>
            <a:pPr marL="625475" lvl="1" indent="-342900">
              <a:spcBef>
                <a:spcPct val="20000"/>
              </a:spcBef>
            </a:pPr>
            <a:r>
              <a:rPr lang="en-US" b="0" dirty="0" smtClean="0">
                <a:solidFill>
                  <a:srgbClr val="FFFFFF"/>
                </a:solidFill>
              </a:rPr>
              <a:t>Cooling due to X-ray radiation we observe</a:t>
            </a:r>
            <a:endParaRPr lang="en-US" b="0" dirty="0">
              <a:solidFill>
                <a:srgbClr val="FFFFFF"/>
              </a:solidFill>
            </a:endParaRPr>
          </a:p>
          <a:p>
            <a:pPr marL="625475" lvl="1" indent="-342900">
              <a:spcBef>
                <a:spcPct val="20000"/>
              </a:spcBef>
            </a:pPr>
            <a:r>
              <a:rPr lang="en-US" b="0" dirty="0" smtClean="0"/>
              <a:t>Too much cool gas piles up in center of galaxy</a:t>
            </a:r>
          </a:p>
          <a:p>
            <a:pPr marL="625475" lvl="1" indent="-342900">
              <a:spcBef>
                <a:spcPct val="20000"/>
              </a:spcBef>
            </a:pPr>
            <a:r>
              <a:rPr lang="en-US" b="0" dirty="0" smtClean="0"/>
              <a:t>Hydrostatic </a:t>
            </a:r>
            <a:r>
              <a:rPr lang="en-US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0" dirty="0">
                <a:sym typeface="Wingdings"/>
              </a:rPr>
              <a:t> </a:t>
            </a:r>
            <a:r>
              <a:rPr lang="en-US" b="0" dirty="0" smtClean="0">
                <a:sym typeface="Wingdings"/>
              </a:rPr>
              <a:t>derive masses</a:t>
            </a:r>
            <a:endParaRPr lang="en-US" b="0" dirty="0" smtClean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Dynamical State of Gas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157465"/>
              </p:ext>
            </p:extLst>
          </p:nvPr>
        </p:nvGraphicFramePr>
        <p:xfrm>
          <a:off x="1143000" y="4114800"/>
          <a:ext cx="351608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4" imgW="1206500" imgH="444500" progId="Equation.3">
                  <p:embed/>
                </p:oleObj>
              </mc:Choice>
              <mc:Fallback>
                <p:oleObj name="Equation" r:id="rId4" imgW="1206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4114800"/>
                        <a:ext cx="3516086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81600" y="4038600"/>
            <a:ext cx="3572162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CCCC"/>
                </a:solidFill>
              </a:rPr>
              <a:t>(</a:t>
            </a:r>
            <a:r>
              <a:rPr lang="en-US" sz="2400" b="0" dirty="0" err="1" smtClean="0">
                <a:solidFill>
                  <a:srgbClr val="FFCCCC"/>
                </a:solidFill>
              </a:rPr>
              <a:t>Bahcall</a:t>
            </a:r>
            <a:r>
              <a:rPr lang="en-US" sz="2400" b="0" dirty="0" smtClean="0">
                <a:solidFill>
                  <a:srgbClr val="FFCCCC"/>
                </a:solidFill>
              </a:rPr>
              <a:t> &amp; Sarazin 1977;</a:t>
            </a:r>
          </a:p>
          <a:p>
            <a:pPr>
              <a:buNone/>
            </a:pPr>
            <a:r>
              <a:rPr lang="en-US" sz="2400" b="0" dirty="0" smtClean="0">
                <a:solidFill>
                  <a:srgbClr val="FFCCCC"/>
                </a:solidFill>
              </a:rPr>
              <a:t>Fabricant et al. 1980;</a:t>
            </a:r>
          </a:p>
          <a:p>
            <a:pPr>
              <a:buNone/>
            </a:pPr>
            <a:r>
              <a:rPr lang="en-US" sz="2400" b="0" dirty="0" smtClean="0">
                <a:solidFill>
                  <a:srgbClr val="FFCCCC"/>
                </a:solidFill>
              </a:rPr>
              <a:t>Forman et al. 1985) </a:t>
            </a:r>
            <a:endParaRPr lang="en-US" sz="2400" b="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0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4953000" cy="222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515938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sz="2800" b="0" dirty="0" smtClean="0"/>
              <a:t>X-ray Bright Galaxies</a:t>
            </a:r>
          </a:p>
          <a:p>
            <a:pPr marL="625475" lvl="1" indent="-342900">
              <a:spcBef>
                <a:spcPct val="20000"/>
              </a:spcBef>
            </a:pPr>
            <a:r>
              <a:rPr lang="en-US" b="0" dirty="0" smtClean="0"/>
              <a:t>Quasi-hydrostatic cooling</a:t>
            </a:r>
            <a:endParaRPr lang="en-US" b="0" dirty="0" smtClean="0">
              <a:solidFill>
                <a:srgbClr val="FFCCCC"/>
              </a:solidFill>
            </a:endParaRPr>
          </a:p>
          <a:p>
            <a:pPr marL="625475" lvl="1" indent="-342900">
              <a:spcBef>
                <a:spcPct val="20000"/>
              </a:spcBef>
            </a:pPr>
            <a:r>
              <a:rPr lang="en-US" b="0" dirty="0" smtClean="0"/>
              <a:t>Hydrostatic </a:t>
            </a:r>
            <a:r>
              <a:rPr lang="en-US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0" dirty="0">
                <a:sym typeface="Wingdings"/>
              </a:rPr>
              <a:t> </a:t>
            </a:r>
            <a:r>
              <a:rPr lang="en-US" b="0" dirty="0" smtClean="0">
                <a:sym typeface="Wingdings"/>
              </a:rPr>
              <a:t>derive masses</a:t>
            </a:r>
          </a:p>
          <a:p>
            <a:pPr marL="625475" lvl="1" indent="-342900">
              <a:spcBef>
                <a:spcPct val="20000"/>
              </a:spcBef>
            </a:pPr>
            <a:r>
              <a:rPr lang="en-US" b="0" dirty="0" smtClean="0">
                <a:sym typeface="Wingdings"/>
              </a:rPr>
              <a:t>Are galaxies hydrostatic in outer regions?</a:t>
            </a:r>
            <a:endParaRPr lang="en-US" b="0" dirty="0" smtClean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Dynamical State of Gas</a:t>
            </a:r>
            <a:endParaRPr lang="en-US" dirty="0"/>
          </a:p>
        </p:txBody>
      </p:sp>
      <p:pic>
        <p:nvPicPr>
          <p:cNvPr id="5" name="Picture 4" descr="fg17b.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04392"/>
            <a:ext cx="4038600" cy="388327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" y="4495800"/>
            <a:ext cx="4800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0" dirty="0" smtClean="0">
                <a:latin typeface="Arial" charset="0"/>
              </a:rPr>
              <a:t>NGC1399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0" dirty="0" smtClean="0">
                <a:latin typeface="Arial" charset="0"/>
              </a:rPr>
              <a:t>(Note: Actually BCG in </a:t>
            </a:r>
            <a:r>
              <a:rPr lang="en-US" sz="2000" b="0" dirty="0" err="1" smtClean="0">
                <a:latin typeface="Arial" charset="0"/>
              </a:rPr>
              <a:t>Fornax</a:t>
            </a:r>
            <a:r>
              <a:rPr lang="en-US" sz="2000" b="0" dirty="0" smtClean="0">
                <a:latin typeface="Arial" charset="0"/>
              </a:rPr>
              <a:t> cluster.)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0" dirty="0" smtClean="0">
                <a:solidFill>
                  <a:srgbClr val="FFCCCC"/>
                </a:solidFill>
                <a:latin typeface="Arial" charset="0"/>
              </a:rPr>
              <a:t>(</a:t>
            </a:r>
            <a:r>
              <a:rPr lang="en-US" sz="2000" b="0" dirty="0" err="1" smtClean="0">
                <a:solidFill>
                  <a:srgbClr val="FFCCCC"/>
                </a:solidFill>
              </a:rPr>
              <a:t>Paolillo</a:t>
            </a:r>
            <a:r>
              <a:rPr lang="en-US" sz="2000" b="0" dirty="0" smtClean="0">
                <a:solidFill>
                  <a:srgbClr val="FFCCCC"/>
                </a:solidFill>
              </a:rPr>
              <a:t> </a:t>
            </a:r>
            <a:r>
              <a:rPr lang="en-US" sz="2000" b="0" dirty="0">
                <a:solidFill>
                  <a:srgbClr val="FFCCCC"/>
                </a:solidFill>
              </a:rPr>
              <a:t>et al. </a:t>
            </a:r>
            <a:r>
              <a:rPr lang="en-US" sz="2000" b="0" dirty="0" smtClean="0">
                <a:solidFill>
                  <a:srgbClr val="FFCCCC"/>
                </a:solidFill>
              </a:rPr>
              <a:t>2003)</a:t>
            </a:r>
            <a:endParaRPr lang="en-US" sz="2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3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78486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515938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sz="2800" b="0" dirty="0" smtClean="0"/>
              <a:t>X-ray Faint Galaxies and Earlier History</a:t>
            </a:r>
          </a:p>
          <a:p>
            <a:pPr marL="1023937" lvl="2" indent="-342900">
              <a:spcBef>
                <a:spcPct val="20000"/>
              </a:spcBef>
            </a:pPr>
            <a:r>
              <a:rPr lang="en-US" sz="2000" b="0" dirty="0" smtClean="0"/>
              <a:t>Models for isolated </a:t>
            </a:r>
            <a:r>
              <a:rPr lang="en-US" sz="2000" b="0" dirty="0" err="1" smtClean="0"/>
              <a:t>ellipticals</a:t>
            </a:r>
            <a:r>
              <a:rPr lang="en-US" sz="2000" b="0" dirty="0" smtClean="0"/>
              <a:t> without AGN</a:t>
            </a:r>
          </a:p>
          <a:p>
            <a:pPr marL="1023937" lvl="2" indent="-342900">
              <a:spcBef>
                <a:spcPct val="20000"/>
              </a:spcBef>
            </a:pPr>
            <a:r>
              <a:rPr lang="en-US" sz="2000" b="0" dirty="0" smtClean="0"/>
              <a:t>Stellar mass loss and SN </a:t>
            </a:r>
            <a:r>
              <a:rPr lang="en-US" sz="2000" b="0" dirty="0" err="1" smtClean="0"/>
              <a:t>Ia</a:t>
            </a:r>
            <a:r>
              <a:rPr lang="en-US" sz="2000" b="0" dirty="0" smtClean="0"/>
              <a:t> heating</a:t>
            </a:r>
          </a:p>
          <a:p>
            <a:pPr marL="1023937" lvl="2" indent="-342900">
              <a:spcBef>
                <a:spcPct val="20000"/>
              </a:spcBef>
            </a:pPr>
            <a:r>
              <a:rPr lang="en-US" sz="2000" b="0" dirty="0" smtClean="0"/>
              <a:t>Depend on value and history of heating</a:t>
            </a:r>
          </a:p>
          <a:p>
            <a:pPr marL="625475" lvl="1" indent="-342900">
              <a:spcBef>
                <a:spcPct val="20000"/>
              </a:spcBef>
            </a:pPr>
            <a:r>
              <a:rPr lang="en-US" b="0" dirty="0" smtClean="0"/>
              <a:t>Cooling flows</a:t>
            </a:r>
          </a:p>
          <a:p>
            <a:pPr marL="625475" lvl="1" indent="-342900">
              <a:spcBef>
                <a:spcPct val="20000"/>
              </a:spcBef>
            </a:pPr>
            <a:r>
              <a:rPr lang="en-US" b="0" dirty="0" smtClean="0"/>
              <a:t>Subsonic outflows</a:t>
            </a:r>
          </a:p>
          <a:p>
            <a:pPr marL="625475" lvl="1" indent="-342900">
              <a:spcBef>
                <a:spcPct val="20000"/>
              </a:spcBef>
            </a:pPr>
            <a:r>
              <a:rPr lang="en-US" b="0" dirty="0" smtClean="0"/>
              <a:t>Supersonic winds</a:t>
            </a:r>
          </a:p>
          <a:p>
            <a:pPr marL="625475" lvl="1" indent="-342900">
              <a:spcBef>
                <a:spcPct val="20000"/>
              </a:spcBef>
            </a:pPr>
            <a:r>
              <a:rPr lang="en-US" b="0" dirty="0" smtClean="0"/>
              <a:t>Partial winds (cooling inflow in center, outflow at large radii)</a:t>
            </a:r>
          </a:p>
          <a:p>
            <a:pPr marL="625475" lvl="1" indent="-342900">
              <a:spcBef>
                <a:spcPct val="20000"/>
              </a:spcBef>
            </a:pPr>
            <a:endParaRPr lang="en-US" b="0" dirty="0" smtClean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Dynamical State of Gas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257800"/>
            <a:ext cx="9015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>
                <a:solidFill>
                  <a:srgbClr val="FFCCCC"/>
                </a:solidFill>
              </a:rPr>
              <a:t>(</a:t>
            </a:r>
            <a:r>
              <a:rPr lang="en-US" sz="2000" b="0" dirty="0" err="1" smtClean="0">
                <a:solidFill>
                  <a:srgbClr val="FFCCCC"/>
                </a:solidFill>
              </a:rPr>
              <a:t>Loewenstein</a:t>
            </a:r>
            <a:r>
              <a:rPr lang="en-US" sz="2000" b="0" dirty="0" smtClean="0">
                <a:solidFill>
                  <a:srgbClr val="FFCCCC"/>
                </a:solidFill>
              </a:rPr>
              <a:t> &amp; Mathews 1987; David et al. 1990, 1991; </a:t>
            </a:r>
            <a:r>
              <a:rPr lang="en-US" sz="2000" b="0" dirty="0" err="1" smtClean="0">
                <a:solidFill>
                  <a:srgbClr val="FFCCCC"/>
                </a:solidFill>
              </a:rPr>
              <a:t>Ciotti</a:t>
            </a:r>
            <a:r>
              <a:rPr lang="en-US" sz="2000" b="0" dirty="0" smtClean="0">
                <a:solidFill>
                  <a:srgbClr val="FFCCCC"/>
                </a:solidFill>
              </a:rPr>
              <a:t> et al. 1991;</a:t>
            </a:r>
          </a:p>
          <a:p>
            <a:pPr>
              <a:buNone/>
            </a:pPr>
            <a:r>
              <a:rPr lang="en-US" sz="2000" b="0" dirty="0" err="1" smtClean="0">
                <a:solidFill>
                  <a:srgbClr val="FFCCCC"/>
                </a:solidFill>
              </a:rPr>
              <a:t>Pelligrini</a:t>
            </a:r>
            <a:r>
              <a:rPr lang="en-US" sz="2000" b="0" dirty="0" smtClean="0">
                <a:solidFill>
                  <a:srgbClr val="FFCCCC"/>
                </a:solidFill>
              </a:rPr>
              <a:t> et al. 1997)</a:t>
            </a:r>
          </a:p>
        </p:txBody>
      </p:sp>
    </p:spTree>
    <p:extLst>
      <p:ext uri="{BB962C8B-B14F-4D97-AF65-F5344CB8AC3E}">
        <p14:creationId xmlns:p14="http://schemas.microsoft.com/office/powerpoint/2010/main" val="254944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828800" y="2438400"/>
            <a:ext cx="5638800" cy="3657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515938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282575" lvl="1">
              <a:spcBef>
                <a:spcPct val="20000"/>
              </a:spcBef>
              <a:buNone/>
            </a:pPr>
            <a:r>
              <a:rPr lang="en-US" b="0" dirty="0" smtClean="0"/>
              <a:t>Winds  </a:t>
            </a:r>
            <a:r>
              <a:rPr lang="en-US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0" dirty="0">
                <a:sym typeface="Wingdings"/>
              </a:rPr>
              <a:t> </a:t>
            </a:r>
            <a:r>
              <a:rPr lang="en-US" b="0" dirty="0" smtClean="0"/>
              <a:t>Subsonic outflows </a:t>
            </a:r>
            <a:r>
              <a:rPr lang="en-US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0" dirty="0" smtClean="0">
                <a:sym typeface="Wingdings"/>
              </a:rPr>
              <a:t> </a:t>
            </a:r>
            <a:r>
              <a:rPr lang="en-US" b="0" dirty="0" smtClean="0"/>
              <a:t>Cooling flows</a:t>
            </a:r>
          </a:p>
          <a:p>
            <a:pPr marL="1138237" lvl="3">
              <a:spcBef>
                <a:spcPct val="20000"/>
              </a:spcBef>
              <a:buNone/>
            </a:pPr>
            <a:r>
              <a:rPr lang="en-US" sz="2000" b="0" dirty="0" smtClean="0">
                <a:solidFill>
                  <a:srgbClr val="FFCCCC"/>
                </a:solidFill>
              </a:rPr>
              <a:t>(</a:t>
            </a:r>
            <a:r>
              <a:rPr lang="en-US" sz="2000" b="0" dirty="0" err="1">
                <a:solidFill>
                  <a:srgbClr val="FFCCCC"/>
                </a:solidFill>
              </a:rPr>
              <a:t>Ciotti</a:t>
            </a:r>
            <a:r>
              <a:rPr lang="en-US" sz="2000" b="0" dirty="0">
                <a:solidFill>
                  <a:srgbClr val="FFCCCC"/>
                </a:solidFill>
              </a:rPr>
              <a:t> et al. 1991</a:t>
            </a:r>
            <a:r>
              <a:rPr lang="en-US" sz="2000" b="0" dirty="0" smtClean="0">
                <a:solidFill>
                  <a:srgbClr val="FFCCCC"/>
                </a:solidFill>
              </a:rPr>
              <a:t>)</a:t>
            </a:r>
            <a:endParaRPr lang="en-US" sz="2000" b="0" dirty="0">
              <a:solidFill>
                <a:srgbClr val="FFCCCC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Dynamical State of Gas</a:t>
            </a:r>
            <a:endParaRPr lang="en-US" dirty="0"/>
          </a:p>
        </p:txBody>
      </p:sp>
      <p:pic>
        <p:nvPicPr>
          <p:cNvPr id="3" name="Picture 2" descr="evolution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2011518" y="2484234"/>
            <a:ext cx="5283200" cy="3520464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794000" y="2769810"/>
            <a:ext cx="4342190" cy="728041"/>
          </a:xfrm>
          <a:custGeom>
            <a:avLst/>
            <a:gdLst>
              <a:gd name="connsiteX0" fmla="*/ 4342190 w 4342190"/>
              <a:gd name="connsiteY0" fmla="*/ 725714 h 728041"/>
              <a:gd name="connsiteX1" fmla="*/ 3979333 w 4342190"/>
              <a:gd name="connsiteY1" fmla="*/ 725714 h 728041"/>
              <a:gd name="connsiteX2" fmla="*/ 3507619 w 4342190"/>
              <a:gd name="connsiteY2" fmla="*/ 701523 h 728041"/>
              <a:gd name="connsiteX3" fmla="*/ 3035905 w 4342190"/>
              <a:gd name="connsiteY3" fmla="*/ 665238 h 728041"/>
              <a:gd name="connsiteX4" fmla="*/ 2660952 w 4342190"/>
              <a:gd name="connsiteY4" fmla="*/ 628952 h 728041"/>
              <a:gd name="connsiteX5" fmla="*/ 2286000 w 4342190"/>
              <a:gd name="connsiteY5" fmla="*/ 580571 h 728041"/>
              <a:gd name="connsiteX6" fmla="*/ 2068286 w 4342190"/>
              <a:gd name="connsiteY6" fmla="*/ 544285 h 728041"/>
              <a:gd name="connsiteX7" fmla="*/ 1729619 w 4342190"/>
              <a:gd name="connsiteY7" fmla="*/ 495904 h 728041"/>
              <a:gd name="connsiteX8" fmla="*/ 1245810 w 4342190"/>
              <a:gd name="connsiteY8" fmla="*/ 399142 h 728041"/>
              <a:gd name="connsiteX9" fmla="*/ 689429 w 4342190"/>
              <a:gd name="connsiteY9" fmla="*/ 229809 h 728041"/>
              <a:gd name="connsiteX10" fmla="*/ 290286 w 4342190"/>
              <a:gd name="connsiteY10" fmla="*/ 108857 h 728041"/>
              <a:gd name="connsiteX11" fmla="*/ 0 w 4342190"/>
              <a:gd name="connsiteY11" fmla="*/ 0 h 728041"/>
              <a:gd name="connsiteX12" fmla="*/ 0 w 4342190"/>
              <a:gd name="connsiteY12" fmla="*/ 0 h 72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2190" h="728041">
                <a:moveTo>
                  <a:pt x="4342190" y="725714"/>
                </a:moveTo>
                <a:cubicBezTo>
                  <a:pt x="4230309" y="727730"/>
                  <a:pt x="4118428" y="729746"/>
                  <a:pt x="3979333" y="725714"/>
                </a:cubicBezTo>
                <a:cubicBezTo>
                  <a:pt x="3840238" y="721682"/>
                  <a:pt x="3664857" y="711602"/>
                  <a:pt x="3507619" y="701523"/>
                </a:cubicBezTo>
                <a:cubicBezTo>
                  <a:pt x="3350381" y="691444"/>
                  <a:pt x="3177016" y="677333"/>
                  <a:pt x="3035905" y="665238"/>
                </a:cubicBezTo>
                <a:cubicBezTo>
                  <a:pt x="2894794" y="653143"/>
                  <a:pt x="2785936" y="643063"/>
                  <a:pt x="2660952" y="628952"/>
                </a:cubicBezTo>
                <a:cubicBezTo>
                  <a:pt x="2535968" y="614841"/>
                  <a:pt x="2384778" y="594682"/>
                  <a:pt x="2286000" y="580571"/>
                </a:cubicBezTo>
                <a:cubicBezTo>
                  <a:pt x="2187222" y="566460"/>
                  <a:pt x="2068286" y="544285"/>
                  <a:pt x="2068286" y="544285"/>
                </a:cubicBezTo>
                <a:cubicBezTo>
                  <a:pt x="1975556" y="530174"/>
                  <a:pt x="1866698" y="520094"/>
                  <a:pt x="1729619" y="495904"/>
                </a:cubicBezTo>
                <a:cubicBezTo>
                  <a:pt x="1592540" y="471714"/>
                  <a:pt x="1419175" y="443491"/>
                  <a:pt x="1245810" y="399142"/>
                </a:cubicBezTo>
                <a:cubicBezTo>
                  <a:pt x="1072445" y="354793"/>
                  <a:pt x="689429" y="229809"/>
                  <a:pt x="689429" y="229809"/>
                </a:cubicBezTo>
                <a:cubicBezTo>
                  <a:pt x="530175" y="181428"/>
                  <a:pt x="405191" y="147158"/>
                  <a:pt x="290286" y="108857"/>
                </a:cubicBezTo>
                <a:cubicBezTo>
                  <a:pt x="175381" y="7055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41960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chemeClr val="bg2"/>
                </a:solidFill>
              </a:rPr>
              <a:t>Wind |  Inflation   |           Cooling flow</a:t>
            </a:r>
            <a:endParaRPr lang="en-US" sz="1800" b="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26670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dirty="0" err="1" smtClean="0">
                <a:solidFill>
                  <a:srgbClr val="FF0000"/>
                </a:solidFill>
              </a:rPr>
              <a:t>L</a:t>
            </a:r>
            <a:r>
              <a:rPr lang="en-US" sz="1800" b="0" baseline="-25000" dirty="0" err="1" smtClean="0">
                <a:solidFill>
                  <a:srgbClr val="FF0000"/>
                </a:solidFill>
              </a:rPr>
              <a:t>inj</a:t>
            </a:r>
            <a:endParaRPr lang="en-US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7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78486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515938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282575" lvl="1">
              <a:spcBef>
                <a:spcPct val="20000"/>
              </a:spcBef>
              <a:buNone/>
            </a:pPr>
            <a:r>
              <a:rPr lang="en-US" b="0" dirty="0" smtClean="0"/>
              <a:t>Winds  </a:t>
            </a:r>
            <a:r>
              <a:rPr lang="en-US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0" dirty="0">
                <a:sym typeface="Wingdings"/>
              </a:rPr>
              <a:t> </a:t>
            </a:r>
            <a:r>
              <a:rPr lang="en-US" b="0" dirty="0" smtClean="0"/>
              <a:t>Subsonic outflows </a:t>
            </a:r>
            <a:r>
              <a:rPr lang="en-US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0" dirty="0" smtClean="0">
                <a:sym typeface="Wingdings"/>
              </a:rPr>
              <a:t> </a:t>
            </a:r>
            <a:r>
              <a:rPr lang="en-US" b="0" dirty="0" smtClean="0"/>
              <a:t>Cooling flows</a:t>
            </a:r>
          </a:p>
          <a:p>
            <a:pPr marL="282575" lvl="1">
              <a:spcBef>
                <a:spcPct val="20000"/>
              </a:spcBef>
              <a:buNone/>
            </a:pPr>
            <a:r>
              <a:rPr lang="en-US" b="0" dirty="0" smtClean="0"/>
              <a:t>Evolution explains wide range of X-ray luminosities?</a:t>
            </a:r>
          </a:p>
          <a:p>
            <a:pPr marL="1138237" lvl="3">
              <a:spcBef>
                <a:spcPct val="20000"/>
              </a:spcBef>
              <a:buNone/>
            </a:pPr>
            <a:r>
              <a:rPr lang="en-US" sz="2000" b="0" dirty="0" smtClean="0">
                <a:solidFill>
                  <a:srgbClr val="FFCCCC"/>
                </a:solidFill>
              </a:rPr>
              <a:t>(</a:t>
            </a:r>
            <a:r>
              <a:rPr lang="en-US" sz="2000" b="0" dirty="0" err="1">
                <a:solidFill>
                  <a:srgbClr val="FFCCCC"/>
                </a:solidFill>
              </a:rPr>
              <a:t>Ciotti</a:t>
            </a:r>
            <a:r>
              <a:rPr lang="en-US" sz="2000" b="0" dirty="0">
                <a:solidFill>
                  <a:srgbClr val="FFCCCC"/>
                </a:solidFill>
              </a:rPr>
              <a:t> et al. 1991</a:t>
            </a:r>
            <a:r>
              <a:rPr lang="en-US" sz="2000" b="0" dirty="0" smtClean="0">
                <a:solidFill>
                  <a:srgbClr val="FFCCCC"/>
                </a:solidFill>
              </a:rPr>
              <a:t>)</a:t>
            </a:r>
            <a:endParaRPr lang="en-US" sz="2000" b="0" dirty="0">
              <a:solidFill>
                <a:srgbClr val="FFCCCC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Dynamical State of Gas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581400"/>
            <a:ext cx="3429000" cy="1951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FF"/>
                </a:solidFill>
              </a:rPr>
              <a:t>L</a:t>
            </a:r>
            <a:r>
              <a:rPr lang="en-US" sz="2400" b="0" baseline="-25000" dirty="0" smtClean="0">
                <a:solidFill>
                  <a:srgbClr val="FFFFFF"/>
                </a:solidFill>
              </a:rPr>
              <a:t>X</a:t>
            </a:r>
            <a:r>
              <a:rPr lang="en-US" sz="2400" b="0" dirty="0" smtClean="0">
                <a:solidFill>
                  <a:srgbClr val="FFFFFF"/>
                </a:solidFill>
              </a:rPr>
              <a:t> </a:t>
            </a:r>
            <a:r>
              <a:rPr lang="en-US" sz="2400" b="0" dirty="0" err="1" smtClean="0">
                <a:solidFill>
                  <a:srgbClr val="FFFFFF"/>
                </a:solidFill>
              </a:rPr>
              <a:t>vs</a:t>
            </a:r>
            <a:r>
              <a:rPr lang="en-US" sz="2400" b="0" dirty="0" smtClean="0">
                <a:solidFill>
                  <a:srgbClr val="FFFFFF"/>
                </a:solidFill>
              </a:rPr>
              <a:t>, </a:t>
            </a:r>
            <a:r>
              <a:rPr lang="en-US" sz="2400" b="0" dirty="0" err="1" smtClean="0">
                <a:solidFill>
                  <a:srgbClr val="FFFFFF"/>
                </a:solidFill>
              </a:rPr>
              <a:t>L</a:t>
            </a:r>
            <a:r>
              <a:rPr lang="en-US" sz="2400" b="0" baseline="-25000" dirty="0" err="1" smtClean="0">
                <a:solidFill>
                  <a:srgbClr val="FFFFFF"/>
                </a:solidFill>
              </a:rPr>
              <a:t>opt</a:t>
            </a:r>
            <a:r>
              <a:rPr lang="en-US" sz="2400" b="0" dirty="0">
                <a:solidFill>
                  <a:srgbClr val="FFFFFF"/>
                </a:solidFill>
              </a:rPr>
              <a:t> </a:t>
            </a:r>
            <a:r>
              <a:rPr lang="en-US" sz="2400" b="0" dirty="0" smtClean="0">
                <a:solidFill>
                  <a:srgbClr val="FFFFFF"/>
                </a:solidFill>
              </a:rPr>
              <a:t>as due to dynamical evolution</a:t>
            </a:r>
          </a:p>
          <a:p>
            <a:pPr>
              <a:buNone/>
            </a:pPr>
            <a:endParaRPr lang="en-US" sz="2400" b="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2000" b="0" dirty="0" smtClean="0">
                <a:solidFill>
                  <a:srgbClr val="FFCCCC"/>
                </a:solidFill>
              </a:rPr>
              <a:t>(</a:t>
            </a:r>
            <a:r>
              <a:rPr lang="en-US" sz="2000" b="0" dirty="0" err="1" smtClean="0">
                <a:solidFill>
                  <a:srgbClr val="FFCCCC"/>
                </a:solidFill>
              </a:rPr>
              <a:t>Fabbiano</a:t>
            </a:r>
            <a:r>
              <a:rPr lang="en-US" sz="2000" b="0" dirty="0" smtClean="0">
                <a:solidFill>
                  <a:srgbClr val="FFCCCC"/>
                </a:solidFill>
              </a:rPr>
              <a:t> 2012, after </a:t>
            </a:r>
            <a:r>
              <a:rPr lang="en-US" sz="2000" b="0" dirty="0" err="1" smtClean="0">
                <a:solidFill>
                  <a:srgbClr val="FFCCCC"/>
                </a:solidFill>
              </a:rPr>
              <a:t>Ciotti</a:t>
            </a:r>
            <a:r>
              <a:rPr lang="en-US" sz="2000" b="0" dirty="0" smtClean="0">
                <a:solidFill>
                  <a:srgbClr val="FFCCCC"/>
                </a:solidFill>
              </a:rPr>
              <a:t> et al. 1991)</a:t>
            </a:r>
          </a:p>
        </p:txBody>
      </p:sp>
      <p:pic>
        <p:nvPicPr>
          <p:cNvPr id="2" name="Picture 1" descr="211095_1_En_1_Fig6_HTM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420769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3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Environmental Effects on X-ray Emission from Early-Type Galaxies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baseline="30000" dirty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Are galaxies in dense environments more or less    X-ray luminous than galaxies in sparse environments?</a:t>
            </a:r>
          </a:p>
          <a:p>
            <a:pPr marL="1143000" lvl="2" indent="-228600" eaLnBrk="1" hangingPunct="1">
              <a:lnSpc>
                <a:spcPct val="90000"/>
              </a:lnSpc>
              <a:buFontTx/>
              <a:buNone/>
            </a:pPr>
            <a:r>
              <a:rPr lang="en-US" sz="2000" b="0" dirty="0"/>
              <a:t>Use projected galaxy density as proxy for local (gas) density</a:t>
            </a:r>
            <a:endParaRPr lang="en-US" b="0" dirty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b="0" dirty="0">
                <a:sym typeface="Arial Unicode MS" charset="0"/>
              </a:rPr>
              <a:t>Less luminous?  </a:t>
            </a:r>
            <a:r>
              <a:rPr lang="en-US" sz="2400" b="0" dirty="0">
                <a:solidFill>
                  <a:srgbClr val="FFCCCC"/>
                </a:solidFill>
                <a:sym typeface="Arial Unicode MS" charset="0"/>
              </a:rPr>
              <a:t>White &amp; Sarazin 1991; </a:t>
            </a:r>
            <a:r>
              <a:rPr lang="en-US" sz="2400" b="0" dirty="0" err="1">
                <a:solidFill>
                  <a:srgbClr val="FFCCCC"/>
                </a:solidFill>
                <a:sym typeface="Arial Unicode MS" charset="0"/>
              </a:rPr>
              <a:t>Henriksen</a:t>
            </a:r>
            <a:r>
              <a:rPr lang="en-US" sz="2400" b="0" dirty="0">
                <a:solidFill>
                  <a:srgbClr val="FFCCCC"/>
                </a:solidFill>
                <a:sym typeface="Arial Unicode MS" charset="0"/>
              </a:rPr>
              <a:t> &amp; </a:t>
            </a:r>
            <a:r>
              <a:rPr lang="en-US" sz="2400" b="0" dirty="0" err="1">
                <a:solidFill>
                  <a:srgbClr val="FFCCCC"/>
                </a:solidFill>
                <a:sym typeface="Arial Unicode MS" charset="0"/>
              </a:rPr>
              <a:t>Cousineau</a:t>
            </a:r>
            <a:r>
              <a:rPr lang="en-US" sz="2400" b="0" dirty="0">
                <a:solidFill>
                  <a:srgbClr val="FFCCCC"/>
                </a:solidFill>
                <a:sym typeface="Arial Unicode MS" charset="0"/>
              </a:rPr>
              <a:t> 1999 </a:t>
            </a:r>
            <a:r>
              <a:rPr lang="en-US" sz="2400" b="0" dirty="0">
                <a:sym typeface="Arial Unicode MS" charset="0"/>
              </a:rPr>
              <a:t>(for pairs of galaxies), </a:t>
            </a:r>
            <a:r>
              <a:rPr lang="en-US" sz="2400" b="0" dirty="0" err="1">
                <a:solidFill>
                  <a:srgbClr val="FFCCCC"/>
                </a:solidFill>
                <a:sym typeface="Arial Unicode MS" charset="0"/>
              </a:rPr>
              <a:t>Jeltema</a:t>
            </a:r>
            <a:r>
              <a:rPr lang="en-US" sz="2400" b="0" dirty="0">
                <a:solidFill>
                  <a:srgbClr val="FFCCCC"/>
                </a:solidFill>
                <a:sym typeface="Arial Unicode MS" charset="0"/>
              </a:rPr>
              <a:t> et al. 2008</a:t>
            </a:r>
            <a:r>
              <a:rPr lang="en-US" sz="2400" b="0" dirty="0">
                <a:sym typeface="Arial Unicode MS" charset="0"/>
              </a:rPr>
              <a:t> (Chandra, groups), </a:t>
            </a:r>
            <a:r>
              <a:rPr lang="en-US" sz="2400" b="0" dirty="0" err="1">
                <a:solidFill>
                  <a:srgbClr val="FFCCCC"/>
                </a:solidFill>
                <a:sym typeface="Arial Unicode MS" charset="0"/>
              </a:rPr>
              <a:t>Finoguenov</a:t>
            </a:r>
            <a:r>
              <a:rPr lang="en-US" sz="2400" b="0" dirty="0">
                <a:solidFill>
                  <a:srgbClr val="FFCCCC"/>
                </a:solidFill>
                <a:sym typeface="Arial Unicode MS" charset="0"/>
              </a:rPr>
              <a:t> et al. 2004, Sun et al 2005 </a:t>
            </a:r>
            <a:r>
              <a:rPr lang="en-US" sz="2400" b="0" dirty="0">
                <a:sym typeface="Arial Unicode MS" charset="0"/>
              </a:rPr>
              <a:t>clusters</a:t>
            </a:r>
          </a:p>
          <a:p>
            <a:pPr marL="1143000" lvl="2" indent="-228600" eaLnBrk="1" hangingPunct="1">
              <a:lnSpc>
                <a:spcPct val="90000"/>
              </a:lnSpc>
              <a:buFontTx/>
              <a:buNone/>
            </a:pPr>
            <a:r>
              <a:rPr lang="en-US" sz="2400" b="0" dirty="0">
                <a:sym typeface="Arial Unicode MS" charset="0"/>
              </a:rPr>
              <a:t>Due to ram pressure (or evaporation or mergers or…)?</a:t>
            </a:r>
            <a:endParaRPr lang="en-US" b="0" dirty="0">
              <a:sym typeface="Arial Unicode MS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b="0" dirty="0">
                <a:sym typeface="Arial Unicode MS" charset="0"/>
              </a:rPr>
              <a:t>More luminous? </a:t>
            </a:r>
            <a:r>
              <a:rPr lang="en-US" sz="2400" b="0" dirty="0">
                <a:solidFill>
                  <a:srgbClr val="FFCCCC"/>
                </a:solidFill>
                <a:sym typeface="Arial Unicode MS" charset="0"/>
              </a:rPr>
              <a:t>Brown &amp; </a:t>
            </a:r>
            <a:r>
              <a:rPr lang="en-US" sz="2400" b="0" dirty="0" err="1">
                <a:solidFill>
                  <a:srgbClr val="FFCCCC"/>
                </a:solidFill>
                <a:sym typeface="Arial Unicode MS" charset="0"/>
              </a:rPr>
              <a:t>Bregman</a:t>
            </a:r>
            <a:r>
              <a:rPr lang="en-US" sz="2400" b="0" dirty="0">
                <a:solidFill>
                  <a:srgbClr val="FFCCCC"/>
                </a:solidFill>
                <a:sym typeface="Arial Unicode MS" charset="0"/>
              </a:rPr>
              <a:t> 2000 </a:t>
            </a:r>
            <a:r>
              <a:rPr lang="en-US" sz="2400" b="0" dirty="0">
                <a:sym typeface="Arial Unicode MS" charset="0"/>
              </a:rPr>
              <a:t>(But, included central brightest group galaxies.)</a:t>
            </a:r>
          </a:p>
          <a:p>
            <a:pPr marL="1143000" lvl="2" indent="-228600" eaLnBrk="1" hangingPunct="1">
              <a:lnSpc>
                <a:spcPct val="90000"/>
              </a:lnSpc>
              <a:buFontTx/>
              <a:buNone/>
            </a:pPr>
            <a:r>
              <a:rPr lang="en-US" sz="2400" b="0" dirty="0">
                <a:sym typeface="Arial Unicode MS" charset="0"/>
              </a:rPr>
              <a:t>Hot gas confined by intergalactic gas?</a:t>
            </a:r>
            <a:endParaRPr lang="en-US" b="0" dirty="0">
              <a:sym typeface="Arial Unicode MS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rown_breg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29575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590800" y="5867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400" b="0">
                <a:solidFill>
                  <a:srgbClr val="FFCCCC"/>
                </a:solidFill>
                <a:sym typeface="Arial Unicode MS" charset="0"/>
              </a:rPr>
              <a:t>Brown &amp; Bregman 2000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baseline="30000" dirty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Are galaxies in dense environments more or less    X-ray luminous than galaxies in sparse environments?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b="0" dirty="0"/>
              <a:t>No effect? </a:t>
            </a:r>
            <a:r>
              <a:rPr lang="en-US" sz="2000" b="0" dirty="0" smtClean="0">
                <a:solidFill>
                  <a:srgbClr val="FFCCCC"/>
                </a:solidFill>
              </a:rPr>
              <a:t>(</a:t>
            </a:r>
            <a:r>
              <a:rPr lang="en-US" sz="2000" b="0" dirty="0" err="1" smtClean="0">
                <a:solidFill>
                  <a:srgbClr val="FFCCCC"/>
                </a:solidFill>
              </a:rPr>
              <a:t>Machie</a:t>
            </a:r>
            <a:r>
              <a:rPr lang="en-US" sz="2000" b="0" dirty="0" smtClean="0">
                <a:solidFill>
                  <a:srgbClr val="FFCCCC"/>
                </a:solidFill>
              </a:rPr>
              <a:t> &amp; </a:t>
            </a:r>
            <a:r>
              <a:rPr lang="en-US" sz="2000" b="0" dirty="0" err="1" smtClean="0">
                <a:solidFill>
                  <a:srgbClr val="FFCCCC"/>
                </a:solidFill>
              </a:rPr>
              <a:t>Fabbiano</a:t>
            </a:r>
            <a:r>
              <a:rPr lang="en-US" sz="2000" b="0" dirty="0" smtClean="0">
                <a:solidFill>
                  <a:srgbClr val="FFCCCC"/>
                </a:solidFill>
              </a:rPr>
              <a:t> 1997; O</a:t>
            </a:r>
            <a:r>
              <a:rPr lang="ja-JP" altLang="en-US" sz="2000" b="0" dirty="0" smtClean="0">
                <a:solidFill>
                  <a:srgbClr val="FFCCCC"/>
                </a:solidFill>
              </a:rPr>
              <a:t>’</a:t>
            </a:r>
            <a:r>
              <a:rPr lang="en-US" sz="2000" b="0" dirty="0" smtClean="0">
                <a:solidFill>
                  <a:srgbClr val="FFCCCC"/>
                </a:solidFill>
              </a:rPr>
              <a:t>Sullivan </a:t>
            </a:r>
            <a:r>
              <a:rPr lang="en-US" sz="2000" b="0" dirty="0">
                <a:solidFill>
                  <a:srgbClr val="FFCCCC"/>
                </a:solidFill>
              </a:rPr>
              <a:t>et al. 2001, </a:t>
            </a:r>
            <a:r>
              <a:rPr lang="en-US" sz="2000" b="0" dirty="0" err="1">
                <a:solidFill>
                  <a:srgbClr val="FFCCCC"/>
                </a:solidFill>
              </a:rPr>
              <a:t>Helsdon</a:t>
            </a:r>
            <a:r>
              <a:rPr lang="en-US" sz="2000" b="0" dirty="0">
                <a:solidFill>
                  <a:srgbClr val="FFCCCC"/>
                </a:solidFill>
              </a:rPr>
              <a:t> et al. 2001, Ellis &amp; O</a:t>
            </a:r>
            <a:r>
              <a:rPr lang="ja-JP" altLang="en-US" sz="2000" b="0" dirty="0">
                <a:solidFill>
                  <a:srgbClr val="FFCCCC"/>
                </a:solidFill>
              </a:rPr>
              <a:t>’</a:t>
            </a:r>
            <a:r>
              <a:rPr lang="en-US" sz="2000" b="0" dirty="0">
                <a:solidFill>
                  <a:srgbClr val="FFCCCC"/>
                </a:solidFill>
              </a:rPr>
              <a:t>Sullivan </a:t>
            </a:r>
            <a:r>
              <a:rPr lang="en-US" sz="2000" b="0" dirty="0" smtClean="0">
                <a:solidFill>
                  <a:srgbClr val="FFCCCC"/>
                </a:solidFill>
              </a:rPr>
              <a:t>2006)</a:t>
            </a:r>
            <a:endParaRPr lang="en-US" sz="2000" b="0" dirty="0">
              <a:solidFill>
                <a:srgbClr val="FFCCCC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dirty="0"/>
          </a:p>
          <a:p>
            <a:pPr eaLnBrk="1" hangingPunct="1">
              <a:lnSpc>
                <a:spcPct val="90000"/>
              </a:lnSpc>
              <a:buNone/>
            </a:pPr>
            <a:endParaRPr lang="en-US" b="0" dirty="0"/>
          </a:p>
        </p:txBody>
      </p:sp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5029200" y="3429000"/>
            <a:ext cx="3200400" cy="3276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pt-BR" baseline="30000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Environmental Effects (Cont.)</a:t>
            </a:r>
          </a:p>
        </p:txBody>
      </p:sp>
      <p:pic>
        <p:nvPicPr>
          <p:cNvPr id="7173" name="Picture 4" descr="no_den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2"/>
          <a:stretch>
            <a:fillRect/>
          </a:stretch>
        </p:blipFill>
        <p:spPr bwMode="auto">
          <a:xfrm>
            <a:off x="5181600" y="3657600"/>
            <a:ext cx="27881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4191000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515938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0" dirty="0"/>
              <a:t>Optical light dominated by bulge</a:t>
            </a:r>
          </a:p>
          <a:p>
            <a:pPr>
              <a:spcBef>
                <a:spcPct val="20000"/>
              </a:spcBef>
            </a:pPr>
            <a:r>
              <a:rPr lang="en-US" sz="2800" b="0" dirty="0"/>
              <a:t>Last star formation typically billions of years ago</a:t>
            </a:r>
          </a:p>
          <a:p>
            <a:pPr>
              <a:spcBef>
                <a:spcPct val="20000"/>
              </a:spcBef>
            </a:pPr>
            <a:r>
              <a:rPr lang="en-US" sz="2800" b="0" dirty="0" smtClean="0">
                <a:solidFill>
                  <a:schemeClr val="tx2"/>
                </a:solidFill>
              </a:rPr>
              <a:t>Initially, believed to be free of interstellar gas due to winds </a:t>
            </a:r>
            <a:r>
              <a:rPr lang="en-US" b="0" dirty="0" smtClean="0">
                <a:solidFill>
                  <a:srgbClr val="FFCCCC"/>
                </a:solidFill>
              </a:rPr>
              <a:t>(Mathews &amp; Baker 1971; Faber &amp; Gallagher 1976)</a:t>
            </a:r>
          </a:p>
          <a:p>
            <a:pPr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Early-Type Galaxies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4953000" y="54864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M87</a:t>
            </a:r>
          </a:p>
        </p:txBody>
      </p:sp>
      <p:pic>
        <p:nvPicPr>
          <p:cNvPr id="233477" name="Picture 5" descr="m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" b="9390"/>
          <a:stretch>
            <a:fillRect/>
          </a:stretch>
        </p:blipFill>
        <p:spPr bwMode="auto">
          <a:xfrm>
            <a:off x="4924425" y="1219200"/>
            <a:ext cx="3533775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9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Environmental Effects (Cont.)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sz="2400" b="0"/>
              <a:t>Complications: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 b="0"/>
              <a:t>Separating gas and discrete emission (Chandra)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 b="0"/>
              <a:t>Separating group and galaxy emission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 b="0"/>
              <a:t>Treat group-central galaxies separately?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b="0"/>
              <a:t>Determining local density: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000" b="0"/>
              <a:t>Projected galaxy density, but want intergalactic gas density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000" b="0"/>
              <a:t>Projection effects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000" b="0"/>
              <a:t>History - where galaxy is today is not where it was yesterday</a:t>
            </a:r>
            <a:endParaRPr lang="en-US" sz="2400" b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Environmental Effects (Cont.)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12192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sz="2400" b="0"/>
              <a:t>Outer temperature profiles depend on local density </a:t>
            </a:r>
            <a:r>
              <a:rPr lang="en-US" sz="2400" b="0">
                <a:solidFill>
                  <a:srgbClr val="FFCCCC"/>
                </a:solidFill>
              </a:rPr>
              <a:t>Diehl &amp; Statler 2008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None/>
            </a:pPr>
            <a:r>
              <a:rPr lang="en-US" sz="2000" b="0"/>
              <a:t>Due to intergalactic gas (confinement or thermal conduction or inflow?)</a:t>
            </a:r>
            <a:endParaRPr lang="en-US" sz="2400" b="0"/>
          </a:p>
        </p:txBody>
      </p:sp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2438401" y="2667374"/>
            <a:ext cx="4038792" cy="3123599"/>
            <a:chOff x="1225" y="625"/>
            <a:chExt cx="3600" cy="3215"/>
          </a:xfrm>
        </p:grpSpPr>
        <p:sp>
          <p:nvSpPr>
            <p:cNvPr id="9221" name="Rectangle 6"/>
            <p:cNvSpPr>
              <a:spLocks noChangeArrowheads="1"/>
            </p:cNvSpPr>
            <p:nvPr/>
          </p:nvSpPr>
          <p:spPr bwMode="auto">
            <a:xfrm>
              <a:off x="1225" y="625"/>
              <a:ext cx="3600" cy="32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pic>
          <p:nvPicPr>
            <p:cNvPr id="9222" name="Picture 4" descr="Tgradient_vs_dens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07"/>
            <a:stretch>
              <a:fillRect/>
            </a:stretch>
          </p:blipFill>
          <p:spPr bwMode="auto">
            <a:xfrm>
              <a:off x="1344" y="672"/>
              <a:ext cx="3472" cy="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5" descr="Tgradient_vs_densit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21"/>
            <a:stretch>
              <a:fillRect/>
            </a:stretch>
          </p:blipFill>
          <p:spPr bwMode="auto">
            <a:xfrm>
              <a:off x="1344" y="3408"/>
              <a:ext cx="347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Ram Pressure Stripping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In dense regions (clusters), expect ram pressure stripping of most of the hot gas in elliptical galaxies </a:t>
            </a:r>
            <a:r>
              <a:rPr lang="en-US" sz="2400" b="0" dirty="0">
                <a:solidFill>
                  <a:srgbClr val="FFCCCC"/>
                </a:solidFill>
              </a:rPr>
              <a:t>(Gunn &amp; </a:t>
            </a:r>
            <a:r>
              <a:rPr lang="en-US" sz="2400" b="0" dirty="0" err="1">
                <a:solidFill>
                  <a:srgbClr val="FFCCCC"/>
                </a:solidFill>
              </a:rPr>
              <a:t>Gott</a:t>
            </a:r>
            <a:r>
              <a:rPr lang="en-US" sz="2400" b="0" dirty="0">
                <a:solidFill>
                  <a:srgbClr val="FFCCCC"/>
                </a:solidFill>
              </a:rPr>
              <a:t> 1972)</a:t>
            </a:r>
            <a:r>
              <a:rPr lang="en-US" b="0" dirty="0"/>
              <a:t>.  LSS simulations predict that most galaxies in clusters are significantly stripped </a:t>
            </a:r>
            <a:r>
              <a:rPr lang="en-US" sz="2400" b="0" dirty="0">
                <a:solidFill>
                  <a:srgbClr val="FFCCCC"/>
                </a:solidFill>
              </a:rPr>
              <a:t>(</a:t>
            </a:r>
            <a:r>
              <a:rPr lang="en-US" sz="2400" b="0" dirty="0" err="1">
                <a:solidFill>
                  <a:srgbClr val="FFCCCC"/>
                </a:solidFill>
              </a:rPr>
              <a:t>Brüggen</a:t>
            </a:r>
            <a:r>
              <a:rPr lang="en-US" sz="2400" b="0" dirty="0">
                <a:solidFill>
                  <a:srgbClr val="FFCCCC"/>
                </a:solidFill>
              </a:rPr>
              <a:t> &amp; De Lucia 2008)</a:t>
            </a:r>
            <a:r>
              <a:rPr lang="en-US" b="0" dirty="0"/>
              <a:t>.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Many examples seen of hot gas tails behind galaxies in clusters: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Ram Pressure Stripping (Cont.)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Many examples seen of hot gas tails behind galaxies in clusters: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</p:txBody>
      </p:sp>
      <p:pic>
        <p:nvPicPr>
          <p:cNvPr id="11268" name="Picture 5" descr="M86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32766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M86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503613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914400" y="2057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M86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990600" y="5791200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rgbClr val="FFCCCC"/>
                </a:solidFill>
              </a:rPr>
              <a:t>(Randall et al. </a:t>
            </a:r>
            <a:r>
              <a:rPr lang="en-US" sz="2000" dirty="0" smtClean="0">
                <a:solidFill>
                  <a:srgbClr val="FFCCCC"/>
                </a:solidFill>
              </a:rPr>
              <a:t>2008; </a:t>
            </a:r>
            <a:r>
              <a:rPr lang="en-US" sz="2000" dirty="0" err="1" smtClean="0">
                <a:solidFill>
                  <a:srgbClr val="FFCCCC"/>
                </a:solidFill>
              </a:rPr>
              <a:t>Ehlert</a:t>
            </a:r>
            <a:r>
              <a:rPr lang="en-US" sz="2000" dirty="0" smtClean="0">
                <a:solidFill>
                  <a:srgbClr val="FFCCCC"/>
                </a:solidFill>
              </a:rPr>
              <a:t> et al. 2013)</a:t>
            </a:r>
            <a:endParaRPr lang="en-US" sz="2000" dirty="0">
              <a:solidFill>
                <a:srgbClr val="FFCC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Ram Pressure Stripping (Cont.)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M86: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b="0" dirty="0"/>
              <a:t>Tail length: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000" b="0" dirty="0"/>
              <a:t>150 </a:t>
            </a:r>
            <a:r>
              <a:rPr lang="en-US" sz="2000" b="0" dirty="0" err="1"/>
              <a:t>kpc</a:t>
            </a:r>
            <a:r>
              <a:rPr lang="en-US" sz="2000" b="0" dirty="0"/>
              <a:t> (projected)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000" b="0" dirty="0"/>
              <a:t>&gt; 380 </a:t>
            </a:r>
            <a:r>
              <a:rPr lang="en-US" sz="2000" b="0" dirty="0" err="1"/>
              <a:t>kpc</a:t>
            </a:r>
            <a:r>
              <a:rPr lang="en-US" sz="2000" b="0" dirty="0"/>
              <a:t> actual length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b="0" dirty="0"/>
              <a:t>Stripped mass ~ 1.7 x 10</a:t>
            </a:r>
            <a:r>
              <a:rPr lang="en-US" sz="2400" b="0" baseline="30000" dirty="0"/>
              <a:t>9</a:t>
            </a:r>
            <a:r>
              <a:rPr lang="en-US" sz="2400" b="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M</a:t>
            </a:r>
            <a:r>
              <a:rPr lang="en-US" sz="24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>
                <a:sym typeface="Wingdings"/>
              </a:rPr>
              <a:t> </a:t>
            </a:r>
            <a:endParaRPr lang="en-US" sz="2400" dirty="0" smtClean="0">
              <a:sym typeface="Wingdings"/>
            </a:endParaRPr>
          </a:p>
          <a:p>
            <a:pPr lvl="3" eaLnBrk="1" hangingPunct="1">
              <a:lnSpc>
                <a:spcPct val="90000"/>
              </a:lnSpc>
              <a:buNone/>
            </a:pPr>
            <a:r>
              <a:rPr lang="en-US" sz="2400" b="0" dirty="0" smtClean="0">
                <a:sym typeface="Symbol" charset="0"/>
              </a:rPr>
              <a:t> ~ </a:t>
            </a:r>
            <a:r>
              <a:rPr lang="en-US" sz="2400" b="0" dirty="0">
                <a:sym typeface="Symbol" charset="0"/>
              </a:rPr>
              <a:t>3 x mass of current galaxy </a:t>
            </a:r>
            <a:r>
              <a:rPr lang="en-US" sz="2400" b="0" dirty="0" smtClean="0">
                <a:sym typeface="Symbol" charset="0"/>
              </a:rPr>
              <a:t>halo</a:t>
            </a:r>
            <a:endParaRPr lang="en-US" sz="2400" b="0" dirty="0">
              <a:sym typeface="Symbo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ngc45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33538"/>
            <a:ext cx="45720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Ram Pressure Stripping (Cont.)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438400" y="10668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M89 = NGC 4552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990600" y="588168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FFCCCC"/>
                </a:solidFill>
              </a:rPr>
              <a:t>(</a:t>
            </a:r>
            <a:r>
              <a:rPr lang="en-US" sz="2400" dirty="0" err="1">
                <a:solidFill>
                  <a:srgbClr val="FFCCCC"/>
                </a:solidFill>
              </a:rPr>
              <a:t>Machacek</a:t>
            </a:r>
            <a:r>
              <a:rPr lang="en-US" sz="2400" dirty="0">
                <a:solidFill>
                  <a:srgbClr val="FFCCCC"/>
                </a:solidFill>
              </a:rPr>
              <a:t> et al. 2006)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Ram Pressure Stripping (Cont.)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</p:txBody>
      </p:sp>
      <p:pic>
        <p:nvPicPr>
          <p:cNvPr id="14340" name="Picture 8" descr="N447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10124" r="2661" b="10124"/>
          <a:stretch>
            <a:fillRect/>
          </a:stretch>
        </p:blipFill>
        <p:spPr bwMode="auto">
          <a:xfrm>
            <a:off x="4038600" y="1524000"/>
            <a:ext cx="18288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ngc14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2016" r="10638" b="5341"/>
          <a:stretch>
            <a:fillRect/>
          </a:stretch>
        </p:blipFill>
        <p:spPr bwMode="auto">
          <a:xfrm>
            <a:off x="838200" y="4191000"/>
            <a:ext cx="2286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ngc76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1898" b="7594"/>
          <a:stretch>
            <a:fillRect/>
          </a:stretch>
        </p:blipFill>
        <p:spPr bwMode="auto">
          <a:xfrm>
            <a:off x="3962400" y="4191000"/>
            <a:ext cx="2209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NGC16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9181" r="21477" b="33665"/>
          <a:stretch>
            <a:fillRect/>
          </a:stretch>
        </p:blipFill>
        <p:spPr bwMode="auto">
          <a:xfrm>
            <a:off x="838200" y="1447800"/>
            <a:ext cx="22860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1219200" y="388620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/>
              <a:t>NGC1404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1219200" y="342900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>
                <a:solidFill>
                  <a:srgbClr val="FFCCCC"/>
                </a:solidFill>
              </a:rPr>
              <a:t>(Sivakoff et al. 2004)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1219200" y="106680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/>
              <a:t>NGC1603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1219200" y="6430963"/>
            <a:ext cx="1676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>
                <a:solidFill>
                  <a:srgbClr val="FFCCCC"/>
                </a:solidFill>
              </a:rPr>
              <a:t>(Scharf et al. 2005)</a:t>
            </a:r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3962400" y="121920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/>
              <a:t>NGC4472 (M49)</a:t>
            </a: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4114800" y="342900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>
                <a:solidFill>
                  <a:srgbClr val="FFCCCC"/>
                </a:solidFill>
              </a:rPr>
              <a:t>(Biller et al. 2004)</a:t>
            </a:r>
          </a:p>
        </p:txBody>
      </p:sp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3962400" y="3886200"/>
            <a:ext cx="220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/>
              <a:t>NGC7619</a:t>
            </a: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3962400" y="6400800"/>
            <a:ext cx="220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>
                <a:solidFill>
                  <a:srgbClr val="FFCCCC"/>
                </a:solidFill>
              </a:rPr>
              <a:t>(Kim et al. 2008)</a:t>
            </a: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6705600" y="2667000"/>
            <a:ext cx="1905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/>
              <a:t>NGC1265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rgbClr val="FFCCCC"/>
                </a:solidFill>
              </a:rPr>
              <a:t>(Sun et al. 2005</a:t>
            </a:r>
            <a:r>
              <a:rPr lang="en-US" sz="1200" dirty="0" smtClean="0">
                <a:solidFill>
                  <a:srgbClr val="FFCCCC"/>
                </a:solidFill>
              </a:rPr>
              <a:t>)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sz="1200" dirty="0" smtClean="0">
              <a:solidFill>
                <a:srgbClr val="FFCCCC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 smtClean="0"/>
              <a:t>NGC 4382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 smtClean="0">
                <a:solidFill>
                  <a:srgbClr val="FFCCCC"/>
                </a:solidFill>
              </a:rPr>
              <a:t>(</a:t>
            </a:r>
            <a:r>
              <a:rPr lang="en-US" sz="1200" dirty="0" err="1" smtClean="0">
                <a:solidFill>
                  <a:srgbClr val="FFCCCC"/>
                </a:solidFill>
              </a:rPr>
              <a:t>Bogdan</a:t>
            </a:r>
            <a:r>
              <a:rPr lang="en-US" sz="1200" dirty="0" smtClean="0">
                <a:solidFill>
                  <a:srgbClr val="FFCCCC"/>
                </a:solidFill>
              </a:rPr>
              <a:t> et al. 2012)</a:t>
            </a:r>
            <a:endParaRPr lang="en-US" sz="1200" dirty="0">
              <a:solidFill>
                <a:srgbClr val="FFCCCC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sz="1200" dirty="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/>
              <a:t>4C 34.16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rgbClr val="FFCCCC"/>
                </a:solidFill>
              </a:rPr>
              <a:t>(</a:t>
            </a:r>
            <a:r>
              <a:rPr lang="en-US" sz="1200" dirty="0" err="1">
                <a:solidFill>
                  <a:srgbClr val="FFCCCC"/>
                </a:solidFill>
              </a:rPr>
              <a:t>Sakelliou</a:t>
            </a:r>
            <a:r>
              <a:rPr lang="en-US" sz="1200" dirty="0">
                <a:solidFill>
                  <a:srgbClr val="FFCCCC"/>
                </a:solidFill>
              </a:rPr>
              <a:t> et al. 2005)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sz="1200" dirty="0">
              <a:solidFill>
                <a:srgbClr val="FFCCCC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/>
              <a:t>NGC4783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rgbClr val="FFCCCC"/>
                </a:solidFill>
              </a:rPr>
              <a:t>(</a:t>
            </a:r>
            <a:r>
              <a:rPr lang="en-US" sz="1200" dirty="0" err="1">
                <a:solidFill>
                  <a:srgbClr val="FFCCCC"/>
                </a:solidFill>
              </a:rPr>
              <a:t>Machacek</a:t>
            </a:r>
            <a:r>
              <a:rPr lang="en-US" sz="1200" dirty="0">
                <a:solidFill>
                  <a:srgbClr val="FFCCCC"/>
                </a:solidFill>
              </a:rPr>
              <a:t> et all 2007)</a:t>
            </a:r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>
            <a:off x="609600" y="2209800"/>
            <a:ext cx="53340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4" name="Line 22"/>
          <p:cNvSpPr>
            <a:spLocks noChangeShapeType="1"/>
          </p:cNvSpPr>
          <p:nvPr/>
        </p:nvSpPr>
        <p:spPr bwMode="auto">
          <a:xfrm>
            <a:off x="609600" y="5715000"/>
            <a:ext cx="990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Small Coronae in Cluster Ellipticals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Are early-type galaxies in clusters completely stripped of hot gas?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No</a:t>
            </a:r>
          </a:p>
          <a:p>
            <a:pPr marL="80010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b="0" dirty="0"/>
              <a:t>Coma cluster, two D galaxies </a:t>
            </a:r>
            <a:r>
              <a:rPr lang="en-GB" sz="2400" b="0" dirty="0"/>
              <a:t>NGC 4874 &amp; 4889</a:t>
            </a:r>
          </a:p>
          <a:p>
            <a:pPr marL="1257300" lvl="2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/>
              <a:t> ~ 2 </a:t>
            </a:r>
            <a:r>
              <a:rPr lang="en-GB" sz="2400" b="0" dirty="0" err="1"/>
              <a:t>kpc</a:t>
            </a:r>
            <a:r>
              <a:rPr lang="en-GB" sz="2400" b="0" dirty="0"/>
              <a:t> in radius, ~1.5 </a:t>
            </a:r>
            <a:r>
              <a:rPr lang="en-GB" sz="2400" b="0" dirty="0" err="1"/>
              <a:t>keV</a:t>
            </a:r>
            <a:r>
              <a:rPr lang="en-GB" sz="2400" b="0" dirty="0"/>
              <a:t>, </a:t>
            </a:r>
            <a:r>
              <a:rPr lang="en-GB" sz="2400" b="0" dirty="0" err="1"/>
              <a:t>M</a:t>
            </a:r>
            <a:r>
              <a:rPr lang="en-GB" sz="2400" b="0" baseline="-25000" dirty="0" err="1"/>
              <a:t>gas</a:t>
            </a:r>
            <a:r>
              <a:rPr lang="en-GB" sz="2400" b="0" dirty="0"/>
              <a:t> ~ 6 x10</a:t>
            </a:r>
            <a:r>
              <a:rPr lang="en-GB" sz="2400" b="0" baseline="33000" dirty="0"/>
              <a:t>7</a:t>
            </a:r>
            <a:r>
              <a:rPr lang="en-GB" sz="2400" b="0" dirty="0"/>
              <a:t> M</a:t>
            </a:r>
            <a:r>
              <a:rPr lang="en-GB" sz="2400" b="0" baseline="-33000" dirty="0" smtClean="0"/>
              <a:t>⊙</a:t>
            </a:r>
            <a:endParaRPr lang="en-GB" sz="2400" b="0" dirty="0"/>
          </a:p>
          <a:p>
            <a:pPr marL="1257300" lvl="2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 smtClean="0"/>
              <a:t> </a:t>
            </a:r>
            <a:r>
              <a:rPr lang="en-GB" sz="2000" b="0" dirty="0">
                <a:solidFill>
                  <a:srgbClr val="FFCCCC"/>
                </a:solidFill>
              </a:rPr>
              <a:t>(</a:t>
            </a:r>
            <a:r>
              <a:rPr lang="en-GB" sz="2000" b="0" dirty="0" err="1">
                <a:solidFill>
                  <a:srgbClr val="FFCCCC"/>
                </a:solidFill>
              </a:rPr>
              <a:t>Vikhlinin</a:t>
            </a:r>
            <a:r>
              <a:rPr lang="en-GB" sz="2000" b="0" dirty="0">
                <a:solidFill>
                  <a:srgbClr val="FFCCCC"/>
                </a:solidFill>
              </a:rPr>
              <a:t> et al. </a:t>
            </a:r>
            <a:r>
              <a:rPr lang="en-GB" sz="2000" b="0" dirty="0" smtClean="0">
                <a:solidFill>
                  <a:srgbClr val="FFCCCC"/>
                </a:solidFill>
              </a:rPr>
              <a:t>2001; Sanders et al. 2014)‏</a:t>
            </a:r>
            <a:endParaRPr lang="en-GB" sz="2400" b="0" dirty="0"/>
          </a:p>
          <a:p>
            <a:pPr marL="1257300" lvl="2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 smtClean="0"/>
              <a:t>NGC </a:t>
            </a:r>
            <a:r>
              <a:rPr lang="en-GB" sz="2400" b="0" dirty="0"/>
              <a:t>3309 &amp; NGC 3311 in A1060 </a:t>
            </a:r>
            <a:r>
              <a:rPr lang="en-GB" sz="2000" b="0" dirty="0">
                <a:solidFill>
                  <a:srgbClr val="FFCCCC"/>
                </a:solidFill>
              </a:rPr>
              <a:t>(Yamasaki et al. 2002</a:t>
            </a:r>
            <a:r>
              <a:rPr lang="en-GB" sz="2000" b="0" dirty="0" smtClean="0">
                <a:solidFill>
                  <a:srgbClr val="FFCCCC"/>
                </a:solidFill>
              </a:rPr>
              <a:t>)‏ </a:t>
            </a:r>
          </a:p>
          <a:p>
            <a:pPr marL="800100" lvl="1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 smtClean="0"/>
              <a:t>4 </a:t>
            </a:r>
            <a:r>
              <a:rPr lang="en-GB" sz="2400" b="0" dirty="0"/>
              <a:t>early-types in Abell1367NW </a:t>
            </a:r>
            <a:r>
              <a:rPr lang="en-GB" sz="2000" b="0" dirty="0">
                <a:solidFill>
                  <a:srgbClr val="FFCCCC"/>
                </a:solidFill>
              </a:rPr>
              <a:t>(Sun et al. 2005)</a:t>
            </a:r>
            <a:endParaRPr lang="en-GB" sz="1600" b="0" dirty="0">
              <a:solidFill>
                <a:srgbClr val="FFCCCC"/>
              </a:solidFill>
              <a:latin typeface="Wingdings" charset="0"/>
            </a:endParaRPr>
          </a:p>
          <a:p>
            <a:pPr marL="914400" lvl="1" indent="-4572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endParaRPr lang="en-US" b="0" dirty="0">
              <a:sym typeface="Arial Unicode MS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buFontTx/>
              <a:buNone/>
            </a:pPr>
            <a:r>
              <a:rPr lang="en-GB" sz="2400" b="0"/>
              <a:t>Abell1367NW </a:t>
            </a:r>
            <a:r>
              <a:rPr lang="en-GB" sz="2000" b="0">
                <a:solidFill>
                  <a:srgbClr val="FFCCCC"/>
                </a:solidFill>
              </a:rPr>
              <a:t>(Sun et al. 2005)</a:t>
            </a:r>
            <a:endParaRPr lang="en-GB" sz="1600" b="0">
              <a:solidFill>
                <a:srgbClr val="FFCCCC"/>
              </a:solidFill>
              <a:latin typeface="Wingdings" charset="0"/>
            </a:endParaRPr>
          </a:p>
          <a:p>
            <a:pPr marL="742950" lvl="1" indent="-28575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45000"/>
              <a:buFont typeface="Symbol" charset="0"/>
              <a:buChar char=""/>
            </a:pPr>
            <a:endParaRPr lang="en-US" b="0">
              <a:sym typeface="Arial Unicode MS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86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Small Coronae in Cluster Ellipticals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b="0" dirty="0"/>
              <a:t>Survey of 157 early-types in 25 hot clusters </a:t>
            </a:r>
            <a:r>
              <a:rPr lang="en-GB" sz="2000" b="0" dirty="0">
                <a:solidFill>
                  <a:srgbClr val="FFCCCC"/>
                </a:solidFill>
              </a:rPr>
              <a:t>(Sun et al. 2005)</a:t>
            </a:r>
            <a:endParaRPr lang="en-US" b="0" dirty="0"/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b="0" dirty="0"/>
              <a:t>Most have small coronae (&gt;60% for L</a:t>
            </a:r>
            <a:r>
              <a:rPr lang="en-US" b="0" baseline="-25000" dirty="0"/>
              <a:t>K</a:t>
            </a:r>
            <a:r>
              <a:rPr lang="en-US" b="0" dirty="0"/>
              <a:t> &gt; L</a:t>
            </a:r>
            <a:r>
              <a:rPr lang="en-US" b="0" baseline="30000" dirty="0"/>
              <a:t>*)</a:t>
            </a:r>
            <a:endParaRPr lang="en-GB" sz="2400" b="0" dirty="0"/>
          </a:p>
          <a:p>
            <a:pPr marL="800100" lvl="1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/>
              <a:t> ~ 2 </a:t>
            </a:r>
            <a:r>
              <a:rPr lang="en-GB" sz="2400" b="0" dirty="0" err="1"/>
              <a:t>kpc</a:t>
            </a:r>
            <a:r>
              <a:rPr lang="en-GB" sz="2400" b="0" dirty="0"/>
              <a:t> in radius, ~1 </a:t>
            </a:r>
            <a:r>
              <a:rPr lang="en-GB" sz="2400" b="0" dirty="0" err="1"/>
              <a:t>keV</a:t>
            </a:r>
            <a:r>
              <a:rPr lang="en-GB" sz="2400" b="0" dirty="0"/>
              <a:t>, </a:t>
            </a:r>
            <a:r>
              <a:rPr lang="en-GB" sz="2400" b="0" dirty="0" err="1"/>
              <a:t>M</a:t>
            </a:r>
            <a:r>
              <a:rPr lang="en-GB" sz="2400" b="0" baseline="-25000" dirty="0" err="1"/>
              <a:t>gas</a:t>
            </a:r>
            <a:r>
              <a:rPr lang="en-GB" sz="2400" b="0" dirty="0"/>
              <a:t> ~ 10</a:t>
            </a:r>
            <a:r>
              <a:rPr lang="en-GB" sz="2400" b="0" baseline="33000" dirty="0"/>
              <a:t>7</a:t>
            </a:r>
            <a:r>
              <a:rPr lang="en-GB" sz="2400" b="0" dirty="0"/>
              <a:t> M</a:t>
            </a:r>
            <a:r>
              <a:rPr lang="en-GB" sz="2400" b="0" baseline="-33000" dirty="0"/>
              <a:t>⊙</a:t>
            </a:r>
            <a:endParaRPr lang="en-GB" sz="2400" b="0" dirty="0"/>
          </a:p>
          <a:p>
            <a:pPr marL="800100" lvl="1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/>
              <a:t>Corona smaller than field or group </a:t>
            </a:r>
            <a:r>
              <a:rPr lang="en-GB" sz="2400" b="0" dirty="0" err="1"/>
              <a:t>ellipticals</a:t>
            </a:r>
            <a:endParaRPr lang="en-GB" sz="2400" b="0" dirty="0"/>
          </a:p>
          <a:p>
            <a:pPr marL="1257300" lvl="2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/>
              <a:t>Negative effects of dense environment</a:t>
            </a:r>
          </a:p>
          <a:p>
            <a:pPr marL="800100" lvl="1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/>
              <a:t>Not fully stripped</a:t>
            </a:r>
          </a:p>
          <a:p>
            <a:pPr marL="1257300" lvl="2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/>
              <a:t>Smaller than particle mean-free-path</a:t>
            </a:r>
          </a:p>
          <a:p>
            <a:pPr marL="1257300" lvl="2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/>
              <a:t>Thermal conduction strongly suppressed (&gt;10</a:t>
            </a:r>
            <a:r>
              <a:rPr lang="en-GB" sz="2400" b="0" baseline="30000" dirty="0"/>
              <a:t>2</a:t>
            </a:r>
            <a:r>
              <a:rPr lang="en-GB" sz="2400" b="0" dirty="0"/>
              <a:t> x)</a:t>
            </a:r>
          </a:p>
          <a:p>
            <a:pPr marL="1257300" lvl="2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/>
              <a:t>Cooling time short, require heat source</a:t>
            </a:r>
          </a:p>
          <a:p>
            <a:pPr marL="1257300" lvl="2" indent="-3429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GB" sz="2400" b="0" dirty="0"/>
              <a:t>True of </a:t>
            </a:r>
            <a:r>
              <a:rPr lang="en-GB" sz="2400" b="0" dirty="0" smtClean="0"/>
              <a:t>most </a:t>
            </a:r>
            <a:r>
              <a:rPr lang="en-GB" sz="2400" b="0" dirty="0"/>
              <a:t>nearby radio galaxies </a:t>
            </a:r>
            <a:r>
              <a:rPr lang="en-GB" sz="2400" b="0" dirty="0">
                <a:solidFill>
                  <a:srgbClr val="FFCCCC"/>
                </a:solidFill>
              </a:rPr>
              <a:t>(Sun 2009)</a:t>
            </a:r>
            <a:endParaRPr lang="en-GB" sz="2400" b="0" dirty="0"/>
          </a:p>
          <a:p>
            <a:pPr marL="457200" indent="-4572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GB" b="0" dirty="0"/>
              <a:t>Like cluster cool cores but smaller</a:t>
            </a:r>
            <a:r>
              <a:rPr lang="en-GB" b="0" dirty="0" smtClean="0"/>
              <a:t>?</a:t>
            </a:r>
            <a:r>
              <a:rPr lang="en-GB" sz="2400" b="0" dirty="0" smtClean="0"/>
              <a:t> </a:t>
            </a:r>
            <a:endParaRPr lang="en-US" b="0" dirty="0">
              <a:sym typeface="Arial Unicode MS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b="0" dirty="0"/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b="0" dirty="0"/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b="0" dirty="0"/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4495800" cy="317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515938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sz="2800" b="0" dirty="0" smtClean="0"/>
              <a:t>X-ray </a:t>
            </a:r>
            <a:r>
              <a:rPr lang="en-US" sz="2800" b="0" dirty="0"/>
              <a:t>e</a:t>
            </a:r>
            <a:r>
              <a:rPr lang="en-US" sz="2800" b="0" dirty="0" smtClean="0"/>
              <a:t>mission from normal </a:t>
            </a:r>
            <a:r>
              <a:rPr lang="en-US" sz="2800" b="0" dirty="0" err="1" smtClean="0"/>
              <a:t>ellipticals</a:t>
            </a:r>
            <a:endParaRPr lang="en-US" sz="2800" b="0" dirty="0" smtClean="0"/>
          </a:p>
          <a:p>
            <a:pPr marL="282575" lvl="1">
              <a:spcBef>
                <a:spcPct val="20000"/>
              </a:spcBef>
              <a:buNone/>
            </a:pPr>
            <a:r>
              <a:rPr lang="en-US" b="0" dirty="0" err="1" smtClean="0">
                <a:solidFill>
                  <a:srgbClr val="FFCCCC"/>
                </a:solidFill>
              </a:rPr>
              <a:t>Nulsen</a:t>
            </a:r>
            <a:r>
              <a:rPr lang="en-US" b="0" dirty="0" smtClean="0">
                <a:solidFill>
                  <a:srgbClr val="FFCCCC"/>
                </a:solidFill>
              </a:rPr>
              <a:t> et al. 1984</a:t>
            </a:r>
          </a:p>
          <a:p>
            <a:pPr marL="282575" lvl="1">
              <a:spcBef>
                <a:spcPct val="20000"/>
              </a:spcBef>
              <a:buNone/>
            </a:pPr>
            <a:r>
              <a:rPr lang="en-US" b="0" dirty="0" smtClean="0">
                <a:solidFill>
                  <a:srgbClr val="FFCCCC"/>
                </a:solidFill>
              </a:rPr>
              <a:t>Forman et al. 1985</a:t>
            </a:r>
          </a:p>
          <a:p>
            <a:pPr marL="282575" lvl="1">
              <a:spcBef>
                <a:spcPct val="20000"/>
              </a:spcBef>
              <a:buNone/>
            </a:pPr>
            <a:r>
              <a:rPr lang="en-US" b="0" dirty="0" err="1" smtClean="0">
                <a:solidFill>
                  <a:srgbClr val="FFCCCC"/>
                </a:solidFill>
              </a:rPr>
              <a:t>Trinchieri</a:t>
            </a:r>
            <a:r>
              <a:rPr lang="en-US" b="0" dirty="0" smtClean="0">
                <a:solidFill>
                  <a:srgbClr val="FFCCCC"/>
                </a:solidFill>
              </a:rPr>
              <a:t> &amp; </a:t>
            </a:r>
            <a:r>
              <a:rPr lang="en-US" b="0" dirty="0" err="1" smtClean="0">
                <a:solidFill>
                  <a:srgbClr val="FFCCCC"/>
                </a:solidFill>
              </a:rPr>
              <a:t>Fabbiano</a:t>
            </a:r>
            <a:r>
              <a:rPr lang="en-US" b="0" dirty="0">
                <a:solidFill>
                  <a:srgbClr val="FFCCCC"/>
                </a:solidFill>
              </a:rPr>
              <a:t> </a:t>
            </a:r>
            <a:r>
              <a:rPr lang="en-US" b="0" dirty="0" smtClean="0">
                <a:solidFill>
                  <a:srgbClr val="FFCCCC"/>
                </a:solidFill>
              </a:rPr>
              <a:t>1985</a:t>
            </a:r>
          </a:p>
          <a:p>
            <a:pPr marL="282575" lvl="1">
              <a:spcBef>
                <a:spcPct val="20000"/>
              </a:spcBef>
              <a:buNone/>
            </a:pPr>
            <a:r>
              <a:rPr lang="en-US" b="0" dirty="0" err="1" smtClean="0">
                <a:solidFill>
                  <a:srgbClr val="FFCCCC"/>
                </a:solidFill>
              </a:rPr>
              <a:t>Canizares</a:t>
            </a:r>
            <a:r>
              <a:rPr lang="en-US" b="0" dirty="0" smtClean="0">
                <a:solidFill>
                  <a:srgbClr val="FFCCCC"/>
                </a:solidFill>
              </a:rPr>
              <a:t> et al.1987</a:t>
            </a:r>
          </a:p>
          <a:p>
            <a:pPr marL="282575" lvl="1">
              <a:spcBef>
                <a:spcPct val="20000"/>
              </a:spcBef>
              <a:buNone/>
            </a:pPr>
            <a:r>
              <a:rPr lang="en-US" b="0" dirty="0" smtClean="0">
                <a:solidFill>
                  <a:srgbClr val="FFCCCC"/>
                </a:solidFill>
              </a:rPr>
              <a:t>Kim et al. 1992</a:t>
            </a:r>
            <a:endParaRPr lang="en-US" b="0" dirty="0">
              <a:solidFill>
                <a:srgbClr val="FFCCCC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Einstein X-ray Observations</a:t>
            </a:r>
            <a:endParaRPr lang="en-US" dirty="0"/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4724400" y="4876800"/>
            <a:ext cx="411480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0" dirty="0" smtClean="0">
                <a:latin typeface="Arial" charset="0"/>
              </a:rPr>
              <a:t>NGC4472 = M49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0" dirty="0" smtClean="0">
                <a:solidFill>
                  <a:srgbClr val="FFCCCC"/>
                </a:solidFill>
                <a:latin typeface="Arial" charset="0"/>
              </a:rPr>
              <a:t>(</a:t>
            </a:r>
            <a:r>
              <a:rPr lang="en-US" sz="2000" b="0" dirty="0" smtClean="0">
                <a:solidFill>
                  <a:srgbClr val="FFCCCC"/>
                </a:solidFill>
              </a:rPr>
              <a:t>Forman </a:t>
            </a:r>
            <a:r>
              <a:rPr lang="en-US" sz="2000" b="0" dirty="0">
                <a:solidFill>
                  <a:srgbClr val="FFCCCC"/>
                </a:solidFill>
              </a:rPr>
              <a:t>et al. </a:t>
            </a:r>
            <a:r>
              <a:rPr lang="en-US" sz="2000" b="0" dirty="0" smtClean="0">
                <a:solidFill>
                  <a:srgbClr val="FFCCCC"/>
                </a:solidFill>
              </a:rPr>
              <a:t>1985)</a:t>
            </a:r>
            <a:endParaRPr lang="en-US" sz="2000" b="0" dirty="0">
              <a:latin typeface="Arial" charset="0"/>
            </a:endParaRPr>
          </a:p>
        </p:txBody>
      </p:sp>
      <p:pic>
        <p:nvPicPr>
          <p:cNvPr id="2" name="Picture 1" descr="NGC44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077478" cy="34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0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AGN Feedback </a:t>
            </a:r>
            <a:r>
              <a:rPr lang="en-US" sz="4000" dirty="0"/>
              <a:t>in Early-Type Galaxies</a:t>
            </a:r>
            <a:endParaRPr lang="en-US" sz="3600" dirty="0"/>
          </a:p>
        </p:txBody>
      </p:sp>
      <p:pic>
        <p:nvPicPr>
          <p:cNvPr id="18435" name="Picture 6" descr="netsmo_big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6770" r="6400" b="6770"/>
          <a:stretch>
            <a:fillRect/>
          </a:stretch>
        </p:blipFill>
        <p:spPr bwMode="auto">
          <a:xfrm>
            <a:off x="2286000" y="1447800"/>
            <a:ext cx="41592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Feedback in Early-Type Galaxies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Evidence for coupling between supermassive black holes (SMBHs) and their galaxy hosts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b="0">
                <a:solidFill>
                  <a:schemeClr val="tx2"/>
                </a:solidFill>
              </a:rPr>
              <a:t>M</a:t>
            </a:r>
            <a:r>
              <a:rPr lang="en-US" b="0" baseline="-25000">
                <a:solidFill>
                  <a:schemeClr val="tx2"/>
                </a:solidFill>
              </a:rPr>
              <a:t>SMBH</a:t>
            </a:r>
            <a:r>
              <a:rPr lang="en-US" b="0">
                <a:solidFill>
                  <a:schemeClr val="tx2"/>
                </a:solidFill>
              </a:rPr>
              <a:t> ~ 0.2% of M</a:t>
            </a:r>
            <a:r>
              <a:rPr lang="en-US" b="0" baseline="-25000">
                <a:solidFill>
                  <a:schemeClr val="tx2"/>
                </a:solidFill>
              </a:rPr>
              <a:t>bulge</a:t>
            </a:r>
            <a:r>
              <a:rPr lang="en-US" b="0"/>
              <a:t> </a:t>
            </a:r>
            <a:r>
              <a:rPr lang="en-US" sz="2400" b="0">
                <a:solidFill>
                  <a:srgbClr val="FFCCCC"/>
                </a:solidFill>
              </a:rPr>
              <a:t>(Magorrian et al. 1998, Tremaine et al. 2002)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b="0"/>
              <a:t>grow together?</a:t>
            </a: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</p:txBody>
      </p:sp>
      <p:pic>
        <p:nvPicPr>
          <p:cNvPr id="19460" name="Picture 4" descr="magor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4706938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029200" y="4351338"/>
            <a:ext cx="307975" cy="519112"/>
          </a:xfrm>
          <a:prstGeom prst="rect">
            <a:avLst/>
          </a:prstGeom>
          <a:solidFill>
            <a:srgbClr val="0000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1905000" y="4921250"/>
            <a:ext cx="307975" cy="519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Feedback in Early-Type Galaxies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Evidence for coupling between supermassive black holes (SMBHs) and their galaxy hosts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b="0"/>
              <a:t>M</a:t>
            </a:r>
            <a:r>
              <a:rPr lang="en-US" b="0" baseline="-25000"/>
              <a:t>SMBH</a:t>
            </a:r>
            <a:r>
              <a:rPr lang="en-US" b="0"/>
              <a:t> ~ 0.2% of M</a:t>
            </a:r>
            <a:r>
              <a:rPr lang="en-US" b="0" baseline="-25000"/>
              <a:t>bulge</a:t>
            </a:r>
            <a:endParaRPr lang="en-US" b="0">
              <a:solidFill>
                <a:srgbClr val="FFCCCC"/>
              </a:solidFill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b="0">
                <a:solidFill>
                  <a:schemeClr val="tx2"/>
                </a:solidFill>
              </a:rPr>
              <a:t>Luminosity function of galaxies below mass func. of dark matter halos in CDM</a:t>
            </a:r>
            <a:r>
              <a:rPr lang="en-US" b="0"/>
              <a:t> </a:t>
            </a:r>
            <a:r>
              <a:rPr lang="en-US" b="0">
                <a:solidFill>
                  <a:srgbClr val="FFCCCC"/>
                </a:solidFill>
              </a:rPr>
              <a:t>(Croton et al. 2006)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b="0"/>
              <a:t>AGN suppress star formation?</a:t>
            </a: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</p:txBody>
      </p:sp>
      <p:pic>
        <p:nvPicPr>
          <p:cNvPr id="20485" name="Picture 6" descr="AGN_galaxy_feed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518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Feedback in Early-Type Galaxies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Evidence for coupling between supermassive black holes (SMBHs) and their galaxy hosts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b="0"/>
              <a:t>M</a:t>
            </a:r>
            <a:r>
              <a:rPr lang="en-US" b="0" baseline="-25000"/>
              <a:t>SMBH</a:t>
            </a:r>
            <a:r>
              <a:rPr lang="en-US" b="0"/>
              <a:t> ~ 0.2% of M</a:t>
            </a:r>
            <a:r>
              <a:rPr lang="en-US" b="0" baseline="-25000"/>
              <a:t>bulge</a:t>
            </a:r>
            <a:endParaRPr lang="en-US" b="0">
              <a:solidFill>
                <a:srgbClr val="FFCCCC"/>
              </a:solidFill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b="0"/>
              <a:t>Mass function of galaxies below that of dark matter halos in CDM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ja-JP" altLang="en-US" b="0">
                <a:solidFill>
                  <a:schemeClr val="tx2"/>
                </a:solidFill>
              </a:rPr>
              <a:t>“</a:t>
            </a:r>
            <a:r>
              <a:rPr lang="en-US" b="0">
                <a:solidFill>
                  <a:schemeClr val="tx2"/>
                </a:solidFill>
              </a:rPr>
              <a:t>Cooling flow</a:t>
            </a:r>
            <a:r>
              <a:rPr lang="ja-JP" altLang="en-US" b="0">
                <a:solidFill>
                  <a:schemeClr val="tx2"/>
                </a:solidFill>
              </a:rPr>
              <a:t>”</a:t>
            </a:r>
            <a:r>
              <a:rPr lang="en-US" b="0">
                <a:solidFill>
                  <a:schemeClr val="tx2"/>
                </a:solidFill>
              </a:rPr>
              <a:t> problem: radiative cooling time for brightest cluster galaxies (BCGs) and some other ellipticals &lt; lifetime, but only ≲ 5% of gas cools down to low temperatures</a:t>
            </a:r>
            <a:endParaRPr lang="en-US" b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b="0"/>
              <a:t>Heating by central radio sources?</a:t>
            </a: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etsmo_big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146675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/>
              <a:t>A2052 (Chandra)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743200" y="62484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0">
                <a:solidFill>
                  <a:srgbClr val="FFCCCC"/>
                </a:solidFill>
              </a:rPr>
              <a:t>Blanton et al. 2001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2052_radioovlyg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647700"/>
            <a:ext cx="58642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09800" y="62484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0"/>
              <a:t>Radio Contours </a:t>
            </a:r>
            <a:r>
              <a:rPr lang="en-US" sz="2400" b="0">
                <a:solidFill>
                  <a:srgbClr val="FFCCCC"/>
                </a:solidFill>
              </a:rPr>
              <a:t>(Burns 1990)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Perseus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867400"/>
            <a:ext cx="77724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>
                <a:solidFill>
                  <a:srgbClr val="FFCCCC"/>
                </a:solidFill>
              </a:rPr>
              <a:t>(Fabian et al. 2003)</a:t>
            </a:r>
            <a:r>
              <a:rPr lang="en-US"/>
              <a:t>       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7201" r="53334" b="14400"/>
          <a:stretch>
            <a:fillRect/>
          </a:stretch>
        </p:blipFill>
        <p:spPr bwMode="auto">
          <a:xfrm>
            <a:off x="2133600" y="990600"/>
            <a:ext cx="4953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5791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0"/>
              <a:t>Radio (blue) on pressure structure map </a:t>
            </a:r>
            <a:r>
              <a:rPr lang="en-US" sz="2400" b="0">
                <a:solidFill>
                  <a:srgbClr val="FFCCCC"/>
                </a:solidFill>
              </a:rPr>
              <a:t>(Fabian et al 2006)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438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0">
                <a:solidFill>
                  <a:schemeClr val="tx2"/>
                </a:solidFill>
              </a:rPr>
              <a:t>Perseus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Individual Early-Type Galaxies and Groups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Radio bubbles seen in X-rays from individual early-types and some groups</a:t>
            </a:r>
          </a:p>
          <a:p>
            <a:pPr marL="1143000" lvl="2" indent="-2286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45000"/>
              <a:buFont typeface="Symbol" charset="0"/>
              <a:buNone/>
            </a:pPr>
            <a:r>
              <a:rPr lang="en-GB" sz="2400" b="0"/>
              <a:t> </a:t>
            </a:r>
            <a:endParaRPr lang="en-US" b="0">
              <a:sym typeface="Arial Unicode MS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</p:txBody>
      </p:sp>
      <p:pic>
        <p:nvPicPr>
          <p:cNvPr id="26628" name="Picture 5" descr="M84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3125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09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584" r="6667" b="9166"/>
          <a:stretch>
            <a:fillRect/>
          </a:stretch>
        </p:blipFill>
        <p:spPr bwMode="auto">
          <a:xfrm>
            <a:off x="4648200" y="2819400"/>
            <a:ext cx="36750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1066800" y="24384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/>
              <a:t>M84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4724400" y="2438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/>
              <a:t>NGC 4636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4724400" y="6034088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FFCCCC"/>
                </a:solidFill>
              </a:rPr>
              <a:t>Baldi et al. 2009</a:t>
            </a:r>
            <a:endParaRPr lang="en-US" sz="1800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066800" y="6034088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FFCCCC"/>
                </a:solidFill>
              </a:rPr>
              <a:t>Finoguenov et al. 2008</a:t>
            </a:r>
            <a:endParaRPr lang="en-US" sz="18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Individual Early-Type Galaxies and Groups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Radio bubbles seen in X-rays from individual early-types and some groups</a:t>
            </a:r>
          </a:p>
          <a:p>
            <a:pPr marL="1143000" lvl="2" indent="-2286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45000"/>
              <a:buFont typeface="Symbol" charset="0"/>
              <a:buNone/>
            </a:pPr>
            <a:r>
              <a:rPr lang="en-GB" sz="2400" b="0" dirty="0"/>
              <a:t> </a:t>
            </a:r>
            <a:endParaRPr lang="en-US" b="0" dirty="0">
              <a:sym typeface="Arial Unicode MS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609600" y="24384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dirty="0" smtClean="0"/>
              <a:t>NGC 4261</a:t>
            </a:r>
            <a:endParaRPr lang="en-US" sz="1800" dirty="0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4724400" y="2438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dirty="0"/>
              <a:t>NGC </a:t>
            </a:r>
            <a:r>
              <a:rPr lang="en-US" sz="1800" dirty="0" smtClean="0"/>
              <a:t>5846</a:t>
            </a:r>
            <a:endParaRPr lang="en-US" sz="1800" dirty="0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4876800" y="6019800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dirty="0" err="1" smtClean="0">
                <a:solidFill>
                  <a:srgbClr val="FFCCCC"/>
                </a:solidFill>
              </a:rPr>
              <a:t>Machacek</a:t>
            </a:r>
            <a:r>
              <a:rPr lang="en-US" sz="1800" dirty="0" smtClean="0">
                <a:solidFill>
                  <a:srgbClr val="FFCCCC"/>
                </a:solidFill>
              </a:rPr>
              <a:t> et </a:t>
            </a:r>
            <a:r>
              <a:rPr lang="en-US" sz="1800" dirty="0">
                <a:solidFill>
                  <a:srgbClr val="FFCCCC"/>
                </a:solidFill>
              </a:rPr>
              <a:t>al. </a:t>
            </a:r>
            <a:r>
              <a:rPr lang="en-US" sz="1800" dirty="0" smtClean="0">
                <a:solidFill>
                  <a:srgbClr val="FFCCCC"/>
                </a:solidFill>
              </a:rPr>
              <a:t>2011</a:t>
            </a:r>
            <a:endParaRPr lang="en-US" sz="1800" dirty="0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33400" y="6096000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dirty="0" smtClean="0">
                <a:solidFill>
                  <a:srgbClr val="FFCCCC"/>
                </a:solidFill>
              </a:rPr>
              <a:t>O’Sullivan </a:t>
            </a:r>
            <a:r>
              <a:rPr lang="en-US" sz="1800" dirty="0">
                <a:solidFill>
                  <a:srgbClr val="FFCCCC"/>
                </a:solidFill>
              </a:rPr>
              <a:t>et al. </a:t>
            </a:r>
            <a:r>
              <a:rPr lang="en-US" sz="1800" dirty="0" smtClean="0">
                <a:solidFill>
                  <a:srgbClr val="FFCCCC"/>
                </a:solidFill>
              </a:rPr>
              <a:t>2011</a:t>
            </a:r>
            <a:endParaRPr lang="en-US" sz="1800" dirty="0"/>
          </a:p>
        </p:txBody>
      </p:sp>
      <p:pic>
        <p:nvPicPr>
          <p:cNvPr id="2" name="Picture 1" descr="F1.medium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50675" r="51113" b="1085"/>
          <a:stretch/>
        </p:blipFill>
        <p:spPr>
          <a:xfrm>
            <a:off x="304800" y="2819400"/>
            <a:ext cx="3814045" cy="31242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04"/>
          <a:stretch/>
        </p:blipFill>
        <p:spPr bwMode="auto">
          <a:xfrm>
            <a:off x="4419600" y="2819400"/>
            <a:ext cx="457334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407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5867400" cy="235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515938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0" dirty="0" smtClean="0"/>
              <a:t> </a:t>
            </a:r>
            <a:r>
              <a:rPr lang="en-US" sz="3200" b="0" dirty="0" smtClean="0"/>
              <a:t>L</a:t>
            </a:r>
            <a:r>
              <a:rPr lang="en-US" sz="3200" b="0" baseline="-25000" dirty="0" smtClean="0"/>
              <a:t>X</a:t>
            </a:r>
            <a:r>
              <a:rPr lang="en-US" sz="3200" b="0" dirty="0" smtClean="0"/>
              <a:t> ≈ 10</a:t>
            </a:r>
            <a:r>
              <a:rPr lang="en-US" sz="3200" b="0" baseline="30000" dirty="0" smtClean="0"/>
              <a:t>39</a:t>
            </a:r>
            <a:r>
              <a:rPr lang="en-US" sz="3200" b="0" dirty="0" smtClean="0"/>
              <a:t> − 10</a:t>
            </a:r>
            <a:r>
              <a:rPr lang="en-US" sz="3200" b="0" baseline="30000" dirty="0" smtClean="0"/>
              <a:t>42</a:t>
            </a:r>
            <a:r>
              <a:rPr lang="en-US" sz="3200" b="0" dirty="0" smtClean="0"/>
              <a:t> erg/s</a:t>
            </a:r>
          </a:p>
          <a:p>
            <a:pPr>
              <a:spcBef>
                <a:spcPct val="20000"/>
              </a:spcBef>
            </a:pPr>
            <a:r>
              <a:rPr lang="en-US" sz="3200" b="0" dirty="0" smtClean="0"/>
              <a:t> R</a:t>
            </a:r>
            <a:r>
              <a:rPr lang="en-US" sz="3200" b="0" baseline="-25000" dirty="0" smtClean="0"/>
              <a:t>X</a:t>
            </a:r>
            <a:r>
              <a:rPr lang="en-US" sz="3200" b="0" dirty="0" smtClean="0"/>
              <a:t> ~ 50 </a:t>
            </a:r>
            <a:r>
              <a:rPr lang="en-US" sz="3200" b="0" dirty="0" err="1" smtClean="0"/>
              <a:t>kpc</a:t>
            </a:r>
            <a:endParaRPr lang="en-US" sz="3200" b="0" dirty="0" smtClean="0"/>
          </a:p>
          <a:p>
            <a:pPr>
              <a:spcBef>
                <a:spcPct val="20000"/>
              </a:spcBef>
            </a:pPr>
            <a:r>
              <a:rPr lang="en-US" sz="3200" b="0" dirty="0" smtClean="0"/>
              <a:t> I</a:t>
            </a:r>
            <a:r>
              <a:rPr lang="en-US" sz="3200" b="0" baseline="-25000" dirty="0" smtClean="0"/>
              <a:t>X</a:t>
            </a:r>
            <a:r>
              <a:rPr lang="en-US" sz="3200" b="0" dirty="0" smtClean="0"/>
              <a:t> ~ r</a:t>
            </a:r>
            <a:r>
              <a:rPr lang="en-US" sz="3200" b="0" baseline="30000" dirty="0" smtClean="0"/>
              <a:t>−2</a:t>
            </a:r>
            <a:r>
              <a:rPr lang="en-US" sz="3200" b="0" dirty="0" smtClean="0"/>
              <a:t> outer regions</a:t>
            </a:r>
          </a:p>
          <a:p>
            <a:pPr>
              <a:spcBef>
                <a:spcPct val="20000"/>
              </a:spcBef>
            </a:pPr>
            <a:r>
              <a:rPr lang="en-US" sz="3200" b="0" dirty="0" smtClean="0"/>
              <a:t> L</a:t>
            </a:r>
            <a:r>
              <a:rPr lang="en-US" sz="3200" b="0" baseline="-25000" dirty="0" smtClean="0"/>
              <a:t>X</a:t>
            </a:r>
            <a:r>
              <a:rPr lang="en-US" sz="3200" b="0" dirty="0" smtClean="0"/>
              <a:t> ~ L</a:t>
            </a:r>
            <a:r>
              <a:rPr lang="en-US" sz="3200" b="0" baseline="-25000" dirty="0" smtClean="0"/>
              <a:t>opt</a:t>
            </a:r>
            <a:r>
              <a:rPr lang="en-US" sz="3200" b="0" baseline="30000" dirty="0" smtClean="0"/>
              <a:t>1.6−2.8</a:t>
            </a:r>
            <a:r>
              <a:rPr lang="en-US" sz="3200" b="0" dirty="0" smtClean="0"/>
              <a:t>, big range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X-rays from Normal </a:t>
            </a:r>
            <a:r>
              <a:rPr lang="en-US" dirty="0" err="1" smtClean="0"/>
              <a:t>Ellipticals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1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Individual Early-Type Galaxies and Groups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Radio bubbles seen in X-rays from individual early-types and some groups</a:t>
            </a:r>
          </a:p>
          <a:p>
            <a:pPr marL="1143000" lvl="2" indent="-2286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45000"/>
              <a:buFont typeface="Symbol" charset="0"/>
              <a:buNone/>
            </a:pPr>
            <a:r>
              <a:rPr lang="en-GB" sz="2400" b="0" dirty="0"/>
              <a:t> </a:t>
            </a:r>
            <a:endParaRPr lang="en-US" b="0" dirty="0">
              <a:sym typeface="Arial Unicode MS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</a:pPr>
            <a:endParaRPr lang="en-US" b="0" dirty="0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609600" y="24384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dirty="0" smtClean="0"/>
              <a:t>NGC 5813</a:t>
            </a:r>
            <a:endParaRPr lang="en-US" sz="1800" dirty="0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4724400" y="2438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dirty="0" smtClean="0"/>
              <a:t>HCG62</a:t>
            </a:r>
            <a:endParaRPr lang="en-US" sz="1800" dirty="0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4876800" y="6019800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dirty="0" err="1" smtClean="0">
                <a:solidFill>
                  <a:srgbClr val="FFCCCC"/>
                </a:solidFill>
              </a:rPr>
              <a:t>Gitti</a:t>
            </a:r>
            <a:r>
              <a:rPr lang="en-US" sz="1800" dirty="0" smtClean="0">
                <a:solidFill>
                  <a:srgbClr val="FFCCCC"/>
                </a:solidFill>
              </a:rPr>
              <a:t> et </a:t>
            </a:r>
            <a:r>
              <a:rPr lang="en-US" sz="1800" dirty="0">
                <a:solidFill>
                  <a:srgbClr val="FFCCCC"/>
                </a:solidFill>
              </a:rPr>
              <a:t>al. </a:t>
            </a:r>
            <a:r>
              <a:rPr lang="en-US" sz="1800" dirty="0" smtClean="0">
                <a:solidFill>
                  <a:srgbClr val="FFCCCC"/>
                </a:solidFill>
              </a:rPr>
              <a:t>2010</a:t>
            </a:r>
            <a:endParaRPr lang="en-US" sz="1800" dirty="0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33400" y="6096000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dirty="0" smtClean="0">
                <a:solidFill>
                  <a:srgbClr val="FFCCCC"/>
                </a:solidFill>
              </a:rPr>
              <a:t>Randall </a:t>
            </a:r>
            <a:r>
              <a:rPr lang="en-US" sz="1800" dirty="0">
                <a:solidFill>
                  <a:srgbClr val="FFCCCC"/>
                </a:solidFill>
              </a:rPr>
              <a:t>et al. </a:t>
            </a:r>
            <a:r>
              <a:rPr lang="en-US" sz="1800" dirty="0" smtClean="0">
                <a:solidFill>
                  <a:srgbClr val="FFCCCC"/>
                </a:solidFill>
              </a:rPr>
              <a:t>2011</a:t>
            </a:r>
            <a:endParaRPr lang="en-US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"/>
          <a:stretch/>
        </p:blipFill>
        <p:spPr bwMode="auto">
          <a:xfrm>
            <a:off x="457200" y="2895600"/>
            <a:ext cx="3657600" cy="29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0" t="48345" r="115" b="4790"/>
          <a:stretch/>
        </p:blipFill>
        <p:spPr bwMode="auto">
          <a:xfrm>
            <a:off x="5105400" y="2895600"/>
            <a:ext cx="308801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22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Individual Early-Type Galaxies and Groups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Radio bubbles seen in X-rays from individual early-types and some groups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Surveys of ellipticals: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None/>
            </a:pPr>
            <a:r>
              <a:rPr lang="en-US" sz="2000" b="0">
                <a:solidFill>
                  <a:srgbClr val="FFCCCC"/>
                </a:solidFill>
              </a:rPr>
              <a:t>Mathew &amp; Brighenti 2003; Jones et al. 2007; Nulsen et al. 2007; Diehl &amp; Statler 2008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>
                <a:solidFill>
                  <a:schemeClr val="tx2"/>
                </a:solidFill>
                <a:sym typeface="Times New Roman" charset="0"/>
              </a:rPr>
              <a:t>≳25% of early-type galaxies with bright X-ray emission have radio bubbles</a:t>
            </a:r>
            <a:endParaRPr lang="en-US" sz="2000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1143000" lvl="2" indent="-228600">
              <a:lnSpc>
                <a:spcPct val="107000"/>
              </a:lnSpc>
              <a:spcBef>
                <a:spcPct val="0"/>
              </a:spcBef>
              <a:buClr>
                <a:srgbClr val="FFFFFF"/>
              </a:buClr>
              <a:buSzPct val="45000"/>
              <a:buFont typeface="Symbol" charset="0"/>
              <a:buNone/>
            </a:pPr>
            <a:r>
              <a:rPr lang="en-GB" sz="2400" b="0"/>
              <a:t> </a:t>
            </a:r>
            <a:endParaRPr lang="en-US" b="0">
              <a:sym typeface="Arial Unicode MS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</a:pPr>
            <a:endParaRPr lang="en-US" b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Morphology – Radio Bubbles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US" sz="2400" dirty="0"/>
              <a:t>Two X-ray holes surrounded by bright X-ray shells</a:t>
            </a:r>
          </a:p>
          <a:p>
            <a:pPr eaLnBrk="1" hangingPunct="1"/>
            <a:r>
              <a:rPr lang="en-US" sz="2400" dirty="0"/>
              <a:t>From </a:t>
            </a:r>
            <a:r>
              <a:rPr lang="en-US" sz="2400" dirty="0" err="1"/>
              <a:t>deprojection</a:t>
            </a:r>
            <a:r>
              <a:rPr lang="en-US" sz="2400" dirty="0"/>
              <a:t>, surface brightness in holes is consistent with all emission being projected (holes are empty)</a:t>
            </a:r>
          </a:p>
          <a:p>
            <a:pPr eaLnBrk="1" hangingPunct="1"/>
            <a:r>
              <a:rPr lang="en-US" sz="2400" dirty="0"/>
              <a:t>Mass of shell consistent with mass expected in hole         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  </a:t>
            </a:r>
            <a:r>
              <a:rPr lang="en-US" sz="2400" dirty="0">
                <a:solidFill>
                  <a:schemeClr val="tx2"/>
                </a:solidFill>
              </a:rPr>
              <a:t>X-ray emitting gas pushed out of holes by the radio source and compressed into shells</a:t>
            </a:r>
          </a:p>
          <a:p>
            <a:pPr eaLnBrk="1" hangingPunct="1"/>
            <a:r>
              <a:rPr lang="en-US" sz="2400" dirty="0"/>
              <a:t>Mainly subsonic, </a:t>
            </a:r>
            <a:r>
              <a:rPr lang="en-US" sz="2400" dirty="0" smtClean="0"/>
              <a:t>but some have </a:t>
            </a:r>
            <a:r>
              <a:rPr lang="en-US" sz="2400" dirty="0"/>
              <a:t>shocks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81000" y="38862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Buoyant </a:t>
            </a:r>
            <a:r>
              <a:rPr lang="ja-JP" altLang="en-US"/>
              <a:t>“</a:t>
            </a:r>
            <a:r>
              <a:rPr lang="en-US"/>
              <a:t>Ghost</a:t>
            </a:r>
            <a:r>
              <a:rPr lang="ja-JP" altLang="en-US"/>
              <a:t>”</a:t>
            </a:r>
            <a:r>
              <a:rPr lang="en-US"/>
              <a:t> Bubbles</a:t>
            </a:r>
          </a:p>
        </p:txBody>
      </p:sp>
      <p:pic>
        <p:nvPicPr>
          <p:cNvPr id="29699" name="Picture 3" descr="perseus_gh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5838" r="2853" b="10379"/>
          <a:stretch>
            <a:fillRect/>
          </a:stretch>
        </p:blipFill>
        <p:spPr bwMode="auto">
          <a:xfrm>
            <a:off x="762000" y="1752600"/>
            <a:ext cx="2286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A2597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2963" r="2963" b="2963"/>
          <a:stretch>
            <a:fillRect/>
          </a:stretch>
        </p:blipFill>
        <p:spPr bwMode="auto">
          <a:xfrm>
            <a:off x="3657600" y="1752600"/>
            <a:ext cx="229235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A2597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2963" r="2963" b="2963"/>
          <a:stretch>
            <a:fillRect/>
          </a:stretch>
        </p:blipFill>
        <p:spPr bwMode="auto">
          <a:xfrm>
            <a:off x="6248400" y="1752600"/>
            <a:ext cx="22939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41148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0">
                <a:solidFill>
                  <a:srgbClr val="FFCCCC"/>
                </a:solidFill>
              </a:rPr>
              <a:t>Fabian et al. 2002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733800" y="41148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0">
                <a:solidFill>
                  <a:srgbClr val="FFCCCC"/>
                </a:solidFill>
              </a:rPr>
              <a:t>McNamara et al. 2001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838200" y="12954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0"/>
              <a:t>Perseus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581400" y="12954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0"/>
              <a:t>Abell 2597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85800" y="4648200"/>
            <a:ext cx="79248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b="0"/>
              <a:t> </a:t>
            </a:r>
            <a:r>
              <a:rPr lang="en-US" sz="2400" b="0"/>
              <a:t>Holes in X-rays at larger distances from center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b="0"/>
              <a:t> No radio emission, at least at high frequencies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Old radio bubbles which rise buoyantly</a:t>
            </a:r>
            <a:endParaRPr lang="en-US" sz="2400" b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762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FF00"/>
                </a:solidFill>
                <a:cs typeface="Arial" charset="0"/>
              </a:rPr>
              <a:t>Ghost Bubbles at Low Radio Frequencies</a:t>
            </a:r>
            <a:endParaRPr lang="en-US" sz="4000">
              <a:solidFill>
                <a:srgbClr val="FFFF00"/>
              </a:solidFill>
              <a:cs typeface="Arial" charset="0"/>
            </a:endParaRP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609600" y="1371600"/>
            <a:ext cx="7924800" cy="3657600"/>
            <a:chOff x="528" y="480"/>
            <a:chExt cx="4992" cy="2304"/>
          </a:xfrm>
        </p:grpSpPr>
        <p:grpSp>
          <p:nvGrpSpPr>
            <p:cNvPr id="30728" name="Group 4"/>
            <p:cNvGrpSpPr>
              <a:grpSpLocks/>
            </p:cNvGrpSpPr>
            <p:nvPr/>
          </p:nvGrpSpPr>
          <p:grpSpPr bwMode="auto">
            <a:xfrm>
              <a:off x="528" y="480"/>
              <a:ext cx="4992" cy="2304"/>
              <a:chOff x="10512" y="22944"/>
              <a:chExt cx="4448" cy="2211"/>
            </a:xfrm>
          </p:grpSpPr>
          <p:pic>
            <p:nvPicPr>
              <p:cNvPr id="30731" name="Picture 5" descr="A2597_mc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9" t="1343" r="2386" b="1343"/>
              <a:stretch>
                <a:fillRect/>
              </a:stretch>
            </p:blipFill>
            <p:spPr bwMode="auto">
              <a:xfrm>
                <a:off x="10512" y="22944"/>
                <a:ext cx="2069" cy="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2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7" t="57951" r="52475" b="10727"/>
              <a:stretch>
                <a:fillRect/>
              </a:stretch>
            </p:blipFill>
            <p:spPr bwMode="auto">
              <a:xfrm>
                <a:off x="12576" y="23040"/>
                <a:ext cx="2384" cy="2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29" name="Freeform 7"/>
            <p:cNvSpPr>
              <a:spLocks/>
            </p:cNvSpPr>
            <p:nvPr/>
          </p:nvSpPr>
          <p:spPr bwMode="auto">
            <a:xfrm>
              <a:off x="1104" y="672"/>
              <a:ext cx="528" cy="339"/>
            </a:xfrm>
            <a:custGeom>
              <a:avLst/>
              <a:gdLst>
                <a:gd name="T0" fmla="*/ 144 w 288"/>
                <a:gd name="T1" fmla="*/ 0 h 336"/>
                <a:gd name="T2" fmla="*/ 48 w 288"/>
                <a:gd name="T3" fmla="*/ 96 h 336"/>
                <a:gd name="T4" fmla="*/ 0 w 288"/>
                <a:gd name="T5" fmla="*/ 240 h 336"/>
                <a:gd name="T6" fmla="*/ 48 w 288"/>
                <a:gd name="T7" fmla="*/ 336 h 336"/>
                <a:gd name="T8" fmla="*/ 192 w 288"/>
                <a:gd name="T9" fmla="*/ 336 h 336"/>
                <a:gd name="T10" fmla="*/ 288 w 288"/>
                <a:gd name="T11" fmla="*/ 240 h 336"/>
                <a:gd name="T12" fmla="*/ 288 w 288"/>
                <a:gd name="T13" fmla="*/ 96 h 336"/>
                <a:gd name="T14" fmla="*/ 288 w 288"/>
                <a:gd name="T15" fmla="*/ 48 h 336"/>
                <a:gd name="T16" fmla="*/ 192 w 288"/>
                <a:gd name="T17" fmla="*/ 0 h 336"/>
                <a:gd name="T18" fmla="*/ 144 w 288"/>
                <a:gd name="T19" fmla="*/ 0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336"/>
                <a:gd name="T32" fmla="*/ 288 w 288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336">
                  <a:moveTo>
                    <a:pt x="144" y="0"/>
                  </a:moveTo>
                  <a:lnTo>
                    <a:pt x="48" y="96"/>
                  </a:lnTo>
                  <a:lnTo>
                    <a:pt x="0" y="240"/>
                  </a:lnTo>
                  <a:lnTo>
                    <a:pt x="48" y="336"/>
                  </a:lnTo>
                  <a:lnTo>
                    <a:pt x="192" y="336"/>
                  </a:lnTo>
                  <a:lnTo>
                    <a:pt x="288" y="240"/>
                  </a:lnTo>
                  <a:lnTo>
                    <a:pt x="288" y="96"/>
                  </a:lnTo>
                  <a:lnTo>
                    <a:pt x="288" y="48"/>
                  </a:lnTo>
                  <a:lnTo>
                    <a:pt x="192" y="0"/>
                  </a:lnTo>
                  <a:lnTo>
                    <a:pt x="144" y="0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30730" name="Freeform 8"/>
            <p:cNvSpPr>
              <a:spLocks/>
            </p:cNvSpPr>
            <p:nvPr/>
          </p:nvSpPr>
          <p:spPr bwMode="auto">
            <a:xfrm>
              <a:off x="2304" y="1632"/>
              <a:ext cx="288" cy="339"/>
            </a:xfrm>
            <a:custGeom>
              <a:avLst/>
              <a:gdLst>
                <a:gd name="T0" fmla="*/ 144 w 288"/>
                <a:gd name="T1" fmla="*/ 0 h 336"/>
                <a:gd name="T2" fmla="*/ 48 w 288"/>
                <a:gd name="T3" fmla="*/ 96 h 336"/>
                <a:gd name="T4" fmla="*/ 0 w 288"/>
                <a:gd name="T5" fmla="*/ 240 h 336"/>
                <a:gd name="T6" fmla="*/ 48 w 288"/>
                <a:gd name="T7" fmla="*/ 336 h 336"/>
                <a:gd name="T8" fmla="*/ 192 w 288"/>
                <a:gd name="T9" fmla="*/ 336 h 336"/>
                <a:gd name="T10" fmla="*/ 288 w 288"/>
                <a:gd name="T11" fmla="*/ 240 h 336"/>
                <a:gd name="T12" fmla="*/ 288 w 288"/>
                <a:gd name="T13" fmla="*/ 96 h 336"/>
                <a:gd name="T14" fmla="*/ 288 w 288"/>
                <a:gd name="T15" fmla="*/ 48 h 336"/>
                <a:gd name="T16" fmla="*/ 192 w 288"/>
                <a:gd name="T17" fmla="*/ 0 h 336"/>
                <a:gd name="T18" fmla="*/ 144 w 288"/>
                <a:gd name="T19" fmla="*/ 0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336"/>
                <a:gd name="T32" fmla="*/ 288 w 288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336">
                  <a:moveTo>
                    <a:pt x="144" y="0"/>
                  </a:moveTo>
                  <a:lnTo>
                    <a:pt x="48" y="96"/>
                  </a:lnTo>
                  <a:lnTo>
                    <a:pt x="0" y="240"/>
                  </a:lnTo>
                  <a:lnTo>
                    <a:pt x="48" y="336"/>
                  </a:lnTo>
                  <a:lnTo>
                    <a:pt x="192" y="336"/>
                  </a:lnTo>
                  <a:lnTo>
                    <a:pt x="288" y="240"/>
                  </a:lnTo>
                  <a:lnTo>
                    <a:pt x="288" y="96"/>
                  </a:lnTo>
                  <a:lnTo>
                    <a:pt x="288" y="48"/>
                  </a:lnTo>
                  <a:lnTo>
                    <a:pt x="192" y="0"/>
                  </a:lnTo>
                  <a:lnTo>
                    <a:pt x="144" y="0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609600" y="55626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b="0"/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0" y="518160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0"/>
              <a:t>8.4 GHz radio contours ● Color = Chandra X-ray ● 330 MHz radio contours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0">
                <a:solidFill>
                  <a:srgbClr val="FFCCCC"/>
                </a:solidFill>
              </a:rPr>
              <a:t>(Clarke et al. 2005)</a:t>
            </a:r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457200" y="60960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0">
                <a:solidFill>
                  <a:schemeClr val="tx2"/>
                </a:solidFill>
              </a:rPr>
              <a:t>Ghost radio bubble filled at low radio frequencies</a:t>
            </a:r>
          </a:p>
        </p:txBody>
      </p: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5410200" y="990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400"/>
              <a:t>Abell 2597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38200" y="2362200"/>
            <a:ext cx="6324600" cy="1188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Radio Source Energies from Radio Bubbles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2121" y="16764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Energy deposition into X-ray shells from radio lobes </a:t>
            </a:r>
            <a:r>
              <a:rPr lang="en-US" sz="1800" dirty="0">
                <a:solidFill>
                  <a:srgbClr val="FFCCCC"/>
                </a:solidFill>
              </a:rPr>
              <a:t>(</a:t>
            </a:r>
            <a:r>
              <a:rPr lang="en-US" sz="1800" dirty="0" err="1">
                <a:solidFill>
                  <a:srgbClr val="FFCCCC"/>
                </a:solidFill>
              </a:rPr>
              <a:t>Churazov</a:t>
            </a:r>
            <a:r>
              <a:rPr lang="en-US" sz="1800" dirty="0">
                <a:solidFill>
                  <a:srgbClr val="FFCCCC"/>
                </a:solidFill>
              </a:rPr>
              <a:t> et al. 2002)</a:t>
            </a:r>
            <a:r>
              <a:rPr lang="en-US" sz="18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E </a:t>
            </a:r>
            <a:r>
              <a:rPr lang="en-US" sz="1800" dirty="0">
                <a:cs typeface="Arial" charset="0"/>
              </a:rPr>
              <a:t>≈ 10</a:t>
            </a:r>
            <a:r>
              <a:rPr lang="en-US" sz="1800" baseline="30000" dirty="0">
                <a:cs typeface="Arial" charset="0"/>
              </a:rPr>
              <a:t>59</a:t>
            </a:r>
            <a:r>
              <a:rPr lang="en-US" sz="1800" dirty="0">
                <a:cs typeface="Arial" charset="0"/>
              </a:rPr>
              <a:t> ergs in </a:t>
            </a:r>
            <a:r>
              <a:rPr lang="en-US" sz="1800" dirty="0" err="1">
                <a:cs typeface="Arial" charset="0"/>
              </a:rPr>
              <a:t>Abell</a:t>
            </a:r>
            <a:r>
              <a:rPr lang="en-US" sz="1800" dirty="0">
                <a:cs typeface="Arial" charset="0"/>
              </a:rPr>
              <a:t> 2052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Arial" charset="0"/>
              </a:rPr>
              <a:t>Total energies typically 20x minimum energy/</a:t>
            </a:r>
            <a:r>
              <a:rPr lang="en-US" sz="1800" dirty="0" err="1">
                <a:cs typeface="Arial" charset="0"/>
              </a:rPr>
              <a:t>equipartition</a:t>
            </a:r>
            <a:r>
              <a:rPr lang="en-US" sz="1800" dirty="0">
                <a:cs typeface="Arial" charset="0"/>
              </a:rPr>
              <a:t> values from radio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914400" y="38862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600" b="0" dirty="0"/>
              <a:t>Internal bubble energy</a:t>
            </a:r>
            <a:endParaRPr lang="en-US" sz="2400" b="0" dirty="0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048000" y="3886200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600" b="0" dirty="0"/>
              <a:t>Work to expand bubble</a:t>
            </a:r>
            <a:endParaRPr lang="en-US" sz="2400" b="0" dirty="0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V="1">
            <a:off x="2209800" y="31242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 flipH="1" flipV="1">
            <a:off x="3200400" y="2971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003058"/>
              </p:ext>
            </p:extLst>
          </p:nvPr>
        </p:nvGraphicFramePr>
        <p:xfrm>
          <a:off x="993775" y="2532063"/>
          <a:ext cx="60166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4" imgW="2679700" imgH="431800" progId="Equation.3">
                  <p:embed/>
                </p:oleObj>
              </mc:Choice>
              <mc:Fallback>
                <p:oleObj name="Equation" r:id="rId4" imgW="26797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532063"/>
                        <a:ext cx="6016625" cy="973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>
            <a:stCxn id="1029" idx="0"/>
          </p:cNvCxnSpPr>
          <p:nvPr/>
        </p:nvCxnSpPr>
        <p:spPr bwMode="auto">
          <a:xfrm flipV="1">
            <a:off x="1866900" y="3276600"/>
            <a:ext cx="38100" cy="609600"/>
          </a:xfrm>
          <a:prstGeom prst="straightConnector1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2895600" y="3200400"/>
            <a:ext cx="457200" cy="685800"/>
          </a:xfrm>
          <a:prstGeom prst="straightConnector1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/>
              <a:t>Can Radio Sources Offset Cooling?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4290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Works in most cases, but perhaps not all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7978775" y="985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pt-BR" sz="2400" b="0"/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5334000" y="6096000"/>
            <a:ext cx="249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0">
                <a:solidFill>
                  <a:srgbClr val="FFCCCC"/>
                </a:solidFill>
              </a:rPr>
              <a:t>(Rafferty et al. 2006)</a:t>
            </a:r>
            <a:endParaRPr lang="en-US" sz="2000" b="0"/>
          </a:p>
        </p:txBody>
      </p:sp>
      <p:pic>
        <p:nvPicPr>
          <p:cNvPr id="31750" name="Picture 9" descr="jet_vs_coo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5942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/>
              <a:t>Can Radio Sources Offset Cooling?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352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For individual ellipticals</a:t>
            </a:r>
          </a:p>
          <a:p>
            <a:pPr eaLnBrk="1" hangingPunct="1">
              <a:buFontTx/>
              <a:buNone/>
            </a:pPr>
            <a:r>
              <a:rPr lang="en-US" sz="2800"/>
              <a:t>AGN power &gt; cooling luminosity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978775" y="985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pt-BR" sz="2400" b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0" y="6096000"/>
            <a:ext cx="240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0">
                <a:solidFill>
                  <a:srgbClr val="FFCCCC"/>
                </a:solidFill>
              </a:rPr>
              <a:t>(Nulsen et al. 2007)</a:t>
            </a:r>
            <a:endParaRPr lang="en-US" sz="2000" b="0"/>
          </a:p>
        </p:txBody>
      </p:sp>
      <p:pic>
        <p:nvPicPr>
          <p:cNvPr id="32774" name="Picture 7" descr="jet_vs_cooling_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4840288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/>
              <a:t>Can Radio Sources Offset Cooling?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4290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Individual ellipticals continuation of BCGs in cool cores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7978775" y="985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pt-BR" sz="2400" b="0"/>
          </a:p>
        </p:txBody>
      </p:sp>
      <p:pic>
        <p:nvPicPr>
          <p:cNvPr id="33798" name="Picture 7" descr="jet_vs_cooli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83063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jet_vs_cooling_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r="3365"/>
          <a:stretch>
            <a:fillRect/>
          </a:stretch>
        </p:blipFill>
        <p:spPr bwMode="auto">
          <a:xfrm>
            <a:off x="4076700" y="3538538"/>
            <a:ext cx="287178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/>
              <a:t>Radio Emission vs. Jet Mechanical Energy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4290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Radio synchrotron emission is very inefficient, ~1% but highly variable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978775" y="985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pt-BR" sz="2400" b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334000" y="6096000"/>
            <a:ext cx="233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0">
                <a:solidFill>
                  <a:srgbClr val="FFCCCC"/>
                </a:solidFill>
              </a:rPr>
              <a:t>(Birzan et al. 2007)</a:t>
            </a:r>
            <a:endParaRPr lang="en-US" sz="2000" b="0"/>
          </a:p>
        </p:txBody>
      </p:sp>
      <p:pic>
        <p:nvPicPr>
          <p:cNvPr id="34822" name="Picture 7" descr="jet_vs_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4958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600" b="0">
              <a:solidFill>
                <a:schemeClr val="tx2"/>
              </a:solidFill>
            </a:endParaRP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711200" y="17145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X-ray Bright</a:t>
            </a:r>
            <a:endParaRPr lang="en-US" b="0">
              <a:sym typeface="Times New Roman" charset="0"/>
            </a:endParaRP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	</a:t>
            </a:r>
            <a:r>
              <a:rPr lang="en-US" sz="2400" b="0"/>
              <a:t>log ( L</a:t>
            </a:r>
            <a:r>
              <a:rPr lang="en-US" sz="2400" b="0" baseline="-25000"/>
              <a:t>X</a:t>
            </a:r>
            <a:r>
              <a:rPr lang="en-US" sz="2400" b="0"/>
              <a:t> / L</a:t>
            </a:r>
            <a:r>
              <a:rPr lang="en-US" sz="2400" b="0" baseline="-25000"/>
              <a:t>B</a:t>
            </a:r>
            <a:r>
              <a:rPr lang="en-US" sz="2400" b="0"/>
              <a:t> ) ≳ 30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X-ray Faint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	 </a:t>
            </a:r>
            <a:r>
              <a:rPr lang="en-US" sz="2400" b="0"/>
              <a:t>log ( L</a:t>
            </a:r>
            <a:r>
              <a:rPr lang="en-US" sz="2400" b="0" baseline="-25000"/>
              <a:t>X</a:t>
            </a:r>
            <a:r>
              <a:rPr lang="en-US" sz="2400" b="0"/>
              <a:t> / L</a:t>
            </a:r>
            <a:r>
              <a:rPr lang="en-US" sz="2400" b="0" baseline="-25000"/>
              <a:t>B</a:t>
            </a:r>
            <a:r>
              <a:rPr lang="en-US" sz="2400" b="0"/>
              <a:t> ) ≲ 30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sz="2400" b="0"/>
              <a:t>	(ergs/s/L</a:t>
            </a:r>
            <a:r>
              <a:rPr lang="en-US" sz="2400" b="0" baseline="-25000">
                <a:sym typeface="Wingdings 2" charset="0"/>
              </a:rPr>
              <a:t></a:t>
            </a:r>
            <a:r>
              <a:rPr lang="en-US" sz="2400" b="0"/>
              <a:t>)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/>
              <a:t>X-ray Faint vs. X-ray Bright</a:t>
            </a:r>
          </a:p>
        </p:txBody>
      </p:sp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/>
          <a:stretch>
            <a:fillRect/>
          </a:stretch>
        </p:blipFill>
        <p:spPr bwMode="auto">
          <a:xfrm>
            <a:off x="4953000" y="1447800"/>
            <a:ext cx="353695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598" name="Line 6"/>
          <p:cNvSpPr>
            <a:spLocks noChangeShapeType="1"/>
          </p:cNvSpPr>
          <p:nvPr/>
        </p:nvSpPr>
        <p:spPr bwMode="auto">
          <a:xfrm flipV="1">
            <a:off x="5943600" y="1600200"/>
            <a:ext cx="1752600" cy="3886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599" name="Line 7"/>
          <p:cNvSpPr>
            <a:spLocks noChangeShapeType="1"/>
          </p:cNvSpPr>
          <p:nvPr/>
        </p:nvSpPr>
        <p:spPr bwMode="auto">
          <a:xfrm flipV="1">
            <a:off x="5715000" y="2362200"/>
            <a:ext cx="2590800" cy="297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6994525" y="377825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0">
                <a:solidFill>
                  <a:schemeClr val="hlink"/>
                </a:solidFill>
              </a:rPr>
              <a:t>L</a:t>
            </a:r>
            <a:r>
              <a:rPr lang="en-US" sz="2000" b="0" baseline="-25000">
                <a:solidFill>
                  <a:schemeClr val="hlink"/>
                </a:solidFill>
              </a:rPr>
              <a:t>X </a:t>
            </a:r>
            <a:r>
              <a:rPr lang="en-US" sz="2400" b="0">
                <a:solidFill>
                  <a:schemeClr val="hlink"/>
                </a:solidFill>
              </a:rPr>
              <a:t>∝</a:t>
            </a:r>
            <a:r>
              <a:rPr lang="en-US" sz="2000" b="0">
                <a:solidFill>
                  <a:schemeClr val="hlink"/>
                </a:solidFill>
              </a:rPr>
              <a:t> L</a:t>
            </a:r>
            <a:r>
              <a:rPr lang="en-US" sz="2000" b="0" baseline="-2500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5791200" y="22113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0">
                <a:solidFill>
                  <a:srgbClr val="00CC00"/>
                </a:solidFill>
              </a:rPr>
              <a:t>L</a:t>
            </a:r>
            <a:r>
              <a:rPr lang="en-US" sz="2000" b="0" baseline="-25000">
                <a:solidFill>
                  <a:srgbClr val="00CC00"/>
                </a:solidFill>
              </a:rPr>
              <a:t>X </a:t>
            </a:r>
            <a:r>
              <a:rPr lang="en-US" sz="2400" b="0">
                <a:solidFill>
                  <a:srgbClr val="00CC00"/>
                </a:solidFill>
              </a:rPr>
              <a:t>∝ </a:t>
            </a:r>
            <a:r>
              <a:rPr lang="en-US" sz="2000" b="0">
                <a:solidFill>
                  <a:srgbClr val="00CC00"/>
                </a:solidFill>
              </a:rPr>
              <a:t>L</a:t>
            </a:r>
            <a:r>
              <a:rPr lang="en-US" sz="2000" b="0" baseline="-25000">
                <a:solidFill>
                  <a:srgbClr val="00CC00"/>
                </a:solidFill>
              </a:rPr>
              <a:t>B</a:t>
            </a:r>
            <a:r>
              <a:rPr lang="en-US" sz="2000" b="0" baseline="30000">
                <a:solidFill>
                  <a:srgbClr val="00CC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9105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/>
              <a:t>Bondi Accretion vs. Jet Power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/>
              <a:t>Bondi</a:t>
            </a:r>
            <a:r>
              <a:rPr lang="en-US" sz="2400" dirty="0"/>
              <a:t> Accretion?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Direct accretion of hot X-ray gas by SMBH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Gas density near </a:t>
            </a:r>
            <a:r>
              <a:rPr lang="en-US" sz="1800" dirty="0" err="1"/>
              <a:t>Bondi</a:t>
            </a:r>
            <a:r>
              <a:rPr lang="en-US" sz="1800" dirty="0"/>
              <a:t> radius resolved for nearby E</a:t>
            </a:r>
            <a:r>
              <a:rPr lang="ja-JP" altLang="en-US" sz="1800" dirty="0"/>
              <a:t>’</a:t>
            </a:r>
            <a:r>
              <a:rPr lang="en-US" sz="1800" dirty="0"/>
              <a:t>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Works in E</a:t>
            </a:r>
            <a:r>
              <a:rPr lang="ja-JP" altLang="en-US" sz="1800" dirty="0"/>
              <a:t>’</a:t>
            </a:r>
            <a:r>
              <a:rPr lang="en-US" sz="1800" dirty="0"/>
              <a:t>s with ~1% of rest mass energy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ym typeface="Wingdings 2" charset="0"/>
              </a:rPr>
              <a:t> </a:t>
            </a:r>
            <a:r>
              <a:rPr lang="en-US" sz="1800" dirty="0">
                <a:sym typeface="Wingdings 2" charset="0"/>
              </a:rPr>
              <a:t>jets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ym typeface="Wingdings 2" charset="0"/>
              </a:rPr>
              <a:t>May not work in BCGs in cluster cool cores</a:t>
            </a: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978775" y="985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pt-BR" sz="2400" b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371600" y="6080125"/>
            <a:ext cx="217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0">
                <a:solidFill>
                  <a:srgbClr val="FFCCCC"/>
                </a:solidFill>
              </a:rPr>
              <a:t>(Allen et al. 2006)</a:t>
            </a:r>
            <a:endParaRPr lang="en-US" sz="2000" b="0"/>
          </a:p>
        </p:txBody>
      </p:sp>
      <p:grpSp>
        <p:nvGrpSpPr>
          <p:cNvPr id="35846" name="Group 9"/>
          <p:cNvGrpSpPr>
            <a:grpSpLocks/>
          </p:cNvGrpSpPr>
          <p:nvPr/>
        </p:nvGrpSpPr>
        <p:grpSpPr bwMode="auto">
          <a:xfrm>
            <a:off x="990450" y="3277327"/>
            <a:ext cx="2895416" cy="2819386"/>
            <a:chOff x="572" y="1921"/>
            <a:chExt cx="1972" cy="1874"/>
          </a:xfrm>
        </p:grpSpPr>
        <p:sp>
          <p:nvSpPr>
            <p:cNvPr id="35852" name="Rectangle 8"/>
            <p:cNvSpPr>
              <a:spLocks noChangeArrowheads="1"/>
            </p:cNvSpPr>
            <p:nvPr/>
          </p:nvSpPr>
          <p:spPr bwMode="auto">
            <a:xfrm>
              <a:off x="572" y="1921"/>
              <a:ext cx="1972" cy="18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pic>
          <p:nvPicPr>
            <p:cNvPr id="35853" name="Picture 7" descr="jet_vs_bondi_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68"/>
              <a:ext cx="1776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1066800" y="28336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0"/>
              <a:t>Ellipticals</a:t>
            </a:r>
            <a:endParaRPr lang="en-US"/>
          </a:p>
        </p:txBody>
      </p:sp>
      <p:sp>
        <p:nvSpPr>
          <p:cNvPr id="35848" name="Rectangle 12"/>
          <p:cNvSpPr>
            <a:spLocks noChangeArrowheads="1"/>
          </p:cNvSpPr>
          <p:nvPr/>
        </p:nvSpPr>
        <p:spPr bwMode="auto">
          <a:xfrm>
            <a:off x="5257800" y="3429000"/>
            <a:ext cx="2971800" cy="2514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35849" name="Text Box 14"/>
          <p:cNvSpPr txBox="1">
            <a:spLocks noChangeArrowheads="1"/>
          </p:cNvSpPr>
          <p:nvPr/>
        </p:nvSpPr>
        <p:spPr bwMode="auto">
          <a:xfrm>
            <a:off x="5181600" y="28194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Unicode MS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0"/>
              <a:t>BCGs in Cluster Cool Cores</a:t>
            </a:r>
            <a:endParaRPr lang="en-US"/>
          </a:p>
        </p:txBody>
      </p:sp>
      <p:sp>
        <p:nvSpPr>
          <p:cNvPr id="35850" name="Rectangle 15"/>
          <p:cNvSpPr>
            <a:spLocks noChangeArrowheads="1"/>
          </p:cNvSpPr>
          <p:nvPr/>
        </p:nvSpPr>
        <p:spPr bwMode="auto">
          <a:xfrm>
            <a:off x="5562600" y="6080125"/>
            <a:ext cx="249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0">
                <a:solidFill>
                  <a:srgbClr val="FFCCCC"/>
                </a:solidFill>
              </a:rPr>
              <a:t>(Rafferty et al. 2006)</a:t>
            </a:r>
            <a:endParaRPr lang="en-US" sz="2000" b="0"/>
          </a:p>
        </p:txBody>
      </p:sp>
      <p:pic>
        <p:nvPicPr>
          <p:cNvPr id="35851" name="Picture 16" descr="jet_vs_Bondi_BC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2667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/>
              <a:t>Conclusions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2188" cy="533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Early-Type galaxies are bright X-ray sources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2000" dirty="0" smtClean="0">
                <a:solidFill>
                  <a:schemeClr val="tx2"/>
                </a:solidFill>
              </a:rPr>
              <a:t>Hot gas = dominant ISM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Source of gas = stellar mass loss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Heated by mass loss, inflow, SN </a:t>
            </a:r>
            <a:r>
              <a:rPr lang="en-US" sz="1800" dirty="0" err="1" smtClean="0">
                <a:solidFill>
                  <a:schemeClr val="tx2"/>
                </a:solidFill>
              </a:rPr>
              <a:t>Ia</a:t>
            </a:r>
            <a:r>
              <a:rPr lang="en-US" sz="1800" dirty="0" smtClean="0">
                <a:solidFill>
                  <a:schemeClr val="tx2"/>
                </a:solidFill>
              </a:rPr>
              <a:t>, AGN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2000" dirty="0" smtClean="0">
                <a:solidFill>
                  <a:schemeClr val="tx2"/>
                </a:solidFill>
              </a:rPr>
              <a:t>Dynamics (isolated galaxies)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X-ray Bright galaxies = quasi-hydrostatic inflow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Masses </a:t>
            </a:r>
            <a:r>
              <a:rPr lang="en-US" sz="18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solidFill>
                  <a:schemeClr val="tx2"/>
                </a:solidFill>
                <a:cs typeface="Wingdings"/>
                <a:sym typeface="Wingdings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cs typeface="Wingdings"/>
                <a:sym typeface="Wingdings"/>
              </a:rPr>
              <a:t>Dark matter halos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1800" dirty="0" smtClean="0">
                <a:solidFill>
                  <a:schemeClr val="tx2"/>
                </a:solidFill>
                <a:cs typeface="Wingdings"/>
                <a:sym typeface="Wingdings"/>
              </a:rPr>
              <a:t>X-ray Faint galaxies = subsonic outflow, winds, partial winds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cs typeface="Wingdings"/>
                <a:sym typeface="Wingdings"/>
              </a:rPr>
              <a:t>Environmental effects</a:t>
            </a: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Early-type X-ray halos smaller and fainter in dense regions</a:t>
            </a:r>
            <a:r>
              <a:rPr lang="en-US" sz="2000" dirty="0" smtClean="0">
                <a:solidFill>
                  <a:schemeClr val="tx2"/>
                </a:solidFill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2000" dirty="0" smtClean="0">
                <a:solidFill>
                  <a:schemeClr val="tx2"/>
                </a:solidFill>
              </a:rPr>
              <a:t>Ram pressure stripping in clusters, tails observed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2000" dirty="0" smtClean="0">
                <a:solidFill>
                  <a:schemeClr val="tx2"/>
                </a:solidFill>
              </a:rPr>
              <a:t>Small coronae retained</a:t>
            </a:r>
            <a:endParaRPr lang="en-US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Radio AGN </a:t>
            </a:r>
            <a:r>
              <a:rPr lang="en-US" sz="2400" dirty="0">
                <a:solidFill>
                  <a:schemeClr val="tx2"/>
                </a:solidFill>
              </a:rPr>
              <a:t>feedback in early-type galaxies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Radio bubbles and ghost </a:t>
            </a:r>
            <a:r>
              <a:rPr lang="en-US" sz="2000" dirty="0" smtClean="0">
                <a:solidFill>
                  <a:schemeClr val="tx2"/>
                </a:solidFill>
              </a:rPr>
              <a:t>bubbles, shocks</a:t>
            </a:r>
            <a:endParaRPr lang="en-US" sz="2000" dirty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1800" dirty="0" smtClean="0">
                <a:solidFill>
                  <a:schemeClr val="tx2"/>
                </a:solidFill>
              </a:rPr>
              <a:t>Give total jet </a:t>
            </a:r>
            <a:r>
              <a:rPr lang="en-US" sz="1800" dirty="0">
                <a:solidFill>
                  <a:schemeClr val="tx2"/>
                </a:solidFill>
              </a:rPr>
              <a:t>energies 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sz="1800" dirty="0" smtClean="0">
                <a:solidFill>
                  <a:schemeClr val="tx2"/>
                </a:solidFill>
                <a:cs typeface="Arial" charset="0"/>
              </a:rPr>
              <a:t>Can balance cooling</a:t>
            </a:r>
            <a:endParaRPr lang="en-US" sz="1800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600" b="0">
              <a:solidFill>
                <a:schemeClr val="tx2"/>
              </a:solidFill>
            </a:endParaRP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228600" y="2209800"/>
            <a:ext cx="5562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Hot ISM gas, T ~ 10</a:t>
            </a:r>
            <a:r>
              <a:rPr lang="en-US" b="0" baseline="30000"/>
              <a:t>7</a:t>
            </a:r>
            <a:r>
              <a:rPr lang="en-US" b="0"/>
              <a:t> K ~ 1 keV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	Dominant in X-ray Brights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X-ray Binaries, Hard Emission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	Chandra observations →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/>
              <a:t>	Dominant in X-ray Faints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/>
              <a:t>X-ray Emission Mechanisms:</a:t>
            </a:r>
            <a:br>
              <a:rPr lang="en-US" sz="3600"/>
            </a:br>
            <a:r>
              <a:rPr lang="en-US" sz="3600"/>
              <a:t>Hot ISM Gas and X-ray Binaries</a:t>
            </a:r>
          </a:p>
        </p:txBody>
      </p:sp>
      <p:pic>
        <p:nvPicPr>
          <p:cNvPr id="239621" name="Picture 5" descr="ngc4649_chandra_r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" b="1996"/>
          <a:stretch>
            <a:fillRect/>
          </a:stretch>
        </p:blipFill>
        <p:spPr bwMode="auto">
          <a:xfrm>
            <a:off x="5486400" y="2514600"/>
            <a:ext cx="313213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5486400" y="19812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0"/>
              <a:t>Chandra NGC 4649</a:t>
            </a:r>
          </a:p>
        </p:txBody>
      </p:sp>
    </p:spTree>
    <p:extLst>
      <p:ext uri="{BB962C8B-B14F-4D97-AF65-F5344CB8AC3E}">
        <p14:creationId xmlns:p14="http://schemas.microsoft.com/office/powerpoint/2010/main" val="3352184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600" b="0">
              <a:solidFill>
                <a:schemeClr val="tx2"/>
              </a:solidFill>
            </a:endParaRPr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685800" y="4495800"/>
            <a:ext cx="77724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b="0" dirty="0" smtClean="0"/>
              <a:t>Soft </a:t>
            </a:r>
            <a:r>
              <a:rPr lang="en-US" b="0" dirty="0"/>
              <a:t>Component = Diffuse Gas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en-US" b="0" dirty="0" err="1" smtClean="0"/>
              <a:t>kT</a:t>
            </a:r>
            <a:r>
              <a:rPr lang="en-US" b="0" dirty="0" smtClean="0"/>
              <a:t> </a:t>
            </a:r>
            <a:r>
              <a:rPr lang="en-US" b="0" dirty="0"/>
              <a:t>~ </a:t>
            </a:r>
            <a:r>
              <a:rPr lang="en-US" b="0" dirty="0" smtClean="0"/>
              <a:t>3 -10 </a:t>
            </a:r>
            <a:r>
              <a:rPr lang="en-US" b="0" dirty="0"/>
              <a:t>x 10</a:t>
            </a:r>
            <a:r>
              <a:rPr lang="en-US" b="0" baseline="30000" dirty="0"/>
              <a:t>6</a:t>
            </a:r>
            <a:r>
              <a:rPr lang="en-US" b="0" dirty="0"/>
              <a:t> K ~ </a:t>
            </a:r>
            <a:r>
              <a:rPr lang="en-US" b="0" dirty="0" smtClean="0"/>
              <a:t>0.3 - 1 </a:t>
            </a:r>
            <a:r>
              <a:rPr lang="en-US" b="0" dirty="0" err="1" smtClean="0"/>
              <a:t>keV</a:t>
            </a:r>
            <a:endParaRPr lang="en-US" b="0" dirty="0" smtClean="0"/>
          </a:p>
          <a:p>
            <a:pPr marL="457200" indent="-457200" eaLnBrk="1" hangingPunct="1">
              <a:spcBef>
                <a:spcPct val="0"/>
              </a:spcBef>
            </a:pPr>
            <a:r>
              <a:rPr lang="en-US" b="0" dirty="0"/>
              <a:t>Hard Component = </a:t>
            </a:r>
            <a:r>
              <a:rPr lang="en-US" b="0" dirty="0">
                <a:solidFill>
                  <a:srgbClr val="FFFFFF"/>
                </a:solidFill>
              </a:rPr>
              <a:t>XRBs</a:t>
            </a:r>
            <a:r>
              <a:rPr lang="en-US" b="0" dirty="0">
                <a:solidFill>
                  <a:schemeClr val="tx2"/>
                </a:solidFill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FontTx/>
              <a:buNone/>
            </a:pPr>
            <a:endParaRPr lang="el-GR" b="0" dirty="0"/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endParaRPr lang="en-US" b="0" dirty="0"/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sz="3600" dirty="0"/>
              <a:t>X-ray Spectra of XRBs and Diffuse Gas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00600" y="1219200"/>
            <a:ext cx="4038600" cy="2808288"/>
            <a:chOff x="381000" y="1371600"/>
            <a:chExt cx="4038600" cy="2808288"/>
          </a:xfrm>
        </p:grpSpPr>
        <p:pic>
          <p:nvPicPr>
            <p:cNvPr id="4894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371600"/>
              <a:ext cx="4038600" cy="280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89480" name="Text Box 8"/>
            <p:cNvSpPr txBox="1">
              <a:spLocks noChangeArrowheads="1"/>
            </p:cNvSpPr>
            <p:nvPr/>
          </p:nvSpPr>
          <p:spPr bwMode="auto">
            <a:xfrm>
              <a:off x="990600" y="2286000"/>
              <a:ext cx="1219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0">
                  <a:solidFill>
                    <a:schemeClr val="hlink"/>
                  </a:solidFill>
                </a:rPr>
                <a:t>LMXBs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1219200"/>
            <a:ext cx="4038600" cy="2819400"/>
            <a:chOff x="4648200" y="1371600"/>
            <a:chExt cx="4038600" cy="2819400"/>
          </a:xfrm>
        </p:grpSpPr>
        <p:pic>
          <p:nvPicPr>
            <p:cNvPr id="4894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371600"/>
              <a:ext cx="4038600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89481" name="Text Box 9"/>
            <p:cNvSpPr txBox="1">
              <a:spLocks noChangeArrowheads="1"/>
            </p:cNvSpPr>
            <p:nvPr/>
          </p:nvSpPr>
          <p:spPr bwMode="auto">
            <a:xfrm>
              <a:off x="7010400" y="1828800"/>
              <a:ext cx="1219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0">
                  <a:solidFill>
                    <a:schemeClr val="hlink"/>
                  </a:solidFill>
                </a:rPr>
                <a:t>Diffuse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382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600" b="0">
              <a:solidFill>
                <a:schemeClr val="tx2"/>
              </a:solidFill>
            </a:endParaRP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533400" y="1524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Resolve and detect X-ray binaries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Resolve AGN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Separate LMXBs &amp; diffuse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	gas emission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Determine spectra &amp;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	properties of sources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	&amp; diffuse </a:t>
            </a:r>
            <a:r>
              <a:rPr lang="en-US" b="0" dirty="0" smtClean="0"/>
              <a:t>emission</a:t>
            </a:r>
            <a:endParaRPr lang="en-US" b="0" dirty="0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/>
              <a:t>Chandra X-ray Observatory</a:t>
            </a:r>
          </a:p>
        </p:txBody>
      </p:sp>
      <p:pic>
        <p:nvPicPr>
          <p:cNvPr id="242693" name="Picture 5" descr="chandrat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797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609600" y="1676400"/>
            <a:ext cx="5867400" cy="344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515938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0" dirty="0" smtClean="0"/>
              <a:t> </a:t>
            </a:r>
            <a:r>
              <a:rPr lang="en-US" sz="3200" b="0" dirty="0" smtClean="0"/>
              <a:t>T ~ 10</a:t>
            </a:r>
            <a:r>
              <a:rPr lang="en-US" sz="3200" b="0" baseline="30000" dirty="0" smtClean="0"/>
              <a:t>7</a:t>
            </a:r>
            <a:r>
              <a:rPr lang="en-US" sz="3200" b="0" dirty="0" smtClean="0"/>
              <a:t> K ~ 1 </a:t>
            </a:r>
            <a:r>
              <a:rPr lang="en-US" sz="3200" b="0" dirty="0" err="1" smtClean="0"/>
              <a:t>keV</a:t>
            </a:r>
            <a:endParaRPr lang="en-US" sz="3200" b="0" dirty="0" smtClean="0"/>
          </a:p>
          <a:p>
            <a:pPr>
              <a:spcBef>
                <a:spcPct val="20000"/>
              </a:spcBef>
            </a:pPr>
            <a:r>
              <a:rPr lang="en-US" sz="3200" b="0" dirty="0" smtClean="0"/>
              <a:t> </a:t>
            </a:r>
            <a:r>
              <a:rPr lang="en-US" sz="3200" b="0" dirty="0" err="1" smtClean="0"/>
              <a:t>ρ</a:t>
            </a:r>
            <a:r>
              <a:rPr lang="en-US" sz="3200" b="0" baseline="-25000" dirty="0" err="1" smtClean="0"/>
              <a:t>gas</a:t>
            </a:r>
            <a:r>
              <a:rPr lang="en-US" sz="3200" b="0" dirty="0" smtClean="0"/>
              <a:t> ~ r</a:t>
            </a:r>
            <a:r>
              <a:rPr lang="en-US" sz="3200" b="0" baseline="30000" dirty="0" smtClean="0"/>
              <a:t>−3/2</a:t>
            </a:r>
            <a:r>
              <a:rPr lang="en-US" sz="3200" b="0" dirty="0" smtClean="0"/>
              <a:t> outer regions</a:t>
            </a:r>
          </a:p>
          <a:p>
            <a:pPr>
              <a:spcBef>
                <a:spcPct val="20000"/>
              </a:spcBef>
            </a:pPr>
            <a:r>
              <a:rPr lang="en-US" sz="3200" b="0" dirty="0" smtClean="0"/>
              <a:t> </a:t>
            </a:r>
            <a:r>
              <a:rPr lang="en-US" sz="3200" b="0" dirty="0" err="1" smtClean="0"/>
              <a:t>M</a:t>
            </a:r>
            <a:r>
              <a:rPr lang="en-US" sz="3200" b="0" baseline="-25000" dirty="0" err="1" smtClean="0"/>
              <a:t>gas</a:t>
            </a:r>
            <a:r>
              <a:rPr lang="en-US" sz="3200" b="0" dirty="0" smtClean="0"/>
              <a:t> ~ 10</a:t>
            </a:r>
            <a:r>
              <a:rPr lang="en-US" sz="3200" b="0" baseline="30000" dirty="0" smtClean="0"/>
              <a:t>9</a:t>
            </a:r>
            <a:r>
              <a:rPr lang="en-US" sz="3200" b="0" dirty="0" smtClean="0"/>
              <a:t> − 10</a:t>
            </a:r>
            <a:r>
              <a:rPr lang="en-US" sz="3200" b="0" baseline="30000" dirty="0" smtClean="0"/>
              <a:t>10</a:t>
            </a:r>
            <a:r>
              <a:rPr lang="en-US" sz="3200" b="0" dirty="0" smtClean="0"/>
              <a:t> M</a:t>
            </a:r>
            <a:r>
              <a:rPr lang="en-US" sz="3200" b="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3200" b="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>
              <a:spcBef>
                <a:spcPct val="20000"/>
              </a:spcBef>
            </a:pPr>
            <a:r>
              <a:rPr lang="en-US" sz="3200" b="0" baseline="-25000" dirty="0" smtClean="0"/>
              <a:t> </a:t>
            </a:r>
            <a:r>
              <a:rPr lang="en-US" sz="3200" b="0" dirty="0" err="1" smtClean="0"/>
              <a:t>M</a:t>
            </a:r>
            <a:r>
              <a:rPr lang="en-US" sz="3200" b="0" baseline="-25000" dirty="0" err="1" smtClean="0"/>
              <a:t>gas</a:t>
            </a:r>
            <a:r>
              <a:rPr lang="en-US" sz="3200" b="0" dirty="0" smtClean="0"/>
              <a:t> / </a:t>
            </a:r>
            <a:r>
              <a:rPr lang="en-US" sz="3200" b="0" dirty="0" err="1" smtClean="0"/>
              <a:t>M</a:t>
            </a:r>
            <a:r>
              <a:rPr lang="en-US" sz="3200" b="0" baseline="-25000" dirty="0" err="1" smtClean="0"/>
              <a:t>stars</a:t>
            </a:r>
            <a:r>
              <a:rPr lang="en-US" sz="3200" b="0" baseline="-25000" dirty="0" smtClean="0"/>
              <a:t> </a:t>
            </a:r>
            <a:r>
              <a:rPr lang="en-US" sz="3200" b="0" dirty="0" smtClean="0"/>
              <a:t> ~ 0.02</a:t>
            </a:r>
            <a:endParaRPr lang="en-US" sz="3200" b="0" dirty="0"/>
          </a:p>
          <a:p>
            <a:pPr marL="0" indent="0">
              <a:spcBef>
                <a:spcPct val="20000"/>
              </a:spcBef>
              <a:buNone/>
            </a:pPr>
            <a:r>
              <a:rPr lang="en-US" sz="3200" b="0" dirty="0" smtClean="0">
                <a:solidFill>
                  <a:srgbClr val="FFFF00"/>
                </a:solidFill>
              </a:rPr>
              <a:t>Hot X-ray emitting gas is dominant ISM in </a:t>
            </a:r>
            <a:r>
              <a:rPr lang="en-US" sz="3200" b="0" dirty="0" err="1" smtClean="0">
                <a:solidFill>
                  <a:srgbClr val="FFFF00"/>
                </a:solidFill>
              </a:rPr>
              <a:t>ellipticals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Thermal Emission from Hot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0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24520</TotalTime>
  <Words>2204</Words>
  <Application>Microsoft Macintosh PowerPoint</Application>
  <PresentationFormat>On-screen Show (4:3)</PresentationFormat>
  <Paragraphs>413</Paragraphs>
  <Slides>51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Equation</vt:lpstr>
      <vt:lpstr>Hot Gas in Elliptical and BCG Galaxies</vt:lpstr>
      <vt:lpstr>Early-Type Galaxies</vt:lpstr>
      <vt:lpstr>Einstein X-ray Observations</vt:lpstr>
      <vt:lpstr>X-rays from Normal Ellipticals</vt:lpstr>
      <vt:lpstr>X-ray Faint vs. X-ray Bright</vt:lpstr>
      <vt:lpstr>X-ray Emission Mechanisms: Hot ISM Gas and X-ray Binaries</vt:lpstr>
      <vt:lpstr>X-ray Spectra of XRBs and Diffuse Gas</vt:lpstr>
      <vt:lpstr>Chandra X-ray Observatory</vt:lpstr>
      <vt:lpstr>Thermal Emission from Hot Gas</vt:lpstr>
      <vt:lpstr>Source of Hot Gas</vt:lpstr>
      <vt:lpstr>Heating of Gas</vt:lpstr>
      <vt:lpstr>Dynamical State of Gas</vt:lpstr>
      <vt:lpstr>Dynamical State of Gas</vt:lpstr>
      <vt:lpstr>Dynamical State of Gas</vt:lpstr>
      <vt:lpstr>Dynamical State of Gas</vt:lpstr>
      <vt:lpstr>Dynamical State of Gas</vt:lpstr>
      <vt:lpstr>Environmental Effects on X-ray Emission from Early-Type Galaxies</vt:lpstr>
      <vt:lpstr>PowerPoint Presentation</vt:lpstr>
      <vt:lpstr>Environmental Effects (Cont.)</vt:lpstr>
      <vt:lpstr>Environmental Effects (Cont.)</vt:lpstr>
      <vt:lpstr>Environmental Effects (Cont.)</vt:lpstr>
      <vt:lpstr>Ram Pressure Stripping</vt:lpstr>
      <vt:lpstr>Ram Pressure Stripping (Cont.)</vt:lpstr>
      <vt:lpstr>Ram Pressure Stripping (Cont.)</vt:lpstr>
      <vt:lpstr>Ram Pressure Stripping (Cont.)</vt:lpstr>
      <vt:lpstr>Ram Pressure Stripping (Cont.)</vt:lpstr>
      <vt:lpstr>Small Coronae in Cluster Ellipticals</vt:lpstr>
      <vt:lpstr>PowerPoint Presentation</vt:lpstr>
      <vt:lpstr>Small Coronae in Cluster Ellipticals</vt:lpstr>
      <vt:lpstr>AGN Feedback in Early-Type Galaxies</vt:lpstr>
      <vt:lpstr>Feedback in Early-Type Galaxies</vt:lpstr>
      <vt:lpstr>Feedback in Early-Type Galaxies</vt:lpstr>
      <vt:lpstr>Feedback in Early-Type Galaxies</vt:lpstr>
      <vt:lpstr>A2052 (Chandra)</vt:lpstr>
      <vt:lpstr>PowerPoint Presentation</vt:lpstr>
      <vt:lpstr>Perseus</vt:lpstr>
      <vt:lpstr>PowerPoint Presentation</vt:lpstr>
      <vt:lpstr>Individual Early-Type Galaxies and Groups</vt:lpstr>
      <vt:lpstr>Individual Early-Type Galaxies and Groups</vt:lpstr>
      <vt:lpstr>Individual Early-Type Galaxies and Groups</vt:lpstr>
      <vt:lpstr>Individual Early-Type Galaxies and Groups</vt:lpstr>
      <vt:lpstr>Morphology – Radio Bubbles</vt:lpstr>
      <vt:lpstr>Buoyant “Ghost” Bubbles</vt:lpstr>
      <vt:lpstr>Ghost Bubbles at Low Radio Frequencies</vt:lpstr>
      <vt:lpstr>Radio Source Energies from Radio Bubbles</vt:lpstr>
      <vt:lpstr>Can Radio Sources Offset Cooling?</vt:lpstr>
      <vt:lpstr>Can Radio Sources Offset Cooling?</vt:lpstr>
      <vt:lpstr>Can Radio Sources Offset Cooling?</vt:lpstr>
      <vt:lpstr>Radio Emission vs. Jet Mechanical Energy </vt:lpstr>
      <vt:lpstr>Bondi Accretion vs. Jet Power </vt:lpstr>
      <vt:lpstr>Conclusions</vt:lpstr>
    </vt:vector>
  </TitlesOfParts>
  <Company>UVa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Low Mass X-ray Binaries &amp; Globular Clusters in Early-Type Galaxies</dc:title>
  <dc:creator>Craig Sarazin</dc:creator>
  <cp:lastModifiedBy>Craig Sarazin</cp:lastModifiedBy>
  <cp:revision>324</cp:revision>
  <cp:lastPrinted>2009-07-31T20:43:33Z</cp:lastPrinted>
  <dcterms:created xsi:type="dcterms:W3CDTF">2001-10-11T18:07:38Z</dcterms:created>
  <dcterms:modified xsi:type="dcterms:W3CDTF">2014-07-07T20:10:03Z</dcterms:modified>
</cp:coreProperties>
</file>