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76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B2735-4557-4AFD-8E41-8DEA3A1EE9DB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1E9F7-D13C-4C9C-9191-BD6C35D2D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4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E9F7-D13C-4C9C-9191-BD6C35D2D1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0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48BF-AEA0-444C-9AB6-B6D7A2382795}" type="datetime1">
              <a:rPr lang="en-GB" smtClean="0"/>
              <a:t>03/07/2014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8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149B-55E5-4DB8-864C-21C850B89502}" type="datetime1">
              <a:rPr lang="en-GB" smtClean="0"/>
              <a:t>03/07/2014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9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C151-53FD-4200-80E9-453DE6118B69}" type="datetime1">
              <a:rPr lang="en-GB" smtClean="0"/>
              <a:t>03/07/2014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63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2E12-1E79-46F7-8ABC-29B8D79A9344}" type="datetime1">
              <a:rPr lang="en-GB" smtClean="0"/>
              <a:t>03/07/2014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9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9990-A57B-45FF-B285-1E5155C6619C}" type="datetime1">
              <a:rPr lang="en-GB" smtClean="0"/>
              <a:t>03/07/2014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9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FE23-D214-4177-BC10-FB12ECE89F65}" type="datetime1">
              <a:rPr lang="en-GB" smtClean="0"/>
              <a:t>03/07/2014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6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03C0-6636-4286-B265-D288607E3C46}" type="datetime1">
              <a:rPr lang="en-GB" smtClean="0"/>
              <a:t>03/07/2014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6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A38F-55D9-4C3E-B5A1-C091B78BB915}" type="datetime1">
              <a:rPr lang="en-GB" smtClean="0"/>
              <a:t>03/07/2014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2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5A7B-04BA-4567-8140-87291171E4CB}" type="datetime1">
              <a:rPr lang="en-GB" smtClean="0"/>
              <a:t>03/07/2014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9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0F04-8A50-4A4B-9D26-8AF0AC1DEBAF}" type="datetime1">
              <a:rPr lang="en-GB" smtClean="0"/>
              <a:t>03/07/2014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0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12A7-8061-4B00-9D97-A7D0DBB935FF}" type="datetime1">
              <a:rPr lang="en-GB" smtClean="0"/>
              <a:t>03/07/2014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78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8115-5601-4347-B1A2-AE751BC25A47}" type="datetime1">
              <a:rPr lang="en-GB" smtClean="0"/>
              <a:t>03/07/2014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DBBF-6E9F-438E-8A36-A2208674F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00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6120680" cy="2262113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Studying AGN feedback in nearby X-ray groups and clusters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852936"/>
            <a:ext cx="7336904" cy="33123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8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Electra </a:t>
            </a:r>
            <a:r>
              <a:rPr lang="en-GB" sz="28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Panagoulia</a:t>
            </a:r>
            <a:endParaRPr lang="en-GB" sz="28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l"/>
            <a:r>
              <a:rPr lang="en-GB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Institute of Astronomy, Cambridge, UK</a:t>
            </a:r>
          </a:p>
          <a:p>
            <a:pPr algn="l"/>
            <a:endParaRPr lang="en-GB" sz="24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W</a:t>
            </a:r>
            <a:r>
              <a:rPr lang="en-GB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ith: Andy Fabian</a:t>
            </a:r>
          </a:p>
          <a:p>
            <a:pPr algn="l"/>
            <a:r>
              <a:rPr lang="en-GB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          Jeremy Sanders</a:t>
            </a:r>
          </a:p>
          <a:p>
            <a:pPr algn="l"/>
            <a:r>
              <a:rPr lang="en-GB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          Julie </a:t>
            </a:r>
            <a:r>
              <a:rPr lang="en-GB" sz="24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Hlavacek-Larrondo</a:t>
            </a:r>
            <a:endParaRPr lang="en-GB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l"/>
            <a:endParaRPr lang="en-GB" sz="24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l"/>
            <a:r>
              <a:rPr lang="en-GB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X-ray View of Galaxy Ecosystems </a:t>
            </a:r>
          </a:p>
          <a:p>
            <a:pPr algn="l"/>
            <a:r>
              <a:rPr lang="en-GB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11</a:t>
            </a:r>
            <a:r>
              <a:rPr lang="en-GB" sz="2400" baseline="30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th</a:t>
            </a:r>
            <a:r>
              <a:rPr lang="en-GB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July 2014</a:t>
            </a:r>
            <a:endParaRPr lang="en-GB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l"/>
            <a:endParaRPr lang="en-GB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36767" r="50000" b="37980"/>
          <a:stretch/>
        </p:blipFill>
        <p:spPr>
          <a:xfrm>
            <a:off x="6506982" y="-1"/>
            <a:ext cx="2642488" cy="2321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36290" r="50000" b="38730"/>
          <a:stretch/>
        </p:blipFill>
        <p:spPr>
          <a:xfrm>
            <a:off x="6506982" y="2321457"/>
            <a:ext cx="2642488" cy="2230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35960" r="50000" b="38479"/>
          <a:stretch/>
        </p:blipFill>
        <p:spPr>
          <a:xfrm>
            <a:off x="6506982" y="4551896"/>
            <a:ext cx="2642488" cy="230610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Searching for X-ray cavities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r>
              <a:rPr lang="en-GB" sz="31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Using </a:t>
            </a:r>
            <a:r>
              <a:rPr lang="en-GB" sz="31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unsharp</a:t>
            </a:r>
            <a:r>
              <a:rPr lang="en-GB" sz="31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-masking, find cavities in 30/101 sources, all of which have a central </a:t>
            </a:r>
            <a:r>
              <a:rPr lang="en-GB" sz="31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</a:t>
            </a:r>
            <a:r>
              <a:rPr lang="en-GB" sz="3100" baseline="-25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cool</a:t>
            </a:r>
            <a:r>
              <a:rPr lang="en-GB" sz="3100" baseline="-25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GB" sz="31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≤ 3 </a:t>
            </a:r>
            <a:r>
              <a:rPr lang="en-GB" sz="31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Gyr</a:t>
            </a:r>
            <a:r>
              <a:rPr lang="en-GB" sz="31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.</a:t>
            </a:r>
          </a:p>
          <a:p>
            <a:endParaRPr lang="en-GB" sz="31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35960" r="8547" b="37576"/>
          <a:stretch/>
        </p:blipFill>
        <p:spPr>
          <a:xfrm>
            <a:off x="899592" y="2924944"/>
            <a:ext cx="7341040" cy="3339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5996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Panagoulia</a:t>
            </a:r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+ 2014b</a:t>
            </a:r>
            <a:endParaRPr lang="en-GB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35756" r="10547" b="37779"/>
          <a:stretch/>
        </p:blipFill>
        <p:spPr>
          <a:xfrm>
            <a:off x="651128" y="2774000"/>
            <a:ext cx="7837968" cy="36410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9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Short central </a:t>
            </a:r>
            <a:r>
              <a:rPr lang="en-GB" u="sng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</a:t>
            </a:r>
            <a:r>
              <a:rPr lang="en-GB" baseline="-25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cool</a:t>
            </a:r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sample 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525963"/>
          </a:xfrm>
        </p:spPr>
        <p:txBody>
          <a:bodyPr/>
          <a:lstStyle/>
          <a:p>
            <a:r>
              <a:rPr lang="en-GB" sz="31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Focus on 49 sources with central </a:t>
            </a:r>
            <a:r>
              <a:rPr lang="en-GB" sz="31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</a:t>
            </a:r>
            <a:r>
              <a:rPr lang="en-GB" sz="3100" baseline="-25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cool</a:t>
            </a:r>
            <a:r>
              <a:rPr lang="en-GB" sz="31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≤ 3 </a:t>
            </a:r>
            <a:r>
              <a:rPr lang="en-GB" sz="31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Gyr</a:t>
            </a:r>
            <a:endParaRPr lang="en-GB" sz="31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GB" sz="31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AGN duty cycle 61%, rises to &gt;80% for </a:t>
            </a:r>
            <a:r>
              <a:rPr lang="en-GB" sz="31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</a:t>
            </a:r>
            <a:r>
              <a:rPr lang="en-GB" sz="3100" baseline="-25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cool</a:t>
            </a:r>
            <a:r>
              <a:rPr lang="en-GB" sz="31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GB" sz="31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≤0.5Gyr </a:t>
            </a:r>
          </a:p>
          <a:p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9" b="47272"/>
          <a:stretch/>
        </p:blipFill>
        <p:spPr>
          <a:xfrm>
            <a:off x="446196" y="2276872"/>
            <a:ext cx="4032448" cy="3828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409" b="47272"/>
          <a:stretch/>
        </p:blipFill>
        <p:spPr>
          <a:xfrm>
            <a:off x="4788024" y="2276871"/>
            <a:ext cx="4032448" cy="3828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04" y="610569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Panagoulia</a:t>
            </a:r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+ 2014b</a:t>
            </a:r>
            <a:endParaRPr lang="en-GB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X-ray cavities: Data quality effects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64543"/>
            <a:ext cx="3610744" cy="396474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Most sources with ≤ </a:t>
            </a:r>
            <a:r>
              <a:rPr lang="en-GB" dirty="0">
                <a:solidFill>
                  <a:schemeClr val="bg1"/>
                </a:solidFill>
                <a:latin typeface="Baskerville Old Face" panose="02020602080505020303" pitchFamily="18" charset="0"/>
              </a:rPr>
              <a:t>1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0000 counts don’t have certain cavities</a:t>
            </a: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Almost all sources with 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30000 counts  have certain 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cavities</a:t>
            </a: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AGN duty cycle could be much higher</a:t>
            </a:r>
            <a:endParaRPr lang="en-GB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004" b="46868"/>
          <a:stretch/>
        </p:blipFill>
        <p:spPr>
          <a:xfrm>
            <a:off x="4310964" y="1628800"/>
            <a:ext cx="4464496" cy="4300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9096" y="60905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Panagoulia</a:t>
            </a:r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+ 2014b</a:t>
            </a:r>
            <a:endParaRPr lang="en-GB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Cavity power vs L</a:t>
            </a:r>
            <a:r>
              <a:rPr lang="en-GB" baseline="-25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X</a:t>
            </a:r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(r &lt; </a:t>
            </a:r>
            <a:r>
              <a:rPr lang="en-GB" u="sng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r</a:t>
            </a:r>
            <a:r>
              <a:rPr lang="en-GB" baseline="-25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cool</a:t>
            </a:r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00169"/>
            <a:ext cx="3466728" cy="4821212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r</a:t>
            </a:r>
            <a:r>
              <a:rPr lang="en-GB" baseline="-25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cool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: radius within which </a:t>
            </a:r>
            <a:r>
              <a:rPr lang="en-GB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</a:t>
            </a:r>
            <a:r>
              <a:rPr lang="en-GB" baseline="-25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cool</a:t>
            </a:r>
            <a:r>
              <a:rPr lang="en-GB" baseline="-25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≤ 3 </a:t>
            </a:r>
            <a:r>
              <a:rPr lang="en-GB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Gyr</a:t>
            </a:r>
            <a:endParaRPr lang="en-GB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Results indicate that “bubbling mode” needs to be a continuous process</a:t>
            </a: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See also: </a:t>
            </a:r>
            <a:r>
              <a:rPr lang="en-GB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Bîrzan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+ 2004, Rafferty+ 2006, Dunn &amp; Fabian 2006…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33" b="47273"/>
          <a:stretch/>
        </p:blipFill>
        <p:spPr>
          <a:xfrm>
            <a:off x="4078707" y="1433914"/>
            <a:ext cx="4577530" cy="4457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9340" y="60212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Panagoulia</a:t>
            </a:r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+ 2014b</a:t>
            </a:r>
            <a:endParaRPr lang="en-GB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X-ray cavities: Summary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Find X-ray cavities in 30 sources, all of which have central </a:t>
            </a:r>
            <a:r>
              <a:rPr lang="en-GB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</a:t>
            </a:r>
            <a:r>
              <a:rPr lang="en-GB" baseline="-25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cool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≤ 3 </a:t>
            </a:r>
            <a:r>
              <a:rPr lang="en-GB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Gyr</a:t>
            </a:r>
            <a:endParaRPr lang="en-GB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Duty cycle is 61%, rises to &gt;80% for </a:t>
            </a:r>
            <a:r>
              <a:rPr lang="en-GB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</a:t>
            </a:r>
            <a:r>
              <a:rPr lang="en-GB" baseline="-25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cool</a:t>
            </a:r>
            <a:r>
              <a:rPr lang="en-GB" dirty="0">
                <a:solidFill>
                  <a:schemeClr val="bg1"/>
                </a:solidFill>
                <a:latin typeface="Baskerville Old Face" panose="02020602080505020303" pitchFamily="18" charset="0"/>
              </a:rPr>
              <a:t> ≤ 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0.5 </a:t>
            </a:r>
            <a:r>
              <a:rPr lang="en-GB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Gyr</a:t>
            </a:r>
            <a:endParaRPr lang="en-GB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Most </a:t>
            </a:r>
            <a:r>
              <a:rPr lang="en-GB" dirty="0">
                <a:solidFill>
                  <a:schemeClr val="bg1"/>
                </a:solidFill>
                <a:latin typeface="Baskerville Old Face" panose="02020602080505020303" pitchFamily="18" charset="0"/>
              </a:rPr>
              <a:t>s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ources with &lt;10000 counts do not have cavities, all sources with &gt;30000 counts do</a:t>
            </a: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Bubbling process has to be on average continuous to offset cooling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Future work: </a:t>
            </a:r>
            <a:r>
              <a:rPr lang="en-GB" u="sng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Metallicity</a:t>
            </a:r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profiles!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5" b="46334"/>
          <a:stretch/>
        </p:blipFill>
        <p:spPr>
          <a:xfrm>
            <a:off x="467544" y="3089496"/>
            <a:ext cx="3567601" cy="3384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0577" b="45924"/>
          <a:stretch/>
        </p:blipFill>
        <p:spPr>
          <a:xfrm>
            <a:off x="4860032" y="3089496"/>
            <a:ext cx="3528392" cy="33969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Drops seen in central </a:t>
            </a:r>
            <a:r>
              <a:rPr lang="en-GB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kpc</a:t>
            </a:r>
            <a:endParaRPr lang="en-GB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17/30 sources with cavities have drops too</a:t>
            </a: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Evidence that bubbles are dragging out gas?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6" b="44747"/>
          <a:stretch/>
        </p:blipFill>
        <p:spPr>
          <a:xfrm>
            <a:off x="755576" y="1700808"/>
            <a:ext cx="4210299" cy="398904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2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7" b="45665"/>
          <a:stretch/>
        </p:blipFill>
        <p:spPr>
          <a:xfrm>
            <a:off x="323528" y="1919466"/>
            <a:ext cx="4080017" cy="38828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1433" b="45455"/>
          <a:stretch/>
        </p:blipFill>
        <p:spPr>
          <a:xfrm>
            <a:off x="4860032" y="1919465"/>
            <a:ext cx="3954432" cy="38821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99" b="45665"/>
          <a:stretch/>
        </p:blipFill>
        <p:spPr>
          <a:xfrm>
            <a:off x="2699792" y="1556792"/>
            <a:ext cx="4552690" cy="44276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Cavity size vs temperature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2764"/>
            <a:ext cx="41148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Assuming pressure equilibrium, find that </a:t>
            </a:r>
          </a:p>
          <a:p>
            <a:pPr marL="0" indent="0" algn="ctr">
              <a:buNone/>
            </a:pPr>
            <a:r>
              <a:rPr lang="en-GB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r</a:t>
            </a:r>
            <a:r>
              <a:rPr lang="en-GB" baseline="-25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cav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 T</a:t>
            </a:r>
            <a:r>
              <a:rPr lang="en-GB" baseline="-25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ICM</a:t>
            </a:r>
            <a:r>
              <a:rPr lang="en-GB" baseline="30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0.5</a:t>
            </a: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Scatter below 1.5 </a:t>
            </a:r>
            <a:r>
              <a:rPr lang="en-GB" dirty="0" err="1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keV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 may reflect scatter in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   L</a:t>
            </a:r>
            <a:r>
              <a:rPr lang="en-GB" baseline="-25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X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 – T</a:t>
            </a:r>
            <a:r>
              <a:rPr lang="en-GB" baseline="-25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ICM 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 relation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    below 1.5 </a:t>
            </a:r>
            <a:r>
              <a:rPr lang="en-GB" dirty="0" err="1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keV</a:t>
            </a:r>
            <a:endParaRPr lang="en-GB" dirty="0" smtClean="0">
              <a:solidFill>
                <a:schemeClr val="bg1"/>
              </a:solidFill>
              <a:latin typeface="Baskerville Old Face" panose="02020602080505020303" pitchFamily="18" charset="0"/>
              <a:sym typeface="Symbo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4" b="45663"/>
          <a:stretch/>
        </p:blipFill>
        <p:spPr>
          <a:xfrm>
            <a:off x="4499992" y="1628800"/>
            <a:ext cx="4320480" cy="4256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2100" y="602970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Panagoulia</a:t>
            </a:r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+ 2014b</a:t>
            </a:r>
            <a:endParaRPr lang="en-GB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2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The AGN feedback loop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Main mechanism behind heating of the 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core ICM</a:t>
            </a:r>
            <a:endParaRPr lang="en-GB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Acts to offset cooling of ICM</a:t>
            </a: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Quenches star formation</a:t>
            </a: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Regulates cluster growth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2113" y="5468652"/>
            <a:ext cx="351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0.5-7 </a:t>
            </a:r>
            <a:r>
              <a:rPr lang="en-GB" i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keV</a:t>
            </a:r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smoothed composite image of  NGC1275 (Fabian+ 2011)</a:t>
            </a:r>
            <a:endParaRPr lang="en-GB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1" t="35857" r="33679" b="27685"/>
          <a:stretch/>
        </p:blipFill>
        <p:spPr bwMode="auto">
          <a:xfrm>
            <a:off x="4644008" y="1268760"/>
            <a:ext cx="4032448" cy="415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Cluster entropy profiles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0081"/>
            <a:ext cx="3826768" cy="355699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 = k</a:t>
            </a:r>
            <a:r>
              <a:rPr lang="en-GB" baseline="-25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Symbol"/>
              </a:rPr>
              <a:t>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n</a:t>
            </a:r>
            <a:r>
              <a:rPr lang="en-GB" baseline="-25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</a:t>
            </a:r>
            <a:r>
              <a:rPr lang="en-GB" baseline="30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-2/3</a:t>
            </a:r>
            <a:endParaRPr lang="en-GB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Large-scale deviations can be used to study effects of non-gravitational processes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-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88337"/>
            <a:ext cx="457277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60932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Cavagnolo+2009</a:t>
            </a:r>
            <a:endParaRPr lang="en-GB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X-ray cavities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Calorimeter for energy of AGN outbursts</a:t>
            </a: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Main method of energy transfer between AGN and surrounding ICM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3" y="5461326"/>
            <a:ext cx="45146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0.5-7 </a:t>
            </a:r>
            <a:r>
              <a:rPr lang="en-GB" sz="1700" i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keV</a:t>
            </a:r>
            <a:r>
              <a:rPr lang="en-GB" sz="1700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image of NGC5813 (Panagoulia+2014b)</a:t>
            </a:r>
            <a:endParaRPr lang="en-GB" sz="1700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36162" r="50954" b="37778"/>
          <a:stretch/>
        </p:blipFill>
        <p:spPr>
          <a:xfrm>
            <a:off x="4283968" y="908720"/>
            <a:ext cx="4513668" cy="416912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Sample selection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92" t="2121" r="6285" b="9192"/>
          <a:stretch/>
        </p:blipFill>
        <p:spPr>
          <a:xfrm rot="5400000">
            <a:off x="2179680" y="-10987"/>
            <a:ext cx="4728236" cy="7943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01207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101groups and clusters in final sample </a:t>
            </a:r>
            <a:endParaRPr lang="en-GB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868" y="64533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Panagoulia+2014a</a:t>
            </a:r>
            <a:endParaRPr lang="en-GB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Nearest means best spatial reso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lution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92" t="2121" r="6285" b="9192"/>
          <a:stretch/>
        </p:blipFill>
        <p:spPr>
          <a:xfrm rot="5400000">
            <a:off x="2179680" y="-10987"/>
            <a:ext cx="4728236" cy="7943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3868" y="64533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Panagoulia+2014a</a:t>
            </a:r>
            <a:endParaRPr lang="en-GB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Entropy profiles: Results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6775"/>
            <a:ext cx="4238104" cy="4238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238104" cy="4238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5737703"/>
            <a:ext cx="2016224" cy="370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Panagoulia</a:t>
            </a:r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+ 2014a</a:t>
            </a:r>
            <a:endParaRPr lang="en-GB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Entropy profiles: Data quality effects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9" y="1412776"/>
            <a:ext cx="4165923" cy="4165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34" y="1412776"/>
            <a:ext cx="4220247" cy="4180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593104"/>
            <a:ext cx="426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Green sources: XMM data or ≤15 </a:t>
            </a:r>
            <a:r>
              <a:rPr lang="en-GB" i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ks</a:t>
            </a:r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of Chandra data (</a:t>
            </a:r>
            <a:r>
              <a:rPr lang="en-GB" i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Panagoulia</a:t>
            </a:r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+ 2014a)</a:t>
            </a:r>
            <a:endParaRPr lang="en-GB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2534" y="5593104"/>
            <a:ext cx="4120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Entropy profiles for A3581, using 15 (black) and 7 (green) spectral bins (</a:t>
            </a:r>
            <a:r>
              <a:rPr lang="en-GB" i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Panagoulia</a:t>
            </a:r>
            <a:r>
              <a:rPr lang="en-GB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+ 2014a)</a:t>
            </a:r>
            <a:endParaRPr lang="en-GB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Entropy profiles: </a:t>
            </a:r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Summary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Compiled overall entropy profile using 65 groups and clusters</a:t>
            </a: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Flattening of entropy profile 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at centre 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may 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be due to resolution effects</a:t>
            </a:r>
          </a:p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Non-existence of an entropy floor may have significant impact on importance of </a:t>
            </a:r>
            <a:r>
              <a:rPr lang="en-GB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Bondi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accretion onto AGN</a:t>
            </a:r>
          </a:p>
          <a:p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DBBF-6E9F-438E-8A36-A2208674F9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513</Words>
  <Application>Microsoft Office PowerPoint</Application>
  <PresentationFormat>On-screen Show (4:3)</PresentationFormat>
  <Paragraphs>91</Paragraphs>
  <Slides>19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Studying AGN feedback in nearby X-ray groups and clusters</vt:lpstr>
      <vt:lpstr>The AGN feedback loop</vt:lpstr>
      <vt:lpstr>Cluster entropy profiles</vt:lpstr>
      <vt:lpstr>X-ray cavities</vt:lpstr>
      <vt:lpstr>Sample selection</vt:lpstr>
      <vt:lpstr>Nearest means best spatial resolution</vt:lpstr>
      <vt:lpstr>Entropy profiles: Results</vt:lpstr>
      <vt:lpstr>Entropy profiles: Data quality effects</vt:lpstr>
      <vt:lpstr>Entropy profiles: Summary</vt:lpstr>
      <vt:lpstr>Searching for X-ray cavities</vt:lpstr>
      <vt:lpstr>Short central tcool sample </vt:lpstr>
      <vt:lpstr>X-ray cavities: Data quality effects</vt:lpstr>
      <vt:lpstr>Cavity power vs LX (r &lt; rcool)</vt:lpstr>
      <vt:lpstr>X-ray cavities: Summary</vt:lpstr>
      <vt:lpstr>Future work: Metallicity profiles!</vt:lpstr>
      <vt:lpstr>PowerPoint Presentation</vt:lpstr>
      <vt:lpstr>PowerPoint Presentation</vt:lpstr>
      <vt:lpstr>PowerPoint Presentation</vt:lpstr>
      <vt:lpstr>Cavity size vs temperature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AGN feedback in nearby X-ray groups and clusters</dc:title>
  <dc:creator>Lekki</dc:creator>
  <cp:lastModifiedBy>Lekki</cp:lastModifiedBy>
  <cp:revision>92</cp:revision>
  <dcterms:created xsi:type="dcterms:W3CDTF">2014-06-24T15:40:26Z</dcterms:created>
  <dcterms:modified xsi:type="dcterms:W3CDTF">2014-07-03T14:32:16Z</dcterms:modified>
</cp:coreProperties>
</file>