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8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264" r:id="rId4"/>
    <p:sldId id="261" r:id="rId5"/>
    <p:sldId id="257" r:id="rId6"/>
    <p:sldId id="258" r:id="rId7"/>
    <p:sldId id="259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FC635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30" autoAdjust="0"/>
    <p:restoredTop sz="90433" autoAdjust="0"/>
  </p:normalViewPr>
  <p:slideViewPr>
    <p:cSldViewPr snapToGrid="0">
      <p:cViewPr varScale="1">
        <p:scale>
          <a:sx n="102" d="100"/>
          <a:sy n="102" d="100"/>
        </p:scale>
        <p:origin x="-96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D7D46-56F4-594E-B32B-6FD6C87500E9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48C60-4D77-9D4D-81D4-84011F11D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0133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E4525-3B90-CB41-B7AD-B851C8E8101B}" type="datetimeFigureOut">
              <a:rPr lang="en-US" smtClean="0"/>
              <a:pPr/>
              <a:t>7/10/14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DB057-0D89-C047-9625-D92E8C7E2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57981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HCG16 has ~3e40</a:t>
            </a:r>
            <a:r>
              <a:rPr lang="en-US" baseline="0" dirty="0" smtClean="0"/>
              <a:t> in ridge, ~2e41 overall, 0.3keV</a:t>
            </a:r>
          </a:p>
          <a:p>
            <a:r>
              <a:rPr lang="en-US" baseline="0" dirty="0" smtClean="0"/>
              <a:t>SCG0018-4854 has ~8.5e40 total, 0.2 </a:t>
            </a:r>
            <a:r>
              <a:rPr lang="en-US" baseline="0" dirty="0" err="1" smtClean="0"/>
              <a:t>keV</a:t>
            </a:r>
            <a:endParaRPr lang="en-US" baseline="0" dirty="0" smtClean="0"/>
          </a:p>
          <a:p>
            <a:r>
              <a:rPr lang="en-US" baseline="0" dirty="0" smtClean="0"/>
              <a:t>HCG92 has 5e41 (excluding shock), 0.6-0.8 </a:t>
            </a:r>
            <a:r>
              <a:rPr lang="en-US" baseline="0" dirty="0" err="1" smtClean="0"/>
              <a:t>keV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B057-0D89-C047-9625-D92E8C7E2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473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spiral, 2 </a:t>
            </a:r>
            <a:r>
              <a:rPr lang="en-US" dirty="0" err="1" smtClean="0"/>
              <a:t>ellipticals</a:t>
            </a:r>
            <a:r>
              <a:rPr lang="en-US" dirty="0" smtClean="0"/>
              <a:t>, 1 foreground spiral.</a:t>
            </a:r>
            <a:r>
              <a:rPr lang="en-US" baseline="0" dirty="0" smtClean="0"/>
              <a:t> But is it unique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~5e8 hot gas just </a:t>
            </a:r>
            <a:r>
              <a:rPr lang="en-US" baseline="0" smtClean="0"/>
              <a:t>in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B057-0D89-C047-9625-D92E8C7E2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074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Matched image scale and orientation, D=31.5 </a:t>
            </a:r>
            <a:r>
              <a:rPr lang="en-US" dirty="0" err="1" smtClean="0"/>
              <a:t>Mpc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C780E-F885-FB43-8A95-93C2715C51C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Group velocity dispersion = 420 km/</a:t>
            </a:r>
            <a:r>
              <a:rPr lang="en-US" dirty="0" err="1" smtClean="0"/>
              <a:t>s</a:t>
            </a:r>
            <a:r>
              <a:rPr lang="en-US" dirty="0" smtClean="0"/>
              <a:t>, NGC5908 at 2565 km/</a:t>
            </a:r>
            <a:r>
              <a:rPr lang="en-US" dirty="0" err="1" smtClean="0"/>
              <a:t>s</a:t>
            </a:r>
            <a:r>
              <a:rPr lang="en-US" dirty="0" smtClean="0"/>
              <a:t>, NGC 5898 at 2122 km/</a:t>
            </a:r>
            <a:r>
              <a:rPr lang="en-US" dirty="0" err="1" smtClean="0"/>
              <a:t>s</a:t>
            </a:r>
            <a:r>
              <a:rPr lang="en-US" dirty="0" smtClean="0"/>
              <a:t> so if collision,</a:t>
            </a:r>
            <a:r>
              <a:rPr lang="en-US" baseline="0" dirty="0" smtClean="0"/>
              <a:t> must be in plane of sky.</a:t>
            </a:r>
          </a:p>
          <a:p>
            <a:r>
              <a:rPr lang="en-US" baseline="0" dirty="0" smtClean="0"/>
              <a:t>Age&gt;120-350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 if B=10-1 </a:t>
            </a:r>
            <a:r>
              <a:rPr lang="en-US" baseline="0" dirty="0" err="1" smtClean="0"/>
              <a:t>microG</a:t>
            </a:r>
            <a:r>
              <a:rPr lang="en-US" baseline="0" dirty="0" smtClean="0"/>
              <a:t> and we assume break is below 150 MHz. If break &gt;5GHz, age&lt;20-60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Mgas</a:t>
            </a:r>
            <a:r>
              <a:rPr lang="en-US" baseline="0" dirty="0" smtClean="0"/>
              <a:t> in ridge=2e8, compared to 5e8 in SQ, density ~0.01 cm^-3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C780E-F885-FB43-8A95-93C2715C51C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7e9 </a:t>
            </a:r>
            <a:r>
              <a:rPr lang="en-US" dirty="0" err="1" smtClean="0"/>
              <a:t>Msol</a:t>
            </a:r>
            <a:r>
              <a:rPr lang="en-US" dirty="0" smtClean="0"/>
              <a:t> of hot gas in ridge, </a:t>
            </a:r>
            <a:r>
              <a:rPr lang="en-US" dirty="0" err="1" smtClean="0"/>
              <a:t>entrop</a:t>
            </a:r>
            <a:r>
              <a:rPr lang="en-US" dirty="0" smtClean="0"/>
              <a:t> = 30 </a:t>
            </a:r>
            <a:r>
              <a:rPr lang="en-US" dirty="0" err="1" smtClean="0"/>
              <a:t>keV</a:t>
            </a:r>
            <a:r>
              <a:rPr lang="en-US" dirty="0" smtClean="0"/>
              <a:t> cm^2, </a:t>
            </a:r>
            <a:r>
              <a:rPr lang="en-US" dirty="0" err="1" smtClean="0"/>
              <a:t>tcool</a:t>
            </a:r>
            <a:r>
              <a:rPr lang="en-US" baseline="0" dirty="0" smtClean="0"/>
              <a:t> =7-10 </a:t>
            </a:r>
            <a:r>
              <a:rPr lang="en-US" baseline="0" dirty="0" err="1" smtClean="0"/>
              <a:t>Gyr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B057-0D89-C047-9625-D92E8C7E2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857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SFR = 7-20 </a:t>
            </a:r>
            <a:r>
              <a:rPr lang="en-US" dirty="0" err="1" smtClean="0"/>
              <a:t>Msol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 depending on method, galaxy.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B057-0D89-C047-9625-D92E8C7E2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370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/>
              <a:t>Boston, 11 July 2014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kumimoji="0" lang="en-US" smtClean="0"/>
              <a:t>X-ray View of Galaxy Ecosystems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</p:spPr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3510" y="6476999"/>
            <a:ext cx="162329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Boston, 11 July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509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latin typeface="Arial"/>
                <a:cs typeface="Arial"/>
              </a:rPr>
              <a:t>X-ray View of Galaxy Ecosystems</a:t>
            </a:r>
            <a:endParaRPr lang="en-US" dirty="0"/>
          </a:p>
        </p:txBody>
      </p:sp>
      <p:pic>
        <p:nvPicPr>
          <p:cNvPr id="9" name="Picture 8" descr="sao-banner-4x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1" y="6476999"/>
            <a:ext cx="450462" cy="274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Calibri"/>
          <a:ea typeface="+mj-ea"/>
          <a:cs typeface="Calibri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Calibri"/>
          <a:ea typeface="+mn-ea"/>
          <a:cs typeface="Calibri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fht_xray_optical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19420" y="0"/>
            <a:ext cx="93731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972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alibri"/>
                <a:cs typeface="Calibri"/>
              </a:rPr>
              <a:t>Building the Hot Intra-Group Medium in Spiral-Rich Compact Groups </a:t>
            </a:r>
            <a:endParaRPr lang="en-US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396" y="5956300"/>
            <a:ext cx="7373150" cy="762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94" dirty="0" smtClean="0">
                <a:solidFill>
                  <a:srgbClr val="FFFF00"/>
                </a:solidFill>
                <a:latin typeface="Calibri"/>
                <a:cs typeface="Calibri"/>
              </a:rPr>
              <a:t>Ewan O’Sullivan (SAO)</a:t>
            </a:r>
          </a:p>
          <a:p>
            <a:pPr algn="ctr"/>
            <a:r>
              <a:rPr lang="en-US" sz="2353" dirty="0" smtClean="0">
                <a:solidFill>
                  <a:srgbClr val="FFFFFF"/>
                </a:solidFill>
                <a:latin typeface="Calibri"/>
                <a:cs typeface="Calibri"/>
              </a:rPr>
              <a:t> Jan </a:t>
            </a:r>
            <a:r>
              <a:rPr lang="en-US" sz="2353" dirty="0" err="1" smtClean="0">
                <a:solidFill>
                  <a:srgbClr val="FFFFFF"/>
                </a:solidFill>
                <a:latin typeface="Calibri"/>
                <a:cs typeface="Calibri"/>
              </a:rPr>
              <a:t>Vrtilek</a:t>
            </a:r>
            <a:r>
              <a:rPr lang="en-US" sz="23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353" dirty="0" smtClean="0">
                <a:solidFill>
                  <a:srgbClr val="FFFFFF"/>
                </a:solidFill>
                <a:latin typeface="Calibri"/>
                <a:cs typeface="Calibri"/>
              </a:rPr>
              <a:t>&amp; Larry David (SAO) , </a:t>
            </a:r>
            <a:r>
              <a:rPr lang="en-US" sz="2353" dirty="0" err="1" smtClean="0">
                <a:solidFill>
                  <a:srgbClr val="FFFFFF"/>
                </a:solidFill>
                <a:latin typeface="Calibri"/>
                <a:cs typeface="Calibri"/>
              </a:rPr>
              <a:t>Simona</a:t>
            </a:r>
            <a:r>
              <a:rPr lang="en-US" sz="2353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353" dirty="0" err="1" smtClean="0">
                <a:solidFill>
                  <a:srgbClr val="FFFFFF"/>
                </a:solidFill>
                <a:latin typeface="Calibri"/>
                <a:cs typeface="Calibri"/>
              </a:rPr>
              <a:t>Giacintucci</a:t>
            </a:r>
            <a:r>
              <a:rPr lang="en-US" sz="2353" dirty="0" smtClean="0">
                <a:solidFill>
                  <a:srgbClr val="FFFFFF"/>
                </a:solidFill>
                <a:latin typeface="Calibri"/>
                <a:cs typeface="Calibri"/>
              </a:rPr>
              <a:t> (Maryland)</a:t>
            </a:r>
            <a:endParaRPr lang="en-US" sz="2353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24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Calibri"/>
                <a:cs typeface="Calibri"/>
              </a:rPr>
              <a:t>Co-evolution of galaxies and groups:</a:t>
            </a:r>
            <a:br>
              <a:rPr lang="en-US" sz="3600" b="0" dirty="0" smtClean="0">
                <a:latin typeface="Calibri"/>
                <a:cs typeface="Calibri"/>
              </a:rPr>
            </a:br>
            <a:r>
              <a:rPr lang="en-US" sz="3600" b="0" dirty="0" smtClean="0">
                <a:latin typeface="Calibri"/>
                <a:cs typeface="Calibri"/>
              </a:rPr>
              <a:t>How do we build the IGM?</a:t>
            </a:r>
            <a:endParaRPr lang="en-US" sz="3600" b="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9" y="5338678"/>
            <a:ext cx="8731832" cy="104972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Transition from spiral-rich to elliptical-dominated through tidal interactions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Hot does the hot IGM form? Gravitational accretion and heating as in clusters?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pic>
        <p:nvPicPr>
          <p:cNvPr id="7" name="Picture 6" descr="N5044_IRoptUV_XFe2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65549" y="1525559"/>
            <a:ext cx="3061559" cy="3061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0003" y="1533681"/>
            <a:ext cx="3052637" cy="3052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37" y="4557454"/>
            <a:ext cx="197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Spiral-rich </a:t>
            </a:r>
          </a:p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lang="en-US" cap="small" dirty="0" smtClean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-rich </a:t>
            </a:r>
            <a:r>
              <a:rPr lang="en-US" dirty="0" smtClean="0">
                <a:latin typeface="Calibri"/>
                <a:cs typeface="Calibri"/>
              </a:rPr>
              <a:t>/ X-ray faint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5136" y="4559339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Elliptical-dominated </a:t>
            </a:r>
          </a:p>
          <a:p>
            <a:r>
              <a:rPr lang="en-US" dirty="0" smtClean="0">
                <a:latin typeface="Calibri"/>
                <a:cs typeface="Calibri"/>
              </a:rPr>
              <a:t>H</a:t>
            </a:r>
            <a:r>
              <a:rPr lang="en-US" cap="small" dirty="0" smtClean="0">
                <a:latin typeface="Calibri"/>
                <a:cs typeface="Calibri"/>
              </a:rPr>
              <a:t>i</a:t>
            </a:r>
            <a:r>
              <a:rPr lang="en-US" dirty="0" smtClean="0">
                <a:latin typeface="Calibri"/>
                <a:cs typeface="Calibri"/>
              </a:rPr>
              <a:t>-poor /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X-ray luminous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43935" y="2691014"/>
            <a:ext cx="2652985" cy="484632"/>
          </a:xfrm>
          <a:prstGeom prst="rightArrow">
            <a:avLst>
              <a:gd name="adj1" fmla="val 50000"/>
              <a:gd name="adj2" fmla="val 86322"/>
            </a:avLst>
          </a:prstGeom>
          <a:gradFill flip="none" rotWithShape="1">
            <a:gsLst>
              <a:gs pos="99000">
                <a:srgbClr val="0000FF"/>
              </a:gs>
              <a:gs pos="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9220" y="2489817"/>
            <a:ext cx="72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MASS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823" y="1526374"/>
            <a:ext cx="89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HCG 70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09553" y="1532242"/>
            <a:ext cx="112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NGC 5044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479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osSantosMamon99_HCG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804" b="30188"/>
          <a:stretch/>
        </p:blipFill>
        <p:spPr>
          <a:xfrm>
            <a:off x="4328617" y="1570708"/>
            <a:ext cx="4574027" cy="2420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Groups in transition:</a:t>
            </a:r>
            <a:br>
              <a:rPr lang="en-US" sz="3600" b="0" dirty="0" smtClean="0"/>
            </a:br>
            <a:r>
              <a:rPr lang="en-US" sz="3600" b="0" dirty="0" smtClean="0"/>
              <a:t>Spiral-rich groups with a hot IGM</a:t>
            </a:r>
            <a:endParaRPr lang="en-US" sz="3600" b="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99" y="4483454"/>
            <a:ext cx="5739697" cy="189198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Only a handful of spiral-rich groups with X-ray emitting intra-group gas are known.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/>
              <a:t>Typically faint:  L</a:t>
            </a:r>
            <a:r>
              <a:rPr lang="en-US" sz="2000" baseline="-25000" dirty="0" smtClean="0"/>
              <a:t>X </a:t>
            </a:r>
            <a:r>
              <a:rPr lang="en-US" sz="2000" dirty="0" smtClean="0"/>
              <a:t>≈ few x10</a:t>
            </a:r>
            <a:r>
              <a:rPr lang="en-US" sz="2000" baseline="30000" dirty="0" smtClean="0"/>
              <a:t>41</a:t>
            </a:r>
            <a:r>
              <a:rPr lang="en-US" sz="2000" dirty="0" smtClean="0"/>
              <a:t> erg s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</a:rPr>
              <a:t>All are disturbed </a:t>
            </a:r>
            <a:r>
              <a:rPr lang="en-US" sz="2000" dirty="0" smtClean="0"/>
              <a:t>– filamentary structures, gas more closely linked with galaxies than group?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</a:rPr>
              <a:t>Is IGM formation linked to galaxy transformation?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823" y="1526374"/>
            <a:ext cx="89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HCG 70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0003" y="1529038"/>
            <a:ext cx="3920161" cy="29284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76371" y="1490165"/>
            <a:ext cx="46003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/>
                <a:cs typeface="Calibri"/>
              </a:rPr>
              <a:t>Dos Santos &amp; </a:t>
            </a:r>
            <a:r>
              <a:rPr lang="en-US" sz="1700" dirty="0" err="1" smtClean="0">
                <a:latin typeface="Calibri"/>
                <a:cs typeface="Calibri"/>
              </a:rPr>
              <a:t>Mamon</a:t>
            </a:r>
            <a:r>
              <a:rPr lang="en-US" sz="1700" dirty="0" smtClean="0">
                <a:latin typeface="Calibri"/>
                <a:cs typeface="Calibri"/>
              </a:rPr>
              <a:t> (1999)                        HCG 16     </a:t>
            </a:r>
            <a:endParaRPr lang="en-US" sz="1700" dirty="0">
              <a:latin typeface="Calibri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83261" y="3696222"/>
            <a:ext cx="3106643" cy="2867015"/>
            <a:chOff x="5883261" y="1532242"/>
            <a:chExt cx="3106643" cy="28670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891467" y="1543762"/>
              <a:ext cx="3061559" cy="284374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368947" y="1532242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SCG 0018-4854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83261" y="4029925"/>
              <a:ext cx="2192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Calibri"/>
                  <a:cs typeface="Calibri"/>
                </a:rPr>
                <a:t>Trinchieri</a:t>
              </a:r>
              <a:r>
                <a:rPr lang="en-US" dirty="0">
                  <a:solidFill>
                    <a:schemeClr val="bg1"/>
                  </a:solidFill>
                  <a:latin typeface="Calibri"/>
                  <a:cs typeface="Calibri"/>
                </a:rPr>
                <a:t> et al (2008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27638" y="3783725"/>
            <a:ext cx="9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HCG 92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574" y="1551860"/>
            <a:ext cx="225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Trinchieri</a:t>
            </a:r>
            <a:r>
              <a:rPr lang="en-US" dirty="0" smtClean="0">
                <a:latin typeface="Calibri"/>
                <a:cs typeface="Calibri"/>
              </a:rPr>
              <a:t> et al. (2003)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24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54887" cy="1251062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/>
              <a:t>Stephan’s Quintet: </a:t>
            </a:r>
            <a:br>
              <a:rPr lang="en-US" sz="4000" b="0" dirty="0" smtClean="0"/>
            </a:br>
            <a:r>
              <a:rPr lang="en-US" sz="4000" b="0" dirty="0" smtClean="0"/>
              <a:t>Heating H</a:t>
            </a:r>
            <a:r>
              <a:rPr lang="en-US" sz="4000" b="0" cap="small" dirty="0" smtClean="0"/>
              <a:t>i</a:t>
            </a:r>
            <a:r>
              <a:rPr lang="en-US" sz="4000" b="0" dirty="0" smtClean="0"/>
              <a:t> via collision shocks  </a:t>
            </a:r>
            <a:r>
              <a:rPr lang="en-US" sz="2200" b="0" dirty="0" smtClean="0"/>
              <a:t>(O’Sullivan et al. 2009)</a:t>
            </a:r>
            <a:endParaRPr lang="en-US" sz="3600" b="0" dirty="0"/>
          </a:p>
        </p:txBody>
      </p:sp>
      <p:pic>
        <p:nvPicPr>
          <p:cNvPr id="8" name="Content Placeholder 7" descr="B.Williams.fig5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251" t="39365" r="14064" b="12316"/>
          <a:stretch/>
        </p:blipFill>
        <p:spPr>
          <a:xfrm>
            <a:off x="398688" y="1506359"/>
            <a:ext cx="4075485" cy="336715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45548" y="1670516"/>
            <a:ext cx="3105355" cy="310535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904846" y="2156163"/>
            <a:ext cx="2185405" cy="1801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075485" y="1594970"/>
            <a:ext cx="590650" cy="5464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90251" y="3972656"/>
            <a:ext cx="575884" cy="9599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oster_Xray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84128" y="1575244"/>
            <a:ext cx="4058411" cy="3383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0719" y="5026918"/>
            <a:ext cx="87895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Tidal tails indicate multiple past interactions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900 km/s collision between </a:t>
            </a:r>
            <a:r>
              <a:rPr lang="en-US" sz="2000" dirty="0" err="1" smtClean="0">
                <a:latin typeface="Calibri"/>
                <a:cs typeface="Calibri"/>
              </a:rPr>
              <a:t>infalling</a:t>
            </a:r>
            <a:r>
              <a:rPr lang="en-US" sz="2000" dirty="0" smtClean="0">
                <a:latin typeface="Calibri"/>
                <a:cs typeface="Calibri"/>
              </a:rPr>
              <a:t> spiral and H</a:t>
            </a:r>
            <a:r>
              <a:rPr lang="en-US" sz="2000" cap="small" dirty="0" smtClean="0">
                <a:latin typeface="Calibri"/>
                <a:cs typeface="Calibri"/>
              </a:rPr>
              <a:t>i </a:t>
            </a:r>
            <a:r>
              <a:rPr lang="en-US" sz="2000" dirty="0" smtClean="0">
                <a:latin typeface="Calibri"/>
                <a:cs typeface="Calibri"/>
              </a:rPr>
              <a:t>filament </a:t>
            </a:r>
            <a:r>
              <a:rPr lang="en-US" dirty="0" smtClean="0">
                <a:latin typeface="Calibri"/>
                <a:cs typeface="Calibri"/>
              </a:rPr>
              <a:t>visible in radio, X-ray, IR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Mass of ~0.7 </a:t>
            </a:r>
            <a:r>
              <a:rPr lang="en-US" sz="2000" dirty="0" err="1" smtClean="0">
                <a:latin typeface="Calibri"/>
                <a:cs typeface="Calibri"/>
              </a:rPr>
              <a:t>keV</a:t>
            </a:r>
            <a:r>
              <a:rPr lang="en-US" sz="2000" dirty="0" smtClean="0">
                <a:latin typeface="Calibri"/>
                <a:cs typeface="Calibri"/>
              </a:rPr>
              <a:t> IGM (~3x10</a:t>
            </a:r>
            <a:r>
              <a:rPr lang="en-US" sz="2000" baseline="30000" dirty="0" smtClean="0">
                <a:latin typeface="Calibri"/>
                <a:cs typeface="Calibri"/>
              </a:rPr>
              <a:t>10</a:t>
            </a:r>
            <a:r>
              <a:rPr lang="en-US" sz="2000" dirty="0" smtClean="0">
                <a:latin typeface="Calibri"/>
                <a:cs typeface="Calibri"/>
              </a:rPr>
              <a:t>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 smtClean="0">
                <a:latin typeface="Calibri"/>
                <a:ea typeface="Wingdings"/>
                <a:cs typeface="Calibri"/>
                <a:sym typeface="Wingdings"/>
              </a:rPr>
              <a:t>) ≈ </a:t>
            </a:r>
            <a:r>
              <a:rPr lang="en-US" sz="2000" dirty="0" smtClean="0"/>
              <a:t>H</a:t>
            </a:r>
            <a:r>
              <a:rPr lang="en-US" sz="2000" cap="small" dirty="0" smtClean="0"/>
              <a:t>i </a:t>
            </a:r>
            <a:r>
              <a:rPr lang="en-US" sz="2000" dirty="0" smtClean="0">
                <a:latin typeface="Calibri"/>
                <a:ea typeface="Wingdings"/>
                <a:cs typeface="Calibri"/>
                <a:sym typeface="Wingdings"/>
              </a:rPr>
              <a:t>deficit (2x10</a:t>
            </a:r>
            <a:r>
              <a:rPr lang="en-US" sz="2000" baseline="30000" dirty="0" smtClean="0">
                <a:latin typeface="Calibri"/>
                <a:ea typeface="Wingdings"/>
                <a:cs typeface="Calibri"/>
                <a:sym typeface="Wingdings"/>
              </a:rPr>
              <a:t>10 </a:t>
            </a:r>
            <a:r>
              <a:rPr lang="en-US" sz="2000" dirty="0">
                <a:latin typeface="Calibri"/>
                <a:cs typeface="Calibri"/>
              </a:rPr>
              <a:t>M</a:t>
            </a:r>
            <a:r>
              <a:rPr lang="en-US" sz="20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>
                <a:latin typeface="Calibri"/>
                <a:ea typeface="Wingdings"/>
                <a:cs typeface="Calibri"/>
                <a:sym typeface="Wingdings"/>
              </a:rPr>
              <a:t>) </a:t>
            </a:r>
            <a:endParaRPr lang="en-US" sz="2000" dirty="0" smtClean="0">
              <a:latin typeface="Calibri"/>
              <a:ea typeface="Wingdings"/>
              <a:cs typeface="Calibri"/>
              <a:sym typeface="Wingdings"/>
            </a:endParaRPr>
          </a:p>
          <a:p>
            <a:pPr>
              <a:buClr>
                <a:schemeClr val="accent1"/>
              </a:buClr>
            </a:pP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Wingdings"/>
                <a:cs typeface="Calibri"/>
                <a:sym typeface="Wingdings"/>
              </a:rPr>
              <a:t>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Shocked 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lang="en-US" sz="2000" cap="small" dirty="0">
                <a:solidFill>
                  <a:srgbClr val="0000FF"/>
                </a:solidFill>
                <a:latin typeface="Calibri"/>
                <a:cs typeface="Calibri"/>
              </a:rPr>
              <a:t>i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may make up a significant fraction of IGM</a:t>
            </a:r>
          </a:p>
          <a:p>
            <a:pPr>
              <a:buClr>
                <a:schemeClr val="accent1"/>
              </a:buClr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056" y="4522327"/>
            <a:ext cx="189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Williams et al (2005)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5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6" b="0" dirty="0" smtClean="0">
                <a:latin typeface="Calibri"/>
                <a:cs typeface="Calibri"/>
              </a:rPr>
              <a:t>NGC 5903</a:t>
            </a:r>
            <a:br>
              <a:rPr lang="en-US" sz="3556" b="0" dirty="0" smtClean="0">
                <a:latin typeface="Calibri"/>
                <a:cs typeface="Calibri"/>
              </a:rPr>
            </a:br>
            <a:r>
              <a:rPr lang="en-US" sz="3556" b="0" dirty="0" smtClean="0"/>
              <a:t>A second Stephan’s Quintet?</a:t>
            </a:r>
            <a:endParaRPr lang="en-US" sz="3556" b="0" dirty="0">
              <a:latin typeface="Calibri"/>
              <a:cs typeface="Calibri"/>
            </a:endParaRPr>
          </a:p>
        </p:txBody>
      </p:sp>
      <p:pic>
        <p:nvPicPr>
          <p:cNvPr id="7" name="Content Placeholder 6" descr="GK12_HI_TGSS.pdf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200" t="7222" r="-2200"/>
          <a:stretch>
            <a:fillRect/>
          </a:stretch>
        </p:blipFill>
        <p:spPr>
          <a:xfrm>
            <a:off x="734562" y="1533032"/>
            <a:ext cx="4038600" cy="4289860"/>
          </a:xfrm>
        </p:spPr>
      </p:pic>
      <p:pic>
        <p:nvPicPr>
          <p:cNvPr id="10" name="Content Placeholder 9" descr="N5903_TGSSonDSSandX_crops.pdf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8337" t="27559" r="50023" b="30064"/>
          <a:stretch>
            <a:fillRect/>
          </a:stretch>
        </p:blipFill>
        <p:spPr>
          <a:xfrm>
            <a:off x="4819620" y="1430732"/>
            <a:ext cx="3390756" cy="446515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View of Galaxy Ecosystems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99434" y="1625441"/>
            <a:ext cx="1565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HI contours on</a:t>
            </a:r>
          </a:p>
          <a:p>
            <a:r>
              <a:rPr lang="en-US" dirty="0" smtClean="0">
                <a:latin typeface="Calibri"/>
                <a:cs typeface="Calibri"/>
              </a:rPr>
              <a:t>TGSS 150MHz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7566" y="1625441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FA4C"/>
                </a:solidFill>
                <a:latin typeface="Calibri"/>
                <a:cs typeface="Calibri"/>
              </a:rPr>
              <a:t>TGSS 150 MHz contours</a:t>
            </a:r>
            <a:br>
              <a:rPr lang="en-US" dirty="0" smtClean="0">
                <a:solidFill>
                  <a:srgbClr val="00FA4C"/>
                </a:solidFill>
                <a:latin typeface="Calibri"/>
                <a:cs typeface="Calibri"/>
              </a:rPr>
            </a:b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on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DSS optical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189" y="5825103"/>
            <a:ext cx="9046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dirty="0" smtClean="0"/>
              <a:t> </a:t>
            </a:r>
            <a:r>
              <a:rPr lang="en-US" sz="2000" dirty="0" smtClean="0">
                <a:latin typeface="Calibri"/>
                <a:cs typeface="Calibri"/>
              </a:rPr>
              <a:t>3x10</a:t>
            </a:r>
            <a:r>
              <a:rPr lang="en-US" sz="2000" baseline="30000" dirty="0" smtClean="0">
                <a:latin typeface="Calibri"/>
                <a:cs typeface="Calibri"/>
              </a:rPr>
              <a:t>9</a:t>
            </a:r>
            <a:r>
              <a:rPr lang="en-US" sz="2000" dirty="0" smtClean="0">
                <a:latin typeface="Calibri"/>
                <a:cs typeface="Calibri"/>
              </a:rPr>
              <a:t> M</a:t>
            </a:r>
            <a:r>
              <a:rPr lang="en-US" sz="20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000" dirty="0" smtClean="0">
                <a:latin typeface="Calibri"/>
                <a:cs typeface="Calibri"/>
              </a:rPr>
              <a:t> of HI in 100 </a:t>
            </a:r>
            <a:r>
              <a:rPr lang="en-US" sz="2000" dirty="0" err="1" smtClean="0">
                <a:latin typeface="Calibri"/>
                <a:cs typeface="Calibri"/>
              </a:rPr>
              <a:t>kpc</a:t>
            </a:r>
            <a:r>
              <a:rPr lang="en-US" sz="2000" dirty="0" smtClean="0">
                <a:latin typeface="Calibri"/>
                <a:cs typeface="Calibri"/>
              </a:rPr>
              <a:t> filament extending across NGC 5903 (</a:t>
            </a:r>
            <a:r>
              <a:rPr lang="en-US" sz="1600" dirty="0" smtClean="0">
                <a:latin typeface="Calibri"/>
                <a:cs typeface="Calibri"/>
              </a:rPr>
              <a:t>Appleton et al. 1990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 ~60 </a:t>
            </a:r>
            <a:r>
              <a:rPr lang="en-US" sz="2000" dirty="0" err="1" smtClean="0">
                <a:latin typeface="Calibri"/>
                <a:cs typeface="Calibri"/>
              </a:rPr>
              <a:t>kpc</a:t>
            </a:r>
            <a:r>
              <a:rPr lang="en-US" sz="2000" smtClean="0">
                <a:latin typeface="Calibri"/>
                <a:cs typeface="Calibri"/>
              </a:rPr>
              <a:t> wide </a:t>
            </a:r>
            <a:r>
              <a:rPr lang="en-US" sz="2000" dirty="0" smtClean="0">
                <a:latin typeface="Calibri"/>
                <a:cs typeface="Calibri"/>
              </a:rPr>
              <a:t>radio structure, ~7 </a:t>
            </a:r>
            <a:r>
              <a:rPr lang="en-US" sz="2000" dirty="0" err="1" smtClean="0">
                <a:latin typeface="Calibri"/>
                <a:cs typeface="Calibri"/>
              </a:rPr>
              <a:t>Jy</a:t>
            </a:r>
            <a:r>
              <a:rPr lang="en-US" sz="2000" dirty="0" smtClean="0">
                <a:latin typeface="Calibri"/>
                <a:cs typeface="Calibri"/>
              </a:rPr>
              <a:t> @150 MHz, steep spectral index α=1.5±0.08  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3" name="Group 17"/>
          <p:cNvGrpSpPr/>
          <p:nvPr/>
        </p:nvGrpSpPr>
        <p:grpSpPr>
          <a:xfrm>
            <a:off x="2221427" y="3701901"/>
            <a:ext cx="1945394" cy="1198681"/>
            <a:chOff x="2221427" y="3701901"/>
            <a:chExt cx="1945394" cy="1198681"/>
          </a:xfrm>
        </p:grpSpPr>
        <p:sp>
          <p:nvSpPr>
            <p:cNvPr id="15" name="Oval 14"/>
            <p:cNvSpPr/>
            <p:nvPr/>
          </p:nvSpPr>
          <p:spPr>
            <a:xfrm rot="16822467">
              <a:off x="2115804" y="3807524"/>
              <a:ext cx="727031" cy="515785"/>
            </a:xfrm>
            <a:prstGeom prst="ellipse">
              <a:avLst/>
            </a:prstGeom>
            <a:noFill/>
            <a:ln w="254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 rot="18115438">
              <a:off x="3577424" y="4244317"/>
              <a:ext cx="635374" cy="54342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 rot="19790675">
              <a:off x="2352993" y="4736729"/>
              <a:ext cx="293522" cy="16385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86151" y="5209099"/>
            <a:ext cx="1948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Appleton et al (1990)</a:t>
            </a:r>
            <a:endParaRPr lang="en-US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15566" cy="1251062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latin typeface="Calibri"/>
                <a:cs typeface="Calibri"/>
              </a:rPr>
              <a:t>NGC 5903: </a:t>
            </a:r>
            <a:br>
              <a:rPr lang="en-US" sz="3600" b="0" dirty="0" smtClean="0">
                <a:latin typeface="Calibri"/>
                <a:cs typeface="Calibri"/>
              </a:rPr>
            </a:br>
            <a:r>
              <a:rPr lang="en-US" sz="3600" b="0" dirty="0" smtClean="0">
                <a:latin typeface="Calibri"/>
                <a:cs typeface="Calibri"/>
              </a:rPr>
              <a:t>a second Stephan’s Quintet?   </a:t>
            </a:r>
            <a:r>
              <a:rPr lang="en-US" sz="2000" b="0" dirty="0" smtClean="0"/>
              <a:t>(O’Sullivan et al. in prep.)</a:t>
            </a:r>
            <a:endParaRPr lang="en-US" sz="3600" b="0" dirty="0">
              <a:latin typeface="Calibri"/>
              <a:cs typeface="Calibri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4923401" y="1438333"/>
            <a:ext cx="4004010" cy="400401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View of Galaxy Ecosystems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7367" y="1635116"/>
            <a:ext cx="4759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/>
              <a:t> </a:t>
            </a:r>
            <a:r>
              <a:rPr lang="en-US" sz="2000" dirty="0" smtClean="0">
                <a:latin typeface="Calibri"/>
                <a:cs typeface="Calibri"/>
              </a:rPr>
              <a:t>~40 </a:t>
            </a:r>
            <a:r>
              <a:rPr lang="en-US" sz="2000" dirty="0" err="1" smtClean="0">
                <a:latin typeface="Calibri"/>
                <a:cs typeface="Calibri"/>
              </a:rPr>
              <a:t>ks</a:t>
            </a:r>
            <a:r>
              <a:rPr lang="en-US" sz="2000" dirty="0" smtClean="0">
                <a:latin typeface="Calibri"/>
                <a:cs typeface="Calibri"/>
              </a:rPr>
              <a:t> XMM, low-level flaring throughout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Disturbed 0.7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keV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IGM correlated with HI!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Hot gas mass ≈ HI deficit </a:t>
            </a:r>
            <a:r>
              <a:rPr lang="en-US" sz="2000" dirty="0" smtClean="0">
                <a:latin typeface="Calibri"/>
                <a:cs typeface="Calibri"/>
              </a:rPr>
              <a:t>(3x10</a:t>
            </a:r>
            <a:r>
              <a:rPr lang="en-US" sz="2000" baseline="30000" dirty="0" smtClean="0">
                <a:latin typeface="Calibri"/>
                <a:cs typeface="Calibri"/>
              </a:rPr>
              <a:t>10</a:t>
            </a:r>
            <a:r>
              <a:rPr lang="en-US" sz="2000" dirty="0" smtClean="0">
                <a:latin typeface="Calibri"/>
                <a:cs typeface="Calibri"/>
              </a:rPr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367" y="3011265"/>
            <a:ext cx="495041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Collision shock as in Stephan’s Quintet?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No clear high-velocity intruder galaxy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Calibri"/>
                <a:ea typeface="Wingdings"/>
                <a:cs typeface="Calibri"/>
                <a:sym typeface="Wingdings"/>
              </a:rPr>
              <a:t> collision in plane of sky?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 In SQ radio correlated with HI and X-ray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Only </a:t>
            </a:r>
            <a:r>
              <a:rPr lang="en-US" sz="2000" dirty="0" smtClean="0">
                <a:latin typeface="Calibri"/>
                <a:cs typeface="Calibri"/>
              </a:rPr>
              <a:t>see a hint of this in NW spur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Calibri"/>
                <a:cs typeface="Calibri"/>
              </a:rPr>
              <a:t> age?</a:t>
            </a:r>
          </a:p>
          <a:p>
            <a:pPr>
              <a:buClr>
                <a:schemeClr val="accent1"/>
              </a:buClr>
            </a:pPr>
            <a:r>
              <a:rPr lang="en-US" sz="2000" dirty="0" smtClean="0">
                <a:latin typeface="Calibri"/>
                <a:ea typeface="Wingdings"/>
                <a:cs typeface="Calibri"/>
              </a:rPr>
              <a:t> </a:t>
            </a:r>
            <a:endParaRPr lang="en-US" sz="1200" dirty="0" smtClean="0">
              <a:latin typeface="Calibri"/>
              <a:ea typeface="Wingdings"/>
              <a:cs typeface="Calibri"/>
            </a:endParaRPr>
          </a:p>
          <a:p>
            <a:pPr>
              <a:buClr>
                <a:schemeClr val="accent1"/>
              </a:buClr>
            </a:pPr>
            <a:endParaRPr lang="en-US" dirty="0" smtClean="0">
              <a:latin typeface="Calibri"/>
              <a:cs typeface="Calibri"/>
            </a:endParaRPr>
          </a:p>
          <a:p>
            <a:pPr>
              <a:buClr>
                <a:schemeClr val="accent1"/>
              </a:buClr>
            </a:pPr>
            <a:r>
              <a:rPr lang="en-US" sz="2000" dirty="0" smtClean="0">
                <a:latin typeface="Calibri"/>
                <a:cs typeface="Calibri"/>
              </a:rPr>
              <a:t>Plans: </a:t>
            </a:r>
          </a:p>
          <a:p>
            <a:pPr>
              <a:buClr>
                <a:schemeClr val="accent1"/>
              </a:buClr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GMRT HI observations </a:t>
            </a:r>
            <a:r>
              <a:rPr lang="en-US" sz="2000" dirty="0" smtClean="0">
                <a:latin typeface="Calibri"/>
                <a:ea typeface="Wingdings"/>
                <a:cs typeface="Calibri"/>
              </a:rPr>
              <a:t>(</a:t>
            </a:r>
            <a:r>
              <a:rPr lang="en-US" sz="2000" dirty="0" smtClean="0">
                <a:latin typeface="Calibri"/>
                <a:cs typeface="Calibri"/>
              </a:rPr>
              <a:t>high-resolution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maps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Clr>
                <a:schemeClr val="accent1"/>
              </a:buClr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Hα imaging </a:t>
            </a:r>
            <a:r>
              <a:rPr lang="en-US" sz="2000" dirty="0" smtClean="0">
                <a:latin typeface="Calibri"/>
                <a:cs typeface="Calibri"/>
              </a:rPr>
              <a:t>(t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race warm gas content)</a:t>
            </a:r>
          </a:p>
          <a:p>
            <a:pPr>
              <a:buClr>
                <a:schemeClr val="accent1"/>
              </a:buClr>
            </a:pP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Deep Chandra pointing proposed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(155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ks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3654" y="5302877"/>
            <a:ext cx="207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9F9"/>
                </a:solidFill>
                <a:latin typeface="Calibri"/>
                <a:cs typeface="Calibri"/>
              </a:rPr>
              <a:t>150 MHz contours</a:t>
            </a:r>
            <a:endParaRPr lang="en-US" dirty="0">
              <a:solidFill>
                <a:srgbClr val="00F9F9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5169" y="5301465"/>
            <a:ext cx="163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XMM 0.3-3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25058" y="1440001"/>
            <a:ext cx="4004010" cy="400401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sole03_XMM_HCG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37691" y="1534495"/>
            <a:ext cx="3841499" cy="3826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87232" y="4772208"/>
            <a:ext cx="197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Calibri"/>
                <a:cs typeface="Calibri"/>
              </a:rPr>
              <a:t>XMM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err="1" smtClean="0">
                <a:latin typeface="Calibri"/>
                <a:cs typeface="Calibri"/>
              </a:rPr>
              <a:t>Belsole</a:t>
            </a:r>
            <a:r>
              <a:rPr lang="en-US" dirty="0" smtClean="0">
                <a:latin typeface="Calibri"/>
                <a:cs typeface="Calibri"/>
              </a:rPr>
              <a:t> et al (2003)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Content Placeholder 6" descr="HCG16_5gals_DSS_HI.eps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590197"/>
            <a:ext cx="4038600" cy="3297780"/>
          </a:xfrm>
        </p:spPr>
      </p:pic>
      <p:grpSp>
        <p:nvGrpSpPr>
          <p:cNvPr id="3" name="Group 2"/>
          <p:cNvGrpSpPr/>
          <p:nvPr/>
        </p:nvGrpSpPr>
        <p:grpSpPr>
          <a:xfrm>
            <a:off x="2283165" y="1444207"/>
            <a:ext cx="6385662" cy="4030594"/>
            <a:chOff x="2283165" y="1444207"/>
            <a:chExt cx="6385662" cy="40305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67870" y="1444207"/>
              <a:ext cx="4000957" cy="403059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83165" y="1920013"/>
              <a:ext cx="1824867" cy="1783950"/>
            </a:xfrm>
            <a:prstGeom prst="rect">
              <a:avLst/>
            </a:prstGeom>
            <a:noFill/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V="1">
              <a:off x="4108032" y="1542057"/>
              <a:ext cx="654862" cy="37795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V="1">
              <a:off x="3603961" y="4208035"/>
              <a:ext cx="1647885" cy="6397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Content Placeholder 7" descr="allfive_0.5_2_smth_talk.eps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635729" y="1448602"/>
            <a:ext cx="4038600" cy="4030594"/>
          </a:xfrm>
        </p:spPr>
      </p:pic>
      <p:sp>
        <p:nvSpPr>
          <p:cNvPr id="19" name="TextBox 18"/>
          <p:cNvSpPr txBox="1"/>
          <p:nvPr/>
        </p:nvSpPr>
        <p:spPr>
          <a:xfrm>
            <a:off x="544331" y="4807592"/>
            <a:ext cx="218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VLA HI on DSS optical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2893" y="4989010"/>
            <a:ext cx="193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Chandra 0.5-2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3128" y="5485749"/>
            <a:ext cx="8195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Hot gas detected by </a:t>
            </a:r>
            <a:r>
              <a:rPr lang="en-US" sz="2000" i="1" dirty="0" smtClean="0">
                <a:latin typeface="Calibri"/>
                <a:cs typeface="Calibri"/>
              </a:rPr>
              <a:t>ROSAT</a:t>
            </a:r>
            <a:r>
              <a:rPr lang="en-US" sz="2000" dirty="0" smtClean="0">
                <a:latin typeface="Calibri"/>
                <a:cs typeface="Calibri"/>
              </a:rPr>
              <a:t> and </a:t>
            </a:r>
            <a:r>
              <a:rPr lang="en-US" sz="2000" i="1" dirty="0" smtClean="0">
                <a:latin typeface="Calibri"/>
                <a:cs typeface="Calibri"/>
              </a:rPr>
              <a:t>XMM</a:t>
            </a:r>
            <a:r>
              <a:rPr lang="en-US" sz="2000" dirty="0" smtClean="0">
                <a:latin typeface="Calibri"/>
                <a:cs typeface="Calibri"/>
              </a:rPr>
              <a:t> but morphology uncertain </a:t>
            </a:r>
            <a:endParaRPr lang="en-US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 137.5 </a:t>
            </a:r>
            <a:r>
              <a:rPr lang="en-US" sz="2000" dirty="0" err="1" smtClean="0">
                <a:latin typeface="Calibri"/>
                <a:cs typeface="Calibri"/>
              </a:rPr>
              <a:t>ks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smtClean="0">
                <a:latin typeface="Calibri"/>
                <a:cs typeface="Calibri"/>
              </a:rPr>
              <a:t>Chandra</a:t>
            </a:r>
            <a:r>
              <a:rPr lang="en-US" sz="2000" dirty="0" smtClean="0">
                <a:latin typeface="Calibri"/>
                <a:cs typeface="Calibri"/>
              </a:rPr>
              <a:t> observation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Calibri"/>
                <a:cs typeface="Calibri"/>
              </a:rPr>
              <a:t> irregular ridge of 0.3 </a:t>
            </a:r>
            <a:r>
              <a:rPr lang="en-US" sz="2000" dirty="0" err="1" smtClean="0">
                <a:latin typeface="Calibri"/>
                <a:cs typeface="Calibri"/>
              </a:rPr>
              <a:t>keV</a:t>
            </a:r>
            <a:r>
              <a:rPr lang="en-US" sz="2000" dirty="0" smtClean="0">
                <a:latin typeface="Calibri"/>
                <a:cs typeface="Calibri"/>
              </a:rPr>
              <a:t> gas</a:t>
            </a:r>
          </a:p>
          <a:p>
            <a:pPr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X-ray ridge, H</a:t>
            </a:r>
            <a:r>
              <a:rPr lang="en-US" sz="2000" cap="small" dirty="0" smtClean="0">
                <a:latin typeface="Calibri"/>
                <a:cs typeface="Calibri"/>
              </a:rPr>
              <a:t>i</a:t>
            </a:r>
            <a:r>
              <a:rPr lang="en-US" sz="2000" dirty="0" smtClean="0">
                <a:latin typeface="Calibri"/>
                <a:cs typeface="Calibri"/>
              </a:rPr>
              <a:t> filament linking galaxies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latin typeface="Calibri"/>
                <a:cs typeface="Calibri"/>
              </a:rPr>
              <a:t> group not yet relaxed?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Calibri"/>
                <a:cs typeface="Calibri"/>
              </a:rPr>
              <a:t>HCG 16: A spiral-only group with a hot IGM</a:t>
            </a:r>
            <a:br>
              <a:rPr lang="en-US" sz="3600" b="0" dirty="0" smtClean="0">
                <a:latin typeface="Calibri"/>
                <a:cs typeface="Calibri"/>
              </a:rPr>
            </a:br>
            <a:r>
              <a:rPr lang="en-US" sz="2000" b="0" dirty="0" smtClean="0"/>
              <a:t>(O’Sullivan et al. submitted)</a:t>
            </a:r>
            <a:endParaRPr lang="en-US" sz="3600" b="0" dirty="0">
              <a:latin typeface="Calibri"/>
              <a:cs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HCG 16: Starburst winds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sz="2200" b="0" dirty="0"/>
              <a:t>(O’Sullivan et al. submitted)</a:t>
            </a:r>
          </a:p>
        </p:txBody>
      </p:sp>
      <p:pic>
        <p:nvPicPr>
          <p:cNvPr id="7" name="Content Placeholder 6" descr="HCG16_VLA_on_DSS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08" t="1792" r="1997" b="1938"/>
          <a:stretch/>
        </p:blipFill>
        <p:spPr>
          <a:xfrm>
            <a:off x="5547670" y="951077"/>
            <a:ext cx="3382913" cy="2776428"/>
          </a:xfrm>
        </p:spPr>
      </p:pic>
      <p:pic>
        <p:nvPicPr>
          <p:cNvPr id="8" name="Content Placeholder 7" descr="NGC838_wind.eps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73" t="1792" r="2665" b="2386"/>
          <a:stretch/>
        </p:blipFill>
        <p:spPr>
          <a:xfrm>
            <a:off x="5253283" y="4415145"/>
            <a:ext cx="2581885" cy="212537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  <p:pic>
        <p:nvPicPr>
          <p:cNvPr id="9" name="Picture 8" descr="NGC839_wind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81" t="2074" r="2550" b="2473"/>
          <a:stretch/>
        </p:blipFill>
        <p:spPr>
          <a:xfrm>
            <a:off x="451400" y="4319280"/>
            <a:ext cx="2596250" cy="2126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1437" y="4452773"/>
            <a:ext cx="97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NGC838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56" y="4336955"/>
            <a:ext cx="95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NGC839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3278" y="964324"/>
            <a:ext cx="1369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C635"/>
                </a:solidFill>
                <a:latin typeface="Calibri"/>
                <a:cs typeface="Calibri"/>
              </a:rPr>
              <a:t>VLA 1.4 GHz</a:t>
            </a:r>
          </a:p>
          <a:p>
            <a:r>
              <a:rPr lang="en-US" dirty="0" smtClean="0">
                <a:solidFill>
                  <a:srgbClr val="1FC635"/>
                </a:solidFill>
                <a:latin typeface="Calibri"/>
                <a:cs typeface="Calibri"/>
              </a:rPr>
              <a:t>on DSS</a:t>
            </a:r>
            <a:endParaRPr lang="en-US" dirty="0">
              <a:solidFill>
                <a:srgbClr val="1FC635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5018" y="4856941"/>
            <a:ext cx="1268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GMRT </a:t>
            </a:r>
          </a:p>
          <a:p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610 MHz </a:t>
            </a:r>
          </a:p>
          <a:p>
            <a:r>
              <a:rPr lang="en-US" dirty="0" smtClean="0">
                <a:latin typeface="Calibri"/>
                <a:cs typeface="Calibri"/>
              </a:rPr>
              <a:t>on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Chandra 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0.5-2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keV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59" y="1521131"/>
            <a:ext cx="7305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2 northern spirals: </a:t>
            </a:r>
            <a:r>
              <a:rPr lang="en-US" sz="2000" dirty="0" err="1" smtClean="0">
                <a:latin typeface="Calibri"/>
                <a:cs typeface="Calibri"/>
              </a:rPr>
              <a:t>Seyferts</a:t>
            </a:r>
            <a:r>
              <a:rPr lang="en-US" sz="2000" dirty="0" smtClean="0">
                <a:latin typeface="Calibri"/>
                <a:cs typeface="Calibri"/>
              </a:rPr>
              <a:t>, low SFR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3 southern spirals: 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starbursts</a:t>
            </a: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HI and hot gas in ridge are densest around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NGC 838 and NGC 839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SF has been ongoing for 4-5x10</a:t>
            </a:r>
            <a:r>
              <a:rPr lang="en-US" sz="2000" baseline="30000" dirty="0" smtClean="0">
                <a:latin typeface="Calibri"/>
                <a:cs typeface="Calibri"/>
              </a:rPr>
              <a:t>8</a:t>
            </a:r>
            <a:r>
              <a:rPr lang="en-US" sz="2000" dirty="0" smtClean="0">
                <a:latin typeface="Calibri"/>
                <a:cs typeface="Calibri"/>
              </a:rPr>
              <a:t> yr 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§"/>
            </a:pPr>
            <a:r>
              <a:rPr lang="en-US" sz="2000" smtClean="0">
                <a:latin typeface="Calibri"/>
                <a:cs typeface="Calibri"/>
              </a:rPr>
              <a:t>~10</a:t>
            </a:r>
            <a:r>
              <a:rPr lang="en-US" sz="2000" baseline="30000" smtClean="0">
                <a:latin typeface="Calibri"/>
                <a:cs typeface="Calibri"/>
              </a:rPr>
              <a:t>10</a:t>
            </a:r>
            <a:r>
              <a:rPr lang="en-US" sz="200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  <a:r>
              <a:rPr lang="en-US" sz="2000" dirty="0" smtClean="0">
                <a:latin typeface="Calibri"/>
                <a:ea typeface="Wingdings"/>
                <a:cs typeface="Calibri"/>
              </a:rPr>
              <a:t> of hot</a:t>
            </a:r>
            <a:r>
              <a:rPr lang="en-US" sz="2000" dirty="0" smtClean="0">
                <a:latin typeface="Calibri"/>
                <a:cs typeface="Calibri"/>
              </a:rPr>
              <a:t> gas ejected in </a:t>
            </a:r>
            <a:r>
              <a:rPr lang="en-US" sz="2000" smtClean="0">
                <a:latin typeface="Calibri"/>
                <a:cs typeface="Calibri"/>
              </a:rPr>
              <a:t>that period</a:t>
            </a:r>
            <a:endParaRPr lang="en-US" sz="2000" baseline="-25000" smtClean="0">
              <a:latin typeface="Wingdings"/>
              <a:ea typeface="Wingdings"/>
              <a:cs typeface="Wingdings"/>
            </a:endParaRPr>
          </a:p>
          <a:p>
            <a:pPr marL="342900" indent="-342900">
              <a:buClr>
                <a:schemeClr val="accent1"/>
              </a:buClr>
              <a:buFont typeface="Wingdings" charset="0"/>
              <a:buChar char="è"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ea typeface="Wingdings"/>
                <a:cs typeface="Calibri"/>
                <a:sym typeface="Wingdings"/>
              </a:rPr>
              <a:t>~20% of IGM mass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ea typeface="Wingdings"/>
                <a:cs typeface="Calibri"/>
              </a:rPr>
              <a:t> </a:t>
            </a:r>
          </a:p>
          <a:p>
            <a:pPr marL="342900" indent="-342900">
              <a:buClr>
                <a:schemeClr val="accent1"/>
              </a:buClr>
              <a:buFont typeface="Wingdings" charset="0"/>
              <a:buChar char="è"/>
            </a:pPr>
            <a:r>
              <a:rPr lang="en-US" sz="2000" dirty="0" smtClean="0">
                <a:solidFill>
                  <a:srgbClr val="0000FF"/>
                </a:solidFill>
                <a:latin typeface="Calibri"/>
                <a:ea typeface="Wingdings"/>
                <a:cs typeface="Calibri"/>
              </a:rPr>
              <a:t>If other group members have ejected gas at a similar rate in the past, ~40% of IGM could have come from starburst galaxies.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82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/>
              <a:t>Summary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955"/>
            <a:ext cx="8229600" cy="4845845"/>
          </a:xfrm>
        </p:spPr>
        <p:txBody>
          <a:bodyPr>
            <a:normAutofit/>
          </a:bodyPr>
          <a:lstStyle/>
          <a:p>
            <a:pPr marL="576072" indent="-457200">
              <a:buFont typeface="+mj-lt"/>
              <a:buAutoNum type="arabicPeriod"/>
            </a:pPr>
            <a:r>
              <a:rPr lang="en-US" sz="2000" dirty="0" smtClean="0"/>
              <a:t>Only a handful of spiral-rich groups with a hot IGM have been studied with Chandra and/or XMM</a:t>
            </a:r>
          </a:p>
          <a:p>
            <a:pPr marL="576072" indent="-457200">
              <a:buFont typeface="+mj-lt"/>
              <a:buAutoNum type="arabicPeriod"/>
            </a:pPr>
            <a:endParaRPr lang="en-US" sz="1000" dirty="0" smtClean="0"/>
          </a:p>
          <a:p>
            <a:pPr marL="576072" indent="-457200">
              <a:buFont typeface="+mj-lt"/>
              <a:buAutoNum type="arabicPeriod"/>
            </a:pPr>
            <a:r>
              <a:rPr lang="en-US" sz="2000" dirty="0" smtClean="0"/>
              <a:t>Stephan’s Quintet: </a:t>
            </a:r>
            <a:r>
              <a:rPr lang="en-US" sz="2000" dirty="0" smtClean="0">
                <a:solidFill>
                  <a:srgbClr val="0000FF"/>
                </a:solidFill>
              </a:rPr>
              <a:t>demonstrates that collisional shocks can contribute significantly to building IGM </a:t>
            </a:r>
            <a:r>
              <a:rPr lang="en-US" sz="2000" dirty="0" smtClean="0"/>
              <a:t>by heating H</a:t>
            </a:r>
            <a:r>
              <a:rPr lang="en-US" sz="2000" cap="small" dirty="0" smtClean="0"/>
              <a:t>i</a:t>
            </a:r>
          </a:p>
          <a:p>
            <a:pPr marL="576072" indent="-457200">
              <a:buFont typeface="+mj-lt"/>
              <a:buAutoNum type="arabicPeriod"/>
            </a:pPr>
            <a:endParaRPr lang="en-US" sz="1000" dirty="0" smtClean="0"/>
          </a:p>
          <a:p>
            <a:pPr marL="576072" indent="-457200">
              <a:buFont typeface="+mj-lt"/>
              <a:buAutoNum type="arabicPeriod"/>
            </a:pPr>
            <a:r>
              <a:rPr lang="en-US" sz="2000" dirty="0" smtClean="0"/>
              <a:t>NGC 5903: </a:t>
            </a:r>
            <a:r>
              <a:rPr lang="en-US" sz="2000" dirty="0" smtClean="0">
                <a:solidFill>
                  <a:srgbClr val="0000FF"/>
                </a:solidFill>
              </a:rPr>
              <a:t>shows that SQ is not unique </a:t>
            </a:r>
            <a:r>
              <a:rPr lang="en-US" sz="2000" dirty="0" smtClean="0"/>
              <a:t>– collisional shocks are short-lived, but can be detected from radio/X-ray data</a:t>
            </a:r>
          </a:p>
          <a:p>
            <a:pPr marL="576072" indent="-457200">
              <a:buFont typeface="+mj-lt"/>
              <a:buAutoNum type="arabicPeriod"/>
            </a:pPr>
            <a:endParaRPr lang="en-US" sz="1000" dirty="0" smtClean="0"/>
          </a:p>
          <a:p>
            <a:pPr marL="576072" indent="-457200">
              <a:buFont typeface="+mj-lt"/>
              <a:buAutoNum type="arabicPeriod"/>
            </a:pPr>
            <a:r>
              <a:rPr lang="en-US" sz="2000" dirty="0" smtClean="0"/>
              <a:t>HCG 16:  </a:t>
            </a:r>
            <a:r>
              <a:rPr lang="en-US" sz="2000" dirty="0" smtClean="0">
                <a:solidFill>
                  <a:srgbClr val="0000FF"/>
                </a:solidFill>
              </a:rPr>
              <a:t>demonstrates that starburst winds can inject significant quantities of hot gas into the IGM in spiral-only groups.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Up to ~40% of IGM observed in this </a:t>
            </a:r>
            <a:r>
              <a:rPr lang="en-US" sz="2000" dirty="0" err="1" smtClean="0"/>
              <a:t>unrelaxed</a:t>
            </a:r>
            <a:r>
              <a:rPr lang="en-US" sz="2000" dirty="0" smtClean="0"/>
              <a:t> group may have been contributed by galaxy winds.</a:t>
            </a:r>
          </a:p>
          <a:p>
            <a:pPr marL="576072" indent="-457200">
              <a:buFont typeface="+mj-lt"/>
              <a:buAutoNum type="arabicPeriod"/>
            </a:pPr>
            <a:endParaRPr lang="en-US" sz="1000" dirty="0" smtClean="0"/>
          </a:p>
          <a:p>
            <a:pPr marL="576072" indent="-457200">
              <a:buFont typeface="+mj-lt"/>
              <a:buAutoNum type="arabicPeriod"/>
            </a:pPr>
            <a:r>
              <a:rPr lang="en-US" sz="2000" dirty="0" smtClean="0"/>
              <a:t>Deeper surveys are needed to identify more examples (</a:t>
            </a:r>
            <a:r>
              <a:rPr lang="en-US" sz="2000" dirty="0" err="1" smtClean="0"/>
              <a:t>eROSITA</a:t>
            </a:r>
            <a:r>
              <a:rPr lang="en-US" sz="2000" dirty="0" smtClean="0"/>
              <a:t>, low frequency radio?) with Chandra follow-up to study interactions in detail.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Boston, 11 July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X-ray View of Galaxy Ecosystems</a:t>
            </a:r>
            <a:endParaRPr kumimoji="0"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37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4330</TotalTime>
  <Words>1100</Words>
  <Application>Microsoft Macintosh PowerPoint</Application>
  <PresentationFormat>On-screen Show (4:3)</PresentationFormat>
  <Paragraphs>118</Paragraphs>
  <Slides>9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Module</vt:lpstr>
      <vt:lpstr>Building the Hot Intra-Group Medium in Spiral-Rich Compact Groups </vt:lpstr>
      <vt:lpstr>Co-evolution of galaxies and groups: How do we build the IGM?</vt:lpstr>
      <vt:lpstr>Groups in transition: Spiral-rich groups with a hot IGM</vt:lpstr>
      <vt:lpstr>Stephan’s Quintet:  Heating Hi via collision shocks  (O’Sullivan et al. 2009)</vt:lpstr>
      <vt:lpstr>NGC 5903 A second Stephan’s Quintet?</vt:lpstr>
      <vt:lpstr>NGC 5903:  a second Stephan’s Quintet?   (O’Sullivan et al. in prep.)</vt:lpstr>
      <vt:lpstr>HCG 16: A spiral-only group with a hot IGM (O’Sullivan et al. submitted)</vt:lpstr>
      <vt:lpstr>HCG 16: Starburst winds (O’Sullivan et al. submitted)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Hot Intra-Group Medium in Spiral-Rich Compact Groups </dc:title>
  <dc:creator>Ewan O'Sullivan</dc:creator>
  <cp:lastModifiedBy>Ewan O'Sullivan</cp:lastModifiedBy>
  <cp:revision>55</cp:revision>
  <dcterms:created xsi:type="dcterms:W3CDTF">2014-07-11T01:44:42Z</dcterms:created>
  <dcterms:modified xsi:type="dcterms:W3CDTF">2014-07-11T02:07:05Z</dcterms:modified>
</cp:coreProperties>
</file>