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278" r:id="rId4"/>
    <p:sldId id="281" r:id="rId5"/>
    <p:sldId id="277" r:id="rId6"/>
    <p:sldId id="279" r:id="rId7"/>
    <p:sldId id="280" r:id="rId8"/>
    <p:sldId id="283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856-53C4-9547-A0DD-CA0ED9CE170C}" type="datetimeFigureOut">
              <a:rPr lang="en-US" smtClean="0"/>
              <a:pPr/>
              <a:t>7/14/14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8AF54-0986-1042-BBEF-10071510D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74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74D6-A0B9-EB43-9330-8445C037152A}" type="datetimeFigureOut">
              <a:rPr lang="en-US" smtClean="0"/>
              <a:pPr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A45D-45AA-5A41-BAA0-4E6CF0B6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6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11F2-333E-8641-A97E-A5C8ED50E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image" Target="../media/image6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562" y="925092"/>
            <a:ext cx="8419359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Critical Role for Viscosity in the Radio Mode AGN Feedback Cycle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169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Paul Nulsen</a:t>
            </a:r>
          </a:p>
          <a:p>
            <a:endParaRPr lang="en-US" sz="2400" dirty="0" smtClean="0"/>
          </a:p>
          <a:p>
            <a:r>
              <a:rPr lang="en-US" sz="2400" dirty="0" smtClean="0"/>
              <a:t>Harvard-Smithsonian Center for Astrophysics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630"/>
            <a:ext cx="8229600" cy="7132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Fuel for Radio Mode AGN Feedback Cycle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 dirty="0"/>
          </a:p>
        </p:txBody>
      </p:sp>
      <p:pic>
        <p:nvPicPr>
          <p:cNvPr id="9" name="Picture 8" descr="n5813_rand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0" y="863920"/>
            <a:ext cx="3863340" cy="2966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581" y="3769935"/>
            <a:ext cx="319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NGC 5813 (Randall et al 2011)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2212" y="930405"/>
            <a:ext cx="4404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star formation rates in  nearby massive elliptical galaxies at the centers of hot atmospheres are widely attributed to radio mode feedback (</a:t>
            </a:r>
            <a:r>
              <a:rPr lang="en-US" dirty="0" err="1" smtClean="0"/>
              <a:t>Birzan</a:t>
            </a:r>
            <a:r>
              <a:rPr lang="en-US" dirty="0" smtClean="0"/>
              <a:t>+ 2004; Dunn+ 2005; Dong+ 2010; O’Sullivan+ 2011; McNamara &amp; Nulsen 2007, 2012; Fabian 2012)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772" y="4164649"/>
            <a:ext cx="4932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 cycle is closed naturally if the AGN are fueled by cooled gas</a:t>
            </a:r>
          </a:p>
          <a:p>
            <a:endParaRPr lang="en-US" dirty="0" smtClean="0"/>
          </a:p>
          <a:p>
            <a:r>
              <a:rPr lang="en-US" dirty="0" err="1" smtClean="0"/>
              <a:t>Bondi</a:t>
            </a:r>
            <a:r>
              <a:rPr lang="en-US" dirty="0" smtClean="0"/>
              <a:t> accretion cannot power some systems (Rafferty+ 2006)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ystems with shortest cooling times have cold gas (Edge 2001; Donahue+ 2011; Werner+ 2014)</a:t>
            </a:r>
            <a:endParaRPr lang="en-US" dirty="0"/>
          </a:p>
        </p:txBody>
      </p:sp>
      <p:pic>
        <p:nvPicPr>
          <p:cNvPr id="15" name="Picture 14" descr="fbcyc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79" y="2841592"/>
            <a:ext cx="3827780" cy="24098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TextBox 15"/>
          <p:cNvSpPr txBox="1"/>
          <p:nvPr/>
        </p:nvSpPr>
        <p:spPr>
          <a:xfrm>
            <a:off x="5832649" y="5803921"/>
            <a:ext cx="304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How is the cold gas produced?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706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80"/>
            <a:ext cx="8229600" cy="897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Viscosity </a:t>
            </a:r>
            <a:r>
              <a:rPr lang="en-US" sz="3600" dirty="0" err="1" smtClean="0"/>
              <a:t>vs</a:t>
            </a:r>
            <a:r>
              <a:rPr lang="en-US" sz="3600" dirty="0" smtClean="0"/>
              <a:t> Thermal Instability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028846"/>
            <a:ext cx="8229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ensity perturbations oscillate about their equilibrium position, where the density perturbation is zero, at the Brunt-</a:t>
            </a:r>
            <a:r>
              <a:rPr lang="en-US" dirty="0" err="1" smtClean="0"/>
              <a:t>Väisälä</a:t>
            </a:r>
            <a:r>
              <a:rPr lang="en-US" dirty="0" smtClean="0"/>
              <a:t> frequency,</a:t>
            </a:r>
          </a:p>
          <a:p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e</a:t>
            </a:r>
            <a:r>
              <a:rPr lang="en-US" dirty="0" smtClean="0"/>
              <a:t>, they </a:t>
            </a:r>
            <a:r>
              <a:rPr lang="en-US" dirty="0"/>
              <a:t>r</a:t>
            </a:r>
            <a:r>
              <a:rPr lang="en-US" dirty="0" smtClean="0"/>
              <a:t>eturn to equilibrium in about the free fall time </a:t>
            </a:r>
          </a:p>
          <a:p>
            <a:endParaRPr lang="en-US" dirty="0"/>
          </a:p>
          <a:p>
            <a:r>
              <a:rPr lang="en-US" dirty="0" smtClean="0"/>
              <a:t>This suppresses thermal instability unless the cooling time is short compared to the free-fall time (</a:t>
            </a:r>
            <a:r>
              <a:rPr lang="en-US" dirty="0" err="1" smtClean="0"/>
              <a:t>Cowie</a:t>
            </a:r>
            <a:r>
              <a:rPr lang="en-US" dirty="0" smtClean="0"/>
              <a:t> et al 1980; </a:t>
            </a:r>
            <a:r>
              <a:rPr lang="en-US" dirty="0" err="1" smtClean="0"/>
              <a:t>Balbus</a:t>
            </a:r>
            <a:r>
              <a:rPr lang="en-US" dirty="0" smtClean="0"/>
              <a:t> &amp; </a:t>
            </a:r>
            <a:r>
              <a:rPr lang="en-US" dirty="0" err="1" smtClean="0"/>
              <a:t>Soker</a:t>
            </a:r>
            <a:r>
              <a:rPr lang="en-US" dirty="0" smtClean="0"/>
              <a:t> 1989)</a:t>
            </a:r>
          </a:p>
          <a:p>
            <a:endParaRPr lang="en-US" dirty="0" smtClean="0"/>
          </a:p>
          <a:p>
            <a:r>
              <a:rPr lang="en-US" dirty="0" smtClean="0"/>
              <a:t>Thermal instability in </a:t>
            </a:r>
            <a:r>
              <a:rPr lang="en-US" dirty="0"/>
              <a:t>a hot atmosphere </a:t>
            </a:r>
            <a:r>
              <a:rPr lang="en-US" dirty="0" smtClean="0"/>
              <a:t>requires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cool</a:t>
            </a:r>
            <a:r>
              <a:rPr lang="en-US" dirty="0" smtClean="0"/>
              <a:t> &lt; </a:t>
            </a:r>
            <a:r>
              <a:rPr lang="en-US" dirty="0"/>
              <a:t>10 </a:t>
            </a:r>
            <a:r>
              <a:rPr lang="en-US" dirty="0" err="1"/>
              <a:t>t</a:t>
            </a:r>
            <a:r>
              <a:rPr lang="en-US" baseline="-25000" dirty="0" err="1"/>
              <a:t>ff</a:t>
            </a:r>
            <a:r>
              <a:rPr lang="en-US" dirty="0"/>
              <a:t> (Sharma et al 2012)</a:t>
            </a:r>
          </a:p>
          <a:p>
            <a:endParaRPr lang="en-US" dirty="0" smtClean="0"/>
          </a:p>
          <a:p>
            <a:r>
              <a:rPr lang="en-US" dirty="0"/>
              <a:t>Optical line emitting gas (</a:t>
            </a:r>
            <a:r>
              <a:rPr lang="en-US" dirty="0" err="1"/>
              <a:t>eg</a:t>
            </a:r>
            <a:r>
              <a:rPr lang="en-US" dirty="0"/>
              <a:t> Crawford et al 1999) and </a:t>
            </a:r>
            <a:r>
              <a:rPr lang="en-US" dirty="0" smtClean="0"/>
              <a:t>molecular </a:t>
            </a:r>
          </a:p>
          <a:p>
            <a:r>
              <a:rPr lang="en-US" dirty="0" smtClean="0"/>
              <a:t>gas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Edge 2001; Salomé &amp; </a:t>
            </a:r>
            <a:r>
              <a:rPr lang="en-US" dirty="0" err="1"/>
              <a:t>Combes</a:t>
            </a:r>
            <a:r>
              <a:rPr lang="en-US" dirty="0"/>
              <a:t> 2003) are detected in </a:t>
            </a:r>
            <a:r>
              <a:rPr lang="en-US" dirty="0" smtClean="0"/>
              <a:t>many</a:t>
            </a:r>
          </a:p>
          <a:p>
            <a:r>
              <a:rPr lang="en-US" dirty="0"/>
              <a:t>s</a:t>
            </a:r>
            <a:r>
              <a:rPr lang="en-US" smtClean="0"/>
              <a:t>ystems </a:t>
            </a:r>
            <a:r>
              <a:rPr lang="en-US" dirty="0" smtClean="0"/>
              <a:t>with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cool</a:t>
            </a:r>
            <a:r>
              <a:rPr lang="en-US" dirty="0" smtClean="0"/>
              <a:t> &gt; 10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ff</a:t>
            </a:r>
            <a:r>
              <a:rPr lang="en-US" dirty="0" smtClean="0"/>
              <a:t> – how?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Gas with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cool</a:t>
            </a:r>
            <a:r>
              <a:rPr lang="en-US" dirty="0" smtClean="0"/>
              <a:t> &gt; </a:t>
            </a:r>
            <a:r>
              <a:rPr lang="en-US" dirty="0"/>
              <a:t>10 </a:t>
            </a:r>
            <a:r>
              <a:rPr lang="en-US" dirty="0" err="1"/>
              <a:t>t</a:t>
            </a:r>
            <a:r>
              <a:rPr lang="en-US" baseline="-25000" dirty="0" err="1"/>
              <a:t>ff</a:t>
            </a:r>
            <a:r>
              <a:rPr lang="en-US" dirty="0"/>
              <a:t> </a:t>
            </a:r>
            <a:r>
              <a:rPr lang="en-US" dirty="0" smtClean="0"/>
              <a:t> can cool unstably if supported by rotation</a:t>
            </a:r>
          </a:p>
          <a:p>
            <a:endParaRPr lang="en-US" dirty="0" smtClean="0"/>
          </a:p>
          <a:p>
            <a:r>
              <a:rPr lang="en-US" dirty="0" smtClean="0"/>
              <a:t>To conserve angular momentum, the viscous diffusion time at r</a:t>
            </a:r>
          </a:p>
          <a:p>
            <a:r>
              <a:rPr lang="en-US" dirty="0" smtClean="0"/>
              <a:t> must</a:t>
            </a:r>
            <a:r>
              <a:rPr lang="en-US" dirty="0"/>
              <a:t> </a:t>
            </a:r>
            <a:r>
              <a:rPr lang="en-US" dirty="0" smtClean="0"/>
              <a:t>exceed the cooling time, </a:t>
            </a:r>
            <a:r>
              <a:rPr lang="en-US" dirty="0" err="1" smtClean="0"/>
              <a:t>ie</a:t>
            </a:r>
            <a:r>
              <a:rPr lang="en-US" dirty="0" smtClean="0"/>
              <a:t>          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69771"/>
              </p:ext>
            </p:extLst>
          </p:nvPr>
        </p:nvGraphicFramePr>
        <p:xfrm>
          <a:off x="5505665" y="1368913"/>
          <a:ext cx="266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3" name="Equation" r:id="rId3" imgW="1778000" imgH="406400" progId="Equation.3">
                  <p:embed/>
                </p:oleObj>
              </mc:Choice>
              <mc:Fallback>
                <p:oleObj name="Equation" r:id="rId3" imgW="177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665" y="1368913"/>
                        <a:ext cx="266700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16509"/>
              </p:ext>
            </p:extLst>
          </p:nvPr>
        </p:nvGraphicFramePr>
        <p:xfrm>
          <a:off x="3733268" y="5715493"/>
          <a:ext cx="89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4" name="Equation" r:id="rId5" imgW="596900" imgH="241300" progId="Equation.3">
                  <p:embed/>
                </p:oleObj>
              </mc:Choice>
              <mc:Fallback>
                <p:oleObj name="Equation" r:id="rId5" imgW="59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268" y="5715493"/>
                        <a:ext cx="895350" cy="361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nature07169-f1.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81" y="3813178"/>
            <a:ext cx="1828800" cy="2005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8777" y="5771730"/>
            <a:ext cx="294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emitting gas in </a:t>
            </a:r>
            <a:r>
              <a:rPr lang="en-US" dirty="0" smtClean="0"/>
              <a:t>Perseus (</a:t>
            </a:r>
            <a:r>
              <a:rPr lang="en-US" dirty="0"/>
              <a:t>Fabian et al 2008)</a:t>
            </a:r>
          </a:p>
        </p:txBody>
      </p:sp>
    </p:spTree>
    <p:extLst>
      <p:ext uri="{BB962C8B-B14F-4D97-AF65-F5344CB8AC3E}">
        <p14:creationId xmlns:p14="http://schemas.microsoft.com/office/powerpoint/2010/main" val="204759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36"/>
            <a:ext cx="8229600" cy="71321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Braginskii</a:t>
            </a:r>
            <a:r>
              <a:rPr lang="en-US" sz="3600" dirty="0" smtClean="0"/>
              <a:t> Viscosity is not Diffusive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51508"/>
            <a:ext cx="8229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Dynamically insignificant magnetic field =&gt; fluid motions plus flux freezing change B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a </a:t>
            </a:r>
            <a:r>
              <a:rPr lang="en-US" dirty="0" err="1" smtClean="0"/>
              <a:t>collisionless</a:t>
            </a:r>
            <a:r>
              <a:rPr lang="en-US" dirty="0" smtClean="0"/>
              <a:t> plasma, particle magnetic moments,              are conserved</a:t>
            </a:r>
          </a:p>
          <a:p>
            <a:endParaRPr lang="en-US" dirty="0"/>
          </a:p>
          <a:p>
            <a:r>
              <a:rPr lang="en-US" dirty="0" smtClean="0"/>
              <a:t>=&gt; varying B causes anisotropy in particle velocity distributions</a:t>
            </a:r>
          </a:p>
          <a:p>
            <a:endParaRPr lang="en-US" dirty="0" smtClean="0"/>
          </a:p>
          <a:p>
            <a:r>
              <a:rPr lang="en-US" dirty="0" smtClean="0"/>
              <a:t>Collisions </a:t>
            </a:r>
            <a:r>
              <a:rPr lang="en-US" dirty="0" err="1" smtClean="0"/>
              <a:t>isotropize</a:t>
            </a:r>
            <a:r>
              <a:rPr lang="en-US" dirty="0" smtClean="0"/>
              <a:t> proton velocities on a timescale of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pp</a:t>
            </a:r>
            <a:r>
              <a:rPr lang="en-US" dirty="0" smtClean="0"/>
              <a:t> ≈ 700 (kT)</a:t>
            </a:r>
            <a:r>
              <a:rPr lang="en-US" baseline="30000" dirty="0" smtClean="0"/>
              <a:t>3/2 </a:t>
            </a:r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(electrons ≈ 60 times faster) </a:t>
            </a:r>
          </a:p>
          <a:p>
            <a:endParaRPr lang="en-US" dirty="0"/>
          </a:p>
          <a:p>
            <a:r>
              <a:rPr lang="en-US" dirty="0" smtClean="0"/>
              <a:t>Changing B due to fluid motion causes a small residual pressure anisotropy,</a:t>
            </a:r>
          </a:p>
          <a:p>
            <a:r>
              <a:rPr lang="en-US" dirty="0"/>
              <a:t>w</a:t>
            </a:r>
            <a:r>
              <a:rPr lang="en-US" dirty="0" smtClean="0"/>
              <a:t>here        is the pressure perpendicular to the field</a:t>
            </a:r>
          </a:p>
          <a:p>
            <a:endParaRPr lang="en-US" dirty="0"/>
          </a:p>
          <a:p>
            <a:r>
              <a:rPr lang="en-US" dirty="0" smtClean="0"/>
              <a:t>Kunz et al (2012): </a:t>
            </a:r>
          </a:p>
          <a:p>
            <a:endParaRPr lang="en-US" dirty="0" smtClean="0"/>
          </a:p>
          <a:p>
            <a:r>
              <a:rPr lang="en-US" dirty="0" smtClean="0"/>
              <a:t>Viscous stress tensor is the </a:t>
            </a:r>
            <a:r>
              <a:rPr lang="en-US" i="1" dirty="0" smtClean="0"/>
              <a:t>anisotropic part of the total stress,</a:t>
            </a:r>
          </a:p>
          <a:p>
            <a:endParaRPr lang="en-US" dirty="0" smtClean="0"/>
          </a:p>
          <a:p>
            <a:r>
              <a:rPr lang="en-US" dirty="0" smtClean="0"/>
              <a:t>For motion parallel to uniform field, must match usual stress:</a:t>
            </a:r>
          </a:p>
          <a:p>
            <a:r>
              <a:rPr lang="en-US" dirty="0"/>
              <a:t>s</a:t>
            </a:r>
            <a:r>
              <a:rPr lang="en-US" dirty="0" smtClean="0"/>
              <a:t>o 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ii</a:t>
            </a:r>
            <a:r>
              <a:rPr lang="en-US" dirty="0" smtClean="0"/>
              <a:t> p</a:t>
            </a:r>
            <a:r>
              <a:rPr lang="en-US" baseline="-25000" dirty="0" smtClean="0"/>
              <a:t>i</a:t>
            </a:r>
            <a:r>
              <a:rPr lang="en-US" dirty="0" smtClean="0"/>
              <a:t> is exactly the Spitzer (field free) viscosity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54722"/>
              </p:ext>
            </p:extLst>
          </p:nvPr>
        </p:nvGraphicFramePr>
        <p:xfrm>
          <a:off x="7603773" y="3387054"/>
          <a:ext cx="1047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5" name="Equation" r:id="rId3" imgW="698500" imgH="203200" progId="Equation.3">
                  <p:embed/>
                </p:oleObj>
              </mc:Choice>
              <mc:Fallback>
                <p:oleObj name="Equation" r:id="rId3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3773" y="3387054"/>
                        <a:ext cx="1047750" cy="30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21790"/>
              </p:ext>
            </p:extLst>
          </p:nvPr>
        </p:nvGraphicFramePr>
        <p:xfrm>
          <a:off x="1219540" y="3653383"/>
          <a:ext cx="285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6" name="Equation" r:id="rId5" imgW="190500" imgH="203200" progId="Equation.3">
                  <p:embed/>
                </p:oleObj>
              </mc:Choice>
              <mc:Fallback>
                <p:oleObj name="Equation" r:id="rId5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540" y="3653383"/>
                        <a:ext cx="285750" cy="30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9363"/>
              </p:ext>
            </p:extLst>
          </p:nvPr>
        </p:nvGraphicFramePr>
        <p:xfrm>
          <a:off x="2371638" y="4044770"/>
          <a:ext cx="2438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7" name="Equation" r:id="rId7" imgW="1625600" imgH="393700" progId="Equation.3">
                  <p:embed/>
                </p:oleObj>
              </mc:Choice>
              <mc:Fallback>
                <p:oleObj name="Equation" r:id="rId7" imgW="162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1638" y="4044770"/>
                        <a:ext cx="2438400" cy="590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51541"/>
              </p:ext>
            </p:extLst>
          </p:nvPr>
        </p:nvGraphicFramePr>
        <p:xfrm>
          <a:off x="6394981" y="4728011"/>
          <a:ext cx="1390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8" name="Equation" r:id="rId9" imgW="927100" imgH="203200" progId="Equation.3">
                  <p:embed/>
                </p:oleObj>
              </mc:Choice>
              <mc:Fallback>
                <p:oleObj name="Equation" r:id="rId9" imgW="927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981" y="4728011"/>
                        <a:ext cx="1390650" cy="30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92523"/>
              </p:ext>
            </p:extLst>
          </p:nvPr>
        </p:nvGraphicFramePr>
        <p:xfrm>
          <a:off x="6360933" y="5143081"/>
          <a:ext cx="2381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9" name="Equation" r:id="rId11" imgW="1587500" imgH="406400" progId="Equation.3">
                  <p:embed/>
                </p:oleObj>
              </mc:Choice>
              <mc:Fallback>
                <p:oleObj name="Equation" r:id="rId11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60933" y="5143081"/>
                        <a:ext cx="238125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32475"/>
              </p:ext>
            </p:extLst>
          </p:nvPr>
        </p:nvGraphicFramePr>
        <p:xfrm>
          <a:off x="5551038" y="1316549"/>
          <a:ext cx="552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" name="Equation" r:id="rId13" imgW="368300" imgH="406400" progId="Equation.3">
                  <p:embed/>
                </p:oleObj>
              </mc:Choice>
              <mc:Fallback>
                <p:oleObj name="Equation" r:id="rId13" imgW="368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51038" y="1316549"/>
                        <a:ext cx="55245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21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908"/>
            <a:ext cx="8229600" cy="7132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Conditions for </a:t>
            </a:r>
            <a:r>
              <a:rPr lang="en-US" sz="3600" dirty="0" err="1" smtClean="0"/>
              <a:t>Braginskii</a:t>
            </a:r>
            <a:r>
              <a:rPr lang="en-US" sz="3600" dirty="0" smtClean="0"/>
              <a:t> Viscosity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087796"/>
            <a:ext cx="8229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decoupled from one another, changes in particle velocities parallel and perpendicular to B reflect energy conservation for work done on/by the corresponding pressures</a:t>
            </a:r>
          </a:p>
          <a:p>
            <a:endParaRPr lang="en-US" dirty="0" smtClean="0"/>
          </a:p>
          <a:p>
            <a:r>
              <a:rPr lang="en-US" i="1" dirty="0" smtClean="0"/>
              <a:t>Requirements:</a:t>
            </a:r>
          </a:p>
          <a:p>
            <a:endParaRPr lang="en-US" i="1" dirty="0"/>
          </a:p>
          <a:p>
            <a:r>
              <a:rPr lang="en-US" dirty="0"/>
              <a:t>	</a:t>
            </a:r>
            <a:r>
              <a:rPr lang="en-US" dirty="0" err="1" smtClean="0"/>
              <a:t>Larmor</a:t>
            </a:r>
            <a:r>
              <a:rPr lang="en-US" dirty="0" smtClean="0"/>
              <a:t> radius &lt;&lt; mean free path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Relaxation time determined by ion collisions – magnetic field not chaotic enough to 	reduce it (</a:t>
            </a:r>
            <a:r>
              <a:rPr lang="en-US" dirty="0" err="1" smtClean="0"/>
              <a:t>ie</a:t>
            </a:r>
            <a:r>
              <a:rPr lang="en-US" dirty="0" smtClean="0"/>
              <a:t> plasma turbulence not too strong; cf. </a:t>
            </a:r>
            <a:r>
              <a:rPr lang="en-US" dirty="0" err="1" smtClean="0"/>
              <a:t>Schekochihin</a:t>
            </a:r>
            <a:r>
              <a:rPr lang="en-US" dirty="0" smtClean="0"/>
              <a:t>+ 05, 09)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fail if magnetic field is isotropic on average in small volumes and </a:t>
            </a:r>
          </a:p>
          <a:p>
            <a:r>
              <a:rPr lang="en-US" dirty="0" smtClean="0"/>
              <a:t>field coherence length &lt;&lt; particle mean free path</a:t>
            </a:r>
          </a:p>
          <a:p>
            <a:endParaRPr lang="en-US" dirty="0" smtClean="0"/>
          </a:p>
          <a:p>
            <a:r>
              <a:rPr lang="en-US" i="1" dirty="0" smtClean="0"/>
              <a:t>Insensitive to the poorly known structure of the magnetic field or field topology</a:t>
            </a:r>
          </a:p>
          <a:p>
            <a:endParaRPr lang="en-US" i="1" dirty="0"/>
          </a:p>
          <a:p>
            <a:r>
              <a:rPr lang="en-US" dirty="0" smtClean="0"/>
              <a:t>In contrast to thermal conduction</a:t>
            </a:r>
          </a:p>
        </p:txBody>
      </p:sp>
    </p:spTree>
    <p:extLst>
      <p:ext uri="{BB962C8B-B14F-4D97-AF65-F5344CB8AC3E}">
        <p14:creationId xmlns:p14="http://schemas.microsoft.com/office/powerpoint/2010/main" val="162646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80"/>
            <a:ext cx="8229600" cy="7387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Observations for Thermal Instability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3829" y="1174439"/>
            <a:ext cx="469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Rafferty et al (2008) found young stars in BCGs only in systems with short central cooling times </a:t>
            </a:r>
          </a:p>
        </p:txBody>
      </p:sp>
      <p:pic>
        <p:nvPicPr>
          <p:cNvPr id="3" name="Picture 2" descr="color_thresh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5" y="1015712"/>
            <a:ext cx="3822700" cy="3858260"/>
          </a:xfrm>
          <a:prstGeom prst="rect">
            <a:avLst/>
          </a:prstGeom>
        </p:spPr>
      </p:pic>
      <p:pic>
        <p:nvPicPr>
          <p:cNvPr id="6" name="Picture 5" descr="cavag08H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13331" r="23813" b="4445"/>
          <a:stretch/>
        </p:blipFill>
        <p:spPr>
          <a:xfrm>
            <a:off x="5002303" y="2573514"/>
            <a:ext cx="3860579" cy="37592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1117096" y="5202076"/>
            <a:ext cx="393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Cavagnolo</a:t>
            </a:r>
            <a:r>
              <a:rPr lang="en-US" dirty="0"/>
              <a:t> et al (2008) found Hα emission in BCGs only in systems with low central entropy (short cooling time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1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80"/>
            <a:ext cx="8229600" cy="7387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Conduction </a:t>
            </a:r>
            <a:r>
              <a:rPr lang="en-US" sz="3600" dirty="0" err="1" smtClean="0"/>
              <a:t>vs</a:t>
            </a:r>
            <a:r>
              <a:rPr lang="en-US" sz="3600" dirty="0" smtClean="0"/>
              <a:t> Viscosity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77159"/>
              </p:ext>
            </p:extLst>
          </p:nvPr>
        </p:nvGraphicFramePr>
        <p:xfrm>
          <a:off x="4886453" y="1198345"/>
          <a:ext cx="1181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4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6453" y="1198345"/>
                        <a:ext cx="118110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81646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Voit</a:t>
            </a:r>
            <a:r>
              <a:rPr lang="en-US" dirty="0" smtClean="0"/>
              <a:t> </a:t>
            </a:r>
            <a:r>
              <a:rPr lang="en-US" dirty="0"/>
              <a:t>et al (2009) </a:t>
            </a:r>
            <a:r>
              <a:rPr lang="en-US" dirty="0" smtClean="0"/>
              <a:t>found the minimum value of                            </a:t>
            </a:r>
            <a:r>
              <a:rPr lang="en-US" dirty="0"/>
              <a:t>in </a:t>
            </a:r>
            <a:r>
              <a:rPr lang="en-US" dirty="0" smtClean="0"/>
              <a:t>these systems </a:t>
            </a:r>
          </a:p>
          <a:p>
            <a:endParaRPr lang="en-US" dirty="0"/>
          </a:p>
          <a:p>
            <a:r>
              <a:rPr lang="en-US" dirty="0" smtClean="0"/>
              <a:t>– so they are </a:t>
            </a:r>
            <a:r>
              <a:rPr lang="en-US" dirty="0"/>
              <a:t>thermally unstable by </a:t>
            </a:r>
            <a:r>
              <a:rPr lang="en-US" dirty="0" smtClean="0"/>
              <a:t>the Field criterion if conductivity is suppressed moderately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threshold criterion on the viscosity expressed as                                  is very similar</a:t>
            </a:r>
          </a:p>
          <a:p>
            <a:endParaRPr lang="en-US" dirty="0"/>
          </a:p>
          <a:p>
            <a:r>
              <a:rPr lang="en-US" dirty="0" smtClean="0"/>
              <a:t>In fact, their ratio is                                 almost independent of density and temperature</a:t>
            </a:r>
          </a:p>
          <a:p>
            <a:endParaRPr lang="en-US" dirty="0"/>
          </a:p>
          <a:p>
            <a:r>
              <a:rPr lang="en-US" dirty="0" smtClean="0"/>
              <a:t>We can equally well interpret the result for the Field criterion as placing an upper limit on the viscous diffusion length in a cooling time, with the minimum value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Required for gas to cool out of a hot atmosphere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837092"/>
              </p:ext>
            </p:extLst>
          </p:nvPr>
        </p:nvGraphicFramePr>
        <p:xfrm>
          <a:off x="5535022" y="2422735"/>
          <a:ext cx="1543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5" name="Equation" r:id="rId5" imgW="1028700" imgH="508000" progId="Equation.3">
                  <p:embed/>
                </p:oleObj>
              </mc:Choice>
              <mc:Fallback>
                <p:oleObj name="Equation" r:id="rId5" imgW="1028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5022" y="2422735"/>
                        <a:ext cx="1543050" cy="762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76729"/>
              </p:ext>
            </p:extLst>
          </p:nvPr>
        </p:nvGraphicFramePr>
        <p:xfrm>
          <a:off x="2458426" y="3013542"/>
          <a:ext cx="1543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6" name="Equation" r:id="rId7" imgW="1028700" imgH="469900" progId="Equation.3">
                  <p:embed/>
                </p:oleObj>
              </mc:Choice>
              <mc:Fallback>
                <p:oleObj name="Equation" r:id="rId7" imgW="1028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8426" y="3013542"/>
                        <a:ext cx="1543050" cy="704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99672"/>
              </p:ext>
            </p:extLst>
          </p:nvPr>
        </p:nvGraphicFramePr>
        <p:xfrm>
          <a:off x="6677110" y="4387554"/>
          <a:ext cx="1333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7" name="Equation" r:id="rId9" imgW="889000" imgH="431800" progId="Equation.3">
                  <p:embed/>
                </p:oleObj>
              </mc:Choice>
              <mc:Fallback>
                <p:oleObj name="Equation" r:id="rId9" imgW="88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7110" y="4387554"/>
                        <a:ext cx="133350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50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80"/>
            <a:ext cx="8229600" cy="7387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Viscosity Takes </a:t>
            </a:r>
            <a:r>
              <a:rPr lang="en-US" sz="3600" dirty="0" err="1" smtClean="0"/>
              <a:t>Precendence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pic>
        <p:nvPicPr>
          <p:cNvPr id="6" name="Picture 5" descr="fie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60" y="988255"/>
            <a:ext cx="3962400" cy="3136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5930472" y="4090805"/>
            <a:ext cx="182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Werner+ 2014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29145"/>
            <a:ext cx="426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Werner+ (2014):  Field stability parameter is low over an extended region in systems with cold gas</a:t>
            </a:r>
          </a:p>
          <a:p>
            <a:endParaRPr lang="en-US" dirty="0"/>
          </a:p>
          <a:p>
            <a:r>
              <a:rPr lang="en-US" dirty="0" smtClean="0"/>
              <a:t>The exception, NGC 6868, has a rotating disk of cold gas</a:t>
            </a:r>
          </a:p>
          <a:p>
            <a:endParaRPr lang="en-US" dirty="0"/>
          </a:p>
          <a:p>
            <a:r>
              <a:rPr lang="en-US" dirty="0" smtClean="0"/>
              <a:t>Suggests global rotation in the hot atmosphere of NGC 6868</a:t>
            </a:r>
          </a:p>
          <a:p>
            <a:endParaRPr lang="en-US" dirty="0"/>
          </a:p>
          <a:p>
            <a:pPr marL="285750" indent="-285750">
              <a:buFont typeface="Symbol" charset="0"/>
              <a:buChar char=""/>
            </a:pPr>
            <a:r>
              <a:rPr lang="en-US" dirty="0" smtClean="0"/>
              <a:t>cooling gas moves on non-radial orbits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711068"/>
            <a:ext cx="822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 for heating </a:t>
            </a:r>
            <a:r>
              <a:rPr lang="en-US" dirty="0"/>
              <a:t>from </a:t>
            </a:r>
            <a:r>
              <a:rPr lang="en-US" dirty="0" smtClean="0"/>
              <a:t>an AGN at the </a:t>
            </a:r>
            <a:r>
              <a:rPr lang="en-US" dirty="0"/>
              <a:t>center of an </a:t>
            </a:r>
            <a:r>
              <a:rPr lang="en-US" dirty="0" err="1"/>
              <a:t>aspherical</a:t>
            </a:r>
            <a:r>
              <a:rPr lang="en-US" dirty="0"/>
              <a:t> </a:t>
            </a:r>
            <a:r>
              <a:rPr lang="en-US" dirty="0" smtClean="0"/>
              <a:t>atmosphere to </a:t>
            </a:r>
            <a:r>
              <a:rPr lang="en-US" dirty="0"/>
              <a:t>balance </a:t>
            </a:r>
            <a:r>
              <a:rPr lang="en-US" dirty="0" smtClean="0"/>
              <a:t>cooling locally throughout the atmosphere</a:t>
            </a:r>
          </a:p>
          <a:p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as cooling into a rotating disk does not feed the AGN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5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806"/>
            <a:ext cx="8229600" cy="8315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 July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X-ray View of Galaxy Ecosystems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967969"/>
            <a:ext cx="8229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Thermally unstable cooling of hot gas is a critical element of the radio mode AGN feedback cycle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ngular momentum can promote thermal instability, even if the cooling time exceeds ~10 free-fall times, if the viscosity is not too large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Braginskii</a:t>
            </a:r>
            <a:r>
              <a:rPr lang="en-US" dirty="0"/>
              <a:t> viscosity is local and much less sensitive to details of magnetic field structure than thermal conduction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Field criterion is numerically similar to the requirement on the viscosity for thermal instability, if the conductivity is suppressed by a factor of about 5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Systems with cold gas or young stars are unstable by these criteria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exception shows evidence of global rotation in the hot gas, suggesting the viscous stability condition takes </a:t>
            </a:r>
            <a:r>
              <a:rPr lang="en-US" dirty="0" err="1" smtClean="0"/>
              <a:t>precendence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904</Words>
  <Application>Microsoft Macintosh PowerPoint</Application>
  <PresentationFormat>On-screen Show (4:3)</PresentationFormat>
  <Paragraphs>125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A Critical Role for Viscosity in the Radio Mode AGN Feedback Cycle</vt:lpstr>
      <vt:lpstr>Fuel for Radio Mode AGN Feedback Cycle</vt:lpstr>
      <vt:lpstr>Viscosity vs Thermal Instability</vt:lpstr>
      <vt:lpstr>Braginskii Viscosity is not Diffusive</vt:lpstr>
      <vt:lpstr>Conditions for Braginskii Viscosity</vt:lpstr>
      <vt:lpstr>Observations for Thermal Instability</vt:lpstr>
      <vt:lpstr>Conduction vs Viscosity</vt:lpstr>
      <vt:lpstr>Viscosity Takes Precendence?</vt:lpstr>
      <vt:lpstr>Conclusions</vt:lpstr>
    </vt:vector>
  </TitlesOfParts>
  <Company>SAO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 Feedback in Clusters:  the Feedback Cycle </dc:title>
  <dc:creator>Paul Nulsen</dc:creator>
  <cp:lastModifiedBy>Paul Nulsen</cp:lastModifiedBy>
  <cp:revision>178</cp:revision>
  <dcterms:created xsi:type="dcterms:W3CDTF">2012-05-21T20:56:20Z</dcterms:created>
  <dcterms:modified xsi:type="dcterms:W3CDTF">2014-07-14T13:55:11Z</dcterms:modified>
</cp:coreProperties>
</file>