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comments/comment1.xml" ContentType="application/vnd.openxmlformats-officedocument.presentationml.comment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83" r:id="rId4"/>
    <p:sldId id="284" r:id="rId5"/>
    <p:sldId id="279" r:id="rId6"/>
    <p:sldId id="281" r:id="rId7"/>
    <p:sldId id="285" r:id="rId8"/>
    <p:sldId id="288" r:id="rId9"/>
    <p:sldId id="291" r:id="rId10"/>
    <p:sldId id="273" r:id="rId11"/>
    <p:sldId id="292" r:id="rId12"/>
    <p:sldId id="290" r:id="rId13"/>
    <p:sldId id="274" r:id="rId14"/>
    <p:sldId id="275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ong-Woo Kim" initials="D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D4A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 showComments="0">
  <p:normalViewPr>
    <p:restoredLeft sz="15629" autoAdjust="0"/>
    <p:restoredTop sz="94670" autoAdjust="0"/>
  </p:normalViewPr>
  <p:slideViewPr>
    <p:cSldViewPr snapToGrid="0" snapToObjects="1">
      <p:cViewPr>
        <p:scale>
          <a:sx n="200" d="100"/>
          <a:sy n="200" d="100"/>
        </p:scale>
        <p:origin x="-2592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0" d="100"/>
        <a:sy n="2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2-09-14T12:59:16.733" idx="2">
    <p:pos x="-537" y="117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8D26B-A3D6-E74A-AD4C-2672D3C76C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8389F-590A-C348-BCC0-B347498F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4D6F-21E8-4805-87CB-9A61E5F9C9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close balance among </a:t>
            </a:r>
          </a:p>
          <a:p>
            <a:r>
              <a:rPr lang="en-US" dirty="0" smtClean="0"/>
              <a:t>	heating/cooling and </a:t>
            </a:r>
          </a:p>
          <a:p>
            <a:r>
              <a:rPr lang="en-US" dirty="0" smtClean="0"/>
              <a:t>	a ability to hold ISM (inflow </a:t>
            </a:r>
            <a:r>
              <a:rPr lang="en-US" dirty="0" err="1" smtClean="0"/>
              <a:t>vs</a:t>
            </a:r>
            <a:r>
              <a:rPr lang="en-US" dirty="0" smtClean="0"/>
              <a:t> outflow),  </a:t>
            </a:r>
          </a:p>
          <a:p>
            <a:r>
              <a:rPr lang="en-US" dirty="0" smtClean="0"/>
              <a:t>given the amount of gas (fixed by mass loss </a:t>
            </a:r>
            <a:r>
              <a:rPr lang="en-US" dirty="0" err="1" smtClean="0"/>
              <a:t>x</a:t>
            </a:r>
            <a:r>
              <a:rPr lang="en-US" dirty="0" smtClean="0"/>
              <a:t> age)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Does this mean that AGN feedback does not affect globally on the galaxy scale, </a:t>
            </a:r>
          </a:p>
          <a:p>
            <a:r>
              <a:rPr lang="en-US" dirty="0" smtClean="0">
                <a:latin typeface="Calibri"/>
                <a:cs typeface="Calibri"/>
              </a:rPr>
              <a:t>while it may affect on the smaller scale and could help preventing from central cooling?  </a:t>
            </a:r>
          </a:p>
          <a:p>
            <a:r>
              <a:rPr lang="en-US" dirty="0" smtClean="0">
                <a:latin typeface="Calibri"/>
                <a:cs typeface="Calibri"/>
              </a:rPr>
              <a:t>(e.g., L</a:t>
            </a:r>
            <a:r>
              <a:rPr lang="en-US" baseline="-25000" dirty="0" smtClean="0">
                <a:latin typeface="Calibri"/>
                <a:cs typeface="Calibri"/>
              </a:rPr>
              <a:t>AGN</a:t>
            </a:r>
            <a:r>
              <a:rPr lang="en-US" dirty="0" smtClean="0">
                <a:latin typeface="Calibri"/>
                <a:cs typeface="Calibri"/>
              </a:rPr>
              <a:t> spread by a factor of 1000; L</a:t>
            </a:r>
            <a:r>
              <a:rPr lang="en-US" baseline="-25000" dirty="0" smtClean="0">
                <a:latin typeface="Calibri"/>
                <a:cs typeface="Calibri"/>
              </a:rPr>
              <a:t>AGN</a:t>
            </a:r>
            <a:r>
              <a:rPr lang="en-US" dirty="0" smtClean="0">
                <a:latin typeface="Calibri"/>
                <a:cs typeface="Calibri"/>
              </a:rPr>
              <a:t>=10</a:t>
            </a:r>
            <a:r>
              <a:rPr lang="en-US" baseline="30000" dirty="0" smtClean="0">
                <a:latin typeface="Calibri"/>
                <a:cs typeface="Calibri"/>
              </a:rPr>
              <a:t>41.1</a:t>
            </a:r>
            <a:r>
              <a:rPr lang="en-US" dirty="0" smtClean="0">
                <a:latin typeface="Calibri"/>
                <a:cs typeface="Calibri"/>
              </a:rPr>
              <a:t> in N4261 = 3C270  ; L</a:t>
            </a:r>
            <a:r>
              <a:rPr lang="en-US" baseline="-25000" dirty="0" smtClean="0">
                <a:latin typeface="Calibri"/>
                <a:cs typeface="Calibri"/>
              </a:rPr>
              <a:t>AGN</a:t>
            </a:r>
            <a:r>
              <a:rPr lang="en-US" dirty="0" smtClean="0">
                <a:latin typeface="Calibri"/>
                <a:cs typeface="Calibri"/>
              </a:rPr>
              <a:t>=10</a:t>
            </a:r>
            <a:r>
              <a:rPr lang="en-US" baseline="30000" dirty="0" smtClean="0">
                <a:latin typeface="Calibri"/>
                <a:cs typeface="Calibri"/>
              </a:rPr>
              <a:t>38.1</a:t>
            </a:r>
            <a:r>
              <a:rPr lang="en-US" dirty="0" smtClean="0">
                <a:latin typeface="Calibri"/>
                <a:cs typeface="Calibri"/>
              </a:rPr>
              <a:t> in N3379 )      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Does cold gas affect the scaling relation?  no CO detection, some HI detection (often extended in the outer region)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4D6F-21E8-4805-87CB-9A61E5F9C9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99476-41FF-8F47-88D0-097344A5431E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7D2C-7187-6940-9191-8950C0C95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158" y="980548"/>
            <a:ext cx="8198552" cy="1470025"/>
          </a:xfr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X-ray Scaling Relations of Early Type Galaxies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155" y="3307093"/>
            <a:ext cx="6400800" cy="1008563"/>
          </a:xfr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1F497D"/>
                </a:solidFill>
              </a:rPr>
              <a:t>Dong-Woo Kim</a:t>
            </a:r>
          </a:p>
          <a:p>
            <a:r>
              <a:rPr lang="en-US" sz="2400" b="1" i="1" dirty="0" smtClean="0">
                <a:solidFill>
                  <a:srgbClr val="1F497D"/>
                </a:solidFill>
              </a:rPr>
              <a:t>Harvard-Smithsonian Center for Astrophysics</a:t>
            </a:r>
          </a:p>
          <a:p>
            <a:endParaRPr lang="en-US" sz="2400" b="1" i="1" dirty="0" smtClean="0">
              <a:solidFill>
                <a:srgbClr val="1F497D"/>
              </a:solidFill>
            </a:endParaRPr>
          </a:p>
          <a:p>
            <a:endParaRPr lang="en-US" sz="2400" b="1" i="1" dirty="0" smtClean="0">
              <a:solidFill>
                <a:srgbClr val="1F497D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(X-ray View of Galaxy </a:t>
            </a:r>
            <a:r>
              <a:rPr lang="en-US" sz="2000" dirty="0" smtClean="0">
                <a:solidFill>
                  <a:srgbClr val="FF0000"/>
                </a:solidFill>
              </a:rPr>
              <a:t>Ecosystems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Boston in July 2014)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endParaRPr lang="en-US" sz="2400" b="1" i="1" dirty="0" smtClean="0">
              <a:solidFill>
                <a:srgbClr val="1F497D"/>
              </a:solidFill>
            </a:endParaRPr>
          </a:p>
          <a:p>
            <a:endParaRPr lang="en-US" sz="2400" b="1" i="1" dirty="0" smtClean="0">
              <a:solidFill>
                <a:srgbClr val="1F497D"/>
              </a:solidFill>
            </a:endParaRPr>
          </a:p>
          <a:p>
            <a:endParaRPr lang="en-US" sz="2400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lot_LT5.jpg"/>
          <p:cNvPicPr>
            <a:picLocks noChangeAspect="1"/>
          </p:cNvPicPr>
          <p:nvPr/>
        </p:nvPicPr>
        <p:blipFill>
          <a:blip r:embed="rId3"/>
          <a:srcRect l="2519" t="13233" r="6297" b="17013"/>
          <a:stretch>
            <a:fillRect/>
          </a:stretch>
        </p:blipFill>
        <p:spPr>
          <a:xfrm>
            <a:off x="5983953" y="1066800"/>
            <a:ext cx="2691151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600" y="4025900"/>
            <a:ext cx="4102100" cy="2492990"/>
          </a:xfrm>
          <a:prstGeom prst="rect">
            <a:avLst/>
          </a:prstGeom>
          <a:solidFill>
            <a:srgbClr val="FCD5B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morphologically selected </a:t>
            </a:r>
            <a:r>
              <a:rPr lang="en-US" sz="1200" dirty="0" err="1" smtClean="0">
                <a:latin typeface="Calibri"/>
                <a:cs typeface="Calibri"/>
              </a:rPr>
              <a:t>Ellipticals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</a:p>
          <a:p>
            <a:r>
              <a:rPr lang="en-US" sz="1200" dirty="0" smtClean="0">
                <a:latin typeface="Calibri"/>
                <a:cs typeface="Calibri"/>
              </a:rPr>
              <a:t>pure bulge only – no disk (by bulge-disk decomposition) </a:t>
            </a:r>
          </a:p>
          <a:p>
            <a:r>
              <a:rPr lang="en-US" sz="1200" dirty="0" smtClean="0">
                <a:latin typeface="Calibri"/>
                <a:cs typeface="Calibri"/>
              </a:rPr>
              <a:t>old stellar system – passively evolving (by average stellar age)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Calibri"/>
                <a:cs typeface="Calibri"/>
              </a:rPr>
              <a:t>dry merger – no recent SF (by core profile in the center) </a:t>
            </a:r>
          </a:p>
          <a:p>
            <a:r>
              <a:rPr lang="en-US" sz="1200" dirty="0" smtClean="0">
                <a:latin typeface="Calibri"/>
                <a:cs typeface="Calibri"/>
              </a:rPr>
              <a:t>slow rotators – no rotational support (by 2D kinematics) </a:t>
            </a:r>
          </a:p>
          <a:p>
            <a:r>
              <a:rPr lang="en-US" sz="1200" dirty="0" smtClean="0">
                <a:latin typeface="Calibri"/>
                <a:cs typeface="Calibri"/>
              </a:rPr>
              <a:t>          (small amount of cold molecular gas)</a:t>
            </a:r>
          </a:p>
          <a:p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L</a:t>
            </a:r>
            <a:r>
              <a:rPr lang="en-US" sz="1200" baseline="-25000" dirty="0" smtClean="0">
                <a:latin typeface="Calibri"/>
                <a:cs typeface="Calibri"/>
              </a:rPr>
              <a:t>X </a:t>
            </a:r>
            <a:r>
              <a:rPr lang="en-US" sz="1200" dirty="0" smtClean="0">
                <a:latin typeface="Calibri"/>
                <a:cs typeface="Calibri"/>
              </a:rPr>
              <a:t>(gas) – T</a:t>
            </a:r>
            <a:r>
              <a:rPr lang="en-US" sz="1200" baseline="-25000" dirty="0" smtClean="0">
                <a:latin typeface="Calibri"/>
                <a:cs typeface="Calibri"/>
              </a:rPr>
              <a:t>X </a:t>
            </a:r>
            <a:r>
              <a:rPr lang="en-US" sz="1200" dirty="0" smtClean="0">
                <a:latin typeface="Calibri"/>
                <a:cs typeface="Calibri"/>
              </a:rPr>
              <a:t>(gas) relation:  tight and steep (L ~ T</a:t>
            </a:r>
            <a:r>
              <a:rPr lang="en-US" sz="1200" baseline="30000" dirty="0" smtClean="0">
                <a:latin typeface="Calibri"/>
                <a:cs typeface="Calibri"/>
              </a:rPr>
              <a:t>4.5</a:t>
            </a:r>
            <a:r>
              <a:rPr lang="en-US" sz="1200" dirty="0" smtClean="0">
                <a:latin typeface="Calibri"/>
                <a:cs typeface="Calibri"/>
              </a:rPr>
              <a:t>)</a:t>
            </a:r>
            <a:endParaRPr lang="en-US" sz="10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not driven by</a:t>
            </a:r>
          </a:p>
          <a:p>
            <a:r>
              <a:rPr lang="en-US" sz="1200" dirty="0" smtClean="0">
                <a:latin typeface="Calibri"/>
                <a:cs typeface="Calibri"/>
              </a:rPr>
              <a:t>           rejuvenating star formation (old systems</a:t>
            </a:r>
            <a:r>
              <a:rPr lang="en-US" sz="1200" dirty="0" smtClean="0">
                <a:latin typeface="Calibri"/>
                <a:cs typeface="Calibri"/>
              </a:rPr>
              <a:t>)</a:t>
            </a:r>
          </a:p>
          <a:p>
            <a:r>
              <a:rPr lang="en-US" sz="1200" dirty="0" smtClean="0">
                <a:latin typeface="Calibri"/>
                <a:cs typeface="Calibri"/>
              </a:rPr>
              <a:t>           shape and rotation</a:t>
            </a:r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           AGN (L</a:t>
            </a:r>
            <a:r>
              <a:rPr lang="en-US" sz="1200" baseline="-25000" dirty="0" smtClean="0">
                <a:latin typeface="Calibri"/>
                <a:cs typeface="Calibri"/>
              </a:rPr>
              <a:t>AGN</a:t>
            </a:r>
            <a:r>
              <a:rPr lang="en-US" sz="1200" dirty="0" smtClean="0">
                <a:latin typeface="Calibri"/>
                <a:cs typeface="Calibri"/>
              </a:rPr>
              <a:t> varies widely and randomly)</a:t>
            </a:r>
          </a:p>
          <a:p>
            <a:r>
              <a:rPr lang="en-US" sz="1200" dirty="0" smtClean="0">
                <a:latin typeface="Calibri"/>
                <a:cs typeface="Calibri"/>
              </a:rPr>
              <a:t>           cold gas (no CO detection)</a:t>
            </a:r>
          </a:p>
        </p:txBody>
      </p:sp>
      <p:pic>
        <p:nvPicPr>
          <p:cNvPr id="16" name="Picture 15" descr="plot_LT5.jpg"/>
          <p:cNvPicPr>
            <a:picLocks noChangeAspect="1"/>
          </p:cNvPicPr>
          <p:nvPr/>
        </p:nvPicPr>
        <p:blipFill>
          <a:blip r:embed="rId4"/>
          <a:srcRect l="2519" t="13233" r="6297" b="17013"/>
          <a:stretch>
            <a:fillRect/>
          </a:stretch>
        </p:blipFill>
        <p:spPr>
          <a:xfrm>
            <a:off x="3257320" y="1066800"/>
            <a:ext cx="2743200" cy="27432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715712" y="1307068"/>
            <a:ext cx="1972092" cy="1974850"/>
            <a:chOff x="3984547" y="1307068"/>
            <a:chExt cx="1972092" cy="197485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64401" y="2926318"/>
              <a:ext cx="990600" cy="1588"/>
            </a:xfrm>
            <a:prstGeom prst="straightConnector1">
              <a:avLst/>
            </a:prstGeom>
            <a:ln>
              <a:solidFill>
                <a:schemeClr val="accent5">
                  <a:lumMod val="2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011951" y="1726168"/>
              <a:ext cx="839788" cy="1588"/>
            </a:xfrm>
            <a:prstGeom prst="straightConnector1">
              <a:avLst/>
            </a:prstGeom>
            <a:ln>
              <a:solidFill>
                <a:schemeClr val="accent5">
                  <a:lumMod val="2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32639" y="3035697"/>
              <a:ext cx="1524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cooling    vs.    heating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84547" y="1307068"/>
              <a:ext cx="338554" cy="99060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000" dirty="0" smtClean="0"/>
                <a:t>potential depth </a:t>
              </a:r>
              <a:endParaRPr lang="en-US" sz="1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19800" y="457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9873" y="195590"/>
            <a:ext cx="4369810" cy="523220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Calibri"/>
              </a:rPr>
              <a:t>Pure Elliptical Sample </a:t>
            </a:r>
          </a:p>
          <a:p>
            <a:r>
              <a:rPr lang="en-US" sz="1400" b="1" i="1" dirty="0" smtClean="0">
                <a:cs typeface="Calibri"/>
              </a:rPr>
              <a:t>(= passively evolving, non-rotating, genuine </a:t>
            </a:r>
            <a:r>
              <a:rPr lang="en-US" sz="1400" b="1" i="1" dirty="0" err="1" smtClean="0">
                <a:cs typeface="Calibri"/>
              </a:rPr>
              <a:t>spheroidal</a:t>
            </a:r>
            <a:r>
              <a:rPr lang="en-US" sz="1400" b="1" i="1" dirty="0" smtClean="0">
                <a:cs typeface="Calibri"/>
              </a:rPr>
              <a:t>)</a:t>
            </a:r>
          </a:p>
        </p:txBody>
      </p:sp>
      <p:pic>
        <p:nvPicPr>
          <p:cNvPr id="17" name="Picture 16" descr="plot_LT5.jpg"/>
          <p:cNvPicPr>
            <a:picLocks noChangeAspect="1"/>
          </p:cNvPicPr>
          <p:nvPr/>
        </p:nvPicPr>
        <p:blipFill>
          <a:blip r:embed="rId5"/>
          <a:srcRect l="2519" t="13233" r="6297" b="17013"/>
          <a:stretch>
            <a:fillRect/>
          </a:stretch>
        </p:blipFill>
        <p:spPr>
          <a:xfrm>
            <a:off x="540769" y="1066800"/>
            <a:ext cx="2691151" cy="2743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68253" y="1307068"/>
            <a:ext cx="810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Genuine E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6419860" y="1307068"/>
            <a:ext cx="380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" name="Picture 32" descr="plot_Tx_Lx40.jpg"/>
          <p:cNvPicPr>
            <a:picLocks noChangeAspect="1"/>
          </p:cNvPicPr>
          <p:nvPr/>
        </p:nvPicPr>
        <p:blipFill>
          <a:blip r:embed="rId6"/>
          <a:srcRect l="2519" t="13233" r="6297" b="17013"/>
          <a:stretch>
            <a:fillRect/>
          </a:stretch>
        </p:blipFill>
        <p:spPr>
          <a:xfrm>
            <a:off x="6000520" y="3810000"/>
            <a:ext cx="2691115" cy="2743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91150" y="6413500"/>
            <a:ext cx="387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Simulations from </a:t>
            </a:r>
            <a:r>
              <a:rPr lang="en-US" sz="1400" dirty="0" err="1" smtClean="0"/>
              <a:t>Negri</a:t>
            </a:r>
            <a:r>
              <a:rPr lang="en-US" sz="1400" dirty="0" smtClean="0"/>
              <a:t>, </a:t>
            </a:r>
            <a:r>
              <a:rPr lang="en-US" sz="1400" dirty="0" err="1" smtClean="0"/>
              <a:t>Pellegrini</a:t>
            </a:r>
            <a:r>
              <a:rPr lang="en-US" sz="1400" dirty="0" smtClean="0"/>
              <a:t> et al. (2014)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299702" y="653018"/>
            <a:ext cx="236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X</a:t>
            </a:r>
            <a:r>
              <a:rPr lang="en-US" dirty="0" err="1" smtClean="0"/>
              <a:t>(gas</a:t>
            </a:r>
            <a:r>
              <a:rPr lang="en-US" dirty="0" smtClean="0"/>
              <a:t>) – </a:t>
            </a:r>
            <a:r>
              <a:rPr lang="en-US" dirty="0" err="1" smtClean="0">
                <a:sym typeface="Symbol"/>
              </a:rPr>
              <a:t>T(gas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272" y="457200"/>
            <a:ext cx="4416628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Comparison with </a:t>
            </a:r>
            <a:r>
              <a:rPr lang="en-US" b="1" dirty="0" err="1" smtClean="0"/>
              <a:t>cDs</a:t>
            </a:r>
            <a:r>
              <a:rPr lang="en-US" b="1" dirty="0" smtClean="0"/>
              <a:t>, groups and clusters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940" y="1242842"/>
            <a:ext cx="4285264" cy="43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48250" y="5854700"/>
            <a:ext cx="3575050" cy="37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O’Sullivan, </a:t>
            </a:r>
            <a:r>
              <a:rPr lang="en-US" dirty="0" err="1" smtClean="0"/>
              <a:t>Ponman</a:t>
            </a:r>
            <a:r>
              <a:rPr lang="en-US" dirty="0" smtClean="0"/>
              <a:t> &amp; Collins 2003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74950" y="2876550"/>
            <a:ext cx="1549400" cy="1143000"/>
          </a:xfrm>
          <a:prstGeom prst="line">
            <a:avLst/>
          </a:prstGeom>
          <a:ln w="127000">
            <a:solidFill>
              <a:schemeClr val="accent4">
                <a:lumMod val="75000"/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56100" y="1320800"/>
            <a:ext cx="1631950" cy="1352550"/>
          </a:xfrm>
          <a:prstGeom prst="line">
            <a:avLst/>
          </a:prstGeom>
          <a:ln w="127000"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2550" y="2673350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groups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425" y="1701800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clusters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8425" y="4038084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3650" y="2488684"/>
            <a:ext cx="1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cs typeface="Calibri"/>
              </a:rPr>
              <a:t>L</a:t>
            </a:r>
            <a:r>
              <a:rPr lang="en-US" baseline="-25000" dirty="0" err="1" smtClean="0">
                <a:cs typeface="Calibri"/>
              </a:rPr>
              <a:t>X</a:t>
            </a:r>
            <a:r>
              <a:rPr lang="en-US" dirty="0" err="1" smtClean="0">
                <a:cs typeface="Calibri"/>
              </a:rPr>
              <a:t>(gas</a:t>
            </a:r>
            <a:r>
              <a:rPr lang="en-US" dirty="0" smtClean="0">
                <a:cs typeface="Calibri"/>
              </a:rPr>
              <a:t>)  ~ T(gas)</a:t>
            </a:r>
            <a:r>
              <a:rPr lang="en-US" baseline="30000" dirty="0" smtClean="0">
                <a:cs typeface="Calibri"/>
              </a:rPr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69050" y="3567668"/>
            <a:ext cx="206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cs typeface="Calibri"/>
              </a:rPr>
              <a:t>L</a:t>
            </a:r>
            <a:r>
              <a:rPr lang="en-US" baseline="-25000" dirty="0" err="1" smtClean="0">
                <a:cs typeface="Calibri"/>
              </a:rPr>
              <a:t>X</a:t>
            </a:r>
            <a:r>
              <a:rPr lang="en-US" dirty="0" err="1" smtClean="0">
                <a:cs typeface="Calibri"/>
              </a:rPr>
              <a:t>(gas</a:t>
            </a:r>
            <a:r>
              <a:rPr lang="en-US" dirty="0" smtClean="0">
                <a:cs typeface="Calibri"/>
              </a:rPr>
              <a:t>)  ~ T(gas)</a:t>
            </a:r>
            <a:r>
              <a:rPr lang="en-US" baseline="30000" dirty="0" smtClean="0">
                <a:cs typeface="Calibri"/>
              </a:rPr>
              <a:t>4.5</a:t>
            </a:r>
            <a:endParaRPr lang="en-US" dirty="0"/>
          </a:p>
        </p:txBody>
      </p:sp>
      <p:cxnSp>
        <p:nvCxnSpPr>
          <p:cNvPr id="16" name="Curved Connector 15"/>
          <p:cNvCxnSpPr>
            <a:endCxn id="10" idx="1"/>
          </p:cNvCxnSpPr>
          <p:nvPr/>
        </p:nvCxnSpPr>
        <p:spPr>
          <a:xfrm>
            <a:off x="5295900" y="1968500"/>
            <a:ext cx="1047750" cy="7048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endCxn id="11" idx="1"/>
          </p:cNvCxnSpPr>
          <p:nvPr/>
        </p:nvCxnSpPr>
        <p:spPr>
          <a:xfrm>
            <a:off x="3663950" y="3276600"/>
            <a:ext cx="2705100" cy="4757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271016" y="1216886"/>
            <a:ext cx="4747233" cy="4784428"/>
            <a:chOff x="2146650" y="907187"/>
            <a:chExt cx="4747233" cy="4784428"/>
          </a:xfrm>
        </p:grpSpPr>
        <p:pic>
          <p:nvPicPr>
            <p:cNvPr id="3" name="Picture 2" descr="temp_aa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2517" t="13228" r="6294" b="17008"/>
                <a:stretch>
                  <a:fillRect/>
                </a:stretch>
              </p:blipFill>
            </mc:Choice>
            <mc:Fallback>
              <p:blipFill>
                <a:blip r:embed="rId3"/>
                <a:srcRect l="2517" t="13228" r="6294" b="17008"/>
                <a:stretch>
                  <a:fillRect/>
                </a:stretch>
              </p:blipFill>
            </mc:Fallback>
          </mc:AlternateContent>
          <p:spPr>
            <a:xfrm>
              <a:off x="2146650" y="907187"/>
              <a:ext cx="4694402" cy="4784428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 rot="19686689">
              <a:off x="4756683" y="1447932"/>
              <a:ext cx="2137200" cy="44173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8720000">
              <a:off x="3886285" y="2522245"/>
              <a:ext cx="1228600" cy="36299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720000">
              <a:off x="3843678" y="2919596"/>
              <a:ext cx="1110271" cy="31189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35350" y="3802363"/>
              <a:ext cx="954884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18720000">
              <a:off x="3541523" y="3624656"/>
              <a:ext cx="1350772" cy="16281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9621193">
              <a:off x="5260768" y="1503155"/>
              <a:ext cx="1007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clusters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720000">
              <a:off x="3724003" y="3521606"/>
              <a:ext cx="97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Pure 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720000">
              <a:off x="4053230" y="2771318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cDs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720000">
              <a:off x="4040529" y="2440373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groups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7384" y="4057650"/>
              <a:ext cx="15443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coreless </a:t>
              </a:r>
              <a:r>
                <a:rPr lang="en-US" sz="1600" dirty="0" err="1" smtClean="0"/>
                <a:t>ETGs</a:t>
              </a:r>
              <a:endParaRPr lang="en-US" sz="1600" dirty="0" smtClean="0"/>
            </a:p>
            <a:p>
              <a:r>
                <a:rPr lang="en-US" sz="1600" dirty="0" smtClean="0"/>
                <a:t>      &amp; </a:t>
              </a:r>
              <a:r>
                <a:rPr lang="en-US" sz="1600" dirty="0" err="1" smtClean="0"/>
                <a:t>sprials</a:t>
              </a:r>
              <a:endParaRPr lang="en-US" sz="1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79272" y="457200"/>
            <a:ext cx="2488701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cs typeface="Calibri"/>
              </a:rPr>
              <a:t>L</a:t>
            </a:r>
            <a:r>
              <a:rPr lang="en-US" b="1" baseline="-25000" dirty="0" err="1" smtClean="0">
                <a:cs typeface="Calibri"/>
              </a:rPr>
              <a:t>X</a:t>
            </a:r>
            <a:r>
              <a:rPr lang="en-US" b="1" dirty="0" err="1" smtClean="0">
                <a:cs typeface="Calibri"/>
              </a:rPr>
              <a:t>(gas</a:t>
            </a:r>
            <a:r>
              <a:rPr lang="en-US" b="1" dirty="0" smtClean="0">
                <a:cs typeface="Calibri"/>
              </a:rPr>
              <a:t>) – </a:t>
            </a:r>
            <a:r>
              <a:rPr lang="en-US" b="1" dirty="0" err="1" smtClean="0">
                <a:cs typeface="Calibri"/>
              </a:rPr>
              <a:t>T(gas</a:t>
            </a:r>
            <a:r>
              <a:rPr lang="en-US" b="1" dirty="0" smtClean="0">
                <a:cs typeface="Calibri"/>
              </a:rPr>
              <a:t>)  relation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0668" y="1038472"/>
            <a:ext cx="3937281" cy="4893646"/>
          </a:xfrm>
          <a:prstGeom prst="rect">
            <a:avLst/>
          </a:prstGeom>
          <a:solidFill>
            <a:srgbClr val="CECE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>
                <a:latin typeface="+mj-lt"/>
                <a:cs typeface="Calibri"/>
              </a:rPr>
              <a:t> coreless, rotating </a:t>
            </a:r>
            <a:r>
              <a:rPr lang="en-US" sz="1200" dirty="0" err="1" smtClean="0">
                <a:latin typeface="+mj-lt"/>
                <a:cs typeface="Calibri"/>
              </a:rPr>
              <a:t>ETGs</a:t>
            </a:r>
            <a:r>
              <a:rPr lang="en-US" sz="1200" dirty="0" smtClean="0">
                <a:latin typeface="+mj-lt"/>
                <a:cs typeface="Calibri"/>
              </a:rPr>
              <a:t> </a:t>
            </a:r>
            <a:r>
              <a:rPr lang="en-US" sz="1200" dirty="0" smtClean="0">
                <a:cs typeface="Calibri"/>
              </a:rPr>
              <a:t> </a:t>
            </a:r>
            <a:r>
              <a:rPr lang="en-US" sz="1200" dirty="0" err="1" smtClean="0">
                <a:cs typeface="Calibri"/>
                <a:sym typeface="Wingdings"/>
              </a:rPr>
              <a:t></a:t>
            </a:r>
            <a:r>
              <a:rPr lang="en-US" sz="1200" dirty="0" smtClean="0">
                <a:cs typeface="Calibri"/>
                <a:sym typeface="Wingdings"/>
              </a:rPr>
              <a:t> gas-poor and </a:t>
            </a:r>
            <a:r>
              <a:rPr lang="en-US" sz="1200" dirty="0" smtClean="0">
                <a:cs typeface="Calibri"/>
              </a:rPr>
              <a:t>large scatter    </a:t>
            </a:r>
          </a:p>
          <a:p>
            <a:r>
              <a:rPr lang="en-US" sz="1200" dirty="0" smtClean="0">
                <a:latin typeface="+mj-lt"/>
                <a:cs typeface="Calibri"/>
              </a:rPr>
              <a:t>   (and spirals)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latin typeface="+mj-lt"/>
                <a:cs typeface="Calibri"/>
              </a:rPr>
              <a:t> pure Es   </a:t>
            </a:r>
            <a:r>
              <a:rPr lang="en-US" sz="1200" dirty="0" err="1" smtClean="0">
                <a:latin typeface="+mj-lt"/>
                <a:cs typeface="Calibri"/>
                <a:sym typeface="Wingdings"/>
              </a:rPr>
              <a:t></a:t>
            </a:r>
            <a:r>
              <a:rPr lang="en-US" sz="1200" dirty="0" smtClean="0">
                <a:latin typeface="+mj-lt"/>
                <a:cs typeface="Calibri"/>
                <a:sym typeface="Wingdings"/>
              </a:rPr>
              <a:t> </a:t>
            </a:r>
            <a:r>
              <a:rPr lang="en-US" sz="1200" dirty="0" smtClean="0">
                <a:latin typeface="+mj-lt"/>
                <a:cs typeface="Calibri"/>
              </a:rPr>
              <a:t> tight correlation, </a:t>
            </a:r>
            <a:r>
              <a:rPr lang="en-US" sz="1200" dirty="0" err="1" smtClean="0">
                <a:latin typeface="+mj-lt"/>
                <a:cs typeface="Calibri"/>
              </a:rPr>
              <a:t>L</a:t>
            </a:r>
            <a:r>
              <a:rPr lang="en-US" sz="1200" baseline="-25000" dirty="0" err="1" smtClean="0">
                <a:latin typeface="+mj-lt"/>
                <a:cs typeface="Calibri"/>
              </a:rPr>
              <a:t>X</a:t>
            </a:r>
            <a:r>
              <a:rPr lang="en-US" sz="1200" dirty="0" err="1" smtClean="0">
                <a:latin typeface="+mj-lt"/>
                <a:cs typeface="Calibri"/>
              </a:rPr>
              <a:t>(gas</a:t>
            </a:r>
            <a:r>
              <a:rPr lang="en-US" sz="1200" dirty="0" smtClean="0">
                <a:latin typeface="+mj-lt"/>
                <a:cs typeface="Calibri"/>
              </a:rPr>
              <a:t>)  ~ T(gas)</a:t>
            </a:r>
            <a:r>
              <a:rPr lang="en-US" sz="1200" baseline="30000" dirty="0" smtClean="0">
                <a:latin typeface="+mj-lt"/>
                <a:cs typeface="Calibri"/>
              </a:rPr>
              <a:t>4.5</a:t>
            </a:r>
            <a:endParaRPr lang="en-US" sz="1200" dirty="0" smtClean="0">
              <a:latin typeface="+mj-lt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+mj-lt"/>
                <a:cs typeface="Calibri"/>
              </a:rPr>
              <a:t> </a:t>
            </a:r>
            <a:r>
              <a:rPr lang="en-US" sz="1200" dirty="0" err="1" smtClean="0">
                <a:latin typeface="+mj-lt"/>
                <a:cs typeface="Calibri"/>
              </a:rPr>
              <a:t>cDs</a:t>
            </a:r>
            <a:r>
              <a:rPr lang="en-US" sz="1200" dirty="0" smtClean="0">
                <a:latin typeface="+mj-lt"/>
                <a:cs typeface="Calibri"/>
              </a:rPr>
              <a:t> and dominant galaxies in groups</a:t>
            </a:r>
          </a:p>
          <a:p>
            <a:r>
              <a:rPr lang="en-US" sz="1200" dirty="0" smtClean="0">
                <a:latin typeface="+mj-lt"/>
                <a:cs typeface="Calibri"/>
              </a:rPr>
              <a:t>           similar relation but shifted toward higher L</a:t>
            </a:r>
            <a:r>
              <a:rPr lang="en-US" sz="1200" baseline="-25000" dirty="0" smtClean="0">
                <a:latin typeface="+mj-lt"/>
                <a:cs typeface="Calibri"/>
              </a:rPr>
              <a:t>X</a:t>
            </a:r>
            <a:r>
              <a:rPr lang="en-US" sz="1200" dirty="0" smtClean="0">
                <a:latin typeface="+mj-lt"/>
                <a:cs typeface="Calibri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latin typeface="+mj-lt"/>
                <a:cs typeface="Calibri"/>
              </a:rPr>
              <a:t> groups </a:t>
            </a:r>
          </a:p>
          <a:p>
            <a:r>
              <a:rPr lang="en-US" sz="1200" dirty="0" smtClean="0">
                <a:latin typeface="+mj-lt"/>
                <a:cs typeface="Calibri"/>
              </a:rPr>
              <a:t>            gain similar relation but shifted upward slightly more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latin typeface="+mj-lt"/>
                <a:cs typeface="Calibri"/>
              </a:rPr>
              <a:t> clusters</a:t>
            </a:r>
          </a:p>
          <a:p>
            <a:r>
              <a:rPr lang="en-US" sz="1200" dirty="0" smtClean="0">
                <a:latin typeface="+mj-lt"/>
                <a:cs typeface="Calibri"/>
              </a:rPr>
              <a:t>            flatter Lx-T relation, </a:t>
            </a:r>
            <a:r>
              <a:rPr lang="en-US" sz="1200" dirty="0" err="1" smtClean="0">
                <a:latin typeface="+mj-lt"/>
                <a:cs typeface="Calibri"/>
              </a:rPr>
              <a:t>L</a:t>
            </a:r>
            <a:r>
              <a:rPr lang="en-US" sz="1200" baseline="-25000" dirty="0" err="1" smtClean="0">
                <a:latin typeface="+mj-lt"/>
                <a:cs typeface="Calibri"/>
              </a:rPr>
              <a:t>X</a:t>
            </a:r>
            <a:r>
              <a:rPr lang="en-US" sz="1200" dirty="0" err="1" smtClean="0">
                <a:latin typeface="+mj-lt"/>
                <a:cs typeface="Calibri"/>
              </a:rPr>
              <a:t>(gas</a:t>
            </a:r>
            <a:r>
              <a:rPr lang="en-US" sz="1200" dirty="0" smtClean="0">
                <a:latin typeface="+mj-lt"/>
                <a:cs typeface="Calibri"/>
              </a:rPr>
              <a:t>)  ~ T(gas)</a:t>
            </a:r>
            <a:r>
              <a:rPr lang="en-US" sz="1200" baseline="30000" dirty="0" smtClean="0">
                <a:latin typeface="+mj-lt"/>
                <a:cs typeface="Calibri"/>
              </a:rPr>
              <a:t>3</a:t>
            </a:r>
          </a:p>
          <a:p>
            <a:endParaRPr lang="en-US" sz="1200" b="1" dirty="0" smtClean="0">
              <a:latin typeface="+mj-lt"/>
              <a:cs typeface="Calibri"/>
            </a:endParaRPr>
          </a:p>
          <a:p>
            <a:endParaRPr lang="en-US" sz="1200" dirty="0" smtClean="0">
              <a:latin typeface="+mj-lt"/>
              <a:cs typeface="Calibri"/>
            </a:endParaRPr>
          </a:p>
          <a:p>
            <a:r>
              <a:rPr lang="en-US" sz="1200" dirty="0" smtClean="0">
                <a:latin typeface="+mj-lt"/>
                <a:cs typeface="Calibri"/>
              </a:rPr>
              <a:t>the correlation among each sample (pure Es to cluster)  </a:t>
            </a:r>
          </a:p>
          <a:p>
            <a:r>
              <a:rPr lang="en-US" sz="1200" dirty="0" smtClean="0">
                <a:latin typeface="+mj-lt"/>
                <a:cs typeface="Calibri"/>
              </a:rPr>
              <a:t>          </a:t>
            </a:r>
            <a:r>
              <a:rPr lang="en-US" sz="1200" dirty="0" err="1" smtClean="0">
                <a:latin typeface="+mj-lt"/>
                <a:cs typeface="Calibri"/>
                <a:sym typeface="Wingdings"/>
              </a:rPr>
              <a:t></a:t>
            </a:r>
            <a:r>
              <a:rPr lang="en-US" sz="1200" dirty="0" smtClean="0">
                <a:latin typeface="+mj-lt"/>
                <a:cs typeface="Calibri"/>
                <a:sym typeface="Wingdings"/>
              </a:rPr>
              <a:t> </a:t>
            </a:r>
            <a:r>
              <a:rPr lang="en-US" sz="1200" dirty="0" smtClean="0">
                <a:latin typeface="+mj-lt"/>
                <a:cs typeface="Calibri"/>
              </a:rPr>
              <a:t>mainly driven by </a:t>
            </a:r>
            <a:r>
              <a:rPr lang="en-US" sz="1200" b="1" dirty="0" smtClean="0">
                <a:latin typeface="+mj-lt"/>
                <a:cs typeface="Calibri"/>
              </a:rPr>
              <a:t>total mass </a:t>
            </a:r>
          </a:p>
          <a:p>
            <a:r>
              <a:rPr lang="en-US" sz="1200" dirty="0" smtClean="0">
                <a:latin typeface="+mj-lt"/>
                <a:cs typeface="Calibri"/>
              </a:rPr>
              <a:t>                (not in coreless </a:t>
            </a:r>
            <a:r>
              <a:rPr lang="en-US" sz="1200" dirty="0" err="1" smtClean="0">
                <a:latin typeface="+mj-lt"/>
                <a:cs typeface="Calibri"/>
              </a:rPr>
              <a:t>ETGs</a:t>
            </a:r>
            <a:r>
              <a:rPr lang="en-US" sz="1200" dirty="0" smtClean="0">
                <a:latin typeface="+mj-lt"/>
                <a:cs typeface="Calibri"/>
              </a:rPr>
              <a:t>)</a:t>
            </a:r>
          </a:p>
          <a:p>
            <a:endParaRPr lang="en-US" sz="1200" dirty="0" smtClean="0">
              <a:latin typeface="+mj-lt"/>
              <a:cs typeface="Calibri"/>
            </a:endParaRPr>
          </a:p>
          <a:p>
            <a:r>
              <a:rPr lang="en-US" sz="1200" dirty="0" smtClean="0">
                <a:latin typeface="+mj-lt"/>
                <a:cs typeface="Calibri"/>
              </a:rPr>
              <a:t>the jump from pure Es to </a:t>
            </a:r>
            <a:r>
              <a:rPr lang="en-US" sz="1200" dirty="0" err="1" smtClean="0">
                <a:latin typeface="+mj-lt"/>
                <a:cs typeface="Calibri"/>
              </a:rPr>
              <a:t>cDs+groups</a:t>
            </a:r>
            <a:r>
              <a:rPr lang="en-US" sz="1200" dirty="0" smtClean="0">
                <a:latin typeface="+mj-lt"/>
                <a:cs typeface="Calibri"/>
              </a:rPr>
              <a:t> </a:t>
            </a:r>
          </a:p>
          <a:p>
            <a:r>
              <a:rPr lang="en-US" sz="1200" dirty="0" smtClean="0">
                <a:latin typeface="+mj-lt"/>
                <a:cs typeface="Calibri"/>
              </a:rPr>
              <a:t>            may also caused by </a:t>
            </a:r>
            <a:r>
              <a:rPr lang="en-US" sz="1200" b="1" dirty="0" smtClean="0">
                <a:latin typeface="+mj-lt"/>
                <a:cs typeface="Calibri"/>
              </a:rPr>
              <a:t>total mass</a:t>
            </a:r>
            <a:r>
              <a:rPr lang="en-US" sz="1200" dirty="0" smtClean="0">
                <a:latin typeface="+mj-lt"/>
                <a:cs typeface="Calibri"/>
              </a:rPr>
              <a:t> </a:t>
            </a:r>
          </a:p>
          <a:p>
            <a:r>
              <a:rPr lang="en-US" sz="1200" dirty="0" smtClean="0">
                <a:latin typeface="+mj-lt"/>
                <a:cs typeface="Calibri"/>
              </a:rPr>
              <a:t>as DM can retain the entire hot gas without losing by winds   </a:t>
            </a:r>
          </a:p>
          <a:p>
            <a:r>
              <a:rPr lang="en-US" sz="1200" dirty="0" smtClean="0">
                <a:latin typeface="+mj-lt"/>
                <a:cs typeface="Calibri"/>
              </a:rPr>
              <a:t>            higher L</a:t>
            </a:r>
            <a:r>
              <a:rPr lang="en-US" sz="1200" baseline="-25000" dirty="0" smtClean="0">
                <a:latin typeface="+mj-lt"/>
                <a:cs typeface="Calibri"/>
              </a:rPr>
              <a:t>X</a:t>
            </a:r>
            <a:r>
              <a:rPr lang="en-US" sz="1200" dirty="0" smtClean="0">
                <a:latin typeface="+mj-lt"/>
                <a:cs typeface="Calibri"/>
              </a:rPr>
              <a:t> and</a:t>
            </a:r>
            <a:r>
              <a:rPr lang="en-US" sz="1200" dirty="0" smtClean="0">
                <a:latin typeface="+mj-lt"/>
                <a:cs typeface="Calibri"/>
              </a:rPr>
              <a:t> </a:t>
            </a:r>
            <a:r>
              <a:rPr lang="en-US" sz="1200" dirty="0" err="1" smtClean="0">
                <a:latin typeface="+mj-lt"/>
                <a:cs typeface="Calibri"/>
              </a:rPr>
              <a:t>M</a:t>
            </a:r>
            <a:r>
              <a:rPr lang="en-US" sz="1200" dirty="0" err="1" smtClean="0">
                <a:latin typeface="+mj-lt"/>
                <a:cs typeface="Calibri"/>
              </a:rPr>
              <a:t>(gas</a:t>
            </a:r>
            <a:r>
              <a:rPr lang="en-US" sz="1200" dirty="0" smtClean="0">
                <a:latin typeface="+mj-lt"/>
                <a:cs typeface="Calibri"/>
              </a:rPr>
              <a:t>), but similar </a:t>
            </a:r>
            <a:r>
              <a:rPr lang="en-US" sz="1200" dirty="0" err="1" smtClean="0">
                <a:latin typeface="+mj-lt"/>
                <a:cs typeface="Calibri"/>
              </a:rPr>
              <a:t>T(gas</a:t>
            </a:r>
            <a:r>
              <a:rPr lang="en-US" sz="1200" dirty="0" smtClean="0">
                <a:latin typeface="+mj-lt"/>
                <a:cs typeface="Calibri"/>
              </a:rPr>
              <a:t>)</a:t>
            </a:r>
          </a:p>
          <a:p>
            <a:endParaRPr lang="en-US" sz="1200" dirty="0" smtClean="0">
              <a:latin typeface="+mj-lt"/>
              <a:cs typeface="Calibri"/>
            </a:endParaRPr>
          </a:p>
          <a:p>
            <a:r>
              <a:rPr lang="en-US" sz="1200" dirty="0" smtClean="0">
                <a:latin typeface="+mj-lt"/>
                <a:cs typeface="Calibri"/>
              </a:rPr>
              <a:t>Boundary I (gas-rich vs. gas-poor) </a:t>
            </a:r>
          </a:p>
          <a:p>
            <a:r>
              <a:rPr lang="en-US" sz="1200" dirty="0" smtClean="0"/>
              <a:t>      </a:t>
            </a:r>
            <a:r>
              <a:rPr lang="en-US" sz="1200" dirty="0" err="1" smtClean="0"/>
              <a:t>L</a:t>
            </a:r>
            <a:r>
              <a:rPr lang="en-US" sz="1200" baseline="-25000" dirty="0" err="1" smtClean="0"/>
              <a:t>X,Gas</a:t>
            </a:r>
            <a:r>
              <a:rPr lang="en-US" sz="1200" dirty="0" smtClean="0"/>
              <a:t> ~  10</a:t>
            </a:r>
            <a:r>
              <a:rPr lang="en-US" sz="1200" baseline="30000" dirty="0" smtClean="0"/>
              <a:t>40  </a:t>
            </a:r>
            <a:r>
              <a:rPr lang="en-US" sz="1200" dirty="0" smtClean="0"/>
              <a:t>erg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s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  ;  </a:t>
            </a:r>
            <a:r>
              <a:rPr lang="en-US" sz="1200" dirty="0" err="1" smtClean="0"/>
              <a:t>kT</a:t>
            </a:r>
            <a:r>
              <a:rPr lang="en-US" sz="1200" dirty="0" smtClean="0"/>
              <a:t> ~ 0.5 </a:t>
            </a:r>
            <a:r>
              <a:rPr lang="en-US" sz="1200" dirty="0" err="1" smtClean="0"/>
              <a:t>keV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      </a:t>
            </a:r>
            <a:r>
              <a:rPr lang="en-US" sz="1200" dirty="0" err="1" smtClean="0"/>
              <a:t>M</a:t>
            </a:r>
            <a:r>
              <a:rPr lang="en-US" sz="1200" baseline="-25000" dirty="0" err="1" smtClean="0"/>
              <a:t>star</a:t>
            </a:r>
            <a:r>
              <a:rPr lang="en-US" sz="1200" dirty="0" smtClean="0"/>
              <a:t> ~ L</a:t>
            </a:r>
            <a:r>
              <a:rPr lang="en-US" sz="1200" baseline="-25000" dirty="0" smtClean="0"/>
              <a:t>K</a:t>
            </a:r>
            <a:r>
              <a:rPr lang="en-US" sz="1200" dirty="0" smtClean="0"/>
              <a:t> ~ 10</a:t>
            </a:r>
            <a:r>
              <a:rPr lang="en-US" sz="1200" baseline="30000" dirty="0" smtClean="0"/>
              <a:t>11</a:t>
            </a:r>
            <a:r>
              <a:rPr lang="en-US" sz="1200" dirty="0" smtClean="0"/>
              <a:t> (solar unit);   </a:t>
            </a:r>
            <a:r>
              <a:rPr lang="en-US" sz="1200" dirty="0" err="1" smtClean="0"/>
              <a:t>M</a:t>
            </a:r>
            <a:r>
              <a:rPr lang="en-US" sz="1200" baseline="-25000" dirty="0" err="1" smtClean="0"/>
              <a:t>Total</a:t>
            </a:r>
            <a:r>
              <a:rPr lang="en-US" sz="1200" dirty="0" smtClean="0"/>
              <a:t> ~ 10</a:t>
            </a:r>
            <a:r>
              <a:rPr lang="en-US" sz="1200" baseline="30000" dirty="0" smtClean="0"/>
              <a:t>12</a:t>
            </a:r>
            <a:r>
              <a:rPr lang="en-US" sz="1200" dirty="0" smtClean="0"/>
              <a:t> M</a:t>
            </a:r>
            <a:r>
              <a:rPr lang="en-US" sz="1200" baseline="-25000" dirty="0" smtClean="0"/>
              <a:t>⊙</a:t>
            </a:r>
            <a:endParaRPr lang="en-US" sz="1200" dirty="0" smtClean="0"/>
          </a:p>
          <a:p>
            <a:endParaRPr lang="en-US" sz="1200" dirty="0" smtClean="0">
              <a:latin typeface="+mj-lt"/>
              <a:cs typeface="Calibri"/>
            </a:endParaRPr>
          </a:p>
          <a:p>
            <a:r>
              <a:rPr lang="en-US" sz="1200" dirty="0" smtClean="0">
                <a:latin typeface="+mj-lt"/>
                <a:cs typeface="Calibri"/>
              </a:rPr>
              <a:t>Boundary II (with or without loss of hot gas)</a:t>
            </a:r>
          </a:p>
          <a:p>
            <a:r>
              <a:rPr lang="en-US" sz="1200" dirty="0" smtClean="0">
                <a:cs typeface="Calibri"/>
              </a:rPr>
              <a:t>     </a:t>
            </a:r>
            <a:r>
              <a:rPr lang="en-US" sz="1200" dirty="0" err="1" smtClean="0">
                <a:cs typeface="Calibri"/>
              </a:rPr>
              <a:t>M</a:t>
            </a:r>
            <a:r>
              <a:rPr lang="en-US" sz="1200" baseline="-25000" dirty="0" err="1" smtClean="0">
                <a:cs typeface="Calibri"/>
              </a:rPr>
              <a:t>total</a:t>
            </a:r>
            <a:r>
              <a:rPr lang="en-US" sz="1200" dirty="0" smtClean="0">
                <a:cs typeface="Calibri"/>
              </a:rPr>
              <a:t>~ 3 </a:t>
            </a:r>
            <a:r>
              <a:rPr lang="en-US" sz="1200" dirty="0" err="1" smtClean="0">
                <a:cs typeface="Calibri"/>
              </a:rPr>
              <a:t>x</a:t>
            </a:r>
            <a:r>
              <a:rPr lang="en-US" sz="1200" dirty="0" smtClean="0">
                <a:cs typeface="Calibri"/>
              </a:rPr>
              <a:t> 10</a:t>
            </a:r>
            <a:r>
              <a:rPr lang="en-US" sz="1200" baseline="30000" dirty="0" smtClean="0">
                <a:cs typeface="Calibri"/>
              </a:rPr>
              <a:t>12</a:t>
            </a:r>
            <a:r>
              <a:rPr lang="en-US" sz="1200" dirty="0" smtClean="0">
                <a:cs typeface="Calibri"/>
              </a:rPr>
              <a:t> Mo   L</a:t>
            </a:r>
            <a:r>
              <a:rPr lang="en-US" sz="1200" baseline="-25000" dirty="0" smtClean="0">
                <a:cs typeface="Calibri"/>
              </a:rPr>
              <a:t>X</a:t>
            </a:r>
            <a:r>
              <a:rPr lang="en-US" sz="1200" dirty="0" smtClean="0">
                <a:cs typeface="Calibri"/>
              </a:rPr>
              <a:t>~ 2 </a:t>
            </a:r>
            <a:r>
              <a:rPr lang="en-US" sz="1200" dirty="0" err="1" smtClean="0">
                <a:cs typeface="Calibri"/>
              </a:rPr>
              <a:t>x</a:t>
            </a:r>
            <a:r>
              <a:rPr lang="en-US" sz="1200" dirty="0" smtClean="0">
                <a:cs typeface="Calibri"/>
              </a:rPr>
              <a:t> 10</a:t>
            </a:r>
            <a:r>
              <a:rPr lang="en-US" sz="1200" baseline="30000" dirty="0" smtClean="0">
                <a:cs typeface="Calibri"/>
              </a:rPr>
              <a:t>41    </a:t>
            </a:r>
            <a:endParaRPr lang="en-US" sz="1200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60" y="171450"/>
            <a:ext cx="3482210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Comparison with simulations - 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38650" y="6191250"/>
            <a:ext cx="387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Simulations from </a:t>
            </a:r>
            <a:r>
              <a:rPr lang="en-US" sz="1400" dirty="0" err="1" smtClean="0"/>
              <a:t>Negri</a:t>
            </a:r>
            <a:r>
              <a:rPr lang="en-US" sz="1400" dirty="0" smtClean="0"/>
              <a:t>, </a:t>
            </a:r>
            <a:r>
              <a:rPr lang="en-US" sz="1400" dirty="0" err="1" smtClean="0"/>
              <a:t>Pellegrini</a:t>
            </a:r>
            <a:r>
              <a:rPr lang="en-US" sz="1400" dirty="0" smtClean="0"/>
              <a:t> et al. (2014)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0795" y="6191250"/>
            <a:ext cx="3391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Observations from Kim et al. (in prep.)</a:t>
            </a:r>
            <a:endParaRPr lang="en-US" sz="1400" dirty="0"/>
          </a:p>
        </p:txBody>
      </p:sp>
      <p:pic>
        <p:nvPicPr>
          <p:cNvPr id="12" name="Picture 11" descr="plot_LT2.jpg"/>
          <p:cNvPicPr>
            <a:picLocks noChangeAspect="1"/>
          </p:cNvPicPr>
          <p:nvPr/>
        </p:nvPicPr>
        <p:blipFill>
          <a:blip r:embed="rId2"/>
          <a:srcRect l="2519" t="13233" r="6297" b="17013"/>
          <a:stretch>
            <a:fillRect/>
          </a:stretch>
        </p:blipFill>
        <p:spPr>
          <a:xfrm>
            <a:off x="1074804" y="3524250"/>
            <a:ext cx="2691159" cy="2743200"/>
          </a:xfrm>
          <a:prstGeom prst="rect">
            <a:avLst/>
          </a:prstGeom>
        </p:spPr>
      </p:pic>
      <p:pic>
        <p:nvPicPr>
          <p:cNvPr id="13" name="Picture 12" descr="plot_LxLK2.jpg"/>
          <p:cNvPicPr>
            <a:picLocks noChangeAspect="1"/>
          </p:cNvPicPr>
          <p:nvPr/>
        </p:nvPicPr>
        <p:blipFill>
          <a:blip r:embed="rId3"/>
          <a:srcRect l="2519" t="13233" r="6297" b="17013"/>
          <a:stretch>
            <a:fillRect/>
          </a:stretch>
        </p:blipFill>
        <p:spPr>
          <a:xfrm>
            <a:off x="1074804" y="781050"/>
            <a:ext cx="2691144" cy="2743200"/>
          </a:xfrm>
          <a:prstGeom prst="rect">
            <a:avLst/>
          </a:prstGeom>
        </p:spPr>
      </p:pic>
      <p:pic>
        <p:nvPicPr>
          <p:cNvPr id="14" name="Picture 13" descr="plot_Mstar11_Lx40.jpg"/>
          <p:cNvPicPr>
            <a:picLocks noChangeAspect="1"/>
          </p:cNvPicPr>
          <p:nvPr/>
        </p:nvPicPr>
        <p:blipFill>
          <a:blip r:embed="rId4"/>
          <a:srcRect l="2519" t="13233" r="6297" b="17013"/>
          <a:stretch>
            <a:fillRect/>
          </a:stretch>
        </p:blipFill>
        <p:spPr>
          <a:xfrm>
            <a:off x="4565650" y="781050"/>
            <a:ext cx="2691148" cy="2743200"/>
          </a:xfrm>
          <a:prstGeom prst="rect">
            <a:avLst/>
          </a:prstGeom>
        </p:spPr>
      </p:pic>
      <p:pic>
        <p:nvPicPr>
          <p:cNvPr id="15" name="Picture 14" descr="plot_Tx_Lx40.jpg"/>
          <p:cNvPicPr>
            <a:picLocks noChangeAspect="1"/>
          </p:cNvPicPr>
          <p:nvPr/>
        </p:nvPicPr>
        <p:blipFill>
          <a:blip r:embed="rId5"/>
          <a:srcRect l="2519" t="13233" r="6297" b="17013"/>
          <a:stretch>
            <a:fillRect/>
          </a:stretch>
        </p:blipFill>
        <p:spPr>
          <a:xfrm>
            <a:off x="4565683" y="3524250"/>
            <a:ext cx="269111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970" y="457200"/>
            <a:ext cx="3482210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Comparison with simulations - II</a:t>
            </a:r>
            <a:endParaRPr lang="en-US" b="1" dirty="0"/>
          </a:p>
        </p:txBody>
      </p:sp>
      <p:pic>
        <p:nvPicPr>
          <p:cNvPr id="7" name="Picture 6" descr="Screen Shot 2014-06-26 at 2.36.25 PM.png"/>
          <p:cNvPicPr>
            <a:picLocks noChangeAspect="1"/>
          </p:cNvPicPr>
          <p:nvPr/>
        </p:nvPicPr>
        <p:blipFill>
          <a:blip r:embed="rId2"/>
          <a:srcRect b="24381"/>
          <a:stretch>
            <a:fillRect/>
          </a:stretch>
        </p:blipFill>
        <p:spPr>
          <a:xfrm>
            <a:off x="0" y="890492"/>
            <a:ext cx="9144000" cy="3839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5652" y="6048805"/>
            <a:ext cx="3750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            from </a:t>
            </a:r>
            <a:r>
              <a:rPr lang="en-US" sz="1400" dirty="0" err="1" smtClean="0"/>
              <a:t>Choi</a:t>
            </a:r>
            <a:r>
              <a:rPr lang="en-US" sz="1400" dirty="0" smtClean="0"/>
              <a:t>, </a:t>
            </a:r>
            <a:r>
              <a:rPr lang="en-US" sz="1400" dirty="0" err="1" smtClean="0"/>
              <a:t>Ostriker</a:t>
            </a:r>
            <a:r>
              <a:rPr lang="en-US" sz="1400" dirty="0" smtClean="0"/>
              <a:t> et al. (2014)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41400" y="4845050"/>
            <a:ext cx="77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Observations from </a:t>
            </a:r>
          </a:p>
          <a:p>
            <a:r>
              <a:rPr lang="en-US" sz="1400" dirty="0" err="1" smtClean="0"/>
              <a:t>Boroson</a:t>
            </a:r>
            <a:r>
              <a:rPr lang="en-US" sz="1400" dirty="0" smtClean="0"/>
              <a:t>, Kim &amp; </a:t>
            </a:r>
            <a:r>
              <a:rPr lang="en-US" sz="1400" dirty="0" err="1" smtClean="0"/>
              <a:t>Fabbiano</a:t>
            </a:r>
            <a:r>
              <a:rPr lang="en-US" sz="1400" dirty="0" smtClean="0"/>
              <a:t> 2011                        Kim &amp; </a:t>
            </a:r>
            <a:r>
              <a:rPr lang="en-US" sz="1400" dirty="0" err="1" smtClean="0"/>
              <a:t>Fabbiano</a:t>
            </a:r>
            <a:r>
              <a:rPr lang="en-US" sz="1400" dirty="0" smtClean="0"/>
              <a:t> 2013                            Mathews et al. 2006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0334" y="437461"/>
            <a:ext cx="8128000" cy="5893922"/>
          </a:xfrm>
          <a:prstGeom prst="rect">
            <a:avLst/>
          </a:prstGeom>
          <a:solidFill>
            <a:srgbClr val="B7DEE8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Summary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large scatter in L</a:t>
            </a:r>
            <a:r>
              <a:rPr lang="en-US" baseline="-25000" dirty="0" smtClean="0"/>
              <a:t>X</a:t>
            </a:r>
            <a:r>
              <a:rPr lang="en-US" dirty="0" smtClean="0"/>
              <a:t>-L</a:t>
            </a:r>
            <a:r>
              <a:rPr lang="en-US" baseline="-25000" dirty="0" smtClean="0"/>
              <a:t>K </a:t>
            </a:r>
            <a:r>
              <a:rPr lang="en-US" dirty="0" smtClean="0"/>
              <a:t> ~  mainly caused by DM </a:t>
            </a:r>
          </a:p>
          <a:p>
            <a:r>
              <a:rPr lang="en-US" dirty="0" smtClean="0"/>
              <a:t>   M</a:t>
            </a:r>
            <a:r>
              <a:rPr lang="en-US" baseline="-25000" dirty="0" smtClean="0"/>
              <a:t>DM</a:t>
            </a:r>
            <a:r>
              <a:rPr lang="en-US" dirty="0" smtClean="0"/>
              <a:t>/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star</a:t>
            </a:r>
            <a:r>
              <a:rPr lang="en-US" dirty="0" smtClean="0"/>
              <a:t> varies widely.    Do not use L</a:t>
            </a:r>
            <a:r>
              <a:rPr lang="en-US" baseline="-25000" dirty="0" smtClean="0"/>
              <a:t>K</a:t>
            </a:r>
            <a:r>
              <a:rPr lang="en-US" dirty="0" smtClean="0"/>
              <a:t> or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star</a:t>
            </a:r>
            <a:r>
              <a:rPr lang="en-US" dirty="0" smtClean="0"/>
              <a:t> but use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Total</a:t>
            </a:r>
            <a:r>
              <a:rPr lang="en-US" dirty="0" smtClean="0"/>
              <a:t> 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gas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The total mass (i.e., the ability to retain the hot gas) is the primary factor </a:t>
            </a:r>
          </a:p>
          <a:p>
            <a:r>
              <a:rPr lang="en-US" b="1" dirty="0" smtClean="0"/>
              <a:t>  </a:t>
            </a:r>
            <a:r>
              <a:rPr lang="en-US" b="1" dirty="0" smtClean="0"/>
              <a:t> in </a:t>
            </a:r>
            <a:r>
              <a:rPr lang="en-US" b="1" dirty="0" smtClean="0"/>
              <a:t>regulating the amount of hot gas.</a:t>
            </a:r>
          </a:p>
          <a:p>
            <a:endParaRPr lang="en-US" sz="8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scaling relations of normal </a:t>
            </a:r>
            <a:r>
              <a:rPr lang="en-US" dirty="0" err="1" smtClean="0"/>
              <a:t>ETGs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X,Gas</a:t>
            </a:r>
            <a:r>
              <a:rPr lang="en-US" dirty="0" smtClean="0"/>
              <a:t> ~ M</a:t>
            </a:r>
            <a:r>
              <a:rPr lang="en-US" baseline="-25000" dirty="0" smtClean="0"/>
              <a:t>Total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X,Gas</a:t>
            </a:r>
            <a:r>
              <a:rPr lang="en-US" dirty="0" smtClean="0"/>
              <a:t> ~ T</a:t>
            </a:r>
            <a:r>
              <a:rPr lang="en-US" baseline="-25000" dirty="0" smtClean="0"/>
              <a:t>Gas</a:t>
            </a:r>
            <a:r>
              <a:rPr lang="en-US" baseline="30000" dirty="0" smtClean="0"/>
              <a:t>4.5  </a:t>
            </a:r>
            <a:r>
              <a:rPr lang="en-US" dirty="0" smtClean="0"/>
              <a:t> (tight in pure </a:t>
            </a:r>
            <a:r>
              <a:rPr lang="en-US" dirty="0" err="1" smtClean="0"/>
              <a:t>Ellipticals</a:t>
            </a:r>
            <a:r>
              <a:rPr lang="en-US" dirty="0" smtClean="0"/>
              <a:t> and groups)</a:t>
            </a:r>
          </a:p>
          <a:p>
            <a:endParaRPr lang="en-US" sz="8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Among </a:t>
            </a:r>
            <a:r>
              <a:rPr lang="en-US" dirty="0"/>
              <a:t>the gas-poor </a:t>
            </a:r>
            <a:r>
              <a:rPr lang="en-US" dirty="0" smtClean="0"/>
              <a:t>galaxies, </a:t>
            </a:r>
          </a:p>
          <a:p>
            <a:r>
              <a:rPr lang="en-US" dirty="0" smtClean="0"/>
              <a:t>   large scatter </a:t>
            </a:r>
            <a:r>
              <a:rPr lang="en-US" dirty="0"/>
              <a:t>both in the </a:t>
            </a:r>
            <a:r>
              <a:rPr lang="en-US" dirty="0" err="1"/>
              <a:t>L</a:t>
            </a:r>
            <a:r>
              <a:rPr lang="en-US" baseline="-25000" dirty="0" err="1"/>
              <a:t>X,Gas</a:t>
            </a:r>
            <a:r>
              <a:rPr lang="en-US" dirty="0" err="1"/>
              <a:t>-M</a:t>
            </a:r>
            <a:r>
              <a:rPr lang="en-US" baseline="-25000" dirty="0" err="1"/>
              <a:t>Total</a:t>
            </a:r>
            <a:r>
              <a:rPr lang="en-US" dirty="0"/>
              <a:t> and </a:t>
            </a:r>
            <a:r>
              <a:rPr lang="en-US" dirty="0" err="1"/>
              <a:t>L</a:t>
            </a:r>
            <a:r>
              <a:rPr lang="en-US" baseline="-25000" dirty="0" err="1"/>
              <a:t>X,Gas</a:t>
            </a:r>
            <a:r>
              <a:rPr lang="en-US" dirty="0" err="1"/>
              <a:t>-T</a:t>
            </a:r>
            <a:r>
              <a:rPr lang="en-US" baseline="-25000" dirty="0" err="1"/>
              <a:t>Gas</a:t>
            </a:r>
            <a:r>
              <a:rPr lang="en-US" dirty="0"/>
              <a:t> </a:t>
            </a:r>
            <a:r>
              <a:rPr lang="en-US" dirty="0" smtClean="0"/>
              <a:t>relations.</a:t>
            </a:r>
          </a:p>
          <a:p>
            <a:r>
              <a:rPr lang="en-US" dirty="0" smtClean="0"/>
              <a:t>  with a smaller amount of DM, other factors become more important</a:t>
            </a:r>
          </a:p>
          <a:p>
            <a:r>
              <a:rPr lang="en-US" dirty="0" smtClean="0"/>
              <a:t>  (e.g., rotation, intrinsic flattening, rejuvenation of SF, cold gas etc.)</a:t>
            </a:r>
          </a:p>
          <a:p>
            <a:endParaRPr lang="en-US" sz="8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(approximate) boundary between gas-rich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X,Gas</a:t>
            </a:r>
            <a:r>
              <a:rPr lang="en-US" dirty="0" smtClean="0"/>
              <a:t>&gt;L</a:t>
            </a:r>
            <a:r>
              <a:rPr lang="en-US" baseline="-25000" dirty="0" smtClean="0"/>
              <a:t>X,LMXB</a:t>
            </a:r>
            <a:r>
              <a:rPr lang="en-US" dirty="0" smtClean="0"/>
              <a:t>) and gas-poor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X,Gas</a:t>
            </a:r>
            <a:r>
              <a:rPr lang="en-US" dirty="0" smtClean="0"/>
              <a:t>&lt;L</a:t>
            </a:r>
            <a:r>
              <a:rPr lang="en-US" baseline="-25000" dirty="0" smtClean="0"/>
              <a:t>X,LMXB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                                         between inflow and outflow</a:t>
            </a:r>
            <a:endParaRPr lang="en-US" sz="800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star</a:t>
            </a:r>
            <a:r>
              <a:rPr lang="en-US" dirty="0" smtClean="0"/>
              <a:t> ~ L</a:t>
            </a:r>
            <a:r>
              <a:rPr lang="en-US" baseline="-25000" dirty="0" smtClean="0"/>
              <a:t>K</a:t>
            </a:r>
            <a:r>
              <a:rPr lang="en-US" dirty="0" smtClean="0"/>
              <a:t> </a:t>
            </a:r>
            <a:r>
              <a:rPr lang="en-US" dirty="0"/>
              <a:t>~ </a:t>
            </a:r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 (solar unit);   </a:t>
            </a:r>
            <a:r>
              <a:rPr lang="en-US" dirty="0" err="1"/>
              <a:t>M</a:t>
            </a:r>
            <a:r>
              <a:rPr lang="en-US" baseline="-25000" dirty="0" err="1"/>
              <a:t>Total</a:t>
            </a:r>
            <a:r>
              <a:rPr lang="en-US" dirty="0"/>
              <a:t> ~</a:t>
            </a:r>
            <a:r>
              <a:rPr lang="en-US" dirty="0" smtClean="0"/>
              <a:t> 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baseline="-25000" dirty="0" smtClean="0"/>
              <a:t>⊙</a:t>
            </a:r>
            <a:r>
              <a:rPr lang="en-US" dirty="0" smtClean="0"/>
              <a:t> ; 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X,Gas</a:t>
            </a:r>
            <a:r>
              <a:rPr lang="en-US" dirty="0" smtClean="0"/>
              <a:t> ~  10</a:t>
            </a:r>
            <a:r>
              <a:rPr lang="en-US" baseline="30000" dirty="0" smtClean="0"/>
              <a:t>40  </a:t>
            </a:r>
            <a:r>
              <a:rPr lang="en-US" dirty="0" smtClean="0"/>
              <a:t>erg</a:t>
            </a:r>
            <a:r>
              <a:rPr lang="en-US" baseline="30000" dirty="0" smtClean="0"/>
              <a:t>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 ;  </a:t>
            </a:r>
            <a:r>
              <a:rPr lang="en-US" dirty="0" err="1" smtClean="0"/>
              <a:t>kT</a:t>
            </a:r>
            <a:r>
              <a:rPr lang="en-US" dirty="0" smtClean="0"/>
              <a:t> ~ 0.5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endParaRPr lang="en-US" sz="800" dirty="0" smtClean="0"/>
          </a:p>
          <a:p>
            <a:pPr>
              <a:buFont typeface="Arial"/>
              <a:buChar char="•"/>
            </a:pPr>
            <a:endParaRPr lang="en-US" sz="8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In groups,  the similar relation holds,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X,Gas</a:t>
            </a:r>
            <a:r>
              <a:rPr lang="en-US" dirty="0" smtClean="0"/>
              <a:t> ~ T</a:t>
            </a:r>
            <a:r>
              <a:rPr lang="en-US" baseline="-25000" dirty="0" smtClean="0"/>
              <a:t>Gas</a:t>
            </a:r>
            <a:r>
              <a:rPr lang="en-US" baseline="30000" dirty="0" smtClean="0"/>
              <a:t>4.5</a:t>
            </a:r>
            <a:r>
              <a:rPr lang="en-US" dirty="0" smtClean="0"/>
              <a:t>, but shifted upwards likely due to     </a:t>
            </a:r>
          </a:p>
          <a:p>
            <a:r>
              <a:rPr lang="en-US" dirty="0" smtClean="0"/>
              <a:t>   the group scale DM.</a:t>
            </a:r>
          </a:p>
          <a:p>
            <a:endParaRPr lang="en-US" sz="5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99" y="1428750"/>
            <a:ext cx="3473448" cy="31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1066800" y="4953000"/>
            <a:ext cx="3200400" cy="1524000"/>
            <a:chOff x="1066800" y="5029200"/>
            <a:chExt cx="3200400" cy="1219200"/>
          </a:xfrm>
        </p:grpSpPr>
        <p:sp>
          <p:nvSpPr>
            <p:cNvPr id="7" name="Oval 6"/>
            <p:cNvSpPr/>
            <p:nvPr/>
          </p:nvSpPr>
          <p:spPr>
            <a:xfrm>
              <a:off x="1066800" y="5029200"/>
              <a:ext cx="3200400" cy="1219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5151120"/>
              <a:ext cx="2743200" cy="96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        </a:t>
              </a:r>
              <a:r>
                <a:rPr lang="en-US" sz="1200" dirty="0" smtClean="0"/>
                <a:t> </a:t>
              </a:r>
              <a:r>
                <a:rPr lang="en-US" sz="1200" b="1" dirty="0" smtClean="0"/>
                <a:t>t</a:t>
              </a:r>
              <a:r>
                <a:rPr lang="en-US" sz="1200" b="1" dirty="0" smtClean="0"/>
                <a:t>otal mass (</a:t>
              </a:r>
              <a:r>
                <a:rPr lang="en-US" sz="1200" b="1" dirty="0" smtClean="0"/>
                <a:t>stellar + DM</a:t>
              </a:r>
              <a:r>
                <a:rPr lang="en-US" sz="1200" dirty="0" smtClean="0"/>
                <a:t>) </a:t>
              </a:r>
            </a:p>
            <a:p>
              <a:r>
                <a:rPr lang="en-US" sz="1200" dirty="0" smtClean="0"/>
                <a:t>          internal kinematics (rotation)</a:t>
              </a:r>
            </a:p>
            <a:p>
              <a:r>
                <a:rPr lang="en-US" sz="1200" dirty="0"/>
                <a:t> </a:t>
              </a:r>
              <a:r>
                <a:rPr lang="en-US" sz="1200" dirty="0" smtClean="0"/>
                <a:t>         intrinsic shape (flattening)</a:t>
              </a:r>
            </a:p>
            <a:p>
              <a:r>
                <a:rPr lang="en-US" sz="1200" dirty="0" smtClean="0"/>
                <a:t>          star formation episode</a:t>
              </a:r>
            </a:p>
            <a:p>
              <a:r>
                <a:rPr lang="en-US" sz="1200" dirty="0" smtClean="0"/>
                <a:t>          AGN + SN feedback</a:t>
              </a:r>
            </a:p>
            <a:p>
              <a:r>
                <a:rPr lang="en-US" sz="1200" dirty="0" smtClean="0"/>
                <a:t>          more</a:t>
              </a:r>
              <a:endParaRPr lang="en-US" sz="1200" dirty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181600" y="4876800"/>
            <a:ext cx="2590800" cy="1524002"/>
            <a:chOff x="5181600" y="4953000"/>
            <a:chExt cx="1905000" cy="1066800"/>
          </a:xfrm>
        </p:grpSpPr>
        <p:sp>
          <p:nvSpPr>
            <p:cNvPr id="8" name="Oval 7"/>
            <p:cNvSpPr/>
            <p:nvPr/>
          </p:nvSpPr>
          <p:spPr>
            <a:xfrm>
              <a:off x="5181600" y="4953000"/>
              <a:ext cx="1905000" cy="1066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05718" y="5166361"/>
              <a:ext cx="1528482" cy="78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confinement by hotter ICM</a:t>
              </a:r>
            </a:p>
            <a:p>
              <a:r>
                <a:rPr lang="en-US" sz="1200" dirty="0" smtClean="0"/>
                <a:t>infall</a:t>
              </a:r>
            </a:p>
            <a:p>
              <a:r>
                <a:rPr lang="en-US" sz="1200" dirty="0" smtClean="0"/>
                <a:t>mergers</a:t>
              </a:r>
            </a:p>
            <a:p>
              <a:r>
                <a:rPr lang="en-US" sz="1200" dirty="0"/>
                <a:t>r</a:t>
              </a:r>
              <a:r>
                <a:rPr lang="en-US" sz="1200" dirty="0" smtClean="0"/>
                <a:t>am-pressure stripping </a:t>
              </a:r>
            </a:p>
            <a:p>
              <a:r>
                <a:rPr lang="en-US" sz="1200" dirty="0" smtClean="0"/>
                <a:t>more</a:t>
              </a:r>
              <a:endParaRPr lang="en-US" sz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62277" y="4495799"/>
            <a:ext cx="304800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makes the large scatter in L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647700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internal effects                                                                      external effects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6277" y="774700"/>
            <a:ext cx="44196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correlation between L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(total) and L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, but </a:t>
            </a:r>
          </a:p>
          <a:p>
            <a:endParaRPr lang="en-US" sz="800" dirty="0" smtClean="0"/>
          </a:p>
          <a:p>
            <a:r>
              <a:rPr lang="en-US" sz="1400" dirty="0" smtClean="0"/>
              <a:t>large scatter (at least by a factor of 100) in L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one of the long standing puzzle in X-ray astronomy of ETGs</a:t>
            </a:r>
          </a:p>
          <a:p>
            <a:r>
              <a:rPr lang="en-US" sz="1200" dirty="0" smtClean="0"/>
              <a:t>                    </a:t>
            </a:r>
          </a:p>
          <a:p>
            <a:r>
              <a:rPr lang="en-US" sz="1400" dirty="0" smtClean="0"/>
              <a:t>Einstein</a:t>
            </a:r>
          </a:p>
          <a:p>
            <a:r>
              <a:rPr lang="en-US" sz="1200" dirty="0" smtClean="0"/>
              <a:t>     Forman, Jones &amp; Tucker (1985)</a:t>
            </a:r>
          </a:p>
          <a:p>
            <a:r>
              <a:rPr lang="en-US" sz="1200" dirty="0" smtClean="0"/>
              <a:t>     Trinchieri &amp; Fabbiano (1985</a:t>
            </a:r>
            <a:r>
              <a:rPr lang="en-US" sz="1200" dirty="0" smtClean="0"/>
              <a:t>)</a:t>
            </a:r>
          </a:p>
          <a:p>
            <a:r>
              <a:rPr lang="en-US" sz="1200" dirty="0" smtClean="0">
                <a:sym typeface="Wingdings" pitchFamily="2" charset="2"/>
              </a:rPr>
              <a:t></a:t>
            </a:r>
            <a:r>
              <a:rPr lang="en-US" sz="1200" b="1" dirty="0" smtClean="0"/>
              <a:t>Canizares</a:t>
            </a:r>
            <a:r>
              <a:rPr lang="en-US" sz="1200" b="1" dirty="0" smtClean="0"/>
              <a:t>, Fabbiano &amp; Trinchieri (1987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     White &amp; Sarazin (1991)</a:t>
            </a:r>
          </a:p>
          <a:p>
            <a:r>
              <a:rPr lang="en-US" sz="1200" dirty="0" smtClean="0"/>
              <a:t>     Fabbiano, Kim &amp; Trinchieri (1992) </a:t>
            </a:r>
          </a:p>
          <a:p>
            <a:r>
              <a:rPr lang="en-US" sz="1200" dirty="0" smtClean="0"/>
              <a:t>     Eskridge, Fabbiano &amp; Kim  (1995)</a:t>
            </a:r>
          </a:p>
          <a:p>
            <a:endParaRPr lang="en-US" sz="1200" dirty="0" smtClean="0"/>
          </a:p>
          <a:p>
            <a:r>
              <a:rPr lang="en-US" sz="1400" dirty="0" smtClean="0"/>
              <a:t>Rosat</a:t>
            </a:r>
          </a:p>
          <a:p>
            <a:r>
              <a:rPr lang="en-US" sz="1200" dirty="0" smtClean="0"/>
              <a:t>     O’Sullivan, Forbes &amp; Ponman  (2001) </a:t>
            </a:r>
          </a:p>
          <a:p>
            <a:r>
              <a:rPr lang="en-US" sz="1200" dirty="0" smtClean="0"/>
              <a:t>     Ellis &amp; O’Sullivan (2006)</a:t>
            </a:r>
          </a:p>
          <a:p>
            <a:endParaRPr lang="en-US" sz="1400" dirty="0" smtClean="0"/>
          </a:p>
          <a:p>
            <a:r>
              <a:rPr lang="en-US" sz="1200" dirty="0" smtClean="0"/>
              <a:t>and more  …..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4199" y="311150"/>
            <a:ext cx="57220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Previous X-ray scaling relations of early type galaxies</a:t>
            </a:r>
          </a:p>
          <a:p>
            <a:endParaRPr lang="en-US" dirty="0" smtClean="0"/>
          </a:p>
          <a:p>
            <a:r>
              <a:rPr lang="en-US" sz="1600" dirty="0" smtClean="0"/>
              <a:t> L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(total)  : a proxy for the hot gas content</a:t>
            </a:r>
          </a:p>
          <a:p>
            <a:r>
              <a:rPr lang="en-US" sz="1600" dirty="0" smtClean="0"/>
              <a:t> L</a:t>
            </a:r>
            <a:r>
              <a:rPr lang="en-US" sz="1600" baseline="-25000" dirty="0" smtClean="0"/>
              <a:t>B </a:t>
            </a:r>
            <a:r>
              <a:rPr lang="en-US" sz="1600" dirty="0" smtClean="0"/>
              <a:t>            : a proxy for the stellar content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js296592f1_lr.jpg"/>
          <p:cNvPicPr>
            <a:picLocks noChangeAspect="1"/>
          </p:cNvPicPr>
          <p:nvPr/>
        </p:nvPicPr>
        <p:blipFill>
          <a:blip r:embed="rId2"/>
          <a:srcRect l="12000" t="48165" r="10000"/>
          <a:stretch>
            <a:fillRect/>
          </a:stretch>
        </p:blipFill>
        <p:spPr>
          <a:xfrm>
            <a:off x="517310" y="685790"/>
            <a:ext cx="2648193" cy="2551186"/>
          </a:xfrm>
          <a:prstGeom prst="rect">
            <a:avLst/>
          </a:prstGeom>
        </p:spPr>
      </p:pic>
      <p:pic>
        <p:nvPicPr>
          <p:cNvPr id="3" name="Picture 2" descr="apjs453017f1_lr.jpg"/>
          <p:cNvPicPr>
            <a:picLocks noChangeAspect="1"/>
          </p:cNvPicPr>
          <p:nvPr/>
        </p:nvPicPr>
        <p:blipFill>
          <a:blip r:embed="rId3"/>
          <a:srcRect l="38100" t="21352" r="12700" b="32028"/>
          <a:stretch>
            <a:fillRect/>
          </a:stretch>
        </p:blipFill>
        <p:spPr>
          <a:xfrm>
            <a:off x="485560" y="3374628"/>
            <a:ext cx="2666861" cy="2404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3671" y="834560"/>
            <a:ext cx="2003397" cy="494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N4278 </a:t>
            </a:r>
          </a:p>
          <a:p>
            <a:r>
              <a:rPr lang="en-US" sz="1100" dirty="0" smtClean="0"/>
              <a:t>      hot gas poor E</a:t>
            </a:r>
          </a:p>
          <a:p>
            <a:r>
              <a:rPr lang="en-US" sz="1100" dirty="0" smtClean="0"/>
              <a:t>      180 points sources in D</a:t>
            </a:r>
            <a:r>
              <a:rPr lang="en-US" sz="1100" baseline="-25000" dirty="0" smtClean="0"/>
              <a:t>25</a:t>
            </a:r>
          </a:p>
          <a:p>
            <a:r>
              <a:rPr lang="en-US" sz="1100" dirty="0" smtClean="0"/>
              <a:t>      L</a:t>
            </a:r>
            <a:r>
              <a:rPr lang="en-US" sz="1100" baseline="-25000" dirty="0" smtClean="0"/>
              <a:t>X</a:t>
            </a:r>
            <a:r>
              <a:rPr lang="en-US" sz="1100" dirty="0" smtClean="0"/>
              <a:t> = 4 </a:t>
            </a:r>
            <a:r>
              <a:rPr lang="en-US" sz="1100" dirty="0" err="1" smtClean="0"/>
              <a:t>x</a:t>
            </a:r>
            <a:r>
              <a:rPr lang="en-US" sz="1100" dirty="0" smtClean="0"/>
              <a:t> 10</a:t>
            </a:r>
            <a:r>
              <a:rPr lang="en-US" sz="1100" baseline="30000" dirty="0" smtClean="0"/>
              <a:t>36</a:t>
            </a:r>
            <a:r>
              <a:rPr lang="en-US" sz="1100" dirty="0" smtClean="0"/>
              <a:t> – 2 </a:t>
            </a:r>
            <a:r>
              <a:rPr lang="en-US" sz="1100" dirty="0" err="1" smtClean="0"/>
              <a:t>x</a:t>
            </a:r>
            <a:r>
              <a:rPr lang="en-US" sz="1100" dirty="0" smtClean="0"/>
              <a:t> 10</a:t>
            </a:r>
            <a:r>
              <a:rPr lang="en-US" sz="1100" baseline="30000" dirty="0" smtClean="0"/>
              <a:t>40</a:t>
            </a:r>
            <a:r>
              <a:rPr lang="en-US" sz="1100" dirty="0" smtClean="0"/>
              <a:t> erg s</a:t>
            </a:r>
            <a:r>
              <a:rPr lang="en-US" sz="1100" baseline="30000" dirty="0" smtClean="0"/>
              <a:t>-1     </a:t>
            </a:r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endParaRPr lang="en-US" sz="1100" baseline="30000" dirty="0" smtClean="0"/>
          </a:p>
          <a:p>
            <a:r>
              <a:rPr lang="en-US" sz="1100" dirty="0" smtClean="0"/>
              <a:t>      N4649</a:t>
            </a:r>
          </a:p>
          <a:p>
            <a:r>
              <a:rPr lang="en-US" sz="1100" dirty="0" smtClean="0"/>
              <a:t>      hot gas rich E</a:t>
            </a:r>
          </a:p>
          <a:p>
            <a:r>
              <a:rPr lang="en-US" sz="1100" baseline="30000" dirty="0" smtClean="0"/>
              <a:t>         </a:t>
            </a:r>
            <a:r>
              <a:rPr lang="en-US" sz="1100" dirty="0" smtClean="0"/>
              <a:t>399 point sources in D</a:t>
            </a:r>
            <a:r>
              <a:rPr lang="en-US" sz="1100" baseline="-25000" dirty="0" smtClean="0"/>
              <a:t>25</a:t>
            </a:r>
          </a:p>
          <a:p>
            <a:r>
              <a:rPr lang="en-US" sz="1100" dirty="0" smtClean="0"/>
              <a:t>      L</a:t>
            </a:r>
            <a:r>
              <a:rPr lang="en-US" sz="1100" baseline="-25000" dirty="0" smtClean="0"/>
              <a:t> X </a:t>
            </a:r>
            <a:r>
              <a:rPr lang="en-US" sz="1100" dirty="0" smtClean="0"/>
              <a:t>= 9 </a:t>
            </a:r>
            <a:r>
              <a:rPr lang="en-US" sz="1100" dirty="0" err="1" smtClean="0"/>
              <a:t>x</a:t>
            </a:r>
            <a:r>
              <a:rPr lang="en-US" sz="1100" dirty="0" smtClean="0"/>
              <a:t> 10</a:t>
            </a:r>
            <a:r>
              <a:rPr lang="en-US" sz="1100" baseline="30000" dirty="0" smtClean="0"/>
              <a:t>36</a:t>
            </a:r>
            <a:r>
              <a:rPr lang="en-US" sz="1100" dirty="0" smtClean="0"/>
              <a:t> – 5 </a:t>
            </a:r>
            <a:r>
              <a:rPr lang="en-US" sz="1100" dirty="0" err="1" smtClean="0"/>
              <a:t>x</a:t>
            </a:r>
            <a:r>
              <a:rPr lang="en-US" sz="1100" dirty="0" smtClean="0"/>
              <a:t> 10</a:t>
            </a:r>
            <a:r>
              <a:rPr lang="en-US" sz="1100" baseline="30000" dirty="0" smtClean="0"/>
              <a:t>39</a:t>
            </a:r>
            <a:r>
              <a:rPr lang="en-US" sz="1100" dirty="0" smtClean="0"/>
              <a:t> erg s</a:t>
            </a:r>
            <a:r>
              <a:rPr lang="en-US" sz="1100" baseline="30000" dirty="0" smtClean="0"/>
              <a:t>-1</a:t>
            </a:r>
          </a:p>
        </p:txBody>
      </p:sp>
      <p:pic>
        <p:nvPicPr>
          <p:cNvPr id="7" name="Picture 6" descr="apj351651f4_h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1962150"/>
            <a:ext cx="4443910" cy="3234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4010" y="1047750"/>
            <a:ext cx="36766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X-ray Luminosity Function of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LMXBs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1400" dirty="0" smtClean="0"/>
              <a:t>(Kim and </a:t>
            </a:r>
            <a:r>
              <a:rPr lang="en-US" sz="1400" dirty="0" err="1" smtClean="0"/>
              <a:t>Fabbiano</a:t>
            </a:r>
            <a:r>
              <a:rPr lang="en-US" sz="1400" dirty="0" smtClean="0"/>
              <a:t> 2010)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7310" y="272018"/>
            <a:ext cx="2841840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LMXBs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in Elliptical Galaxies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4.jpg"/>
          <p:cNvPicPr>
            <a:picLocks noChangeAspect="1"/>
          </p:cNvPicPr>
          <p:nvPr/>
        </p:nvPicPr>
        <p:blipFill>
          <a:blip r:embed="rId2" cstate="print"/>
          <a:srcRect l="18781" t="6667" r="20267" b="4444"/>
          <a:stretch>
            <a:fillRect/>
          </a:stretch>
        </p:blipFill>
        <p:spPr>
          <a:xfrm rot="5400000">
            <a:off x="2471482" y="-201868"/>
            <a:ext cx="3127600" cy="6102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3500" y="4584700"/>
            <a:ext cx="3333750" cy="1374735"/>
          </a:xfrm>
          <a:prstGeom prst="rect">
            <a:avLst/>
          </a:prstGeom>
          <a:solidFill>
            <a:srgbClr val="FCD5B5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rgbClr val="14DCC9"/>
                </a:solidFill>
              </a:rPr>
              <a:t>Kim &amp; Fabbiano (2004)</a:t>
            </a:r>
          </a:p>
          <a:p>
            <a:r>
              <a:rPr lang="nl-NL" sz="1200" dirty="0" smtClean="0">
                <a:solidFill>
                  <a:srgbClr val="E020D2"/>
                </a:solidFill>
              </a:rPr>
              <a:t>Boroson, Kim &amp; Fabbiano (2011)</a:t>
            </a:r>
          </a:p>
          <a:p>
            <a:endParaRPr lang="nl-NL" sz="1400" dirty="0" smtClean="0">
              <a:solidFill>
                <a:srgbClr val="B7DEE8"/>
              </a:solidFill>
            </a:endParaRPr>
          </a:p>
          <a:p>
            <a:r>
              <a:rPr lang="nl-NL" sz="1400" b="1" dirty="0" smtClean="0">
                <a:solidFill>
                  <a:schemeClr val="tx2"/>
                </a:solidFill>
              </a:rPr>
              <a:t>L</a:t>
            </a:r>
            <a:r>
              <a:rPr lang="nl-NL" sz="1400" b="1" baseline="-25000" dirty="0" smtClean="0">
                <a:solidFill>
                  <a:schemeClr val="tx2"/>
                </a:solidFill>
              </a:rPr>
              <a:t>X</a:t>
            </a:r>
            <a:r>
              <a:rPr lang="nl-NL" sz="1400" b="1" dirty="0" smtClean="0">
                <a:solidFill>
                  <a:schemeClr val="tx2"/>
                </a:solidFill>
              </a:rPr>
              <a:t>/L</a:t>
            </a:r>
            <a:r>
              <a:rPr lang="nl-NL" sz="1400" b="1" baseline="-25000" dirty="0" smtClean="0">
                <a:solidFill>
                  <a:schemeClr val="tx2"/>
                </a:solidFill>
              </a:rPr>
              <a:t>K</a:t>
            </a:r>
            <a:r>
              <a:rPr lang="nl-NL" sz="1400" b="1" dirty="0" smtClean="0">
                <a:solidFill>
                  <a:schemeClr val="tx2"/>
                </a:solidFill>
              </a:rPr>
              <a:t> (erg s</a:t>
            </a:r>
            <a:r>
              <a:rPr lang="nl-NL" sz="1400" b="1" baseline="30000" dirty="0" smtClean="0">
                <a:solidFill>
                  <a:schemeClr val="tx2"/>
                </a:solidFill>
              </a:rPr>
              <a:t>−1</a:t>
            </a:r>
            <a:r>
              <a:rPr lang="nl-NL" sz="1400" b="1" dirty="0" smtClean="0">
                <a:solidFill>
                  <a:schemeClr val="tx2"/>
                </a:solidFill>
              </a:rPr>
              <a:t> L</a:t>
            </a:r>
            <a:r>
              <a:rPr lang="nl-NL" sz="1400" b="1" baseline="-25000" dirty="0" smtClean="0">
                <a:solidFill>
                  <a:schemeClr val="tx2"/>
                </a:solidFill>
              </a:rPr>
              <a:t>K</a:t>
            </a:r>
            <a:r>
              <a:rPr lang="nl-NL" sz="1400" b="1" baseline="30000" dirty="0" smtClean="0">
                <a:solidFill>
                  <a:schemeClr val="tx2"/>
                </a:solidFill>
              </a:rPr>
              <a:t>−1</a:t>
            </a:r>
            <a:r>
              <a:rPr lang="nl-NL" sz="1400" b="1" dirty="0" smtClean="0">
                <a:solidFill>
                  <a:schemeClr val="tx2"/>
                </a:solidFill>
              </a:rPr>
              <a:t>)= 10</a:t>
            </a:r>
            <a:r>
              <a:rPr lang="nl-NL" sz="1400" b="1" baseline="30000" dirty="0" smtClean="0">
                <a:solidFill>
                  <a:schemeClr val="tx2"/>
                </a:solidFill>
              </a:rPr>
              <a:t>29.0±0.176</a:t>
            </a:r>
          </a:p>
          <a:p>
            <a:endParaRPr lang="nl-NL" sz="800" b="1" dirty="0" smtClean="0">
              <a:solidFill>
                <a:schemeClr val="tx2"/>
              </a:solidFill>
            </a:endParaRPr>
          </a:p>
          <a:p>
            <a:r>
              <a:rPr lang="nl-NL" sz="1400" b="1" dirty="0" smtClean="0">
                <a:solidFill>
                  <a:schemeClr val="tx2"/>
                </a:solidFill>
              </a:rPr>
              <a:t>L</a:t>
            </a:r>
            <a:r>
              <a:rPr lang="nl-NL" sz="1400" b="1" baseline="-25000" dirty="0" smtClean="0">
                <a:solidFill>
                  <a:schemeClr val="tx2"/>
                </a:solidFill>
              </a:rPr>
              <a:t>X</a:t>
            </a:r>
            <a:r>
              <a:rPr lang="nl-NL" sz="1400" b="1" dirty="0" smtClean="0">
                <a:solidFill>
                  <a:schemeClr val="tx2"/>
                </a:solidFill>
              </a:rPr>
              <a:t>/L</a:t>
            </a:r>
            <a:r>
              <a:rPr lang="nl-NL" sz="1400" b="1" baseline="-25000" dirty="0" smtClean="0">
                <a:solidFill>
                  <a:schemeClr val="tx2"/>
                </a:solidFill>
              </a:rPr>
              <a:t>K</a:t>
            </a:r>
            <a:r>
              <a:rPr lang="nl-NL" sz="1400" b="1" dirty="0" smtClean="0">
                <a:solidFill>
                  <a:schemeClr val="tx2"/>
                </a:solidFill>
              </a:rPr>
              <a:t> (erg s</a:t>
            </a:r>
            <a:r>
              <a:rPr lang="nl-NL" sz="1400" b="1" baseline="30000" dirty="0" smtClean="0">
                <a:solidFill>
                  <a:schemeClr val="tx2"/>
                </a:solidFill>
              </a:rPr>
              <a:t>−1</a:t>
            </a:r>
            <a:r>
              <a:rPr lang="nl-NL" sz="1400" b="1" dirty="0" smtClean="0">
                <a:solidFill>
                  <a:schemeClr val="tx2"/>
                </a:solidFill>
              </a:rPr>
              <a:t> L</a:t>
            </a:r>
            <a:r>
              <a:rPr lang="nl-NL" sz="1400" b="1" baseline="-25000" dirty="0" smtClean="0">
                <a:solidFill>
                  <a:schemeClr val="tx2"/>
                </a:solidFill>
              </a:rPr>
              <a:t>K</a:t>
            </a:r>
            <a:r>
              <a:rPr lang="nl-NL" sz="1400" b="1" baseline="30000" dirty="0" smtClean="0">
                <a:solidFill>
                  <a:schemeClr val="tx2"/>
                </a:solidFill>
              </a:rPr>
              <a:t>−1</a:t>
            </a:r>
            <a:r>
              <a:rPr lang="nl-NL" sz="1400" b="1" dirty="0" smtClean="0">
                <a:solidFill>
                  <a:schemeClr val="tx2"/>
                </a:solidFill>
              </a:rPr>
              <a:t>)= 10</a:t>
            </a:r>
            <a:r>
              <a:rPr lang="nl-NL" sz="1400" b="1" baseline="30000" dirty="0" smtClean="0">
                <a:solidFill>
                  <a:schemeClr val="tx2"/>
                </a:solidFill>
              </a:rPr>
              <a:t>28.88</a:t>
            </a:r>
            <a:r>
              <a:rPr lang="nl-NL" sz="1400" b="1" dirty="0" smtClean="0">
                <a:solidFill>
                  <a:schemeClr val="tx2"/>
                </a:solidFill>
              </a:rPr>
              <a:t> </a:t>
            </a:r>
            <a:r>
              <a:rPr lang="pt-BR" sz="1400" b="1" dirty="0" smtClean="0">
                <a:solidFill>
                  <a:schemeClr val="tx2"/>
                </a:solidFill>
              </a:rPr>
              <a:t>S</a:t>
            </a:r>
            <a:r>
              <a:rPr lang="pt-BR" sz="1400" b="1" baseline="-25000" dirty="0" smtClean="0">
                <a:solidFill>
                  <a:schemeClr val="tx2"/>
                </a:solidFill>
              </a:rPr>
              <a:t>N</a:t>
            </a:r>
            <a:r>
              <a:rPr lang="pt-BR" sz="1400" b="1" baseline="30000" dirty="0" smtClean="0">
                <a:solidFill>
                  <a:schemeClr val="tx2"/>
                </a:solidFill>
              </a:rPr>
              <a:t>0.334</a:t>
            </a:r>
            <a:r>
              <a:rPr lang="nl-NL" sz="1400" b="1" baseline="30000" dirty="0" smtClean="0">
                <a:solidFill>
                  <a:schemeClr val="tx2"/>
                </a:solidFill>
              </a:rPr>
              <a:t>±0.106</a:t>
            </a:r>
          </a:p>
          <a:p>
            <a:endParaRPr lang="pt-BR" sz="1400" b="1" baseline="30000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7666" y="604669"/>
            <a:ext cx="5112034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New with Chandra: X-ray scaling relation of </a:t>
            </a:r>
            <a:r>
              <a:rPr lang="en-US" b="1" dirty="0" err="1" smtClean="0"/>
              <a:t>LMXBs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762000" y="657584"/>
            <a:ext cx="7315200" cy="5705245"/>
            <a:chOff x="762000" y="152400"/>
            <a:chExt cx="7315200" cy="5705245"/>
          </a:xfrm>
        </p:grpSpPr>
        <p:pic>
          <p:nvPicPr>
            <p:cNvPr id="2049" name="Picture 13" descr="F3a.jpg"/>
            <p:cNvPicPr>
              <a:picLocks noChangeAspect="1" noChangeArrowheads="1"/>
            </p:cNvPicPr>
            <p:nvPr/>
          </p:nvPicPr>
          <p:blipFill>
            <a:blip r:embed="rId2" cstate="print"/>
            <a:srcRect l="8612" t="19843" r="11455" b="23906"/>
            <a:stretch>
              <a:fillRect/>
            </a:stretch>
          </p:blipFill>
          <p:spPr bwMode="auto">
            <a:xfrm>
              <a:off x="762000" y="580666"/>
              <a:ext cx="2836557" cy="265176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367367" y="3349267"/>
              <a:ext cx="6170083" cy="2508378"/>
            </a:xfrm>
            <a:prstGeom prst="rect">
              <a:avLst/>
            </a:prstGeom>
            <a:solidFill>
              <a:srgbClr val="B7DEE8"/>
            </a:solidFill>
            <a:ln w="12700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cs typeface="Calibri"/>
                </a:rPr>
                <a:t>L</a:t>
              </a:r>
              <a:r>
                <a:rPr lang="en-US" sz="1200" b="1" baseline="-25000" dirty="0" err="1" smtClean="0">
                  <a:cs typeface="Calibri"/>
                </a:rPr>
                <a:t>X</a:t>
              </a:r>
              <a:r>
                <a:rPr lang="en-US" sz="1200" b="1" dirty="0" err="1" smtClean="0">
                  <a:cs typeface="Calibri"/>
                </a:rPr>
                <a:t>(gas</a:t>
              </a:r>
              <a:r>
                <a:rPr lang="en-US" sz="1200" b="1" dirty="0" smtClean="0">
                  <a:cs typeface="Calibri"/>
                </a:rPr>
                <a:t>) – L</a:t>
              </a:r>
              <a:r>
                <a:rPr lang="en-US" sz="1200" b="1" baseline="-25000" dirty="0" smtClean="0">
                  <a:cs typeface="Calibri"/>
                </a:rPr>
                <a:t>K</a:t>
              </a:r>
              <a:r>
                <a:rPr lang="en-US" sz="1200" b="1" dirty="0" smtClean="0">
                  <a:cs typeface="Calibri"/>
                </a:rPr>
                <a:t> relation</a:t>
              </a:r>
              <a:endParaRPr lang="en-US" sz="1200" b="1" dirty="0" smtClean="0"/>
            </a:p>
            <a:p>
              <a:r>
                <a:rPr lang="en-US" sz="1100" dirty="0" smtClean="0"/>
                <a:t>The scatter is even larger (~1000).  </a:t>
              </a:r>
              <a:r>
                <a:rPr lang="en-US" sz="1100" b="1" dirty="0" smtClean="0"/>
                <a:t> </a:t>
              </a:r>
              <a:r>
                <a:rPr lang="en-US" sz="1100" dirty="0" smtClean="0"/>
                <a:t>Similar scatter in </a:t>
              </a:r>
              <a:r>
                <a:rPr lang="en-US" sz="1100" dirty="0" err="1" smtClean="0"/>
                <a:t>Lx(gas</a:t>
              </a:r>
              <a:r>
                <a:rPr lang="en-US" sz="1100" dirty="0" smtClean="0"/>
                <a:t>) – sigma. </a:t>
              </a:r>
            </a:p>
            <a:p>
              <a:r>
                <a:rPr lang="en-US" sz="1100" dirty="0" smtClean="0"/>
                <a:t>Sample : 30 normal ETGs (without </a:t>
              </a:r>
              <a:r>
                <a:rPr lang="en-US" sz="1100" dirty="0" err="1" smtClean="0"/>
                <a:t>cD</a:t>
              </a:r>
              <a:r>
                <a:rPr lang="en-US" sz="1100" dirty="0" smtClean="0"/>
                <a:t>) with Chandra </a:t>
              </a:r>
              <a:r>
                <a:rPr lang="en-US" sz="1100" dirty="0" err="1" smtClean="0"/>
                <a:t>obs</a:t>
              </a:r>
              <a:r>
                <a:rPr lang="en-US" sz="1100" dirty="0" smtClean="0"/>
                <a:t> and optical line indices</a:t>
              </a:r>
            </a:p>
            <a:p>
              <a:r>
                <a:rPr lang="en-US" sz="1100" dirty="0" smtClean="0"/>
                <a:t>                 include more gas-poor galaxies than previous X-ray selected samples</a:t>
              </a:r>
            </a:p>
            <a:p>
              <a:r>
                <a:rPr lang="en-US" sz="1100" dirty="0" smtClean="0"/>
                <a:t>The </a:t>
              </a:r>
              <a:r>
                <a:rPr lang="en-US" sz="1100" dirty="0"/>
                <a:t>L</a:t>
              </a:r>
              <a:r>
                <a:rPr lang="en-US" sz="1100" baseline="-25000" dirty="0"/>
                <a:t>X</a:t>
              </a:r>
              <a:r>
                <a:rPr lang="en-US" sz="1100" dirty="0"/>
                <a:t>/L</a:t>
              </a:r>
              <a:r>
                <a:rPr lang="en-US" sz="1100" baseline="-25000" dirty="0"/>
                <a:t>K</a:t>
              </a:r>
              <a:r>
                <a:rPr lang="en-US" sz="1100" dirty="0"/>
                <a:t> ratios corresponding to LMXBs and </a:t>
              </a:r>
              <a:r>
                <a:rPr lang="en-US" sz="1100" dirty="0" err="1"/>
                <a:t>ABs+CVs</a:t>
              </a:r>
              <a:r>
                <a:rPr lang="en-US" sz="1100" dirty="0"/>
                <a:t> are marked by two diagonal lines. </a:t>
              </a:r>
              <a:endParaRPr lang="en-US" sz="1100" dirty="0" smtClean="0"/>
            </a:p>
            <a:p>
              <a:r>
                <a:rPr lang="en-US" sz="1100" dirty="0" smtClean="0"/>
                <a:t>Our sample consists of </a:t>
              </a:r>
            </a:p>
            <a:p>
              <a:r>
                <a:rPr lang="en-US" sz="1100" dirty="0" smtClean="0"/>
                <a:t>                1/3   </a:t>
              </a:r>
              <a:r>
                <a:rPr lang="en-US" sz="1100" dirty="0" err="1" smtClean="0"/>
                <a:t>L</a:t>
              </a:r>
              <a:r>
                <a:rPr lang="en-US" sz="1100" baseline="-25000" dirty="0" err="1" smtClean="0"/>
                <a:t>X</a:t>
              </a:r>
              <a:r>
                <a:rPr lang="en-US" sz="1100" dirty="0" err="1" smtClean="0"/>
                <a:t>(gas</a:t>
              </a:r>
              <a:r>
                <a:rPr lang="en-US" sz="1100" dirty="0" smtClean="0"/>
                <a:t>) &gt; L</a:t>
              </a:r>
              <a:r>
                <a:rPr lang="en-US" sz="1100" baseline="-25000" dirty="0" smtClean="0"/>
                <a:t>X</a:t>
              </a:r>
              <a:r>
                <a:rPr lang="en-US" sz="1100" dirty="0" smtClean="0"/>
                <a:t>(LMXB)</a:t>
              </a:r>
            </a:p>
            <a:p>
              <a:r>
                <a:rPr lang="en-US" sz="1100" dirty="0" smtClean="0"/>
                <a:t>                1/3   L</a:t>
              </a:r>
              <a:r>
                <a:rPr lang="en-US" sz="1100" baseline="-25000" dirty="0" smtClean="0"/>
                <a:t>X</a:t>
              </a:r>
              <a:r>
                <a:rPr lang="en-US" sz="1100" dirty="0" smtClean="0"/>
                <a:t>(LMXB) &gt; L</a:t>
              </a:r>
              <a:r>
                <a:rPr lang="en-US" sz="1100" baseline="-25000" dirty="0" smtClean="0"/>
                <a:t>X</a:t>
              </a:r>
              <a:r>
                <a:rPr lang="en-US" sz="1100" dirty="0" smtClean="0"/>
                <a:t>(gas) &gt; L</a:t>
              </a:r>
              <a:r>
                <a:rPr lang="en-US" sz="1100" baseline="-25000" dirty="0" smtClean="0"/>
                <a:t>X</a:t>
              </a:r>
              <a:r>
                <a:rPr lang="en-US" sz="1100" dirty="0" smtClean="0"/>
                <a:t>(</a:t>
              </a:r>
              <a:r>
                <a:rPr lang="en-US" sz="1100" dirty="0" err="1" smtClean="0"/>
                <a:t>ABs+CVs</a:t>
              </a:r>
              <a:r>
                <a:rPr lang="en-US" sz="1100" dirty="0" smtClean="0"/>
                <a:t>) </a:t>
              </a:r>
            </a:p>
            <a:p>
              <a:r>
                <a:rPr lang="en-US" sz="1100" dirty="0" smtClean="0"/>
                <a:t>                1/3   L</a:t>
              </a:r>
              <a:r>
                <a:rPr lang="en-US" sz="1100" baseline="-25000" dirty="0" smtClean="0"/>
                <a:t>X</a:t>
              </a:r>
              <a:r>
                <a:rPr lang="en-US" sz="1100" dirty="0" smtClean="0"/>
                <a:t>(LMXB) &gt; </a:t>
              </a:r>
              <a:r>
                <a:rPr lang="en-US" sz="1100" dirty="0" err="1" smtClean="0"/>
                <a:t>L</a:t>
              </a:r>
              <a:r>
                <a:rPr lang="en-US" sz="1100" baseline="-25000" dirty="0" err="1" smtClean="0"/>
                <a:t>X</a:t>
              </a:r>
              <a:r>
                <a:rPr lang="en-US" sz="1100" dirty="0" err="1" smtClean="0"/>
                <a:t>(ABs+CVs</a:t>
              </a:r>
              <a:r>
                <a:rPr lang="en-US" sz="1100" dirty="0" smtClean="0"/>
                <a:t>) &gt; </a:t>
              </a:r>
              <a:r>
                <a:rPr lang="en-US" sz="1100" dirty="0" err="1" smtClean="0"/>
                <a:t>L</a:t>
              </a:r>
              <a:r>
                <a:rPr lang="en-US" sz="1100" baseline="-25000" dirty="0" err="1" smtClean="0"/>
                <a:t>X</a:t>
              </a:r>
              <a:r>
                <a:rPr lang="en-US" sz="1100" dirty="0" err="1" smtClean="0"/>
                <a:t>(gas</a:t>
              </a:r>
              <a:r>
                <a:rPr lang="en-US" sz="1100" dirty="0" smtClean="0"/>
                <a:t>)</a:t>
              </a:r>
            </a:p>
            <a:p>
              <a:endParaRPr lang="en-US" sz="1200" dirty="0" smtClean="0"/>
            </a:p>
            <a:p>
              <a:r>
                <a:rPr lang="en-US" sz="1200" b="1" dirty="0" err="1" smtClean="0">
                  <a:cs typeface="Calibri"/>
                </a:rPr>
                <a:t>L</a:t>
              </a:r>
              <a:r>
                <a:rPr lang="en-US" sz="1200" b="1" baseline="-25000" dirty="0" err="1" smtClean="0">
                  <a:cs typeface="Calibri"/>
                </a:rPr>
                <a:t>X</a:t>
              </a:r>
              <a:r>
                <a:rPr lang="en-US" sz="1200" b="1" dirty="0" err="1" smtClean="0">
                  <a:cs typeface="Calibri"/>
                </a:rPr>
                <a:t>(gas</a:t>
              </a:r>
              <a:r>
                <a:rPr lang="en-US" sz="1200" b="1" dirty="0" smtClean="0">
                  <a:cs typeface="Calibri"/>
                </a:rPr>
                <a:t>) – </a:t>
              </a:r>
              <a:r>
                <a:rPr lang="en-US" sz="1200" b="1" dirty="0" err="1" smtClean="0">
                  <a:cs typeface="Calibri"/>
                </a:rPr>
                <a:t>T(gas</a:t>
              </a:r>
              <a:r>
                <a:rPr lang="en-US" sz="1200" b="1" dirty="0" smtClean="0">
                  <a:cs typeface="Calibri"/>
                </a:rPr>
                <a:t>) relation</a:t>
              </a:r>
              <a:r>
                <a:rPr lang="en-US" sz="1200" dirty="0" smtClean="0"/>
                <a:t>     </a:t>
              </a:r>
              <a:r>
                <a:rPr lang="en-US" sz="1200" b="1" dirty="0" smtClean="0"/>
                <a:t> </a:t>
              </a:r>
              <a:r>
                <a:rPr lang="en-US" sz="1200" b="1" dirty="0" err="1" smtClean="0">
                  <a:cs typeface="Calibri"/>
                </a:rPr>
                <a:t>L</a:t>
              </a:r>
              <a:r>
                <a:rPr lang="en-US" sz="1200" b="1" baseline="-25000" dirty="0" err="1" smtClean="0">
                  <a:cs typeface="Calibri"/>
                </a:rPr>
                <a:t>X</a:t>
              </a:r>
              <a:r>
                <a:rPr lang="en-US" sz="1200" b="1" dirty="0" err="1" smtClean="0">
                  <a:cs typeface="Calibri"/>
                </a:rPr>
                <a:t>(gas</a:t>
              </a:r>
              <a:r>
                <a:rPr lang="en-US" sz="1200" b="1" dirty="0" smtClean="0">
                  <a:cs typeface="Calibri"/>
                </a:rPr>
                <a:t>) ~  T</a:t>
              </a:r>
              <a:r>
                <a:rPr lang="en-US" sz="1200" b="1" baseline="30000" dirty="0" smtClean="0">
                  <a:cs typeface="Calibri"/>
                </a:rPr>
                <a:t>4.5 ± 0.6   </a:t>
              </a:r>
              <a:endParaRPr lang="en-US" sz="1200" b="1" dirty="0" smtClean="0">
                <a:cs typeface="Calibri"/>
              </a:endParaRPr>
            </a:p>
            <a:p>
              <a:r>
                <a:rPr lang="en-US" sz="1100" dirty="0" smtClean="0">
                  <a:cs typeface="Calibri"/>
                </a:rPr>
                <a:t>tighter relation than L</a:t>
              </a:r>
              <a:r>
                <a:rPr lang="en-US" sz="1100" baseline="-25000" dirty="0" smtClean="0">
                  <a:cs typeface="Calibri"/>
                </a:rPr>
                <a:t>X</a:t>
              </a:r>
              <a:r>
                <a:rPr lang="en-US" sz="1100" dirty="0" smtClean="0">
                  <a:cs typeface="Calibri"/>
                </a:rPr>
                <a:t> – L</a:t>
              </a:r>
              <a:r>
                <a:rPr lang="en-US" sz="1100" baseline="-25000" dirty="0" smtClean="0">
                  <a:cs typeface="Calibri"/>
                </a:rPr>
                <a:t>K</a:t>
              </a:r>
              <a:r>
                <a:rPr lang="en-US" sz="1100" dirty="0" smtClean="0">
                  <a:cs typeface="Calibri"/>
                </a:rPr>
                <a:t>, provides a better constraint, yet to understand</a:t>
              </a:r>
            </a:p>
            <a:p>
              <a:r>
                <a:rPr lang="en-US" sz="1100" dirty="0" smtClean="0">
                  <a:cs typeface="Calibri"/>
                </a:rPr>
                <a:t>steeper than L ~ T</a:t>
              </a:r>
              <a:r>
                <a:rPr lang="en-US" sz="1100" baseline="30000" dirty="0" smtClean="0">
                  <a:cs typeface="Calibri"/>
                </a:rPr>
                <a:t>3  </a:t>
              </a:r>
              <a:r>
                <a:rPr lang="en-US" sz="1100" dirty="0" smtClean="0">
                  <a:cs typeface="Calibri"/>
                </a:rPr>
                <a:t>in clusters (e.g., </a:t>
              </a:r>
              <a:r>
                <a:rPr lang="en-US" sz="1100" dirty="0" err="1" smtClean="0">
                  <a:cs typeface="Calibri"/>
                </a:rPr>
                <a:t>Mushotzky</a:t>
              </a:r>
              <a:r>
                <a:rPr lang="en-US" sz="1100" dirty="0" smtClean="0">
                  <a:cs typeface="Calibri"/>
                </a:rPr>
                <a:t> 1984; Arnaud &amp; </a:t>
              </a:r>
              <a:r>
                <a:rPr lang="en-US" sz="1100" dirty="0" err="1" smtClean="0">
                  <a:cs typeface="Calibri"/>
                </a:rPr>
                <a:t>Evrard</a:t>
              </a:r>
              <a:r>
                <a:rPr lang="en-US" sz="1100" dirty="0" smtClean="0">
                  <a:cs typeface="Calibri"/>
                </a:rPr>
                <a:t> 1999)  </a:t>
              </a:r>
            </a:p>
            <a:p>
              <a:r>
                <a:rPr lang="en-US" sz="1100" dirty="0" smtClean="0">
                  <a:cs typeface="Calibri"/>
                </a:rPr>
                <a:t>similar slope but L</a:t>
              </a:r>
              <a:r>
                <a:rPr lang="en-US" sz="1100" baseline="-25000" dirty="0" smtClean="0">
                  <a:cs typeface="Calibri"/>
                </a:rPr>
                <a:t>X</a:t>
              </a:r>
              <a:r>
                <a:rPr lang="en-US" sz="1100" dirty="0" smtClean="0">
                  <a:cs typeface="Calibri"/>
                </a:rPr>
                <a:t> is lower than </a:t>
              </a:r>
              <a:r>
                <a:rPr lang="en-US" sz="1100" dirty="0" err="1" smtClean="0">
                  <a:cs typeface="Calibri"/>
                </a:rPr>
                <a:t>cD</a:t>
              </a:r>
              <a:r>
                <a:rPr lang="en-US" sz="1100" dirty="0" smtClean="0">
                  <a:cs typeface="Calibri"/>
                </a:rPr>
                <a:t> galaxies (O’Sullivan et al. 2003)</a:t>
              </a:r>
              <a:endParaRPr lang="en-US" sz="11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152400"/>
              <a:ext cx="6934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L</a:t>
              </a:r>
              <a:r>
                <a:rPr lang="en-US" baseline="-25000" dirty="0" smtClean="0"/>
                <a:t>X</a:t>
              </a:r>
              <a:r>
                <a:rPr lang="en-US" dirty="0" smtClean="0"/>
                <a:t>(gas) – L</a:t>
              </a:r>
              <a:r>
                <a:rPr lang="en-US" baseline="-25000" dirty="0" smtClean="0"/>
                <a:t>K  </a:t>
              </a:r>
              <a:r>
                <a:rPr lang="en-US" dirty="0" smtClean="0"/>
                <a:t>relation</a:t>
              </a:r>
              <a:r>
                <a:rPr lang="en-US" baseline="-25000" dirty="0" smtClean="0"/>
                <a:t>                                                                         </a:t>
              </a:r>
              <a:r>
                <a:rPr lang="en-US" dirty="0" err="1" smtClean="0"/>
                <a:t>L</a:t>
              </a:r>
              <a:r>
                <a:rPr lang="en-US" baseline="-25000" dirty="0" err="1" smtClean="0"/>
                <a:t>X</a:t>
              </a:r>
              <a:r>
                <a:rPr lang="en-US" dirty="0" err="1" smtClean="0"/>
                <a:t>(gas</a:t>
              </a:r>
              <a:r>
                <a:rPr lang="en-US" dirty="0" smtClean="0"/>
                <a:t>) – </a:t>
              </a:r>
              <a:r>
                <a:rPr lang="en-US" dirty="0" err="1" smtClean="0">
                  <a:sym typeface="Symbol"/>
                </a:rPr>
                <a:t>T(gas</a:t>
              </a:r>
              <a:r>
                <a:rPr lang="en-US" dirty="0" smtClean="0">
                  <a:sym typeface="Symbol"/>
                </a:rPr>
                <a:t>)</a:t>
              </a:r>
              <a:r>
                <a:rPr lang="en-US" dirty="0" smtClean="0"/>
                <a:t> relation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83966" y="235337"/>
            <a:ext cx="4625201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New with Chandra: </a:t>
            </a:r>
            <a:r>
              <a:rPr lang="en-US" b="1" dirty="0" err="1" smtClean="0"/>
              <a:t>L</a:t>
            </a:r>
            <a:r>
              <a:rPr lang="en-US" b="1" baseline="-25000" dirty="0" err="1" smtClean="0"/>
              <a:t>X</a:t>
            </a:r>
            <a:r>
              <a:rPr lang="en-US" b="1" dirty="0" err="1" smtClean="0"/>
              <a:t>(gas</a:t>
            </a:r>
            <a:r>
              <a:rPr lang="en-US" b="1" dirty="0" smtClean="0"/>
              <a:t>) instead of </a:t>
            </a:r>
            <a:r>
              <a:rPr lang="en-US" b="1" dirty="0" err="1" smtClean="0"/>
              <a:t>L</a:t>
            </a:r>
            <a:r>
              <a:rPr lang="en-US" b="1" baseline="-25000" dirty="0" err="1" smtClean="0"/>
              <a:t>X</a:t>
            </a:r>
            <a:r>
              <a:rPr lang="en-US" b="1" dirty="0" err="1" smtClean="0"/>
              <a:t>(total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9" name="Picture 8" descr="apj379200f7_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0" y="1085850"/>
            <a:ext cx="2781114" cy="2651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2510" y="6362829"/>
            <a:ext cx="2389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</a:t>
            </a:r>
            <a:r>
              <a:rPr lang="en-US" sz="1200" dirty="0" err="1" smtClean="0"/>
              <a:t>Boroson</a:t>
            </a:r>
            <a:r>
              <a:rPr lang="en-US" sz="1200" dirty="0" smtClean="0"/>
              <a:t>, Kim and </a:t>
            </a:r>
            <a:r>
              <a:rPr lang="en-US" sz="1200" dirty="0" err="1" smtClean="0"/>
              <a:t>Fabbiano</a:t>
            </a:r>
            <a:r>
              <a:rPr lang="en-US" sz="1200" dirty="0" smtClean="0"/>
              <a:t> (2011)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441" y="272534"/>
            <a:ext cx="3482210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New: with </a:t>
            </a:r>
            <a:r>
              <a:rPr lang="en-US" b="1" dirty="0" err="1" smtClean="0"/>
              <a:t>M(total</a:t>
            </a:r>
            <a:r>
              <a:rPr lang="en-US" b="1" dirty="0" smtClean="0"/>
              <a:t>) instead of L</a:t>
            </a:r>
            <a:r>
              <a:rPr lang="en-US" b="1" baseline="-25000" dirty="0" smtClean="0"/>
              <a:t>K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9" name="Picture 8" descr="plot_LxMtot.jpg"/>
          <p:cNvPicPr>
            <a:picLocks noChangeAspect="1"/>
          </p:cNvPicPr>
          <p:nvPr/>
        </p:nvPicPr>
        <p:blipFill>
          <a:blip r:embed="rId2"/>
          <a:srcRect t="12283" r="5035" b="9449"/>
          <a:stretch>
            <a:fillRect/>
          </a:stretch>
        </p:blipFill>
        <p:spPr>
          <a:xfrm>
            <a:off x="678440" y="759169"/>
            <a:ext cx="2914852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440" y="3972270"/>
            <a:ext cx="3644693" cy="2677656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baseline="-25000" dirty="0" err="1" smtClean="0"/>
              <a:t>Total</a:t>
            </a:r>
            <a:r>
              <a:rPr lang="en-US" sz="1400" dirty="0" smtClean="0"/>
              <a:t> = M(&lt; 5 </a:t>
            </a:r>
            <a:r>
              <a:rPr lang="en-US" sz="1400" i="1" dirty="0" smtClean="0"/>
              <a:t>R</a:t>
            </a:r>
            <a:r>
              <a:rPr lang="en-US" sz="1400" i="1" baseline="-25000" dirty="0" smtClean="0"/>
              <a:t>e</a:t>
            </a:r>
            <a:r>
              <a:rPr lang="en-US" sz="1400" dirty="0" smtClean="0"/>
              <a:t>) </a:t>
            </a:r>
          </a:p>
          <a:p>
            <a:r>
              <a:rPr lang="en-US" sz="1400" dirty="0" smtClean="0"/>
              <a:t>measured with GCs and </a:t>
            </a:r>
            <a:r>
              <a:rPr lang="en-US" sz="1400" dirty="0" err="1" smtClean="0"/>
              <a:t>PNe</a:t>
            </a:r>
            <a:r>
              <a:rPr lang="en-US" sz="1400" dirty="0" smtClean="0"/>
              <a:t> kinematics</a:t>
            </a:r>
          </a:p>
          <a:p>
            <a:r>
              <a:rPr lang="en-US" sz="1400" dirty="0" smtClean="0"/>
              <a:t>(from </a:t>
            </a:r>
            <a:r>
              <a:rPr lang="en-US" sz="1400" dirty="0" err="1" smtClean="0"/>
              <a:t>Deason</a:t>
            </a:r>
            <a:r>
              <a:rPr lang="en-US" sz="1400" dirty="0" smtClean="0"/>
              <a:t> et al. 2012)</a:t>
            </a:r>
          </a:p>
          <a:p>
            <a:endParaRPr lang="en-US" sz="1400" dirty="0" smtClean="0"/>
          </a:p>
          <a:p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very tight correlation  </a:t>
            </a:r>
            <a:r>
              <a:rPr lang="en-US" sz="1400" dirty="0" err="1" smtClean="0">
                <a:solidFill>
                  <a:srgbClr val="FF0000"/>
                </a:solidFill>
              </a:rPr>
              <a:t>L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1400" dirty="0" err="1" smtClean="0">
                <a:solidFill>
                  <a:srgbClr val="FF0000"/>
                </a:solidFill>
              </a:rPr>
              <a:t>(gas</a:t>
            </a:r>
            <a:r>
              <a:rPr lang="en-US" sz="1400" dirty="0" smtClean="0">
                <a:solidFill>
                  <a:srgbClr val="FF0000"/>
                </a:solidFill>
              </a:rPr>
              <a:t>) ~ M(total)</a:t>
            </a:r>
            <a:r>
              <a:rPr lang="en-US" sz="1400" baseline="30000" dirty="0" smtClean="0">
                <a:solidFill>
                  <a:srgbClr val="FF0000"/>
                </a:solidFill>
              </a:rPr>
              <a:t>3 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 smtClean="0"/>
          </a:p>
          <a:p>
            <a:r>
              <a:rPr lang="en-US" sz="1400" dirty="0" smtClean="0"/>
              <a:t>In the entire sample,</a:t>
            </a:r>
          </a:p>
          <a:p>
            <a:r>
              <a:rPr lang="en-US" sz="1400" dirty="0" smtClean="0"/>
              <a:t>     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X</a:t>
            </a:r>
            <a:r>
              <a:rPr lang="en-US" sz="1400" dirty="0" err="1" smtClean="0"/>
              <a:t>(gas</a:t>
            </a:r>
            <a:r>
              <a:rPr lang="en-US" sz="1400" dirty="0" smtClean="0"/>
              <a:t>) ~ M(total)</a:t>
            </a:r>
            <a:r>
              <a:rPr lang="en-US" sz="1400" baseline="30000" dirty="0" smtClean="0"/>
              <a:t>2.7 ±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0.3</a:t>
            </a:r>
          </a:p>
          <a:p>
            <a:r>
              <a:rPr lang="en-US" sz="1400" dirty="0" smtClean="0"/>
              <a:t>In hot-gas-rich  </a:t>
            </a:r>
          </a:p>
          <a:p>
            <a:r>
              <a:rPr lang="en-US" sz="1400" dirty="0" smtClean="0"/>
              <a:t>     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X</a:t>
            </a:r>
            <a:r>
              <a:rPr lang="en-US" sz="1400" dirty="0" err="1" smtClean="0"/>
              <a:t>(gas</a:t>
            </a:r>
            <a:r>
              <a:rPr lang="en-US" sz="1400" dirty="0" smtClean="0"/>
              <a:t>) ~ M(total)</a:t>
            </a:r>
            <a:r>
              <a:rPr lang="en-US" sz="1400" baseline="30000" dirty="0" smtClean="0"/>
              <a:t>3.4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±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0.2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smtClean="0"/>
              <a:t>(one exception, M84 -  ram pressure stripping)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3371" y="272534"/>
            <a:ext cx="210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Kim and </a:t>
            </a:r>
            <a:r>
              <a:rPr lang="en-US" sz="1200" dirty="0" err="1" smtClean="0"/>
              <a:t>Fabbiano</a:t>
            </a:r>
            <a:r>
              <a:rPr lang="en-US" sz="1200" dirty="0" smtClean="0"/>
              <a:t> (2013)</a:t>
            </a:r>
            <a:endParaRPr lang="en-US" sz="1200" dirty="0"/>
          </a:p>
        </p:txBody>
      </p:sp>
      <p:pic>
        <p:nvPicPr>
          <p:cNvPr id="7" name="Picture 6" descr="plot_LxLK_BKF.jpg"/>
          <p:cNvPicPr>
            <a:picLocks noChangeAspect="1"/>
          </p:cNvPicPr>
          <p:nvPr/>
        </p:nvPicPr>
        <p:blipFill>
          <a:blip r:embed="rId3"/>
          <a:srcRect t="13228" r="5035" b="9449"/>
          <a:stretch>
            <a:fillRect/>
          </a:stretch>
        </p:blipFill>
        <p:spPr>
          <a:xfrm>
            <a:off x="4984749" y="759170"/>
            <a:ext cx="2950472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9515" y="3959569"/>
            <a:ext cx="3644693" cy="2677656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large scatter in 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X,Gas</a:t>
            </a:r>
            <a:r>
              <a:rPr lang="en-US" sz="1400" dirty="0" smtClean="0"/>
              <a:t> by a factor of 1000       </a:t>
            </a:r>
          </a:p>
          <a:p>
            <a:r>
              <a:rPr lang="en-US" sz="1400" dirty="0" smtClean="0"/>
              <a:t>among galaxies with similar L</a:t>
            </a:r>
            <a:r>
              <a:rPr lang="en-US" sz="1400" baseline="-25000" dirty="0" smtClean="0"/>
              <a:t>K</a:t>
            </a:r>
            <a:r>
              <a:rPr lang="en-US" sz="1400" dirty="0" smtClean="0"/>
              <a:t> ~ 10</a:t>
            </a:r>
            <a:r>
              <a:rPr lang="en-US" sz="1400" baseline="30000" dirty="0" smtClean="0"/>
              <a:t>11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The best fit (dashed line) 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X</a:t>
            </a:r>
            <a:r>
              <a:rPr lang="en-US" sz="1400" dirty="0" err="1" smtClean="0"/>
              <a:t>(gas</a:t>
            </a:r>
            <a:r>
              <a:rPr lang="en-US" sz="1400" dirty="0" smtClean="0"/>
              <a:t>) ~ L</a:t>
            </a:r>
            <a:r>
              <a:rPr lang="en-US" sz="1400" baseline="-25000" dirty="0" smtClean="0"/>
              <a:t>K</a:t>
            </a:r>
            <a:r>
              <a:rPr lang="en-US" sz="1400" baseline="30000" dirty="0" smtClean="0"/>
              <a:t>4.5 ±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0.8</a:t>
            </a:r>
          </a:p>
          <a:p>
            <a:endParaRPr lang="en-US" sz="1400" dirty="0" smtClean="0"/>
          </a:p>
          <a:p>
            <a:r>
              <a:rPr lang="en-US" sz="1400" dirty="0" smtClean="0"/>
              <a:t>Consistent with expected:</a:t>
            </a:r>
          </a:p>
          <a:p>
            <a:r>
              <a:rPr lang="en-US" sz="1400" dirty="0" err="1" smtClean="0"/>
              <a:t>M</a:t>
            </a:r>
            <a:r>
              <a:rPr lang="en-US" sz="1400" baseline="-25000" dirty="0" err="1" smtClean="0"/>
              <a:t>Total</a:t>
            </a:r>
            <a:r>
              <a:rPr lang="en-US" sz="1400" dirty="0" smtClean="0"/>
              <a:t> ~ M</a:t>
            </a:r>
            <a:r>
              <a:rPr lang="en-US" sz="1400" baseline="-25000" dirty="0" smtClean="0"/>
              <a:t>★</a:t>
            </a:r>
            <a:r>
              <a:rPr lang="en-US" sz="1400" baseline="30000" dirty="0" smtClean="0"/>
              <a:t>1.7-2.5  </a:t>
            </a:r>
            <a:r>
              <a:rPr lang="en-US" sz="1400" dirty="0" smtClean="0"/>
              <a:t> (</a:t>
            </a:r>
            <a:r>
              <a:rPr lang="en-US" sz="1400" dirty="0" err="1" smtClean="0"/>
              <a:t>Moster</a:t>
            </a:r>
            <a:r>
              <a:rPr lang="en-US" sz="1400" dirty="0" smtClean="0"/>
              <a:t> et al. 2013).</a:t>
            </a:r>
          </a:p>
          <a:p>
            <a:r>
              <a:rPr lang="en-US" sz="1400" dirty="0" smtClean="0"/>
              <a:t>M</a:t>
            </a:r>
            <a:r>
              <a:rPr lang="en-US" sz="1400" baseline="-25000" dirty="0" smtClean="0"/>
              <a:t>★</a:t>
            </a:r>
            <a:r>
              <a:rPr lang="en-US" sz="1400" dirty="0" smtClean="0"/>
              <a:t>    ~ L</a:t>
            </a:r>
            <a:r>
              <a:rPr lang="en-US" sz="1400" baseline="-25000" dirty="0" smtClean="0"/>
              <a:t>K</a:t>
            </a:r>
          </a:p>
          <a:p>
            <a:r>
              <a:rPr lang="en-US" sz="1400" dirty="0" smtClean="0"/>
              <a:t>L</a:t>
            </a:r>
            <a:r>
              <a:rPr lang="en-US" sz="1400" baseline="-25000" dirty="0" smtClean="0"/>
              <a:t>X,Gas</a:t>
            </a:r>
            <a:r>
              <a:rPr lang="en-US" sz="1400" dirty="0" smtClean="0"/>
              <a:t>−M</a:t>
            </a:r>
            <a:r>
              <a:rPr lang="en-US" sz="1400" baseline="-25000" dirty="0" smtClean="0"/>
              <a:t>Total</a:t>
            </a:r>
            <a:r>
              <a:rPr lang="en-US" sz="1400" baseline="30000" dirty="0" smtClean="0"/>
              <a:t>3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    </a:t>
            </a:r>
            <a:r>
              <a:rPr lang="en-US" sz="1400" dirty="0" err="1" smtClean="0">
                <a:sym typeface="Wingdings"/>
              </a:rPr>
              <a:t></a:t>
            </a:r>
            <a:r>
              <a:rPr lang="en-US" sz="1400" dirty="0" smtClean="0">
                <a:sym typeface="Wingdings"/>
              </a:rPr>
              <a:t>  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X,Gas</a:t>
            </a:r>
            <a:r>
              <a:rPr lang="en-US" sz="1400" dirty="0" smtClean="0"/>
              <a:t> ~ L</a:t>
            </a:r>
            <a:r>
              <a:rPr lang="en-US" sz="1400" baseline="-25000" dirty="0" smtClean="0"/>
              <a:t>K</a:t>
            </a:r>
            <a:r>
              <a:rPr lang="en-US" sz="1400" baseline="30000" dirty="0" smtClean="0"/>
              <a:t>5-7.5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FF0000"/>
                </a:solidFill>
              </a:rPr>
              <a:t>L</a:t>
            </a:r>
            <a:r>
              <a:rPr lang="en-US" sz="1400" baseline="-25000" dirty="0" smtClean="0">
                <a:solidFill>
                  <a:srgbClr val="FF0000"/>
                </a:solidFill>
              </a:rPr>
              <a:t>K</a:t>
            </a:r>
            <a:r>
              <a:rPr lang="en-US" sz="1400" dirty="0" smtClean="0">
                <a:solidFill>
                  <a:srgbClr val="FF0000"/>
                </a:solidFill>
              </a:rPr>
              <a:t> should not be used to predict </a:t>
            </a:r>
            <a:r>
              <a:rPr lang="en-US" sz="1400" dirty="0" err="1" smtClean="0">
                <a:solidFill>
                  <a:srgbClr val="FF0000"/>
                </a:solidFill>
              </a:rPr>
              <a:t>L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X,Gas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M</a:t>
            </a:r>
            <a:r>
              <a:rPr lang="en-US" sz="1400" baseline="-25000" dirty="0" smtClean="0"/>
              <a:t>DM</a:t>
            </a:r>
            <a:r>
              <a:rPr lang="en-US" sz="1400" dirty="0" smtClean="0"/>
              <a:t>/M</a:t>
            </a:r>
            <a:r>
              <a:rPr lang="en-US" sz="1400" baseline="-25000" dirty="0" smtClean="0"/>
              <a:t>STAR</a:t>
            </a:r>
            <a:r>
              <a:rPr lang="en-US" sz="1400" dirty="0" smtClean="0"/>
              <a:t> varies widely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850" y="317500"/>
            <a:ext cx="6477000" cy="16619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further study with Chandra archival data (Kim et al 2014 in prep.)</a:t>
            </a:r>
          </a:p>
          <a:p>
            <a:r>
              <a:rPr lang="en-US" sz="1400" dirty="0" smtClean="0"/>
              <a:t>with the Atlas 3D sample (Cappellari et al. 2011)</a:t>
            </a:r>
          </a:p>
          <a:p>
            <a:r>
              <a:rPr lang="en-US" sz="1400" dirty="0" smtClean="0"/>
              <a:t>            V-limited 260 ETGs with M</a:t>
            </a:r>
            <a:r>
              <a:rPr lang="en-US" sz="1400" baseline="-25000" dirty="0" smtClean="0"/>
              <a:t>K</a:t>
            </a:r>
            <a:r>
              <a:rPr lang="en-US" sz="1400" dirty="0" smtClean="0"/>
              <a:t> &lt; -21.5 and D &lt; 42 Mpc</a:t>
            </a:r>
          </a:p>
          <a:p>
            <a:r>
              <a:rPr lang="en-US" sz="1400" dirty="0" smtClean="0"/>
              <a:t>            multi-wavelength data (including integral-field spectroscopy)</a:t>
            </a:r>
          </a:p>
          <a:p>
            <a:r>
              <a:rPr lang="en-US" sz="1400" dirty="0" smtClean="0"/>
              <a:t>            detailed dynamical models of stellar kinematics</a:t>
            </a:r>
          </a:p>
          <a:p>
            <a:r>
              <a:rPr lang="en-US" sz="1400" dirty="0" smtClean="0"/>
              <a:t>	dynamical </a:t>
            </a:r>
            <a:r>
              <a:rPr lang="en-US" sz="1400" dirty="0" smtClean="0"/>
              <a:t>mass + rotation + intrinsic shape + accurate </a:t>
            </a:r>
            <a:r>
              <a:rPr lang="en-US" sz="1400" dirty="0" smtClean="0">
                <a:sym typeface="Symbol"/>
              </a:rPr>
              <a:t> + age </a:t>
            </a:r>
            <a:endParaRPr lang="en-US" sz="1400" dirty="0" smtClean="0"/>
          </a:p>
          <a:p>
            <a:r>
              <a:rPr lang="en-US" sz="1400" dirty="0" smtClean="0"/>
              <a:t>61  observed with Chandra with exposure &gt; 10 </a:t>
            </a:r>
            <a:r>
              <a:rPr lang="en-US" sz="1400" dirty="0" err="1" smtClean="0"/>
              <a:t>ksec</a:t>
            </a:r>
            <a:endParaRPr lang="en-US" sz="1400" dirty="0" smtClean="0"/>
          </a:p>
        </p:txBody>
      </p:sp>
      <p:pic>
        <p:nvPicPr>
          <p:cNvPr id="6" name="Picture 5" descr="plot_LxLK7.jpg"/>
          <p:cNvPicPr>
            <a:picLocks noChangeAspect="1"/>
          </p:cNvPicPr>
          <p:nvPr/>
        </p:nvPicPr>
        <p:blipFill>
          <a:blip r:embed="rId2"/>
          <a:srcRect l="2519" t="13233" r="6297" b="17013"/>
          <a:stretch>
            <a:fillRect/>
          </a:stretch>
        </p:blipFill>
        <p:spPr>
          <a:xfrm>
            <a:off x="712200" y="2177502"/>
            <a:ext cx="3588199" cy="3657600"/>
          </a:xfrm>
          <a:prstGeom prst="rect">
            <a:avLst/>
          </a:prstGeom>
        </p:spPr>
      </p:pic>
      <p:pic>
        <p:nvPicPr>
          <p:cNvPr id="7" name="Picture 6" descr="plot_LT6.jpg"/>
          <p:cNvPicPr>
            <a:picLocks noChangeAspect="1"/>
          </p:cNvPicPr>
          <p:nvPr/>
        </p:nvPicPr>
        <p:blipFill>
          <a:blip r:embed="rId3"/>
          <a:srcRect l="2519" t="13233" r="6297" b="17013"/>
          <a:stretch>
            <a:fillRect/>
          </a:stretch>
        </p:blipFill>
        <p:spPr>
          <a:xfrm>
            <a:off x="4541263" y="2177502"/>
            <a:ext cx="3588214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4963" y="5835102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L</a:t>
            </a:r>
            <a:r>
              <a:rPr lang="en-US" baseline="-25000" dirty="0" smtClean="0"/>
              <a:t>X</a:t>
            </a:r>
            <a:r>
              <a:rPr lang="en-US" dirty="0" smtClean="0"/>
              <a:t>(gas) – L</a:t>
            </a:r>
            <a:r>
              <a:rPr lang="en-US" baseline="-25000" dirty="0" smtClean="0"/>
              <a:t>K  </a:t>
            </a:r>
            <a:r>
              <a:rPr lang="en-US" dirty="0" smtClean="0"/>
              <a:t>relation</a:t>
            </a:r>
            <a:r>
              <a:rPr lang="en-US" baseline="-25000" dirty="0" smtClean="0"/>
              <a:t>                                                            </a:t>
            </a:r>
            <a:r>
              <a:rPr lang="en-US" baseline="-25000" dirty="0" smtClean="0"/>
              <a:t>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X</a:t>
            </a:r>
            <a:r>
              <a:rPr lang="en-US" dirty="0" err="1" smtClean="0"/>
              <a:t>(gas</a:t>
            </a:r>
            <a:r>
              <a:rPr lang="en-US" dirty="0" smtClean="0"/>
              <a:t>) – </a:t>
            </a:r>
            <a:r>
              <a:rPr lang="en-US" dirty="0" err="1" smtClean="0">
                <a:sym typeface="Symbol"/>
              </a:rPr>
              <a:t>T(gas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relation</a:t>
            </a:r>
            <a:endParaRPr lang="en-US" baseline="-25000" dirty="0" smtClean="0"/>
          </a:p>
          <a:p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82600" y="4107249"/>
            <a:ext cx="8305800" cy="2016899"/>
            <a:chOff x="381000" y="4737100"/>
            <a:chExt cx="8305800" cy="2016899"/>
          </a:xfrm>
        </p:grpSpPr>
        <p:grpSp>
          <p:nvGrpSpPr>
            <p:cNvPr id="13" name="Group 40"/>
            <p:cNvGrpSpPr/>
            <p:nvPr/>
          </p:nvGrpSpPr>
          <p:grpSpPr>
            <a:xfrm>
              <a:off x="381000" y="4737100"/>
              <a:ext cx="8305800" cy="1752600"/>
              <a:chOff x="609600" y="4267200"/>
              <a:chExt cx="8305800" cy="1752600"/>
            </a:xfrm>
          </p:grpSpPr>
          <p:grpSp>
            <p:nvGrpSpPr>
              <p:cNvPr id="14" name="Group 31"/>
              <p:cNvGrpSpPr/>
              <p:nvPr/>
            </p:nvGrpSpPr>
            <p:grpSpPr>
              <a:xfrm>
                <a:off x="609600" y="4343400"/>
                <a:ext cx="6629400" cy="1676400"/>
                <a:chOff x="914400" y="4648200"/>
                <a:chExt cx="6629400" cy="1676400"/>
              </a:xfrm>
            </p:grpSpPr>
            <p:sp>
              <p:nvSpPr>
                <p:cNvPr id="123" name="Rectangle 5"/>
                <p:cNvSpPr/>
                <p:nvPr/>
              </p:nvSpPr>
              <p:spPr>
                <a:xfrm>
                  <a:off x="914400" y="4648200"/>
                  <a:ext cx="2743200" cy="6096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gas-rich ETGs</a:t>
                  </a:r>
                </a:p>
                <a:p>
                  <a:pPr algn="ctr"/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L</a:t>
                  </a:r>
                  <a:r>
                    <a:rPr lang="en-US" baseline="-25000" dirty="0" smtClean="0">
                      <a:latin typeface="Calibri" pitchFamily="34" charset="0"/>
                      <a:cs typeface="Calibri" pitchFamily="34" charset="0"/>
                    </a:rPr>
                    <a:t>X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(gas) &gt; 10</a:t>
                  </a:r>
                  <a:r>
                    <a:rPr lang="en-US" baseline="30000" dirty="0" smtClean="0">
                      <a:latin typeface="Calibri" pitchFamily="34" charset="0"/>
                      <a:cs typeface="Calibri" pitchFamily="34" charset="0"/>
                    </a:rPr>
                    <a:t>40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 ; kT &gt; 0.5 keV</a:t>
                  </a:r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4" name="Rectangle 6"/>
                <p:cNvSpPr/>
                <p:nvPr/>
              </p:nvSpPr>
              <p:spPr>
                <a:xfrm>
                  <a:off x="914400" y="5638800"/>
                  <a:ext cx="2743200" cy="609600"/>
                </a:xfrm>
                <a:prstGeom prst="rect">
                  <a:avLst/>
                </a:prstGeom>
                <a:solidFill>
                  <a:srgbClr val="2919F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atin typeface="Calibri" pitchFamily="34" charset="0"/>
                    <a:cs typeface="Calibri" pitchFamily="34" charset="0"/>
                  </a:endParaRPr>
                </a:p>
                <a:p>
                  <a:pPr algn="ctr"/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gas-poor ETGs</a:t>
                  </a:r>
                </a:p>
                <a:p>
                  <a:pPr algn="ctr"/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L</a:t>
                  </a:r>
                  <a:r>
                    <a:rPr lang="en-US" baseline="-25000" dirty="0" smtClean="0">
                      <a:latin typeface="Calibri" pitchFamily="34" charset="0"/>
                      <a:cs typeface="Calibri" pitchFamily="34" charset="0"/>
                    </a:rPr>
                    <a:t>X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(gas) &lt; 10</a:t>
                  </a:r>
                  <a:r>
                    <a:rPr lang="en-US" baseline="30000" dirty="0" smtClean="0">
                      <a:latin typeface="Calibri" pitchFamily="34" charset="0"/>
                      <a:cs typeface="Calibri" pitchFamily="34" charset="0"/>
                    </a:rPr>
                    <a:t>40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 ; kT &lt; 0.5 keV</a:t>
                  </a:r>
                </a:p>
                <a:p>
                  <a:pPr algn="ctr"/>
                  <a:r>
                    <a:rPr lang="en-US" dirty="0" smtClean="0">
                      <a:latin typeface="Calibri" pitchFamily="34" charset="0"/>
                      <a:cs typeface="Calibri" pitchFamily="34" charset="0"/>
                    </a:rPr>
                    <a:t> </a:t>
                  </a:r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5" name="Rectangle 7"/>
                <p:cNvSpPr/>
                <p:nvPr/>
              </p:nvSpPr>
              <p:spPr>
                <a:xfrm>
                  <a:off x="4572000" y="4648200"/>
                  <a:ext cx="2971800" cy="6096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alibri" pitchFamily="34" charset="0"/>
                      <a:cs typeface="Calibri" pitchFamily="34" charset="0"/>
                      <a:sym typeface="Wingdings" pitchFamily="2" charset="2"/>
                    </a:rPr>
                    <a:t>giant , slow, round, old, boxy, core (missing light) 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  <a:sym typeface="Symbol"/>
                    </a:rPr>
                    <a:t>/Fe</a:t>
                  </a:r>
                  <a:r>
                    <a:rPr lang="en-US" baseline="-25000" dirty="0" smtClean="0">
                      <a:latin typeface="Calibri" pitchFamily="34" charset="0"/>
                      <a:cs typeface="Calibri" pitchFamily="34" charset="0"/>
                      <a:sym typeface="Wingdings" pitchFamily="2" charset="2"/>
                    </a:rPr>
                    <a:t>*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  <a:sym typeface="Symbol"/>
                    </a:rPr>
                    <a:t></a:t>
                  </a:r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6" name="Rectangle 8"/>
                <p:cNvSpPr/>
                <p:nvPr/>
              </p:nvSpPr>
              <p:spPr>
                <a:xfrm>
                  <a:off x="4648200" y="5715000"/>
                  <a:ext cx="2895600" cy="609600"/>
                </a:xfrm>
                <a:prstGeom prst="rect">
                  <a:avLst/>
                </a:prstGeom>
                <a:solidFill>
                  <a:srgbClr val="2919F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alibri" pitchFamily="34" charset="0"/>
                      <a:cs typeface="Calibri" pitchFamily="34" charset="0"/>
                      <a:sym typeface="Wingdings" pitchFamily="2" charset="2"/>
                    </a:rPr>
                    <a:t>small,  fast, flat, young, </a:t>
                  </a:r>
                  <a:r>
                    <a:rPr lang="en-US" dirty="0" err="1" smtClean="0">
                      <a:latin typeface="Calibri" pitchFamily="34" charset="0"/>
                      <a:cs typeface="Calibri" pitchFamily="34" charset="0"/>
                      <a:sym typeface="Wingdings" pitchFamily="2" charset="2"/>
                    </a:rPr>
                    <a:t>disky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  <a:sym typeface="Wingdings" pitchFamily="2" charset="2"/>
                    </a:rPr>
                    <a:t> cusp (extra light)  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  <a:sym typeface="Symbol"/>
                    </a:rPr>
                    <a:t>/Fe</a:t>
                  </a:r>
                  <a:r>
                    <a:rPr lang="en-US" baseline="-25000" dirty="0" smtClean="0">
                      <a:latin typeface="Calibri" pitchFamily="34" charset="0"/>
                      <a:cs typeface="Calibri" pitchFamily="34" charset="0"/>
                      <a:sym typeface="Wingdings" pitchFamily="2" charset="2"/>
                    </a:rPr>
                    <a:t>*</a:t>
                  </a:r>
                  <a:r>
                    <a:rPr lang="en-US" dirty="0" smtClean="0">
                      <a:latin typeface="Calibri" pitchFamily="34" charset="0"/>
                      <a:cs typeface="Calibri" pitchFamily="34" charset="0"/>
                      <a:sym typeface="Symbol"/>
                    </a:rPr>
                    <a:t></a:t>
                  </a:r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" name="Right Arrow 126"/>
                <p:cNvSpPr/>
                <p:nvPr/>
              </p:nvSpPr>
              <p:spPr>
                <a:xfrm>
                  <a:off x="3905250" y="4876800"/>
                  <a:ext cx="533400" cy="762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ight Arrow 127"/>
                <p:cNvSpPr/>
                <p:nvPr/>
              </p:nvSpPr>
              <p:spPr>
                <a:xfrm rot="10800000">
                  <a:off x="3867150" y="5943600"/>
                  <a:ext cx="533400" cy="762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9" name="Straight Arrow Connector 128"/>
                <p:cNvCxnSpPr/>
                <p:nvPr/>
              </p:nvCxnSpPr>
              <p:spPr>
                <a:xfrm rot="5400000">
                  <a:off x="3733800" y="5105400"/>
                  <a:ext cx="685800" cy="685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 rot="5400000" flipH="1" flipV="1">
                  <a:off x="3810000" y="5181600"/>
                  <a:ext cx="685800" cy="685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32"/>
              <p:cNvGrpSpPr/>
              <p:nvPr/>
            </p:nvGrpSpPr>
            <p:grpSpPr>
              <a:xfrm>
                <a:off x="7848600" y="4343400"/>
                <a:ext cx="1066800" cy="1600200"/>
                <a:chOff x="7772400" y="4648200"/>
                <a:chExt cx="1066800" cy="1600200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72400" y="4648200"/>
                  <a:ext cx="1066800" cy="53340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Dry Merger</a:t>
                  </a:r>
                  <a:endParaRPr lang="en-US" sz="1400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7772400" y="5715000"/>
                  <a:ext cx="1066800" cy="533400"/>
                </a:xfrm>
                <a:prstGeom prst="ellipse">
                  <a:avLst/>
                </a:prstGeom>
                <a:solidFill>
                  <a:srgbClr val="2919F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Wet Merger</a:t>
                  </a:r>
                  <a:endParaRPr lang="en-US" sz="1400" dirty="0"/>
                </a:p>
              </p:txBody>
            </p:sp>
          </p:grpSp>
          <p:grpSp>
            <p:nvGrpSpPr>
              <p:cNvPr id="16" name="Group 36"/>
              <p:cNvGrpSpPr/>
              <p:nvPr/>
            </p:nvGrpSpPr>
            <p:grpSpPr>
              <a:xfrm>
                <a:off x="7315200" y="4267200"/>
                <a:ext cx="457200" cy="382588"/>
                <a:chOff x="7315200" y="4267200"/>
                <a:chExt cx="457200" cy="382588"/>
              </a:xfrm>
            </p:grpSpPr>
            <p:cxnSp>
              <p:nvCxnSpPr>
                <p:cNvPr id="82" name="Straight Arrow Connector 81"/>
                <p:cNvCxnSpPr/>
                <p:nvPr/>
              </p:nvCxnSpPr>
              <p:spPr>
                <a:xfrm rot="10800000">
                  <a:off x="7315200" y="4648200"/>
                  <a:ext cx="3810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7315200" y="42672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?</a:t>
                  </a:r>
                  <a:endParaRPr lang="en-US" dirty="0"/>
                </a:p>
              </p:txBody>
            </p:sp>
          </p:grpSp>
          <p:grpSp>
            <p:nvGrpSpPr>
              <p:cNvPr id="17" name="Group 37"/>
              <p:cNvGrpSpPr/>
              <p:nvPr/>
            </p:nvGrpSpPr>
            <p:grpSpPr>
              <a:xfrm>
                <a:off x="7315200" y="5334000"/>
                <a:ext cx="457200" cy="382588"/>
                <a:chOff x="7315200" y="4267200"/>
                <a:chExt cx="457200" cy="382588"/>
              </a:xfrm>
            </p:grpSpPr>
            <p:cxnSp>
              <p:nvCxnSpPr>
                <p:cNvPr id="80" name="Straight Arrow Connector 79"/>
                <p:cNvCxnSpPr/>
                <p:nvPr/>
              </p:nvCxnSpPr>
              <p:spPr>
                <a:xfrm rot="10800000">
                  <a:off x="7315200" y="4648200"/>
                  <a:ext cx="3810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7315200" y="42672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?</a:t>
                  </a:r>
                  <a:endParaRPr lang="en-US" dirty="0"/>
                </a:p>
              </p:txBody>
            </p:sp>
          </p:grpSp>
        </p:grpSp>
        <p:sp>
          <p:nvSpPr>
            <p:cNvPr id="133" name="TextBox 132"/>
            <p:cNvSpPr txBox="1"/>
            <p:nvPr/>
          </p:nvSpPr>
          <p:spPr>
            <a:xfrm>
              <a:off x="4191000" y="5410200"/>
              <a:ext cx="2667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(necessary condition for gas-rich)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191000" y="6477000"/>
              <a:ext cx="2667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2919F3"/>
                  </a:solidFill>
                </a:rPr>
                <a:t>(sufficient condition for gas-poor)</a:t>
              </a:r>
              <a:endParaRPr lang="en-US" sz="1200" dirty="0">
                <a:solidFill>
                  <a:srgbClr val="2919F3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88825" y="438150"/>
            <a:ext cx="1717864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Calibri"/>
              </a:rPr>
              <a:t> E-E dichotomy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82600" y="1153498"/>
            <a:ext cx="8068216" cy="2286000"/>
            <a:chOff x="431800" y="1083648"/>
            <a:chExt cx="8068216" cy="2286000"/>
          </a:xfrm>
        </p:grpSpPr>
        <p:pic>
          <p:nvPicPr>
            <p:cNvPr id="58" name="Picture 57" descr="plot_LxLK6.jpg"/>
            <p:cNvPicPr>
              <a:picLocks noChangeAspect="1"/>
            </p:cNvPicPr>
            <p:nvPr/>
          </p:nvPicPr>
          <p:blipFill>
            <a:blip r:embed="rId3"/>
            <a:srcRect l="2519" t="13233" r="6297" b="17013"/>
            <a:stretch>
              <a:fillRect/>
            </a:stretch>
          </p:blipFill>
          <p:spPr>
            <a:xfrm>
              <a:off x="6257383" y="1083648"/>
              <a:ext cx="2242633" cy="2286000"/>
            </a:xfrm>
            <a:prstGeom prst="rect">
              <a:avLst/>
            </a:prstGeom>
          </p:spPr>
        </p:pic>
        <p:pic>
          <p:nvPicPr>
            <p:cNvPr id="56" name="Picture 55" descr="plot_LxLK3.jpg"/>
            <p:cNvPicPr>
              <a:picLocks noChangeAspect="1"/>
            </p:cNvPicPr>
            <p:nvPr/>
          </p:nvPicPr>
          <p:blipFill>
            <a:blip r:embed="rId4"/>
            <a:srcRect l="2519" t="13233" r="6297" b="17013"/>
            <a:stretch>
              <a:fillRect/>
            </a:stretch>
          </p:blipFill>
          <p:spPr>
            <a:xfrm>
              <a:off x="4304224" y="1083648"/>
              <a:ext cx="2242626" cy="2286000"/>
            </a:xfrm>
            <a:prstGeom prst="rect">
              <a:avLst/>
            </a:prstGeom>
          </p:spPr>
        </p:pic>
        <p:pic>
          <p:nvPicPr>
            <p:cNvPr id="55" name="Picture 54" descr="plot_LxLK2.jpg"/>
            <p:cNvPicPr>
              <a:picLocks noChangeAspect="1"/>
            </p:cNvPicPr>
            <p:nvPr/>
          </p:nvPicPr>
          <p:blipFill>
            <a:blip r:embed="rId5"/>
            <a:srcRect l="2519" t="13233" r="6297" b="17013"/>
            <a:stretch>
              <a:fillRect/>
            </a:stretch>
          </p:blipFill>
          <p:spPr>
            <a:xfrm>
              <a:off x="2358487" y="1083648"/>
              <a:ext cx="2242626" cy="2286000"/>
            </a:xfrm>
            <a:prstGeom prst="rect">
              <a:avLst/>
            </a:prstGeom>
          </p:spPr>
        </p:pic>
        <p:pic>
          <p:nvPicPr>
            <p:cNvPr id="57" name="Picture 56" descr="plot_LxLK5.jpg"/>
            <p:cNvPicPr>
              <a:picLocks noChangeAspect="1"/>
            </p:cNvPicPr>
            <p:nvPr/>
          </p:nvPicPr>
          <p:blipFill>
            <a:blip r:embed="rId6"/>
            <a:srcRect l="2519" t="13233" r="6297" b="17013"/>
            <a:stretch>
              <a:fillRect/>
            </a:stretch>
          </p:blipFill>
          <p:spPr>
            <a:xfrm>
              <a:off x="431800" y="1083648"/>
              <a:ext cx="2242626" cy="2286000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1009650" y="3435350"/>
            <a:ext cx="7522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            round                                        slow rotators                                         old                                                   core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0800000">
            <a:off x="3422650" y="4335849"/>
            <a:ext cx="533400" cy="76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3473450" y="5556638"/>
            <a:ext cx="533400" cy="76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56050" y="599500"/>
            <a:ext cx="2508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L</a:t>
            </a:r>
            <a:r>
              <a:rPr lang="en-US" baseline="-25000" dirty="0" smtClean="0"/>
              <a:t>X</a:t>
            </a:r>
            <a:r>
              <a:rPr lang="en-US" dirty="0" smtClean="0"/>
              <a:t>(gas) – L</a:t>
            </a:r>
            <a:r>
              <a:rPr lang="en-US" baseline="-25000" dirty="0" smtClean="0"/>
              <a:t>K  </a:t>
            </a:r>
            <a:r>
              <a:rPr lang="en-US" dirty="0" smtClean="0"/>
              <a:t>relation</a:t>
            </a:r>
            <a:endParaRPr lang="en-US" baseline="-25000" dirty="0" smtClean="0"/>
          </a:p>
          <a:p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072" y="367784"/>
            <a:ext cx="3482210" cy="369332"/>
          </a:xfrm>
          <a:prstGeom prst="rect">
            <a:avLst/>
          </a:prstGeom>
          <a:solidFill>
            <a:srgbClr val="B7DEE8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Comparison with spiral galaxies</a:t>
            </a:r>
            <a:endParaRPr lang="en-US" b="1" dirty="0"/>
          </a:p>
        </p:txBody>
      </p:sp>
      <p:pic>
        <p:nvPicPr>
          <p:cNvPr id="4" name="Picture 3" descr="LT_spira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353" t="12727" r="5882" b="16364"/>
              <a:stretch>
                <a:fillRect/>
              </a:stretch>
            </p:blipFill>
          </mc:Choice>
          <mc:Fallback>
            <p:blipFill>
              <a:blip r:embed="rId3"/>
              <a:srcRect l="2353" t="12727" r="5882" b="16364"/>
              <a:stretch>
                <a:fillRect/>
              </a:stretch>
            </p:blipFill>
          </mc:Fallback>
        </mc:AlternateContent>
        <p:spPr>
          <a:xfrm>
            <a:off x="4361483" y="1314450"/>
            <a:ext cx="3657589" cy="3657600"/>
          </a:xfrm>
          <a:prstGeom prst="rect">
            <a:avLst/>
          </a:prstGeom>
        </p:spPr>
      </p:pic>
      <p:pic>
        <p:nvPicPr>
          <p:cNvPr id="5" name="Picture 4" descr="plot_LT5_4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2353" t="12727" r="5882" b="16364"/>
              <a:stretch>
                <a:fillRect/>
              </a:stretch>
            </p:blipFill>
          </mc:Choice>
          <mc:Fallback>
            <p:blipFill>
              <a:blip r:embed="rId5"/>
              <a:srcRect l="2353" t="12727" r="5882" b="16364"/>
              <a:stretch>
                <a:fillRect/>
              </a:stretch>
            </p:blipFill>
          </mc:Fallback>
        </mc:AlternateContent>
        <p:spPr>
          <a:xfrm>
            <a:off x="879272" y="1314450"/>
            <a:ext cx="3657589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900" y="5067300"/>
            <a:ext cx="653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ETGs</a:t>
            </a:r>
            <a:r>
              <a:rPr lang="en-US" dirty="0" smtClean="0"/>
              <a:t>                                                      spiral galaxies</a:t>
            </a:r>
          </a:p>
          <a:p>
            <a:r>
              <a:rPr lang="en-US" dirty="0" smtClean="0"/>
              <a:t>                                                                          from Li and Wang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4416" y="1022350"/>
            <a:ext cx="236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X</a:t>
            </a:r>
            <a:r>
              <a:rPr lang="en-US" dirty="0" err="1" smtClean="0"/>
              <a:t>(gas</a:t>
            </a:r>
            <a:r>
              <a:rPr lang="en-US" dirty="0" smtClean="0"/>
              <a:t>) – </a:t>
            </a:r>
            <a:r>
              <a:rPr lang="en-US" dirty="0" err="1" smtClean="0">
                <a:sym typeface="Symbol"/>
              </a:rPr>
              <a:t>T(gas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1885</Words>
  <Application>Microsoft Macintosh PowerPoint</Application>
  <PresentationFormat>On-screen Show (4:3)</PresentationFormat>
  <Paragraphs>269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X-ray Scaling Relations of Early Type Galaxies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Scaling Relation of Early Type Galaxies: Dark Matter as a Primary Factor in Retaining Hot Gas </dc:title>
  <dc:creator>Dong-Woo Kim</dc:creator>
  <cp:lastModifiedBy>Dong-Woo Kim</cp:lastModifiedBy>
  <cp:revision>39</cp:revision>
  <cp:lastPrinted>2014-07-01T21:27:26Z</cp:lastPrinted>
  <dcterms:created xsi:type="dcterms:W3CDTF">2014-07-08T13:10:34Z</dcterms:created>
  <dcterms:modified xsi:type="dcterms:W3CDTF">2014-07-08T15:29:58Z</dcterms:modified>
</cp:coreProperties>
</file>