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69" r:id="rId1"/>
  </p:sldMasterIdLst>
  <p:notesMasterIdLst>
    <p:notesMasterId r:id="rId20"/>
  </p:notesMasterIdLst>
  <p:sldIdLst>
    <p:sldId id="347" r:id="rId2"/>
    <p:sldId id="336" r:id="rId3"/>
    <p:sldId id="349" r:id="rId4"/>
    <p:sldId id="337" r:id="rId5"/>
    <p:sldId id="350" r:id="rId6"/>
    <p:sldId id="355" r:id="rId7"/>
    <p:sldId id="338" r:id="rId8"/>
    <p:sldId id="352" r:id="rId9"/>
    <p:sldId id="356" r:id="rId10"/>
    <p:sldId id="353" r:id="rId11"/>
    <p:sldId id="354" r:id="rId12"/>
    <p:sldId id="345" r:id="rId13"/>
    <p:sldId id="346" r:id="rId14"/>
    <p:sldId id="340" r:id="rId15"/>
    <p:sldId id="343" r:id="rId16"/>
    <p:sldId id="342" r:id="rId17"/>
    <p:sldId id="344" r:id="rId18"/>
    <p:sldId id="35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2" autoAdjust="0"/>
    <p:restoredTop sz="94660"/>
  </p:normalViewPr>
  <p:slideViewPr>
    <p:cSldViewPr showGuides="1">
      <p:cViewPr>
        <p:scale>
          <a:sx n="100" d="100"/>
          <a:sy n="100" d="100"/>
        </p:scale>
        <p:origin x="-128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698B-3033-EC47-AF19-17DFAC2BFBA5}" type="datetimeFigureOut">
              <a:rPr lang="en-US" smtClean="0"/>
              <a:pPr/>
              <a:t>7/10/14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DBF9E-AFF8-004D-83DC-9CDE2F9DF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1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8715E-3F16-7141-A79E-8B4AA775C9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9F6F7-AFD2-5541-BB2B-103E05398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4031D-3712-B443-BB71-93470EB46D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AF2F1-802B-464D-B8E3-7B64EAC44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42EB6-2508-3B44-9466-1689F89AB297}" type="datetime1">
              <a:rPr lang="en-US" smtClean="0"/>
              <a:pPr>
                <a:defRPr/>
              </a:pPr>
              <a:t>7/10/14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C9DF0-6CC9-7147-996E-CEA03A34E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635CA-0877-5B47-A066-0CCC5F1F28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0DEF8-0EF1-764C-A3B5-63201E9AC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2CF5E-1CE1-7747-ADC4-EBEABC38AF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84463-6261-B448-8518-64C09E828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B6E9B-5487-1545-A9E9-AB13383DE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52639-FFE9-8344-A9CA-9BD2DE7E03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AFB5BF-12C9-1747-8FD4-5109F9BD5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9162473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X-ray constraints on the local </a:t>
            </a:r>
            <a:br>
              <a:rPr lang="en-US" dirty="0" smtClean="0"/>
            </a:br>
            <a:r>
              <a:rPr lang="en-US" dirty="0" smtClean="0"/>
              <a:t>super-massive black hole </a:t>
            </a:r>
            <a:br>
              <a:rPr lang="en-US" dirty="0" smtClean="0"/>
            </a:br>
            <a:r>
              <a:rPr lang="en-US" dirty="0" smtClean="0"/>
              <a:t>occupation fraction</a:t>
            </a:r>
            <a:endParaRPr lang="en-US" dirty="0" smtClean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43000" y="3845004"/>
            <a:ext cx="6400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+mj-lt"/>
              </a:rPr>
              <a:t>Elena Gallo | University of Michigan</a:t>
            </a:r>
            <a:endParaRPr lang="en-US" dirty="0">
              <a:latin typeface="+mj-lt"/>
            </a:endParaRPr>
          </a:p>
          <a:p>
            <a:pPr algn="ctr"/>
            <a:endParaRPr lang="en-US" sz="2200" b="1" dirty="0" smtClean="0">
              <a:solidFill>
                <a:srgbClr val="FFFFFF"/>
              </a:solidFill>
              <a:latin typeface="Corbel" charset="0"/>
            </a:endParaRPr>
          </a:p>
          <a:p>
            <a:pPr algn="ctr"/>
            <a:endParaRPr lang="en-US" sz="2200" b="1" dirty="0" smtClean="0">
              <a:solidFill>
                <a:srgbClr val="FFFFFF"/>
              </a:solidFill>
              <a:latin typeface="Corbel" charset="0"/>
            </a:endParaRPr>
          </a:p>
          <a:p>
            <a:pPr algn="ctr"/>
            <a:r>
              <a:rPr lang="en-US" sz="2000" u="sng" dirty="0" smtClean="0">
                <a:solidFill>
                  <a:srgbClr val="FFFFFF"/>
                </a:solidFill>
                <a:latin typeface="Corbel" charset="0"/>
              </a:rPr>
              <a:t>Brendan Miller</a:t>
            </a:r>
            <a:r>
              <a:rPr lang="en-US" sz="2000" dirty="0" smtClean="0">
                <a:solidFill>
                  <a:srgbClr val="FFFFFF"/>
                </a:solidFill>
                <a:latin typeface="Corbel" charset="0"/>
              </a:rPr>
              <a:t>, Jenny Greene, Brandon Kelly, </a:t>
            </a:r>
            <a:r>
              <a:rPr lang="en-US" sz="2000" dirty="0" err="1" smtClean="0">
                <a:solidFill>
                  <a:srgbClr val="FFFFFF"/>
                </a:solidFill>
                <a:latin typeface="Corbel" charset="0"/>
              </a:rPr>
              <a:t>Tommaso</a:t>
            </a:r>
            <a:r>
              <a:rPr lang="en-US" sz="20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orbel" charset="0"/>
              </a:rPr>
              <a:t>Treu</a:t>
            </a:r>
            <a:r>
              <a:rPr lang="en-US" sz="2000" dirty="0" smtClean="0">
                <a:solidFill>
                  <a:srgbClr val="FFFFFF"/>
                </a:solidFill>
                <a:latin typeface="Corbel" charset="0"/>
              </a:rPr>
              <a:t>, Jong-</a:t>
            </a:r>
            <a:r>
              <a:rPr lang="en-US" sz="2000" dirty="0" err="1" smtClean="0">
                <a:solidFill>
                  <a:srgbClr val="FFFFFF"/>
                </a:solidFill>
                <a:latin typeface="Corbel" charset="0"/>
              </a:rPr>
              <a:t>Hak</a:t>
            </a:r>
            <a:r>
              <a:rPr lang="en-US" sz="2000" dirty="0" smtClean="0">
                <a:solidFill>
                  <a:srgbClr val="FFFFFF"/>
                </a:solidFill>
                <a:latin typeface="Corbel" charset="0"/>
              </a:rPr>
              <a:t> Woo &amp; Vivienne </a:t>
            </a:r>
            <a:r>
              <a:rPr lang="en-US" sz="2000" dirty="0" err="1" smtClean="0">
                <a:solidFill>
                  <a:srgbClr val="FFFFFF"/>
                </a:solidFill>
                <a:latin typeface="Corbel" charset="0"/>
              </a:rPr>
              <a:t>Baldassare</a:t>
            </a:r>
            <a:endParaRPr lang="en-US" sz="2000" dirty="0" smtClean="0">
              <a:solidFill>
                <a:srgbClr val="FFFFFF"/>
              </a:solidFill>
              <a:latin typeface="Corbel" charset="0"/>
            </a:endParaRPr>
          </a:p>
          <a:p>
            <a:pPr algn="ctr"/>
            <a:endParaRPr lang="en-US" sz="2000" dirty="0" smtClean="0">
              <a:solidFill>
                <a:srgbClr val="FFFFF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0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X-ray census. Virgo</a:t>
            </a:r>
          </a:p>
        </p:txBody>
      </p:sp>
      <p:pic>
        <p:nvPicPr>
          <p:cNvPr id="6" name="Picture 9" descr="fig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3886200" y="1544185"/>
            <a:ext cx="5181600" cy="48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2400" y="1371600"/>
            <a:ext cx="3733800" cy="662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 dirty="0">
                <a:solidFill>
                  <a:srgbClr val="F79646"/>
                </a:solidFill>
                <a:latin typeface="+mj-lt"/>
              </a:rPr>
              <a:t>Virgo: 32%±6% nuclear active fraction</a:t>
            </a:r>
          </a:p>
          <a:p>
            <a:pPr marL="342900" indent="-342900">
              <a:buFont typeface="Arial"/>
              <a:buChar char="•"/>
            </a:pPr>
            <a:endParaRPr lang="en-US" sz="23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300" dirty="0">
                <a:latin typeface="+mj-lt"/>
              </a:rPr>
              <a:t>Field: 50%±7% nuclear active </a:t>
            </a:r>
            <a:r>
              <a:rPr lang="en-US" sz="2300" dirty="0" smtClean="0">
                <a:latin typeface="+mj-lt"/>
              </a:rPr>
              <a:t>fraction</a:t>
            </a:r>
          </a:p>
          <a:p>
            <a:pPr marL="342900" indent="-342900">
              <a:buFont typeface="Arial"/>
              <a:buChar char="•"/>
            </a:pPr>
            <a:endParaRPr lang="en-US" sz="23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300" dirty="0">
                <a:latin typeface="+mj-lt"/>
              </a:rPr>
              <a:t>% of object brighter than 1e+39 erg/s: 25%±5% F, 10%±3% V</a:t>
            </a:r>
          </a:p>
          <a:p>
            <a:pPr marL="342900" indent="-342900">
              <a:buFont typeface="Arial"/>
              <a:buChar char="•"/>
            </a:pPr>
            <a:endParaRPr lang="en-US" sz="23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300" dirty="0">
                <a:latin typeface="+mj-lt"/>
              </a:rPr>
              <a:t>Detection rate increases with </a:t>
            </a:r>
            <a:r>
              <a:rPr lang="en-US" sz="2300" dirty="0" err="1">
                <a:latin typeface="+mj-lt"/>
              </a:rPr>
              <a:t>M</a:t>
            </a:r>
            <a:r>
              <a:rPr lang="en-US" sz="2300" baseline="-25000" dirty="0" err="1">
                <a:latin typeface="+mj-lt"/>
              </a:rPr>
              <a:t>star</a:t>
            </a:r>
            <a:r>
              <a:rPr lang="en-US" sz="2300" dirty="0">
                <a:latin typeface="+mj-lt"/>
              </a:rPr>
              <a:t> – due to  “</a:t>
            </a:r>
            <a:r>
              <a:rPr lang="en-US" sz="2300" dirty="0" err="1">
                <a:latin typeface="+mj-lt"/>
              </a:rPr>
              <a:t>Eddington</a:t>
            </a:r>
            <a:r>
              <a:rPr lang="en-US" sz="2300" dirty="0">
                <a:latin typeface="+mj-lt"/>
              </a:rPr>
              <a:t> incompleteness”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3600"/>
              </a:spcAft>
            </a:pPr>
            <a:endParaRPr lang="en-US" sz="23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1800"/>
              </a:spcAft>
            </a:pPr>
            <a:endParaRPr lang="en-US" sz="23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7239000" y="6411913"/>
            <a:ext cx="1784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Gallo+2008,2010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0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X-ray census. Field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2400" y="1358336"/>
            <a:ext cx="3810000" cy="641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 dirty="0">
                <a:latin typeface="+mj-lt"/>
              </a:rPr>
              <a:t>Virgo: 32%±6% nuclear active fraction</a:t>
            </a:r>
          </a:p>
          <a:p>
            <a:pPr marL="342900" indent="-342900">
              <a:buFont typeface="Arial"/>
              <a:buChar char="•"/>
            </a:pPr>
            <a:endParaRPr lang="en-US" sz="23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300" dirty="0">
                <a:solidFill>
                  <a:srgbClr val="F79646"/>
                </a:solidFill>
                <a:latin typeface="+mj-lt"/>
              </a:rPr>
              <a:t>Field: 50%±7% nuclear active </a:t>
            </a:r>
            <a:r>
              <a:rPr lang="en-US" sz="2300" dirty="0" smtClean="0">
                <a:solidFill>
                  <a:srgbClr val="F79646"/>
                </a:solidFill>
                <a:latin typeface="+mj-lt"/>
              </a:rPr>
              <a:t>fraction</a:t>
            </a:r>
          </a:p>
          <a:p>
            <a:pPr marL="342900" indent="-342900">
              <a:buFont typeface="Arial"/>
              <a:buChar char="•"/>
            </a:pPr>
            <a:endParaRPr lang="en-US" sz="23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300" dirty="0">
                <a:latin typeface="+mj-lt"/>
              </a:rPr>
              <a:t>% of object brighter than 1e+39 erg/s: 25%±5% F, 10%±3% V</a:t>
            </a:r>
          </a:p>
          <a:p>
            <a:pPr marL="342900" indent="-342900">
              <a:buFont typeface="Arial"/>
              <a:buChar char="•"/>
            </a:pPr>
            <a:endParaRPr lang="en-US" sz="23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300" dirty="0">
                <a:latin typeface="+mj-lt"/>
              </a:rPr>
              <a:t>Detection rate increases with </a:t>
            </a:r>
            <a:r>
              <a:rPr lang="en-US" sz="2300" dirty="0" err="1" smtClean="0">
                <a:latin typeface="+mj-lt"/>
              </a:rPr>
              <a:t>M</a:t>
            </a:r>
            <a:r>
              <a:rPr lang="en-US" sz="2300" baseline="-25000" dirty="0" err="1" smtClean="0">
                <a:latin typeface="+mj-lt"/>
              </a:rPr>
              <a:t>star</a:t>
            </a:r>
            <a:r>
              <a:rPr lang="en-US" sz="2300" dirty="0" smtClean="0">
                <a:latin typeface="+mj-lt"/>
              </a:rPr>
              <a:t> – due to  </a:t>
            </a:r>
            <a:r>
              <a:rPr lang="en-US" sz="2300" dirty="0">
                <a:latin typeface="+mj-lt"/>
              </a:rPr>
              <a:t>“</a:t>
            </a:r>
            <a:r>
              <a:rPr lang="en-US" sz="2300" dirty="0" err="1">
                <a:latin typeface="+mj-lt"/>
              </a:rPr>
              <a:t>Eddington</a:t>
            </a:r>
            <a:r>
              <a:rPr lang="en-US" sz="2300" dirty="0">
                <a:latin typeface="+mj-lt"/>
              </a:rPr>
              <a:t> incompleteness”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spcAft>
                <a:spcPts val="3600"/>
              </a:spcAft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Corbel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spcAft>
                <a:spcPts val="1800"/>
              </a:spcAft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7162800" y="6400800"/>
            <a:ext cx="1458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Miller+ 2012a</a:t>
            </a:r>
            <a:endParaRPr lang="en-US" dirty="0"/>
          </a:p>
        </p:txBody>
      </p:sp>
      <p:pic>
        <p:nvPicPr>
          <p:cNvPr id="8" name="Picture 7" descr="s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15" y="1371600"/>
            <a:ext cx="4797755" cy="49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5029200" cy="46310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Active fraction &amp; downsizing</a:t>
            </a:r>
            <a:br>
              <a:rPr lang="en-US" dirty="0" smtClean="0"/>
            </a:br>
            <a:r>
              <a:rPr lang="en-US" dirty="0" smtClean="0"/>
              <a:t>(100 Virgo + 100 field early types)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91400" y="6400800"/>
            <a:ext cx="1468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Miller+ 2012b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6200" y="1828800"/>
            <a:ext cx="411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110000"/>
              </a:lnSpc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Nuclear X‐ray luminosity vs. host stellar </a:t>
            </a:r>
            <a:r>
              <a:rPr lang="en-US" sz="2200" dirty="0" smtClean="0">
                <a:latin typeface="+mj-lt"/>
              </a:rPr>
              <a:t>mass: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S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lope </a:t>
            </a:r>
            <a:r>
              <a:rPr lang="en-US" sz="2200" dirty="0">
                <a:solidFill>
                  <a:srgbClr val="F79646"/>
                </a:solidFill>
                <a:latin typeface="+mj-lt"/>
              </a:rPr>
              <a:t>of 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0.6 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implies </a:t>
            </a:r>
            <a:r>
              <a:rPr lang="en-US" sz="2200" dirty="0">
                <a:solidFill>
                  <a:srgbClr val="F79646"/>
                </a:solidFill>
                <a:latin typeface="+mj-lt"/>
              </a:rPr>
              <a:t>&lt;L</a:t>
            </a:r>
            <a:r>
              <a:rPr lang="en-US" sz="2200" baseline="-25000" dirty="0">
                <a:solidFill>
                  <a:srgbClr val="F79646"/>
                </a:solidFill>
                <a:latin typeface="+mj-lt"/>
              </a:rPr>
              <a:t>X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/M</a:t>
            </a:r>
            <a:r>
              <a:rPr lang="en-US" sz="2200" baseline="-25000" dirty="0" smtClean="0">
                <a:solidFill>
                  <a:srgbClr val="F79646"/>
                </a:solidFill>
                <a:latin typeface="+mj-lt"/>
              </a:rPr>
              <a:t>*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&gt; </a:t>
            </a:r>
            <a:r>
              <a:rPr lang="en-US" sz="2200" dirty="0">
                <a:solidFill>
                  <a:srgbClr val="F79646"/>
                </a:solidFill>
                <a:latin typeface="+mj-lt"/>
              </a:rPr>
              <a:t>~ 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M</a:t>
            </a:r>
            <a:r>
              <a:rPr lang="en-US" sz="2200" baseline="-25000" dirty="0">
                <a:solidFill>
                  <a:srgbClr val="F79646"/>
                </a:solidFill>
                <a:latin typeface="+mj-lt"/>
              </a:rPr>
              <a:t>*</a:t>
            </a:r>
            <a:r>
              <a:rPr lang="en-US" sz="2200" baseline="30000" dirty="0" smtClean="0">
                <a:solidFill>
                  <a:srgbClr val="F79646"/>
                </a:solidFill>
                <a:latin typeface="+mj-lt"/>
              </a:rPr>
              <a:t>-</a:t>
            </a:r>
            <a:r>
              <a:rPr lang="en-US" sz="2200" baseline="30000" dirty="0">
                <a:solidFill>
                  <a:srgbClr val="F79646"/>
                </a:solidFill>
                <a:latin typeface="+mj-lt"/>
              </a:rPr>
              <a:t>0.4 </a:t>
            </a:r>
            <a:r>
              <a:rPr lang="en-US" sz="2200" dirty="0">
                <a:solidFill>
                  <a:srgbClr val="F79646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, i.e. </a:t>
            </a:r>
            <a:r>
              <a:rPr lang="en-US" sz="2200" b="1" dirty="0" smtClean="0">
                <a:solidFill>
                  <a:srgbClr val="F79646"/>
                </a:solidFill>
                <a:latin typeface="+mj-lt"/>
              </a:rPr>
              <a:t>downsizing in black hole accretion</a:t>
            </a:r>
            <a:endParaRPr lang="en-US" sz="2200" b="1" dirty="0">
              <a:solidFill>
                <a:srgbClr val="F79646"/>
              </a:solidFill>
              <a:latin typeface="+mj-lt"/>
            </a:endParaRPr>
          </a:p>
          <a:p>
            <a:pPr marL="342900" lvl="0" indent="-342900" eaLnBrk="1" hangingPunct="1">
              <a:lnSpc>
                <a:spcPct val="110000"/>
              </a:lnSpc>
              <a:spcBef>
                <a:spcPts val="2000"/>
              </a:spcBef>
              <a:buFont typeface="Arial"/>
              <a:buChar char="•"/>
            </a:pPr>
            <a:r>
              <a:rPr lang="en-US" sz="2200" dirty="0">
                <a:latin typeface="+mj-lt"/>
              </a:rPr>
              <a:t>Field intercept 0.38±0.14 </a:t>
            </a:r>
            <a:r>
              <a:rPr lang="en-US" sz="2200" dirty="0" err="1">
                <a:latin typeface="+mj-lt"/>
              </a:rPr>
              <a:t>dex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higher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Field </a:t>
            </a:r>
            <a:r>
              <a:rPr lang="en-US" sz="2200" dirty="0" smtClean="0">
                <a:latin typeface="+mj-lt"/>
              </a:rPr>
              <a:t>galaxies marginally X‐ray </a:t>
            </a:r>
            <a:r>
              <a:rPr lang="en-US" sz="2200" dirty="0" smtClean="0">
                <a:latin typeface="+mj-lt"/>
              </a:rPr>
              <a:t>brighter, consistent with Field having access to greater fuel reservoir</a:t>
            </a:r>
          </a:p>
          <a:p>
            <a:pPr marL="342900" lvl="0" indent="-342900" eaLnBrk="1" hangingPunct="1">
              <a:lnSpc>
                <a:spcPct val="110000"/>
              </a:lnSpc>
              <a:spcBef>
                <a:spcPts val="2000"/>
              </a:spcBef>
              <a:buFont typeface="Arial"/>
              <a:buChar char="•"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600" y="17526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</a:t>
            </a:r>
            <a:r>
              <a:rPr lang="en-US" b="1" baseline="-25000" dirty="0" smtClean="0">
                <a:solidFill>
                  <a:schemeClr val="bg1"/>
                </a:solidFill>
              </a:rPr>
              <a:t>X</a:t>
            </a:r>
            <a:r>
              <a:rPr lang="en-US" b="1" dirty="0" smtClean="0">
                <a:solidFill>
                  <a:schemeClr val="bg1"/>
                </a:solidFill>
              </a:rPr>
              <a:t> α M</a:t>
            </a:r>
            <a:r>
              <a:rPr lang="en-US" b="1" baseline="-25000" dirty="0" smtClean="0">
                <a:solidFill>
                  <a:schemeClr val="bg1"/>
                </a:solidFill>
              </a:rPr>
              <a:t>*</a:t>
            </a:r>
            <a:r>
              <a:rPr lang="en-US" b="1" baseline="30000" dirty="0" smtClean="0">
                <a:solidFill>
                  <a:schemeClr val="bg1"/>
                </a:solidFill>
              </a:rPr>
              <a:t>+0.6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9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Active fraction, downsizing</a:t>
            </a:r>
            <a:br>
              <a:rPr lang="en-US" dirty="0" smtClean="0"/>
            </a:br>
            <a:r>
              <a:rPr lang="en-US" dirty="0" smtClean="0"/>
              <a:t> &amp; occupation fraction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8" name="Picture 7" descr="greene_see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12" y="2014278"/>
            <a:ext cx="4068088" cy="4310322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76200" y="1905000"/>
            <a:ext cx="441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Active fraction =&gt; </a:t>
            </a:r>
            <a:r>
              <a:rPr lang="en-US" sz="2200" b="1" dirty="0" smtClean="0">
                <a:latin typeface="+mj-lt"/>
              </a:rPr>
              <a:t>lower limit </a:t>
            </a:r>
            <a:r>
              <a:rPr lang="en-US" sz="2200" dirty="0" smtClean="0">
                <a:latin typeface="+mj-lt"/>
              </a:rPr>
              <a:t>to  intrinsic occupation fraction (e.g. assuming a </a:t>
            </a:r>
            <a:r>
              <a:rPr lang="en-US" sz="2200" noProof="0" dirty="0" smtClean="0">
                <a:solidFill>
                  <a:srgbClr val="FFFFFF"/>
                </a:solidFill>
                <a:latin typeface="+mj-lt"/>
              </a:rPr>
              <a:t>uniform </a:t>
            </a: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‘</a:t>
            </a:r>
            <a:r>
              <a:rPr lang="en-US" sz="2200" noProof="0" dirty="0" err="1" smtClean="0">
                <a:solidFill>
                  <a:srgbClr val="FFFFFF"/>
                </a:solidFill>
                <a:latin typeface="+mj-lt"/>
              </a:rPr>
              <a:t>Eddington</a:t>
            </a: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’ distribution</a:t>
            </a:r>
            <a:r>
              <a:rPr lang="en-US" sz="2200" noProof="0" dirty="0" smtClean="0">
                <a:solidFill>
                  <a:srgbClr val="FFFFFF"/>
                </a:solidFill>
                <a:latin typeface="+mj-lt"/>
              </a:rPr>
              <a:t>)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kumimoji="0" lang="en-US" sz="2200" strike="noStrike" kern="1200" cap="none" spc="0" normalizeH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</a:rPr>
              <a:t>However, a downsizing-enhanced detectability down the mass scale could bias high an estimate of the </a:t>
            </a:r>
            <a:r>
              <a:rPr kumimoji="0" lang="en-US" sz="2200" strike="noStrike" kern="1200" cap="none" spc="0" normalizeH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</a:rPr>
              <a:t>o.f</a:t>
            </a:r>
            <a:r>
              <a:rPr kumimoji="0" lang="en-US" sz="2200" strike="noStrike" kern="1200" cap="none" spc="0" normalizeH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</a:rPr>
              <a:t>. that presumes a uniform </a:t>
            </a:r>
            <a:r>
              <a:rPr kumimoji="0" lang="en-US" sz="2200" strike="noStrike" kern="1200" cap="none" spc="0" normalizeH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</a:rPr>
              <a:t>Eddington</a:t>
            </a:r>
            <a:r>
              <a:rPr kumimoji="0" lang="en-US" sz="2200" strike="noStrike" kern="1200" cap="none" spc="0" normalizeH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+mj-lt"/>
              </a:rPr>
              <a:t> fraction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Need simultaneous constraints of occupation fraction</a:t>
            </a:r>
            <a:r>
              <a:rPr lang="en-US" sz="2200" i="1" dirty="0" smtClean="0">
                <a:latin typeface="+mj-lt"/>
              </a:rPr>
              <a:t> and </a:t>
            </a:r>
            <a:r>
              <a:rPr lang="en-US" sz="2200" dirty="0" smtClean="0">
                <a:latin typeface="+mj-lt"/>
              </a:rPr>
              <a:t>Lx vs. Mass</a:t>
            </a:r>
            <a:endParaRPr kumimoji="0" lang="en-US" sz="220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685800" marR="0" lvl="1" indent="-3365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Tx/>
              <a:buFont typeface="Wingdings 2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609604" y="6400800"/>
            <a:ext cx="1381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Greene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5" name="Picture 4" descr="example_lxmsfra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22966" r="18302" b="4241"/>
          <a:stretch/>
        </p:blipFill>
        <p:spPr>
          <a:xfrm>
            <a:off x="4648200" y="1524000"/>
            <a:ext cx="4470153" cy="514267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0" y="1524000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Simulate distribution of 50,000 galaxies (consistent with data)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kumimoji="0" lang="en-US" sz="2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Probability of hosting a black hole: </a:t>
            </a:r>
            <a:endParaRPr lang="en-US" sz="2200" dirty="0" smtClean="0">
              <a:latin typeface="+mj-lt"/>
            </a:endParaRPr>
          </a:p>
          <a:p>
            <a:pPr lvl="0" eaLnBrk="1" hangingPunct="1">
              <a:spcBef>
                <a:spcPts val="2000"/>
              </a:spcBef>
            </a:pPr>
            <a:r>
              <a:rPr lang="en-US" sz="2100" dirty="0" smtClean="0">
                <a:latin typeface="+mj-lt"/>
              </a:rPr>
              <a:t>0.5+0.5 </a:t>
            </a:r>
            <a:r>
              <a:rPr lang="en-US" sz="2100" dirty="0" err="1" smtClean="0">
                <a:latin typeface="+mj-lt"/>
              </a:rPr>
              <a:t>tanh</a:t>
            </a:r>
            <a:r>
              <a:rPr lang="en-US" sz="2100" dirty="0" smtClean="0">
                <a:latin typeface="+mj-lt"/>
              </a:rPr>
              <a:t>[</a:t>
            </a:r>
            <a:r>
              <a:rPr lang="en-US" sz="2100" dirty="0" err="1" smtClean="0">
                <a:latin typeface="+mj-lt"/>
              </a:rPr>
              <a:t>logM</a:t>
            </a:r>
            <a:r>
              <a:rPr lang="en-US" sz="2100" baseline="-25000" dirty="0" smtClean="0">
                <a:latin typeface="+mj-lt"/>
              </a:rPr>
              <a:t>*</a:t>
            </a:r>
            <a:r>
              <a:rPr lang="en-US" sz="2100" dirty="0" smtClean="0">
                <a:latin typeface="+mj-lt"/>
              </a:rPr>
              <a:t>-</a:t>
            </a:r>
            <a:r>
              <a:rPr lang="en-US" sz="2100" dirty="0" err="1" smtClean="0">
                <a:solidFill>
                  <a:srgbClr val="F79646"/>
                </a:solidFill>
                <a:latin typeface="+mj-lt"/>
              </a:rPr>
              <a:t>logM</a:t>
            </a:r>
            <a:r>
              <a:rPr lang="en-US" sz="2100" baseline="-25000" dirty="0" smtClean="0">
                <a:solidFill>
                  <a:srgbClr val="F79646"/>
                </a:solidFill>
                <a:latin typeface="+mj-lt"/>
              </a:rPr>
              <a:t>*,0</a:t>
            </a:r>
            <a:r>
              <a:rPr lang="en-US" sz="2100" dirty="0" smtClean="0">
                <a:latin typeface="+mj-lt"/>
              </a:rPr>
              <a:t>]x2.5</a:t>
            </a:r>
            <a:r>
              <a:rPr lang="en-US" sz="2100" baseline="30000" dirty="0" smtClean="0">
                <a:latin typeface="+mj-lt"/>
              </a:rPr>
              <a:t>|8.9-</a:t>
            </a:r>
            <a:r>
              <a:rPr lang="en-US" sz="2100" baseline="30000" dirty="0" smtClean="0">
                <a:solidFill>
                  <a:srgbClr val="F79646"/>
                </a:solidFill>
                <a:latin typeface="+mj-lt"/>
              </a:rPr>
              <a:t>logM*,0</a:t>
            </a:r>
            <a:r>
              <a:rPr lang="en-US" sz="2100" baseline="30000" dirty="0" smtClean="0">
                <a:latin typeface="+mj-lt"/>
              </a:rPr>
              <a:t>|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>
                <a:latin typeface="+mj-lt"/>
              </a:rPr>
              <a:t>I</a:t>
            </a:r>
            <a:r>
              <a:rPr lang="en-US" sz="2200" dirty="0" smtClean="0">
                <a:latin typeface="+mj-lt"/>
              </a:rPr>
              <a:t>mpose sensitivity cut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Fit simultaneously for</a:t>
            </a:r>
          </a:p>
          <a:p>
            <a:pPr marL="800100" lvl="1" indent="-342900" eaLnBrk="1" hangingPunct="1">
              <a:lnSpc>
                <a:spcPct val="50000"/>
              </a:lnSpc>
              <a:spcBef>
                <a:spcPts val="2000"/>
              </a:spcBef>
              <a:buFont typeface="Arial"/>
              <a:buChar char="•"/>
            </a:pPr>
            <a:r>
              <a:rPr kumimoji="0" lang="en-US" sz="20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Lx/M</a:t>
            </a:r>
            <a:r>
              <a:rPr kumimoji="0" lang="en-US" sz="2000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*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slope &amp; intercept</a:t>
            </a:r>
          </a:p>
          <a:p>
            <a:pPr marL="800100" lvl="1" indent="-342900" eaLnBrk="1" hangingPunct="1">
              <a:lnSpc>
                <a:spcPct val="50000"/>
              </a:lnSpc>
              <a:spcBef>
                <a:spcPts val="2000"/>
              </a:spcBef>
              <a:buFont typeface="Arial"/>
              <a:buChar char="•"/>
            </a:pPr>
            <a:r>
              <a:rPr lang="en-US" sz="2000" baseline="0" dirty="0" smtClean="0">
                <a:latin typeface="+mj-lt"/>
              </a:rPr>
              <a:t>Lx/M</a:t>
            </a:r>
            <a:r>
              <a:rPr lang="en-US" sz="2000" baseline="-25000" dirty="0" smtClean="0">
                <a:latin typeface="+mj-lt"/>
              </a:rPr>
              <a:t>*</a:t>
            </a:r>
            <a:r>
              <a:rPr lang="en-US" sz="2000" dirty="0" smtClean="0">
                <a:latin typeface="+mj-lt"/>
              </a:rPr>
              <a:t> intrinsic scatter</a:t>
            </a:r>
          </a:p>
          <a:p>
            <a:pPr marL="800100" lvl="1" indent="-342900" eaLnBrk="1" hangingPunct="1">
              <a:lnSpc>
                <a:spcPct val="50000"/>
              </a:lnSpc>
              <a:spcBef>
                <a:spcPts val="2000"/>
              </a:spcBef>
              <a:buFont typeface="Arial"/>
              <a:buChar char="•"/>
            </a:pPr>
            <a:r>
              <a:rPr kumimoji="0" lang="en-US" sz="20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M</a:t>
            </a:r>
            <a:r>
              <a:rPr kumimoji="0" lang="en-US" sz="2000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*,0</a:t>
            </a:r>
          </a:p>
          <a:p>
            <a:pPr marL="34290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Full Bayesian approach, errors &amp; upper limits included</a:t>
            </a:r>
            <a:endParaRPr kumimoji="0" lang="en-US" sz="220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kumimoji="0" lang="en-US" sz="230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685800" marR="0" lvl="1" indent="-3365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Tx/>
              <a:buFont typeface="Wingdings 2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/>
              <a:t>Active fraction, downsizing</a:t>
            </a:r>
            <a:br>
              <a:rPr lang="en-US" dirty="0" smtClean="0"/>
            </a:br>
            <a:r>
              <a:rPr lang="en-US" dirty="0" smtClean="0"/>
              <a:t> &amp; occupation fraction: modeling</a:t>
            </a:r>
          </a:p>
        </p:txBody>
      </p:sp>
    </p:spTree>
    <p:extLst>
      <p:ext uri="{BB962C8B-B14F-4D97-AF65-F5344CB8AC3E}">
        <p14:creationId xmlns:p14="http://schemas.microsoft.com/office/powerpoint/2010/main" val="155849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" name="Picture 2" descr="fig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2" t="34434" r="29996" b="35191"/>
          <a:stretch/>
        </p:blipFill>
        <p:spPr>
          <a:xfrm>
            <a:off x="3657600" y="1371600"/>
            <a:ext cx="5410200" cy="531106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Results: Occupation fraction vs. downsizing</a:t>
            </a:r>
          </a:p>
          <a:p>
            <a:r>
              <a:rPr lang="en-US" dirty="0" smtClean="0"/>
              <a:t>    M*&lt;1e+10 </a:t>
            </a:r>
            <a:r>
              <a:rPr lang="en-US" dirty="0" err="1" smtClean="0"/>
              <a:t>Msun</a:t>
            </a:r>
            <a:r>
              <a:rPr lang="en-US" dirty="0" smtClean="0"/>
              <a:t> (early types)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76200" y="1219200"/>
            <a:ext cx="350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lang="en-US" dirty="0" smtClean="0">
              <a:latin typeface="+mj-lt"/>
            </a:endParaRP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Posterior distribution of the slope and occupation fraction below 1e10 </a:t>
            </a:r>
            <a:r>
              <a:rPr lang="en-US" sz="2200" dirty="0" err="1" smtClean="0">
                <a:latin typeface="+mj-lt"/>
              </a:rPr>
              <a:t>Msun</a:t>
            </a:r>
            <a:r>
              <a:rPr lang="en-US" sz="2200" dirty="0" smtClean="0">
                <a:latin typeface="+mj-lt"/>
              </a:rPr>
              <a:t> (</a:t>
            </a:r>
            <a:r>
              <a:rPr kumimoji="0" lang="en-US" sz="22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taken as</a:t>
            </a:r>
            <a:r>
              <a:rPr kumimoji="0" lang="en-US" sz="22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the median of 50,000 draws)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b="0" i="0" u="none" baseline="0" dirty="0" smtClean="0">
                <a:solidFill>
                  <a:schemeClr val="accent6"/>
                </a:solidFill>
                <a:latin typeface="+mj-lt"/>
              </a:rPr>
              <a:t>Occupation fraction prob. distribution extends from 30% to 100%</a:t>
            </a:r>
            <a:r>
              <a:rPr lang="en-US" sz="2200" b="0" i="0" u="none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200" b="0" i="0" u="none" dirty="0" smtClean="0">
                <a:solidFill>
                  <a:schemeClr val="tx1"/>
                </a:solidFill>
                <a:latin typeface="+mj-lt"/>
              </a:rPr>
              <a:t>(possibly slightly double-peaked near 40% and 90%)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b="1" i="0" u="none" baseline="0" dirty="0" smtClean="0">
                <a:solidFill>
                  <a:srgbClr val="F79646"/>
                </a:solidFill>
                <a:latin typeface="+mj-lt"/>
              </a:rPr>
              <a:t>O.F.</a:t>
            </a:r>
            <a:r>
              <a:rPr lang="en-US" sz="2200" b="1" i="0" u="none" dirty="0" smtClean="0">
                <a:solidFill>
                  <a:srgbClr val="F79646"/>
                </a:solidFill>
                <a:latin typeface="+mj-lt"/>
              </a:rPr>
              <a:t> &lt; 20% RULED OUT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685800" marR="0" lvl="1" indent="-3365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Tx/>
              <a:buFont typeface="Wingdings 2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6251138"/>
            <a:ext cx="226339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Miller</a:t>
            </a:r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+ </a:t>
            </a:r>
            <a:r>
              <a:rPr lang="en-US" sz="1800" dirty="0" err="1" smtClean="0">
                <a:solidFill>
                  <a:srgbClr val="FFFFFF"/>
                </a:solidFill>
                <a:latin typeface="Corbel" charset="0"/>
              </a:rPr>
              <a:t>ApJ</a:t>
            </a:r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submitted</a:t>
            </a:r>
          </a:p>
          <a:p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arXiv</a:t>
            </a:r>
            <a:r>
              <a:rPr lang="en-US" sz="1800" dirty="0">
                <a:solidFill>
                  <a:srgbClr val="FFFFFF"/>
                </a:solidFill>
                <a:latin typeface="Corbel" charset="0"/>
              </a:rPr>
              <a:t>:1403.4246</a:t>
            </a:r>
          </a:p>
          <a:p>
            <a:endParaRPr lang="en-US" sz="1800" dirty="0" smtClean="0">
              <a:solidFill>
                <a:srgbClr val="FFFFFF"/>
              </a:solidFill>
              <a:latin typeface="Corbe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3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X-ray constraints on the local super-massive black hole occupation fraction (early types)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" name="Picture 2" descr="occ_mstar-1.pdf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7"/>
          <a:stretch/>
        </p:blipFill>
        <p:spPr>
          <a:xfrm>
            <a:off x="304800" y="2057399"/>
            <a:ext cx="8566554" cy="383616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6324600"/>
            <a:ext cx="38357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Miller</a:t>
            </a:r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+ </a:t>
            </a:r>
            <a:r>
              <a:rPr lang="en-US" sz="1800" dirty="0" err="1" smtClean="0">
                <a:solidFill>
                  <a:srgbClr val="FFFFFF"/>
                </a:solidFill>
                <a:latin typeface="Corbel" charset="0"/>
              </a:rPr>
              <a:t>ApJ</a:t>
            </a:r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orbel" charset="0"/>
              </a:rPr>
              <a:t>submitted arXiv:1403.4246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1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Increased sensitivity / sample size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" name="Picture 3" descr="fig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33798" r="51617" b="34172"/>
          <a:stretch/>
        </p:blipFill>
        <p:spPr>
          <a:xfrm>
            <a:off x="280307" y="1219200"/>
            <a:ext cx="4139293" cy="4114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 descr="fig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4" t="33798" r="7130" b="34172"/>
          <a:stretch/>
        </p:blipFill>
        <p:spPr>
          <a:xfrm>
            <a:off x="4800600" y="1187648"/>
            <a:ext cx="4191000" cy="414635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04800" y="54864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2000"/>
              </a:spcBef>
            </a:pPr>
            <a:r>
              <a:rPr lang="en-US" sz="2100" dirty="0" smtClean="0">
                <a:latin typeface="+mj-lt"/>
              </a:rPr>
              <a:t>Sensitivity artificially increased by 2 orders of magnitude – arbitrary input parameters cleanly recovered</a:t>
            </a:r>
            <a:endParaRPr kumimoji="0" lang="en-US" sz="210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kumimoji="0" lang="en-US" sz="230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685800" marR="0" lvl="1" indent="-3365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Tx/>
              <a:buFont typeface="Wingdings 2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800600" y="54864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2000"/>
              </a:spcBef>
            </a:pPr>
            <a:r>
              <a:rPr lang="en-US" sz="2100" dirty="0" smtClean="0">
                <a:latin typeface="+mj-lt"/>
              </a:rPr>
              <a:t>Sample size artificially </a:t>
            </a:r>
            <a:r>
              <a:rPr lang="en-US" sz="2100" dirty="0" smtClean="0">
                <a:latin typeface="+mj-lt"/>
              </a:rPr>
              <a:t>increased – </a:t>
            </a:r>
            <a:r>
              <a:rPr lang="en-US" sz="2100" dirty="0" smtClean="0">
                <a:solidFill>
                  <a:srgbClr val="F79646"/>
                </a:solidFill>
                <a:latin typeface="+mj-lt"/>
              </a:rPr>
              <a:t>clean measurements (15% error) w. 1,500 objects 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35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81000" y="12954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+mj-lt"/>
              </a:rPr>
              <a:t>First observational constraint on the local super-massive black hole occupation fraction </a:t>
            </a:r>
            <a:r>
              <a:rPr lang="en-US" dirty="0" smtClean="0">
                <a:latin typeface="+mj-lt"/>
              </a:rPr>
              <a:t>(&amp; black hole downsizing)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solidFill>
                  <a:srgbClr val="F79646"/>
                </a:solidFill>
                <a:latin typeface="+mj-lt"/>
              </a:rPr>
              <a:t>from X-rays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kumimoji="0" lang="en-US" sz="2300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O.F. &gt;20% for &lt;1e+10 </a:t>
            </a:r>
            <a:r>
              <a:rPr kumimoji="0" lang="en-US" sz="2300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Msun</a:t>
            </a:r>
            <a:r>
              <a:rPr kumimoji="0" lang="en-US" sz="2300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 galaxies. </a:t>
            </a:r>
            <a:r>
              <a:rPr lang="en-US" sz="2300" dirty="0">
                <a:latin typeface="+mj-lt"/>
              </a:rPr>
              <a:t>N</a:t>
            </a:r>
            <a:r>
              <a:rPr kumimoji="0" lang="en-US" sz="230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ot</a:t>
            </a:r>
            <a:r>
              <a:rPr kumimoji="0" lang="en-US" sz="23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yet constraining for seed</a:t>
            </a:r>
            <a:r>
              <a:rPr kumimoji="0" lang="en-US" sz="23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models. 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300" dirty="0" smtClean="0">
                <a:latin typeface="+mj-lt"/>
              </a:rPr>
              <a:t>Next:</a:t>
            </a:r>
          </a:p>
          <a:p>
            <a:pPr marL="800100" lvl="1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300" dirty="0" smtClean="0">
                <a:latin typeface="+mj-lt"/>
              </a:rPr>
              <a:t>Same methodology applied to &lt;1e9.5 </a:t>
            </a:r>
            <a:r>
              <a:rPr lang="en-US" sz="2300" dirty="0" err="1" smtClean="0">
                <a:latin typeface="+mj-lt"/>
              </a:rPr>
              <a:t>Msun</a:t>
            </a:r>
            <a:r>
              <a:rPr lang="en-US" sz="2300" dirty="0" smtClean="0">
                <a:latin typeface="+mj-lt"/>
              </a:rPr>
              <a:t> galaxies in ECDFS, CDFN + AEGISXD – 300 AGN expected (w. Greene)</a:t>
            </a:r>
          </a:p>
          <a:p>
            <a:pPr marL="800100" lvl="1" indent="-342900" eaLnBrk="1" hangingPunct="1">
              <a:spcBef>
                <a:spcPts val="2000"/>
              </a:spcBef>
              <a:buFont typeface="Arial"/>
              <a:buChar char="•"/>
            </a:pPr>
            <a:r>
              <a:rPr kumimoji="0" lang="en-US" sz="230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Same</a:t>
            </a:r>
            <a:r>
              <a:rPr kumimoji="0" lang="en-US" sz="23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methodology applied to AGN in large Chandra programs targeting galaxy clusters (w. Woo)</a:t>
            </a:r>
          </a:p>
          <a:p>
            <a:pPr marL="800100" lvl="1" indent="-342900" eaLnBrk="1" hangingPunct="1">
              <a:spcBef>
                <a:spcPts val="2000"/>
              </a:spcBef>
              <a:buFont typeface="Arial"/>
              <a:buChar char="•"/>
            </a:pPr>
            <a:r>
              <a:rPr kumimoji="0" lang="en-US" sz="23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Application to different </a:t>
            </a:r>
            <a:r>
              <a:rPr kumimoji="0" lang="en-US" sz="23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e.m</a:t>
            </a:r>
            <a:r>
              <a:rPr kumimoji="0" lang="en-US" sz="230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. bands (e.g. nuclear radio emission)</a:t>
            </a:r>
          </a:p>
          <a:p>
            <a:pPr marL="800100" lvl="1" indent="-342900" eaLnBrk="1" hangingPunct="1">
              <a:spcBef>
                <a:spcPts val="2000"/>
              </a:spcBef>
              <a:buFont typeface="Arial"/>
              <a:buChar char="•"/>
            </a:pPr>
            <a:endParaRPr kumimoji="0" lang="en-US" sz="2300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</a:endParaRP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kumimoji="0" lang="en-US" sz="230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685800" marR="0" lvl="1" indent="-3365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Tx/>
              <a:buFont typeface="Wingdings 2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40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Black hole seeds (z ~ 20)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352840" y="6324600"/>
            <a:ext cx="156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 smtClean="0">
                <a:solidFill>
                  <a:srgbClr val="FFFFFF"/>
                </a:solidFill>
                <a:latin typeface="Corbel" charset="0"/>
              </a:rPr>
              <a:t>Volonteri</a:t>
            </a:r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 2012</a:t>
            </a:r>
            <a:endParaRPr lang="en-US" dirty="0"/>
          </a:p>
        </p:txBody>
      </p:sp>
      <p:pic>
        <p:nvPicPr>
          <p:cNvPr id="7" name="Picture 6" descr="volonteri_see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2" y="1568335"/>
            <a:ext cx="8731468" cy="46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5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High red-shift constraints (z&gt;6)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371600"/>
            <a:ext cx="5029200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  <a:cs typeface="Corbel"/>
              </a:rPr>
              <a:t>z=7 quasar w. 2e+9 </a:t>
            </a:r>
            <a:r>
              <a:rPr lang="en-US" sz="2200" dirty="0" err="1" smtClean="0">
                <a:latin typeface="+mj-lt"/>
                <a:cs typeface="Corbel"/>
              </a:rPr>
              <a:t>M_sun</a:t>
            </a:r>
            <a:r>
              <a:rPr lang="en-US" sz="2200" dirty="0" smtClean="0">
                <a:latin typeface="+mj-lt"/>
                <a:cs typeface="Corbel"/>
              </a:rPr>
              <a:t> black hole (</a:t>
            </a:r>
            <a:r>
              <a:rPr lang="en-US" sz="2200" dirty="0" err="1" smtClean="0">
                <a:latin typeface="+mj-lt"/>
                <a:cs typeface="Corbel"/>
              </a:rPr>
              <a:t>Mortlock</a:t>
            </a:r>
            <a:r>
              <a:rPr lang="en-US" sz="2200" dirty="0" smtClean="0">
                <a:latin typeface="+mj-lt"/>
                <a:cs typeface="Corbel"/>
              </a:rPr>
              <a:t>+ 2011) </a:t>
            </a:r>
            <a:r>
              <a:rPr lang="en-US" sz="2200" i="1" dirty="0" smtClean="0">
                <a:latin typeface="+mj-lt"/>
                <a:cs typeface="Corbel"/>
              </a:rPr>
              <a:t>requires</a:t>
            </a:r>
            <a:r>
              <a:rPr lang="en-US" sz="2200" dirty="0" smtClean="0">
                <a:latin typeface="+mj-lt"/>
                <a:cs typeface="Corbel"/>
              </a:rPr>
              <a:t> &gt;1e+4 </a:t>
            </a:r>
            <a:r>
              <a:rPr lang="en-US" sz="2200" dirty="0" err="1" smtClean="0">
                <a:latin typeface="+mj-lt"/>
                <a:cs typeface="Corbel"/>
              </a:rPr>
              <a:t>M_sun</a:t>
            </a:r>
            <a:r>
              <a:rPr lang="en-US" sz="2200" dirty="0">
                <a:latin typeface="+mj-lt"/>
                <a:cs typeface="Corbel"/>
              </a:rPr>
              <a:t> </a:t>
            </a:r>
            <a:r>
              <a:rPr lang="en-US" sz="2200" dirty="0" smtClean="0">
                <a:latin typeface="+mj-lt"/>
                <a:cs typeface="Corbel"/>
              </a:rPr>
              <a:t>seed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lang="en-US" dirty="0">
              <a:latin typeface="Corbel"/>
              <a:cs typeface="Corbel"/>
            </a:endParaRP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lang="en-US" dirty="0" smtClean="0">
              <a:latin typeface="Corbel"/>
              <a:cs typeface="Corbel"/>
            </a:endParaRP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endParaRPr lang="en-US" dirty="0">
              <a:latin typeface="Corbel"/>
              <a:cs typeface="Corbel"/>
            </a:endParaRPr>
          </a:p>
          <a:p>
            <a:pPr lvl="1" eaLnBrk="1" hangingPunct="1">
              <a:spcBef>
                <a:spcPts val="2000"/>
              </a:spcBef>
            </a:pPr>
            <a:endParaRPr lang="en-US" dirty="0"/>
          </a:p>
        </p:txBody>
      </p:sp>
      <p:pic>
        <p:nvPicPr>
          <p:cNvPr id="3" name="Picture 2" descr="q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77153"/>
            <a:ext cx="2895600" cy="3747247"/>
          </a:xfrm>
          <a:prstGeom prst="rect">
            <a:avLst/>
          </a:prstGeom>
        </p:spPr>
      </p:pic>
      <p:pic>
        <p:nvPicPr>
          <p:cNvPr id="4" name="Picture 3" descr="q7spe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9622" y="2910780"/>
            <a:ext cx="4042065" cy="52309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590800"/>
            <a:ext cx="502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100" dirty="0">
                <a:latin typeface="+mj-lt"/>
                <a:cs typeface="Corbel"/>
              </a:rPr>
              <a:t>Assume </a:t>
            </a:r>
            <a:r>
              <a:rPr lang="en-US" sz="2100" i="1" dirty="0">
                <a:latin typeface="+mj-lt"/>
                <a:cs typeface="Corbel"/>
              </a:rPr>
              <a:t>continuous </a:t>
            </a:r>
            <a:r>
              <a:rPr lang="en-US" sz="2100" dirty="0" err="1">
                <a:latin typeface="+mj-lt"/>
                <a:cs typeface="Corbel"/>
              </a:rPr>
              <a:t>Eddington</a:t>
            </a:r>
            <a:r>
              <a:rPr lang="en-US" sz="2100" dirty="0">
                <a:latin typeface="+mj-lt"/>
                <a:cs typeface="Corbel"/>
              </a:rPr>
              <a:t>-limited accretion and 10% </a:t>
            </a:r>
            <a:r>
              <a:rPr lang="en-US" sz="2100" dirty="0" err="1">
                <a:latin typeface="+mj-lt"/>
                <a:cs typeface="Corbel"/>
              </a:rPr>
              <a:t>radiative</a:t>
            </a:r>
            <a:r>
              <a:rPr lang="en-US" sz="2100" dirty="0">
                <a:latin typeface="+mj-lt"/>
                <a:cs typeface="Corbel"/>
              </a:rPr>
              <a:t> efficiency from z=20 (t=0.18 </a:t>
            </a:r>
            <a:r>
              <a:rPr lang="en-US" sz="2100" dirty="0" err="1">
                <a:latin typeface="+mj-lt"/>
                <a:cs typeface="Corbel"/>
              </a:rPr>
              <a:t>Gyr</a:t>
            </a:r>
            <a:r>
              <a:rPr lang="en-US" sz="2100" dirty="0">
                <a:latin typeface="+mj-lt"/>
                <a:cs typeface="Corbel"/>
              </a:rPr>
              <a:t>) to z=7 (0.77 </a:t>
            </a:r>
            <a:r>
              <a:rPr lang="en-US" sz="2100" dirty="0" err="1">
                <a:latin typeface="+mj-lt"/>
                <a:cs typeface="Corbel"/>
              </a:rPr>
              <a:t>Gy</a:t>
            </a:r>
            <a:r>
              <a:rPr lang="en-US" sz="2100" dirty="0" smtClean="0">
                <a:latin typeface="+mj-lt"/>
                <a:cs typeface="Corbel"/>
              </a:rPr>
              <a:t>)</a:t>
            </a:r>
            <a:endParaRPr lang="en-US" sz="2100" dirty="0">
              <a:latin typeface="+mj-lt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267200"/>
            <a:ext cx="289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  <a:cs typeface="Corbel"/>
              </a:rPr>
              <a:t>Light seeds preferred from </a:t>
            </a:r>
            <a:r>
              <a:rPr lang="en-US" sz="2200" dirty="0">
                <a:latin typeface="+mj-lt"/>
                <a:cs typeface="Corbel"/>
              </a:rPr>
              <a:t>unresolved XRB and stacking analysis (</a:t>
            </a:r>
            <a:r>
              <a:rPr lang="en-US" sz="2200" dirty="0" err="1">
                <a:latin typeface="+mj-lt"/>
                <a:cs typeface="Corbel"/>
              </a:rPr>
              <a:t>Treister</a:t>
            </a:r>
            <a:r>
              <a:rPr lang="en-US" sz="2200" dirty="0">
                <a:latin typeface="+mj-lt"/>
                <a:cs typeface="Corbel"/>
              </a:rPr>
              <a:t>+ 2013, </a:t>
            </a:r>
            <a:r>
              <a:rPr lang="en-US" sz="2200" dirty="0" err="1">
                <a:latin typeface="+mj-lt"/>
                <a:cs typeface="Corbel"/>
              </a:rPr>
              <a:t>Salvaterra</a:t>
            </a:r>
            <a:r>
              <a:rPr lang="en-US" sz="2200" dirty="0">
                <a:latin typeface="+mj-lt"/>
                <a:cs typeface="Corbel"/>
              </a:rPr>
              <a:t>+ 2012)</a:t>
            </a:r>
          </a:p>
        </p:txBody>
      </p:sp>
    </p:spTree>
    <p:extLst>
      <p:ext uri="{BB962C8B-B14F-4D97-AF65-F5344CB8AC3E}">
        <p14:creationId xmlns:p14="http://schemas.microsoft.com/office/powerpoint/2010/main" val="197458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 </a:t>
            </a:r>
            <a:r>
              <a:rPr lang="en-US" dirty="0" smtClean="0"/>
              <a:t>constraints (z=0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010400" y="6477000"/>
            <a:ext cx="1381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Corbel" charset="0"/>
              </a:rPr>
              <a:t>Greene 2012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" name="Picture 3" descr="greenef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143000"/>
            <a:ext cx="7315199" cy="53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 </a:t>
            </a:r>
            <a:r>
              <a:rPr lang="en-US" dirty="0" smtClean="0"/>
              <a:t>constraints (z=0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366238" y="6260068"/>
            <a:ext cx="1396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+mj-lt"/>
              </a:rPr>
              <a:t>Greene 2012</a:t>
            </a:r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0" y="1219200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>
                <a:latin typeface="+mj-lt"/>
              </a:rPr>
              <a:t>Semi-analytic model predictions; BH occupation fraction in </a:t>
            </a:r>
            <a:r>
              <a:rPr lang="en-US" sz="2200" dirty="0">
                <a:solidFill>
                  <a:prstClr val="white"/>
                </a:solidFill>
                <a:latin typeface="+mj-lt"/>
              </a:rPr>
              <a:t>1e+9 </a:t>
            </a:r>
            <a:r>
              <a:rPr lang="en-US" sz="2200" dirty="0" err="1">
                <a:solidFill>
                  <a:prstClr val="white"/>
                </a:solidFill>
                <a:latin typeface="+mj-lt"/>
              </a:rPr>
              <a:t>M_sun</a:t>
            </a:r>
            <a:r>
              <a:rPr lang="en-US" sz="2200" dirty="0">
                <a:solidFill>
                  <a:prstClr val="white"/>
                </a:solidFill>
                <a:latin typeface="+mj-lt"/>
              </a:rPr>
              <a:t> hosts</a:t>
            </a:r>
            <a:endParaRPr lang="en-US" sz="2200" dirty="0">
              <a:latin typeface="+mj-lt"/>
            </a:endParaRPr>
          </a:p>
          <a:p>
            <a:pPr marL="800100" lvl="1" indent="-342900" eaLnBrk="1" hangingPunct="1">
              <a:lnSpc>
                <a:spcPct val="70000"/>
              </a:lnSpc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Direct collapse: 60%</a:t>
            </a:r>
          </a:p>
          <a:p>
            <a:pPr marL="800100" lvl="1" indent="-342900" eaLnBrk="1" hangingPunct="1">
              <a:lnSpc>
                <a:spcPct val="70000"/>
              </a:lnSpc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POP III: 90% </a:t>
            </a:r>
          </a:p>
          <a:p>
            <a:pPr marL="342900" lvl="0" indent="-342900" eaLnBrk="1" hangingPunct="1">
              <a:spcBef>
                <a:spcPts val="20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Measure </a:t>
            </a:r>
            <a:r>
              <a:rPr lang="en-US" sz="2200" dirty="0">
                <a:solidFill>
                  <a:srgbClr val="F79646"/>
                </a:solidFill>
                <a:latin typeface="+mj-lt"/>
              </a:rPr>
              <a:t>of 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occupation         </a:t>
            </a:r>
            <a:r>
              <a:rPr lang="en-US" sz="2200" dirty="0">
                <a:solidFill>
                  <a:srgbClr val="F79646"/>
                </a:solidFill>
                <a:latin typeface="+mj-lt"/>
              </a:rPr>
              <a:t>fraction in nearby 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galaxies           may discriminate dominant       </a:t>
            </a:r>
            <a:r>
              <a:rPr lang="en-US" sz="2200" dirty="0">
                <a:solidFill>
                  <a:srgbClr val="F79646"/>
                </a:solidFill>
                <a:latin typeface="+mj-lt"/>
              </a:rPr>
              <a:t>seed formation 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mechanism</a:t>
            </a:r>
          </a:p>
          <a:p>
            <a:pPr marL="342900" lvl="0" indent="-342900" eaLnBrk="1" hangingPunct="1">
              <a:lnSpc>
                <a:spcPct val="50000"/>
              </a:lnSpc>
              <a:spcBef>
                <a:spcPts val="2000"/>
              </a:spcBef>
              <a:buFont typeface="Arial"/>
              <a:buChar char="•"/>
            </a:pPr>
            <a:endParaRPr lang="en-US" sz="2200" dirty="0">
              <a:solidFill>
                <a:srgbClr val="F79646"/>
              </a:solidFill>
              <a:latin typeface="+mj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85800" marR="0" lvl="1" indent="-336550" algn="l" defTabSz="914400" rtl="0" eaLnBrk="1" fontAlgn="base" latinLnBrk="0" hangingPunct="1">
              <a:lnSpc>
                <a:spcPct val="50000"/>
              </a:lnSpc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Tx/>
              <a:buFont typeface="Wingdings 2" charset="2"/>
              <a:buChar char="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7" name="Picture 6" descr="greene_see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59" y="1557078"/>
            <a:ext cx="4283841" cy="4538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00" y="4953000"/>
            <a:ext cx="5778500" cy="1696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2000"/>
              </a:spcBef>
            </a:pPr>
            <a:r>
              <a:rPr lang="en-US" sz="2100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100" i="1" dirty="0" smtClean="0">
                <a:solidFill>
                  <a:prstClr val="white"/>
                </a:solidFill>
                <a:latin typeface="Calibri"/>
              </a:rPr>
              <a:t>    Observationally</a:t>
            </a:r>
            <a:r>
              <a:rPr lang="en-US" sz="2100" dirty="0">
                <a:solidFill>
                  <a:prstClr val="white"/>
                </a:solidFill>
                <a:latin typeface="Calibri"/>
              </a:rPr>
              <a:t>, need:</a:t>
            </a:r>
          </a:p>
          <a:p>
            <a:pPr marL="800100" lvl="1" indent="-342900" eaLnBrk="1" hangingPunct="1">
              <a:lnSpc>
                <a:spcPct val="50000"/>
              </a:lnSpc>
              <a:spcBef>
                <a:spcPts val="2000"/>
              </a:spcBef>
              <a:buFont typeface="Arial"/>
              <a:buChar char="•"/>
            </a:pPr>
            <a:r>
              <a:rPr lang="en-US" sz="2100" dirty="0">
                <a:solidFill>
                  <a:srgbClr val="FFFFFF"/>
                </a:solidFill>
                <a:latin typeface="Calibri"/>
              </a:rPr>
              <a:t>Unbiased </a:t>
            </a:r>
            <a:r>
              <a:rPr lang="en-US" sz="2100" dirty="0" smtClean="0">
                <a:solidFill>
                  <a:srgbClr val="FFFFFF"/>
                </a:solidFill>
                <a:latin typeface="Calibri"/>
              </a:rPr>
              <a:t>sample, clean </a:t>
            </a:r>
            <a:r>
              <a:rPr lang="en-US" sz="2100" dirty="0">
                <a:solidFill>
                  <a:srgbClr val="FFFFFF"/>
                </a:solidFill>
                <a:latin typeface="Calibri"/>
              </a:rPr>
              <a:t>diagnostics</a:t>
            </a:r>
          </a:p>
          <a:p>
            <a:pPr marL="800100" lvl="1" indent="-342900" eaLnBrk="1" hangingPunct="1">
              <a:lnSpc>
                <a:spcPct val="50000"/>
              </a:lnSpc>
              <a:spcBef>
                <a:spcPts val="2000"/>
              </a:spcBef>
              <a:buFont typeface="Arial"/>
              <a:buChar char="•"/>
            </a:pPr>
            <a:r>
              <a:rPr lang="en-US" sz="2100" dirty="0">
                <a:solidFill>
                  <a:srgbClr val="FFFFFF"/>
                </a:solidFill>
                <a:latin typeface="Calibri"/>
              </a:rPr>
              <a:t>Broad stellar mass range</a:t>
            </a:r>
          </a:p>
          <a:p>
            <a:pPr marL="800100" lvl="1" indent="-342900" eaLnBrk="1" hangingPunct="1">
              <a:lnSpc>
                <a:spcPct val="50000"/>
              </a:lnSpc>
              <a:spcBef>
                <a:spcPts val="2000"/>
              </a:spcBef>
              <a:buFont typeface="Arial"/>
              <a:buChar char="•"/>
            </a:pPr>
            <a:r>
              <a:rPr lang="en-US" sz="2100" b="1" dirty="0">
                <a:solidFill>
                  <a:srgbClr val="FFFFFF"/>
                </a:solidFill>
                <a:latin typeface="Calibri"/>
              </a:rPr>
              <a:t>Low </a:t>
            </a:r>
            <a:r>
              <a:rPr lang="en-US" sz="2100" b="1" dirty="0" err="1">
                <a:solidFill>
                  <a:srgbClr val="FFFFFF"/>
                </a:solidFill>
                <a:latin typeface="Calibri"/>
              </a:rPr>
              <a:t>Eddington</a:t>
            </a:r>
            <a:r>
              <a:rPr lang="en-US" sz="2100" b="1" dirty="0">
                <a:solidFill>
                  <a:srgbClr val="FFFFFF"/>
                </a:solidFill>
                <a:latin typeface="Calibri"/>
              </a:rPr>
              <a:t> ratios (&lt;&lt;1e-4)</a:t>
            </a:r>
            <a:endParaRPr lang="en-US" sz="2100" b="1" dirty="0">
              <a:solidFill>
                <a:srgbClr val="F7964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7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X-rays: </a:t>
            </a:r>
            <a:r>
              <a:rPr lang="en-US" dirty="0" err="1" smtClean="0"/>
              <a:t>AGN</a:t>
            </a:r>
            <a:r>
              <a:rPr lang="en-US" dirty="0" smtClean="0"/>
              <a:t> vs. ‘inactive’ galaxies</a:t>
            </a:r>
          </a:p>
        </p:txBody>
      </p:sp>
      <p:pic>
        <p:nvPicPr>
          <p:cNvPr id="7" name="Picture 6" descr="soria"/>
          <p:cNvPicPr>
            <a:picLocks noChangeAspect="1" noChangeArrowheads="1"/>
          </p:cNvPicPr>
          <p:nvPr/>
        </p:nvPicPr>
        <p:blipFill>
          <a:blip r:embed="rId2">
            <a:lum bright="-16000" contrast="24000"/>
          </a:blip>
          <a:srcRect/>
          <a:stretch>
            <a:fillRect/>
          </a:stretch>
        </p:blipFill>
        <p:spPr bwMode="auto">
          <a:xfrm rot="5400000">
            <a:off x="4541044" y="1531144"/>
            <a:ext cx="43291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" y="1752600"/>
            <a:ext cx="3962400" cy="50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X- rays from ‘inactive’ galaxies </a:t>
            </a:r>
            <a:r>
              <a:rPr lang="en-US" sz="2200" dirty="0" smtClean="0">
                <a:latin typeface="+mj-lt"/>
              </a:rPr>
              <a:t>(</a:t>
            </a:r>
            <a:r>
              <a:rPr lang="en-US" sz="2200" dirty="0" err="1">
                <a:latin typeface="+mj-lt"/>
              </a:rPr>
              <a:t>L</a:t>
            </a:r>
            <a:r>
              <a:rPr lang="en-US" sz="2200" baseline="-25000" dirty="0" err="1">
                <a:latin typeface="+mj-lt"/>
              </a:rPr>
              <a:t>nucl</a:t>
            </a:r>
            <a:r>
              <a:rPr lang="en-US" sz="2200" dirty="0">
                <a:latin typeface="+mj-lt"/>
              </a:rPr>
              <a:t> &lt; 10</a:t>
            </a:r>
            <a:r>
              <a:rPr lang="en-US" sz="2200" baseline="30000" dirty="0">
                <a:latin typeface="+mj-lt"/>
              </a:rPr>
              <a:t>-4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L</a:t>
            </a:r>
            <a:r>
              <a:rPr lang="en-US" sz="2200" baseline="-25000" dirty="0" err="1" smtClean="0">
                <a:latin typeface="+mj-lt"/>
              </a:rPr>
              <a:t>edd</a:t>
            </a:r>
            <a:r>
              <a:rPr lang="en-US" sz="2200" dirty="0" smtClean="0">
                <a:latin typeface="+mj-lt"/>
              </a:rPr>
              <a:t>)</a:t>
            </a: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: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ROSAT sensitive </a:t>
            </a:r>
            <a:r>
              <a:rPr lang="en-US" sz="2200" dirty="0">
                <a:latin typeface="+mj-lt"/>
              </a:rPr>
              <a:t>down to </a:t>
            </a:r>
            <a:r>
              <a:rPr lang="en-US" sz="2200" dirty="0" smtClean="0">
                <a:latin typeface="+mj-lt"/>
              </a:rPr>
              <a:t>10</a:t>
            </a:r>
            <a:r>
              <a:rPr lang="en-US" sz="2200" baseline="30000" dirty="0" smtClean="0">
                <a:latin typeface="+mj-lt"/>
              </a:rPr>
              <a:t>40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erg/sec for</a:t>
            </a:r>
            <a:r>
              <a:rPr lang="en-US" sz="2200" dirty="0" smtClean="0">
                <a:latin typeface="+mj-lt"/>
              </a:rPr>
              <a:t> nearby galaxies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2200" dirty="0" smtClean="0">
                <a:latin typeface="+mj-lt"/>
              </a:rPr>
              <a:t>Chandra* </a:t>
            </a:r>
            <a:r>
              <a:rPr lang="en-US" sz="2200" dirty="0">
                <a:latin typeface="+mj-lt"/>
              </a:rPr>
              <a:t>bridges the gap between </a:t>
            </a:r>
            <a:r>
              <a:rPr lang="en-US" sz="2200" dirty="0" smtClean="0">
                <a:latin typeface="+mj-lt"/>
              </a:rPr>
              <a:t>active </a:t>
            </a:r>
            <a:r>
              <a:rPr lang="en-US" sz="2200" dirty="0">
                <a:latin typeface="+mj-lt"/>
              </a:rPr>
              <a:t>and (formally) inactive galaxies</a:t>
            </a:r>
            <a:endParaRPr lang="en-US" sz="2200" dirty="0" smtClean="0">
              <a:latin typeface="+mj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200" dirty="0" smtClean="0">
                <a:latin typeface="+mj-lt"/>
              </a:rPr>
              <a:t>	*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Sub</a:t>
            </a:r>
            <a:r>
              <a:rPr lang="en-US" sz="2200" dirty="0">
                <a:solidFill>
                  <a:srgbClr val="F79646"/>
                </a:solidFill>
                <a:latin typeface="+mj-lt"/>
              </a:rPr>
              <a:t>-</a:t>
            </a:r>
            <a:r>
              <a:rPr lang="en-US" sz="2200" dirty="0" err="1">
                <a:solidFill>
                  <a:srgbClr val="F79646"/>
                </a:solidFill>
                <a:latin typeface="+mj-lt"/>
              </a:rPr>
              <a:t>arcsec</a:t>
            </a:r>
            <a:r>
              <a:rPr lang="en-US" sz="2200" dirty="0">
                <a:solidFill>
                  <a:srgbClr val="F79646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spatial	resolution is crucial to 	correct for X-ray binary 	contamination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en-US" sz="2300" dirty="0">
              <a:latin typeface="Arial Narrow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2364" y="6324600"/>
            <a:ext cx="105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 smtClean="0">
                <a:latin typeface="+mn-lt"/>
              </a:rPr>
              <a:t>Soria</a:t>
            </a:r>
            <a:r>
              <a:rPr lang="en-US" sz="1800" dirty="0" smtClean="0">
                <a:latin typeface="+mn-lt"/>
              </a:rPr>
              <a:t>+ 06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50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AMUSE surveys: </a:t>
            </a:r>
            <a:r>
              <a:rPr lang="en-US" dirty="0" smtClean="0"/>
              <a:t>black hole activity at the lowest </a:t>
            </a:r>
            <a:r>
              <a:rPr lang="en-US" dirty="0" err="1" smtClean="0"/>
              <a:t>Eddington</a:t>
            </a:r>
            <a:r>
              <a:rPr lang="en-US" dirty="0" smtClean="0"/>
              <a:t> ratios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1668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28600" y="1524000"/>
            <a:ext cx="8763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2200" dirty="0" smtClean="0">
                <a:solidFill>
                  <a:srgbClr val="F79646"/>
                </a:solidFill>
              </a:rPr>
              <a:t>A</a:t>
            </a:r>
            <a:r>
              <a:rPr lang="en-US" sz="2200" dirty="0" smtClean="0"/>
              <a:t>GN </a:t>
            </a:r>
            <a:r>
              <a:rPr lang="en-US" sz="2200" dirty="0" smtClean="0">
                <a:solidFill>
                  <a:srgbClr val="F79646"/>
                </a:solidFill>
              </a:rPr>
              <a:t>Mu</a:t>
            </a:r>
            <a:r>
              <a:rPr lang="en-US" sz="2200" dirty="0" smtClean="0"/>
              <a:t>lti-wavelength </a:t>
            </a:r>
            <a:r>
              <a:rPr lang="en-US" sz="2200" dirty="0" smtClean="0">
                <a:solidFill>
                  <a:srgbClr val="F79646"/>
                </a:solidFill>
              </a:rPr>
              <a:t>S</a:t>
            </a:r>
            <a:r>
              <a:rPr lang="en-US" sz="2200" dirty="0" smtClean="0"/>
              <a:t>urvey in </a:t>
            </a:r>
            <a:r>
              <a:rPr lang="en-US" sz="2200" dirty="0" smtClean="0">
                <a:solidFill>
                  <a:srgbClr val="F79646"/>
                </a:solidFill>
              </a:rPr>
              <a:t>E</a:t>
            </a:r>
            <a:r>
              <a:rPr lang="en-US" sz="2200" dirty="0" smtClean="0"/>
              <a:t>arly type galaxies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 smtClean="0"/>
              <a:t>Two Large Chandra </a:t>
            </a:r>
            <a:r>
              <a:rPr lang="en-US" sz="2200" dirty="0"/>
              <a:t>programs (+HST, Spitzer, VLA) targeting </a:t>
            </a:r>
            <a:r>
              <a:rPr lang="en-US" sz="2200" dirty="0" smtClean="0"/>
              <a:t>a volume-limited (&lt;30 </a:t>
            </a:r>
            <a:r>
              <a:rPr lang="en-US" sz="2200" dirty="0" err="1" smtClean="0"/>
              <a:t>Mpc</a:t>
            </a:r>
            <a:r>
              <a:rPr lang="en-US" sz="2200" dirty="0" smtClean="0"/>
              <a:t>) optically selected sample of ~200 </a:t>
            </a:r>
            <a:r>
              <a:rPr lang="en-US" sz="2200" dirty="0" smtClean="0">
                <a:solidFill>
                  <a:schemeClr val="accent6"/>
                </a:solidFill>
              </a:rPr>
              <a:t>early type</a:t>
            </a:r>
            <a:r>
              <a:rPr lang="en-US" sz="2200" dirty="0" smtClean="0">
                <a:solidFill>
                  <a:srgbClr val="FF6600"/>
                </a:solidFill>
              </a:rPr>
              <a:t> </a:t>
            </a:r>
            <a:r>
              <a:rPr lang="en-US" sz="2200" dirty="0" smtClean="0"/>
              <a:t>galaxies unbiased </a:t>
            </a:r>
            <a:r>
              <a:rPr lang="en-US" sz="2200" dirty="0" err="1" smtClean="0"/>
              <a:t>w.r.t</a:t>
            </a:r>
            <a:r>
              <a:rPr lang="en-US" sz="2200" dirty="0" smtClean="0"/>
              <a:t>. nuclear properties. GOALS: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Provide a census of SMBH activity in the local universe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Quantify impact of large-scale environment on low level accretion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Constrain the local black hole occupation fraction</a:t>
            </a: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>
              <a:buFont typeface="Wingdings 2" charset="2"/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6" name="Picture 5" descr="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7" y="4648200"/>
            <a:ext cx="5664823" cy="2022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9800" y="4572000"/>
            <a:ext cx="388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US" sz="1800" dirty="0">
                <a:latin typeface="+mn-lt"/>
              </a:rPr>
              <a:t>Gallo</a:t>
            </a:r>
            <a:r>
              <a:rPr lang="en-US" sz="1800" dirty="0" smtClean="0">
                <a:latin typeface="+mn-lt"/>
              </a:rPr>
              <a:t>+2008,2010 (CXO, V)</a:t>
            </a:r>
            <a:endParaRPr lang="en-US" sz="1800" dirty="0">
              <a:latin typeface="+mn-lt"/>
            </a:endParaRPr>
          </a:p>
          <a:p>
            <a:pPr marL="36576" indent="0">
              <a:buNone/>
            </a:pPr>
            <a:r>
              <a:rPr lang="en-US" sz="1800" dirty="0" smtClean="0">
                <a:latin typeface="+mn-lt"/>
              </a:rPr>
              <a:t>Leipski+2012 (Spitzer, V)</a:t>
            </a:r>
          </a:p>
          <a:p>
            <a:pPr marL="36576" indent="0">
              <a:buNone/>
            </a:pPr>
            <a:r>
              <a:rPr lang="en-US" sz="1800" dirty="0" smtClean="0">
                <a:latin typeface="+mn-lt"/>
              </a:rPr>
              <a:t>Miller+2012a</a:t>
            </a:r>
            <a:r>
              <a:rPr lang="en-US" sz="1800" dirty="0">
                <a:latin typeface="+mn-lt"/>
              </a:rPr>
              <a:t>,</a:t>
            </a:r>
            <a:r>
              <a:rPr lang="en-US" sz="1800" dirty="0" smtClean="0">
                <a:latin typeface="+mn-lt"/>
              </a:rPr>
              <a:t>b (CXO, F)</a:t>
            </a:r>
          </a:p>
          <a:p>
            <a:pPr marL="36576" indent="0">
              <a:buNone/>
            </a:pPr>
            <a:r>
              <a:rPr lang="en-US" sz="1800" dirty="0" err="1" smtClean="0">
                <a:latin typeface="+mn-lt"/>
              </a:rPr>
              <a:t>Plotkin</a:t>
            </a:r>
            <a:r>
              <a:rPr lang="en-US" sz="1800" dirty="0" smtClean="0">
                <a:latin typeface="+mn-lt"/>
              </a:rPr>
              <a:t>+ 2014 (ULXs V+F)</a:t>
            </a:r>
            <a:endParaRPr lang="en-US" sz="1800" dirty="0">
              <a:latin typeface="+mn-lt"/>
            </a:endParaRPr>
          </a:p>
          <a:p>
            <a:pPr marL="36576" indent="0">
              <a:buNone/>
            </a:pPr>
            <a:r>
              <a:rPr lang="en-US" sz="1800" dirty="0" err="1" smtClean="0">
                <a:latin typeface="+mn-lt"/>
              </a:rPr>
              <a:t>Baldassare</a:t>
            </a:r>
            <a:r>
              <a:rPr lang="en-US" sz="1800" dirty="0" smtClean="0">
                <a:latin typeface="+mn-lt"/>
              </a:rPr>
              <a:t>+ </a:t>
            </a:r>
            <a:r>
              <a:rPr lang="en-US" sz="1800" dirty="0" smtClean="0">
                <a:latin typeface="+mn-lt"/>
              </a:rPr>
              <a:t>2014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(HST,F</a:t>
            </a:r>
            <a:r>
              <a:rPr lang="en-US" sz="1800" dirty="0" smtClean="0">
                <a:latin typeface="+mn-lt"/>
              </a:rPr>
              <a:t>)</a:t>
            </a:r>
          </a:p>
          <a:p>
            <a:pPr marL="36576" indent="0">
              <a:buNone/>
            </a:pPr>
            <a:r>
              <a:rPr lang="en-US" sz="1800" dirty="0" smtClean="0">
                <a:solidFill>
                  <a:srgbClr val="F79646"/>
                </a:solidFill>
                <a:latin typeface="+mn-lt"/>
              </a:rPr>
              <a:t>Miller+ submitted </a:t>
            </a:r>
          </a:p>
          <a:p>
            <a:pPr marL="36576"/>
            <a:r>
              <a:rPr lang="en-US" sz="1800" dirty="0">
                <a:solidFill>
                  <a:srgbClr val="F79646"/>
                </a:solidFill>
                <a:latin typeface="+mn-lt"/>
              </a:rPr>
              <a:t>arXiv:1403.4246</a:t>
            </a:r>
          </a:p>
        </p:txBody>
      </p:sp>
    </p:spTree>
    <p:extLst>
      <p:ext uri="{BB962C8B-B14F-4D97-AF65-F5344CB8AC3E}">
        <p14:creationId xmlns:p14="http://schemas.microsoft.com/office/powerpoint/2010/main" val="105082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Samples &amp; Methodology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" y="1447800"/>
            <a:ext cx="6705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200" u="sng" dirty="0" smtClean="0">
                <a:latin typeface="+mj-lt"/>
              </a:rPr>
              <a:t>Virgo sample</a:t>
            </a:r>
            <a:r>
              <a:rPr lang="en-US" sz="2200" dirty="0" smtClean="0">
                <a:latin typeface="+mj-lt"/>
              </a:rPr>
              <a:t>: 100 early types from HST/ACS Virgo Cluster Survey (Cote’+2004)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u="sng" dirty="0" smtClean="0">
                <a:latin typeface="+mj-lt"/>
              </a:rPr>
              <a:t>Field sample</a:t>
            </a:r>
            <a:r>
              <a:rPr lang="en-US" sz="2200" dirty="0" smtClean="0">
                <a:latin typeface="+mj-lt"/>
              </a:rPr>
              <a:t>: 103 </a:t>
            </a:r>
            <a:r>
              <a:rPr lang="en-US" sz="2200" dirty="0" err="1" smtClean="0">
                <a:latin typeface="+mj-lt"/>
              </a:rPr>
              <a:t>HyperLeda</a:t>
            </a:r>
            <a:r>
              <a:rPr lang="en-US" sz="2200" dirty="0" smtClean="0">
                <a:latin typeface="+mj-lt"/>
              </a:rPr>
              <a:t> E/E‐S0 galaxies with M</a:t>
            </a:r>
            <a:r>
              <a:rPr lang="en-US" sz="2200" baseline="-25000" dirty="0" smtClean="0">
                <a:latin typeface="+mj-lt"/>
              </a:rPr>
              <a:t>B</a:t>
            </a:r>
            <a:r>
              <a:rPr lang="en-US" sz="2200" dirty="0" smtClean="0">
                <a:latin typeface="+mj-lt"/>
              </a:rPr>
              <a:t>&lt;‐13, D&lt; 30 </a:t>
            </a:r>
            <a:r>
              <a:rPr lang="en-US" sz="2200" dirty="0" err="1" smtClean="0">
                <a:latin typeface="+mj-lt"/>
              </a:rPr>
              <a:t>Mpc</a:t>
            </a:r>
            <a:r>
              <a:rPr lang="en-US" sz="2200" dirty="0" smtClean="0">
                <a:latin typeface="+mj-lt"/>
              </a:rPr>
              <a:t>, &amp; |b|&gt; 30</a:t>
            </a:r>
            <a:r>
              <a:rPr lang="en-US" sz="2200" baseline="30000" dirty="0" smtClean="0">
                <a:latin typeface="+mj-lt"/>
              </a:rPr>
              <a:t>o</a:t>
            </a:r>
            <a:r>
              <a:rPr lang="en-US" sz="2200" dirty="0" smtClean="0">
                <a:latin typeface="+mj-lt"/>
              </a:rPr>
              <a:t> (not in Virgo or </a:t>
            </a:r>
            <a:r>
              <a:rPr lang="en-US" sz="2200" dirty="0" err="1" smtClean="0">
                <a:latin typeface="+mj-lt"/>
              </a:rPr>
              <a:t>Fornax</a:t>
            </a:r>
            <a:r>
              <a:rPr lang="en-US" sz="2200" dirty="0" smtClean="0">
                <a:latin typeface="+mj-lt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dirty="0" smtClean="0">
                <a:latin typeface="+mj-lt"/>
              </a:rPr>
              <a:t>7.5 &lt; log(M*/</a:t>
            </a:r>
            <a:r>
              <a:rPr lang="en-US" sz="2200" dirty="0" err="1" smtClean="0">
                <a:latin typeface="+mj-lt"/>
              </a:rPr>
              <a:t>Msun</a:t>
            </a:r>
            <a:r>
              <a:rPr lang="en-US" sz="2200" dirty="0" smtClean="0">
                <a:latin typeface="+mj-lt"/>
              </a:rPr>
              <a:t>)&lt;11.5 – unbiased </a:t>
            </a:r>
            <a:r>
              <a:rPr lang="en-US" sz="2200" dirty="0" err="1" smtClean="0">
                <a:latin typeface="+mj-lt"/>
              </a:rPr>
              <a:t>w.r.t</a:t>
            </a:r>
            <a:r>
              <a:rPr lang="en-US" sz="2200" dirty="0" smtClean="0">
                <a:latin typeface="+mj-lt"/>
              </a:rPr>
              <a:t>. nuclear properties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b="1" dirty="0" smtClean="0">
                <a:solidFill>
                  <a:srgbClr val="FFFFFF"/>
                </a:solidFill>
                <a:latin typeface="+mj-lt"/>
              </a:rPr>
              <a:t>Chandra surveys sensitivity : ~5e38 erg/sec, close to the </a:t>
            </a:r>
            <a:r>
              <a:rPr lang="en-US" sz="2200" b="1" dirty="0" err="1" smtClean="0">
                <a:solidFill>
                  <a:srgbClr val="FFFFFF"/>
                </a:solidFill>
                <a:latin typeface="+mj-lt"/>
              </a:rPr>
              <a:t>Eddington</a:t>
            </a:r>
            <a:r>
              <a:rPr lang="en-US" sz="2200" b="1" dirty="0" smtClean="0">
                <a:solidFill>
                  <a:srgbClr val="FFFFFF"/>
                </a:solidFill>
                <a:latin typeface="+mj-lt"/>
              </a:rPr>
              <a:t> limit for a few solar masses 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Search for nuclear </a:t>
            </a:r>
            <a:r>
              <a:rPr lang="en-US" sz="2200" i="1" dirty="0" smtClean="0">
                <a:solidFill>
                  <a:srgbClr val="FFFFFF"/>
                </a:solidFill>
                <a:latin typeface="+mj-lt"/>
              </a:rPr>
              <a:t>hard</a:t>
            </a: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 X-ray sources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>
                <a:solidFill>
                  <a:srgbClr val="FFFFFF"/>
                </a:solidFill>
                <a:latin typeface="+mj-lt"/>
              </a:rPr>
              <a:t>Correct for bright </a:t>
            </a:r>
            <a:r>
              <a:rPr lang="en-US" sz="2200" i="1" dirty="0" smtClean="0">
                <a:solidFill>
                  <a:srgbClr val="F79646"/>
                </a:solidFill>
                <a:latin typeface="+mj-lt"/>
              </a:rPr>
              <a:t>low mass 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X-ray binary </a:t>
            </a:r>
            <a:r>
              <a:rPr lang="en-US" sz="2200" dirty="0" smtClean="0">
                <a:solidFill>
                  <a:srgbClr val="F79646"/>
                </a:solidFill>
                <a:latin typeface="+mj-lt"/>
              </a:rPr>
              <a:t>contamination </a:t>
            </a:r>
            <a:r>
              <a:rPr lang="en-US" sz="2200" dirty="0" smtClean="0">
                <a:latin typeface="+mj-lt"/>
              </a:rPr>
              <a:t>(after </a:t>
            </a:r>
            <a:r>
              <a:rPr lang="en-US" sz="2200" dirty="0" err="1" smtClean="0">
                <a:latin typeface="+mj-lt"/>
              </a:rPr>
              <a:t>Gilfanov</a:t>
            </a:r>
            <a:r>
              <a:rPr lang="en-US" sz="2200" dirty="0" smtClean="0">
                <a:latin typeface="+mj-lt"/>
              </a:rPr>
              <a:t> 04, </a:t>
            </a:r>
            <a:r>
              <a:rPr lang="en-US" sz="2200" dirty="0" err="1" smtClean="0">
                <a:latin typeface="+mj-lt"/>
              </a:rPr>
              <a:t>Boroson</a:t>
            </a:r>
            <a:r>
              <a:rPr lang="en-US" sz="2200" dirty="0" smtClean="0">
                <a:latin typeface="+mj-lt"/>
              </a:rPr>
              <a:t>+ 11)</a:t>
            </a:r>
            <a:endParaRPr lang="en-US" sz="2200" dirty="0" smtClean="0">
              <a:latin typeface="+mj-lt"/>
            </a:endParaRPr>
          </a:p>
          <a:p>
            <a:pPr lvl="1" eaLnBrk="1" hangingPunct="1"/>
            <a:endParaRPr lang="en-US" sz="2400" dirty="0" smtClean="0"/>
          </a:p>
        </p:txBody>
      </p:sp>
      <p:pic>
        <p:nvPicPr>
          <p:cNvPr id="4" name="Picture 3" descr="gallo20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732088" y="1295400"/>
            <a:ext cx="2411912" cy="2383237"/>
          </a:xfrm>
          <a:prstGeom prst="rect">
            <a:avLst/>
          </a:prstGeom>
        </p:spPr>
      </p:pic>
      <p:pic>
        <p:nvPicPr>
          <p:cNvPr id="5" name="Picture 4" descr="gallo20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732088" y="4114800"/>
            <a:ext cx="2411912" cy="23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2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Samples &amp; Methodology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" y="1447800"/>
            <a:ext cx="3810000" cy="5334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>
                <a:latin typeface="+mj-lt"/>
              </a:rPr>
              <a:t>Differential XLF of X-ray detected nuclei substantially </a:t>
            </a:r>
            <a:r>
              <a:rPr lang="en-US" sz="2200" dirty="0">
                <a:latin typeface="+mj-lt"/>
              </a:rPr>
              <a:t>different from XLF of LMXBs (</a:t>
            </a:r>
            <a:r>
              <a:rPr lang="en-US" sz="2200" dirty="0" err="1">
                <a:latin typeface="+mj-lt"/>
              </a:rPr>
              <a:t>Gilfanov</a:t>
            </a:r>
            <a:r>
              <a:rPr lang="en-US" sz="2200" dirty="0">
                <a:latin typeface="+mj-lt"/>
              </a:rPr>
              <a:t> 2004)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+mj-lt"/>
              </a:rPr>
              <a:t>Slope agrees with Zhang et al. 2009 (187 galaxies &lt; 15 </a:t>
            </a:r>
            <a:r>
              <a:rPr lang="en-US" sz="2000" dirty="0" err="1">
                <a:latin typeface="+mj-lt"/>
              </a:rPr>
              <a:t>Mpc</a:t>
            </a:r>
            <a:r>
              <a:rPr lang="en-US" sz="2000" dirty="0" smtClean="0">
                <a:latin typeface="+mj-lt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+mj-lt"/>
              </a:rPr>
              <a:t>Additional contamination likely in case of </a:t>
            </a:r>
            <a:r>
              <a:rPr lang="en-US" sz="2200" i="1" dirty="0" smtClean="0">
                <a:latin typeface="+mj-lt"/>
              </a:rPr>
              <a:t>nucleated</a:t>
            </a:r>
            <a:r>
              <a:rPr lang="en-US" sz="2200" dirty="0" smtClean="0">
                <a:latin typeface="+mj-lt"/>
              </a:rPr>
              <a:t> galaxies (need HST resolution to </a:t>
            </a:r>
            <a:r>
              <a:rPr lang="en-US" sz="2200" dirty="0" smtClean="0">
                <a:latin typeface="+mj-lt"/>
              </a:rPr>
              <a:t>assess nucleation, </a:t>
            </a:r>
            <a:r>
              <a:rPr lang="en-US" sz="2200" dirty="0" err="1" smtClean="0">
                <a:latin typeface="+mj-lt"/>
              </a:rPr>
              <a:t>Baldassare</a:t>
            </a:r>
            <a:r>
              <a:rPr lang="en-US" sz="2200" dirty="0" smtClean="0">
                <a:latin typeface="+mj-lt"/>
              </a:rPr>
              <a:t>+ </a:t>
            </a:r>
            <a:r>
              <a:rPr lang="en-US" sz="2200" dirty="0" smtClean="0">
                <a:latin typeface="+mj-lt"/>
              </a:rPr>
              <a:t>14</a:t>
            </a:r>
            <a:r>
              <a:rPr lang="en-US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  <a:p>
            <a:pPr lvl="1">
              <a:lnSpc>
                <a:spcPct val="110000"/>
              </a:lnSpc>
            </a:pPr>
            <a:endParaRPr lang="en-US" sz="2400" dirty="0" smtClean="0">
              <a:latin typeface="+mj-lt"/>
            </a:endParaRPr>
          </a:p>
          <a:p>
            <a:pPr lvl="1" eaLnBrk="1" hangingPunct="1"/>
            <a:endParaRPr lang="en-US" sz="2400" dirty="0" smtClean="0"/>
          </a:p>
        </p:txBody>
      </p:sp>
      <p:pic>
        <p:nvPicPr>
          <p:cNvPr id="6" name="Picture 7" descr="fig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24" y="1981200"/>
            <a:ext cx="466798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2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6298</TotalTime>
  <Words>1151</Words>
  <Application>Microsoft Macintosh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</vt:lpstr>
      <vt:lpstr>X-ray constraints on the local  super-massive black hole  occupation fraction</vt:lpstr>
      <vt:lpstr>Black hole seeds (z ~ 20)</vt:lpstr>
      <vt:lpstr>High red-shift constraints (z&gt;6)</vt:lpstr>
      <vt:lpstr>Local  constraints (z=0)</vt:lpstr>
      <vt:lpstr>Local  constraints (z=0)</vt:lpstr>
      <vt:lpstr>X-rays: AGN vs. ‘inactive’ galaxies</vt:lpstr>
      <vt:lpstr>The AMUSE surveys: black hole activity at the lowest Eddington ratios</vt:lpstr>
      <vt:lpstr>Samples &amp; Methodology</vt:lpstr>
      <vt:lpstr>Samples &amp; Methodology</vt:lpstr>
      <vt:lpstr>X-ray census. Virgo</vt:lpstr>
      <vt:lpstr>X-ray census. Field</vt:lpstr>
      <vt:lpstr>Active fraction &amp; downsizing (100 Virgo + 100 field early types)</vt:lpstr>
      <vt:lpstr>Active fraction, downsizing  &amp; occupation fraction</vt:lpstr>
      <vt:lpstr>PowerPoint Presentation</vt:lpstr>
      <vt:lpstr>PowerPoint Presentation</vt:lpstr>
      <vt:lpstr>X-ray constraints on the local super-massive black hole occupation fraction (early types)</vt:lpstr>
      <vt:lpstr>Increased sensitivity / sample size</vt:lpstr>
      <vt:lpstr>Summary</vt:lpstr>
    </vt:vector>
  </TitlesOfParts>
  <Company>Elena Gallo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Supermassive black hole activity in local field early-type galaxies</dc:title>
  <dc:creator>Elena Gallo</dc:creator>
  <cp:lastModifiedBy>Elena Gallo</cp:lastModifiedBy>
  <cp:revision>246</cp:revision>
  <dcterms:created xsi:type="dcterms:W3CDTF">2011-08-01T15:07:20Z</dcterms:created>
  <dcterms:modified xsi:type="dcterms:W3CDTF">2014-07-10T13:40:12Z</dcterms:modified>
</cp:coreProperties>
</file>