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74" r:id="rId4"/>
    <p:sldId id="332" r:id="rId5"/>
    <p:sldId id="275" r:id="rId6"/>
    <p:sldId id="28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2" r:id="rId15"/>
    <p:sldId id="286" r:id="rId16"/>
    <p:sldId id="270" r:id="rId17"/>
    <p:sldId id="329" r:id="rId18"/>
    <p:sldId id="285" r:id="rId19"/>
    <p:sldId id="280" r:id="rId20"/>
    <p:sldId id="293" r:id="rId21"/>
    <p:sldId id="296" r:id="rId22"/>
    <p:sldId id="333" r:id="rId23"/>
    <p:sldId id="295" r:id="rId24"/>
    <p:sldId id="331" r:id="rId25"/>
    <p:sldId id="298" r:id="rId26"/>
    <p:sldId id="324" r:id="rId27"/>
    <p:sldId id="327" r:id="rId28"/>
    <p:sldId id="322" r:id="rId29"/>
    <p:sldId id="313" r:id="rId30"/>
    <p:sldId id="300" r:id="rId31"/>
    <p:sldId id="317" r:id="rId32"/>
    <p:sldId id="319" r:id="rId33"/>
    <p:sldId id="301" r:id="rId34"/>
    <p:sldId id="304" r:id="rId35"/>
    <p:sldId id="305" r:id="rId36"/>
    <p:sldId id="307" r:id="rId37"/>
    <p:sldId id="308" r:id="rId38"/>
    <p:sldId id="309" r:id="rId39"/>
    <p:sldId id="314" r:id="rId40"/>
    <p:sldId id="328" r:id="rId41"/>
    <p:sldId id="330" r:id="rId42"/>
    <p:sldId id="283" r:id="rId43"/>
    <p:sldId id="287" r:id="rId44"/>
    <p:sldId id="321" r:id="rId45"/>
    <p:sldId id="323" r:id="rId46"/>
    <p:sldId id="272" r:id="rId47"/>
    <p:sldId id="303" r:id="rId48"/>
    <p:sldId id="310" r:id="rId49"/>
    <p:sldId id="311" r:id="rId50"/>
    <p:sldId id="279" r:id="rId51"/>
    <p:sldId id="326" r:id="rId52"/>
    <p:sldId id="277" r:id="rId53"/>
    <p:sldId id="276" r:id="rId54"/>
    <p:sldId id="299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D7"/>
    <a:srgbClr val="F5FFFA"/>
    <a:srgbClr val="01C204"/>
    <a:srgbClr val="009A01"/>
    <a:srgbClr val="A0D65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89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908E0-1996-624A-8E50-23316292897E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A1DEF-4369-B243-8200-E8F21388A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aseline="0" dirty="0" smtClean="0"/>
              <a:t>Good morning..</a:t>
            </a:r>
            <a:r>
              <a:rPr lang="en-US" sz="2400" baseline="0" dirty="0" smtClean="0"/>
              <a:t> THIS IS A WORKSHOP ON THE X-RAY VIEW OF GALAXY ECOSYSTEMS. I WILL POINT OUT HOW THE STUDY OF THESE ECOSYSTEMS WITH CHANDRAIS GIVING NEW INSIGHT INTO GALAXY EVOLUTION BASICALLY BECAUSE THE HIGH ENERGY UNIVERSE IS A NATURAL OUTCOME OF THE EVOLUTION OF GALAXIES.</a:t>
            </a:r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Overdensity</a:t>
            </a:r>
            <a:r>
              <a:rPr lang="en-US" dirty="0" smtClean="0"/>
              <a:t> in red</a:t>
            </a:r>
          </a:p>
          <a:p>
            <a:r>
              <a:rPr lang="en-US" dirty="0" smtClean="0"/>
              <a:t>Deficit in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Dong-Woo will discuss scaling relations in nearby </a:t>
            </a:r>
            <a:r>
              <a:rPr lang="en-US" dirty="0" err="1" smtClean="0"/>
              <a:t>ETGs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Briefly, luminous</a:t>
            </a:r>
            <a:r>
              <a:rPr lang="en-US" baseline="0" dirty="0" smtClean="0"/>
              <a:t> halos may be </a:t>
            </a:r>
            <a:r>
              <a:rPr lang="en-US" baseline="0" dirty="0" err="1" smtClean="0"/>
              <a:t>virialized</a:t>
            </a:r>
            <a:r>
              <a:rPr lang="en-US" baseline="0" dirty="0" smtClean="0"/>
              <a:t>…..</a:t>
            </a:r>
          </a:p>
          <a:p>
            <a:r>
              <a:rPr lang="en-US" baseline="0" dirty="0" smtClean="0"/>
              <a:t>Hoe do these relation evolve with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Dong-Woo will discuss scaling relations in nearby </a:t>
            </a:r>
            <a:r>
              <a:rPr lang="en-US" dirty="0" err="1" smtClean="0"/>
              <a:t>ETGs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Briefly, luminous</a:t>
            </a:r>
            <a:r>
              <a:rPr lang="en-US" baseline="0" dirty="0" smtClean="0"/>
              <a:t> halos may be </a:t>
            </a:r>
            <a:r>
              <a:rPr lang="en-US" baseline="0" dirty="0" err="1" smtClean="0"/>
              <a:t>virialized</a:t>
            </a:r>
            <a:r>
              <a:rPr lang="en-US" baseline="0" dirty="0" smtClean="0"/>
              <a:t>…..</a:t>
            </a:r>
          </a:p>
          <a:p>
            <a:r>
              <a:rPr lang="en-US" baseline="0" dirty="0" smtClean="0"/>
              <a:t>Hoe do these relation evolve with </a:t>
            </a:r>
            <a:r>
              <a:rPr lang="en-US" baseline="0" dirty="0" err="1" smtClean="0"/>
              <a:t>redshift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dirty="0" smtClean="0"/>
              <a:t>XRB expected contribution subtracted</a:t>
            </a:r>
          </a:p>
          <a:p>
            <a:r>
              <a:rPr lang="en-US" dirty="0" smtClean="0"/>
              <a:t>All related to local</a:t>
            </a:r>
            <a:r>
              <a:rPr lang="en-US" baseline="0" dirty="0" smtClean="0"/>
              <a:t>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current LCDM paradigm, galaxy and MBH evolution are intertwined.</a:t>
            </a:r>
          </a:p>
          <a:p>
            <a:r>
              <a:rPr lang="en-US" dirty="0" smtClean="0"/>
              <a:t>The steps of this process include collapse and merging…</a:t>
            </a:r>
          </a:p>
          <a:p>
            <a:r>
              <a:rPr lang="en-US" dirty="0" smtClean="0"/>
              <a:t>…and the effect of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Chandra, we can observe</a:t>
            </a:r>
            <a:r>
              <a:rPr lang="en-US" baseline="0" dirty="0" smtClean="0"/>
              <a:t> and study the evolution of the stellar and MBH components – which both contribute to feedback energy input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Justam</a:t>
            </a:r>
            <a:r>
              <a:rPr lang="en-US" baseline="0" dirty="0" smtClean="0"/>
              <a:t> 2012 XRB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…</a:t>
            </a:r>
            <a:r>
              <a:rPr lang="en-US" baseline="0" dirty="0" smtClean="0"/>
              <a:t>we also study the evolution of the hot / ionized ISM which is the recipient of this feedback.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a mini </a:t>
            </a:r>
            <a:r>
              <a:rPr lang="en-US" dirty="0" err="1" smtClean="0"/>
              <a:t>Toomre</a:t>
            </a:r>
            <a:r>
              <a:rPr lang="en-US" dirty="0" smtClean="0"/>
              <a:t> sequence</a:t>
            </a:r>
          </a:p>
          <a:p>
            <a:r>
              <a:rPr lang="en-US" dirty="0" smtClean="0"/>
              <a:t>All plotted in the same physical scale</a:t>
            </a:r>
          </a:p>
          <a:p>
            <a:endParaRPr lang="en-US" dirty="0" smtClean="0"/>
          </a:p>
          <a:p>
            <a:r>
              <a:rPr lang="en-US" dirty="0" smtClean="0"/>
              <a:t>I will discuss</a:t>
            </a:r>
            <a:r>
              <a:rPr lang="en-US" baseline="0" dirty="0" smtClean="0"/>
              <a:t> the first two here as examples of halo evolution,</a:t>
            </a:r>
          </a:p>
          <a:p>
            <a:r>
              <a:rPr lang="en-US" baseline="0" dirty="0" smtClean="0"/>
              <a:t>And NGC6240 and Arp 220 also as examples of merging </a:t>
            </a:r>
            <a:r>
              <a:rPr lang="en-US" baseline="0" dirty="0" err="1" smtClean="0"/>
              <a:t>MBHs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 scale Chandra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also conducted a</a:t>
            </a:r>
            <a:r>
              <a:rPr lang="en-US" baseline="0" dirty="0" smtClean="0"/>
              <a:t> study of the circum-nuclear regions of nearby </a:t>
            </a:r>
            <a:r>
              <a:rPr lang="en-US" baseline="0" dirty="0" err="1" smtClean="0"/>
              <a:t>Seyfert</a:t>
            </a:r>
            <a:r>
              <a:rPr lang="en-US" baseline="0" dirty="0" smtClean="0"/>
              <a:t> galaxies, to set observational constraints on AGN feedback in these systems.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rich Chandra data should be taken into account by theorists… I am happy to say that Marta </a:t>
            </a:r>
            <a:r>
              <a:rPr lang="en-US" baseline="0" dirty="0" err="1" smtClean="0"/>
              <a:t>Volonteri</a:t>
            </a:r>
            <a:r>
              <a:rPr lang="en-US" baseline="0" dirty="0" smtClean="0"/>
              <a:t> proposes to models these AGN-feedback data..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studies complement the observations of ‘radio mode feedback’ in E galaxies (more later in this workshop).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mode feedback</a:t>
            </a:r>
            <a:r>
              <a:rPr lang="en-US" baseline="0" dirty="0" smtClean="0"/>
              <a:t> a lot later.</a:t>
            </a:r>
          </a:p>
          <a:p>
            <a:r>
              <a:rPr lang="en-US" baseline="0" dirty="0" smtClean="0"/>
              <a:t>Here feedback in the more numerous radio quiet </a:t>
            </a:r>
            <a:r>
              <a:rPr lang="en-US" baseline="0" dirty="0" err="1" smtClean="0"/>
              <a:t>AGNs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MW and Local Group observations show ‘streamers’ of GCs from accretion</a:t>
            </a:r>
            <a:r>
              <a:rPr lang="en-US" baseline="0" dirty="0" smtClean="0"/>
              <a:t> (and disruption) of dwarf companions (e.g. Sagittarius stream), halo of M31/M33</a:t>
            </a:r>
          </a:p>
          <a:p>
            <a:r>
              <a:rPr lang="en-US" baseline="0" dirty="0" smtClean="0"/>
              <a:t>Can  we identify similar features in large E galaxies?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A1DEF-4369-B243-8200-E8F21388A4D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FAAB-73A2-854F-A835-D166551A3550}" type="datetimeFigureOut">
              <a:rPr lang="en-US" smtClean="0"/>
              <a:pPr/>
              <a:t>7/7/14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DC6D-DA7C-7241-B33B-1B8C07338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9963"/>
            <a:ext cx="7772400" cy="233048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X-Ray Insight into Galaxy Evolution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i="1" dirty="0" smtClean="0">
                <a:solidFill>
                  <a:srgbClr val="FFFF00"/>
                </a:solidFill>
              </a:rPr>
              <a:t>The ‘hot’ high-energy universe is a natural outcome of galaxy evolution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G.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Fabbiano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CfA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"/>
            <a:alphaModFix/>
          </a:blip>
          <a:stretch>
            <a:fillRect/>
          </a:stretch>
        </p:blipFill>
        <p:spPr>
          <a:xfrm>
            <a:off x="49483" y="3982023"/>
            <a:ext cx="4226549" cy="190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rcRect l="17150" t="2525" r="7256" b="12669"/>
          <a:stretch>
            <a:fillRect/>
          </a:stretch>
        </p:blipFill>
        <p:spPr>
          <a:xfrm>
            <a:off x="933534" y="274638"/>
            <a:ext cx="6485154" cy="5880952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410114" y="4403634"/>
            <a:ext cx="20085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66"/>
                </a:solidFill>
                <a:latin typeface="Arial" charset="0"/>
              </a:rPr>
              <a:t>Red- Fe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CC00"/>
                </a:solidFill>
                <a:latin typeface="Arial" charset="0"/>
              </a:rPr>
              <a:t>Green – Mg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Blue - 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Baldi</a:t>
            </a:r>
            <a:r>
              <a:rPr lang="en-US" sz="2000" dirty="0" smtClean="0">
                <a:solidFill>
                  <a:srgbClr val="AAE2CA"/>
                </a:solidFill>
              </a:rPr>
              <a:t> et al 2006a, </a:t>
            </a:r>
            <a:r>
              <a:rPr lang="en-US" sz="2000" dirty="0" err="1" smtClean="0">
                <a:solidFill>
                  <a:srgbClr val="AAE2CA"/>
                </a:solidFill>
              </a:rPr>
              <a:t>b</a:t>
            </a:r>
            <a:endParaRPr lang="en-US" dirty="0">
              <a:solidFill>
                <a:srgbClr val="AAE2C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rcRect l="17150" t="2525" r="7256" b="12669"/>
          <a:stretch>
            <a:fillRect/>
          </a:stretch>
        </p:blipFill>
        <p:spPr>
          <a:xfrm>
            <a:off x="933534" y="274638"/>
            <a:ext cx="6485154" cy="5880952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410114" y="4403634"/>
            <a:ext cx="20085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66"/>
                </a:solidFill>
                <a:latin typeface="Arial" charset="0"/>
              </a:rPr>
              <a:t>Red- Fe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CC00"/>
                </a:solidFill>
                <a:latin typeface="Arial" charset="0"/>
              </a:rPr>
              <a:t>Green – Mg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Blue - Si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80" y="0"/>
            <a:ext cx="4807902" cy="4403634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6078130" y="3199644"/>
            <a:ext cx="1340557" cy="6958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SNIa</a:t>
            </a:r>
            <a:endParaRPr lang="en-US" sz="2400" dirty="0"/>
          </a:p>
        </p:txBody>
      </p:sp>
      <p:sp>
        <p:nvSpPr>
          <p:cNvPr id="11" name="Right Arrow 10"/>
          <p:cNvSpPr/>
          <p:nvPr/>
        </p:nvSpPr>
        <p:spPr>
          <a:xfrm>
            <a:off x="5558562" y="1022567"/>
            <a:ext cx="1176339" cy="7402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SNII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Baldi</a:t>
            </a:r>
            <a:r>
              <a:rPr lang="en-US" sz="2000" dirty="0" smtClean="0">
                <a:solidFill>
                  <a:srgbClr val="AAE2CA"/>
                </a:solidFill>
              </a:rPr>
              <a:t> et al 2006a, </a:t>
            </a:r>
            <a:r>
              <a:rPr lang="en-US" sz="2000" dirty="0" err="1" smtClean="0">
                <a:solidFill>
                  <a:srgbClr val="AAE2CA"/>
                </a:solidFill>
              </a:rPr>
              <a:t>b</a:t>
            </a:r>
            <a:endParaRPr lang="en-US" dirty="0">
              <a:solidFill>
                <a:srgbClr val="AAE2C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71924" y="274638"/>
            <a:ext cx="22267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NGC 6240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D ~ 100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Mpc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~ ULIRG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27458">
            <a:off x="2179322" y="1887532"/>
            <a:ext cx="4078187" cy="3115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433" r="6818"/>
          <a:stretch>
            <a:fillRect/>
          </a:stretch>
        </p:blipFill>
        <p:spPr>
          <a:xfrm>
            <a:off x="1490413" y="-133376"/>
            <a:ext cx="5843658" cy="6928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126163"/>
            <a:ext cx="212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Nardini</a:t>
            </a:r>
            <a:r>
              <a:rPr lang="en-US" dirty="0" smtClean="0"/>
              <a:t> et al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8" y="4494479"/>
            <a:ext cx="1530757" cy="163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433" r="6818"/>
          <a:stretch>
            <a:fillRect/>
          </a:stretch>
        </p:blipFill>
        <p:spPr>
          <a:xfrm>
            <a:off x="1490413" y="-133376"/>
            <a:ext cx="5843658" cy="6928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126163"/>
            <a:ext cx="212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Nardini</a:t>
            </a:r>
            <a:r>
              <a:rPr lang="en-US" dirty="0" smtClean="0"/>
              <a:t> et al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840" y="197165"/>
            <a:ext cx="4394897" cy="3296174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56906" y="3566363"/>
            <a:ext cx="2429894" cy="1101804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ap="rnd">
            <a:solidFill>
              <a:srgbClr val="3366FF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Mgas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1.3 ×10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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noProof="0" dirty="0" err="1" smtClean="0">
                <a:solidFill>
                  <a:schemeClr val="bg1"/>
                </a:solidFill>
                <a:ea typeface="Wingdings"/>
                <a:cs typeface="Wingdings"/>
              </a:rPr>
              <a:t>kT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0.65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-elements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enriched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433" r="6818"/>
          <a:stretch>
            <a:fillRect/>
          </a:stretch>
        </p:blipFill>
        <p:spPr>
          <a:xfrm>
            <a:off x="1490413" y="-133376"/>
            <a:ext cx="5843658" cy="6928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126163"/>
            <a:ext cx="212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Nardini</a:t>
            </a:r>
            <a:r>
              <a:rPr lang="en-US" dirty="0" smtClean="0"/>
              <a:t> et al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840" y="197165"/>
            <a:ext cx="4394897" cy="3296174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56906" y="3566363"/>
            <a:ext cx="2429894" cy="1101804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ap="rnd">
            <a:solidFill>
              <a:srgbClr val="3366FF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Mgas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1.3 ×10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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noProof="0" dirty="0" err="1" smtClean="0">
                <a:solidFill>
                  <a:schemeClr val="bg1"/>
                </a:solidFill>
                <a:ea typeface="Wingdings"/>
                <a:cs typeface="Wingdings"/>
              </a:rPr>
              <a:t>kT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0.65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-elements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enriched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" y="387350"/>
            <a:ext cx="3973096" cy="2738292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03991"/>
            <a:ext cx="3167344" cy="2619437"/>
          </a:xfrm>
          <a:solidFill>
            <a:schemeClr val="tx1"/>
          </a:solidFill>
          <a:ln w="60325"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Core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steep profile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consistent with starburst wind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Halo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cooler, quasi-isothermal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pre-existing?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Binding mass ~10</a:t>
            </a:r>
            <a:r>
              <a:rPr lang="en-US" sz="1600" baseline="30000" dirty="0" smtClean="0">
                <a:solidFill>
                  <a:srgbClr val="000000"/>
                </a:solidFill>
              </a:rPr>
              <a:t>13</a:t>
            </a:r>
            <a:r>
              <a:rPr lang="en-US" sz="1600" dirty="0" smtClean="0">
                <a:solidFill>
                  <a:srgbClr val="000000"/>
                </a:solidFill>
              </a:rPr>
              <a:t> M</a:t>
            </a:r>
            <a:r>
              <a:rPr lang="en-US" sz="16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sz="1600" baseline="-25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1295"/>
          <a:stretch>
            <a:fillRect/>
          </a:stretch>
        </p:blipFill>
        <p:spPr>
          <a:xfrm>
            <a:off x="179918" y="914400"/>
            <a:ext cx="5595027" cy="485324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56408" y="1278467"/>
            <a:ext cx="2576510" cy="287866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</a:t>
            </a:r>
            <a:r>
              <a:rPr lang="en-US" baseline="-25000" dirty="0" smtClean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----NGC6240-----L</a:t>
            </a:r>
            <a:r>
              <a:rPr lang="en-US" baseline="-25000" dirty="0" smtClean="0">
                <a:solidFill>
                  <a:srgbClr val="0000FF"/>
                </a:solidFill>
              </a:rPr>
              <a:t>BOL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73" y="914401"/>
            <a:ext cx="3544981" cy="41148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5774945" y="5029201"/>
            <a:ext cx="336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Simulation of Cox et al 2006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7137400" y="1278467"/>
            <a:ext cx="169333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BH &amp; metals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918" y="576764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Boroson</a:t>
            </a:r>
            <a:r>
              <a:rPr lang="en-US" sz="2000" dirty="0" smtClean="0">
                <a:solidFill>
                  <a:srgbClr val="AAE2CA"/>
                </a:solidFill>
              </a:rPr>
              <a:t>, Kim &amp; </a:t>
            </a:r>
            <a:r>
              <a:rPr lang="en-US" sz="2000" dirty="0" err="1" smtClean="0">
                <a:solidFill>
                  <a:srgbClr val="AAE2CA"/>
                </a:solidFill>
              </a:rPr>
              <a:t>Fabbiano</a:t>
            </a:r>
            <a:r>
              <a:rPr lang="en-US" sz="2000" dirty="0" smtClean="0">
                <a:solidFill>
                  <a:srgbClr val="AAE2CA"/>
                </a:solidFill>
              </a:rPr>
              <a:t> 2011</a:t>
            </a:r>
            <a:endParaRPr lang="en-US" dirty="0">
              <a:solidFill>
                <a:srgbClr val="AAE2C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Halo merging evolution….?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" y="1080019"/>
            <a:ext cx="9101544" cy="561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2601" y="3061480"/>
            <a:ext cx="1889852" cy="346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01" y="3881680"/>
            <a:ext cx="2001499" cy="185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is which?</a:t>
            </a:r>
            <a:br>
              <a:rPr lang="en-US" dirty="0" smtClean="0"/>
            </a:br>
            <a:r>
              <a:rPr lang="en-US" sz="3556" dirty="0" err="1" smtClean="0"/>
              <a:t>Radiative</a:t>
            </a:r>
            <a:r>
              <a:rPr lang="en-US" sz="3556" dirty="0" smtClean="0"/>
              <a:t> or mechanical feedback?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5710"/>
            <a:ext cx="8229600" cy="624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/>
              <a:t>Choi</a:t>
            </a:r>
            <a:r>
              <a:rPr lang="en-US" sz="2800" dirty="0" smtClean="0"/>
              <a:t> et al 2014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39" y="1417638"/>
            <a:ext cx="8620755" cy="4528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3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Merging MBH </a:t>
            </a:r>
            <a:br>
              <a:rPr lang="en-US" dirty="0" smtClean="0"/>
            </a:br>
            <a:r>
              <a:rPr lang="en-US" sz="3556" dirty="0" smtClean="0"/>
              <a:t>Heavily obscured (CT) </a:t>
            </a:r>
            <a:r>
              <a:rPr lang="en-US" sz="3556" dirty="0" err="1" smtClean="0"/>
              <a:t>AGNs</a:t>
            </a:r>
            <a:r>
              <a:rPr lang="en-US" sz="3556" dirty="0" smtClean="0"/>
              <a:t> </a:t>
            </a:r>
            <a:br>
              <a:rPr lang="en-US" sz="3556" dirty="0" smtClean="0"/>
            </a:br>
            <a:r>
              <a:rPr lang="en-US" sz="3556" dirty="0" smtClean="0"/>
              <a:t>and their surroundings</a:t>
            </a:r>
            <a:br>
              <a:rPr lang="en-US" sz="3556" dirty="0" smtClean="0"/>
            </a:br>
            <a:r>
              <a:rPr lang="en-US" sz="3556" dirty="0" smtClean="0">
                <a:solidFill>
                  <a:srgbClr val="FFFF00"/>
                </a:solidFill>
              </a:rPr>
              <a:t>NGC 6240 &amp; Arp 220</a:t>
            </a:r>
            <a:endParaRPr lang="en-US" sz="3556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72000"/>
          </a:blip>
          <a:srcRect l="13138" r="28560"/>
          <a:stretch>
            <a:fillRect/>
          </a:stretch>
        </p:blipFill>
        <p:spPr>
          <a:xfrm rot="16200000">
            <a:off x="2816038" y="-2861710"/>
            <a:ext cx="3466251" cy="91896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3" y="676213"/>
            <a:ext cx="9022354" cy="54499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Collapse + hierarchical merging evolution + </a:t>
            </a:r>
            <a:r>
              <a:rPr lang="en-US" dirty="0" smtClean="0">
                <a:solidFill>
                  <a:srgbClr val="FFFFD7"/>
                </a:solidFill>
              </a:rPr>
              <a:t>Feedback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		Major merging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		Minor merging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		Accretion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4"/>
            <a:ext cx="8229600" cy="4922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Galaxy – MBH Evolution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6032" y="2322411"/>
            <a:ext cx="16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gas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6827" y="2845631"/>
            <a:ext cx="209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companions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83235" y="2584021"/>
            <a:ext cx="615305" cy="1356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60727" y="2845631"/>
            <a:ext cx="615305" cy="30967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464886" y="2719655"/>
            <a:ext cx="26791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5"/>
                </a:solidFill>
              </a:rPr>
              <a:t>Di </a:t>
            </a:r>
            <a:r>
              <a:rPr lang="en-US" sz="1600" i="1" dirty="0" err="1" smtClean="0">
                <a:solidFill>
                  <a:schemeClr val="accent5"/>
                </a:solidFill>
              </a:rPr>
              <a:t>Matteo</a:t>
            </a:r>
            <a:r>
              <a:rPr lang="en-US" sz="1600" i="1" dirty="0" smtClean="0">
                <a:solidFill>
                  <a:schemeClr val="accent5"/>
                </a:solidFill>
              </a:rPr>
              <a:t>, </a:t>
            </a:r>
            <a:r>
              <a:rPr lang="en-US" sz="1600" i="1" dirty="0" err="1" smtClean="0">
                <a:solidFill>
                  <a:schemeClr val="accent5"/>
                </a:solidFill>
              </a:rPr>
              <a:t>Springel</a:t>
            </a:r>
            <a:r>
              <a:rPr lang="en-US" sz="1600" i="1" dirty="0" smtClean="0">
                <a:solidFill>
                  <a:schemeClr val="accent5"/>
                </a:solidFill>
              </a:rPr>
              <a:t>, </a:t>
            </a:r>
            <a:r>
              <a:rPr lang="en-US" sz="1600" i="1" dirty="0" err="1" smtClean="0">
                <a:solidFill>
                  <a:schemeClr val="accent5"/>
                </a:solidFill>
              </a:rPr>
              <a:t>Hernquist</a:t>
            </a:r>
            <a:r>
              <a:rPr lang="en-US" sz="1600" i="1" dirty="0" smtClean="0">
                <a:solidFill>
                  <a:schemeClr val="accent5"/>
                </a:solidFill>
              </a:rPr>
              <a:t> 2005  - Nature</a:t>
            </a:r>
            <a:endParaRPr lang="en-US" sz="1600" dirty="0">
              <a:solidFill>
                <a:schemeClr val="accent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"/>
            <a:alphaModFix/>
          </a:blip>
          <a:stretch>
            <a:fillRect/>
          </a:stretch>
        </p:blipFill>
        <p:spPr>
          <a:xfrm>
            <a:off x="49483" y="3982023"/>
            <a:ext cx="4226549" cy="190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1382" y="412750"/>
            <a:ext cx="2049570" cy="4797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NGC 6240</a:t>
            </a:r>
          </a:p>
          <a:p>
            <a:pPr>
              <a:buNone/>
            </a:pPr>
            <a:r>
              <a:rPr lang="en-US" sz="2000" dirty="0" smtClean="0">
                <a:solidFill>
                  <a:srgbClr val="C6D9F1"/>
                </a:solidFill>
              </a:rPr>
              <a:t>double AGN – </a:t>
            </a:r>
            <a:r>
              <a:rPr lang="en-US" sz="2000" dirty="0" err="1" smtClean="0">
                <a:solidFill>
                  <a:srgbClr val="C6D9F1"/>
                </a:solidFill>
              </a:rPr>
              <a:t>Komossa</a:t>
            </a:r>
            <a:r>
              <a:rPr lang="en-US" sz="2000" dirty="0" smtClean="0">
                <a:solidFill>
                  <a:srgbClr val="C6D9F1"/>
                </a:solidFill>
              </a:rPr>
              <a:t> et al 2003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FFFF00"/>
                </a:solidFill>
              </a:rPr>
              <a:t>Chandra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Hard emission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360 Ks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Wang </a:t>
            </a:r>
            <a:r>
              <a:rPr lang="en-US" sz="24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Junfeng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et al 2014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58" y="412750"/>
            <a:ext cx="6121400" cy="6032500"/>
          </a:xfrm>
          <a:prstGeom prst="rect">
            <a:avLst/>
          </a:prstGeom>
        </p:spPr>
      </p:pic>
      <p:pic>
        <p:nvPicPr>
          <p:cNvPr id="6" name="Picture 5" descr="dsc_0075.jpg"/>
          <p:cNvPicPr>
            <a:picLocks noChangeAspect="1"/>
          </p:cNvPicPr>
          <p:nvPr/>
        </p:nvPicPr>
        <p:blipFill>
          <a:blip r:embed="rId3"/>
          <a:srcRect l="56743" r="19068" b="49829"/>
          <a:stretch>
            <a:fillRect/>
          </a:stretch>
        </p:blipFill>
        <p:spPr>
          <a:xfrm>
            <a:off x="7186111" y="4273476"/>
            <a:ext cx="1657326" cy="2301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0570"/>
            <a:ext cx="2673048" cy="31326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Hard kT~6 </a:t>
            </a:r>
            <a:r>
              <a:rPr lang="en-US" sz="1800" dirty="0" err="1" smtClean="0"/>
              <a:t>keV</a:t>
            </a:r>
            <a:r>
              <a:rPr lang="en-US" sz="1800" dirty="0" smtClean="0"/>
              <a:t> thermal emission</a:t>
            </a:r>
          </a:p>
          <a:p>
            <a:pPr>
              <a:buNone/>
            </a:pPr>
            <a:r>
              <a:rPr lang="en-US" sz="1800" dirty="0" smtClean="0"/>
              <a:t>Fe Kα 6.4 </a:t>
            </a:r>
            <a:r>
              <a:rPr lang="en-US" sz="1800" dirty="0" err="1" smtClean="0"/>
              <a:t>keV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Fe XXV</a:t>
            </a:r>
          </a:p>
          <a:p>
            <a:pPr>
              <a:buNone/>
            </a:pPr>
            <a:r>
              <a:rPr lang="en-US" sz="1800" dirty="0" smtClean="0"/>
              <a:t>Fe XXVI + Kβ</a:t>
            </a:r>
          </a:p>
          <a:p>
            <a:pPr>
              <a:buNone/>
            </a:pPr>
            <a:endParaRPr lang="en-US" sz="1800" dirty="0" smtClean="0"/>
          </a:p>
          <a:p>
            <a:pPr marL="342900" lvl="3" indent="-342900">
              <a:buNone/>
            </a:pPr>
            <a:endParaRPr lang="en-US" dirty="0" smtClean="0">
              <a:solidFill>
                <a:srgbClr val="B7DEE8"/>
              </a:solidFill>
              <a:ea typeface="Wingdings"/>
              <a:cs typeface="Wingdings"/>
            </a:endParaRPr>
          </a:p>
          <a:p>
            <a:pPr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48" y="834354"/>
            <a:ext cx="5872879" cy="4187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7142"/>
          <a:stretch>
            <a:fillRect/>
          </a:stretch>
        </p:blipFill>
        <p:spPr>
          <a:xfrm>
            <a:off x="322885" y="287148"/>
            <a:ext cx="2230390" cy="236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6925" y="5674157"/>
            <a:ext cx="393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See </a:t>
            </a:r>
            <a:r>
              <a:rPr lang="en-US" sz="2400" dirty="0" err="1" smtClean="0">
                <a:solidFill>
                  <a:srgbClr val="FFFF00"/>
                </a:solidFill>
              </a:rPr>
              <a:t>Junfeng</a:t>
            </a:r>
            <a:r>
              <a:rPr lang="en-US" sz="2400" dirty="0" smtClean="0">
                <a:solidFill>
                  <a:srgbClr val="FFFF00"/>
                </a:solidFill>
              </a:rPr>
              <a:t> Wang’s talk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0570"/>
            <a:ext cx="2673048" cy="31326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Hard kT~6 </a:t>
            </a:r>
            <a:r>
              <a:rPr lang="en-US" sz="1800" dirty="0" err="1" smtClean="0"/>
              <a:t>keV</a:t>
            </a:r>
            <a:r>
              <a:rPr lang="en-US" sz="1800" dirty="0" smtClean="0"/>
              <a:t> thermal emission</a:t>
            </a:r>
          </a:p>
          <a:p>
            <a:pPr>
              <a:buNone/>
            </a:pPr>
            <a:r>
              <a:rPr lang="en-US" sz="1800" dirty="0" smtClean="0"/>
              <a:t>Fe Kα 6.4 </a:t>
            </a:r>
            <a:r>
              <a:rPr lang="en-US" sz="1800" dirty="0" err="1" smtClean="0"/>
              <a:t>keV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Fe XXV</a:t>
            </a:r>
          </a:p>
          <a:p>
            <a:pPr>
              <a:buNone/>
            </a:pPr>
            <a:r>
              <a:rPr lang="en-US" sz="1800" dirty="0" smtClean="0"/>
              <a:t>Fe XXVI + Kβ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Strong winds/shocks</a:t>
            </a:r>
          </a:p>
          <a:p>
            <a:pPr marL="342900" lvl="3" indent="-342900">
              <a:buNone/>
            </a:pPr>
            <a:r>
              <a:rPr lang="en-US" dirty="0" err="1" smtClean="0">
                <a:solidFill>
                  <a:srgbClr val="FFFF00"/>
                </a:solidFill>
                <a:ea typeface="Wingdings"/>
                <a:cs typeface="Wingdings"/>
              </a:rPr>
              <a:t>V</a:t>
            </a:r>
            <a:r>
              <a:rPr lang="en-US" baseline="-25000" dirty="0" err="1" smtClean="0">
                <a:solidFill>
                  <a:srgbClr val="FFFF00"/>
                </a:solidFill>
                <a:ea typeface="Wingdings"/>
                <a:cs typeface="Wingdings"/>
              </a:rPr>
              <a:t>shock</a:t>
            </a:r>
            <a:r>
              <a:rPr lang="en-US" dirty="0" smtClean="0">
                <a:solidFill>
                  <a:srgbClr val="FFFF00"/>
                </a:solidFill>
                <a:ea typeface="Wingdings"/>
                <a:cs typeface="Wingdings"/>
              </a:rPr>
              <a:t> ~2200 km/</a:t>
            </a:r>
            <a:r>
              <a:rPr lang="en-US" dirty="0" err="1" smtClean="0">
                <a:solidFill>
                  <a:srgbClr val="FFFF00"/>
                </a:solidFill>
                <a:ea typeface="Wingdings"/>
                <a:cs typeface="Wingdings"/>
              </a:rPr>
              <a:t>s</a:t>
            </a:r>
            <a:endParaRPr lang="en-US" dirty="0" smtClean="0">
              <a:solidFill>
                <a:srgbClr val="FFFF00"/>
              </a:solidFill>
              <a:ea typeface="Wingdings"/>
              <a:cs typeface="Wingdings"/>
            </a:endParaRPr>
          </a:p>
          <a:p>
            <a:pPr marL="342900" lvl="3" indent="-342900">
              <a:buNone/>
            </a:pPr>
            <a:endParaRPr lang="en-US" dirty="0" smtClean="0">
              <a:solidFill>
                <a:srgbClr val="B7DEE8"/>
              </a:solidFill>
              <a:ea typeface="Wingdings"/>
              <a:cs typeface="Wingdings"/>
            </a:endParaRPr>
          </a:p>
          <a:p>
            <a:pPr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48" y="834354"/>
            <a:ext cx="5872879" cy="4187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7142"/>
          <a:stretch>
            <a:fillRect/>
          </a:stretch>
        </p:blipFill>
        <p:spPr>
          <a:xfrm>
            <a:off x="322885" y="287148"/>
            <a:ext cx="2230390" cy="2367052"/>
          </a:xfrm>
          <a:prstGeom prst="rect">
            <a:avLst/>
          </a:prstGeom>
        </p:spPr>
      </p:pic>
      <p:sp>
        <p:nvSpPr>
          <p:cNvPr id="11" name="Bent Arrow 10"/>
          <p:cNvSpPr/>
          <p:nvPr/>
        </p:nvSpPr>
        <p:spPr>
          <a:xfrm rot="10800000">
            <a:off x="2132312" y="3482292"/>
            <a:ext cx="318804" cy="2250782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-1" y="4734881"/>
            <a:ext cx="2132315" cy="1369249"/>
          </a:xfrm>
          <a:prstGeom prst="frame">
            <a:avLst>
              <a:gd name="adj1" fmla="val 524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1029575" y="4086840"/>
            <a:ext cx="1322244" cy="120201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74889" y="151557"/>
            <a:ext cx="8173875" cy="1165429"/>
          </a:xfrm>
          <a:prstGeom prst="rect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Are strong shocks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shock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 ~2200 km/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Wingdings"/>
                <a:cs typeface="Wingdings"/>
              </a:rPr>
              <a:t>due to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Wingdings"/>
                <a:cs typeface="Wingding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AGN winds? </a:t>
            </a:r>
          </a:p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      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Feruglio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 et al 2013)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We find them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consistent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with starburst winds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(Wang et al 2014)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843"/>
          <a:stretch>
            <a:fillRect/>
          </a:stretch>
        </p:blipFill>
        <p:spPr>
          <a:xfrm>
            <a:off x="1496899" y="1384400"/>
            <a:ext cx="5999145" cy="5344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9466" y="5853633"/>
            <a:ext cx="250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Contours are H2 2.12 </a:t>
            </a:r>
            <a:r>
              <a:rPr lang="en-US" dirty="0" err="1" smtClean="0">
                <a:solidFill>
                  <a:srgbClr val="800000"/>
                </a:solidFill>
              </a:rPr>
              <a:t>μm</a:t>
            </a:r>
            <a:r>
              <a:rPr lang="en-US" dirty="0" smtClean="0">
                <a:solidFill>
                  <a:srgbClr val="800000"/>
                </a:solidFill>
              </a:rPr>
              <a:t> Max 2005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4889" y="151557"/>
            <a:ext cx="8173875" cy="1165429"/>
          </a:xfrm>
          <a:prstGeom prst="rect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Are strong shocks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V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shock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 ~2200 km/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B7DEE8"/>
                </a:solidFill>
                <a:effectLst/>
                <a:uLnTx/>
                <a:uFillTx/>
                <a:ea typeface="Wingdings"/>
                <a:cs typeface="Wingding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Wingdings"/>
                <a:cs typeface="Wingdings"/>
              </a:rPr>
              <a:t>due to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Wingdings"/>
                <a:cs typeface="Wingding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AGN winds? </a:t>
            </a:r>
          </a:p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      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Feruglio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 et al 2013)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We find them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consistent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with starburst winds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(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Wang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 et al 2014)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Nuclei of Arp 220</a:t>
            </a:r>
            <a:br>
              <a:rPr lang="en-US" dirty="0" smtClean="0"/>
            </a:br>
            <a:r>
              <a:rPr lang="en-US" sz="266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A. </a:t>
            </a:r>
            <a:r>
              <a:rPr lang="en-US" sz="266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Paggi</a:t>
            </a:r>
            <a:r>
              <a:rPr lang="en-US" sz="266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et al., in preparation</a:t>
            </a:r>
            <a:endParaRPr lang="en-US" sz="2667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888" t="2813" r="2602" b="2398"/>
          <a:stretch>
            <a:fillRect/>
          </a:stretch>
        </p:blipFill>
        <p:spPr>
          <a:xfrm>
            <a:off x="1" y="1417637"/>
            <a:ext cx="9144000" cy="3085491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0" y="1417638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3041686" y="1417639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6086637" y="1417637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5430" y="1489449"/>
            <a:ext cx="1379734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3-6 </a:t>
            </a:r>
            <a:r>
              <a:rPr lang="en-US" dirty="0" err="1" smtClean="0"/>
              <a:t>keV</a:t>
            </a:r>
            <a:endParaRPr lang="en-US" dirty="0" smtClean="0"/>
          </a:p>
          <a:p>
            <a:pPr algn="ctr"/>
            <a:r>
              <a:rPr lang="en-US" dirty="0" smtClean="0"/>
              <a:t>continuum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319390" y="1489449"/>
            <a:ext cx="1640208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6.4 – 6.7 </a:t>
            </a:r>
            <a:r>
              <a:rPr lang="en-US" dirty="0" err="1" smtClean="0"/>
              <a:t>keV</a:t>
            </a:r>
            <a:endParaRPr lang="en-US" dirty="0" smtClean="0"/>
          </a:p>
          <a:p>
            <a:pPr algn="ctr"/>
            <a:r>
              <a:rPr lang="en-US" dirty="0" smtClean="0"/>
              <a:t>Fe XXV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210601" y="1489449"/>
            <a:ext cx="1655050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6.0-6.4 </a:t>
            </a:r>
            <a:r>
              <a:rPr lang="en-US" dirty="0" err="1" smtClean="0"/>
              <a:t>keV</a:t>
            </a:r>
            <a:r>
              <a:rPr lang="en-US" dirty="0" smtClean="0"/>
              <a:t> neutral Fe Kα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24" y="4583833"/>
            <a:ext cx="1543793" cy="210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71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NGC 4151 – Detailed study of the interaction of a nearby AGN with the 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25" y="2904209"/>
            <a:ext cx="7674864" cy="31865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DBEEF4"/>
                </a:solidFill>
              </a:rPr>
              <a:t>Wang </a:t>
            </a:r>
            <a:r>
              <a:rPr lang="en-US" sz="2400" dirty="0" err="1" smtClean="0">
                <a:solidFill>
                  <a:srgbClr val="DBEEF4"/>
                </a:solidFill>
              </a:rPr>
              <a:t>Junfeng</a:t>
            </a:r>
            <a:r>
              <a:rPr lang="en-US" sz="2400" dirty="0" smtClean="0">
                <a:solidFill>
                  <a:srgbClr val="DBEEF4"/>
                </a:solidFill>
              </a:rPr>
              <a:t> et al 2009, 2010, 2011a, 2011b, 2011c </a:t>
            </a:r>
            <a:endParaRPr lang="en-US" sz="2400" dirty="0">
              <a:solidFill>
                <a:srgbClr val="DBEEF4"/>
              </a:solidFill>
            </a:endParaRPr>
          </a:p>
        </p:txBody>
      </p:sp>
      <p:pic>
        <p:nvPicPr>
          <p:cNvPr id="4" name="Picture 3" descr="dsc_0075.jpg"/>
          <p:cNvPicPr>
            <a:picLocks noChangeAspect="1"/>
          </p:cNvPicPr>
          <p:nvPr/>
        </p:nvPicPr>
        <p:blipFill>
          <a:blip r:embed="rId3"/>
          <a:srcRect l="56743" r="19068" b="49829"/>
          <a:stretch>
            <a:fillRect/>
          </a:stretch>
        </p:blipFill>
        <p:spPr>
          <a:xfrm>
            <a:off x="3433653" y="3506739"/>
            <a:ext cx="1740947" cy="241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/>
          </a:blip>
          <a:srcRect l="3815" t="4540" r="2997" b="2817"/>
          <a:stretch>
            <a:fillRect/>
          </a:stretch>
        </p:blipFill>
        <p:spPr>
          <a:xfrm>
            <a:off x="1686210" y="774700"/>
            <a:ext cx="6426225" cy="5624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72" y="0"/>
            <a:ext cx="8229600" cy="914574"/>
          </a:xfrm>
        </p:spPr>
        <p:txBody>
          <a:bodyPr/>
          <a:lstStyle/>
          <a:p>
            <a:r>
              <a:rPr lang="en-US" sz="2800" dirty="0" smtClean="0"/>
              <a:t>NGC 4151 – The </a:t>
            </a:r>
            <a:r>
              <a:rPr lang="en-US" sz="2800" dirty="0" smtClean="0">
                <a:solidFill>
                  <a:srgbClr val="FFFF00"/>
                </a:solidFill>
              </a:rPr>
              <a:t>4 </a:t>
            </a:r>
            <a:r>
              <a:rPr lang="en-US" sz="2800" dirty="0" err="1" smtClean="0">
                <a:solidFill>
                  <a:srgbClr val="FFFF00"/>
                </a:solidFill>
              </a:rPr>
              <a:t>kpc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X-ray filled cavity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16" name="Left Arrow 15"/>
          <p:cNvSpPr/>
          <p:nvPr/>
        </p:nvSpPr>
        <p:spPr>
          <a:xfrm>
            <a:off x="7264400" y="2692485"/>
            <a:ext cx="1879600" cy="753448"/>
          </a:xfrm>
          <a:prstGeom prst="lef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HI – </a:t>
            </a:r>
            <a:r>
              <a:rPr lang="en-US" sz="1400" dirty="0" err="1" smtClean="0">
                <a:solidFill>
                  <a:srgbClr val="000000"/>
                </a:solidFill>
              </a:rPr>
              <a:t>Mundell</a:t>
            </a:r>
            <a:r>
              <a:rPr lang="en-US" sz="1400" dirty="0" smtClean="0">
                <a:solidFill>
                  <a:srgbClr val="000000"/>
                </a:solidFill>
              </a:rPr>
              <a:t> &amp; Shone 1999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 rot="1786381">
            <a:off x="4893733" y="3998469"/>
            <a:ext cx="1879600" cy="753448"/>
          </a:xfrm>
          <a:prstGeom prst="leftArrow">
            <a:avLst/>
          </a:prstGeom>
          <a:solidFill>
            <a:srgbClr val="60C99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Halpha</a:t>
            </a:r>
            <a:r>
              <a:rPr lang="en-US" sz="1400" dirty="0" smtClean="0">
                <a:solidFill>
                  <a:schemeClr val="tx1"/>
                </a:solidFill>
              </a:rPr>
              <a:t> – </a:t>
            </a:r>
            <a:r>
              <a:rPr lang="en-US" sz="1400" dirty="0" err="1" smtClean="0">
                <a:solidFill>
                  <a:schemeClr val="tx1"/>
                </a:solidFill>
              </a:rPr>
              <a:t>Knapen</a:t>
            </a:r>
            <a:r>
              <a:rPr lang="en-US" sz="1400" dirty="0" smtClean="0">
                <a:solidFill>
                  <a:schemeClr val="tx1"/>
                </a:solidFill>
              </a:rPr>
              <a:t> et al 2004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6347" y="374590"/>
            <a:ext cx="2273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Wang  et al 2010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6210" y="5665134"/>
            <a:ext cx="121959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1006" y="3030504"/>
            <a:ext cx="1144552" cy="287438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30’’~ 2kpc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8" y="0"/>
            <a:ext cx="8229600" cy="1143000"/>
          </a:xfrm>
        </p:spPr>
        <p:txBody>
          <a:bodyPr/>
          <a:lstStyle/>
          <a:p>
            <a:r>
              <a:rPr lang="en-US" sz="2400" dirty="0" smtClean="0"/>
              <a:t>X-ray line emission and radio jet – cloud interaction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9"/>
          <p:cNvGrpSpPr/>
          <p:nvPr/>
        </p:nvGrpSpPr>
        <p:grpSpPr>
          <a:xfrm>
            <a:off x="4106333" y="914399"/>
            <a:ext cx="4918965" cy="3310467"/>
            <a:chOff x="4521200" y="1151466"/>
            <a:chExt cx="4385398" cy="30649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l="2543" r="23409" b="21184"/>
            <a:stretch>
              <a:fillRect/>
            </a:stretch>
          </p:blipFill>
          <p:spPr>
            <a:xfrm>
              <a:off x="4521200" y="1151466"/>
              <a:ext cx="4385398" cy="3064934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956765">
              <a:off x="4690533" y="1447800"/>
              <a:ext cx="1972733" cy="48463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NeIX</a:t>
              </a:r>
              <a:r>
                <a:rPr lang="en-US" dirty="0" smtClean="0"/>
                <a:t> hot spot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0" y="1380067"/>
              <a:ext cx="1062038" cy="598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ACIS spectra</a:t>
              </a:r>
              <a:endParaRPr lang="en-US" dirty="0"/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305638" y="974755"/>
            <a:ext cx="3163093" cy="3030263"/>
            <a:chOff x="320585" y="945401"/>
            <a:chExt cx="3640667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9986" t="8037" r="5022" b="11215"/>
            <a:stretch>
              <a:fillRect/>
            </a:stretch>
          </p:blipFill>
          <p:spPr>
            <a:xfrm>
              <a:off x="320585" y="945401"/>
              <a:ext cx="3640667" cy="3657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54867" y="1041399"/>
              <a:ext cx="516466" cy="445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BEEF4"/>
                  </a:solidFill>
                </a:rPr>
                <a:t>1”</a:t>
              </a:r>
              <a:endParaRPr lang="en-US" dirty="0">
                <a:solidFill>
                  <a:srgbClr val="DBEEF4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6640" y="4326467"/>
            <a:ext cx="88406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Model fit requires thermal kT~0.6 </a:t>
            </a:r>
            <a:r>
              <a:rPr lang="en-US" sz="2000" dirty="0" err="1" smtClean="0">
                <a:solidFill>
                  <a:srgbClr val="FFFFFF"/>
                </a:solidFill>
              </a:rPr>
              <a:t>keV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component in addition to </a:t>
            </a:r>
            <a:r>
              <a:rPr lang="en-US" sz="2000" dirty="0" err="1" smtClean="0">
                <a:solidFill>
                  <a:srgbClr val="FFFFFF"/>
                </a:solidFill>
              </a:rPr>
              <a:t>photoionization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err="1" smtClean="0">
                <a:solidFill>
                  <a:srgbClr val="FFC971"/>
                </a:solidFill>
                <a:sym typeface="Wingdings"/>
              </a:rPr>
              <a:t></a:t>
            </a:r>
            <a:r>
              <a:rPr lang="en-US" sz="2000" dirty="0" err="1" smtClean="0">
                <a:solidFill>
                  <a:srgbClr val="FFC971"/>
                </a:solidFill>
              </a:rPr>
              <a:t>Pressure</a:t>
            </a:r>
            <a:r>
              <a:rPr lang="en-US" sz="2000" dirty="0" smtClean="0">
                <a:solidFill>
                  <a:srgbClr val="FFC971"/>
                </a:solidFill>
              </a:rPr>
              <a:t> equilibrium between </a:t>
            </a:r>
            <a:r>
              <a:rPr lang="en-US" sz="2000" dirty="0" err="1" smtClean="0">
                <a:solidFill>
                  <a:srgbClr val="FFC971"/>
                </a:solidFill>
              </a:rPr>
              <a:t>collisionally</a:t>
            </a:r>
            <a:r>
              <a:rPr lang="en-US" sz="2000" dirty="0" smtClean="0">
                <a:solidFill>
                  <a:srgbClr val="FFC971"/>
                </a:solidFill>
              </a:rPr>
              <a:t> and photo-ionized gas</a:t>
            </a:r>
          </a:p>
          <a:p>
            <a:r>
              <a:rPr lang="en-US" sz="2000" dirty="0" smtClean="0">
                <a:solidFill>
                  <a:srgbClr val="85FFE0"/>
                </a:solidFill>
                <a:sym typeface="Wingdings"/>
              </a:rPr>
              <a:t></a:t>
            </a:r>
            <a:r>
              <a:rPr lang="en-US" sz="2000" dirty="0" smtClean="0">
                <a:solidFill>
                  <a:srgbClr val="85FFE0"/>
                </a:solidFill>
              </a:rPr>
              <a:t>0.1% of jet power is deposited into the ISM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6347" y="574645"/>
            <a:ext cx="2273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DBEEF4"/>
                </a:solidFill>
              </a:rPr>
              <a:t>Wang  et al 2011b</a:t>
            </a:r>
            <a:endParaRPr lang="en-US" dirty="0">
              <a:solidFill>
                <a:srgbClr val="DBEEF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Fossil indicators of past galaxy accretion and minor merging:</a:t>
            </a:r>
            <a:br>
              <a:rPr lang="en-US" dirty="0" smtClean="0"/>
            </a:br>
            <a:r>
              <a:rPr lang="en-US" dirty="0" smtClean="0"/>
              <a:t>GCs and </a:t>
            </a:r>
            <a:r>
              <a:rPr lang="en-US" dirty="0" err="1" smtClean="0"/>
              <a:t>LMXBs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556" dirty="0" smtClean="0">
                <a:solidFill>
                  <a:srgbClr val="FFFF00"/>
                </a:solidFill>
              </a:rPr>
              <a:t>See Poster by </a:t>
            </a:r>
            <a:r>
              <a:rPr lang="en-US" sz="3556" dirty="0" err="1" smtClean="0">
                <a:solidFill>
                  <a:srgbClr val="FFFF00"/>
                </a:solidFill>
              </a:rPr>
              <a:t>Raffaele</a:t>
            </a:r>
            <a:r>
              <a:rPr lang="en-US" sz="3556" dirty="0" smtClean="0">
                <a:solidFill>
                  <a:srgbClr val="FFFF00"/>
                </a:solidFill>
              </a:rPr>
              <a:t> </a:t>
            </a:r>
            <a:r>
              <a:rPr lang="en-US" sz="3556" dirty="0" err="1" smtClean="0">
                <a:solidFill>
                  <a:srgbClr val="FFFF00"/>
                </a:solidFill>
              </a:rPr>
              <a:t>D’Abrusco</a:t>
            </a:r>
            <a:r>
              <a:rPr lang="en-US" sz="3556" dirty="0" smtClean="0">
                <a:solidFill>
                  <a:srgbClr val="CCFFCC"/>
                </a:solidFill>
              </a:rPr>
              <a:t/>
            </a:r>
            <a:br>
              <a:rPr lang="en-US" sz="3556" dirty="0" smtClean="0">
                <a:solidFill>
                  <a:srgbClr val="CCFFCC"/>
                </a:solidFill>
              </a:rPr>
            </a:br>
            <a:endParaRPr lang="en-US" sz="3556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109" y="3214776"/>
            <a:ext cx="1802742" cy="193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alphaModFix amt="72000"/>
          </a:blip>
          <a:srcRect l="13138" r="28560"/>
          <a:stretch>
            <a:fillRect/>
          </a:stretch>
        </p:blipFill>
        <p:spPr>
          <a:xfrm rot="16200000">
            <a:off x="2857452" y="-2806703"/>
            <a:ext cx="3466251" cy="9189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3521259"/>
            <a:ext cx="9144000" cy="33367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4"/>
            <a:ext cx="8229600" cy="492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Galaxy – MBH Evolution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2824" y="3889206"/>
            <a:ext cx="91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XRB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824" y="3365986"/>
            <a:ext cx="68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007" y="4674036"/>
            <a:ext cx="220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Double 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007" y="4263443"/>
            <a:ext cx="10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5400000" flipH="1">
            <a:off x="6044069" y="2541036"/>
            <a:ext cx="3826299" cy="1300534"/>
          </a:xfrm>
          <a:prstGeom prst="bentArrow">
            <a:avLst>
              <a:gd name="adj1" fmla="val 12861"/>
              <a:gd name="adj2" fmla="val 14737"/>
              <a:gd name="adj3" fmla="val 1632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rot="5400000" flipH="1">
            <a:off x="6426153" y="2158953"/>
            <a:ext cx="2611053" cy="849453"/>
          </a:xfrm>
          <a:prstGeom prst="bentArrow">
            <a:avLst>
              <a:gd name="adj1" fmla="val 25000"/>
              <a:gd name="adj2" fmla="val 23987"/>
              <a:gd name="adj3" fmla="val 2402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168851" y="3735667"/>
            <a:ext cx="428849" cy="1535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8851" y="3889206"/>
            <a:ext cx="428849" cy="37423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4" idx="1"/>
          </p:cNvCxnSpPr>
          <p:nvPr/>
        </p:nvCxnSpPr>
        <p:spPr>
          <a:xfrm flipV="1">
            <a:off x="4684367" y="4525053"/>
            <a:ext cx="420640" cy="2379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3" idx="1"/>
          </p:cNvCxnSpPr>
          <p:nvPr/>
        </p:nvCxnSpPr>
        <p:spPr>
          <a:xfrm>
            <a:off x="4684367" y="4786663"/>
            <a:ext cx="420640" cy="14898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0000"/>
          </a:blip>
          <a:stretch>
            <a:fillRect/>
          </a:stretch>
        </p:blipFill>
        <p:spPr>
          <a:xfrm>
            <a:off x="49483" y="3982023"/>
            <a:ext cx="4226549" cy="19072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3" y="676213"/>
            <a:ext cx="9022354" cy="54499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Collapse + hierarchical merging evolution + Feedback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		</a:t>
            </a:r>
            <a:r>
              <a:rPr lang="en-US" dirty="0" smtClean="0">
                <a:solidFill>
                  <a:srgbClr val="FFFFFF"/>
                </a:solidFill>
              </a:rPr>
              <a:t>Major merging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					Minor merging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					Accretion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Evolution of the stellar component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Evolution of nuclear MBH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Evolution of the ISM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3 Published Examples (GC)</a:t>
            </a:r>
            <a:br>
              <a:rPr lang="en-US" dirty="0" smtClean="0"/>
            </a:br>
            <a:r>
              <a:rPr lang="en-US" sz="3111" dirty="0" err="1" smtClean="0">
                <a:solidFill>
                  <a:srgbClr val="CCFFCC"/>
                </a:solidFill>
              </a:rPr>
              <a:t>D’Abrusco</a:t>
            </a:r>
            <a:r>
              <a:rPr lang="en-US" sz="3111" dirty="0" smtClean="0">
                <a:solidFill>
                  <a:srgbClr val="CCFFCC"/>
                </a:solidFill>
              </a:rPr>
              <a:t> et al 2013, 2014a, 2014b</a:t>
            </a:r>
            <a:endParaRPr lang="en-US" sz="3111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94" y="4317092"/>
            <a:ext cx="2824477" cy="4835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en-US" sz="2400" dirty="0" smtClean="0"/>
              <a:t>NGC 4278 &amp; NGC 4282</a:t>
            </a:r>
            <a:endParaRPr lang="en-US" sz="2400" dirty="0"/>
          </a:p>
        </p:txBody>
      </p:sp>
      <p:sp>
        <p:nvSpPr>
          <p:cNvPr id="4" name="Rectangle 201"/>
          <p:cNvSpPr>
            <a:spLocks noChangeArrowheads="1"/>
          </p:cNvSpPr>
          <p:nvPr/>
        </p:nvSpPr>
        <p:spPr bwMode="auto">
          <a:xfrm>
            <a:off x="20650200" y="3200400"/>
            <a:ext cx="11811000" cy="6629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Method (</a:t>
            </a:r>
            <a:r>
              <a:rPr lang="en-US" sz="2800" b="1" dirty="0" err="1">
                <a:solidFill>
                  <a:schemeClr val="tx1"/>
                </a:solidFill>
              </a:rPr>
              <a:t>D’Abrusco</a:t>
            </a:r>
            <a:r>
              <a:rPr lang="en-US" sz="2800" b="1" dirty="0">
                <a:solidFill>
                  <a:schemeClr val="tx1"/>
                </a:solidFill>
              </a:rPr>
              <a:t> et al 2013) </a:t>
            </a:r>
          </a:p>
          <a:p>
            <a:r>
              <a:rPr lang="en-US" sz="2800" dirty="0">
                <a:solidFill>
                  <a:schemeClr val="tx1"/>
                </a:solidFill>
              </a:rPr>
              <a:t>Based on K Nearest Neighbor (KNN) density estimator of Dressler (1980)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Density maps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Residual maps (relative to smooth average distribution from radial profiles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Significance, based on Monte-Carlo simulations seeded with smooth distribution</a:t>
            </a:r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20650200" y="3200400"/>
            <a:ext cx="11811000" cy="6629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Method (</a:t>
            </a:r>
            <a:r>
              <a:rPr lang="en-US" sz="2800" b="1" dirty="0" err="1">
                <a:solidFill>
                  <a:schemeClr val="tx1"/>
                </a:solidFill>
              </a:rPr>
              <a:t>D’Abrusco</a:t>
            </a:r>
            <a:r>
              <a:rPr lang="en-US" sz="2800" b="1" dirty="0">
                <a:solidFill>
                  <a:schemeClr val="tx1"/>
                </a:solidFill>
              </a:rPr>
              <a:t> et al 2013) </a:t>
            </a:r>
          </a:p>
          <a:p>
            <a:r>
              <a:rPr lang="en-US" sz="2800" dirty="0">
                <a:solidFill>
                  <a:schemeClr val="tx1"/>
                </a:solidFill>
              </a:rPr>
              <a:t>Based on K Nearest Neighbor (KNN) density estimator of Dressler (1980)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Density maps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Residual maps (relative to smooth average distribution from radial profiles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Significance, based on Monte-Carlo simulations seeded with smooth distribution</a:t>
            </a:r>
          </a:p>
        </p:txBody>
      </p:sp>
      <p:pic>
        <p:nvPicPr>
          <p:cNvPr id="6" name="Picture 20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77" b="27779"/>
          <a:stretch>
            <a:fillRect/>
          </a:stretch>
        </p:blipFill>
        <p:spPr bwMode="auto">
          <a:xfrm>
            <a:off x="24231600" y="4800600"/>
            <a:ext cx="47990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0" y="6934200"/>
            <a:ext cx="47355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t="5255" b="11549"/>
          <a:stretch>
            <a:fillRect/>
          </a:stretch>
        </p:blipFill>
        <p:spPr bwMode="auto">
          <a:xfrm>
            <a:off x="99225" y="1417638"/>
            <a:ext cx="2973057" cy="282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b="49280"/>
          <a:stretch>
            <a:fillRect/>
          </a:stretch>
        </p:blipFill>
        <p:spPr bwMode="auto">
          <a:xfrm>
            <a:off x="6111894" y="1417638"/>
            <a:ext cx="2824477" cy="282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925" y="1417639"/>
            <a:ext cx="2921040" cy="28244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1161" y="4317092"/>
            <a:ext cx="1559299" cy="4835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NGC 4261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9964" y="4317092"/>
            <a:ext cx="1466955" cy="4835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NGC 4649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NGC4649 </a:t>
            </a:r>
            <a:br>
              <a:rPr lang="en-US" sz="2800" dirty="0" smtClean="0"/>
            </a:br>
            <a:r>
              <a:rPr lang="en-US" sz="2800" dirty="0" err="1" smtClean="0"/>
              <a:t>Inhomogeneity</a:t>
            </a:r>
            <a:r>
              <a:rPr lang="en-US" sz="2800" dirty="0" smtClean="0"/>
              <a:t> of GC-</a:t>
            </a:r>
            <a:r>
              <a:rPr lang="en-US" sz="2800" dirty="0" err="1" smtClean="0"/>
              <a:t>LMXBs</a:t>
            </a:r>
            <a:r>
              <a:rPr lang="en-US" sz="2800" dirty="0" smtClean="0"/>
              <a:t> follows that of Red GCs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306800" y="213360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459200" y="214884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611600" y="216408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48054"/>
          <a:stretch>
            <a:fillRect/>
          </a:stretch>
        </p:blipFill>
        <p:spPr bwMode="auto">
          <a:xfrm>
            <a:off x="457200" y="1417638"/>
            <a:ext cx="4565802" cy="40522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49353" b="48187"/>
          <a:stretch>
            <a:fillRect/>
          </a:stretch>
        </p:blipFill>
        <p:spPr bwMode="auto">
          <a:xfrm>
            <a:off x="5109366" y="1600200"/>
            <a:ext cx="3577434" cy="354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NGC4649 </a:t>
            </a:r>
            <a:br>
              <a:rPr lang="en-US" sz="2800" dirty="0" smtClean="0"/>
            </a:br>
            <a:r>
              <a:rPr lang="en-US" sz="2800" dirty="0" smtClean="0"/>
              <a:t>‘Correlated’ </a:t>
            </a:r>
            <a:r>
              <a:rPr lang="en-US" sz="2800" dirty="0" err="1" smtClean="0"/>
              <a:t>Inhomogeneity</a:t>
            </a:r>
            <a:r>
              <a:rPr lang="en-US" sz="2800" dirty="0" smtClean="0"/>
              <a:t> in Field-</a:t>
            </a:r>
            <a:r>
              <a:rPr lang="en-US" sz="2800" dirty="0" err="1" smtClean="0"/>
              <a:t>LMXBs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306800" y="213360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459200" y="214884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5"/>
          <p:cNvPicPr>
            <a:picLocks noChangeAspect="1"/>
          </p:cNvPicPr>
          <p:nvPr/>
        </p:nvPicPr>
        <p:blipFill>
          <a:blip r:embed="rId2"/>
          <a:srcRect b="48187"/>
          <a:stretch>
            <a:fillRect/>
          </a:stretch>
        </p:blipFill>
        <p:spPr bwMode="auto">
          <a:xfrm>
            <a:off x="16611600" y="21640800"/>
            <a:ext cx="110775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48054"/>
          <a:stretch>
            <a:fillRect/>
          </a:stretch>
        </p:blipFill>
        <p:spPr bwMode="auto">
          <a:xfrm>
            <a:off x="457200" y="1417638"/>
            <a:ext cx="4565802" cy="405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51361"/>
          <a:stretch>
            <a:fillRect/>
          </a:stretch>
        </p:blipFill>
        <p:spPr bwMode="auto">
          <a:xfrm>
            <a:off x="4625243" y="1417638"/>
            <a:ext cx="4275177" cy="40522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90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Tracing the Hot ISM (and AGN?) in ETG as function of red-shift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i="1" dirty="0" smtClean="0"/>
              <a:t>Chandra</a:t>
            </a:r>
            <a:r>
              <a:rPr lang="en-US" sz="3600" dirty="0" smtClean="0"/>
              <a:t> COSMOS Survey (C-COSMOS) </a:t>
            </a:r>
            <a:br>
              <a:rPr lang="en-US" sz="3600" dirty="0" smtClean="0"/>
            </a:br>
            <a:r>
              <a:rPr lang="en-US" sz="2800" dirty="0" smtClean="0">
                <a:solidFill>
                  <a:srgbClr val="CCFFCC"/>
                </a:solidFill>
              </a:rPr>
              <a:t>Elvis et al 2009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1080" y="1320496"/>
            <a:ext cx="4152919" cy="37175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1.8 </a:t>
            </a:r>
            <a:r>
              <a:rPr lang="en-US" sz="2800" dirty="0"/>
              <a:t>Ms, </a:t>
            </a:r>
            <a:r>
              <a:rPr lang="en-US" sz="2800" i="1" dirty="0"/>
              <a:t>Chandra</a:t>
            </a:r>
            <a:r>
              <a:rPr lang="en-US" sz="2800" dirty="0" smtClean="0"/>
              <a:t> exposure of the </a:t>
            </a:r>
            <a:r>
              <a:rPr lang="en-US" sz="2800" dirty="0"/>
              <a:t>central 0.5 deg</a:t>
            </a:r>
            <a:r>
              <a:rPr lang="en-US" sz="2800" baseline="30000" dirty="0"/>
              <a:t>2</a:t>
            </a:r>
            <a:r>
              <a:rPr lang="en-US" sz="2800" dirty="0"/>
              <a:t> of the</a:t>
            </a:r>
            <a:r>
              <a:rPr lang="en-US" sz="2800" dirty="0" smtClean="0"/>
              <a:t> multi-</a:t>
            </a:r>
            <a:r>
              <a:rPr lang="en-US" sz="2800" dirty="0" err="1" smtClean="0"/>
              <a:t>λ</a:t>
            </a:r>
            <a:r>
              <a:rPr lang="en-US" sz="2800" dirty="0" smtClean="0"/>
              <a:t> COSMOS field</a:t>
            </a:r>
          </a:p>
          <a:p>
            <a:pPr lvl="1"/>
            <a:r>
              <a:rPr lang="en-US" sz="2400" dirty="0" smtClean="0"/>
              <a:t>effective </a:t>
            </a:r>
            <a:r>
              <a:rPr lang="en-US" sz="2400" dirty="0"/>
              <a:t>exposure</a:t>
            </a:r>
            <a:r>
              <a:rPr lang="en-US" sz="2400" dirty="0" smtClean="0"/>
              <a:t> ∼</a:t>
            </a:r>
            <a:r>
              <a:rPr lang="en-US" sz="2400" dirty="0"/>
              <a:t>160 </a:t>
            </a:r>
            <a:r>
              <a:rPr lang="en-US" sz="2400" dirty="0" err="1"/>
              <a:t>ks</a:t>
            </a:r>
            <a:r>
              <a:rPr lang="en-US" sz="2400" dirty="0" smtClean="0"/>
              <a:t>,</a:t>
            </a:r>
          </a:p>
          <a:p>
            <a:r>
              <a:rPr lang="en-US" sz="2800" dirty="0" smtClean="0"/>
              <a:t>Outer </a:t>
            </a:r>
            <a:r>
              <a:rPr lang="en-US" sz="2800" dirty="0"/>
              <a:t>0.4 deg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  <a:r>
              <a:rPr lang="en-US" sz="2800" dirty="0" smtClean="0"/>
              <a:t>area</a:t>
            </a:r>
          </a:p>
          <a:p>
            <a:pPr lvl="1"/>
            <a:r>
              <a:rPr lang="en-US" sz="2400" dirty="0" smtClean="0"/>
              <a:t>effective </a:t>
            </a:r>
            <a:r>
              <a:rPr lang="en-US" sz="2400" dirty="0"/>
              <a:t>exposure</a:t>
            </a:r>
            <a:r>
              <a:rPr lang="en-US" sz="2400" dirty="0" smtClean="0"/>
              <a:t> ∼</a:t>
            </a:r>
            <a:r>
              <a:rPr lang="en-US" sz="2400" dirty="0"/>
              <a:t>80 </a:t>
            </a:r>
            <a:r>
              <a:rPr lang="en-US" sz="2400" dirty="0" err="1"/>
              <a:t>ks</a:t>
            </a:r>
            <a:r>
              <a:rPr lang="en-US" sz="2400" i="1" dirty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44915"/>
          <a:stretch>
            <a:fillRect/>
          </a:stretch>
        </p:blipFill>
        <p:spPr>
          <a:xfrm>
            <a:off x="300489" y="1320496"/>
            <a:ext cx="4690591" cy="423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C-COSMOS X-ETG sample: results </a:t>
            </a:r>
            <a:br>
              <a:rPr lang="en-US" dirty="0" smtClean="0"/>
            </a:br>
            <a:r>
              <a:rPr lang="en-US" sz="3556" dirty="0" smtClean="0">
                <a:solidFill>
                  <a:srgbClr val="CCFFCC"/>
                </a:solidFill>
              </a:rPr>
              <a:t>F. </a:t>
            </a:r>
            <a:r>
              <a:rPr lang="en-US" sz="3556" dirty="0" err="1" smtClean="0">
                <a:solidFill>
                  <a:srgbClr val="CCFFCC"/>
                </a:solidFill>
              </a:rPr>
              <a:t>Civano</a:t>
            </a:r>
            <a:r>
              <a:rPr lang="en-US" sz="3556" dirty="0" smtClean="0">
                <a:solidFill>
                  <a:srgbClr val="CCFFCC"/>
                </a:solidFill>
              </a:rPr>
              <a:t> et al 2014 (</a:t>
            </a:r>
            <a:r>
              <a:rPr lang="en-US" sz="3556" dirty="0" err="1" smtClean="0">
                <a:solidFill>
                  <a:srgbClr val="CCFFCC"/>
                </a:solidFill>
              </a:rPr>
              <a:t>ApJ</a:t>
            </a:r>
            <a:r>
              <a:rPr lang="en-US" sz="3556" dirty="0" smtClean="0">
                <a:solidFill>
                  <a:srgbClr val="CCFFCC"/>
                </a:solidFill>
              </a:rPr>
              <a:t>)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7" y="1241958"/>
            <a:ext cx="5703949" cy="56366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98706" y="3916326"/>
            <a:ext cx="1774410" cy="152990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000" dirty="0" smtClean="0"/>
              <a:t>Local Strip consistent with </a:t>
            </a:r>
            <a:r>
              <a:rPr lang="en-US" sz="2000" dirty="0" err="1" smtClean="0"/>
              <a:t>virialized</a:t>
            </a:r>
            <a:r>
              <a:rPr lang="en-US" sz="2000" dirty="0" smtClean="0"/>
              <a:t> halos – KF13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163" y="727641"/>
            <a:ext cx="1677954" cy="20240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372723" y="4513470"/>
            <a:ext cx="1635821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D-W Kim et al </a:t>
            </a:r>
            <a:endParaRPr lang="en-US" dirty="0"/>
          </a:p>
        </p:txBody>
      </p:sp>
      <p:sp>
        <p:nvSpPr>
          <p:cNvPr id="10" name="Connector 9"/>
          <p:cNvSpPr/>
          <p:nvPr/>
        </p:nvSpPr>
        <p:spPr>
          <a:xfrm>
            <a:off x="1302086" y="1431962"/>
            <a:ext cx="1143805" cy="611458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Hot gas</a:t>
            </a:r>
          </a:p>
          <a:p>
            <a:pPr algn="ctr"/>
            <a:r>
              <a:rPr lang="en-US" sz="1400" dirty="0" smtClean="0"/>
              <a:t>[+ AGN]</a:t>
            </a:r>
            <a:endParaRPr lang="en-US" sz="1400" dirty="0"/>
          </a:p>
        </p:txBody>
      </p:sp>
      <p:sp>
        <p:nvSpPr>
          <p:cNvPr id="11" name="Connector 10"/>
          <p:cNvSpPr/>
          <p:nvPr/>
        </p:nvSpPr>
        <p:spPr>
          <a:xfrm>
            <a:off x="6064050" y="6267145"/>
            <a:ext cx="1143805" cy="611458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Stellar mass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C-COSMOS X-ray luminous </a:t>
            </a:r>
            <a:r>
              <a:rPr lang="en-US" dirty="0" err="1" smtClean="0"/>
              <a:t>ETGs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556" dirty="0" smtClean="0">
                <a:solidFill>
                  <a:srgbClr val="FFFF00"/>
                </a:solidFill>
              </a:rPr>
              <a:t>Higher </a:t>
            </a:r>
            <a:r>
              <a:rPr lang="en-US" sz="3556" dirty="0" err="1" smtClean="0">
                <a:solidFill>
                  <a:srgbClr val="FFFF00"/>
                </a:solidFill>
              </a:rPr>
              <a:t>z</a:t>
            </a:r>
            <a:r>
              <a:rPr lang="en-US" sz="3556" dirty="0" smtClean="0">
                <a:solidFill>
                  <a:srgbClr val="FFFF00"/>
                </a:solidFill>
              </a:rPr>
              <a:t>                   Younger stellar 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3809" y="4749987"/>
            <a:ext cx="8705356" cy="19544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Hidden </a:t>
            </a:r>
            <a:r>
              <a:rPr lang="en-US" dirty="0" err="1" smtClean="0"/>
              <a:t>AGNs</a:t>
            </a:r>
            <a:r>
              <a:rPr lang="en-US" dirty="0" smtClean="0"/>
              <a:t>? </a:t>
            </a:r>
          </a:p>
          <a:p>
            <a:r>
              <a:rPr lang="en-US" dirty="0" smtClean="0"/>
              <a:t>Merging-related X-ray brightening of Halo (and presence of </a:t>
            </a:r>
            <a:r>
              <a:rPr lang="en-US" dirty="0" err="1" smtClean="0"/>
              <a:t>ULXs</a:t>
            </a:r>
            <a:r>
              <a:rPr lang="en-US" dirty="0" smtClean="0"/>
              <a:t>) ?</a:t>
            </a:r>
          </a:p>
          <a:p>
            <a:pPr lvl="1"/>
            <a:r>
              <a:rPr lang="en-US" dirty="0" smtClean="0"/>
              <a:t>HST images show interaction/companions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2806" b="50165"/>
          <a:stretch>
            <a:fillRect/>
          </a:stretch>
        </p:blipFill>
        <p:spPr>
          <a:xfrm>
            <a:off x="717937" y="1241959"/>
            <a:ext cx="7227120" cy="3345578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 flipV="1">
            <a:off x="2184578" y="1241960"/>
            <a:ext cx="1820353" cy="754611"/>
          </a:xfrm>
          <a:prstGeom prst="frame">
            <a:avLst>
              <a:gd name="adj1" fmla="val 4042"/>
            </a:avLst>
          </a:prstGeom>
          <a:solidFill>
            <a:srgbClr val="660066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 flipV="1">
            <a:off x="5681786" y="1241960"/>
            <a:ext cx="1820353" cy="754611"/>
          </a:xfrm>
          <a:prstGeom prst="frame">
            <a:avLst>
              <a:gd name="adj1" fmla="val 4042"/>
            </a:avLst>
          </a:prstGeom>
          <a:solidFill>
            <a:srgbClr val="660066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C-COSMOS stacking</a:t>
            </a:r>
            <a:br>
              <a:rPr lang="en-US" dirty="0" smtClean="0"/>
            </a:br>
            <a:r>
              <a:rPr lang="en-US" sz="3556" dirty="0" err="1" smtClean="0">
                <a:solidFill>
                  <a:srgbClr val="CCFFCC"/>
                </a:solidFill>
              </a:rPr>
              <a:t>Paggi</a:t>
            </a:r>
            <a:r>
              <a:rPr lang="en-US" sz="3556" dirty="0" smtClean="0">
                <a:solidFill>
                  <a:srgbClr val="CCFFCC"/>
                </a:solidFill>
              </a:rPr>
              <a:t> et al 2014, in preparation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85" y="1571257"/>
            <a:ext cx="3466999" cy="386319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~6,436 C-COSMOS </a:t>
            </a:r>
            <a:r>
              <a:rPr lang="en-US" dirty="0" err="1" smtClean="0"/>
              <a:t>ETGs</a:t>
            </a:r>
            <a:r>
              <a:rPr lang="en-US" dirty="0" smtClean="0"/>
              <a:t> </a:t>
            </a:r>
          </a:p>
          <a:p>
            <a:r>
              <a:rPr lang="en-US" dirty="0" smtClean="0"/>
              <a:t>Binned in </a:t>
            </a:r>
            <a:r>
              <a:rPr lang="en-US" dirty="0" err="1" smtClean="0"/>
              <a:t>z</a:t>
            </a:r>
            <a:r>
              <a:rPr lang="en-US" dirty="0" smtClean="0"/>
              <a:t>, L</a:t>
            </a:r>
            <a:r>
              <a:rPr lang="en-US" baseline="-25000" dirty="0" smtClean="0"/>
              <a:t>K</a:t>
            </a:r>
          </a:p>
          <a:p>
            <a:r>
              <a:rPr lang="en-US" dirty="0" smtClean="0"/>
              <a:t>Subtract LMXB contribution and calculated average </a:t>
            </a:r>
            <a:r>
              <a:rPr lang="en-US" dirty="0" smtClean="0">
                <a:solidFill>
                  <a:srgbClr val="C0504D"/>
                </a:solidFill>
              </a:rPr>
              <a:t>stacked L</a:t>
            </a:r>
            <a:r>
              <a:rPr lang="en-US" baseline="-25000" dirty="0" smtClean="0">
                <a:solidFill>
                  <a:srgbClr val="C0504D"/>
                </a:solidFill>
              </a:rPr>
              <a:t>X</a:t>
            </a:r>
            <a:r>
              <a:rPr lang="en-US" dirty="0" smtClean="0">
                <a:solidFill>
                  <a:srgbClr val="C0504D"/>
                </a:solidFill>
              </a:rPr>
              <a:t> (Gas + hidden AGN)</a:t>
            </a:r>
          </a:p>
          <a:p>
            <a:r>
              <a:rPr lang="en-US" dirty="0" smtClean="0"/>
              <a:t>All related to local frame</a:t>
            </a:r>
          </a:p>
          <a:p>
            <a:r>
              <a:rPr lang="en-US" dirty="0" smtClean="0"/>
              <a:t>Calculate average HR for each stacked point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1C204"/>
                </a:solidFill>
              </a:rPr>
              <a:t>Green is </a:t>
            </a:r>
            <a:r>
              <a:rPr lang="en-US" dirty="0" err="1" smtClean="0">
                <a:solidFill>
                  <a:srgbClr val="01C204"/>
                </a:solidFill>
              </a:rPr>
              <a:t>z</a:t>
            </a:r>
            <a:r>
              <a:rPr lang="en-US" dirty="0" smtClean="0">
                <a:solidFill>
                  <a:srgbClr val="01C204"/>
                </a:solidFill>
              </a:rPr>
              <a:t> uncertainty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37" y="1398098"/>
            <a:ext cx="4940158" cy="4921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606" y="92801"/>
            <a:ext cx="1393456" cy="1895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37" y="1398098"/>
            <a:ext cx="4940158" cy="492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C-COSMOS stacking</a:t>
            </a:r>
            <a:br>
              <a:rPr lang="en-US" dirty="0" smtClean="0"/>
            </a:br>
            <a:r>
              <a:rPr lang="en-US" sz="3556" dirty="0" err="1" smtClean="0">
                <a:solidFill>
                  <a:srgbClr val="CCFFCC"/>
                </a:solidFill>
              </a:rPr>
              <a:t>Paggi</a:t>
            </a:r>
            <a:r>
              <a:rPr lang="en-US" sz="3556" dirty="0" smtClean="0">
                <a:solidFill>
                  <a:srgbClr val="CCFFCC"/>
                </a:solidFill>
              </a:rPr>
              <a:t> et al 2014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90" y="1571256"/>
            <a:ext cx="3669848" cy="33360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Low L</a:t>
            </a:r>
            <a:r>
              <a:rPr lang="en-US" baseline="-25000" dirty="0" smtClean="0"/>
              <a:t>K</a:t>
            </a:r>
            <a:r>
              <a:rPr lang="en-US" dirty="0" smtClean="0"/>
              <a:t> points</a:t>
            </a:r>
          </a:p>
          <a:p>
            <a:r>
              <a:rPr lang="en-US" dirty="0" smtClean="0"/>
              <a:t>Spectrum hard</a:t>
            </a:r>
          </a:p>
          <a:p>
            <a:r>
              <a:rPr lang="en-US" dirty="0" smtClean="0"/>
              <a:t>These are </a:t>
            </a:r>
            <a:r>
              <a:rPr lang="en-US" dirty="0" err="1" smtClean="0"/>
              <a:t>ETGs</a:t>
            </a:r>
            <a:r>
              <a:rPr lang="en-US" dirty="0" smtClean="0"/>
              <a:t> so </a:t>
            </a:r>
            <a:r>
              <a:rPr lang="en-US" dirty="0" err="1" smtClean="0"/>
              <a:t>ULXs</a:t>
            </a:r>
            <a:r>
              <a:rPr lang="en-US" dirty="0" smtClean="0"/>
              <a:t> are unlikely</a:t>
            </a:r>
          </a:p>
          <a:p>
            <a:r>
              <a:rPr lang="en-US" dirty="0" smtClean="0"/>
              <a:t>Hidden </a:t>
            </a:r>
            <a:r>
              <a:rPr lang="en-US" dirty="0" err="1" smtClean="0"/>
              <a:t>AGNs</a:t>
            </a:r>
            <a:r>
              <a:rPr lang="en-US" dirty="0" smtClean="0"/>
              <a:t> in low mass </a:t>
            </a:r>
            <a:r>
              <a:rPr lang="en-US" dirty="0" err="1" smtClean="0"/>
              <a:t>ETGs</a:t>
            </a:r>
            <a:r>
              <a:rPr lang="en-US" dirty="0" smtClean="0"/>
              <a:t>?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BH</a:t>
            </a:r>
            <a:r>
              <a:rPr lang="en-US" dirty="0" smtClean="0"/>
              <a:t> from </a:t>
            </a:r>
            <a:r>
              <a:rPr lang="en-US" dirty="0" err="1" smtClean="0"/>
              <a:t>Magorrian</a:t>
            </a:r>
            <a:r>
              <a:rPr lang="en-US" dirty="0" smtClean="0"/>
              <a:t> relation ~1-3×10</a:t>
            </a:r>
            <a:r>
              <a:rPr lang="en-US" baseline="30000" dirty="0" smtClean="0"/>
              <a:t>7</a:t>
            </a:r>
            <a:r>
              <a:rPr lang="en-US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baseline="-25000" dirty="0" smtClean="0"/>
          </a:p>
          <a:p>
            <a:r>
              <a:rPr lang="en-US" dirty="0" smtClean="0"/>
              <a:t>L</a:t>
            </a:r>
            <a:r>
              <a:rPr lang="en-US" baseline="-25000" dirty="0" smtClean="0"/>
              <a:t>E</a:t>
            </a:r>
            <a:r>
              <a:rPr lang="en-US" dirty="0" smtClean="0"/>
              <a:t> ~ 2-6×10</a:t>
            </a:r>
            <a:r>
              <a:rPr lang="en-US" baseline="30000" dirty="0" smtClean="0"/>
              <a:t>45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/L</a:t>
            </a:r>
            <a:r>
              <a:rPr lang="en-US" baseline="-25000" dirty="0" smtClean="0"/>
              <a:t>E</a:t>
            </a:r>
            <a:r>
              <a:rPr lang="en-US" dirty="0" smtClean="0"/>
              <a:t> ~ 10</a:t>
            </a:r>
            <a:r>
              <a:rPr lang="en-US" baseline="30000" dirty="0" smtClean="0"/>
              <a:t>-5</a:t>
            </a:r>
            <a:r>
              <a:rPr lang="en-US" dirty="0" smtClean="0"/>
              <a:t> – 10</a:t>
            </a:r>
            <a:r>
              <a:rPr lang="en-US" baseline="30000" dirty="0" smtClean="0"/>
              <a:t>-6</a:t>
            </a:r>
            <a:endParaRPr lang="en-US" baseline="30000" dirty="0"/>
          </a:p>
        </p:txBody>
      </p:sp>
      <p:sp>
        <p:nvSpPr>
          <p:cNvPr id="5" name="Frame 4"/>
          <p:cNvSpPr/>
          <p:nvPr/>
        </p:nvSpPr>
        <p:spPr>
          <a:xfrm>
            <a:off x="4437097" y="2746744"/>
            <a:ext cx="1162717" cy="2286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64333" y="2746744"/>
            <a:ext cx="4123369" cy="23315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64683" y="3361331"/>
            <a:ext cx="8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LMXB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60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087"/>
            <a:ext cx="8229600" cy="40816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‘hot’ high-energy universe is a natural outcome of galaxy evolution, which we are beginning to explore with </a:t>
            </a:r>
            <a:r>
              <a:rPr lang="en-US" i="1" dirty="0" smtClean="0">
                <a:solidFill>
                  <a:srgbClr val="FFFF00"/>
                </a:solidFill>
              </a:rPr>
              <a:t>Chandra</a:t>
            </a:r>
          </a:p>
          <a:p>
            <a:r>
              <a:rPr lang="en-US" dirty="0" smtClean="0"/>
              <a:t>A few examples, to start the discussion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High resolution </a:t>
            </a:r>
            <a:r>
              <a:rPr lang="en-US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deep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observations of nearby galaxies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 of the hot ISM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nuclear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MBHs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and feedback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… to directly compare with theoretical simulations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DBEEF4"/>
                </a:solidFill>
              </a:rPr>
              <a:t>Direct observational study of AGN feedback (e.g. NGC 4151)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2D mapping of GCs and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LMXBs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with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Chandra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Hubble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new way to investigate minor mergers in the evolution of giant 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5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Investigating the </a:t>
            </a:r>
            <a:r>
              <a:rPr lang="en-US" sz="285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</a:t>
            </a:r>
            <a:r>
              <a:rPr lang="en-US" sz="285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-evolution of the Hot ISM + AGN of </a:t>
            </a:r>
            <a:r>
              <a:rPr lang="en-US" sz="285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ETGs</a:t>
            </a:r>
            <a:endParaRPr lang="en-US" sz="2857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alphaModFix amt="72000"/>
          </a:blip>
          <a:srcRect l="13138" r="28560"/>
          <a:stretch>
            <a:fillRect/>
          </a:stretch>
        </p:blipFill>
        <p:spPr>
          <a:xfrm rot="16200000">
            <a:off x="2816038" y="-2861710"/>
            <a:ext cx="3466251" cy="9189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3521259"/>
            <a:ext cx="9144000" cy="33367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3" y="676213"/>
            <a:ext cx="9022354" cy="54499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Collapse + hierarchical merging evolution + Feedback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		</a:t>
            </a:r>
            <a:r>
              <a:rPr lang="en-US" dirty="0" smtClean="0">
                <a:solidFill>
                  <a:srgbClr val="FFFFFF"/>
                </a:solidFill>
              </a:rPr>
              <a:t>Major merging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					Minor merging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					Accretion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Evolution of the stellar component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Evolution of nuclear MBH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Evolution of the ISM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4"/>
            <a:ext cx="8229600" cy="492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Galaxy – MBH Evolution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2824" y="3889206"/>
            <a:ext cx="91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XRB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824" y="3365986"/>
            <a:ext cx="68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1498" y="5197256"/>
            <a:ext cx="14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physical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007" y="4674036"/>
            <a:ext cx="220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Double 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007" y="4263443"/>
            <a:ext cx="10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1498" y="5720476"/>
            <a:ext cx="161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chemical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5400000" flipH="1">
            <a:off x="6044069" y="2541036"/>
            <a:ext cx="3826299" cy="1300534"/>
          </a:xfrm>
          <a:prstGeom prst="bentArrow">
            <a:avLst>
              <a:gd name="adj1" fmla="val 12861"/>
              <a:gd name="adj2" fmla="val 14737"/>
              <a:gd name="adj3" fmla="val 1632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rot="5400000" flipH="1">
            <a:off x="6426153" y="2158953"/>
            <a:ext cx="2611053" cy="849453"/>
          </a:xfrm>
          <a:prstGeom prst="bentArrow">
            <a:avLst>
              <a:gd name="adj1" fmla="val 25000"/>
              <a:gd name="adj2" fmla="val 23987"/>
              <a:gd name="adj3" fmla="val 2402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168851" y="3735667"/>
            <a:ext cx="428849" cy="1535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8851" y="3889206"/>
            <a:ext cx="428849" cy="37423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4" idx="1"/>
          </p:cNvCxnSpPr>
          <p:nvPr/>
        </p:nvCxnSpPr>
        <p:spPr>
          <a:xfrm flipV="1">
            <a:off x="4684367" y="4525053"/>
            <a:ext cx="420640" cy="2379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3" idx="1"/>
          </p:cNvCxnSpPr>
          <p:nvPr/>
        </p:nvCxnSpPr>
        <p:spPr>
          <a:xfrm>
            <a:off x="4684367" y="4786663"/>
            <a:ext cx="420640" cy="14898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0000"/>
          </a:blip>
          <a:stretch>
            <a:fillRect/>
          </a:stretch>
        </p:blipFill>
        <p:spPr>
          <a:xfrm>
            <a:off x="49483" y="3982023"/>
            <a:ext cx="4226549" cy="1907245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3825561" y="5566391"/>
            <a:ext cx="265316" cy="15408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25561" y="5720476"/>
            <a:ext cx="265316" cy="2616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Bent Arrow 24"/>
          <p:cNvSpPr/>
          <p:nvPr/>
        </p:nvSpPr>
        <p:spPr>
          <a:xfrm flipH="1" flipV="1">
            <a:off x="5979048" y="1278152"/>
            <a:ext cx="2870638" cy="4848011"/>
          </a:xfrm>
          <a:prstGeom prst="bentArrow">
            <a:avLst>
              <a:gd name="adj1" fmla="val 6800"/>
              <a:gd name="adj2" fmla="val 6556"/>
              <a:gd name="adj3" fmla="val 16531"/>
              <a:gd name="adj4" fmla="val 4132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Explosion 2 29"/>
          <p:cNvSpPr/>
          <p:nvPr/>
        </p:nvSpPr>
        <p:spPr>
          <a:xfrm>
            <a:off x="2383176" y="5720476"/>
            <a:ext cx="1252775" cy="91440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60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087"/>
            <a:ext cx="8229600" cy="40816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‘hot’ high-energy universe is a natural outcome of galaxy evolution, which we are beginning to explore with </a:t>
            </a:r>
            <a:r>
              <a:rPr lang="en-US" i="1" dirty="0" smtClean="0">
                <a:solidFill>
                  <a:srgbClr val="FFFF00"/>
                </a:solidFill>
              </a:rPr>
              <a:t>Chandra</a:t>
            </a:r>
          </a:p>
          <a:p>
            <a:r>
              <a:rPr lang="en-US" dirty="0" smtClean="0"/>
              <a:t>A few examples, to start the discussion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High resolution </a:t>
            </a:r>
            <a:r>
              <a:rPr lang="en-US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deep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observations of nearby galaxies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 of the hot ISM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nuclear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MBHs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and feedback </a:t>
            </a:r>
          </a:p>
          <a:p>
            <a:pPr marL="1371600" lvl="2" indent="-457200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… to directly compare with theoretical simulations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DBEEF4"/>
                </a:solidFill>
              </a:rPr>
              <a:t>Direct observational study of AGN feedback (e.g. NGC 4151)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2D mapping of GCs and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LMXBs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with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Chandra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Hubble</a:t>
            </a:r>
          </a:p>
          <a:p>
            <a:pPr lvl="2">
              <a:buFont typeface="Wingdings" charset="2"/>
              <a:buChar char="§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new way to investigate minor mergers in the evolution of giant 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5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Investigating the </a:t>
            </a:r>
            <a:r>
              <a:rPr lang="en-US" sz="285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z</a:t>
            </a:r>
            <a:r>
              <a:rPr lang="en-US" sz="285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-evolution of the Hot ISM + AGN of </a:t>
            </a:r>
            <a:r>
              <a:rPr lang="en-US" sz="285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ETGs</a:t>
            </a:r>
            <a:endParaRPr lang="en-US" sz="2857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339707" y="4938701"/>
            <a:ext cx="8534487" cy="1526032"/>
          </a:xfrm>
          <a:prstGeom prst="frame">
            <a:avLst>
              <a:gd name="adj1" fmla="val 1129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663" y="5090259"/>
            <a:ext cx="811713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These results require high angular resolution and sensitivity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They highlight the need for a future high-resolution larger area X-ray telescope  --- SMARTX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2135" y="0"/>
            <a:ext cx="2661865" cy="16957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Arp 220</a:t>
            </a:r>
          </a:p>
          <a:p>
            <a:pPr>
              <a:buNone/>
            </a:pPr>
            <a:r>
              <a:rPr lang="en-US" sz="2400" dirty="0" smtClean="0"/>
              <a:t>D ~ 80 </a:t>
            </a:r>
            <a:r>
              <a:rPr lang="en-US" sz="2400" dirty="0" err="1" smtClean="0"/>
              <a:t>Mpc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978" t="11465" b="15472"/>
          <a:stretch>
            <a:fillRect/>
          </a:stretch>
        </p:blipFill>
        <p:spPr>
          <a:xfrm>
            <a:off x="748106" y="956829"/>
            <a:ext cx="3224395" cy="3301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7000" contrast="64000"/>
          </a:blip>
          <a:stretch>
            <a:fillRect/>
          </a:stretch>
        </p:blipFill>
        <p:spPr>
          <a:xfrm>
            <a:off x="4146478" y="956829"/>
            <a:ext cx="3308512" cy="3301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32" y="4111402"/>
            <a:ext cx="2595183" cy="225251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958376" y="1496133"/>
            <a:ext cx="1675989" cy="158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26705" y="1136597"/>
            <a:ext cx="110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‘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8085" y="3925899"/>
            <a:ext cx="104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‘’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8263" y="3676543"/>
            <a:ext cx="236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McDowell et al 2003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616995" y="4245538"/>
            <a:ext cx="1675989" cy="158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Antennae – no active </a:t>
            </a:r>
            <a:r>
              <a:rPr lang="en-US" dirty="0" err="1" smtClean="0"/>
              <a:t>MBHs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 formation in nuclear regions</a:t>
            </a:r>
          </a:p>
          <a:p>
            <a:endParaRPr lang="en-US" dirty="0"/>
          </a:p>
        </p:txBody>
      </p:sp>
      <p:pic>
        <p:nvPicPr>
          <p:cNvPr id="4" name="Picture 3" descr="truecolor_expcorr_v2_innerregions"/>
          <p:cNvPicPr>
            <a:picLocks noChangeAspect="1" noChangeArrowheads="1"/>
          </p:cNvPicPr>
          <p:nvPr/>
        </p:nvPicPr>
        <p:blipFill>
          <a:blip r:embed="rId2">
            <a:lum bright="9000" contrast="9000"/>
          </a:blip>
          <a:srcRect l="18780" t="13422" r="9848" b="13187"/>
          <a:stretch>
            <a:fillRect/>
          </a:stretch>
        </p:blipFill>
        <p:spPr bwMode="auto">
          <a:xfrm>
            <a:off x="858568" y="2408734"/>
            <a:ext cx="3925099" cy="385441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5400000" flipH="1" flipV="1">
            <a:off x="3637755" y="4885344"/>
            <a:ext cx="187007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0" y="5088040"/>
            <a:ext cx="59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CC99"/>
                </a:solidFill>
              </a:rPr>
              <a:t>1’</a:t>
            </a:r>
            <a:endParaRPr lang="en-US" dirty="0">
              <a:solidFill>
                <a:srgbClr val="00CC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9588" y="2421467"/>
            <a:ext cx="482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X</a:t>
            </a:r>
            <a:r>
              <a:rPr lang="en-US" sz="2400" dirty="0" smtClean="0">
                <a:solidFill>
                  <a:srgbClr val="FFFFFF"/>
                </a:solidFill>
              </a:rPr>
              <a:t> ~ 3.5×10</a:t>
            </a:r>
            <a:r>
              <a:rPr lang="en-US" sz="2400" baseline="30000" dirty="0" smtClean="0">
                <a:solidFill>
                  <a:srgbClr val="FFFFFF"/>
                </a:solidFill>
              </a:rPr>
              <a:t>-11 </a:t>
            </a:r>
            <a:r>
              <a:rPr lang="en-US" sz="2400" dirty="0" smtClean="0">
                <a:solidFill>
                  <a:srgbClr val="FFFFFF"/>
                </a:solidFill>
              </a:rPr>
              <a:t>– 2.8×10</a:t>
            </a:r>
            <a:r>
              <a:rPr lang="en-US" sz="2400" baseline="30000" dirty="0" smtClean="0">
                <a:solidFill>
                  <a:srgbClr val="FFFFFF"/>
                </a:solidFill>
              </a:rPr>
              <a:t>-10 </a:t>
            </a:r>
            <a:r>
              <a:rPr lang="en-US" sz="2000" dirty="0" smtClean="0">
                <a:solidFill>
                  <a:srgbClr val="FFFFFF"/>
                </a:solidFill>
              </a:rPr>
              <a:t>dyne cm</a:t>
            </a:r>
            <a:r>
              <a:rPr lang="en-US" sz="2000" baseline="30000" dirty="0" smtClean="0">
                <a:solidFill>
                  <a:srgbClr val="FFFFFF"/>
                </a:solidFill>
              </a:rPr>
              <a:t>-2</a:t>
            </a:r>
            <a:endParaRPr lang="en-US" sz="2400" baseline="300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X</a:t>
            </a:r>
            <a:r>
              <a:rPr lang="en-US" sz="2400" dirty="0" smtClean="0">
                <a:solidFill>
                  <a:srgbClr val="FFFFFF"/>
                </a:solidFill>
              </a:rPr>
              <a:t> &gt; </a:t>
            </a:r>
            <a:r>
              <a:rPr lang="en-US" sz="2400" dirty="0" err="1" smtClean="0">
                <a:solidFill>
                  <a:srgbClr val="FFFF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CO</a:t>
            </a:r>
            <a:r>
              <a:rPr lang="en-US" sz="2400" dirty="0" smtClean="0">
                <a:solidFill>
                  <a:srgbClr val="FFFFFF"/>
                </a:solidFill>
              </a:rPr>
              <a:t> in nucleus of NGC 4038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97361" y="3445246"/>
            <a:ext cx="3987800" cy="1642794"/>
          </a:xfrm>
          <a:prstGeom prst="roundRect">
            <a:avLst/>
          </a:prstGeom>
          <a:gradFill flip="none" rotWithShape="1">
            <a:gsLst>
              <a:gs pos="3000">
                <a:srgbClr val="FFFF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6032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00"/>
                </a:solidFill>
              </a:rPr>
              <a:t>Shock waves driven by hot gas may initiate star formation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5256877">
            <a:off x="3418667" y="2747720"/>
            <a:ext cx="345487" cy="154770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Nuclei of Arp 220</a:t>
            </a:r>
            <a:br>
              <a:rPr lang="en-US" dirty="0" smtClean="0"/>
            </a:br>
            <a:r>
              <a:rPr lang="en-US" sz="2667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Paggi</a:t>
            </a:r>
            <a:r>
              <a:rPr lang="en-US" sz="2667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et al., in preparation</a:t>
            </a:r>
            <a:endParaRPr lang="en-US" sz="2667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888" t="2813" r="2602" b="2398"/>
          <a:stretch>
            <a:fillRect/>
          </a:stretch>
        </p:blipFill>
        <p:spPr>
          <a:xfrm>
            <a:off x="1" y="1417637"/>
            <a:ext cx="9144000" cy="3085491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0" y="1417638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3041686" y="1417639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6086637" y="1417637"/>
            <a:ext cx="3057364" cy="3085489"/>
          </a:xfrm>
          <a:prstGeom prst="frame">
            <a:avLst>
              <a:gd name="adj1" fmla="val 1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5430" y="1489449"/>
            <a:ext cx="1379734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3-6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319390" y="1489449"/>
            <a:ext cx="1379734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 XXV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210601" y="1489449"/>
            <a:ext cx="1379734" cy="402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6.4 </a:t>
            </a:r>
            <a:r>
              <a:rPr lang="en-US" dirty="0" err="1" smtClean="0"/>
              <a:t>keV</a:t>
            </a:r>
            <a:r>
              <a:rPr lang="en-US" dirty="0" smtClean="0"/>
              <a:t> line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4" y="3630777"/>
            <a:ext cx="3911775" cy="302340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623" y="3630777"/>
            <a:ext cx="3855446" cy="302340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7" name="Down Arrow 16"/>
          <p:cNvSpPr/>
          <p:nvPr/>
        </p:nvSpPr>
        <p:spPr>
          <a:xfrm rot="3243368">
            <a:off x="3209760" y="2967604"/>
            <a:ext cx="355386" cy="12283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8404530">
            <a:off x="5436331" y="2962179"/>
            <a:ext cx="355386" cy="122833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72" y="0"/>
            <a:ext cx="8229600" cy="914574"/>
          </a:xfrm>
        </p:spPr>
        <p:txBody>
          <a:bodyPr/>
          <a:lstStyle/>
          <a:p>
            <a:r>
              <a:rPr lang="en-US" sz="2800" dirty="0" smtClean="0"/>
              <a:t>NGC 4151 – The 4 </a:t>
            </a:r>
            <a:r>
              <a:rPr lang="en-US" sz="2800" dirty="0" err="1" smtClean="0"/>
              <a:t>kpc</a:t>
            </a:r>
            <a:r>
              <a:rPr lang="en-US" sz="2800" dirty="0" smtClean="0"/>
              <a:t> X-ray filled cavity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36380" t="28605" r="37527" b="38127"/>
          <a:stretch>
            <a:fillRect/>
          </a:stretch>
        </p:blipFill>
        <p:spPr>
          <a:xfrm>
            <a:off x="1880943" y="774701"/>
            <a:ext cx="5466820" cy="56245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6347" y="374590"/>
            <a:ext cx="2273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Wang  et al 2010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46591" y="5957798"/>
            <a:ext cx="1144552" cy="287438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30’’~ 2kpc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3466252"/>
            <a:ext cx="9144000" cy="33917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alphaModFix amt="72000"/>
          </a:blip>
          <a:srcRect l="13138" r="28560"/>
          <a:stretch>
            <a:fillRect/>
          </a:stretch>
        </p:blipFill>
        <p:spPr>
          <a:xfrm rot="16200000">
            <a:off x="2816038" y="-2861710"/>
            <a:ext cx="3466251" cy="91896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3" y="676213"/>
            <a:ext cx="9022354" cy="54499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Collapse + hierarchical merging evolution + Feedback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Major merging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Minor merging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Accretion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Evolution of the stellar component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Evolution of nuclear MBH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Evolution of the ISM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4"/>
            <a:ext cx="8229600" cy="492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Galaxy – MBH Evolution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36856" y="2319546"/>
            <a:ext cx="16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gas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856" y="2842766"/>
            <a:ext cx="209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companions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21551" y="2707132"/>
            <a:ext cx="615305" cy="135634"/>
          </a:xfrm>
          <a:prstGeom prst="line">
            <a:avLst/>
          </a:prstGeom>
          <a:ln>
            <a:solidFill>
              <a:srgbClr val="EEEC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21551" y="2842766"/>
            <a:ext cx="615305" cy="309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2824" y="3889206"/>
            <a:ext cx="91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XRB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824" y="3365986"/>
            <a:ext cx="68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1498" y="5197256"/>
            <a:ext cx="149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physical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007" y="4674036"/>
            <a:ext cx="220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Double 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007" y="4263443"/>
            <a:ext cx="106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AGN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1498" y="5720476"/>
            <a:ext cx="161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chemical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168851" y="3735667"/>
            <a:ext cx="428849" cy="1535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8851" y="3889206"/>
            <a:ext cx="428849" cy="37423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4" idx="1"/>
          </p:cNvCxnSpPr>
          <p:nvPr/>
        </p:nvCxnSpPr>
        <p:spPr>
          <a:xfrm flipV="1">
            <a:off x="4684367" y="4525053"/>
            <a:ext cx="420640" cy="2379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3" idx="1"/>
          </p:cNvCxnSpPr>
          <p:nvPr/>
        </p:nvCxnSpPr>
        <p:spPr>
          <a:xfrm>
            <a:off x="4684367" y="4786663"/>
            <a:ext cx="420640" cy="14898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0000"/>
          </a:blip>
          <a:stretch>
            <a:fillRect/>
          </a:stretch>
        </p:blipFill>
        <p:spPr>
          <a:xfrm>
            <a:off x="49483" y="3982023"/>
            <a:ext cx="4226549" cy="1907245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3825561" y="5566391"/>
            <a:ext cx="265316" cy="15408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25561" y="5720476"/>
            <a:ext cx="265316" cy="26161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xplosion 2 25"/>
          <p:cNvSpPr/>
          <p:nvPr/>
        </p:nvSpPr>
        <p:spPr>
          <a:xfrm>
            <a:off x="2383176" y="5720476"/>
            <a:ext cx="1252775" cy="914400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481" y="5226138"/>
            <a:ext cx="4045025" cy="51093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 NGC4649 in Virgo (</a:t>
            </a:r>
            <a:r>
              <a:rPr lang="en-US" sz="2800" dirty="0" err="1" smtClean="0">
                <a:solidFill>
                  <a:srgbClr val="CCFFCC"/>
                </a:solidFill>
              </a:rPr>
              <a:t>Luo</a:t>
            </a:r>
            <a:r>
              <a:rPr lang="en-US" sz="2800" dirty="0" smtClean="0">
                <a:solidFill>
                  <a:srgbClr val="CCFFCC"/>
                </a:solidFill>
              </a:rPr>
              <a:t> et al 2012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29" y="1036571"/>
            <a:ext cx="4315059" cy="406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2" y="1036571"/>
            <a:ext cx="4482384" cy="41051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11" dirty="0" smtClean="0"/>
              <a:t>With Chandra we can decompose the X-ray emission of </a:t>
            </a:r>
            <a:r>
              <a:rPr lang="en-US" sz="3111" dirty="0" err="1" smtClean="0"/>
              <a:t>ETGs</a:t>
            </a:r>
            <a:r>
              <a:rPr lang="en-US" sz="3111" dirty="0" smtClean="0"/>
              <a:t> into its components</a:t>
            </a:r>
            <a:br>
              <a:rPr lang="en-US" sz="311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Scaling relations in 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ETGs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Dong-Woo Kim’s talk</a:t>
            </a:r>
          </a:p>
          <a:p>
            <a:r>
              <a:rPr lang="en-US" dirty="0" smtClean="0"/>
              <a:t>Physical state of the hot 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Scaling relations in </a:t>
            </a:r>
            <a:r>
              <a:rPr lang="en-US" dirty="0" err="1" smtClean="0">
                <a:sym typeface="Wingdings"/>
              </a:rPr>
              <a:t>ETGs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Dong-Woo Kim’s talk</a:t>
            </a:r>
          </a:p>
          <a:p>
            <a:r>
              <a:rPr lang="en-US" dirty="0" smtClean="0"/>
              <a:t>Physical state of the hot ISM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2462" y="3347590"/>
            <a:ext cx="4721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But </a:t>
            </a:r>
            <a:r>
              <a:rPr lang="en-US" sz="3200" i="1" dirty="0" smtClean="0">
                <a:solidFill>
                  <a:srgbClr val="FFFF00"/>
                </a:solidFill>
              </a:rPr>
              <a:t>Chandra</a:t>
            </a:r>
            <a:r>
              <a:rPr lang="en-US" sz="3200" dirty="0" smtClean="0">
                <a:solidFill>
                  <a:srgbClr val="FFFF00"/>
                </a:solidFill>
              </a:rPr>
              <a:t> can also look at the deeper universe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0511"/>
          </a:xfrm>
        </p:spPr>
        <p:txBody>
          <a:bodyPr>
            <a:normAutofit fontScale="92500" lnSpcReduction="20000"/>
          </a:bodyPr>
          <a:lstStyle/>
          <a:p>
            <a:r>
              <a:rPr lang="en-US" sz="3613" i="1" dirty="0" smtClean="0"/>
              <a:t>Chandra</a:t>
            </a:r>
            <a:r>
              <a:rPr lang="en-US" sz="3613" dirty="0" smtClean="0"/>
              <a:t> observations of major mergers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Halo Evolution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MBH Evolution</a:t>
            </a:r>
          </a:p>
          <a:p>
            <a:r>
              <a:rPr lang="en-US" sz="3613" dirty="0" smtClean="0"/>
              <a:t>Direct observational study of AGN feedback on the ISM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NGC 4151</a:t>
            </a:r>
          </a:p>
          <a:p>
            <a:r>
              <a:rPr lang="en-US" sz="3429" dirty="0" smtClean="0"/>
              <a:t>Minor merging &amp; accretion from </a:t>
            </a:r>
            <a:r>
              <a:rPr lang="en-US" sz="3429" i="1" dirty="0" smtClean="0"/>
              <a:t>Chandra</a:t>
            </a:r>
            <a:r>
              <a:rPr lang="en-US" sz="3429" dirty="0" smtClean="0"/>
              <a:t> and </a:t>
            </a:r>
            <a:r>
              <a:rPr lang="en-US" sz="3429" i="1" dirty="0" smtClean="0"/>
              <a:t>Hubble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2D mapping of GC and LMXB position</a:t>
            </a:r>
          </a:p>
          <a:p>
            <a:r>
              <a:rPr lang="en-US" sz="3429" dirty="0" smtClean="0"/>
              <a:t>ETG scaling relations at low and high </a:t>
            </a:r>
            <a:r>
              <a:rPr lang="en-US" sz="3429" i="1" dirty="0" err="1" smtClean="0"/>
              <a:t>z</a:t>
            </a:r>
            <a:endParaRPr lang="en-US" sz="3429" i="1" dirty="0" smtClean="0"/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C-COSMOS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3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Hot ISM / Halos</a:t>
            </a:r>
            <a:br>
              <a:rPr lang="en-US" dirty="0" smtClean="0"/>
            </a:br>
            <a:r>
              <a:rPr lang="en-US" sz="3556" dirty="0" smtClean="0">
                <a:solidFill>
                  <a:srgbClr val="FFFF00"/>
                </a:solidFill>
              </a:rPr>
              <a:t>The Antennae &amp; NGC 6240</a:t>
            </a:r>
            <a:endParaRPr lang="en-US" sz="3556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alphaModFix/>
          </a:blip>
          <a:srcRect l="3815" t="4540" r="2997" b="2817"/>
          <a:stretch>
            <a:fillRect/>
          </a:stretch>
        </p:blipFill>
        <p:spPr>
          <a:xfrm>
            <a:off x="1686210" y="774700"/>
            <a:ext cx="6426225" cy="5624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72" y="0"/>
            <a:ext cx="8229600" cy="914574"/>
          </a:xfrm>
        </p:spPr>
        <p:txBody>
          <a:bodyPr/>
          <a:lstStyle/>
          <a:p>
            <a:r>
              <a:rPr lang="en-US" sz="2800" dirty="0" smtClean="0"/>
              <a:t>NGC 4151 – The 4 </a:t>
            </a:r>
            <a:r>
              <a:rPr lang="en-US" sz="2800" dirty="0" err="1" smtClean="0"/>
              <a:t>kpc</a:t>
            </a:r>
            <a:r>
              <a:rPr lang="en-US" sz="2800" dirty="0" smtClean="0"/>
              <a:t> X-ray filled cavity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7" y="808005"/>
            <a:ext cx="3175000" cy="2344012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9486927">
            <a:off x="455613" y="2319867"/>
            <a:ext cx="1648862" cy="484632"/>
          </a:xfrm>
          <a:prstGeom prst="rightArrow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Stellar bulge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067" y="3445933"/>
            <a:ext cx="15761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X-ray emission of the cavity is not due to unresolved stellar sources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36347" y="374590"/>
            <a:ext cx="2273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Wang  et al 2010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6210" y="5665134"/>
            <a:ext cx="121959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46591" y="5957798"/>
            <a:ext cx="1144552" cy="287438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30’’~ 2kpc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7" descr="3color_A3_4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 r="4409" b="5048"/>
          <a:stretch>
            <a:fillRect/>
          </a:stretch>
        </p:blipFill>
        <p:spPr bwMode="auto">
          <a:xfrm rot="1162368">
            <a:off x="1399950" y="220917"/>
            <a:ext cx="5505876" cy="545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Fabbiano</a:t>
            </a:r>
            <a:r>
              <a:rPr lang="en-US" sz="2000" dirty="0" smtClean="0">
                <a:solidFill>
                  <a:srgbClr val="AAE2CA"/>
                </a:solidFill>
              </a:rPr>
              <a:t> et al 2004</a:t>
            </a:r>
            <a:endParaRPr lang="en-US" dirty="0">
              <a:solidFill>
                <a:srgbClr val="AAE2C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165" y="463551"/>
            <a:ext cx="3927734" cy="26430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5400000">
            <a:off x="1509017" y="4110352"/>
            <a:ext cx="4497822" cy="9974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flipH="1">
            <a:off x="3705058" y="6438808"/>
            <a:ext cx="176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~200” – 18 </a:t>
            </a:r>
            <a:r>
              <a:rPr lang="en-US" dirty="0" err="1" smtClean="0">
                <a:solidFill>
                  <a:srgbClr val="FFFF00"/>
                </a:solidFill>
              </a:rPr>
              <a:t>kpc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494" y="3467781"/>
            <a:ext cx="3067306" cy="26583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Loops + halo</a:t>
            </a:r>
          </a:p>
          <a:p>
            <a:r>
              <a:rPr lang="en-US" sz="2000" dirty="0" err="1" smtClean="0"/>
              <a:t>kT</a:t>
            </a:r>
            <a:r>
              <a:rPr lang="en-US" sz="2000" dirty="0" smtClean="0"/>
              <a:t> ~ 0.3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r>
              <a:rPr lang="en-US" sz="2000" dirty="0" err="1" smtClean="0"/>
              <a:t>Mgas</a:t>
            </a:r>
            <a:r>
              <a:rPr lang="en-US" sz="2000" dirty="0" smtClean="0"/>
              <a:t> ~ 4×10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000" baseline="-25000" dirty="0" smtClean="0"/>
          </a:p>
          <a:p>
            <a:r>
              <a:rPr lang="en-US" sz="2000" dirty="0" err="1" smtClean="0"/>
              <a:t>Vexp</a:t>
            </a:r>
            <a:r>
              <a:rPr lang="en-US" sz="2000" dirty="0" smtClean="0"/>
              <a:t> ~ 1000 – 100 km/</a:t>
            </a:r>
            <a:r>
              <a:rPr lang="en-US" sz="2000" dirty="0" err="1" smtClean="0"/>
              <a:t>s</a:t>
            </a:r>
            <a:endParaRPr lang="en-US" sz="2000" dirty="0" smtClean="0"/>
          </a:p>
          <a:p>
            <a:r>
              <a:rPr lang="en-US" sz="2000" dirty="0" err="1" smtClean="0"/>
              <a:t>Τc</a:t>
            </a:r>
            <a:r>
              <a:rPr lang="en-US" sz="2000" dirty="0" smtClean="0"/>
              <a:t> ~ 1 </a:t>
            </a:r>
            <a:r>
              <a:rPr lang="en-US" sz="2000" dirty="0" err="1" smtClean="0"/>
              <a:t>Gy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rcRect l="17150" t="2525" r="7256" b="12669"/>
          <a:stretch>
            <a:fillRect/>
          </a:stretch>
        </p:blipFill>
        <p:spPr>
          <a:xfrm>
            <a:off x="933534" y="274638"/>
            <a:ext cx="6485154" cy="5880952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410114" y="4403634"/>
            <a:ext cx="20085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66"/>
                </a:solidFill>
                <a:latin typeface="Arial" charset="0"/>
              </a:rPr>
              <a:t>Red- Fe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CC00"/>
                </a:solidFill>
                <a:latin typeface="Arial" charset="0"/>
              </a:rPr>
              <a:t>Green – Mg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Blue - 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Baldi</a:t>
            </a:r>
            <a:r>
              <a:rPr lang="en-US" sz="2000" dirty="0" smtClean="0">
                <a:solidFill>
                  <a:srgbClr val="AAE2CA"/>
                </a:solidFill>
              </a:rPr>
              <a:t> et al 2006a, </a:t>
            </a:r>
            <a:r>
              <a:rPr lang="en-US" sz="2000" dirty="0" err="1" smtClean="0">
                <a:solidFill>
                  <a:srgbClr val="AAE2CA"/>
                </a:solidFill>
              </a:rPr>
              <a:t>b</a:t>
            </a:r>
            <a:endParaRPr lang="en-US" dirty="0">
              <a:solidFill>
                <a:srgbClr val="AAE2CA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52" y="527050"/>
            <a:ext cx="3941598" cy="281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4462"/>
          </a:xfrm>
        </p:spPr>
        <p:txBody>
          <a:bodyPr>
            <a:noAutofit/>
          </a:bodyPr>
          <a:lstStyle/>
          <a:p>
            <a:r>
              <a:rPr lang="en-US" sz="3600" dirty="0" smtClean="0"/>
              <a:t>2D Mapping of GCs and </a:t>
            </a:r>
            <a:r>
              <a:rPr lang="en-US" sz="3600" dirty="0" err="1" smtClean="0"/>
              <a:t>LMXBs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>
                <a:solidFill>
                  <a:srgbClr val="FFFF00"/>
                </a:solidFill>
              </a:rPr>
              <a:t>How Do We Do It?</a:t>
            </a: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400" dirty="0" err="1" smtClean="0">
                <a:solidFill>
                  <a:srgbClr val="CCFFCC"/>
                </a:solidFill>
              </a:rPr>
              <a:t>D’Abrusco</a:t>
            </a:r>
            <a:r>
              <a:rPr lang="en-US" sz="2400" dirty="0" smtClean="0">
                <a:solidFill>
                  <a:srgbClr val="CCFFCC"/>
                </a:solidFill>
              </a:rPr>
              <a:t> et al 2013</a:t>
            </a:r>
            <a:endParaRPr lang="en-US" sz="3200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92" y="3923213"/>
            <a:ext cx="8081108" cy="196402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KNN Density Map </a:t>
            </a:r>
          </a:p>
          <a:p>
            <a:pPr marL="971550" lvl="1" indent="-514350"/>
            <a:r>
              <a:rPr lang="en-US" dirty="0" smtClean="0"/>
              <a:t>GC positions from </a:t>
            </a:r>
            <a:r>
              <a:rPr lang="en-US" i="1" dirty="0" smtClean="0"/>
              <a:t>Hubble </a:t>
            </a:r>
          </a:p>
          <a:p>
            <a:pPr marL="971550" lvl="1" indent="-514350"/>
            <a:r>
              <a:rPr lang="en-US" dirty="0" smtClean="0"/>
              <a:t>LMXB positions from </a:t>
            </a:r>
            <a:r>
              <a:rPr lang="en-US" i="1" dirty="0" smtClean="0"/>
              <a:t>Chandra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Residual Map relative  to smooth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Evaluate significance of residuals via MC simulations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43" y="1514612"/>
            <a:ext cx="7379183" cy="240860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06542" y="1008645"/>
            <a:ext cx="1564526" cy="3955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NGC 4261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91" y="1119263"/>
            <a:ext cx="2228865" cy="55083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DBEEF4"/>
                </a:solidFill>
              </a:rPr>
              <a:t>The Antennae</a:t>
            </a:r>
            <a:endParaRPr lang="en-US" dirty="0">
              <a:solidFill>
                <a:srgbClr val="DBEEF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6408" t="21603" r="16037" b="21167"/>
          <a:stretch>
            <a:fillRect/>
          </a:stretch>
        </p:blipFill>
        <p:spPr>
          <a:xfrm rot="4027458">
            <a:off x="1555630" y="1843708"/>
            <a:ext cx="5498779" cy="355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8EA7C5"/>
              </a:clrFrom>
              <a:clrTo>
                <a:srgbClr val="8EA7C5">
                  <a:alpha val="0"/>
                </a:srgbClr>
              </a:clrTo>
            </a:clrChange>
            <a:grayscl/>
          </a:blip>
          <a:srcRect l="22780" t="24029" r="16117" b="21527"/>
          <a:stretch>
            <a:fillRect/>
          </a:stretch>
        </p:blipFill>
        <p:spPr>
          <a:xfrm>
            <a:off x="6032037" y="1670102"/>
            <a:ext cx="2985829" cy="35431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10800000">
            <a:off x="831718" y="5700382"/>
            <a:ext cx="1737360" cy="1588"/>
          </a:xfrm>
          <a:prstGeom prst="line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</a:blip>
          <a:srcRect l="6344" t="27441" r="78114" b="41879"/>
          <a:stretch>
            <a:fillRect/>
          </a:stretch>
        </p:blipFill>
        <p:spPr>
          <a:xfrm>
            <a:off x="70691" y="1670102"/>
            <a:ext cx="235294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95" y="0"/>
            <a:ext cx="8229600" cy="1143000"/>
          </a:xfrm>
        </p:spPr>
        <p:txBody>
          <a:bodyPr/>
          <a:lstStyle/>
          <a:p>
            <a:r>
              <a:rPr lang="en-US" dirty="0" smtClean="0"/>
              <a:t>3 Major Mergers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0672" y="5311851"/>
            <a:ext cx="14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 20 </a:t>
            </a:r>
            <a:r>
              <a:rPr lang="en-US" dirty="0" err="1" smtClean="0">
                <a:solidFill>
                  <a:srgbClr val="FFFF00"/>
                </a:solidFill>
              </a:rPr>
              <a:t>kpc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57935" y="1119263"/>
            <a:ext cx="2228865" cy="5508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E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DBEE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EEF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920681" y="1119263"/>
            <a:ext cx="2228865" cy="5508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BEEF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NGC 6240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EEF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rcRect l="6344" t="27441" r="78114" b="41879"/>
          <a:stretch>
            <a:fillRect/>
          </a:stretch>
        </p:blipFill>
        <p:spPr>
          <a:xfrm>
            <a:off x="668017" y="-16721"/>
            <a:ext cx="5896695" cy="6874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924" y="274638"/>
            <a:ext cx="2226724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Antennae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667" dirty="0" smtClean="0"/>
              <a:t>NGC 4038/9</a:t>
            </a:r>
            <a:br>
              <a:rPr lang="en-US" sz="2667" dirty="0" smtClean="0"/>
            </a:br>
            <a:r>
              <a:rPr lang="en-US" sz="2667" dirty="0" smtClean="0"/>
              <a:t>D ~19 </a:t>
            </a:r>
            <a:r>
              <a:rPr lang="en-US" sz="2667" dirty="0" err="1" smtClean="0"/>
              <a:t>Mpc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7" descr="3color_A3_4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 r="4409" b="5048"/>
          <a:stretch>
            <a:fillRect/>
          </a:stretch>
        </p:blipFill>
        <p:spPr bwMode="auto">
          <a:xfrm rot="1162368">
            <a:off x="1399950" y="220917"/>
            <a:ext cx="5505876" cy="545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Fabbiano</a:t>
            </a:r>
            <a:r>
              <a:rPr lang="en-US" sz="2000" dirty="0" smtClean="0">
                <a:solidFill>
                  <a:srgbClr val="AAE2CA"/>
                </a:solidFill>
              </a:rPr>
              <a:t> et al 2004</a:t>
            </a:r>
            <a:endParaRPr lang="en-US" dirty="0">
              <a:solidFill>
                <a:srgbClr val="AAE2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9792" y="1504960"/>
            <a:ext cx="2580676" cy="302403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Population of luminous and variable </a:t>
            </a:r>
            <a:r>
              <a:rPr lang="en-US" sz="2400" dirty="0" err="1" smtClean="0"/>
              <a:t>XRBs</a:t>
            </a:r>
            <a:endParaRPr lang="en-US" sz="2400" dirty="0" smtClean="0"/>
          </a:p>
          <a:p>
            <a:pPr lvl="1"/>
            <a:r>
              <a:rPr lang="en-US" sz="2000" dirty="0" smtClean="0"/>
              <a:t>~10 </a:t>
            </a:r>
            <a:r>
              <a:rPr lang="en-US" sz="2000" dirty="0" err="1" smtClean="0"/>
              <a:t>ULXs</a:t>
            </a:r>
            <a:endParaRPr lang="en-US" sz="2000" dirty="0" smtClean="0"/>
          </a:p>
          <a:p>
            <a:pPr lvl="1"/>
            <a:r>
              <a:rPr lang="en-US" sz="2000" dirty="0" smtClean="0"/>
              <a:t>Total L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(XRB)</a:t>
            </a:r>
            <a:r>
              <a:rPr lang="en-US" sz="2000" dirty="0" smtClean="0">
                <a:solidFill>
                  <a:srgbClr val="FFFF00"/>
                </a:solidFill>
              </a:rPr>
              <a:t>~10</a:t>
            </a:r>
            <a:r>
              <a:rPr lang="en-US" sz="2000" baseline="30000" dirty="0" smtClean="0">
                <a:solidFill>
                  <a:srgbClr val="FFFF00"/>
                </a:solidFill>
              </a:rPr>
              <a:t>41</a:t>
            </a:r>
            <a:r>
              <a:rPr lang="en-US" sz="2000" dirty="0" smtClean="0">
                <a:solidFill>
                  <a:srgbClr val="FFFF00"/>
                </a:solidFill>
              </a:rPr>
              <a:t> erg/</a:t>
            </a:r>
            <a:r>
              <a:rPr lang="en-US" sz="2000" dirty="0" err="1" smtClean="0">
                <a:solidFill>
                  <a:srgbClr val="FFFF00"/>
                </a:solidFill>
              </a:rPr>
              <a:t>s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Highly structured hot gaseous features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740598" y="3171994"/>
            <a:ext cx="2568942" cy="15368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4823439" y="5050898"/>
            <a:ext cx="176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~10 </a:t>
            </a:r>
            <a:r>
              <a:rPr lang="en-US" dirty="0" err="1" smtClean="0">
                <a:solidFill>
                  <a:srgbClr val="FFFF00"/>
                </a:solidFill>
              </a:rPr>
              <a:t>kpc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ruecolor_expcorr_v2_innerregions"/>
          <p:cNvPicPr>
            <a:picLocks noChangeAspect="1" noChangeArrowheads="1"/>
          </p:cNvPicPr>
          <p:nvPr/>
        </p:nvPicPr>
        <p:blipFill>
          <a:blip r:embed="rId2">
            <a:lum bright="9000" contrast="9000"/>
          </a:blip>
          <a:srcRect l="18780" t="13422" r="9848" b="13187"/>
          <a:stretch>
            <a:fillRect/>
          </a:stretch>
        </p:blipFill>
        <p:spPr bwMode="auto">
          <a:xfrm>
            <a:off x="1463330" y="274638"/>
            <a:ext cx="6098331" cy="59885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33534" y="6167756"/>
            <a:ext cx="3889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AAE2CA"/>
                </a:solidFill>
              </a:rPr>
              <a:t>Baldi</a:t>
            </a:r>
            <a:r>
              <a:rPr lang="en-US" sz="2000" dirty="0" smtClean="0">
                <a:solidFill>
                  <a:srgbClr val="AAE2CA"/>
                </a:solidFill>
              </a:rPr>
              <a:t> et al 2006a, </a:t>
            </a:r>
            <a:r>
              <a:rPr lang="en-US" sz="2000" dirty="0" err="1" smtClean="0">
                <a:solidFill>
                  <a:srgbClr val="AAE2CA"/>
                </a:solidFill>
              </a:rPr>
              <a:t>b</a:t>
            </a:r>
            <a:endParaRPr lang="en-US" dirty="0">
              <a:solidFill>
                <a:srgbClr val="AAE2C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0312" y="108857"/>
            <a:ext cx="30826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kT</a:t>
            </a:r>
            <a:r>
              <a:rPr lang="en-US" sz="2400" dirty="0" smtClean="0">
                <a:solidFill>
                  <a:srgbClr val="FFFFFF"/>
                </a:solidFill>
              </a:rPr>
              <a:t> ~0.2 -0.8 </a:t>
            </a:r>
            <a:r>
              <a:rPr lang="en-US" sz="2400" dirty="0" err="1" smtClean="0">
                <a:solidFill>
                  <a:srgbClr val="FFFFFF"/>
                </a:solidFill>
              </a:rPr>
              <a:t>keV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/>
              <a:t>M</a:t>
            </a:r>
            <a:r>
              <a:rPr lang="en-US" sz="2400" baseline="-25000" dirty="0" err="1" smtClean="0"/>
              <a:t>gas(all</a:t>
            </a:r>
            <a:r>
              <a:rPr lang="en-US" sz="2400" baseline="-25000" dirty="0" smtClean="0"/>
              <a:t>)</a:t>
            </a:r>
            <a:r>
              <a:rPr lang="en-US" sz="2400" dirty="0" smtClean="0"/>
              <a:t>~ 1.2×10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400" dirty="0" smtClean="0"/>
          </a:p>
          <a:p>
            <a:r>
              <a:rPr lang="en-US" sz="2400" dirty="0" err="1" smtClean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 ~ 10</a:t>
            </a:r>
            <a:r>
              <a:rPr lang="en-US" sz="2400" baseline="30000" dirty="0" smtClean="0"/>
              <a:t>7-8 </a:t>
            </a:r>
            <a:r>
              <a:rPr lang="en-US" sz="2400" dirty="0" smtClean="0"/>
              <a:t>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17413</TotalTime>
  <Words>2208</Words>
  <Application>Microsoft Macintosh PowerPoint</Application>
  <PresentationFormat>On-screen Show (4:3)</PresentationFormat>
  <Paragraphs>368</Paragraphs>
  <Slides>54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X-Ray Insight into Galaxy Evolution  The ‘hot’ high-energy universe is a natural outcome of galaxy evolution</vt:lpstr>
      <vt:lpstr>Galaxy – MBH Evolution</vt:lpstr>
      <vt:lpstr>Galaxy – MBH Evolution</vt:lpstr>
      <vt:lpstr>Galaxy – MBH Evolution</vt:lpstr>
      <vt:lpstr>Outline</vt:lpstr>
      <vt:lpstr>3 Major Mergers</vt:lpstr>
      <vt:lpstr>The Antennae NGC 4038/9 D ~19 Mpc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Halo merging evolution….?</vt:lpstr>
      <vt:lpstr>Which is which? Radiative or mechanical feedback?</vt:lpstr>
      <vt:lpstr>Merging MBH  Heavily obscured (CT) AGNs  and their surroundings NGC 6240 &amp; Arp 220</vt:lpstr>
      <vt:lpstr>Slide 20</vt:lpstr>
      <vt:lpstr>Slide 21</vt:lpstr>
      <vt:lpstr>Slide 22</vt:lpstr>
      <vt:lpstr>Slide 23</vt:lpstr>
      <vt:lpstr>Slide 24</vt:lpstr>
      <vt:lpstr>The Nuclei of Arp 220 A. Paggi et al., in preparation</vt:lpstr>
      <vt:lpstr>NGC 4151 – Detailed study of the interaction of a nearby AGN with the ISM</vt:lpstr>
      <vt:lpstr>NGC 4151 – The 4 kpc X-ray filled cavity </vt:lpstr>
      <vt:lpstr>X-ray line emission and radio jet – cloud interaction </vt:lpstr>
      <vt:lpstr>Fossil indicators of past galaxy accretion and minor merging: GCs and LMXBs  See Poster by Raffaele D’Abrusco </vt:lpstr>
      <vt:lpstr>The 3 Published Examples (GC) D’Abrusco et al 2013, 2014a, 2014b</vt:lpstr>
      <vt:lpstr>NGC4649  Inhomogeneity of GC-LMXBs follows that of Red GCs</vt:lpstr>
      <vt:lpstr>NGC4649  ‘Correlated’ Inhomogeneity in Field-LMXBs</vt:lpstr>
      <vt:lpstr>Tracing the Hot ISM (and AGN?) in ETG as function of red-shift</vt:lpstr>
      <vt:lpstr>The Chandra COSMOS Survey (C-COSMOS)  Elvis et al 2009</vt:lpstr>
      <vt:lpstr>C-COSMOS X-ETG sample: results  F. Civano et al 2014 (ApJ)</vt:lpstr>
      <vt:lpstr>C-COSMOS X-ray luminous ETGs  Higher z                   Younger stellar age</vt:lpstr>
      <vt:lpstr>C-COSMOS stacking Paggi et al 2014, in preparation</vt:lpstr>
      <vt:lpstr>C-COSMOS stacking Paggi et al 2014</vt:lpstr>
      <vt:lpstr>Conclusions</vt:lpstr>
      <vt:lpstr>Conclusions</vt:lpstr>
      <vt:lpstr>Slide 41</vt:lpstr>
      <vt:lpstr>Slide 42</vt:lpstr>
      <vt:lpstr>The Antennae – no active MBHs</vt:lpstr>
      <vt:lpstr>The Nuclei of Arp 220 Paggi et al., in preparation</vt:lpstr>
      <vt:lpstr>NGC 4151 – The 4 kpc X-ray filled cavity </vt:lpstr>
      <vt:lpstr>Galaxy – MBH Evolution</vt:lpstr>
      <vt:lpstr>With Chandra we can decompose the X-ray emission of ETGs into its components </vt:lpstr>
      <vt:lpstr> Scaling relations in ETGs</vt:lpstr>
      <vt:lpstr> Scaling relations in ETGs</vt:lpstr>
      <vt:lpstr>Hot ISM / Halos The Antennae &amp; NGC 6240</vt:lpstr>
      <vt:lpstr>NGC 4151 – The 4 kpc X-ray filled cavity </vt:lpstr>
      <vt:lpstr>Slide 52</vt:lpstr>
      <vt:lpstr>Slide 53</vt:lpstr>
      <vt:lpstr>2D Mapping of GCs and LMXBs How Do We Do It? D’Abrusco et al 2013</vt:lpstr>
    </vt:vector>
  </TitlesOfParts>
  <Company>Smithsonian Astrophysical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CXC SAO</dc:creator>
  <cp:lastModifiedBy>pepi</cp:lastModifiedBy>
  <cp:revision>72</cp:revision>
  <dcterms:created xsi:type="dcterms:W3CDTF">2014-07-07T20:58:11Z</dcterms:created>
  <dcterms:modified xsi:type="dcterms:W3CDTF">2014-07-09T12:52:35Z</dcterms:modified>
</cp:coreProperties>
</file>