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0" r:id="rId3"/>
    <p:sldMasterId id="2147483694" r:id="rId4"/>
    <p:sldMasterId id="2147483722" r:id="rId5"/>
    <p:sldMasterId id="2147483736" r:id="rId6"/>
    <p:sldMasterId id="2147483750" r:id="rId7"/>
    <p:sldMasterId id="2147483764" r:id="rId8"/>
    <p:sldMasterId id="2147483778" r:id="rId9"/>
    <p:sldMasterId id="2147483792" r:id="rId10"/>
    <p:sldMasterId id="2147483806" r:id="rId11"/>
  </p:sldMasterIdLst>
  <p:notesMasterIdLst>
    <p:notesMasterId r:id="rId56"/>
  </p:notesMasterIdLst>
  <p:handoutMasterIdLst>
    <p:handoutMasterId r:id="rId57"/>
  </p:handoutMasterIdLst>
  <p:sldIdLst>
    <p:sldId id="958" r:id="rId12"/>
    <p:sldId id="961" r:id="rId13"/>
    <p:sldId id="959" r:id="rId14"/>
    <p:sldId id="962" r:id="rId15"/>
    <p:sldId id="964" r:id="rId16"/>
    <p:sldId id="986" r:id="rId17"/>
    <p:sldId id="987" r:id="rId18"/>
    <p:sldId id="988" r:id="rId19"/>
    <p:sldId id="998" r:id="rId20"/>
    <p:sldId id="966" r:id="rId21"/>
    <p:sldId id="878" r:id="rId22"/>
    <p:sldId id="967" r:id="rId23"/>
    <p:sldId id="879" r:id="rId24"/>
    <p:sldId id="989" r:id="rId25"/>
    <p:sldId id="990" r:id="rId26"/>
    <p:sldId id="974" r:id="rId27"/>
    <p:sldId id="971" r:id="rId28"/>
    <p:sldId id="970" r:id="rId29"/>
    <p:sldId id="972" r:id="rId30"/>
    <p:sldId id="968" r:id="rId31"/>
    <p:sldId id="981" r:id="rId32"/>
    <p:sldId id="982" r:id="rId33"/>
    <p:sldId id="980" r:id="rId34"/>
    <p:sldId id="979" r:id="rId35"/>
    <p:sldId id="953" r:id="rId36"/>
    <p:sldId id="950" r:id="rId37"/>
    <p:sldId id="975" r:id="rId38"/>
    <p:sldId id="976" r:id="rId39"/>
    <p:sldId id="951" r:id="rId40"/>
    <p:sldId id="977" r:id="rId41"/>
    <p:sldId id="952" r:id="rId42"/>
    <p:sldId id="978" r:id="rId43"/>
    <p:sldId id="955" r:id="rId44"/>
    <p:sldId id="983" r:id="rId45"/>
    <p:sldId id="984" r:id="rId46"/>
    <p:sldId id="985" r:id="rId47"/>
    <p:sldId id="949" r:id="rId48"/>
    <p:sldId id="991" r:id="rId49"/>
    <p:sldId id="992" r:id="rId50"/>
    <p:sldId id="993" r:id="rId51"/>
    <p:sldId id="994" r:id="rId52"/>
    <p:sldId id="995" r:id="rId53"/>
    <p:sldId id="996" r:id="rId54"/>
    <p:sldId id="997" r:id="rId55"/>
  </p:sldIdLst>
  <p:sldSz cx="9144000" cy="6858000" type="screen4x3"/>
  <p:notesSz cx="7315200" cy="9601200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har char="•"/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1600" i="1" kern="1200">
        <a:solidFill>
          <a:srgbClr val="FF3300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CFF"/>
    <a:srgbClr val="AF399F"/>
    <a:srgbClr val="80167C"/>
    <a:srgbClr val="000000"/>
    <a:srgbClr val="4EAFFF"/>
    <a:srgbClr val="006600"/>
    <a:srgbClr val="0066FF"/>
    <a:srgbClr val="FF9933"/>
    <a:srgbClr val="FFFF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09" autoAdjust="0"/>
    <p:restoredTop sz="78820" autoAdjust="0"/>
  </p:normalViewPr>
  <p:slideViewPr>
    <p:cSldViewPr>
      <p:cViewPr>
        <p:scale>
          <a:sx n="90" d="100"/>
          <a:sy n="90" d="100"/>
        </p:scale>
        <p:origin x="-792" y="-8"/>
      </p:cViewPr>
      <p:guideLst>
        <p:guide orient="horz" pos="4319"/>
        <p:guide pos="2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4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50" Type="http://schemas.openxmlformats.org/officeDocument/2006/relationships/slide" Target="slides/slide39.xml"/><Relationship Id="rId51" Type="http://schemas.openxmlformats.org/officeDocument/2006/relationships/slide" Target="slides/slide40.xml"/><Relationship Id="rId52" Type="http://schemas.openxmlformats.org/officeDocument/2006/relationships/slide" Target="slides/slide41.xml"/><Relationship Id="rId53" Type="http://schemas.openxmlformats.org/officeDocument/2006/relationships/slide" Target="slides/slide42.xml"/><Relationship Id="rId54" Type="http://schemas.openxmlformats.org/officeDocument/2006/relationships/slide" Target="slides/slide43.xml"/><Relationship Id="rId55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29.xml"/><Relationship Id="rId41" Type="http://schemas.openxmlformats.org/officeDocument/2006/relationships/slide" Target="slides/slide30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9AE1A5A-86D0-4DA7-91CD-1C59955D6B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50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416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2263" y="0"/>
            <a:ext cx="31416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08100" y="739775"/>
            <a:ext cx="4740275" cy="35544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4591050"/>
            <a:ext cx="5372100" cy="429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7488"/>
            <a:ext cx="31416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2263" y="9107488"/>
            <a:ext cx="31416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A65D63BA-1667-4398-8A78-10454C4E67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07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32242C-2346-4980-A442-2245B2C4D79D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3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57E80-6BA1-4282-B64A-133EF37CFD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03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27647-11DC-4767-8A9E-4CD43F836E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03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27021-8775-4AB3-9F32-B5F6363FE8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69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96384-2213-4EF5-A56A-7E63B5D647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1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27D9D-9C85-45AA-AFAC-142E10C9A0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660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50C91-B387-414D-9043-C1BC2C940A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272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30700-B33F-4539-BE6B-2326780D7E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3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05E96-A53A-4E14-9F83-A98BF6E3CB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1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BD438-DE11-49F2-9679-4CDEF75FA3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00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84D37-3524-4CDB-88DA-A948F374C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02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18584-B70B-46A7-A875-769FFCDF36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834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00FB8-0C5F-4A00-B7EB-F5DCAF8C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8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356DA-F5D8-465E-A1D3-7F531728D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833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20531-4D29-4953-A633-2AA5E7D1367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5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62E7F-33F8-4541-AF7F-D467A2E2E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35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5C051-7BA3-4B9F-9042-19B166B9BAE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476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4D593-0D2E-452D-994D-2F6BCCF8277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71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B3224-838F-4F92-9B2B-192C7C01F0F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17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DDA03-CF60-4026-B334-B9D35529352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966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5C0E2-B3A0-4F9B-85C1-224440C997C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68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59C83-2572-450F-8FF7-4A8C02C6DAA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08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0F17A-A319-4A39-A160-E903DB3CB52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9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AEFA8A-EC45-4894-B5CE-14899F6DDEB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47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EF20A-09F3-4C4B-96D7-3BBC9CC8F0C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95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541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59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416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5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27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36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26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723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886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634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198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75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469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991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067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74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39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03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516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078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31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81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795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0368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376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7143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115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786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26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126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394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204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9780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5173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137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361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4125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216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00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0167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376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118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186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046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392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4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54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075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9645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3606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651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228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608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654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420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827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163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415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04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431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124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4117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5866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100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2973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9877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7105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926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393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46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484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969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407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092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923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163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97288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3254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086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136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405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31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16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1344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021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8562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43329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9373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1193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381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759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3023-5D48-411C-BC7C-AF2A1E453F3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79005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6475-EB7D-4FA4-AB59-3C78E7ABB1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28920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FB3E-6167-46F8-A5BD-01878C4B92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17579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CAE-B06D-4DFE-B7CA-444CCC300E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411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B5F2-CE02-4C03-AA6D-60104C4E7D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83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0172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2D0B-55AD-4081-9DCD-FAF0512968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779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03078-DDA2-409C-ACCE-059D549B14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3132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68C56-E27B-4E26-91BE-384429F8DB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4014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C9F-991A-4CD2-B205-4385AC76975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2974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7ECB-BF9F-4114-BC96-B62622105F8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6771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E8160-6AE4-49E2-8D7D-89CAFB85CD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7251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3629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85F36-D730-4B7F-9A5D-14DA342826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8361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B367-3DA8-417B-9F3E-DFDD65C91E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7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0.xml"/><Relationship Id="rId14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3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76.xml"/><Relationship Id="rId14" Type="http://schemas.openxmlformats.org/officeDocument/2006/relationships/theme" Target="../theme/theme6.xml"/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89.xml"/><Relationship Id="rId14" Type="http://schemas.openxmlformats.org/officeDocument/2006/relationships/theme" Target="../theme/theme7.xml"/><Relationship Id="rId1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2.xml"/><Relationship Id="rId14" Type="http://schemas.openxmlformats.org/officeDocument/2006/relationships/theme" Target="../theme/theme8.xml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5.xml"/><Relationship Id="rId14" Type="http://schemas.openxmlformats.org/officeDocument/2006/relationships/theme" Target="../theme/theme9.xml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28.xml"/><Relationship Id="rId14" Type="http://schemas.openxmlformats.org/officeDocument/2006/relationships/theme" Target="../theme/theme10.xml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E2AD8-0C91-49F9-9F7C-D781B98DFF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spcBef>
                <a:spcPct val="0"/>
              </a:spcBef>
              <a:buFontTx/>
              <a:buNone/>
            </a:pPr>
            <a:endParaRPr lang="en-GB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>
              <a:spcBef>
                <a:spcPct val="0"/>
              </a:spcBef>
              <a:buFontTx/>
              <a:buNone/>
            </a:pPr>
            <a:endParaRPr lang="en-GB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spcBef>
                <a:spcPct val="0"/>
              </a:spcBef>
              <a:buFontTx/>
              <a:buNone/>
            </a:pPr>
            <a:fld id="{E3FB35E6-B7E2-44E3-BAC2-C5695639F8D1}" type="slidenum">
              <a:rPr lang="en-GB" i="0" smtClean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</a:pPr>
              <a:t>‹#›</a:t>
            </a:fld>
            <a:endParaRPr lang="en-GB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54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27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5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71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90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1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48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55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02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GB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EAE40E70-A50C-4B10-976F-D914F6422030}" type="slidenum">
              <a:rPr lang="en-GB" i="0">
                <a:solidFill>
                  <a:srgbClr val="000000"/>
                </a:solidFill>
                <a:cs typeface="+mn-cs"/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en-GB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66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63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34"/>
          <a:stretch/>
        </p:blipFill>
        <p:spPr>
          <a:xfrm>
            <a:off x="-10237" y="3289111"/>
            <a:ext cx="9280479" cy="372129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15"/>
          <a:stretch/>
        </p:blipFill>
        <p:spPr>
          <a:xfrm>
            <a:off x="851" y="-171450"/>
            <a:ext cx="9269391" cy="3517711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0125"/>
            <a:ext cx="8077200" cy="2317750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tx1"/>
                </a:solidFill>
              </a:rPr>
              <a:t>Black hole accretion disc winds</a:t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/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 smtClean="0">
                <a:solidFill>
                  <a:schemeClr val="tx1"/>
                </a:solidFill>
              </a:rPr>
              <a:t>Which </a:t>
            </a:r>
            <a:r>
              <a:rPr lang="en-GB" b="1" dirty="0" smtClean="0">
                <a:solidFill>
                  <a:schemeClr val="tx1"/>
                </a:solidFill>
              </a:rPr>
              <a:t>wind went where? </a:t>
            </a:r>
          </a:p>
        </p:txBody>
      </p:sp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685800" y="2489888"/>
            <a:ext cx="8458200" cy="166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3200" b="1" i="0" dirty="0" smtClean="0">
                <a:solidFill>
                  <a:srgbClr val="000000"/>
                </a:solidFill>
                <a:cs typeface="+mn-cs"/>
              </a:rPr>
              <a:t>Prof Chris Done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sz="3200" b="1" i="0" dirty="0" smtClean="0">
                <a:solidFill>
                  <a:srgbClr val="000000"/>
                </a:solidFill>
                <a:cs typeface="+mn-cs"/>
              </a:rPr>
              <a:t>University of </a:t>
            </a:r>
            <a:r>
              <a:rPr lang="en-GB" sz="3200" b="1" i="0" dirty="0" smtClean="0">
                <a:solidFill>
                  <a:srgbClr val="000000"/>
                </a:solidFill>
                <a:cs typeface="+mn-cs"/>
              </a:rPr>
              <a:t>Durham, UK</a:t>
            </a:r>
            <a:endParaRPr lang="en-GB" sz="3200" b="1" i="0" dirty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06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36496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3D00"/>
                </a:solidFill>
              </a:rPr>
              <a:t>1) </a:t>
            </a:r>
            <a:r>
              <a:rPr lang="en-US" sz="4000" b="1" dirty="0" smtClean="0">
                <a:solidFill>
                  <a:srgbClr val="003D00"/>
                </a:solidFill>
              </a:rPr>
              <a:t>Continuum </a:t>
            </a:r>
            <a:r>
              <a:rPr lang="en-US" sz="4000" b="1" dirty="0">
                <a:solidFill>
                  <a:srgbClr val="003D00"/>
                </a:solidFill>
              </a:rPr>
              <a:t>radiation driven </a:t>
            </a:r>
            <a:r>
              <a:rPr lang="en-US" sz="4000" b="1" dirty="0" smtClean="0">
                <a:solidFill>
                  <a:srgbClr val="003D00"/>
                </a:solidFill>
              </a:rPr>
              <a:t>Wind</a:t>
            </a:r>
            <a:endParaRPr lang="en-US" sz="4000" dirty="0">
              <a:solidFill>
                <a:srgbClr val="003D00"/>
              </a:solidFill>
            </a:endParaRPr>
          </a:p>
        </p:txBody>
      </p:sp>
      <p:sp>
        <p:nvSpPr>
          <p:cNvPr id="325637" name="Rectangle 5"/>
          <p:cNvSpPr>
            <a:spLocks noChangeArrowheads="1"/>
          </p:cNvSpPr>
          <p:nvPr/>
        </p:nvSpPr>
        <p:spPr bwMode="auto">
          <a:xfrm>
            <a:off x="187325" y="1198563"/>
            <a:ext cx="3629025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Spectra are some combination of disc and </a:t>
            </a:r>
            <a:r>
              <a:rPr lang="en-GB" sz="2800" i="0" dirty="0" smtClean="0">
                <a:solidFill>
                  <a:srgbClr val="F44CFF"/>
                </a:solidFill>
                <a:cs typeface="+mn-cs"/>
              </a:rPr>
              <a:t>tail to high energies</a:t>
            </a:r>
          </a:p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Disc</a:t>
            </a:r>
            <a:r>
              <a:rPr lang="en-GB" sz="2800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luminosity increases towards centre</a:t>
            </a:r>
          </a:p>
          <a:p>
            <a:pPr marL="342900" indent="-342900">
              <a:lnSpc>
                <a:spcPct val="90000"/>
              </a:lnSpc>
            </a:pP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  <a:buFontTx/>
              <a:buNone/>
            </a:pP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03948" y="1363663"/>
            <a:ext cx="4735252" cy="52403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Oval 7"/>
          <p:cNvSpPr>
            <a:spLocks noChangeAspect="1" noChangeArrowheads="1"/>
          </p:cNvSpPr>
          <p:nvPr/>
        </p:nvSpPr>
        <p:spPr bwMode="auto">
          <a:xfrm>
            <a:off x="4876800" y="1743075"/>
            <a:ext cx="3962400" cy="1143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Oval 6"/>
          <p:cNvSpPr>
            <a:spLocks noChangeAspect="1" noChangeArrowheads="1"/>
          </p:cNvSpPr>
          <p:nvPr/>
        </p:nvSpPr>
        <p:spPr bwMode="auto">
          <a:xfrm>
            <a:off x="5489575" y="1935163"/>
            <a:ext cx="2736850" cy="787400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Line 11"/>
          <p:cNvSpPr>
            <a:spLocks noChangeShapeType="1"/>
          </p:cNvSpPr>
          <p:nvPr/>
        </p:nvSpPr>
        <p:spPr bwMode="auto">
          <a:xfrm flipV="1">
            <a:off x="4753508" y="3962400"/>
            <a:ext cx="0" cy="1600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12"/>
          <p:cNvSpPr>
            <a:spLocks noChangeShapeType="1"/>
          </p:cNvSpPr>
          <p:nvPr/>
        </p:nvSpPr>
        <p:spPr bwMode="auto">
          <a:xfrm>
            <a:off x="4753508" y="5562600"/>
            <a:ext cx="2362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Freeform 13"/>
          <p:cNvSpPr>
            <a:spLocks/>
          </p:cNvSpPr>
          <p:nvPr/>
        </p:nvSpPr>
        <p:spPr bwMode="auto">
          <a:xfrm>
            <a:off x="4905908" y="4343400"/>
            <a:ext cx="914400" cy="990600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624">
                <a:moveTo>
                  <a:pt x="0" y="624"/>
                </a:moveTo>
                <a:cubicBezTo>
                  <a:pt x="168" y="312"/>
                  <a:pt x="336" y="0"/>
                  <a:pt x="432" y="0"/>
                </a:cubicBezTo>
                <a:cubicBezTo>
                  <a:pt x="528" y="0"/>
                  <a:pt x="552" y="312"/>
                  <a:pt x="576" y="62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Freeform 14"/>
          <p:cNvSpPr>
            <a:spLocks/>
          </p:cNvSpPr>
          <p:nvPr/>
        </p:nvSpPr>
        <p:spPr bwMode="auto">
          <a:xfrm>
            <a:off x="5210708" y="4191000"/>
            <a:ext cx="914400" cy="990600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624">
                <a:moveTo>
                  <a:pt x="0" y="624"/>
                </a:moveTo>
                <a:cubicBezTo>
                  <a:pt x="168" y="312"/>
                  <a:pt x="336" y="0"/>
                  <a:pt x="432" y="0"/>
                </a:cubicBezTo>
                <a:cubicBezTo>
                  <a:pt x="528" y="0"/>
                  <a:pt x="552" y="312"/>
                  <a:pt x="576" y="624"/>
                </a:cubicBezTo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" name="Freeform 16"/>
          <p:cNvSpPr>
            <a:spLocks/>
          </p:cNvSpPr>
          <p:nvPr/>
        </p:nvSpPr>
        <p:spPr bwMode="auto">
          <a:xfrm>
            <a:off x="4905908" y="3847717"/>
            <a:ext cx="1644537" cy="1410083"/>
          </a:xfrm>
          <a:custGeom>
            <a:avLst/>
            <a:gdLst>
              <a:gd name="T0" fmla="*/ 0 w 1000"/>
              <a:gd name="T1" fmla="*/ 960 h 960"/>
              <a:gd name="T2" fmla="*/ 336 w 1000"/>
              <a:gd name="T3" fmla="*/ 309 h 960"/>
              <a:gd name="T4" fmla="*/ 640 w 1000"/>
              <a:gd name="T5" fmla="*/ 112 h 960"/>
              <a:gd name="T6" fmla="*/ 896 w 1000"/>
              <a:gd name="T7" fmla="*/ 136 h 960"/>
              <a:gd name="T8" fmla="*/ 1000 w 1000"/>
              <a:gd name="T9" fmla="*/ 928 h 960"/>
              <a:gd name="connsiteX0" fmla="*/ 0 w 11235"/>
              <a:gd name="connsiteY0" fmla="*/ 9931 h 9931"/>
              <a:gd name="connsiteX1" fmla="*/ 3360 w 11235"/>
              <a:gd name="connsiteY1" fmla="*/ 3150 h 9931"/>
              <a:gd name="connsiteX2" fmla="*/ 6400 w 11235"/>
              <a:gd name="connsiteY2" fmla="*/ 1098 h 9931"/>
              <a:gd name="connsiteX3" fmla="*/ 11120 w 11235"/>
              <a:gd name="connsiteY3" fmla="*/ 598 h 9931"/>
              <a:gd name="connsiteX4" fmla="*/ 10000 w 11235"/>
              <a:gd name="connsiteY4" fmla="*/ 9598 h 9931"/>
              <a:gd name="connsiteX0" fmla="*/ 0 w 10930"/>
              <a:gd name="connsiteY0" fmla="*/ 10000 h 10000"/>
              <a:gd name="connsiteX1" fmla="*/ 2991 w 10930"/>
              <a:gd name="connsiteY1" fmla="*/ 3172 h 10000"/>
              <a:gd name="connsiteX2" fmla="*/ 5696 w 10930"/>
              <a:gd name="connsiteY2" fmla="*/ 1106 h 10000"/>
              <a:gd name="connsiteX3" fmla="*/ 9898 w 10930"/>
              <a:gd name="connsiteY3" fmla="*/ 602 h 10000"/>
              <a:gd name="connsiteX4" fmla="*/ 10930 w 10930"/>
              <a:gd name="connsiteY4" fmla="*/ 9539 h 10000"/>
              <a:gd name="connsiteX0" fmla="*/ 0 w 10930"/>
              <a:gd name="connsiteY0" fmla="*/ 9705 h 9705"/>
              <a:gd name="connsiteX1" fmla="*/ 2991 w 10930"/>
              <a:gd name="connsiteY1" fmla="*/ 2877 h 9705"/>
              <a:gd name="connsiteX2" fmla="*/ 5696 w 10930"/>
              <a:gd name="connsiteY2" fmla="*/ 811 h 9705"/>
              <a:gd name="connsiteX3" fmla="*/ 7975 w 10930"/>
              <a:gd name="connsiteY3" fmla="*/ 685 h 9705"/>
              <a:gd name="connsiteX4" fmla="*/ 10930 w 10930"/>
              <a:gd name="connsiteY4" fmla="*/ 9244 h 9705"/>
              <a:gd name="connsiteX0" fmla="*/ 0 w 8436"/>
              <a:gd name="connsiteY0" fmla="*/ 10000 h 10000"/>
              <a:gd name="connsiteX1" fmla="*/ 2737 w 8436"/>
              <a:gd name="connsiteY1" fmla="*/ 2964 h 10000"/>
              <a:gd name="connsiteX2" fmla="*/ 5211 w 8436"/>
              <a:gd name="connsiteY2" fmla="*/ 836 h 10000"/>
              <a:gd name="connsiteX3" fmla="*/ 7296 w 8436"/>
              <a:gd name="connsiteY3" fmla="*/ 706 h 10000"/>
              <a:gd name="connsiteX4" fmla="*/ 8436 w 8436"/>
              <a:gd name="connsiteY4" fmla="*/ 9655 h 10000"/>
              <a:gd name="connsiteX0" fmla="*/ 0 w 10000"/>
              <a:gd name="connsiteY0" fmla="*/ 9600 h 9600"/>
              <a:gd name="connsiteX1" fmla="*/ 3244 w 10000"/>
              <a:gd name="connsiteY1" fmla="*/ 2564 h 9600"/>
              <a:gd name="connsiteX2" fmla="*/ 6177 w 10000"/>
              <a:gd name="connsiteY2" fmla="*/ 436 h 9600"/>
              <a:gd name="connsiteX3" fmla="*/ 8649 w 10000"/>
              <a:gd name="connsiteY3" fmla="*/ 306 h 9600"/>
              <a:gd name="connsiteX4" fmla="*/ 10000 w 10000"/>
              <a:gd name="connsiteY4" fmla="*/ 9255 h 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600">
                <a:moveTo>
                  <a:pt x="0" y="9600"/>
                </a:moveTo>
                <a:cubicBezTo>
                  <a:pt x="926" y="6845"/>
                  <a:pt x="2211" y="4088"/>
                  <a:pt x="3244" y="2564"/>
                </a:cubicBezTo>
                <a:cubicBezTo>
                  <a:pt x="4277" y="1040"/>
                  <a:pt x="5276" y="812"/>
                  <a:pt x="6177" y="436"/>
                </a:cubicBezTo>
                <a:cubicBezTo>
                  <a:pt x="7079" y="60"/>
                  <a:pt x="7375" y="-257"/>
                  <a:pt x="8649" y="306"/>
                </a:cubicBezTo>
                <a:cubicBezTo>
                  <a:pt x="9228" y="1775"/>
                  <a:pt x="9788" y="7471"/>
                  <a:pt x="10000" y="9255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4829708" y="5653088"/>
            <a:ext cx="251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>
                <a:solidFill>
                  <a:schemeClr val="bg1"/>
                </a:solidFill>
              </a:rPr>
              <a:t>Log </a:t>
            </a:r>
            <a:r>
              <a:rPr lang="en-GB" sz="1800" i="0" dirty="0">
                <a:solidFill>
                  <a:schemeClr val="bg1"/>
                </a:solidFill>
                <a:latin typeface="Symbol" pitchFamily="18" charset="2"/>
              </a:rPr>
              <a:t>n</a:t>
            </a:r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 rot="16200000">
            <a:off x="3160452" y="4426743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>
                <a:solidFill>
                  <a:schemeClr val="bg1"/>
                </a:solidFill>
              </a:rPr>
              <a:t>Log  </a:t>
            </a:r>
            <a:r>
              <a:rPr lang="en-GB" sz="1800" i="0" dirty="0">
                <a:solidFill>
                  <a:schemeClr val="bg1"/>
                </a:solidFill>
                <a:latin typeface="Symbol" pitchFamily="18" charset="2"/>
              </a:rPr>
              <a:t>n</a:t>
            </a:r>
            <a:r>
              <a:rPr lang="en-GB" sz="1800" i="0" dirty="0">
                <a:solidFill>
                  <a:schemeClr val="bg1"/>
                </a:solidFill>
              </a:rPr>
              <a:t> </a:t>
            </a:r>
            <a:r>
              <a:rPr lang="en-GB" sz="1800" i="0" dirty="0" smtClean="0">
                <a:solidFill>
                  <a:schemeClr val="bg1"/>
                </a:solidFill>
              </a:rPr>
              <a:t>L(</a:t>
            </a:r>
            <a:r>
              <a:rPr lang="en-GB" sz="1800" i="0" dirty="0">
                <a:solidFill>
                  <a:schemeClr val="bg1"/>
                </a:solidFill>
                <a:latin typeface="Symbol" pitchFamily="18" charset="2"/>
              </a:rPr>
              <a:t>n) </a:t>
            </a:r>
          </a:p>
        </p:txBody>
      </p:sp>
      <p:sp>
        <p:nvSpPr>
          <p:cNvPr id="47" name="Freeform 15"/>
          <p:cNvSpPr>
            <a:spLocks/>
          </p:cNvSpPr>
          <p:nvPr/>
        </p:nvSpPr>
        <p:spPr bwMode="auto">
          <a:xfrm>
            <a:off x="5515508" y="4114800"/>
            <a:ext cx="914400" cy="990600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624">
                <a:moveTo>
                  <a:pt x="0" y="624"/>
                </a:moveTo>
                <a:cubicBezTo>
                  <a:pt x="168" y="312"/>
                  <a:pt x="336" y="0"/>
                  <a:pt x="432" y="0"/>
                </a:cubicBezTo>
                <a:cubicBezTo>
                  <a:pt x="528" y="0"/>
                  <a:pt x="552" y="312"/>
                  <a:pt x="576" y="624"/>
                </a:cubicBezTo>
              </a:path>
            </a:pathLst>
          </a:custGeom>
          <a:noFill/>
          <a:ln w="38100">
            <a:solidFill>
              <a:srgbClr val="00B0F0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6008688" y="2047875"/>
            <a:ext cx="1698625" cy="49053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Oval 9"/>
          <p:cNvSpPr>
            <a:spLocks noChangeAspect="1" noChangeArrowheads="1"/>
          </p:cNvSpPr>
          <p:nvPr/>
        </p:nvSpPr>
        <p:spPr bwMode="auto">
          <a:xfrm>
            <a:off x="6575426" y="2182813"/>
            <a:ext cx="506170" cy="14604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Oval 5"/>
          <p:cNvSpPr>
            <a:spLocks noChangeArrowheads="1"/>
          </p:cNvSpPr>
          <p:nvPr/>
        </p:nvSpPr>
        <p:spPr bwMode="auto">
          <a:xfrm>
            <a:off x="6364288" y="2151459"/>
            <a:ext cx="958850" cy="28337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51" name="AutoShape 7"/>
          <p:cNvSpPr>
            <a:spLocks noChangeArrowheads="1"/>
          </p:cNvSpPr>
          <p:nvPr/>
        </p:nvSpPr>
        <p:spPr bwMode="auto">
          <a:xfrm>
            <a:off x="6552220" y="2060848"/>
            <a:ext cx="668338" cy="508000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2" name="Freeform 15"/>
          <p:cNvSpPr>
            <a:spLocks/>
          </p:cNvSpPr>
          <p:nvPr/>
        </p:nvSpPr>
        <p:spPr bwMode="auto">
          <a:xfrm>
            <a:off x="6048938" y="4790099"/>
            <a:ext cx="1732788" cy="351957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22500"/>
              <a:gd name="connsiteY0" fmla="*/ 10000 h 10000"/>
              <a:gd name="connsiteX1" fmla="*/ 7500 w 22500"/>
              <a:gd name="connsiteY1" fmla="*/ 0 h 10000"/>
              <a:gd name="connsiteX2" fmla="*/ 22500 w 22500"/>
              <a:gd name="connsiteY2" fmla="*/ 5442 h 10000"/>
              <a:gd name="connsiteX0" fmla="*/ 0 w 22500"/>
              <a:gd name="connsiteY0" fmla="*/ 10000 h 10000"/>
              <a:gd name="connsiteX1" fmla="*/ 7500 w 22500"/>
              <a:gd name="connsiteY1" fmla="*/ 0 h 10000"/>
              <a:gd name="connsiteX2" fmla="*/ 22500 w 22500"/>
              <a:gd name="connsiteY2" fmla="*/ 5442 h 10000"/>
              <a:gd name="connsiteX0" fmla="*/ 0 w 23117"/>
              <a:gd name="connsiteY0" fmla="*/ 10000 h 10000"/>
              <a:gd name="connsiteX1" fmla="*/ 7500 w 23117"/>
              <a:gd name="connsiteY1" fmla="*/ 0 h 10000"/>
              <a:gd name="connsiteX2" fmla="*/ 23117 w 23117"/>
              <a:gd name="connsiteY2" fmla="*/ 2878 h 10000"/>
              <a:gd name="connsiteX0" fmla="*/ 0 w 23117"/>
              <a:gd name="connsiteY0" fmla="*/ 10000 h 10000"/>
              <a:gd name="connsiteX1" fmla="*/ 7500 w 23117"/>
              <a:gd name="connsiteY1" fmla="*/ 0 h 10000"/>
              <a:gd name="connsiteX2" fmla="*/ 23117 w 23117"/>
              <a:gd name="connsiteY2" fmla="*/ 2878 h 10000"/>
              <a:gd name="connsiteX0" fmla="*/ 0 w 18950"/>
              <a:gd name="connsiteY0" fmla="*/ 3581 h 3581"/>
              <a:gd name="connsiteX1" fmla="*/ 3333 w 18950"/>
              <a:gd name="connsiteY1" fmla="*/ 276 h 3581"/>
              <a:gd name="connsiteX2" fmla="*/ 18950 w 18950"/>
              <a:gd name="connsiteY2" fmla="*/ 3154 h 3581"/>
              <a:gd name="connsiteX0" fmla="*/ 0 w 10000"/>
              <a:gd name="connsiteY0" fmla="*/ 10001 h 10001"/>
              <a:gd name="connsiteX1" fmla="*/ 2410 w 10000"/>
              <a:gd name="connsiteY1" fmla="*/ 772 h 10001"/>
              <a:gd name="connsiteX2" fmla="*/ 10000 w 10000"/>
              <a:gd name="connsiteY2" fmla="*/ 8809 h 10001"/>
              <a:gd name="connsiteX0" fmla="*/ 0 w 10000"/>
              <a:gd name="connsiteY0" fmla="*/ 9753 h 9753"/>
              <a:gd name="connsiteX1" fmla="*/ 2736 w 10000"/>
              <a:gd name="connsiteY1" fmla="*/ 922 h 9753"/>
              <a:gd name="connsiteX2" fmla="*/ 10000 w 10000"/>
              <a:gd name="connsiteY2" fmla="*/ 8561 h 9753"/>
              <a:gd name="connsiteX0" fmla="*/ 0 w 10000"/>
              <a:gd name="connsiteY0" fmla="*/ 11048 h 11048"/>
              <a:gd name="connsiteX1" fmla="*/ 2736 w 10000"/>
              <a:gd name="connsiteY1" fmla="*/ 1993 h 11048"/>
              <a:gd name="connsiteX2" fmla="*/ 10000 w 10000"/>
              <a:gd name="connsiteY2" fmla="*/ 9826 h 11048"/>
              <a:gd name="connsiteX0" fmla="*/ 0 w 10000"/>
              <a:gd name="connsiteY0" fmla="*/ 10173 h 10173"/>
              <a:gd name="connsiteX1" fmla="*/ 2736 w 10000"/>
              <a:gd name="connsiteY1" fmla="*/ 1118 h 10173"/>
              <a:gd name="connsiteX2" fmla="*/ 10000 w 10000"/>
              <a:gd name="connsiteY2" fmla="*/ 8951 h 1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173">
                <a:moveTo>
                  <a:pt x="0" y="10173"/>
                </a:moveTo>
                <a:cubicBezTo>
                  <a:pt x="1539" y="-4144"/>
                  <a:pt x="1775" y="710"/>
                  <a:pt x="2736" y="1118"/>
                </a:cubicBezTo>
                <a:cubicBezTo>
                  <a:pt x="3616" y="1118"/>
                  <a:pt x="7663" y="4424"/>
                  <a:pt x="10000" y="8951"/>
                </a:cubicBezTo>
              </a:path>
            </a:pathLst>
          </a:custGeom>
          <a:noFill/>
          <a:ln w="38100">
            <a:solidFill>
              <a:srgbClr val="F44CFF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107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9248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3D00"/>
                </a:solidFill>
              </a:rPr>
              <a:t>1) </a:t>
            </a:r>
            <a:r>
              <a:rPr lang="en-US" sz="4000" b="1" dirty="0" smtClean="0">
                <a:solidFill>
                  <a:srgbClr val="003D00"/>
                </a:solidFill>
              </a:rPr>
              <a:t>Continuum </a:t>
            </a:r>
            <a:r>
              <a:rPr lang="en-US" sz="4000" b="1" dirty="0">
                <a:solidFill>
                  <a:srgbClr val="003D00"/>
                </a:solidFill>
              </a:rPr>
              <a:t>radiation driven </a:t>
            </a:r>
            <a:r>
              <a:rPr lang="en-US" sz="4000" b="1" dirty="0" smtClean="0">
                <a:solidFill>
                  <a:srgbClr val="003D00"/>
                </a:solidFill>
              </a:rPr>
              <a:t>Wind</a:t>
            </a:r>
            <a:endParaRPr lang="en-US" sz="4000" dirty="0">
              <a:solidFill>
                <a:srgbClr val="003D00"/>
              </a:solidFill>
            </a:endParaRPr>
          </a:p>
        </p:txBody>
      </p:sp>
      <p:sp>
        <p:nvSpPr>
          <p:cNvPr id="325637" name="Rectangle 5"/>
          <p:cNvSpPr>
            <a:spLocks noChangeArrowheads="1"/>
          </p:cNvSpPr>
          <p:nvPr/>
        </p:nvSpPr>
        <p:spPr bwMode="auto">
          <a:xfrm>
            <a:off x="187325" y="1198563"/>
            <a:ext cx="3629025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>
                <a:solidFill>
                  <a:srgbClr val="003D00"/>
                </a:solidFill>
              </a:rPr>
              <a:t>Disc luminosity increases towards </a:t>
            </a:r>
            <a:r>
              <a:rPr lang="en-GB" sz="2800" i="0" dirty="0" smtClean="0">
                <a:solidFill>
                  <a:srgbClr val="003D00"/>
                </a:solidFill>
              </a:rPr>
              <a:t>centre</a:t>
            </a:r>
            <a:endParaRPr lang="en-GB" sz="2800" i="0" dirty="0" smtClean="0">
              <a:solidFill>
                <a:srgbClr val="003D00"/>
              </a:solidFill>
              <a:cs typeface="+mn-cs"/>
            </a:endParaRPr>
          </a:p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Effective </a:t>
            </a:r>
            <a:r>
              <a:rPr lang="en-GB" sz="2800" i="0" dirty="0">
                <a:solidFill>
                  <a:srgbClr val="003D00"/>
                </a:solidFill>
                <a:cs typeface="+mn-cs"/>
              </a:rPr>
              <a:t>gravity </a:t>
            </a: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for static mass with only electron scattering  </a:t>
            </a:r>
          </a:p>
          <a:p>
            <a:pPr>
              <a:lnSpc>
                <a:spcPct val="90000"/>
              </a:lnSpc>
              <a:buNone/>
            </a:pPr>
            <a:r>
              <a:rPr lang="en-GB" sz="2800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    (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1- </a:t>
            </a:r>
            <a:r>
              <a:rPr lang="en-GB" sz="2800" dirty="0">
                <a:solidFill>
                  <a:srgbClr val="003D00"/>
                </a:solidFill>
                <a:cs typeface="Times New Roman" charset="0"/>
              </a:rPr>
              <a:t>L/</a:t>
            </a:r>
            <a:r>
              <a:rPr lang="en-GB" sz="2800" dirty="0" err="1">
                <a:solidFill>
                  <a:srgbClr val="003D00"/>
                </a:solidFill>
                <a:cs typeface="Times New Roman" charset="0"/>
              </a:rPr>
              <a:t>L</a:t>
            </a:r>
            <a:r>
              <a:rPr lang="en-GB" sz="2800" baseline="-25000" dirty="0" err="1">
                <a:solidFill>
                  <a:srgbClr val="003D00"/>
                </a:solidFill>
                <a:cs typeface="Times New Roman" charset="0"/>
              </a:rPr>
              <a:t>Edd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) GM/R </a:t>
            </a:r>
            <a:endParaRPr lang="en-GB" sz="2800" i="0" dirty="0" smtClean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325638" name="Freeform 6"/>
          <p:cNvSpPr>
            <a:spLocks/>
          </p:cNvSpPr>
          <p:nvPr/>
        </p:nvSpPr>
        <p:spPr bwMode="auto">
          <a:xfrm>
            <a:off x="4789561" y="2266394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752020" y="3212976"/>
            <a:ext cx="1488" cy="280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753508" y="6022776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29708" y="6122628"/>
            <a:ext cx="251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 smtClean="0">
                <a:solidFill>
                  <a:schemeClr val="tx1"/>
                </a:solidFill>
              </a:rPr>
              <a:t>Log R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 rot="16200000">
            <a:off x="3160452" y="4426743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>
                <a:solidFill>
                  <a:schemeClr val="tx1"/>
                </a:solidFill>
              </a:rPr>
              <a:t>Log  </a:t>
            </a:r>
            <a:r>
              <a:rPr lang="en-GB" sz="1800" i="0" dirty="0" smtClean="0">
                <a:solidFill>
                  <a:schemeClr val="tx1"/>
                </a:solidFill>
              </a:rPr>
              <a:t>L(R)</a:t>
            </a:r>
            <a:r>
              <a:rPr lang="en-GB" sz="1800" i="0" dirty="0" smtClean="0">
                <a:solidFill>
                  <a:schemeClr val="tx1"/>
                </a:solidFill>
                <a:latin typeface="Symbol" pitchFamily="18" charset="2"/>
              </a:rPr>
              <a:t> 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4965132" y="4329100"/>
            <a:ext cx="2635941" cy="1636868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20439"/>
              <a:gd name="connsiteY0" fmla="*/ 15413 h 15413"/>
              <a:gd name="connsiteX1" fmla="*/ 20155 w 20439"/>
              <a:gd name="connsiteY1" fmla="*/ 0 h 15413"/>
              <a:gd name="connsiteX2" fmla="*/ 16019 w 20439"/>
              <a:gd name="connsiteY2" fmla="*/ 13846 h 15413"/>
              <a:gd name="connsiteX0" fmla="*/ 0 w 27284"/>
              <a:gd name="connsiteY0" fmla="*/ 15413 h 15413"/>
              <a:gd name="connsiteX1" fmla="*/ 20155 w 27284"/>
              <a:gd name="connsiteY1" fmla="*/ 0 h 15413"/>
              <a:gd name="connsiteX2" fmla="*/ 27284 w 27284"/>
              <a:gd name="connsiteY2" fmla="*/ 14416 h 15413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91 h 14591"/>
              <a:gd name="connsiteX1" fmla="*/ 22007 w 27284"/>
              <a:gd name="connsiteY1" fmla="*/ 33 h 14591"/>
              <a:gd name="connsiteX2" fmla="*/ 27284 w 27284"/>
              <a:gd name="connsiteY2" fmla="*/ 13594 h 14591"/>
              <a:gd name="connsiteX0" fmla="*/ 0 w 27284"/>
              <a:gd name="connsiteY0" fmla="*/ 15461 h 15461"/>
              <a:gd name="connsiteX1" fmla="*/ 22007 w 27284"/>
              <a:gd name="connsiteY1" fmla="*/ 903 h 15461"/>
              <a:gd name="connsiteX2" fmla="*/ 23633 w 27284"/>
              <a:gd name="connsiteY2" fmla="*/ 2954 h 15461"/>
              <a:gd name="connsiteX3" fmla="*/ 27284 w 27284"/>
              <a:gd name="connsiteY3" fmla="*/ 14464 h 15461"/>
              <a:gd name="connsiteX0" fmla="*/ 0 w 27615"/>
              <a:gd name="connsiteY0" fmla="*/ 15242 h 15242"/>
              <a:gd name="connsiteX1" fmla="*/ 22007 w 27615"/>
              <a:gd name="connsiteY1" fmla="*/ 684 h 15242"/>
              <a:gd name="connsiteX2" fmla="*/ 27337 w 27615"/>
              <a:gd name="connsiteY2" fmla="*/ 3590 h 15242"/>
              <a:gd name="connsiteX3" fmla="*/ 27284 w 27615"/>
              <a:gd name="connsiteY3" fmla="*/ 14245 h 15242"/>
              <a:gd name="connsiteX0" fmla="*/ 0 w 28827"/>
              <a:gd name="connsiteY0" fmla="*/ 15242 h 16524"/>
              <a:gd name="connsiteX1" fmla="*/ 22007 w 28827"/>
              <a:gd name="connsiteY1" fmla="*/ 684 h 16524"/>
              <a:gd name="connsiteX2" fmla="*/ 27337 w 28827"/>
              <a:gd name="connsiteY2" fmla="*/ 3590 h 16524"/>
              <a:gd name="connsiteX3" fmla="*/ 28827 w 28827"/>
              <a:gd name="connsiteY3" fmla="*/ 16524 h 1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7" h="16524">
                <a:moveTo>
                  <a:pt x="0" y="15242"/>
                </a:moveTo>
                <a:cubicBezTo>
                  <a:pt x="4306" y="10812"/>
                  <a:pt x="17451" y="2626"/>
                  <a:pt x="22007" y="684"/>
                </a:cubicBezTo>
                <a:cubicBezTo>
                  <a:pt x="26563" y="-1258"/>
                  <a:pt x="26458" y="1330"/>
                  <a:pt x="27337" y="3590"/>
                </a:cubicBezTo>
                <a:cubicBezTo>
                  <a:pt x="28217" y="5850"/>
                  <a:pt x="28219" y="14606"/>
                  <a:pt x="28827" y="1652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22" name="Oval 9"/>
          <p:cNvSpPr>
            <a:spLocks noChangeAspect="1" noChangeArrowheads="1"/>
          </p:cNvSpPr>
          <p:nvPr/>
        </p:nvSpPr>
        <p:spPr bwMode="auto">
          <a:xfrm>
            <a:off x="7884368" y="2600908"/>
            <a:ext cx="324036" cy="23374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 flipV="1">
            <a:off x="4752020" y="4077072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4680012" y="3687415"/>
            <a:ext cx="86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None/>
            </a:pPr>
            <a:r>
              <a:rPr lang="en-US" sz="2400" i="0" dirty="0" err="1" smtClean="0">
                <a:solidFill>
                  <a:srgbClr val="000000"/>
                </a:solidFill>
              </a:rPr>
              <a:t>LEdd</a:t>
            </a:r>
            <a:endParaRPr lang="en-US" sz="2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28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8" name="Freeform 6"/>
          <p:cNvSpPr>
            <a:spLocks/>
          </p:cNvSpPr>
          <p:nvPr/>
        </p:nvSpPr>
        <p:spPr bwMode="auto">
          <a:xfrm>
            <a:off x="4789561" y="2266394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752020" y="3212976"/>
            <a:ext cx="1488" cy="280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753508" y="6022776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29708" y="6122628"/>
            <a:ext cx="251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 smtClean="0">
                <a:solidFill>
                  <a:schemeClr val="tx1"/>
                </a:solidFill>
              </a:rPr>
              <a:t>Log R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 rot="16200000">
            <a:off x="3160452" y="4426743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>
                <a:solidFill>
                  <a:schemeClr val="tx1"/>
                </a:solidFill>
              </a:rPr>
              <a:t>Log  </a:t>
            </a:r>
            <a:r>
              <a:rPr lang="en-GB" sz="1800" i="0" dirty="0" smtClean="0">
                <a:solidFill>
                  <a:schemeClr val="tx1"/>
                </a:solidFill>
              </a:rPr>
              <a:t>L(R)</a:t>
            </a:r>
            <a:r>
              <a:rPr lang="en-GB" sz="1800" i="0" dirty="0" smtClean="0">
                <a:solidFill>
                  <a:schemeClr val="tx1"/>
                </a:solidFill>
                <a:latin typeface="Symbol" pitchFamily="18" charset="2"/>
              </a:rPr>
              <a:t> 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4965132" y="4329100"/>
            <a:ext cx="2635941" cy="1636868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20439"/>
              <a:gd name="connsiteY0" fmla="*/ 15413 h 15413"/>
              <a:gd name="connsiteX1" fmla="*/ 20155 w 20439"/>
              <a:gd name="connsiteY1" fmla="*/ 0 h 15413"/>
              <a:gd name="connsiteX2" fmla="*/ 16019 w 20439"/>
              <a:gd name="connsiteY2" fmla="*/ 13846 h 15413"/>
              <a:gd name="connsiteX0" fmla="*/ 0 w 27284"/>
              <a:gd name="connsiteY0" fmla="*/ 15413 h 15413"/>
              <a:gd name="connsiteX1" fmla="*/ 20155 w 27284"/>
              <a:gd name="connsiteY1" fmla="*/ 0 h 15413"/>
              <a:gd name="connsiteX2" fmla="*/ 27284 w 27284"/>
              <a:gd name="connsiteY2" fmla="*/ 14416 h 15413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91 h 14591"/>
              <a:gd name="connsiteX1" fmla="*/ 22007 w 27284"/>
              <a:gd name="connsiteY1" fmla="*/ 33 h 14591"/>
              <a:gd name="connsiteX2" fmla="*/ 27284 w 27284"/>
              <a:gd name="connsiteY2" fmla="*/ 13594 h 14591"/>
              <a:gd name="connsiteX0" fmla="*/ 0 w 27284"/>
              <a:gd name="connsiteY0" fmla="*/ 15461 h 15461"/>
              <a:gd name="connsiteX1" fmla="*/ 22007 w 27284"/>
              <a:gd name="connsiteY1" fmla="*/ 903 h 15461"/>
              <a:gd name="connsiteX2" fmla="*/ 23633 w 27284"/>
              <a:gd name="connsiteY2" fmla="*/ 2954 h 15461"/>
              <a:gd name="connsiteX3" fmla="*/ 27284 w 27284"/>
              <a:gd name="connsiteY3" fmla="*/ 14464 h 15461"/>
              <a:gd name="connsiteX0" fmla="*/ 0 w 27615"/>
              <a:gd name="connsiteY0" fmla="*/ 15242 h 15242"/>
              <a:gd name="connsiteX1" fmla="*/ 22007 w 27615"/>
              <a:gd name="connsiteY1" fmla="*/ 684 h 15242"/>
              <a:gd name="connsiteX2" fmla="*/ 27337 w 27615"/>
              <a:gd name="connsiteY2" fmla="*/ 3590 h 15242"/>
              <a:gd name="connsiteX3" fmla="*/ 27284 w 27615"/>
              <a:gd name="connsiteY3" fmla="*/ 14245 h 15242"/>
              <a:gd name="connsiteX0" fmla="*/ 0 w 28827"/>
              <a:gd name="connsiteY0" fmla="*/ 15242 h 16524"/>
              <a:gd name="connsiteX1" fmla="*/ 22007 w 28827"/>
              <a:gd name="connsiteY1" fmla="*/ 684 h 16524"/>
              <a:gd name="connsiteX2" fmla="*/ 27337 w 28827"/>
              <a:gd name="connsiteY2" fmla="*/ 3590 h 16524"/>
              <a:gd name="connsiteX3" fmla="*/ 28827 w 28827"/>
              <a:gd name="connsiteY3" fmla="*/ 16524 h 1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7" h="16524">
                <a:moveTo>
                  <a:pt x="0" y="15242"/>
                </a:moveTo>
                <a:cubicBezTo>
                  <a:pt x="4306" y="10812"/>
                  <a:pt x="17451" y="2626"/>
                  <a:pt x="22007" y="684"/>
                </a:cubicBezTo>
                <a:cubicBezTo>
                  <a:pt x="26563" y="-1258"/>
                  <a:pt x="26458" y="1330"/>
                  <a:pt x="27337" y="3590"/>
                </a:cubicBezTo>
                <a:cubicBezTo>
                  <a:pt x="28217" y="5850"/>
                  <a:pt x="28219" y="14606"/>
                  <a:pt x="28827" y="1652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22" name="Oval 9"/>
          <p:cNvSpPr>
            <a:spLocks noChangeAspect="1" noChangeArrowheads="1"/>
          </p:cNvSpPr>
          <p:nvPr/>
        </p:nvSpPr>
        <p:spPr bwMode="auto">
          <a:xfrm>
            <a:off x="7884368" y="2600908"/>
            <a:ext cx="324036" cy="23374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 flipV="1">
            <a:off x="4752020" y="4077072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4960395" y="3573016"/>
            <a:ext cx="2635941" cy="1636868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20439"/>
              <a:gd name="connsiteY0" fmla="*/ 15413 h 15413"/>
              <a:gd name="connsiteX1" fmla="*/ 20155 w 20439"/>
              <a:gd name="connsiteY1" fmla="*/ 0 h 15413"/>
              <a:gd name="connsiteX2" fmla="*/ 16019 w 20439"/>
              <a:gd name="connsiteY2" fmla="*/ 13846 h 15413"/>
              <a:gd name="connsiteX0" fmla="*/ 0 w 27284"/>
              <a:gd name="connsiteY0" fmla="*/ 15413 h 15413"/>
              <a:gd name="connsiteX1" fmla="*/ 20155 w 27284"/>
              <a:gd name="connsiteY1" fmla="*/ 0 h 15413"/>
              <a:gd name="connsiteX2" fmla="*/ 27284 w 27284"/>
              <a:gd name="connsiteY2" fmla="*/ 14416 h 15413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91 h 14591"/>
              <a:gd name="connsiteX1" fmla="*/ 22007 w 27284"/>
              <a:gd name="connsiteY1" fmla="*/ 33 h 14591"/>
              <a:gd name="connsiteX2" fmla="*/ 27284 w 27284"/>
              <a:gd name="connsiteY2" fmla="*/ 13594 h 14591"/>
              <a:gd name="connsiteX0" fmla="*/ 0 w 27284"/>
              <a:gd name="connsiteY0" fmla="*/ 15461 h 15461"/>
              <a:gd name="connsiteX1" fmla="*/ 22007 w 27284"/>
              <a:gd name="connsiteY1" fmla="*/ 903 h 15461"/>
              <a:gd name="connsiteX2" fmla="*/ 23633 w 27284"/>
              <a:gd name="connsiteY2" fmla="*/ 2954 h 15461"/>
              <a:gd name="connsiteX3" fmla="*/ 27284 w 27284"/>
              <a:gd name="connsiteY3" fmla="*/ 14464 h 15461"/>
              <a:gd name="connsiteX0" fmla="*/ 0 w 27615"/>
              <a:gd name="connsiteY0" fmla="*/ 15242 h 15242"/>
              <a:gd name="connsiteX1" fmla="*/ 22007 w 27615"/>
              <a:gd name="connsiteY1" fmla="*/ 684 h 15242"/>
              <a:gd name="connsiteX2" fmla="*/ 27337 w 27615"/>
              <a:gd name="connsiteY2" fmla="*/ 3590 h 15242"/>
              <a:gd name="connsiteX3" fmla="*/ 27284 w 27615"/>
              <a:gd name="connsiteY3" fmla="*/ 14245 h 15242"/>
              <a:gd name="connsiteX0" fmla="*/ 0 w 28827"/>
              <a:gd name="connsiteY0" fmla="*/ 15242 h 16524"/>
              <a:gd name="connsiteX1" fmla="*/ 22007 w 28827"/>
              <a:gd name="connsiteY1" fmla="*/ 684 h 16524"/>
              <a:gd name="connsiteX2" fmla="*/ 27337 w 28827"/>
              <a:gd name="connsiteY2" fmla="*/ 3590 h 16524"/>
              <a:gd name="connsiteX3" fmla="*/ 28827 w 28827"/>
              <a:gd name="connsiteY3" fmla="*/ 16524 h 1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7" h="16524">
                <a:moveTo>
                  <a:pt x="0" y="15242"/>
                </a:moveTo>
                <a:cubicBezTo>
                  <a:pt x="4306" y="10812"/>
                  <a:pt x="17451" y="2626"/>
                  <a:pt x="22007" y="684"/>
                </a:cubicBezTo>
                <a:cubicBezTo>
                  <a:pt x="26563" y="-1258"/>
                  <a:pt x="26458" y="1330"/>
                  <a:pt x="27337" y="3590"/>
                </a:cubicBezTo>
                <a:cubicBezTo>
                  <a:pt x="28217" y="5850"/>
                  <a:pt x="28219" y="14606"/>
                  <a:pt x="28827" y="16524"/>
                </a:cubicBezTo>
              </a:path>
            </a:pathLst>
          </a:custGeom>
          <a:noFill/>
          <a:ln w="38100">
            <a:solidFill>
              <a:srgbClr val="4EAFFF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4680012" y="3609020"/>
            <a:ext cx="86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None/>
            </a:pPr>
            <a:r>
              <a:rPr lang="en-US" sz="2400" i="0" dirty="0" err="1" smtClean="0">
                <a:solidFill>
                  <a:srgbClr val="000000"/>
                </a:solidFill>
              </a:rPr>
              <a:t>LEdd</a:t>
            </a:r>
            <a:endParaRPr lang="en-US" sz="2400" i="0" dirty="0">
              <a:solidFill>
                <a:srgbClr val="000000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87325" y="1198563"/>
            <a:ext cx="3772607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Effective </a:t>
            </a:r>
            <a:r>
              <a:rPr lang="en-GB" sz="2800" i="0" dirty="0">
                <a:solidFill>
                  <a:srgbClr val="003D00"/>
                </a:solidFill>
                <a:cs typeface="+mn-cs"/>
              </a:rPr>
              <a:t>gravity </a:t>
            </a: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for material pushed from the disc (angular momentum:</a:t>
            </a:r>
          </a:p>
          <a:p>
            <a:pPr>
              <a:lnSpc>
                <a:spcPct val="90000"/>
              </a:lnSpc>
              <a:buNone/>
            </a:pPr>
            <a:r>
              <a:rPr lang="en-GB" sz="2800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cs typeface="+mn-cs"/>
              </a:rPr>
              <a:t>    (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1- 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½- L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/</a:t>
            </a:r>
            <a:r>
              <a:rPr lang="en-GB" sz="2800" i="0" dirty="0" err="1">
                <a:solidFill>
                  <a:srgbClr val="003D00"/>
                </a:solidFill>
                <a:cs typeface="Times New Roman" charset="0"/>
              </a:rPr>
              <a:t>L</a:t>
            </a:r>
            <a:r>
              <a:rPr lang="en-GB" sz="2800" i="0" baseline="-25000" dirty="0" err="1">
                <a:solidFill>
                  <a:srgbClr val="003D00"/>
                </a:solidFill>
                <a:cs typeface="Times New Roman" charset="0"/>
              </a:rPr>
              <a:t>Edd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) GM/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R </a:t>
            </a:r>
          </a:p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L&gt;½ </a:t>
            </a:r>
            <a:r>
              <a:rPr lang="en-GB" sz="2800" i="0" dirty="0" err="1" smtClean="0">
                <a:solidFill>
                  <a:srgbClr val="003D00"/>
                </a:solidFill>
                <a:cs typeface="Times New Roman" charset="0"/>
              </a:rPr>
              <a:t>Ledd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 and  continuum 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driven 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wind from 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inner disc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! Ueda et al 2004</a:t>
            </a: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17" name="Freeform 2" descr="70%"/>
          <p:cNvSpPr>
            <a:spLocks/>
          </p:cNvSpPr>
          <p:nvPr/>
        </p:nvSpPr>
        <p:spPr bwMode="auto">
          <a:xfrm rot="206705">
            <a:off x="5613241" y="1426210"/>
            <a:ext cx="2199905" cy="1238288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  <a:gd name="connsiteX0" fmla="*/ 9706 w 9706"/>
              <a:gd name="connsiteY0" fmla="*/ 9542 h 9542"/>
              <a:gd name="connsiteX1" fmla="*/ 7424 w 9706"/>
              <a:gd name="connsiteY1" fmla="*/ 5713 h 9542"/>
              <a:gd name="connsiteX2" fmla="*/ 4374 w 9706"/>
              <a:gd name="connsiteY2" fmla="*/ 5230 h 9542"/>
              <a:gd name="connsiteX3" fmla="*/ 359 w 9706"/>
              <a:gd name="connsiteY3" fmla="*/ 36 h 9542"/>
              <a:gd name="connsiteX4" fmla="*/ 449 w 9706"/>
              <a:gd name="connsiteY4" fmla="*/ 8195 h 9542"/>
              <a:gd name="connsiteX0" fmla="*/ 9589 w 9589"/>
              <a:gd name="connsiteY0" fmla="*/ 4657 h 4657"/>
              <a:gd name="connsiteX1" fmla="*/ 7238 w 9589"/>
              <a:gd name="connsiteY1" fmla="*/ 644 h 4657"/>
              <a:gd name="connsiteX2" fmla="*/ 4095 w 9589"/>
              <a:gd name="connsiteY2" fmla="*/ 138 h 4657"/>
              <a:gd name="connsiteX3" fmla="*/ 2243 w 9589"/>
              <a:gd name="connsiteY3" fmla="*/ 1999 h 4657"/>
              <a:gd name="connsiteX4" fmla="*/ 52 w 9589"/>
              <a:gd name="connsiteY4" fmla="*/ 3245 h 4657"/>
              <a:gd name="connsiteX0" fmla="*/ 10000 w 10000"/>
              <a:gd name="connsiteY0" fmla="*/ 16326 h 16326"/>
              <a:gd name="connsiteX1" fmla="*/ 7548 w 10000"/>
              <a:gd name="connsiteY1" fmla="*/ 7709 h 16326"/>
              <a:gd name="connsiteX2" fmla="*/ 4366 w 10000"/>
              <a:gd name="connsiteY2" fmla="*/ 30 h 16326"/>
              <a:gd name="connsiteX3" fmla="*/ 2339 w 10000"/>
              <a:gd name="connsiteY3" fmla="*/ 10618 h 16326"/>
              <a:gd name="connsiteX4" fmla="*/ 54 w 10000"/>
              <a:gd name="connsiteY4" fmla="*/ 13294 h 16326"/>
              <a:gd name="connsiteX0" fmla="*/ 12258 w 12258"/>
              <a:gd name="connsiteY0" fmla="*/ 16326 h 16326"/>
              <a:gd name="connsiteX1" fmla="*/ 9806 w 12258"/>
              <a:gd name="connsiteY1" fmla="*/ 7709 h 16326"/>
              <a:gd name="connsiteX2" fmla="*/ 6624 w 12258"/>
              <a:gd name="connsiteY2" fmla="*/ 30 h 16326"/>
              <a:gd name="connsiteX3" fmla="*/ 4597 w 12258"/>
              <a:gd name="connsiteY3" fmla="*/ 10618 h 16326"/>
              <a:gd name="connsiteX4" fmla="*/ 26 w 12258"/>
              <a:gd name="connsiteY4" fmla="*/ 15567 h 16326"/>
              <a:gd name="connsiteX0" fmla="*/ 12232 w 12232"/>
              <a:gd name="connsiteY0" fmla="*/ 16326 h 16326"/>
              <a:gd name="connsiteX1" fmla="*/ 9780 w 12232"/>
              <a:gd name="connsiteY1" fmla="*/ 7709 h 16326"/>
              <a:gd name="connsiteX2" fmla="*/ 6598 w 12232"/>
              <a:gd name="connsiteY2" fmla="*/ 30 h 16326"/>
              <a:gd name="connsiteX3" fmla="*/ 4571 w 12232"/>
              <a:gd name="connsiteY3" fmla="*/ 10618 h 16326"/>
              <a:gd name="connsiteX4" fmla="*/ 0 w 12232"/>
              <a:gd name="connsiteY4" fmla="*/ 15567 h 16326"/>
              <a:gd name="connsiteX0" fmla="*/ 13518 w 13518"/>
              <a:gd name="connsiteY0" fmla="*/ 16326 h 17499"/>
              <a:gd name="connsiteX1" fmla="*/ 11066 w 13518"/>
              <a:gd name="connsiteY1" fmla="*/ 7709 h 17499"/>
              <a:gd name="connsiteX2" fmla="*/ 7884 w 13518"/>
              <a:gd name="connsiteY2" fmla="*/ 30 h 17499"/>
              <a:gd name="connsiteX3" fmla="*/ 5857 w 13518"/>
              <a:gd name="connsiteY3" fmla="*/ 10618 h 17499"/>
              <a:gd name="connsiteX4" fmla="*/ 0 w 13518"/>
              <a:gd name="connsiteY4" fmla="*/ 17499 h 17499"/>
              <a:gd name="connsiteX0" fmla="*/ 13518 w 13518"/>
              <a:gd name="connsiteY0" fmla="*/ 16485 h 17658"/>
              <a:gd name="connsiteX1" fmla="*/ 11257 w 13518"/>
              <a:gd name="connsiteY1" fmla="*/ 4913 h 17658"/>
              <a:gd name="connsiteX2" fmla="*/ 7884 w 13518"/>
              <a:gd name="connsiteY2" fmla="*/ 189 h 17658"/>
              <a:gd name="connsiteX3" fmla="*/ 5857 w 13518"/>
              <a:gd name="connsiteY3" fmla="*/ 10777 h 17658"/>
              <a:gd name="connsiteX4" fmla="*/ 0 w 13518"/>
              <a:gd name="connsiteY4" fmla="*/ 17658 h 17658"/>
              <a:gd name="connsiteX0" fmla="*/ 7661 w 7661"/>
              <a:gd name="connsiteY0" fmla="*/ 16485 h 16485"/>
              <a:gd name="connsiteX1" fmla="*/ 5400 w 7661"/>
              <a:gd name="connsiteY1" fmla="*/ 4913 h 16485"/>
              <a:gd name="connsiteX2" fmla="*/ 2027 w 7661"/>
              <a:gd name="connsiteY2" fmla="*/ 189 h 16485"/>
              <a:gd name="connsiteX3" fmla="*/ 0 w 7661"/>
              <a:gd name="connsiteY3" fmla="*/ 10777 h 16485"/>
              <a:gd name="connsiteX0" fmla="*/ 12549 w 12549"/>
              <a:gd name="connsiteY0" fmla="*/ 10096 h 10096"/>
              <a:gd name="connsiteX1" fmla="*/ 9598 w 12549"/>
              <a:gd name="connsiteY1" fmla="*/ 3076 h 10096"/>
              <a:gd name="connsiteX2" fmla="*/ 5195 w 12549"/>
              <a:gd name="connsiteY2" fmla="*/ 211 h 10096"/>
              <a:gd name="connsiteX3" fmla="*/ 0 w 12549"/>
              <a:gd name="connsiteY3" fmla="*/ 8426 h 1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9" h="10096">
                <a:moveTo>
                  <a:pt x="12549" y="10096"/>
                </a:moveTo>
                <a:cubicBezTo>
                  <a:pt x="11443" y="9553"/>
                  <a:pt x="10823" y="4724"/>
                  <a:pt x="9598" y="3076"/>
                </a:cubicBezTo>
                <a:cubicBezTo>
                  <a:pt x="8372" y="1429"/>
                  <a:pt x="6794" y="-681"/>
                  <a:pt x="5195" y="211"/>
                </a:cubicBezTo>
                <a:cubicBezTo>
                  <a:pt x="3596" y="1103"/>
                  <a:pt x="918" y="7752"/>
                  <a:pt x="0" y="8426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 rot="1092644" flipH="1" flipV="1">
            <a:off x="7011202" y="1895750"/>
            <a:ext cx="200112" cy="6527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rot="1092644" flipH="1" flipV="1">
            <a:off x="6420129" y="2154024"/>
            <a:ext cx="192172" cy="3537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Line 12"/>
          <p:cNvSpPr>
            <a:spLocks noChangeShapeType="1"/>
          </p:cNvSpPr>
          <p:nvPr/>
        </p:nvSpPr>
        <p:spPr bwMode="auto">
          <a:xfrm flipV="1">
            <a:off x="4824028" y="4535760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680012" y="4067708"/>
            <a:ext cx="1099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None/>
            </a:pP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½</a:t>
            </a:r>
            <a:r>
              <a:rPr lang="en-US" sz="2400" i="0" dirty="0" err="1" smtClean="0">
                <a:solidFill>
                  <a:srgbClr val="000000"/>
                </a:solidFill>
              </a:rPr>
              <a:t>LEdd</a:t>
            </a:r>
            <a:endParaRPr lang="en-US" sz="2400" i="0" dirty="0">
              <a:solidFill>
                <a:srgbClr val="000000"/>
              </a:solidFill>
            </a:endParaRPr>
          </a:p>
        </p:txBody>
      </p:sp>
      <p:sp>
        <p:nvSpPr>
          <p:cNvPr id="30" name="Rectangle 4"/>
          <p:cNvSpPr txBox="1">
            <a:spLocks noChangeArrowheads="1"/>
          </p:cNvSpPr>
          <p:nvPr/>
        </p:nvSpPr>
        <p:spPr bwMode="auto">
          <a:xfrm>
            <a:off x="0" y="0"/>
            <a:ext cx="88924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n-US" sz="4000" b="1" i="0" dirty="0" smtClean="0">
                <a:solidFill>
                  <a:srgbClr val="003D00"/>
                </a:solidFill>
              </a:rPr>
              <a:t>1) Continuum radiation driven Wind</a:t>
            </a:r>
            <a:endParaRPr lang="en-US" sz="4000" i="0" dirty="0">
              <a:solidFill>
                <a:srgbClr val="003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7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8" name="Freeform 6"/>
          <p:cNvSpPr>
            <a:spLocks/>
          </p:cNvSpPr>
          <p:nvPr/>
        </p:nvSpPr>
        <p:spPr bwMode="auto">
          <a:xfrm>
            <a:off x="4789561" y="2266394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752020" y="3212976"/>
            <a:ext cx="1488" cy="280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753508" y="6022776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29708" y="6122628"/>
            <a:ext cx="251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 smtClean="0">
                <a:solidFill>
                  <a:schemeClr val="tx1"/>
                </a:solidFill>
              </a:rPr>
              <a:t>Log R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 rot="16200000">
            <a:off x="3160452" y="4426743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GB" sz="1800" i="0" dirty="0">
                <a:solidFill>
                  <a:schemeClr val="tx1"/>
                </a:solidFill>
              </a:rPr>
              <a:t>Log  </a:t>
            </a:r>
            <a:r>
              <a:rPr lang="en-GB" sz="1800" i="0" dirty="0" smtClean="0">
                <a:solidFill>
                  <a:schemeClr val="tx1"/>
                </a:solidFill>
              </a:rPr>
              <a:t>L(R)</a:t>
            </a:r>
            <a:r>
              <a:rPr lang="en-GB" sz="1800" i="0" dirty="0" smtClean="0">
                <a:solidFill>
                  <a:schemeClr val="tx1"/>
                </a:solidFill>
                <a:latin typeface="Symbol" pitchFamily="18" charset="2"/>
              </a:rPr>
              <a:t> </a:t>
            </a:r>
            <a:endParaRPr lang="en-GB" sz="1800" i="0" dirty="0">
              <a:solidFill>
                <a:schemeClr val="tx1"/>
              </a:solidFill>
              <a:latin typeface="Symbol" pitchFamily="18" charset="2"/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4965132" y="4329100"/>
            <a:ext cx="2635941" cy="1636868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20439"/>
              <a:gd name="connsiteY0" fmla="*/ 15413 h 15413"/>
              <a:gd name="connsiteX1" fmla="*/ 20155 w 20439"/>
              <a:gd name="connsiteY1" fmla="*/ 0 h 15413"/>
              <a:gd name="connsiteX2" fmla="*/ 16019 w 20439"/>
              <a:gd name="connsiteY2" fmla="*/ 13846 h 15413"/>
              <a:gd name="connsiteX0" fmla="*/ 0 w 27284"/>
              <a:gd name="connsiteY0" fmla="*/ 15413 h 15413"/>
              <a:gd name="connsiteX1" fmla="*/ 20155 w 27284"/>
              <a:gd name="connsiteY1" fmla="*/ 0 h 15413"/>
              <a:gd name="connsiteX2" fmla="*/ 27284 w 27284"/>
              <a:gd name="connsiteY2" fmla="*/ 14416 h 15413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91 h 14591"/>
              <a:gd name="connsiteX1" fmla="*/ 22007 w 27284"/>
              <a:gd name="connsiteY1" fmla="*/ 33 h 14591"/>
              <a:gd name="connsiteX2" fmla="*/ 27284 w 27284"/>
              <a:gd name="connsiteY2" fmla="*/ 13594 h 14591"/>
              <a:gd name="connsiteX0" fmla="*/ 0 w 27284"/>
              <a:gd name="connsiteY0" fmla="*/ 15461 h 15461"/>
              <a:gd name="connsiteX1" fmla="*/ 22007 w 27284"/>
              <a:gd name="connsiteY1" fmla="*/ 903 h 15461"/>
              <a:gd name="connsiteX2" fmla="*/ 23633 w 27284"/>
              <a:gd name="connsiteY2" fmla="*/ 2954 h 15461"/>
              <a:gd name="connsiteX3" fmla="*/ 27284 w 27284"/>
              <a:gd name="connsiteY3" fmla="*/ 14464 h 15461"/>
              <a:gd name="connsiteX0" fmla="*/ 0 w 27615"/>
              <a:gd name="connsiteY0" fmla="*/ 15242 h 15242"/>
              <a:gd name="connsiteX1" fmla="*/ 22007 w 27615"/>
              <a:gd name="connsiteY1" fmla="*/ 684 h 15242"/>
              <a:gd name="connsiteX2" fmla="*/ 27337 w 27615"/>
              <a:gd name="connsiteY2" fmla="*/ 3590 h 15242"/>
              <a:gd name="connsiteX3" fmla="*/ 27284 w 27615"/>
              <a:gd name="connsiteY3" fmla="*/ 14245 h 15242"/>
              <a:gd name="connsiteX0" fmla="*/ 0 w 28827"/>
              <a:gd name="connsiteY0" fmla="*/ 15242 h 16524"/>
              <a:gd name="connsiteX1" fmla="*/ 22007 w 28827"/>
              <a:gd name="connsiteY1" fmla="*/ 684 h 16524"/>
              <a:gd name="connsiteX2" fmla="*/ 27337 w 28827"/>
              <a:gd name="connsiteY2" fmla="*/ 3590 h 16524"/>
              <a:gd name="connsiteX3" fmla="*/ 28827 w 28827"/>
              <a:gd name="connsiteY3" fmla="*/ 16524 h 1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7" h="16524">
                <a:moveTo>
                  <a:pt x="0" y="15242"/>
                </a:moveTo>
                <a:cubicBezTo>
                  <a:pt x="4306" y="10812"/>
                  <a:pt x="17451" y="2626"/>
                  <a:pt x="22007" y="684"/>
                </a:cubicBezTo>
                <a:cubicBezTo>
                  <a:pt x="26563" y="-1258"/>
                  <a:pt x="26458" y="1330"/>
                  <a:pt x="27337" y="3590"/>
                </a:cubicBezTo>
                <a:cubicBezTo>
                  <a:pt x="28217" y="5850"/>
                  <a:pt x="28219" y="14606"/>
                  <a:pt x="28827" y="1652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22" name="Oval 9"/>
          <p:cNvSpPr>
            <a:spLocks noChangeAspect="1" noChangeArrowheads="1"/>
          </p:cNvSpPr>
          <p:nvPr/>
        </p:nvSpPr>
        <p:spPr bwMode="auto">
          <a:xfrm>
            <a:off x="7884368" y="2600908"/>
            <a:ext cx="324036" cy="23374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 flipV="1">
            <a:off x="4752020" y="4077072"/>
            <a:ext cx="3526904" cy="936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4960395" y="3573016"/>
            <a:ext cx="2635941" cy="1636868"/>
          </a:xfrm>
          <a:custGeom>
            <a:avLst/>
            <a:gdLst>
              <a:gd name="T0" fmla="*/ 0 w 576"/>
              <a:gd name="T1" fmla="*/ 624 h 624"/>
              <a:gd name="T2" fmla="*/ 432 w 576"/>
              <a:gd name="T3" fmla="*/ 0 h 624"/>
              <a:gd name="T4" fmla="*/ 576 w 576"/>
              <a:gd name="T5" fmla="*/ 624 h 624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16019"/>
              <a:gd name="connsiteY0" fmla="*/ 11567 h 11567"/>
              <a:gd name="connsiteX1" fmla="*/ 13519 w 16019"/>
              <a:gd name="connsiteY1" fmla="*/ 0 h 11567"/>
              <a:gd name="connsiteX2" fmla="*/ 16019 w 16019"/>
              <a:gd name="connsiteY2" fmla="*/ 10000 h 11567"/>
              <a:gd name="connsiteX0" fmla="*/ 0 w 20439"/>
              <a:gd name="connsiteY0" fmla="*/ 15413 h 15413"/>
              <a:gd name="connsiteX1" fmla="*/ 20155 w 20439"/>
              <a:gd name="connsiteY1" fmla="*/ 0 h 15413"/>
              <a:gd name="connsiteX2" fmla="*/ 16019 w 20439"/>
              <a:gd name="connsiteY2" fmla="*/ 13846 h 15413"/>
              <a:gd name="connsiteX0" fmla="*/ 0 w 27284"/>
              <a:gd name="connsiteY0" fmla="*/ 15413 h 15413"/>
              <a:gd name="connsiteX1" fmla="*/ 20155 w 27284"/>
              <a:gd name="connsiteY1" fmla="*/ 0 h 15413"/>
              <a:gd name="connsiteX2" fmla="*/ 27284 w 27284"/>
              <a:gd name="connsiteY2" fmla="*/ 14416 h 15413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58 h 14558"/>
              <a:gd name="connsiteX1" fmla="*/ 22007 w 27284"/>
              <a:gd name="connsiteY1" fmla="*/ 0 h 14558"/>
              <a:gd name="connsiteX2" fmla="*/ 27284 w 27284"/>
              <a:gd name="connsiteY2" fmla="*/ 13561 h 14558"/>
              <a:gd name="connsiteX0" fmla="*/ 0 w 27284"/>
              <a:gd name="connsiteY0" fmla="*/ 14591 h 14591"/>
              <a:gd name="connsiteX1" fmla="*/ 22007 w 27284"/>
              <a:gd name="connsiteY1" fmla="*/ 33 h 14591"/>
              <a:gd name="connsiteX2" fmla="*/ 27284 w 27284"/>
              <a:gd name="connsiteY2" fmla="*/ 13594 h 14591"/>
              <a:gd name="connsiteX0" fmla="*/ 0 w 27284"/>
              <a:gd name="connsiteY0" fmla="*/ 15461 h 15461"/>
              <a:gd name="connsiteX1" fmla="*/ 22007 w 27284"/>
              <a:gd name="connsiteY1" fmla="*/ 903 h 15461"/>
              <a:gd name="connsiteX2" fmla="*/ 23633 w 27284"/>
              <a:gd name="connsiteY2" fmla="*/ 2954 h 15461"/>
              <a:gd name="connsiteX3" fmla="*/ 27284 w 27284"/>
              <a:gd name="connsiteY3" fmla="*/ 14464 h 15461"/>
              <a:gd name="connsiteX0" fmla="*/ 0 w 27615"/>
              <a:gd name="connsiteY0" fmla="*/ 15242 h 15242"/>
              <a:gd name="connsiteX1" fmla="*/ 22007 w 27615"/>
              <a:gd name="connsiteY1" fmla="*/ 684 h 15242"/>
              <a:gd name="connsiteX2" fmla="*/ 27337 w 27615"/>
              <a:gd name="connsiteY2" fmla="*/ 3590 h 15242"/>
              <a:gd name="connsiteX3" fmla="*/ 27284 w 27615"/>
              <a:gd name="connsiteY3" fmla="*/ 14245 h 15242"/>
              <a:gd name="connsiteX0" fmla="*/ 0 w 28827"/>
              <a:gd name="connsiteY0" fmla="*/ 15242 h 16524"/>
              <a:gd name="connsiteX1" fmla="*/ 22007 w 28827"/>
              <a:gd name="connsiteY1" fmla="*/ 684 h 16524"/>
              <a:gd name="connsiteX2" fmla="*/ 27337 w 28827"/>
              <a:gd name="connsiteY2" fmla="*/ 3590 h 16524"/>
              <a:gd name="connsiteX3" fmla="*/ 28827 w 28827"/>
              <a:gd name="connsiteY3" fmla="*/ 16524 h 1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7" h="16524">
                <a:moveTo>
                  <a:pt x="0" y="15242"/>
                </a:moveTo>
                <a:cubicBezTo>
                  <a:pt x="4306" y="10812"/>
                  <a:pt x="17451" y="2626"/>
                  <a:pt x="22007" y="684"/>
                </a:cubicBezTo>
                <a:cubicBezTo>
                  <a:pt x="26563" y="-1258"/>
                  <a:pt x="26458" y="1330"/>
                  <a:pt x="27337" y="3590"/>
                </a:cubicBezTo>
                <a:cubicBezTo>
                  <a:pt x="28217" y="5850"/>
                  <a:pt x="28219" y="14606"/>
                  <a:pt x="28827" y="16524"/>
                </a:cubicBezTo>
              </a:path>
            </a:pathLst>
          </a:custGeom>
          <a:noFill/>
          <a:ln w="38100">
            <a:solidFill>
              <a:srgbClr val="4EAFFF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4680012" y="3609020"/>
            <a:ext cx="86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None/>
            </a:pPr>
            <a:r>
              <a:rPr lang="en-US" sz="2400" i="0" dirty="0" err="1" smtClean="0">
                <a:solidFill>
                  <a:srgbClr val="000000"/>
                </a:solidFill>
              </a:rPr>
              <a:t>LEdd</a:t>
            </a:r>
            <a:endParaRPr lang="en-US" sz="2400" i="0" dirty="0">
              <a:solidFill>
                <a:srgbClr val="000000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87325" y="1198563"/>
            <a:ext cx="3629025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What we see depends on ionisation state </a:t>
            </a:r>
          </a:p>
          <a:p>
            <a:pPr>
              <a:lnSpc>
                <a:spcPct val="90000"/>
              </a:lnSpc>
              <a:buNone/>
            </a:pP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    </a:t>
            </a:r>
            <a:r>
              <a:rPr lang="en-GB" sz="2800" i="0" dirty="0" smtClean="0">
                <a:solidFill>
                  <a:srgbClr val="003D00"/>
                </a:solidFill>
                <a:latin typeface="Symbol" charset="2"/>
                <a:cs typeface="Symbol" charset="2"/>
              </a:rPr>
              <a:t>x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=L/(nR</a:t>
            </a:r>
            <a:r>
              <a:rPr lang="en-GB" sz="2800" i="0" baseline="30000" dirty="0" smtClean="0">
                <a:solidFill>
                  <a:srgbClr val="003D00"/>
                </a:solidFill>
                <a:cs typeface="Times New Roman" charset="0"/>
              </a:rPr>
              <a:t>2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)</a:t>
            </a:r>
          </a:p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inner disc – R small, L large so 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latin typeface="Symbol" charset="2"/>
                <a:cs typeface="Symbol" charset="2"/>
              </a:rPr>
              <a:t>x</a:t>
            </a:r>
            <a:r>
              <a:rPr lang="en-GB" sz="28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800" i="0" dirty="0" smtClean="0">
                <a:solidFill>
                  <a:srgbClr val="003D00"/>
                </a:solidFill>
                <a:cs typeface="Times New Roman" charset="0"/>
              </a:rPr>
              <a:t>high. Material can be completely ionised unless very dense. </a:t>
            </a:r>
            <a:endParaRPr lang="en-GB" sz="28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17" name="Freeform 2" descr="70%"/>
          <p:cNvSpPr>
            <a:spLocks/>
          </p:cNvSpPr>
          <p:nvPr/>
        </p:nvSpPr>
        <p:spPr bwMode="auto">
          <a:xfrm rot="206705">
            <a:off x="5613241" y="1426210"/>
            <a:ext cx="2199905" cy="1238288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  <a:gd name="connsiteX0" fmla="*/ 9706 w 9706"/>
              <a:gd name="connsiteY0" fmla="*/ 9542 h 9542"/>
              <a:gd name="connsiteX1" fmla="*/ 7424 w 9706"/>
              <a:gd name="connsiteY1" fmla="*/ 5713 h 9542"/>
              <a:gd name="connsiteX2" fmla="*/ 4374 w 9706"/>
              <a:gd name="connsiteY2" fmla="*/ 5230 h 9542"/>
              <a:gd name="connsiteX3" fmla="*/ 359 w 9706"/>
              <a:gd name="connsiteY3" fmla="*/ 36 h 9542"/>
              <a:gd name="connsiteX4" fmla="*/ 449 w 9706"/>
              <a:gd name="connsiteY4" fmla="*/ 8195 h 9542"/>
              <a:gd name="connsiteX0" fmla="*/ 9589 w 9589"/>
              <a:gd name="connsiteY0" fmla="*/ 4657 h 4657"/>
              <a:gd name="connsiteX1" fmla="*/ 7238 w 9589"/>
              <a:gd name="connsiteY1" fmla="*/ 644 h 4657"/>
              <a:gd name="connsiteX2" fmla="*/ 4095 w 9589"/>
              <a:gd name="connsiteY2" fmla="*/ 138 h 4657"/>
              <a:gd name="connsiteX3" fmla="*/ 2243 w 9589"/>
              <a:gd name="connsiteY3" fmla="*/ 1999 h 4657"/>
              <a:gd name="connsiteX4" fmla="*/ 52 w 9589"/>
              <a:gd name="connsiteY4" fmla="*/ 3245 h 4657"/>
              <a:gd name="connsiteX0" fmla="*/ 10000 w 10000"/>
              <a:gd name="connsiteY0" fmla="*/ 16326 h 16326"/>
              <a:gd name="connsiteX1" fmla="*/ 7548 w 10000"/>
              <a:gd name="connsiteY1" fmla="*/ 7709 h 16326"/>
              <a:gd name="connsiteX2" fmla="*/ 4366 w 10000"/>
              <a:gd name="connsiteY2" fmla="*/ 30 h 16326"/>
              <a:gd name="connsiteX3" fmla="*/ 2339 w 10000"/>
              <a:gd name="connsiteY3" fmla="*/ 10618 h 16326"/>
              <a:gd name="connsiteX4" fmla="*/ 54 w 10000"/>
              <a:gd name="connsiteY4" fmla="*/ 13294 h 16326"/>
              <a:gd name="connsiteX0" fmla="*/ 12258 w 12258"/>
              <a:gd name="connsiteY0" fmla="*/ 16326 h 16326"/>
              <a:gd name="connsiteX1" fmla="*/ 9806 w 12258"/>
              <a:gd name="connsiteY1" fmla="*/ 7709 h 16326"/>
              <a:gd name="connsiteX2" fmla="*/ 6624 w 12258"/>
              <a:gd name="connsiteY2" fmla="*/ 30 h 16326"/>
              <a:gd name="connsiteX3" fmla="*/ 4597 w 12258"/>
              <a:gd name="connsiteY3" fmla="*/ 10618 h 16326"/>
              <a:gd name="connsiteX4" fmla="*/ 26 w 12258"/>
              <a:gd name="connsiteY4" fmla="*/ 15567 h 16326"/>
              <a:gd name="connsiteX0" fmla="*/ 12232 w 12232"/>
              <a:gd name="connsiteY0" fmla="*/ 16326 h 16326"/>
              <a:gd name="connsiteX1" fmla="*/ 9780 w 12232"/>
              <a:gd name="connsiteY1" fmla="*/ 7709 h 16326"/>
              <a:gd name="connsiteX2" fmla="*/ 6598 w 12232"/>
              <a:gd name="connsiteY2" fmla="*/ 30 h 16326"/>
              <a:gd name="connsiteX3" fmla="*/ 4571 w 12232"/>
              <a:gd name="connsiteY3" fmla="*/ 10618 h 16326"/>
              <a:gd name="connsiteX4" fmla="*/ 0 w 12232"/>
              <a:gd name="connsiteY4" fmla="*/ 15567 h 16326"/>
              <a:gd name="connsiteX0" fmla="*/ 13518 w 13518"/>
              <a:gd name="connsiteY0" fmla="*/ 16326 h 17499"/>
              <a:gd name="connsiteX1" fmla="*/ 11066 w 13518"/>
              <a:gd name="connsiteY1" fmla="*/ 7709 h 17499"/>
              <a:gd name="connsiteX2" fmla="*/ 7884 w 13518"/>
              <a:gd name="connsiteY2" fmla="*/ 30 h 17499"/>
              <a:gd name="connsiteX3" fmla="*/ 5857 w 13518"/>
              <a:gd name="connsiteY3" fmla="*/ 10618 h 17499"/>
              <a:gd name="connsiteX4" fmla="*/ 0 w 13518"/>
              <a:gd name="connsiteY4" fmla="*/ 17499 h 17499"/>
              <a:gd name="connsiteX0" fmla="*/ 13518 w 13518"/>
              <a:gd name="connsiteY0" fmla="*/ 16485 h 17658"/>
              <a:gd name="connsiteX1" fmla="*/ 11257 w 13518"/>
              <a:gd name="connsiteY1" fmla="*/ 4913 h 17658"/>
              <a:gd name="connsiteX2" fmla="*/ 7884 w 13518"/>
              <a:gd name="connsiteY2" fmla="*/ 189 h 17658"/>
              <a:gd name="connsiteX3" fmla="*/ 5857 w 13518"/>
              <a:gd name="connsiteY3" fmla="*/ 10777 h 17658"/>
              <a:gd name="connsiteX4" fmla="*/ 0 w 13518"/>
              <a:gd name="connsiteY4" fmla="*/ 17658 h 17658"/>
              <a:gd name="connsiteX0" fmla="*/ 7661 w 7661"/>
              <a:gd name="connsiteY0" fmla="*/ 16485 h 16485"/>
              <a:gd name="connsiteX1" fmla="*/ 5400 w 7661"/>
              <a:gd name="connsiteY1" fmla="*/ 4913 h 16485"/>
              <a:gd name="connsiteX2" fmla="*/ 2027 w 7661"/>
              <a:gd name="connsiteY2" fmla="*/ 189 h 16485"/>
              <a:gd name="connsiteX3" fmla="*/ 0 w 7661"/>
              <a:gd name="connsiteY3" fmla="*/ 10777 h 16485"/>
              <a:gd name="connsiteX0" fmla="*/ 12549 w 12549"/>
              <a:gd name="connsiteY0" fmla="*/ 10096 h 10096"/>
              <a:gd name="connsiteX1" fmla="*/ 9598 w 12549"/>
              <a:gd name="connsiteY1" fmla="*/ 3076 h 10096"/>
              <a:gd name="connsiteX2" fmla="*/ 5195 w 12549"/>
              <a:gd name="connsiteY2" fmla="*/ 211 h 10096"/>
              <a:gd name="connsiteX3" fmla="*/ 0 w 12549"/>
              <a:gd name="connsiteY3" fmla="*/ 8426 h 1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9" h="10096">
                <a:moveTo>
                  <a:pt x="12549" y="10096"/>
                </a:moveTo>
                <a:cubicBezTo>
                  <a:pt x="11443" y="9553"/>
                  <a:pt x="10823" y="4724"/>
                  <a:pt x="9598" y="3076"/>
                </a:cubicBezTo>
                <a:cubicBezTo>
                  <a:pt x="8372" y="1429"/>
                  <a:pt x="6794" y="-681"/>
                  <a:pt x="5195" y="211"/>
                </a:cubicBezTo>
                <a:cubicBezTo>
                  <a:pt x="3596" y="1103"/>
                  <a:pt x="918" y="7752"/>
                  <a:pt x="0" y="8426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 rot="1092644" flipH="1" flipV="1">
            <a:off x="7011202" y="1895750"/>
            <a:ext cx="200112" cy="6527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rot="1092644" flipH="1" flipV="1">
            <a:off x="6420129" y="2154024"/>
            <a:ext cx="192172" cy="3537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9248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3D00"/>
                </a:solidFill>
              </a:rPr>
              <a:t>1) </a:t>
            </a:r>
            <a:r>
              <a:rPr lang="en-US" sz="4000" b="1" dirty="0" smtClean="0">
                <a:solidFill>
                  <a:srgbClr val="003D00"/>
                </a:solidFill>
              </a:rPr>
              <a:t>Continuum </a:t>
            </a:r>
            <a:r>
              <a:rPr lang="en-US" sz="4000" b="1" dirty="0">
                <a:solidFill>
                  <a:srgbClr val="003D00"/>
                </a:solidFill>
              </a:rPr>
              <a:t>radiation driven </a:t>
            </a:r>
            <a:r>
              <a:rPr lang="en-US" sz="4000" b="1" dirty="0" smtClean="0">
                <a:solidFill>
                  <a:srgbClr val="003D00"/>
                </a:solidFill>
              </a:rPr>
              <a:t>Wind</a:t>
            </a:r>
            <a:endParaRPr lang="en-US" sz="4000" dirty="0">
              <a:solidFill>
                <a:srgbClr val="003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22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12" name="Line 52"/>
          <p:cNvSpPr>
            <a:spLocks noChangeShapeType="1"/>
          </p:cNvSpPr>
          <p:nvPr/>
        </p:nvSpPr>
        <p:spPr bwMode="auto">
          <a:xfrm flipV="1">
            <a:off x="1249363" y="2989263"/>
            <a:ext cx="0" cy="272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13" name="Line 53"/>
          <p:cNvSpPr>
            <a:spLocks noChangeShapeType="1"/>
          </p:cNvSpPr>
          <p:nvPr/>
        </p:nvSpPr>
        <p:spPr bwMode="auto">
          <a:xfrm flipV="1">
            <a:off x="1236663" y="5705475"/>
            <a:ext cx="4600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15" name="Line 55"/>
          <p:cNvSpPr>
            <a:spLocks noChangeShapeType="1"/>
          </p:cNvSpPr>
          <p:nvPr/>
        </p:nvSpPr>
        <p:spPr bwMode="auto">
          <a:xfrm>
            <a:off x="1290638" y="3381375"/>
            <a:ext cx="43703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17" name="Freeform 57"/>
          <p:cNvSpPr>
            <a:spLocks/>
          </p:cNvSpPr>
          <p:nvPr/>
        </p:nvSpPr>
        <p:spPr bwMode="auto">
          <a:xfrm>
            <a:off x="2003425" y="3397250"/>
            <a:ext cx="1016000" cy="2376488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18" name="Freeform 58"/>
          <p:cNvSpPr>
            <a:spLocks/>
          </p:cNvSpPr>
          <p:nvPr/>
        </p:nvSpPr>
        <p:spPr bwMode="auto">
          <a:xfrm>
            <a:off x="2219325" y="3384550"/>
            <a:ext cx="1016000" cy="2376488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chemeClr val="accent1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19" name="Freeform 59"/>
          <p:cNvSpPr>
            <a:spLocks/>
          </p:cNvSpPr>
          <p:nvPr/>
        </p:nvSpPr>
        <p:spPr bwMode="auto">
          <a:xfrm>
            <a:off x="2435225" y="3357563"/>
            <a:ext cx="1016000" cy="2376487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20" name="Freeform 60"/>
          <p:cNvSpPr>
            <a:spLocks/>
          </p:cNvSpPr>
          <p:nvPr/>
        </p:nvSpPr>
        <p:spPr bwMode="auto">
          <a:xfrm>
            <a:off x="2651125" y="3373438"/>
            <a:ext cx="1016000" cy="2376487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rgbClr val="0066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21" name="Freeform 61"/>
          <p:cNvSpPr>
            <a:spLocks/>
          </p:cNvSpPr>
          <p:nvPr/>
        </p:nvSpPr>
        <p:spPr bwMode="auto">
          <a:xfrm>
            <a:off x="2867025" y="3375025"/>
            <a:ext cx="1016000" cy="2376488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rgbClr val="0066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22" name="Freeform 62"/>
          <p:cNvSpPr>
            <a:spLocks/>
          </p:cNvSpPr>
          <p:nvPr/>
        </p:nvSpPr>
        <p:spPr bwMode="auto">
          <a:xfrm>
            <a:off x="3082925" y="3390900"/>
            <a:ext cx="1016000" cy="2376488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rgbClr val="0000CC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23" name="Rectangle 63"/>
          <p:cNvSpPr>
            <a:spLocks noChangeArrowheads="1"/>
          </p:cNvSpPr>
          <p:nvPr/>
        </p:nvSpPr>
        <p:spPr bwMode="auto">
          <a:xfrm>
            <a:off x="187325" y="1198563"/>
            <a:ext cx="8375650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If substantial opacity: </a:t>
            </a:r>
            <a:r>
              <a:rPr lang="en-GB" sz="2400" i="0">
                <a:solidFill>
                  <a:srgbClr val="003D00"/>
                </a:solidFill>
                <a:latin typeface="Symbol" charset="0"/>
                <a:cs typeface="Times New Roman" charset="0"/>
              </a:rPr>
              <a:t>t&gt;&gt;t</a:t>
            </a:r>
            <a:r>
              <a:rPr lang="en-GB" sz="2400" i="0" baseline="-25000">
                <a:solidFill>
                  <a:srgbClr val="003D00"/>
                </a:solidFill>
                <a:cs typeface="Times New Roman" charset="0"/>
              </a:rPr>
              <a:t>es</a:t>
            </a: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 so gravity  (1- </a:t>
            </a:r>
            <a:r>
              <a:rPr lang="en-GB" sz="2400" i="0">
                <a:solidFill>
                  <a:srgbClr val="003D00"/>
                </a:solidFill>
                <a:latin typeface="Symbol" charset="0"/>
                <a:cs typeface="Times New Roman" charset="0"/>
              </a:rPr>
              <a:t>t/t</a:t>
            </a:r>
            <a:r>
              <a:rPr lang="en-GB" sz="2400" i="0" baseline="-25000">
                <a:solidFill>
                  <a:srgbClr val="003D00"/>
                </a:solidFill>
                <a:cs typeface="Times New Roman" charset="0"/>
              </a:rPr>
              <a:t>es</a:t>
            </a: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400">
                <a:solidFill>
                  <a:srgbClr val="003D00"/>
                </a:solidFill>
                <a:cs typeface="Times New Roman" charset="0"/>
              </a:rPr>
              <a:t>L/L</a:t>
            </a:r>
            <a:r>
              <a:rPr lang="en-GB" sz="2400" baseline="-25000">
                <a:solidFill>
                  <a:srgbClr val="003D00"/>
                </a:solidFill>
                <a:cs typeface="Times New Roman" charset="0"/>
              </a:rPr>
              <a:t>Edd</a:t>
            </a: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) GM/R </a:t>
            </a:r>
          </a:p>
          <a:p>
            <a:pPr marL="342900" indent="-342900">
              <a:lnSpc>
                <a:spcPct val="90000"/>
              </a:lnSpc>
            </a:pP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Most opacity in UV resonance lines</a:t>
            </a:r>
          </a:p>
          <a:p>
            <a:pPr marL="342900" indent="-342900">
              <a:lnSpc>
                <a:spcPct val="90000"/>
              </a:lnSpc>
            </a:pPr>
            <a:r>
              <a:rPr lang="en-GB" sz="2400" i="0">
                <a:solidFill>
                  <a:srgbClr val="003D00"/>
                </a:solidFill>
                <a:cs typeface="Times New Roman" charset="0"/>
              </a:rPr>
              <a:t>Momentum absorbed in line accelerates wind so more momentum absorbed in line -  UV line driving at </a:t>
            </a:r>
            <a:r>
              <a:rPr lang="en-GB" sz="2400">
                <a:solidFill>
                  <a:srgbClr val="003D00"/>
                </a:solidFill>
                <a:cs typeface="Times New Roman" charset="0"/>
              </a:rPr>
              <a:t>L&lt;&lt;L</a:t>
            </a:r>
            <a:r>
              <a:rPr lang="en-GB" sz="2400" baseline="-25000">
                <a:solidFill>
                  <a:srgbClr val="003D00"/>
                </a:solidFill>
                <a:cs typeface="Times New Roman" charset="0"/>
              </a:rPr>
              <a:t>Edd</a:t>
            </a:r>
            <a:endParaRPr lang="en-GB" sz="2400" i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endParaRPr lang="en-GB" i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322624" name="Text Box 64"/>
          <p:cNvSpPr txBox="1">
            <a:spLocks noChangeArrowheads="1"/>
          </p:cNvSpPr>
          <p:nvPr/>
        </p:nvSpPr>
        <p:spPr bwMode="auto">
          <a:xfrm>
            <a:off x="1989138" y="5718175"/>
            <a:ext cx="2641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000000"/>
                </a:solidFill>
                <a:cs typeface="+mn-cs"/>
              </a:rPr>
              <a:t>Log E</a:t>
            </a: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2625" name="Text Box 65"/>
          <p:cNvSpPr txBox="1">
            <a:spLocks noChangeArrowheads="1"/>
          </p:cNvSpPr>
          <p:nvPr/>
        </p:nvSpPr>
        <p:spPr bwMode="auto">
          <a:xfrm rot="-5400000">
            <a:off x="-379412" y="3913040"/>
            <a:ext cx="2641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000000"/>
                </a:solidFill>
                <a:cs typeface="+mn-cs"/>
              </a:rPr>
              <a:t>Log </a:t>
            </a:r>
            <a:r>
              <a:rPr lang="en-GB" sz="2400" i="0">
                <a:solidFill>
                  <a:srgbClr val="000000"/>
                </a:solidFill>
                <a:latin typeface="Symbol" charset="0"/>
                <a:cs typeface="+mn-cs"/>
              </a:rPr>
              <a:t>n</a:t>
            </a:r>
            <a:r>
              <a:rPr lang="en-GB" sz="2400" i="0">
                <a:solidFill>
                  <a:srgbClr val="000000"/>
                </a:solidFill>
                <a:cs typeface="+mn-cs"/>
              </a:rPr>
              <a:t>f</a:t>
            </a:r>
            <a:r>
              <a:rPr lang="en-GB" sz="2400" i="0">
                <a:solidFill>
                  <a:srgbClr val="000000"/>
                </a:solidFill>
                <a:latin typeface="Symbol" charset="0"/>
                <a:cs typeface="+mn-cs"/>
              </a:rPr>
              <a:t>n</a:t>
            </a:r>
            <a:endParaRPr lang="en-US" sz="2400" i="0">
              <a:solidFill>
                <a:srgbClr val="000000"/>
              </a:solidFill>
              <a:latin typeface="Symbol" charset="0"/>
              <a:cs typeface="+mn-cs"/>
            </a:endParaRPr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685800" y="809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2</a:t>
            </a: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: </a:t>
            </a: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UV line driven Winds ?</a:t>
            </a:r>
            <a:endParaRPr lang="en-US" b="1" i="0" dirty="0">
              <a:solidFill>
                <a:srgbClr val="003D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1363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618" grpId="0" animBg="1"/>
      <p:bldP spid="322619" grpId="0" animBg="1"/>
      <p:bldP spid="322620" grpId="0" animBg="1"/>
      <p:bldP spid="322621" grpId="0" animBg="1"/>
      <p:bldP spid="3226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7" name="Rectangle 3"/>
          <p:cNvSpPr>
            <a:spLocks noChangeArrowheads="1"/>
          </p:cNvSpPr>
          <p:nvPr/>
        </p:nvSpPr>
        <p:spPr bwMode="auto">
          <a:xfrm>
            <a:off x="187325" y="1198563"/>
            <a:ext cx="8375650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If substantial opacity: </a:t>
            </a:r>
            <a:r>
              <a:rPr lang="en-GB" sz="2400" i="0" dirty="0">
                <a:solidFill>
                  <a:srgbClr val="003D00"/>
                </a:solidFill>
                <a:latin typeface="Symbol" charset="0"/>
                <a:cs typeface="Times New Roman" charset="0"/>
              </a:rPr>
              <a:t>t&gt;&gt;</a:t>
            </a:r>
            <a:r>
              <a:rPr lang="en-GB" sz="2400" i="0" dirty="0" err="1">
                <a:solidFill>
                  <a:srgbClr val="003D00"/>
                </a:solidFill>
                <a:latin typeface="Symbol" charset="0"/>
                <a:cs typeface="Times New Roman" charset="0"/>
              </a:rPr>
              <a:t>t</a:t>
            </a:r>
            <a:r>
              <a:rPr lang="en-GB" sz="2400" i="0" baseline="-25000" dirty="0" err="1">
                <a:solidFill>
                  <a:srgbClr val="003D00"/>
                </a:solidFill>
                <a:cs typeface="Times New Roman" charset="0"/>
              </a:rPr>
              <a:t>es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 so gravity  (1- </a:t>
            </a:r>
            <a:r>
              <a:rPr lang="en-GB" sz="2400" i="0" dirty="0">
                <a:solidFill>
                  <a:srgbClr val="003D00"/>
                </a:solidFill>
                <a:latin typeface="Symbol" charset="0"/>
                <a:cs typeface="Times New Roman" charset="0"/>
              </a:rPr>
              <a:t>t/</a:t>
            </a:r>
            <a:r>
              <a:rPr lang="en-GB" sz="2400" i="0" dirty="0" err="1">
                <a:solidFill>
                  <a:srgbClr val="003D00"/>
                </a:solidFill>
                <a:latin typeface="Symbol" charset="0"/>
                <a:cs typeface="Times New Roman" charset="0"/>
              </a:rPr>
              <a:t>t</a:t>
            </a:r>
            <a:r>
              <a:rPr lang="en-GB" sz="2400" i="0" baseline="-25000" dirty="0" err="1">
                <a:solidFill>
                  <a:srgbClr val="003D00"/>
                </a:solidFill>
                <a:cs typeface="Times New Roman" charset="0"/>
              </a:rPr>
              <a:t>es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400" dirty="0">
                <a:solidFill>
                  <a:srgbClr val="003D00"/>
                </a:solidFill>
                <a:cs typeface="Times New Roman" charset="0"/>
              </a:rPr>
              <a:t>L/</a:t>
            </a:r>
            <a:r>
              <a:rPr lang="en-GB" sz="2400" dirty="0" err="1">
                <a:solidFill>
                  <a:srgbClr val="003D00"/>
                </a:solidFill>
                <a:cs typeface="Times New Roman" charset="0"/>
              </a:rPr>
              <a:t>L</a:t>
            </a:r>
            <a:r>
              <a:rPr lang="en-GB" sz="2400" baseline="-25000" dirty="0" err="1">
                <a:solidFill>
                  <a:srgbClr val="003D00"/>
                </a:solidFill>
                <a:cs typeface="Times New Roman" charset="0"/>
              </a:rPr>
              <a:t>Edd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) GM/R </a:t>
            </a:r>
          </a:p>
          <a:p>
            <a:pPr marL="342900" indent="-342900">
              <a:lnSpc>
                <a:spcPct val="90000"/>
              </a:lnSpc>
            </a:pP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Most opacity in UV resonance lines</a:t>
            </a:r>
          </a:p>
          <a:p>
            <a:pPr marL="342900" indent="-342900">
              <a:lnSpc>
                <a:spcPct val="90000"/>
              </a:lnSpc>
            </a:pP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Momentum absorbed in line accelerates wind so more momentum absorbed in line -  UV line driving at </a:t>
            </a:r>
            <a:r>
              <a:rPr lang="en-GB" sz="2400" dirty="0">
                <a:solidFill>
                  <a:srgbClr val="003D00"/>
                </a:solidFill>
                <a:cs typeface="Times New Roman" charset="0"/>
              </a:rPr>
              <a:t>L&lt;&lt;</a:t>
            </a:r>
            <a:r>
              <a:rPr lang="en-GB" sz="2400" dirty="0" err="1">
                <a:solidFill>
                  <a:srgbClr val="003D00"/>
                </a:solidFill>
                <a:cs typeface="Times New Roman" charset="0"/>
              </a:rPr>
              <a:t>L</a:t>
            </a:r>
            <a:r>
              <a:rPr lang="en-GB" sz="2400" baseline="-25000" dirty="0" err="1">
                <a:solidFill>
                  <a:srgbClr val="003D00"/>
                </a:solidFill>
                <a:cs typeface="Times New Roman" charset="0"/>
              </a:rPr>
              <a:t>Edd</a:t>
            </a:r>
            <a:endParaRPr lang="en-GB" sz="2400" i="0" dirty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endParaRPr lang="en-GB" i="0" dirty="0">
              <a:solidFill>
                <a:srgbClr val="003D00"/>
              </a:solidFill>
              <a:cs typeface="Times New Roman" charset="0"/>
            </a:endParaRPr>
          </a:p>
        </p:txBody>
      </p:sp>
      <p:sp>
        <p:nvSpPr>
          <p:cNvPr id="349188" name="Line 4"/>
          <p:cNvSpPr>
            <a:spLocks noChangeShapeType="1"/>
          </p:cNvSpPr>
          <p:nvPr/>
        </p:nvSpPr>
        <p:spPr bwMode="auto">
          <a:xfrm flipV="1">
            <a:off x="1249363" y="2989263"/>
            <a:ext cx="0" cy="27289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9189" name="Line 5"/>
          <p:cNvSpPr>
            <a:spLocks noChangeShapeType="1"/>
          </p:cNvSpPr>
          <p:nvPr/>
        </p:nvSpPr>
        <p:spPr bwMode="auto">
          <a:xfrm flipV="1">
            <a:off x="1236663" y="5705475"/>
            <a:ext cx="46005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9190" name="Freeform 6"/>
          <p:cNvSpPr>
            <a:spLocks/>
          </p:cNvSpPr>
          <p:nvPr/>
        </p:nvSpPr>
        <p:spPr bwMode="auto">
          <a:xfrm>
            <a:off x="1247775" y="3381375"/>
            <a:ext cx="727075" cy="1588"/>
          </a:xfrm>
          <a:custGeom>
            <a:avLst/>
            <a:gdLst>
              <a:gd name="T0" fmla="*/ 0 w 458"/>
              <a:gd name="T1" fmla="*/ 0 h 1"/>
              <a:gd name="T2" fmla="*/ 458 w 458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8" h="1">
                <a:moveTo>
                  <a:pt x="0" y="0"/>
                </a:moveTo>
                <a:lnTo>
                  <a:pt x="458" y="0"/>
                </a:lnTo>
              </a:path>
            </a:pathLst>
          </a:custGeom>
          <a:noFill/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9191" name="Freeform 7"/>
          <p:cNvSpPr>
            <a:spLocks/>
          </p:cNvSpPr>
          <p:nvPr/>
        </p:nvSpPr>
        <p:spPr bwMode="auto">
          <a:xfrm>
            <a:off x="1901825" y="3314700"/>
            <a:ext cx="2424113" cy="2546350"/>
          </a:xfrm>
          <a:custGeom>
            <a:avLst/>
            <a:gdLst>
              <a:gd name="T0" fmla="*/ 0 w 1527"/>
              <a:gd name="T1" fmla="*/ 42 h 1604"/>
              <a:gd name="T2" fmla="*/ 201 w 1527"/>
              <a:gd name="T3" fmla="*/ 189 h 1604"/>
              <a:gd name="T4" fmla="*/ 283 w 1527"/>
              <a:gd name="T5" fmla="*/ 591 h 1604"/>
              <a:gd name="T6" fmla="*/ 356 w 1527"/>
              <a:gd name="T7" fmla="*/ 1322 h 1604"/>
              <a:gd name="T8" fmla="*/ 503 w 1527"/>
              <a:gd name="T9" fmla="*/ 1487 h 1604"/>
              <a:gd name="T10" fmla="*/ 731 w 1527"/>
              <a:gd name="T11" fmla="*/ 1514 h 1604"/>
              <a:gd name="T12" fmla="*/ 978 w 1527"/>
              <a:gd name="T13" fmla="*/ 1496 h 1604"/>
              <a:gd name="T14" fmla="*/ 1069 w 1527"/>
              <a:gd name="T15" fmla="*/ 1478 h 1604"/>
              <a:gd name="T16" fmla="*/ 1124 w 1527"/>
              <a:gd name="T17" fmla="*/ 1395 h 1604"/>
              <a:gd name="T18" fmla="*/ 1207 w 1527"/>
              <a:gd name="T19" fmla="*/ 225 h 1604"/>
              <a:gd name="T20" fmla="*/ 1527 w 1527"/>
              <a:gd name="T21" fmla="*/ 42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27" h="1604">
                <a:moveTo>
                  <a:pt x="0" y="42"/>
                </a:moveTo>
                <a:cubicBezTo>
                  <a:pt x="32" y="66"/>
                  <a:pt x="154" y="98"/>
                  <a:pt x="201" y="189"/>
                </a:cubicBezTo>
                <a:cubicBezTo>
                  <a:pt x="248" y="280"/>
                  <a:pt x="257" y="402"/>
                  <a:pt x="283" y="591"/>
                </a:cubicBezTo>
                <a:cubicBezTo>
                  <a:pt x="309" y="780"/>
                  <a:pt x="319" y="1173"/>
                  <a:pt x="356" y="1322"/>
                </a:cubicBezTo>
                <a:cubicBezTo>
                  <a:pt x="393" y="1471"/>
                  <a:pt x="441" y="1455"/>
                  <a:pt x="503" y="1487"/>
                </a:cubicBezTo>
                <a:cubicBezTo>
                  <a:pt x="565" y="1519"/>
                  <a:pt x="652" y="1513"/>
                  <a:pt x="731" y="1514"/>
                </a:cubicBezTo>
                <a:cubicBezTo>
                  <a:pt x="810" y="1515"/>
                  <a:pt x="922" y="1502"/>
                  <a:pt x="978" y="1496"/>
                </a:cubicBezTo>
                <a:cubicBezTo>
                  <a:pt x="1034" y="1490"/>
                  <a:pt x="1045" y="1495"/>
                  <a:pt x="1069" y="1478"/>
                </a:cubicBezTo>
                <a:cubicBezTo>
                  <a:pt x="1093" y="1461"/>
                  <a:pt x="1101" y="1604"/>
                  <a:pt x="1124" y="1395"/>
                </a:cubicBezTo>
                <a:cubicBezTo>
                  <a:pt x="1260" y="1188"/>
                  <a:pt x="1140" y="450"/>
                  <a:pt x="1207" y="225"/>
                </a:cubicBezTo>
                <a:cubicBezTo>
                  <a:pt x="1274" y="0"/>
                  <a:pt x="1460" y="80"/>
                  <a:pt x="1527" y="42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9197" name="Freeform 13"/>
          <p:cNvSpPr>
            <a:spLocks/>
          </p:cNvSpPr>
          <p:nvPr/>
        </p:nvSpPr>
        <p:spPr bwMode="auto">
          <a:xfrm>
            <a:off x="4340225" y="3381375"/>
            <a:ext cx="1682750" cy="1588"/>
          </a:xfrm>
          <a:custGeom>
            <a:avLst/>
            <a:gdLst>
              <a:gd name="T0" fmla="*/ 0 w 1060"/>
              <a:gd name="T1" fmla="*/ 0 h 1"/>
              <a:gd name="T2" fmla="*/ 1060 w 1060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0" h="1">
                <a:moveTo>
                  <a:pt x="0" y="0"/>
                </a:moveTo>
                <a:lnTo>
                  <a:pt x="1060" y="0"/>
                </a:lnTo>
              </a:path>
            </a:pathLst>
          </a:custGeom>
          <a:noFill/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9199" name="Text Box 15"/>
          <p:cNvSpPr txBox="1">
            <a:spLocks noChangeArrowheads="1"/>
          </p:cNvSpPr>
          <p:nvPr/>
        </p:nvSpPr>
        <p:spPr bwMode="auto">
          <a:xfrm>
            <a:off x="1989138" y="5718175"/>
            <a:ext cx="264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FFFFFF"/>
                </a:solidFill>
                <a:cs typeface="+mn-cs"/>
              </a:rPr>
              <a:t>Log E</a:t>
            </a:r>
            <a:endParaRPr lang="en-US" sz="2400" i="0">
              <a:solidFill>
                <a:srgbClr val="FFFFFF"/>
              </a:solidFill>
              <a:cs typeface="+mn-cs"/>
            </a:endParaRPr>
          </a:p>
        </p:txBody>
      </p:sp>
      <p:sp>
        <p:nvSpPr>
          <p:cNvPr id="349200" name="Text Box 16"/>
          <p:cNvSpPr txBox="1">
            <a:spLocks noChangeArrowheads="1"/>
          </p:cNvSpPr>
          <p:nvPr/>
        </p:nvSpPr>
        <p:spPr bwMode="auto">
          <a:xfrm rot="-5400000">
            <a:off x="-379412" y="3916363"/>
            <a:ext cx="264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FFFFFF"/>
                </a:solidFill>
                <a:cs typeface="+mn-cs"/>
              </a:rPr>
              <a:t>Log </a:t>
            </a:r>
            <a:r>
              <a:rPr lang="en-GB" sz="2400" i="0">
                <a:solidFill>
                  <a:srgbClr val="FFFFFF"/>
                </a:solidFill>
                <a:latin typeface="Symbol" charset="0"/>
                <a:cs typeface="+mn-cs"/>
              </a:rPr>
              <a:t>n</a:t>
            </a:r>
            <a:r>
              <a:rPr lang="en-GB" sz="2400" i="0">
                <a:solidFill>
                  <a:srgbClr val="FFFFFF"/>
                </a:solidFill>
                <a:cs typeface="+mn-cs"/>
              </a:rPr>
              <a:t>f</a:t>
            </a:r>
            <a:r>
              <a:rPr lang="en-GB" sz="2400" i="0">
                <a:solidFill>
                  <a:srgbClr val="FFFFFF"/>
                </a:solidFill>
                <a:latin typeface="Symbol" charset="0"/>
                <a:cs typeface="+mn-cs"/>
              </a:rPr>
              <a:t>n</a:t>
            </a:r>
            <a:endParaRPr lang="en-US" sz="2400" i="0">
              <a:solidFill>
                <a:srgbClr val="FFFFFF"/>
              </a:solidFill>
              <a:latin typeface="Symbol" charset="0"/>
              <a:cs typeface="+mn-cs"/>
            </a:endParaRPr>
          </a:p>
        </p:txBody>
      </p:sp>
      <p:sp>
        <p:nvSpPr>
          <p:cNvPr id="11" name="Line 52"/>
          <p:cNvSpPr>
            <a:spLocks noChangeShapeType="1"/>
          </p:cNvSpPr>
          <p:nvPr/>
        </p:nvSpPr>
        <p:spPr bwMode="auto">
          <a:xfrm flipV="1">
            <a:off x="1249363" y="2989263"/>
            <a:ext cx="0" cy="272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53"/>
          <p:cNvSpPr>
            <a:spLocks noChangeShapeType="1"/>
          </p:cNvSpPr>
          <p:nvPr/>
        </p:nvSpPr>
        <p:spPr bwMode="auto">
          <a:xfrm flipV="1">
            <a:off x="1236663" y="5705475"/>
            <a:ext cx="4600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Freeform 57"/>
          <p:cNvSpPr>
            <a:spLocks/>
          </p:cNvSpPr>
          <p:nvPr/>
        </p:nvSpPr>
        <p:spPr bwMode="auto">
          <a:xfrm>
            <a:off x="2003425" y="3397250"/>
            <a:ext cx="1016000" cy="2376488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0" h="1497">
                <a:moveTo>
                  <a:pt x="0" y="0"/>
                </a:moveTo>
                <a:cubicBezTo>
                  <a:pt x="23" y="24"/>
                  <a:pt x="101" y="47"/>
                  <a:pt x="137" y="137"/>
                </a:cubicBezTo>
                <a:cubicBezTo>
                  <a:pt x="173" y="227"/>
                  <a:pt x="202" y="346"/>
                  <a:pt x="219" y="539"/>
                </a:cubicBezTo>
                <a:cubicBezTo>
                  <a:pt x="236" y="732"/>
                  <a:pt x="211" y="1168"/>
                  <a:pt x="237" y="1298"/>
                </a:cubicBezTo>
                <a:cubicBezTo>
                  <a:pt x="263" y="1428"/>
                  <a:pt x="335" y="1497"/>
                  <a:pt x="375" y="1317"/>
                </a:cubicBezTo>
                <a:cubicBezTo>
                  <a:pt x="415" y="1137"/>
                  <a:pt x="431" y="425"/>
                  <a:pt x="475" y="219"/>
                </a:cubicBezTo>
                <a:cubicBezTo>
                  <a:pt x="519" y="13"/>
                  <a:pt x="606" y="111"/>
                  <a:pt x="640" y="82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Freeform 58"/>
          <p:cNvSpPr>
            <a:spLocks/>
          </p:cNvSpPr>
          <p:nvPr/>
        </p:nvSpPr>
        <p:spPr bwMode="auto">
          <a:xfrm>
            <a:off x="1316135" y="3373618"/>
            <a:ext cx="4501557" cy="2360742"/>
          </a:xfrm>
          <a:custGeom>
            <a:avLst/>
            <a:gdLst>
              <a:gd name="T0" fmla="*/ 0 w 640"/>
              <a:gd name="T1" fmla="*/ 0 h 1497"/>
              <a:gd name="T2" fmla="*/ 137 w 640"/>
              <a:gd name="T3" fmla="*/ 137 h 1497"/>
              <a:gd name="T4" fmla="*/ 219 w 640"/>
              <a:gd name="T5" fmla="*/ 539 h 1497"/>
              <a:gd name="T6" fmla="*/ 237 w 640"/>
              <a:gd name="T7" fmla="*/ 1298 h 1497"/>
              <a:gd name="T8" fmla="*/ 375 w 640"/>
              <a:gd name="T9" fmla="*/ 1317 h 1497"/>
              <a:gd name="T10" fmla="*/ 475 w 640"/>
              <a:gd name="T11" fmla="*/ 219 h 1497"/>
              <a:gd name="T12" fmla="*/ 640 w 640"/>
              <a:gd name="T13" fmla="*/ 82 h 1497"/>
              <a:gd name="connsiteX0" fmla="*/ 0 w 35417"/>
              <a:gd name="connsiteY0" fmla="*/ 46 h 9571"/>
              <a:gd name="connsiteX1" fmla="*/ 2141 w 35417"/>
              <a:gd name="connsiteY1" fmla="*/ 961 h 9571"/>
              <a:gd name="connsiteX2" fmla="*/ 3422 w 35417"/>
              <a:gd name="connsiteY2" fmla="*/ 3647 h 9571"/>
              <a:gd name="connsiteX3" fmla="*/ 3703 w 35417"/>
              <a:gd name="connsiteY3" fmla="*/ 8717 h 9571"/>
              <a:gd name="connsiteX4" fmla="*/ 5859 w 35417"/>
              <a:gd name="connsiteY4" fmla="*/ 8844 h 9571"/>
              <a:gd name="connsiteX5" fmla="*/ 7422 w 35417"/>
              <a:gd name="connsiteY5" fmla="*/ 1509 h 9571"/>
              <a:gd name="connsiteX6" fmla="*/ 35417 w 35417"/>
              <a:gd name="connsiteY6" fmla="*/ 0 h 9571"/>
              <a:gd name="connsiteX0" fmla="*/ 0 w 10000"/>
              <a:gd name="connsiteY0" fmla="*/ 161 h 10174"/>
              <a:gd name="connsiteX1" fmla="*/ 605 w 10000"/>
              <a:gd name="connsiteY1" fmla="*/ 1117 h 10174"/>
              <a:gd name="connsiteX2" fmla="*/ 966 w 10000"/>
              <a:gd name="connsiteY2" fmla="*/ 3923 h 10174"/>
              <a:gd name="connsiteX3" fmla="*/ 1046 w 10000"/>
              <a:gd name="connsiteY3" fmla="*/ 9221 h 10174"/>
              <a:gd name="connsiteX4" fmla="*/ 1654 w 10000"/>
              <a:gd name="connsiteY4" fmla="*/ 9353 h 10174"/>
              <a:gd name="connsiteX5" fmla="*/ 4920 w 10000"/>
              <a:gd name="connsiteY5" fmla="*/ 821 h 10174"/>
              <a:gd name="connsiteX6" fmla="*/ 10000 w 10000"/>
              <a:gd name="connsiteY6" fmla="*/ 113 h 10174"/>
              <a:gd name="connsiteX0" fmla="*/ 0 w 10000"/>
              <a:gd name="connsiteY0" fmla="*/ 48 h 10061"/>
              <a:gd name="connsiteX1" fmla="*/ 605 w 10000"/>
              <a:gd name="connsiteY1" fmla="*/ 1004 h 10061"/>
              <a:gd name="connsiteX2" fmla="*/ 966 w 10000"/>
              <a:gd name="connsiteY2" fmla="*/ 3810 h 10061"/>
              <a:gd name="connsiteX3" fmla="*/ 1046 w 10000"/>
              <a:gd name="connsiteY3" fmla="*/ 9108 h 10061"/>
              <a:gd name="connsiteX4" fmla="*/ 1654 w 10000"/>
              <a:gd name="connsiteY4" fmla="*/ 9240 h 10061"/>
              <a:gd name="connsiteX5" fmla="*/ 4920 w 10000"/>
              <a:gd name="connsiteY5" fmla="*/ 708 h 10061"/>
              <a:gd name="connsiteX6" fmla="*/ 10000 w 10000"/>
              <a:gd name="connsiteY6" fmla="*/ 0 h 10061"/>
              <a:gd name="connsiteX0" fmla="*/ 0 w 10000"/>
              <a:gd name="connsiteY0" fmla="*/ 48 h 10463"/>
              <a:gd name="connsiteX1" fmla="*/ 605 w 10000"/>
              <a:gd name="connsiteY1" fmla="*/ 1004 h 10463"/>
              <a:gd name="connsiteX2" fmla="*/ 966 w 10000"/>
              <a:gd name="connsiteY2" fmla="*/ 3810 h 10463"/>
              <a:gd name="connsiteX3" fmla="*/ 1046 w 10000"/>
              <a:gd name="connsiteY3" fmla="*/ 9108 h 10463"/>
              <a:gd name="connsiteX4" fmla="*/ 3811 w 10000"/>
              <a:gd name="connsiteY4" fmla="*/ 9798 h 10463"/>
              <a:gd name="connsiteX5" fmla="*/ 4920 w 10000"/>
              <a:gd name="connsiteY5" fmla="*/ 708 h 10463"/>
              <a:gd name="connsiteX6" fmla="*/ 10000 w 10000"/>
              <a:gd name="connsiteY6" fmla="*/ 0 h 10463"/>
              <a:gd name="connsiteX0" fmla="*/ 0 w 10000"/>
              <a:gd name="connsiteY0" fmla="*/ 48 h 10412"/>
              <a:gd name="connsiteX1" fmla="*/ 605 w 10000"/>
              <a:gd name="connsiteY1" fmla="*/ 1004 h 10412"/>
              <a:gd name="connsiteX2" fmla="*/ 966 w 10000"/>
              <a:gd name="connsiteY2" fmla="*/ 3810 h 10412"/>
              <a:gd name="connsiteX3" fmla="*/ 1046 w 10000"/>
              <a:gd name="connsiteY3" fmla="*/ 9108 h 10412"/>
              <a:gd name="connsiteX4" fmla="*/ 3811 w 10000"/>
              <a:gd name="connsiteY4" fmla="*/ 9798 h 10412"/>
              <a:gd name="connsiteX5" fmla="*/ 4685 w 10000"/>
              <a:gd name="connsiteY5" fmla="*/ 1390 h 10412"/>
              <a:gd name="connsiteX6" fmla="*/ 10000 w 10000"/>
              <a:gd name="connsiteY6" fmla="*/ 0 h 10412"/>
              <a:gd name="connsiteX0" fmla="*/ 0 w 10000"/>
              <a:gd name="connsiteY0" fmla="*/ 48 h 10412"/>
              <a:gd name="connsiteX1" fmla="*/ 605 w 10000"/>
              <a:gd name="connsiteY1" fmla="*/ 1004 h 10412"/>
              <a:gd name="connsiteX2" fmla="*/ 966 w 10000"/>
              <a:gd name="connsiteY2" fmla="*/ 3810 h 10412"/>
              <a:gd name="connsiteX3" fmla="*/ 1046 w 10000"/>
              <a:gd name="connsiteY3" fmla="*/ 9108 h 10412"/>
              <a:gd name="connsiteX4" fmla="*/ 3811 w 10000"/>
              <a:gd name="connsiteY4" fmla="*/ 9798 h 10412"/>
              <a:gd name="connsiteX5" fmla="*/ 4685 w 10000"/>
              <a:gd name="connsiteY5" fmla="*/ 1390 h 10412"/>
              <a:gd name="connsiteX6" fmla="*/ 10000 w 10000"/>
              <a:gd name="connsiteY6" fmla="*/ 0 h 10412"/>
              <a:gd name="connsiteX0" fmla="*/ 0 w 10000"/>
              <a:gd name="connsiteY0" fmla="*/ 48 h 10412"/>
              <a:gd name="connsiteX1" fmla="*/ 605 w 10000"/>
              <a:gd name="connsiteY1" fmla="*/ 1004 h 10412"/>
              <a:gd name="connsiteX2" fmla="*/ 966 w 10000"/>
              <a:gd name="connsiteY2" fmla="*/ 3810 h 10412"/>
              <a:gd name="connsiteX3" fmla="*/ 1046 w 10000"/>
              <a:gd name="connsiteY3" fmla="*/ 9108 h 10412"/>
              <a:gd name="connsiteX4" fmla="*/ 3811 w 10000"/>
              <a:gd name="connsiteY4" fmla="*/ 9798 h 10412"/>
              <a:gd name="connsiteX5" fmla="*/ 4685 w 10000"/>
              <a:gd name="connsiteY5" fmla="*/ 1390 h 10412"/>
              <a:gd name="connsiteX6" fmla="*/ 10000 w 10000"/>
              <a:gd name="connsiteY6" fmla="*/ 0 h 10412"/>
              <a:gd name="connsiteX0" fmla="*/ 0 w 10000"/>
              <a:gd name="connsiteY0" fmla="*/ 116 h 10545"/>
              <a:gd name="connsiteX1" fmla="*/ 605 w 10000"/>
              <a:gd name="connsiteY1" fmla="*/ 1072 h 10545"/>
              <a:gd name="connsiteX2" fmla="*/ 966 w 10000"/>
              <a:gd name="connsiteY2" fmla="*/ 3878 h 10545"/>
              <a:gd name="connsiteX3" fmla="*/ 1046 w 10000"/>
              <a:gd name="connsiteY3" fmla="*/ 9176 h 10545"/>
              <a:gd name="connsiteX4" fmla="*/ 3811 w 10000"/>
              <a:gd name="connsiteY4" fmla="*/ 9866 h 10545"/>
              <a:gd name="connsiteX5" fmla="*/ 5195 w 10000"/>
              <a:gd name="connsiteY5" fmla="*/ 589 h 10545"/>
              <a:gd name="connsiteX6" fmla="*/ 10000 w 10000"/>
              <a:gd name="connsiteY6" fmla="*/ 68 h 10545"/>
              <a:gd name="connsiteX0" fmla="*/ 0 w 10000"/>
              <a:gd name="connsiteY0" fmla="*/ 48 h 10477"/>
              <a:gd name="connsiteX1" fmla="*/ 605 w 10000"/>
              <a:gd name="connsiteY1" fmla="*/ 1004 h 10477"/>
              <a:gd name="connsiteX2" fmla="*/ 966 w 10000"/>
              <a:gd name="connsiteY2" fmla="*/ 3810 h 10477"/>
              <a:gd name="connsiteX3" fmla="*/ 1046 w 10000"/>
              <a:gd name="connsiteY3" fmla="*/ 9108 h 10477"/>
              <a:gd name="connsiteX4" fmla="*/ 3811 w 10000"/>
              <a:gd name="connsiteY4" fmla="*/ 9798 h 10477"/>
              <a:gd name="connsiteX5" fmla="*/ 5195 w 10000"/>
              <a:gd name="connsiteY5" fmla="*/ 521 h 10477"/>
              <a:gd name="connsiteX6" fmla="*/ 10000 w 10000"/>
              <a:gd name="connsiteY6" fmla="*/ 0 h 10477"/>
              <a:gd name="connsiteX0" fmla="*/ 0 w 10000"/>
              <a:gd name="connsiteY0" fmla="*/ 48 h 10728"/>
              <a:gd name="connsiteX1" fmla="*/ 605 w 10000"/>
              <a:gd name="connsiteY1" fmla="*/ 1004 h 10728"/>
              <a:gd name="connsiteX2" fmla="*/ 966 w 10000"/>
              <a:gd name="connsiteY2" fmla="*/ 3810 h 10728"/>
              <a:gd name="connsiteX3" fmla="*/ 1360 w 10000"/>
              <a:gd name="connsiteY3" fmla="*/ 9728 h 10728"/>
              <a:gd name="connsiteX4" fmla="*/ 3811 w 10000"/>
              <a:gd name="connsiteY4" fmla="*/ 9798 h 10728"/>
              <a:gd name="connsiteX5" fmla="*/ 5195 w 10000"/>
              <a:gd name="connsiteY5" fmla="*/ 521 h 10728"/>
              <a:gd name="connsiteX6" fmla="*/ 10000 w 10000"/>
              <a:gd name="connsiteY6" fmla="*/ 0 h 10728"/>
              <a:gd name="connsiteX0" fmla="*/ 0 w 10000"/>
              <a:gd name="connsiteY0" fmla="*/ 48 h 10504"/>
              <a:gd name="connsiteX1" fmla="*/ 605 w 10000"/>
              <a:gd name="connsiteY1" fmla="*/ 1004 h 10504"/>
              <a:gd name="connsiteX2" fmla="*/ 966 w 10000"/>
              <a:gd name="connsiteY2" fmla="*/ 3810 h 10504"/>
              <a:gd name="connsiteX3" fmla="*/ 1360 w 10000"/>
              <a:gd name="connsiteY3" fmla="*/ 9728 h 10504"/>
              <a:gd name="connsiteX4" fmla="*/ 3811 w 10000"/>
              <a:gd name="connsiteY4" fmla="*/ 9798 h 10504"/>
              <a:gd name="connsiteX5" fmla="*/ 5195 w 10000"/>
              <a:gd name="connsiteY5" fmla="*/ 521 h 10504"/>
              <a:gd name="connsiteX6" fmla="*/ 10000 w 10000"/>
              <a:gd name="connsiteY6" fmla="*/ 0 h 10504"/>
              <a:gd name="connsiteX0" fmla="*/ 0 w 10000"/>
              <a:gd name="connsiteY0" fmla="*/ 48 h 11359"/>
              <a:gd name="connsiteX1" fmla="*/ 605 w 10000"/>
              <a:gd name="connsiteY1" fmla="*/ 1004 h 11359"/>
              <a:gd name="connsiteX2" fmla="*/ 966 w 10000"/>
              <a:gd name="connsiteY2" fmla="*/ 3810 h 11359"/>
              <a:gd name="connsiteX3" fmla="*/ 1360 w 10000"/>
              <a:gd name="connsiteY3" fmla="*/ 9728 h 11359"/>
              <a:gd name="connsiteX4" fmla="*/ 3811 w 10000"/>
              <a:gd name="connsiteY4" fmla="*/ 10667 h 11359"/>
              <a:gd name="connsiteX5" fmla="*/ 5195 w 10000"/>
              <a:gd name="connsiteY5" fmla="*/ 521 h 11359"/>
              <a:gd name="connsiteX6" fmla="*/ 10000 w 10000"/>
              <a:gd name="connsiteY6" fmla="*/ 0 h 11359"/>
              <a:gd name="connsiteX0" fmla="*/ 0 w 12510"/>
              <a:gd name="connsiteY0" fmla="*/ 48 h 11359"/>
              <a:gd name="connsiteX1" fmla="*/ 3115 w 12510"/>
              <a:gd name="connsiteY1" fmla="*/ 1004 h 11359"/>
              <a:gd name="connsiteX2" fmla="*/ 3476 w 12510"/>
              <a:gd name="connsiteY2" fmla="*/ 3810 h 11359"/>
              <a:gd name="connsiteX3" fmla="*/ 3870 w 12510"/>
              <a:gd name="connsiteY3" fmla="*/ 9728 h 11359"/>
              <a:gd name="connsiteX4" fmla="*/ 6321 w 12510"/>
              <a:gd name="connsiteY4" fmla="*/ 10667 h 11359"/>
              <a:gd name="connsiteX5" fmla="*/ 7705 w 12510"/>
              <a:gd name="connsiteY5" fmla="*/ 521 h 11359"/>
              <a:gd name="connsiteX6" fmla="*/ 12510 w 12510"/>
              <a:gd name="connsiteY6" fmla="*/ 0 h 11359"/>
              <a:gd name="connsiteX0" fmla="*/ 0 w 12510"/>
              <a:gd name="connsiteY0" fmla="*/ 48 h 11359"/>
              <a:gd name="connsiteX1" fmla="*/ 2566 w 12510"/>
              <a:gd name="connsiteY1" fmla="*/ 322 h 11359"/>
              <a:gd name="connsiteX2" fmla="*/ 3476 w 12510"/>
              <a:gd name="connsiteY2" fmla="*/ 3810 h 11359"/>
              <a:gd name="connsiteX3" fmla="*/ 3870 w 12510"/>
              <a:gd name="connsiteY3" fmla="*/ 9728 h 11359"/>
              <a:gd name="connsiteX4" fmla="*/ 6321 w 12510"/>
              <a:gd name="connsiteY4" fmla="*/ 10667 h 11359"/>
              <a:gd name="connsiteX5" fmla="*/ 7705 w 12510"/>
              <a:gd name="connsiteY5" fmla="*/ 521 h 11359"/>
              <a:gd name="connsiteX6" fmla="*/ 12510 w 12510"/>
              <a:gd name="connsiteY6" fmla="*/ 0 h 11359"/>
              <a:gd name="connsiteX0" fmla="*/ 0 w 12510"/>
              <a:gd name="connsiteY0" fmla="*/ 48 h 11359"/>
              <a:gd name="connsiteX1" fmla="*/ 2566 w 12510"/>
              <a:gd name="connsiteY1" fmla="*/ 322 h 11359"/>
              <a:gd name="connsiteX2" fmla="*/ 3476 w 12510"/>
              <a:gd name="connsiteY2" fmla="*/ 3810 h 11359"/>
              <a:gd name="connsiteX3" fmla="*/ 3870 w 12510"/>
              <a:gd name="connsiteY3" fmla="*/ 9728 h 11359"/>
              <a:gd name="connsiteX4" fmla="*/ 6321 w 12510"/>
              <a:gd name="connsiteY4" fmla="*/ 10667 h 11359"/>
              <a:gd name="connsiteX5" fmla="*/ 7705 w 12510"/>
              <a:gd name="connsiteY5" fmla="*/ 521 h 11359"/>
              <a:gd name="connsiteX6" fmla="*/ 12510 w 12510"/>
              <a:gd name="connsiteY6" fmla="*/ 0 h 11359"/>
              <a:gd name="connsiteX0" fmla="*/ 0 w 12510"/>
              <a:gd name="connsiteY0" fmla="*/ 48 h 10435"/>
              <a:gd name="connsiteX1" fmla="*/ 2566 w 12510"/>
              <a:gd name="connsiteY1" fmla="*/ 322 h 10435"/>
              <a:gd name="connsiteX2" fmla="*/ 3476 w 12510"/>
              <a:gd name="connsiteY2" fmla="*/ 3810 h 10435"/>
              <a:gd name="connsiteX3" fmla="*/ 3870 w 12510"/>
              <a:gd name="connsiteY3" fmla="*/ 9728 h 10435"/>
              <a:gd name="connsiteX4" fmla="*/ 6674 w 12510"/>
              <a:gd name="connsiteY4" fmla="*/ 9302 h 10435"/>
              <a:gd name="connsiteX5" fmla="*/ 7705 w 12510"/>
              <a:gd name="connsiteY5" fmla="*/ 521 h 10435"/>
              <a:gd name="connsiteX6" fmla="*/ 12510 w 12510"/>
              <a:gd name="connsiteY6" fmla="*/ 0 h 10435"/>
              <a:gd name="connsiteX0" fmla="*/ 0 w 12510"/>
              <a:gd name="connsiteY0" fmla="*/ 48 h 10236"/>
              <a:gd name="connsiteX1" fmla="*/ 2566 w 12510"/>
              <a:gd name="connsiteY1" fmla="*/ 322 h 10236"/>
              <a:gd name="connsiteX2" fmla="*/ 3476 w 12510"/>
              <a:gd name="connsiteY2" fmla="*/ 3810 h 10236"/>
              <a:gd name="connsiteX3" fmla="*/ 3870 w 12510"/>
              <a:gd name="connsiteY3" fmla="*/ 9728 h 10236"/>
              <a:gd name="connsiteX4" fmla="*/ 6674 w 12510"/>
              <a:gd name="connsiteY4" fmla="*/ 9302 h 10236"/>
              <a:gd name="connsiteX5" fmla="*/ 7705 w 12510"/>
              <a:gd name="connsiteY5" fmla="*/ 521 h 10236"/>
              <a:gd name="connsiteX6" fmla="*/ 12510 w 12510"/>
              <a:gd name="connsiteY6" fmla="*/ 0 h 10236"/>
              <a:gd name="connsiteX0" fmla="*/ 0 w 12510"/>
              <a:gd name="connsiteY0" fmla="*/ 48 h 10379"/>
              <a:gd name="connsiteX1" fmla="*/ 2566 w 12510"/>
              <a:gd name="connsiteY1" fmla="*/ 322 h 10379"/>
              <a:gd name="connsiteX2" fmla="*/ 3476 w 12510"/>
              <a:gd name="connsiteY2" fmla="*/ 3810 h 10379"/>
              <a:gd name="connsiteX3" fmla="*/ 3870 w 12510"/>
              <a:gd name="connsiteY3" fmla="*/ 9728 h 10379"/>
              <a:gd name="connsiteX4" fmla="*/ 6399 w 12510"/>
              <a:gd name="connsiteY4" fmla="*/ 9612 h 10379"/>
              <a:gd name="connsiteX5" fmla="*/ 7705 w 12510"/>
              <a:gd name="connsiteY5" fmla="*/ 521 h 10379"/>
              <a:gd name="connsiteX6" fmla="*/ 12510 w 12510"/>
              <a:gd name="connsiteY6" fmla="*/ 0 h 10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0" h="10379">
                <a:moveTo>
                  <a:pt x="0" y="48"/>
                </a:moveTo>
                <a:cubicBezTo>
                  <a:pt x="101" y="215"/>
                  <a:pt x="1791" y="129"/>
                  <a:pt x="2566" y="322"/>
                </a:cubicBezTo>
                <a:cubicBezTo>
                  <a:pt x="3341" y="515"/>
                  <a:pt x="3259" y="2242"/>
                  <a:pt x="3476" y="3810"/>
                </a:cubicBezTo>
                <a:cubicBezTo>
                  <a:pt x="3693" y="5378"/>
                  <a:pt x="3383" y="8761"/>
                  <a:pt x="3870" y="9728"/>
                </a:cubicBezTo>
                <a:cubicBezTo>
                  <a:pt x="4357" y="10695"/>
                  <a:pt x="5603" y="10526"/>
                  <a:pt x="6399" y="9612"/>
                </a:cubicBezTo>
                <a:cubicBezTo>
                  <a:pt x="7195" y="8698"/>
                  <a:pt x="6961" y="1586"/>
                  <a:pt x="7705" y="521"/>
                </a:cubicBezTo>
                <a:cubicBezTo>
                  <a:pt x="8840" y="13"/>
                  <a:pt x="12360" y="202"/>
                  <a:pt x="12510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Text Box 64"/>
          <p:cNvSpPr txBox="1">
            <a:spLocks noChangeArrowheads="1"/>
          </p:cNvSpPr>
          <p:nvPr/>
        </p:nvSpPr>
        <p:spPr bwMode="auto">
          <a:xfrm>
            <a:off x="1989138" y="5718175"/>
            <a:ext cx="2641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000000"/>
                </a:solidFill>
                <a:cs typeface="+mn-cs"/>
              </a:rPr>
              <a:t>Log E</a:t>
            </a: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Text Box 65"/>
          <p:cNvSpPr txBox="1">
            <a:spLocks noChangeArrowheads="1"/>
          </p:cNvSpPr>
          <p:nvPr/>
        </p:nvSpPr>
        <p:spPr bwMode="auto">
          <a:xfrm rot="16200000">
            <a:off x="-379412" y="3913040"/>
            <a:ext cx="2641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2400" i="0">
                <a:solidFill>
                  <a:srgbClr val="000000"/>
                </a:solidFill>
                <a:cs typeface="+mn-cs"/>
              </a:rPr>
              <a:t>Log </a:t>
            </a:r>
            <a:r>
              <a:rPr lang="en-GB" sz="2400" i="0">
                <a:solidFill>
                  <a:srgbClr val="000000"/>
                </a:solidFill>
                <a:latin typeface="Symbol" charset="0"/>
                <a:cs typeface="+mn-cs"/>
              </a:rPr>
              <a:t>n</a:t>
            </a:r>
            <a:r>
              <a:rPr lang="en-GB" sz="2400" i="0">
                <a:solidFill>
                  <a:srgbClr val="000000"/>
                </a:solidFill>
                <a:cs typeface="+mn-cs"/>
              </a:rPr>
              <a:t>f</a:t>
            </a:r>
            <a:r>
              <a:rPr lang="en-GB" sz="2400" i="0">
                <a:solidFill>
                  <a:srgbClr val="000000"/>
                </a:solidFill>
                <a:latin typeface="Symbol" charset="0"/>
                <a:cs typeface="+mn-cs"/>
              </a:rPr>
              <a:t>n</a:t>
            </a:r>
            <a:endParaRPr lang="en-US" sz="2400" i="0">
              <a:solidFill>
                <a:srgbClr val="000000"/>
              </a:solidFill>
              <a:latin typeface="Symbol" charset="0"/>
              <a:cs typeface="+mn-cs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685800" y="809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2: UV line driven Winds ?</a:t>
            </a:r>
            <a:endParaRPr lang="en-US" b="1" i="0" dirty="0">
              <a:solidFill>
                <a:srgbClr val="003D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3184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9" name="Rectangle 11"/>
          <p:cNvSpPr>
            <a:spLocks noChangeArrowheads="1"/>
          </p:cNvSpPr>
          <p:nvPr/>
        </p:nvSpPr>
        <p:spPr bwMode="auto">
          <a:xfrm>
            <a:off x="6343017" y="6197600"/>
            <a:ext cx="2447602" cy="32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i="0" dirty="0" smtClean="0">
                <a:solidFill>
                  <a:srgbClr val="003D00"/>
                </a:solidFill>
                <a:cs typeface="Times New Roman" charset="0"/>
              </a:rPr>
              <a:t>Czerny </a:t>
            </a:r>
            <a:r>
              <a:rPr lang="en-GB" i="0" dirty="0">
                <a:solidFill>
                  <a:srgbClr val="003D00"/>
                </a:solidFill>
                <a:cs typeface="Times New Roman" charset="0"/>
              </a:rPr>
              <a:t>&amp; </a:t>
            </a:r>
            <a:r>
              <a:rPr lang="en-GB" i="0" dirty="0" err="1">
                <a:solidFill>
                  <a:srgbClr val="003D00"/>
                </a:solidFill>
                <a:cs typeface="+mn-cs"/>
              </a:rPr>
              <a:t>Hryniewicz</a:t>
            </a:r>
            <a:r>
              <a:rPr lang="en-GB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GB" i="0" dirty="0" smtClean="0">
                <a:solidFill>
                  <a:srgbClr val="003D00"/>
                </a:solidFill>
                <a:cs typeface="+mn-cs"/>
              </a:rPr>
              <a:t>2011</a:t>
            </a:r>
            <a:endParaRPr lang="en-GB" i="0" dirty="0">
              <a:solidFill>
                <a:srgbClr val="003D00"/>
              </a:solidFill>
              <a:cs typeface="+mn-cs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5800" y="809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b="1" i="0" dirty="0">
                <a:solidFill>
                  <a:srgbClr val="003D00"/>
                </a:solidFill>
                <a:latin typeface="Times New Roman"/>
              </a:rPr>
              <a:t>3</a:t>
            </a: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: dust driven </a:t>
            </a:r>
            <a:r>
              <a:rPr lang="en-US" b="1" i="0" dirty="0">
                <a:solidFill>
                  <a:srgbClr val="003D00"/>
                </a:solidFill>
                <a:latin typeface="Times New Roman"/>
              </a:rPr>
              <a:t>w</a:t>
            </a:r>
            <a:r>
              <a:rPr lang="en-US" b="1" i="0" dirty="0" smtClean="0">
                <a:solidFill>
                  <a:srgbClr val="003D00"/>
                </a:solidFill>
                <a:latin typeface="Times New Roman"/>
              </a:rPr>
              <a:t>inds ?</a:t>
            </a:r>
            <a:endParaRPr lang="en-US" b="1" i="0" dirty="0">
              <a:solidFill>
                <a:srgbClr val="003D00"/>
              </a:solidFill>
              <a:latin typeface="Times New Roman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58750" y="1524000"/>
            <a:ext cx="3522487" cy="2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gravity  (1- </a:t>
            </a:r>
            <a:r>
              <a:rPr lang="en-GB" sz="2400" i="0" dirty="0">
                <a:solidFill>
                  <a:srgbClr val="003D00"/>
                </a:solidFill>
                <a:latin typeface="Symbol" charset="0"/>
                <a:cs typeface="Times New Roman" charset="0"/>
              </a:rPr>
              <a:t>t/</a:t>
            </a:r>
            <a:r>
              <a:rPr lang="en-GB" sz="2400" i="0" dirty="0" err="1">
                <a:solidFill>
                  <a:srgbClr val="003D00"/>
                </a:solidFill>
                <a:latin typeface="Symbol" charset="0"/>
                <a:cs typeface="Times New Roman" charset="0"/>
              </a:rPr>
              <a:t>t</a:t>
            </a:r>
            <a:r>
              <a:rPr lang="en-GB" sz="2400" i="0" baseline="-25000" dirty="0" err="1">
                <a:solidFill>
                  <a:srgbClr val="003D00"/>
                </a:solidFill>
                <a:cs typeface="Times New Roman" charset="0"/>
              </a:rPr>
              <a:t>es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400" dirty="0">
                <a:solidFill>
                  <a:srgbClr val="003D00"/>
                </a:solidFill>
                <a:cs typeface="Times New Roman" charset="0"/>
              </a:rPr>
              <a:t>L/</a:t>
            </a:r>
            <a:r>
              <a:rPr lang="en-GB" sz="2400" dirty="0" err="1">
                <a:solidFill>
                  <a:srgbClr val="003D00"/>
                </a:solidFill>
                <a:cs typeface="Times New Roman" charset="0"/>
              </a:rPr>
              <a:t>L</a:t>
            </a:r>
            <a:r>
              <a:rPr lang="en-GB" sz="2400" baseline="-25000" dirty="0" err="1">
                <a:solidFill>
                  <a:srgbClr val="003D00"/>
                </a:solidFill>
                <a:cs typeface="Times New Roman" charset="0"/>
              </a:rPr>
              <a:t>Edd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) </a:t>
            </a:r>
            <a:endParaRPr lang="en-GB" sz="2400" i="0" dirty="0" smtClean="0">
              <a:solidFill>
                <a:srgbClr val="003D00"/>
              </a:solidFill>
              <a:cs typeface="Times New Roman" charset="0"/>
            </a:endParaRPr>
          </a:p>
          <a:p>
            <a:pPr marL="342900" indent="-342900">
              <a:lnSpc>
                <a:spcPct val="90000"/>
              </a:lnSpc>
            </a:pPr>
            <a:r>
              <a:rPr lang="en-GB" sz="2400" i="0" dirty="0" smtClean="0">
                <a:solidFill>
                  <a:srgbClr val="003D00"/>
                </a:solidFill>
                <a:cs typeface="Times New Roman" charset="0"/>
              </a:rPr>
              <a:t>Dust has huge cross-section!</a:t>
            </a:r>
            <a:br>
              <a:rPr lang="en-GB" sz="2400" i="0" dirty="0" smtClean="0">
                <a:solidFill>
                  <a:srgbClr val="003D00"/>
                </a:solidFill>
                <a:cs typeface="Times New Roman" charset="0"/>
              </a:rPr>
            </a:br>
            <a:r>
              <a:rPr lang="en-GB" sz="2400" i="0" dirty="0" smtClean="0">
                <a:solidFill>
                  <a:srgbClr val="003D00"/>
                </a:solidFill>
                <a:cs typeface="Times New Roman" charset="0"/>
              </a:rPr>
              <a:t>Maybe BLR arises from dust driven wind</a:t>
            </a:r>
            <a:r>
              <a:rPr lang="en-GB" sz="2400" i="0" dirty="0">
                <a:solidFill>
                  <a:srgbClr val="003D00"/>
                </a:solidFill>
                <a:cs typeface="Times New Roman" charset="0"/>
              </a:rPr>
              <a:t> </a:t>
            </a:r>
            <a:r>
              <a:rPr lang="en-GB" sz="2400" i="0" dirty="0" smtClean="0">
                <a:solidFill>
                  <a:srgbClr val="003D00"/>
                </a:solidFill>
                <a:cs typeface="Times New Roman" charset="0"/>
              </a:rPr>
              <a:t>Czerny &amp; </a:t>
            </a:r>
            <a:r>
              <a:rPr lang="en-GB" sz="2400" i="0" dirty="0" err="1" smtClean="0">
                <a:solidFill>
                  <a:srgbClr val="003D00"/>
                </a:solidFill>
                <a:cs typeface="+mn-cs"/>
              </a:rPr>
              <a:t>Hryniewicz</a:t>
            </a:r>
            <a:r>
              <a:rPr lang="en-GB" sz="2400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GB" sz="2400" i="0" dirty="0" smtClean="0">
                <a:solidFill>
                  <a:srgbClr val="003D00"/>
                </a:solidFill>
                <a:cs typeface="+mn-cs"/>
              </a:rPr>
              <a:t>2011</a:t>
            </a:r>
          </a:p>
          <a:p>
            <a:pPr marL="342900" indent="-342900">
              <a:lnSpc>
                <a:spcPct val="90000"/>
              </a:lnSpc>
            </a:pPr>
            <a:r>
              <a:rPr lang="en-GB" sz="2400" i="0" dirty="0" smtClean="0">
                <a:solidFill>
                  <a:srgbClr val="003D00"/>
                </a:solidFill>
                <a:cs typeface="+mn-cs"/>
              </a:rPr>
              <a:t>Some evidence from data – </a:t>
            </a:r>
            <a:r>
              <a:rPr lang="en-US" sz="2400" i="0" dirty="0" err="1" smtClean="0">
                <a:solidFill>
                  <a:srgbClr val="003D00"/>
                </a:solidFill>
                <a:cs typeface="+mn-cs"/>
              </a:rPr>
              <a:t>Galianni</a:t>
            </a:r>
            <a:r>
              <a:rPr lang="en-US" sz="2400" i="0" dirty="0">
                <a:solidFill>
                  <a:srgbClr val="003D00"/>
                </a:solidFill>
                <a:cs typeface="+mn-cs"/>
              </a:rPr>
              <a:t> </a:t>
            </a:r>
            <a:r>
              <a:rPr lang="en-US" sz="2400" i="0" dirty="0" smtClean="0">
                <a:solidFill>
                  <a:srgbClr val="003D00"/>
                </a:solidFill>
                <a:cs typeface="+mn-cs"/>
              </a:rPr>
              <a:t>&amp;  Horne </a:t>
            </a:r>
            <a:r>
              <a:rPr lang="en-US" sz="2400" i="0" dirty="0" smtClean="0">
                <a:solidFill>
                  <a:srgbClr val="003D00"/>
                </a:solidFill>
                <a:cs typeface="+mn-cs"/>
              </a:rPr>
              <a:t>2013</a:t>
            </a:r>
            <a:endParaRPr lang="en-GB" sz="2400" i="0" dirty="0">
              <a:solidFill>
                <a:srgbClr val="003D00"/>
              </a:solidFill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237" y="1223963"/>
            <a:ext cx="4776963" cy="47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11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3"/>
          <a:stretch/>
        </p:blipFill>
        <p:spPr bwMode="auto">
          <a:xfrm>
            <a:off x="4764654" y="2214265"/>
            <a:ext cx="4257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09613" y="119063"/>
            <a:ext cx="830375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4400" b="1" i="0" dirty="0" smtClean="0">
                <a:solidFill>
                  <a:srgbClr val="006600"/>
                </a:solidFill>
                <a:cs typeface="+mn-cs"/>
              </a:rPr>
              <a:t>BHB spectra</a:t>
            </a:r>
          </a:p>
        </p:txBody>
      </p:sp>
      <p:sp>
        <p:nvSpPr>
          <p:cNvPr id="2" name="Rectangle 1"/>
          <p:cNvSpPr/>
          <p:nvPr/>
        </p:nvSpPr>
        <p:spPr>
          <a:xfrm>
            <a:off x="4797966" y="1695449"/>
            <a:ext cx="4330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</a:rPr>
              <a:t>LMC X3 </a:t>
            </a:r>
            <a:r>
              <a:rPr lang="en-GB" sz="2400" i="0" dirty="0" err="1" smtClean="0">
                <a:solidFill>
                  <a:srgbClr val="006600"/>
                </a:solidFill>
              </a:rPr>
              <a:t>Kolehmainen</a:t>
            </a:r>
            <a:r>
              <a:rPr lang="en-GB" sz="2400" i="0" dirty="0" smtClean="0">
                <a:solidFill>
                  <a:srgbClr val="006600"/>
                </a:solidFill>
              </a:rPr>
              <a:t> </a:t>
            </a:r>
            <a:r>
              <a:rPr lang="en-GB" sz="2400" i="0" dirty="0" smtClean="0">
                <a:solidFill>
                  <a:srgbClr val="006600"/>
                </a:solidFill>
              </a:rPr>
              <a:t>et al 2013 </a:t>
            </a:r>
            <a:endParaRPr lang="en-GB" sz="2400" i="0" dirty="0">
              <a:solidFill>
                <a:srgbClr val="006600"/>
              </a:solidFill>
              <a:cs typeface="+mn-cs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84742" y="548680"/>
            <a:ext cx="4064000" cy="401955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</a:pPr>
            <a:endParaRPr lang="en-GB" sz="2800" i="0" dirty="0" smtClean="0">
              <a:solidFill>
                <a:srgbClr val="006600"/>
              </a:solidFill>
              <a:latin typeface="Times New Roman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  <a:latin typeface="Times New Roman"/>
              </a:rPr>
              <a:t>Disk in </a:t>
            </a:r>
            <a:r>
              <a:rPr lang="en-GB" sz="2800" i="0" dirty="0" err="1" smtClean="0">
                <a:solidFill>
                  <a:srgbClr val="006600"/>
                </a:solidFill>
                <a:latin typeface="Times New Roman"/>
              </a:rPr>
              <a:t>Xray</a:t>
            </a:r>
            <a:r>
              <a:rPr lang="en-GB" sz="2800" i="0" dirty="0" smtClean="0">
                <a:solidFill>
                  <a:srgbClr val="006600"/>
                </a:solidFill>
                <a:latin typeface="Times New Roman"/>
              </a:rPr>
              <a:t> so too highly ionised for UV and dust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  <a:latin typeface="Times New Roman"/>
              </a:rPr>
              <a:t>Peaks ~0.8LEdd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i="0" dirty="0" err="1" smtClean="0">
                <a:solidFill>
                  <a:srgbClr val="006600"/>
                </a:solidFill>
              </a:rPr>
              <a:t>LEdd</a:t>
            </a:r>
            <a:r>
              <a:rPr lang="en-GB" sz="2800" i="0" dirty="0" smtClean="0">
                <a:solidFill>
                  <a:srgbClr val="006600"/>
                </a:solidFill>
              </a:rPr>
              <a:t> difficult in standard LMXB due to mass transfer rate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very evolved star GRS1915+105 (V404Cyg, V4641Sgr)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HMXRB easier: SS433 (more or less stable) and many/most ULX</a:t>
            </a:r>
          </a:p>
          <a:p>
            <a:pPr eaLnBrk="1" hangingPunct="1">
              <a:lnSpc>
                <a:spcPct val="90000"/>
              </a:lnSpc>
            </a:pPr>
            <a:endParaRPr lang="en-GB" sz="2800" i="0" dirty="0" smtClean="0">
              <a:solidFill>
                <a:srgbClr val="006600"/>
              </a:solidFill>
              <a:latin typeface="Times New Roman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800" i="0" baseline="-25000" dirty="0" smtClean="0">
              <a:solidFill>
                <a:srgbClr val="006600"/>
              </a:solidFill>
              <a:latin typeface="Times New Roman"/>
            </a:endParaRPr>
          </a:p>
          <a:p>
            <a:pPr eaLnBrk="1" hangingPunct="1">
              <a:lnSpc>
                <a:spcPct val="90000"/>
              </a:lnSpc>
            </a:pPr>
            <a:endParaRPr lang="en-GB" sz="2800" i="0" baseline="-25000" dirty="0" smtClean="0">
              <a:solidFill>
                <a:srgbClr val="0066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4522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6600"/>
                </a:solidFill>
              </a:rPr>
              <a:t>4) Thermally </a:t>
            </a:r>
            <a:r>
              <a:rPr lang="en-US" sz="4000" b="1" dirty="0">
                <a:solidFill>
                  <a:srgbClr val="006600"/>
                </a:solidFill>
              </a:rPr>
              <a:t>driven Winds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143508" y="1664804"/>
            <a:ext cx="4097338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X-ray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source and inner disc spectrum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irradiates top of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disc</a:t>
            </a:r>
          </a:p>
          <a:p>
            <a:pPr marL="342900" indent="-342900">
              <a:spcBef>
                <a:spcPct val="0"/>
              </a:spcBef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H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eat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: </a:t>
            </a:r>
            <a:r>
              <a:rPr lang="de-DE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D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E=4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kT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/mc</a:t>
            </a:r>
            <a:r>
              <a:rPr lang="de-DE" sz="2800" i="0" baseline="30000" dirty="0" smtClean="0">
                <a:solidFill>
                  <a:srgbClr val="006600"/>
                </a:solidFill>
                <a:cs typeface="+mn-cs"/>
              </a:rPr>
              <a:t>2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Ein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Cool: </a:t>
            </a:r>
            <a:r>
              <a:rPr lang="de-DE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D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E=-E/mc2 Ein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Average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over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photon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spectrum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to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get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>
                <a:solidFill>
                  <a:srgbClr val="006600"/>
                </a:solidFill>
                <a:cs typeface="+mn-cs"/>
              </a:rPr>
              <a:t>C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ompton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Temperature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TIC=  E</a:t>
            </a:r>
            <a:r>
              <a:rPr lang="de-DE" sz="2800" i="0" baseline="30000" dirty="0" smtClean="0">
                <a:solidFill>
                  <a:srgbClr val="006600"/>
                </a:solidFill>
                <a:cs typeface="+mn-cs"/>
              </a:rPr>
              <a:t>2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N(E)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dE</a:t>
            </a:r>
            <a:endParaRPr lang="de-DE" sz="2800" i="0" dirty="0" smtClean="0">
              <a:solidFill>
                <a:srgbClr val="0066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           4  EN(E)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dE</a:t>
            </a:r>
            <a:endParaRPr lang="de-DE" sz="2800" i="0" dirty="0" smtClean="0">
              <a:solidFill>
                <a:srgbClr val="0066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   NOT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mean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&lt;E&gt;=L/N</a:t>
            </a:r>
          </a:p>
          <a:p>
            <a:pPr marL="342900" indent="-342900">
              <a:spcBef>
                <a:spcPct val="0"/>
              </a:spcBef>
            </a:pPr>
            <a:endParaRPr lang="de-DE" sz="2800" i="0" dirty="0">
              <a:solidFill>
                <a:srgbClr val="006600"/>
              </a:solidFill>
              <a:cs typeface="+mn-cs"/>
            </a:endParaRPr>
          </a:p>
          <a:p>
            <a:pPr marL="342900" indent="-342900">
              <a:spcBef>
                <a:spcPct val="0"/>
              </a:spcBef>
            </a:pPr>
            <a:endParaRPr lang="en-GB" sz="2800" i="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10" name="Freeform 3"/>
          <p:cNvSpPr>
            <a:spLocks/>
          </p:cNvSpPr>
          <p:nvPr/>
        </p:nvSpPr>
        <p:spPr bwMode="auto">
          <a:xfrm>
            <a:off x="4716016" y="4951524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717603" y="5037249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648128" y="5227749"/>
            <a:ext cx="668338" cy="508000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6012160" y="5085184"/>
            <a:ext cx="1830388" cy="2190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4735624" y="4545124"/>
            <a:ext cx="1620180" cy="1764196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  <a:gd name="connsiteX0" fmla="*/ 9596 w 10000"/>
              <a:gd name="connsiteY0" fmla="*/ 6321 h 10000"/>
              <a:gd name="connsiteX1" fmla="*/ 0 w 10000"/>
              <a:gd name="connsiteY1" fmla="*/ 10000 h 10000"/>
              <a:gd name="connsiteX2" fmla="*/ 95 w 10000"/>
              <a:gd name="connsiteY2" fmla="*/ 0 h 10000"/>
              <a:gd name="connsiteX3" fmla="*/ 9757 w 10000"/>
              <a:gd name="connsiteY3" fmla="*/ 3770 h 10000"/>
              <a:gd name="connsiteX4" fmla="*/ 10000 w 10000"/>
              <a:gd name="connsiteY4" fmla="*/ 606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9596" y="6321"/>
                </a:moveTo>
                <a:lnTo>
                  <a:pt x="0" y="10000"/>
                </a:lnTo>
                <a:cubicBezTo>
                  <a:pt x="32" y="6667"/>
                  <a:pt x="63" y="3333"/>
                  <a:pt x="95" y="0"/>
                </a:cubicBezTo>
                <a:lnTo>
                  <a:pt x="9757" y="3770"/>
                </a:lnTo>
                <a:lnTo>
                  <a:pt x="10000" y="6068"/>
                </a:lnTo>
              </a:path>
            </a:pathLst>
          </a:custGeom>
          <a:solidFill>
            <a:srgbClr val="0066FF">
              <a:alpha val="28000"/>
            </a:srgb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6717515" y="7264729"/>
            <a:ext cx="2151848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GB" sz="1600">
                <a:solidFill>
                  <a:srgbClr val="008000"/>
                </a:solidFill>
              </a:rPr>
              <a:t>Kolehmainen et al 2010</a:t>
            </a:r>
            <a:endParaRPr lang="en-US" sz="1600">
              <a:solidFill>
                <a:srgbClr val="008000"/>
              </a:solidFill>
            </a:endParaRPr>
          </a:p>
        </p:txBody>
      </p:sp>
      <p:pic>
        <p:nvPicPr>
          <p:cNvPr id="18" name="Picture 5" descr="gx339_disczo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42622" r="17479" b="1900"/>
          <a:stretch>
            <a:fillRect/>
          </a:stretch>
        </p:blipFill>
        <p:spPr bwMode="auto">
          <a:xfrm>
            <a:off x="5730353" y="1401451"/>
            <a:ext cx="3270139" cy="310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Freeform 25"/>
          <p:cNvSpPr/>
          <p:nvPr/>
        </p:nvSpPr>
        <p:spPr>
          <a:xfrm>
            <a:off x="1403648" y="5157192"/>
            <a:ext cx="135714" cy="468052"/>
          </a:xfrm>
          <a:custGeom>
            <a:avLst/>
            <a:gdLst>
              <a:gd name="connsiteX0" fmla="*/ 691445 w 691445"/>
              <a:gd name="connsiteY0" fmla="*/ 264271 h 1049856"/>
              <a:gd name="connsiteX1" fmla="*/ 479778 w 691445"/>
              <a:gd name="connsiteY1" fmla="*/ 10271 h 1049856"/>
              <a:gd name="connsiteX2" fmla="*/ 324556 w 691445"/>
              <a:gd name="connsiteY2" fmla="*/ 574716 h 1049856"/>
              <a:gd name="connsiteX3" fmla="*/ 268112 w 691445"/>
              <a:gd name="connsiteY3" fmla="*/ 1040383 h 1049856"/>
              <a:gd name="connsiteX4" fmla="*/ 0 w 691445"/>
              <a:gd name="connsiteY4" fmla="*/ 899271 h 1049856"/>
              <a:gd name="connsiteX0" fmla="*/ 691445 w 691445"/>
              <a:gd name="connsiteY0" fmla="*/ 260868 h 1049917"/>
              <a:gd name="connsiteX1" fmla="*/ 479778 w 691445"/>
              <a:gd name="connsiteY1" fmla="*/ 6868 h 1049917"/>
              <a:gd name="connsiteX2" fmla="*/ 395112 w 691445"/>
              <a:gd name="connsiteY2" fmla="*/ 500757 h 1049917"/>
              <a:gd name="connsiteX3" fmla="*/ 268112 w 691445"/>
              <a:gd name="connsiteY3" fmla="*/ 1036980 h 1049917"/>
              <a:gd name="connsiteX4" fmla="*/ 0 w 691445"/>
              <a:gd name="connsiteY4" fmla="*/ 895868 h 1049917"/>
              <a:gd name="connsiteX0" fmla="*/ 691445 w 691445"/>
              <a:gd name="connsiteY0" fmla="*/ 260234 h 1050009"/>
              <a:gd name="connsiteX1" fmla="*/ 479778 w 691445"/>
              <a:gd name="connsiteY1" fmla="*/ 6234 h 1050009"/>
              <a:gd name="connsiteX2" fmla="*/ 366890 w 691445"/>
              <a:gd name="connsiteY2" fmla="*/ 486012 h 1050009"/>
              <a:gd name="connsiteX3" fmla="*/ 268112 w 691445"/>
              <a:gd name="connsiteY3" fmla="*/ 1036346 h 1050009"/>
              <a:gd name="connsiteX4" fmla="*/ 0 w 691445"/>
              <a:gd name="connsiteY4" fmla="*/ 895234 h 1050009"/>
              <a:gd name="connsiteX0" fmla="*/ 578556 w 578556"/>
              <a:gd name="connsiteY0" fmla="*/ 260234 h 1050009"/>
              <a:gd name="connsiteX1" fmla="*/ 366889 w 578556"/>
              <a:gd name="connsiteY1" fmla="*/ 6234 h 1050009"/>
              <a:gd name="connsiteX2" fmla="*/ 254001 w 578556"/>
              <a:gd name="connsiteY2" fmla="*/ 486012 h 1050009"/>
              <a:gd name="connsiteX3" fmla="*/ 155223 w 578556"/>
              <a:gd name="connsiteY3" fmla="*/ 1036346 h 1050009"/>
              <a:gd name="connsiteX4" fmla="*/ 0 w 578556"/>
              <a:gd name="connsiteY4" fmla="*/ 895234 h 1050009"/>
              <a:gd name="connsiteX0" fmla="*/ 550334 w 550334"/>
              <a:gd name="connsiteY0" fmla="*/ 222141 h 1054249"/>
              <a:gd name="connsiteX1" fmla="*/ 366889 w 550334"/>
              <a:gd name="connsiteY1" fmla="*/ 10474 h 1054249"/>
              <a:gd name="connsiteX2" fmla="*/ 254001 w 550334"/>
              <a:gd name="connsiteY2" fmla="*/ 490252 h 1054249"/>
              <a:gd name="connsiteX3" fmla="*/ 155223 w 550334"/>
              <a:gd name="connsiteY3" fmla="*/ 1040586 h 1054249"/>
              <a:gd name="connsiteX4" fmla="*/ 0 w 550334"/>
              <a:gd name="connsiteY4" fmla="*/ 899474 h 105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334" h="1054249">
                <a:moveTo>
                  <a:pt x="550334" y="222141"/>
                </a:moveTo>
                <a:cubicBezTo>
                  <a:pt x="475074" y="69270"/>
                  <a:pt x="416278" y="-34211"/>
                  <a:pt x="366889" y="10474"/>
                </a:cubicBezTo>
                <a:cubicBezTo>
                  <a:pt x="317500" y="55159"/>
                  <a:pt x="289279" y="318567"/>
                  <a:pt x="254001" y="490252"/>
                </a:cubicBezTo>
                <a:cubicBezTo>
                  <a:pt x="218723" y="661937"/>
                  <a:pt x="197557" y="972382"/>
                  <a:pt x="155223" y="1040586"/>
                </a:cubicBezTo>
                <a:cubicBezTo>
                  <a:pt x="112890" y="1108790"/>
                  <a:pt x="0" y="899474"/>
                  <a:pt x="0" y="899474"/>
                </a:cubicBezTo>
              </a:path>
            </a:pathLst>
          </a:custGeom>
          <a:ln w="38100">
            <a:solidFill>
              <a:srgbClr val="008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1511660" y="5589240"/>
            <a:ext cx="135714" cy="468052"/>
          </a:xfrm>
          <a:custGeom>
            <a:avLst/>
            <a:gdLst>
              <a:gd name="connsiteX0" fmla="*/ 691445 w 691445"/>
              <a:gd name="connsiteY0" fmla="*/ 264271 h 1049856"/>
              <a:gd name="connsiteX1" fmla="*/ 479778 w 691445"/>
              <a:gd name="connsiteY1" fmla="*/ 10271 h 1049856"/>
              <a:gd name="connsiteX2" fmla="*/ 324556 w 691445"/>
              <a:gd name="connsiteY2" fmla="*/ 574716 h 1049856"/>
              <a:gd name="connsiteX3" fmla="*/ 268112 w 691445"/>
              <a:gd name="connsiteY3" fmla="*/ 1040383 h 1049856"/>
              <a:gd name="connsiteX4" fmla="*/ 0 w 691445"/>
              <a:gd name="connsiteY4" fmla="*/ 899271 h 1049856"/>
              <a:gd name="connsiteX0" fmla="*/ 691445 w 691445"/>
              <a:gd name="connsiteY0" fmla="*/ 260868 h 1049917"/>
              <a:gd name="connsiteX1" fmla="*/ 479778 w 691445"/>
              <a:gd name="connsiteY1" fmla="*/ 6868 h 1049917"/>
              <a:gd name="connsiteX2" fmla="*/ 395112 w 691445"/>
              <a:gd name="connsiteY2" fmla="*/ 500757 h 1049917"/>
              <a:gd name="connsiteX3" fmla="*/ 268112 w 691445"/>
              <a:gd name="connsiteY3" fmla="*/ 1036980 h 1049917"/>
              <a:gd name="connsiteX4" fmla="*/ 0 w 691445"/>
              <a:gd name="connsiteY4" fmla="*/ 895868 h 1049917"/>
              <a:gd name="connsiteX0" fmla="*/ 691445 w 691445"/>
              <a:gd name="connsiteY0" fmla="*/ 260234 h 1050009"/>
              <a:gd name="connsiteX1" fmla="*/ 479778 w 691445"/>
              <a:gd name="connsiteY1" fmla="*/ 6234 h 1050009"/>
              <a:gd name="connsiteX2" fmla="*/ 366890 w 691445"/>
              <a:gd name="connsiteY2" fmla="*/ 486012 h 1050009"/>
              <a:gd name="connsiteX3" fmla="*/ 268112 w 691445"/>
              <a:gd name="connsiteY3" fmla="*/ 1036346 h 1050009"/>
              <a:gd name="connsiteX4" fmla="*/ 0 w 691445"/>
              <a:gd name="connsiteY4" fmla="*/ 895234 h 1050009"/>
              <a:gd name="connsiteX0" fmla="*/ 578556 w 578556"/>
              <a:gd name="connsiteY0" fmla="*/ 260234 h 1050009"/>
              <a:gd name="connsiteX1" fmla="*/ 366889 w 578556"/>
              <a:gd name="connsiteY1" fmla="*/ 6234 h 1050009"/>
              <a:gd name="connsiteX2" fmla="*/ 254001 w 578556"/>
              <a:gd name="connsiteY2" fmla="*/ 486012 h 1050009"/>
              <a:gd name="connsiteX3" fmla="*/ 155223 w 578556"/>
              <a:gd name="connsiteY3" fmla="*/ 1036346 h 1050009"/>
              <a:gd name="connsiteX4" fmla="*/ 0 w 578556"/>
              <a:gd name="connsiteY4" fmla="*/ 895234 h 1050009"/>
              <a:gd name="connsiteX0" fmla="*/ 550334 w 550334"/>
              <a:gd name="connsiteY0" fmla="*/ 222141 h 1054249"/>
              <a:gd name="connsiteX1" fmla="*/ 366889 w 550334"/>
              <a:gd name="connsiteY1" fmla="*/ 10474 h 1054249"/>
              <a:gd name="connsiteX2" fmla="*/ 254001 w 550334"/>
              <a:gd name="connsiteY2" fmla="*/ 490252 h 1054249"/>
              <a:gd name="connsiteX3" fmla="*/ 155223 w 550334"/>
              <a:gd name="connsiteY3" fmla="*/ 1040586 h 1054249"/>
              <a:gd name="connsiteX4" fmla="*/ 0 w 550334"/>
              <a:gd name="connsiteY4" fmla="*/ 899474 h 105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334" h="1054249">
                <a:moveTo>
                  <a:pt x="550334" y="222141"/>
                </a:moveTo>
                <a:cubicBezTo>
                  <a:pt x="475074" y="69270"/>
                  <a:pt x="416278" y="-34211"/>
                  <a:pt x="366889" y="10474"/>
                </a:cubicBezTo>
                <a:cubicBezTo>
                  <a:pt x="317500" y="55159"/>
                  <a:pt x="289279" y="318567"/>
                  <a:pt x="254001" y="490252"/>
                </a:cubicBezTo>
                <a:cubicBezTo>
                  <a:pt x="218723" y="661937"/>
                  <a:pt x="197557" y="972382"/>
                  <a:pt x="155223" y="1040586"/>
                </a:cubicBezTo>
                <a:cubicBezTo>
                  <a:pt x="112890" y="1108790"/>
                  <a:pt x="0" y="899474"/>
                  <a:pt x="0" y="899474"/>
                </a:cubicBezTo>
              </a:path>
            </a:pathLst>
          </a:custGeom>
          <a:ln w="38100">
            <a:solidFill>
              <a:srgbClr val="008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259632" y="5589240"/>
            <a:ext cx="2016224" cy="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Line 9"/>
          <p:cNvSpPr>
            <a:spLocks noChangeShapeType="1"/>
          </p:cNvSpPr>
          <p:nvPr/>
        </p:nvSpPr>
        <p:spPr bwMode="auto">
          <a:xfrm flipH="1" flipV="1">
            <a:off x="5688124" y="5157192"/>
            <a:ext cx="1830388" cy="2190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13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6600"/>
                </a:solidFill>
              </a:rPr>
              <a:t>4) Thermally </a:t>
            </a:r>
            <a:r>
              <a:rPr lang="en-US" sz="4000" b="1" dirty="0">
                <a:solidFill>
                  <a:srgbClr val="006600"/>
                </a:solidFill>
              </a:rPr>
              <a:t>driven Winds</a:t>
            </a:r>
          </a:p>
        </p:txBody>
      </p:sp>
      <p:sp>
        <p:nvSpPr>
          <p:cNvPr id="10" name="Freeform 3"/>
          <p:cNvSpPr>
            <a:spLocks/>
          </p:cNvSpPr>
          <p:nvPr/>
        </p:nvSpPr>
        <p:spPr bwMode="auto">
          <a:xfrm>
            <a:off x="4716016" y="4951524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717603" y="5037249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648128" y="5227749"/>
            <a:ext cx="668338" cy="508000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6282878" y="5207112"/>
            <a:ext cx="1830388" cy="2190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4735624" y="4545124"/>
            <a:ext cx="1620180" cy="1764196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  <a:gd name="connsiteX0" fmla="*/ 9596 w 10000"/>
              <a:gd name="connsiteY0" fmla="*/ 6321 h 10000"/>
              <a:gd name="connsiteX1" fmla="*/ 0 w 10000"/>
              <a:gd name="connsiteY1" fmla="*/ 10000 h 10000"/>
              <a:gd name="connsiteX2" fmla="*/ 95 w 10000"/>
              <a:gd name="connsiteY2" fmla="*/ 0 h 10000"/>
              <a:gd name="connsiteX3" fmla="*/ 9757 w 10000"/>
              <a:gd name="connsiteY3" fmla="*/ 3770 h 10000"/>
              <a:gd name="connsiteX4" fmla="*/ 10000 w 10000"/>
              <a:gd name="connsiteY4" fmla="*/ 606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9596" y="6321"/>
                </a:moveTo>
                <a:lnTo>
                  <a:pt x="0" y="10000"/>
                </a:lnTo>
                <a:cubicBezTo>
                  <a:pt x="32" y="6667"/>
                  <a:pt x="63" y="3333"/>
                  <a:pt x="95" y="0"/>
                </a:cubicBezTo>
                <a:lnTo>
                  <a:pt x="9757" y="3770"/>
                </a:lnTo>
                <a:lnTo>
                  <a:pt x="10000" y="6068"/>
                </a:lnTo>
              </a:path>
            </a:pathLst>
          </a:custGeom>
          <a:solidFill>
            <a:srgbClr val="0066FF">
              <a:alpha val="28000"/>
            </a:srgb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6717515" y="7264729"/>
            <a:ext cx="2151848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r"/>
            <a:r>
              <a:rPr lang="en-GB" sz="1600">
                <a:solidFill>
                  <a:srgbClr val="008000"/>
                </a:solidFill>
              </a:rPr>
              <a:t>Kolehmainen et al 2010</a:t>
            </a:r>
            <a:endParaRPr lang="en-US" sz="1600">
              <a:solidFill>
                <a:srgbClr val="008000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007556" y="5969000"/>
            <a:ext cx="282222" cy="508000"/>
          </a:xfrm>
          <a:custGeom>
            <a:avLst/>
            <a:gdLst>
              <a:gd name="connsiteX0" fmla="*/ 282222 w 282222"/>
              <a:gd name="connsiteY0" fmla="*/ 0 h 508000"/>
              <a:gd name="connsiteX1" fmla="*/ 56444 w 282222"/>
              <a:gd name="connsiteY1" fmla="*/ 127000 h 508000"/>
              <a:gd name="connsiteX2" fmla="*/ 56444 w 282222"/>
              <a:gd name="connsiteY2" fmla="*/ 127000 h 508000"/>
              <a:gd name="connsiteX3" fmla="*/ 0 w 282222"/>
              <a:gd name="connsiteY3" fmla="*/ 508000 h 508000"/>
              <a:gd name="connsiteX4" fmla="*/ 0 w 282222"/>
              <a:gd name="connsiteY4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222" h="508000">
                <a:moveTo>
                  <a:pt x="282222" y="0"/>
                </a:moveTo>
                <a:lnTo>
                  <a:pt x="56444" y="127000"/>
                </a:lnTo>
                <a:lnTo>
                  <a:pt x="56444" y="127000"/>
                </a:lnTo>
                <a:lnTo>
                  <a:pt x="0" y="508000"/>
                </a:lnTo>
                <a:lnTo>
                  <a:pt x="0" y="508000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" name="Picture 5" descr="gx339_disczoo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42622" r="17479" b="1900"/>
          <a:stretch>
            <a:fillRect/>
          </a:stretch>
        </p:blipFill>
        <p:spPr bwMode="auto">
          <a:xfrm rot="19945967">
            <a:off x="5802361" y="1020951"/>
            <a:ext cx="3270139" cy="310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143508" y="1664804"/>
            <a:ext cx="4097338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X-ray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source and inner disc spectrum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irradiates top of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disc</a:t>
            </a:r>
          </a:p>
          <a:p>
            <a:pPr marL="342900" indent="-342900">
              <a:spcBef>
                <a:spcPct val="0"/>
              </a:spcBef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H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eat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: </a:t>
            </a:r>
            <a:r>
              <a:rPr lang="de-DE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D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E=4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kT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/mc</a:t>
            </a:r>
            <a:r>
              <a:rPr lang="de-DE" sz="2800" i="0" baseline="30000" dirty="0" smtClean="0">
                <a:solidFill>
                  <a:srgbClr val="006600"/>
                </a:solidFill>
                <a:cs typeface="+mn-cs"/>
              </a:rPr>
              <a:t>2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Ein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Cool: </a:t>
            </a:r>
            <a:r>
              <a:rPr lang="de-DE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D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E=-E/mc2 Ein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Average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over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photon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spectrum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to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get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>
                <a:solidFill>
                  <a:srgbClr val="006600"/>
                </a:solidFill>
                <a:cs typeface="+mn-cs"/>
              </a:rPr>
              <a:t>C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ompton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Temperature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</a:p>
          <a:p>
            <a:pPr marL="342900" indent="-342900">
              <a:spcBef>
                <a:spcPct val="0"/>
              </a:spcBef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TIC=  E</a:t>
            </a:r>
            <a:r>
              <a:rPr lang="de-DE" sz="2800" i="0" baseline="30000" dirty="0" smtClean="0">
                <a:solidFill>
                  <a:srgbClr val="006600"/>
                </a:solidFill>
                <a:cs typeface="+mn-cs"/>
              </a:rPr>
              <a:t>2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N(E)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dE</a:t>
            </a:r>
            <a:endParaRPr lang="de-DE" sz="2800" i="0" dirty="0" smtClean="0">
              <a:solidFill>
                <a:srgbClr val="0066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           4  EN(E)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dE</a:t>
            </a:r>
            <a:endParaRPr lang="de-DE" sz="2800" i="0" dirty="0" smtClean="0">
              <a:solidFill>
                <a:srgbClr val="0066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  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Tails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are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de-DE" sz="2800" i="0" dirty="0" err="1" smtClean="0">
                <a:solidFill>
                  <a:srgbClr val="006600"/>
                </a:solidFill>
                <a:cs typeface="+mn-cs"/>
              </a:rPr>
              <a:t>important</a:t>
            </a:r>
            <a:r>
              <a:rPr lang="de-DE" sz="2800" i="0" dirty="0" smtClean="0">
                <a:solidFill>
                  <a:srgbClr val="006600"/>
                </a:solidFill>
                <a:cs typeface="+mn-cs"/>
              </a:rPr>
              <a:t>!</a:t>
            </a:r>
            <a:endParaRPr lang="en-GB" sz="2800" i="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1403648" y="5157192"/>
            <a:ext cx="135714" cy="468052"/>
          </a:xfrm>
          <a:custGeom>
            <a:avLst/>
            <a:gdLst>
              <a:gd name="connsiteX0" fmla="*/ 691445 w 691445"/>
              <a:gd name="connsiteY0" fmla="*/ 264271 h 1049856"/>
              <a:gd name="connsiteX1" fmla="*/ 479778 w 691445"/>
              <a:gd name="connsiteY1" fmla="*/ 10271 h 1049856"/>
              <a:gd name="connsiteX2" fmla="*/ 324556 w 691445"/>
              <a:gd name="connsiteY2" fmla="*/ 574716 h 1049856"/>
              <a:gd name="connsiteX3" fmla="*/ 268112 w 691445"/>
              <a:gd name="connsiteY3" fmla="*/ 1040383 h 1049856"/>
              <a:gd name="connsiteX4" fmla="*/ 0 w 691445"/>
              <a:gd name="connsiteY4" fmla="*/ 899271 h 1049856"/>
              <a:gd name="connsiteX0" fmla="*/ 691445 w 691445"/>
              <a:gd name="connsiteY0" fmla="*/ 260868 h 1049917"/>
              <a:gd name="connsiteX1" fmla="*/ 479778 w 691445"/>
              <a:gd name="connsiteY1" fmla="*/ 6868 h 1049917"/>
              <a:gd name="connsiteX2" fmla="*/ 395112 w 691445"/>
              <a:gd name="connsiteY2" fmla="*/ 500757 h 1049917"/>
              <a:gd name="connsiteX3" fmla="*/ 268112 w 691445"/>
              <a:gd name="connsiteY3" fmla="*/ 1036980 h 1049917"/>
              <a:gd name="connsiteX4" fmla="*/ 0 w 691445"/>
              <a:gd name="connsiteY4" fmla="*/ 895868 h 1049917"/>
              <a:gd name="connsiteX0" fmla="*/ 691445 w 691445"/>
              <a:gd name="connsiteY0" fmla="*/ 260234 h 1050009"/>
              <a:gd name="connsiteX1" fmla="*/ 479778 w 691445"/>
              <a:gd name="connsiteY1" fmla="*/ 6234 h 1050009"/>
              <a:gd name="connsiteX2" fmla="*/ 366890 w 691445"/>
              <a:gd name="connsiteY2" fmla="*/ 486012 h 1050009"/>
              <a:gd name="connsiteX3" fmla="*/ 268112 w 691445"/>
              <a:gd name="connsiteY3" fmla="*/ 1036346 h 1050009"/>
              <a:gd name="connsiteX4" fmla="*/ 0 w 691445"/>
              <a:gd name="connsiteY4" fmla="*/ 895234 h 1050009"/>
              <a:gd name="connsiteX0" fmla="*/ 578556 w 578556"/>
              <a:gd name="connsiteY0" fmla="*/ 260234 h 1050009"/>
              <a:gd name="connsiteX1" fmla="*/ 366889 w 578556"/>
              <a:gd name="connsiteY1" fmla="*/ 6234 h 1050009"/>
              <a:gd name="connsiteX2" fmla="*/ 254001 w 578556"/>
              <a:gd name="connsiteY2" fmla="*/ 486012 h 1050009"/>
              <a:gd name="connsiteX3" fmla="*/ 155223 w 578556"/>
              <a:gd name="connsiteY3" fmla="*/ 1036346 h 1050009"/>
              <a:gd name="connsiteX4" fmla="*/ 0 w 578556"/>
              <a:gd name="connsiteY4" fmla="*/ 895234 h 1050009"/>
              <a:gd name="connsiteX0" fmla="*/ 550334 w 550334"/>
              <a:gd name="connsiteY0" fmla="*/ 222141 h 1054249"/>
              <a:gd name="connsiteX1" fmla="*/ 366889 w 550334"/>
              <a:gd name="connsiteY1" fmla="*/ 10474 h 1054249"/>
              <a:gd name="connsiteX2" fmla="*/ 254001 w 550334"/>
              <a:gd name="connsiteY2" fmla="*/ 490252 h 1054249"/>
              <a:gd name="connsiteX3" fmla="*/ 155223 w 550334"/>
              <a:gd name="connsiteY3" fmla="*/ 1040586 h 1054249"/>
              <a:gd name="connsiteX4" fmla="*/ 0 w 550334"/>
              <a:gd name="connsiteY4" fmla="*/ 899474 h 105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334" h="1054249">
                <a:moveTo>
                  <a:pt x="550334" y="222141"/>
                </a:moveTo>
                <a:cubicBezTo>
                  <a:pt x="475074" y="69270"/>
                  <a:pt x="416278" y="-34211"/>
                  <a:pt x="366889" y="10474"/>
                </a:cubicBezTo>
                <a:cubicBezTo>
                  <a:pt x="317500" y="55159"/>
                  <a:pt x="289279" y="318567"/>
                  <a:pt x="254001" y="490252"/>
                </a:cubicBezTo>
                <a:cubicBezTo>
                  <a:pt x="218723" y="661937"/>
                  <a:pt x="197557" y="972382"/>
                  <a:pt x="155223" y="1040586"/>
                </a:cubicBezTo>
                <a:cubicBezTo>
                  <a:pt x="112890" y="1108790"/>
                  <a:pt x="0" y="899474"/>
                  <a:pt x="0" y="899474"/>
                </a:cubicBezTo>
              </a:path>
            </a:pathLst>
          </a:custGeom>
          <a:ln w="38100">
            <a:solidFill>
              <a:srgbClr val="008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1511660" y="5589240"/>
            <a:ext cx="135714" cy="468052"/>
          </a:xfrm>
          <a:custGeom>
            <a:avLst/>
            <a:gdLst>
              <a:gd name="connsiteX0" fmla="*/ 691445 w 691445"/>
              <a:gd name="connsiteY0" fmla="*/ 264271 h 1049856"/>
              <a:gd name="connsiteX1" fmla="*/ 479778 w 691445"/>
              <a:gd name="connsiteY1" fmla="*/ 10271 h 1049856"/>
              <a:gd name="connsiteX2" fmla="*/ 324556 w 691445"/>
              <a:gd name="connsiteY2" fmla="*/ 574716 h 1049856"/>
              <a:gd name="connsiteX3" fmla="*/ 268112 w 691445"/>
              <a:gd name="connsiteY3" fmla="*/ 1040383 h 1049856"/>
              <a:gd name="connsiteX4" fmla="*/ 0 w 691445"/>
              <a:gd name="connsiteY4" fmla="*/ 899271 h 1049856"/>
              <a:gd name="connsiteX0" fmla="*/ 691445 w 691445"/>
              <a:gd name="connsiteY0" fmla="*/ 260868 h 1049917"/>
              <a:gd name="connsiteX1" fmla="*/ 479778 w 691445"/>
              <a:gd name="connsiteY1" fmla="*/ 6868 h 1049917"/>
              <a:gd name="connsiteX2" fmla="*/ 395112 w 691445"/>
              <a:gd name="connsiteY2" fmla="*/ 500757 h 1049917"/>
              <a:gd name="connsiteX3" fmla="*/ 268112 w 691445"/>
              <a:gd name="connsiteY3" fmla="*/ 1036980 h 1049917"/>
              <a:gd name="connsiteX4" fmla="*/ 0 w 691445"/>
              <a:gd name="connsiteY4" fmla="*/ 895868 h 1049917"/>
              <a:gd name="connsiteX0" fmla="*/ 691445 w 691445"/>
              <a:gd name="connsiteY0" fmla="*/ 260234 h 1050009"/>
              <a:gd name="connsiteX1" fmla="*/ 479778 w 691445"/>
              <a:gd name="connsiteY1" fmla="*/ 6234 h 1050009"/>
              <a:gd name="connsiteX2" fmla="*/ 366890 w 691445"/>
              <a:gd name="connsiteY2" fmla="*/ 486012 h 1050009"/>
              <a:gd name="connsiteX3" fmla="*/ 268112 w 691445"/>
              <a:gd name="connsiteY3" fmla="*/ 1036346 h 1050009"/>
              <a:gd name="connsiteX4" fmla="*/ 0 w 691445"/>
              <a:gd name="connsiteY4" fmla="*/ 895234 h 1050009"/>
              <a:gd name="connsiteX0" fmla="*/ 578556 w 578556"/>
              <a:gd name="connsiteY0" fmla="*/ 260234 h 1050009"/>
              <a:gd name="connsiteX1" fmla="*/ 366889 w 578556"/>
              <a:gd name="connsiteY1" fmla="*/ 6234 h 1050009"/>
              <a:gd name="connsiteX2" fmla="*/ 254001 w 578556"/>
              <a:gd name="connsiteY2" fmla="*/ 486012 h 1050009"/>
              <a:gd name="connsiteX3" fmla="*/ 155223 w 578556"/>
              <a:gd name="connsiteY3" fmla="*/ 1036346 h 1050009"/>
              <a:gd name="connsiteX4" fmla="*/ 0 w 578556"/>
              <a:gd name="connsiteY4" fmla="*/ 895234 h 1050009"/>
              <a:gd name="connsiteX0" fmla="*/ 550334 w 550334"/>
              <a:gd name="connsiteY0" fmla="*/ 222141 h 1054249"/>
              <a:gd name="connsiteX1" fmla="*/ 366889 w 550334"/>
              <a:gd name="connsiteY1" fmla="*/ 10474 h 1054249"/>
              <a:gd name="connsiteX2" fmla="*/ 254001 w 550334"/>
              <a:gd name="connsiteY2" fmla="*/ 490252 h 1054249"/>
              <a:gd name="connsiteX3" fmla="*/ 155223 w 550334"/>
              <a:gd name="connsiteY3" fmla="*/ 1040586 h 1054249"/>
              <a:gd name="connsiteX4" fmla="*/ 0 w 550334"/>
              <a:gd name="connsiteY4" fmla="*/ 899474 h 105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334" h="1054249">
                <a:moveTo>
                  <a:pt x="550334" y="222141"/>
                </a:moveTo>
                <a:cubicBezTo>
                  <a:pt x="475074" y="69270"/>
                  <a:pt x="416278" y="-34211"/>
                  <a:pt x="366889" y="10474"/>
                </a:cubicBezTo>
                <a:cubicBezTo>
                  <a:pt x="317500" y="55159"/>
                  <a:pt x="289279" y="318567"/>
                  <a:pt x="254001" y="490252"/>
                </a:cubicBezTo>
                <a:cubicBezTo>
                  <a:pt x="218723" y="661937"/>
                  <a:pt x="197557" y="972382"/>
                  <a:pt x="155223" y="1040586"/>
                </a:cubicBezTo>
                <a:cubicBezTo>
                  <a:pt x="112890" y="1108790"/>
                  <a:pt x="0" y="899474"/>
                  <a:pt x="0" y="899474"/>
                </a:cubicBezTo>
              </a:path>
            </a:pathLst>
          </a:custGeom>
          <a:ln w="38100">
            <a:solidFill>
              <a:srgbClr val="008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 bwMode="auto">
          <a:xfrm>
            <a:off x="1259632" y="5589240"/>
            <a:ext cx="2016224" cy="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6609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reeform 2" descr="70%"/>
          <p:cNvSpPr>
            <a:spLocks/>
          </p:cNvSpPr>
          <p:nvPr/>
        </p:nvSpPr>
        <p:spPr bwMode="auto">
          <a:xfrm>
            <a:off x="5020912" y="1561377"/>
            <a:ext cx="3089360" cy="2664079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  <a:gd name="connsiteX0" fmla="*/ 9706 w 9706"/>
              <a:gd name="connsiteY0" fmla="*/ 9535 h 9535"/>
              <a:gd name="connsiteX1" fmla="*/ 7247 w 9706"/>
              <a:gd name="connsiteY1" fmla="*/ 8029 h 9535"/>
              <a:gd name="connsiteX2" fmla="*/ 4854 w 9706"/>
              <a:gd name="connsiteY2" fmla="*/ 6991 h 9535"/>
              <a:gd name="connsiteX3" fmla="*/ 359 w 9706"/>
              <a:gd name="connsiteY3" fmla="*/ 29 h 9535"/>
              <a:gd name="connsiteX4" fmla="*/ 449 w 9706"/>
              <a:gd name="connsiteY4" fmla="*/ 8188 h 9535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947 w 10000"/>
              <a:gd name="connsiteY2" fmla="*/ 8229 h 10000"/>
              <a:gd name="connsiteX3" fmla="*/ 5001 w 10000"/>
              <a:gd name="connsiteY3" fmla="*/ 7332 h 10000"/>
              <a:gd name="connsiteX4" fmla="*/ 370 w 10000"/>
              <a:gd name="connsiteY4" fmla="*/ 30 h 10000"/>
              <a:gd name="connsiteX5" fmla="*/ 463 w 10000"/>
              <a:gd name="connsiteY5" fmla="*/ 858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9188" y="9583"/>
                  <a:pt x="8248" y="9351"/>
                  <a:pt x="7467" y="8818"/>
                </a:cubicBezTo>
                <a:cubicBezTo>
                  <a:pt x="6792" y="8523"/>
                  <a:pt x="6358" y="8477"/>
                  <a:pt x="5947" y="8229"/>
                </a:cubicBezTo>
                <a:cubicBezTo>
                  <a:pt x="5536" y="7981"/>
                  <a:pt x="5930" y="8698"/>
                  <a:pt x="5001" y="7332"/>
                </a:cubicBezTo>
                <a:cubicBezTo>
                  <a:pt x="4072" y="5966"/>
                  <a:pt x="1044" y="-488"/>
                  <a:pt x="370" y="30"/>
                </a:cubicBezTo>
                <a:cubicBezTo>
                  <a:pt x="-303" y="550"/>
                  <a:pt x="77" y="4565"/>
                  <a:pt x="463" y="8587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4</a:t>
            </a:r>
            <a:r>
              <a:rPr lang="en-US" b="1" dirty="0" smtClean="0">
                <a:solidFill>
                  <a:srgbClr val="006600"/>
                </a:solidFill>
              </a:rPr>
              <a:t>) Thermally </a:t>
            </a:r>
            <a:r>
              <a:rPr lang="en-US" b="1" dirty="0">
                <a:solidFill>
                  <a:srgbClr val="006600"/>
                </a:solidFill>
              </a:rPr>
              <a:t>driven Winds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87325" y="944724"/>
            <a:ext cx="4852727" cy="543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Hot so expands </a:t>
            </a:r>
            <a:endParaRPr lang="en-GB" sz="2800" i="0" dirty="0" smtClean="0">
              <a:solidFill>
                <a:srgbClr val="006600"/>
              </a:solidFill>
              <a:cs typeface="+mn-cs"/>
            </a:endParaRPr>
          </a:p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Forms hot corona for R&lt;</a:t>
            </a:r>
            <a:r>
              <a:rPr lang="en-GB" sz="2800" i="0" dirty="0" err="1" smtClean="0">
                <a:solidFill>
                  <a:srgbClr val="006600"/>
                </a:solidFill>
                <a:cs typeface="+mn-cs"/>
              </a:rPr>
              <a:t>Ric</a:t>
            </a:r>
            <a:endParaRPr lang="en-GB" sz="2800" i="0" dirty="0" smtClean="0">
              <a:solidFill>
                <a:srgbClr val="006600"/>
              </a:solidFill>
              <a:cs typeface="+mn-cs"/>
            </a:endParaRPr>
          </a:p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and wind for R&gt;</a:t>
            </a:r>
            <a:r>
              <a:rPr lang="en-GB" sz="2800" i="0" dirty="0" err="1" smtClean="0">
                <a:solidFill>
                  <a:srgbClr val="006600"/>
                </a:solidFill>
                <a:cs typeface="+mn-cs"/>
              </a:rPr>
              <a:t>Ric</a:t>
            </a:r>
            <a:endParaRPr lang="en-GB" sz="2800" i="0" dirty="0" smtClean="0">
              <a:solidFill>
                <a:srgbClr val="006600"/>
              </a:solidFill>
              <a:cs typeface="+mn-cs"/>
            </a:endParaRPr>
          </a:p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NS mainly small systems in LMXRB – only thermal winds in the rare evolved systems</a:t>
            </a:r>
            <a:endParaRPr lang="en-GB" sz="2800" i="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61446" name="Freeform 6"/>
          <p:cNvSpPr>
            <a:spLocks/>
          </p:cNvSpPr>
          <p:nvPr/>
        </p:nvSpPr>
        <p:spPr bwMode="auto">
          <a:xfrm>
            <a:off x="5166047" y="3921125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7" name="AutoShape 7"/>
          <p:cNvSpPr>
            <a:spLocks noChangeArrowheads="1"/>
          </p:cNvSpPr>
          <p:nvPr/>
        </p:nvSpPr>
        <p:spPr bwMode="auto">
          <a:xfrm>
            <a:off x="8096572" y="4111625"/>
            <a:ext cx="668338" cy="508000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H="1" flipV="1">
            <a:off x="6480212" y="3428999"/>
            <a:ext cx="2010060" cy="9112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 flipH="1" flipV="1">
            <a:off x="6731322" y="4090988"/>
            <a:ext cx="1830388" cy="2190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H="1" flipV="1">
            <a:off x="5820097" y="2816225"/>
            <a:ext cx="174625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 flipH="1" flipV="1">
            <a:off x="5802635" y="3205163"/>
            <a:ext cx="2032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 flipH="1" flipV="1">
            <a:off x="5774060" y="3538538"/>
            <a:ext cx="2317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 flipH="1" flipV="1">
            <a:off x="5218435" y="2128838"/>
            <a:ext cx="42227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 flipH="1" flipV="1">
            <a:off x="5099372" y="2822575"/>
            <a:ext cx="481013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 flipH="1" flipV="1">
            <a:off x="5113660" y="3328988"/>
            <a:ext cx="422275" cy="128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5806252" y="5480050"/>
            <a:ext cx="3188403" cy="79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en-GB" sz="1800" i="0" dirty="0" err="1" smtClean="0">
                <a:solidFill>
                  <a:srgbClr val="006600"/>
                </a:solidFill>
                <a:cs typeface="+mn-cs"/>
              </a:rPr>
              <a:t>Begelman</a:t>
            </a: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 McKee Shields 1983</a:t>
            </a:r>
          </a:p>
          <a:p>
            <a:pPr algn="ctr">
              <a:buFontTx/>
              <a:buNone/>
            </a:pP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Jimenez </a:t>
            </a:r>
            <a:r>
              <a:rPr lang="en-GB" sz="1800" i="0" dirty="0" err="1">
                <a:solidFill>
                  <a:srgbClr val="006600"/>
                </a:solidFill>
                <a:cs typeface="+mn-cs"/>
              </a:rPr>
              <a:t>G</a:t>
            </a:r>
            <a:r>
              <a:rPr lang="en-GB" sz="1800" i="0" dirty="0" err="1" smtClean="0">
                <a:solidFill>
                  <a:srgbClr val="006600"/>
                </a:solidFill>
                <a:cs typeface="+mn-cs"/>
              </a:rPr>
              <a:t>arate</a:t>
            </a: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 et al 2002</a:t>
            </a: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148064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rgbClr val="0066FF">
              <a:alpha val="28000"/>
            </a:srgbClr>
          </a:solidFill>
          <a:ln>
            <a:noFill/>
          </a:ln>
          <a:effectLst/>
          <a:ex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2020" y="1448780"/>
            <a:ext cx="1764196" cy="374441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5780369" y="1763713"/>
            <a:ext cx="135580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R</a:t>
            </a: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=0.1R</a:t>
            </a:r>
            <a:r>
              <a:rPr lang="en-GB" sz="2400" i="0" baseline="-25000" dirty="0" smtClean="0">
                <a:solidFill>
                  <a:srgbClr val="006600"/>
                </a:solidFill>
                <a:cs typeface="+mn-cs"/>
              </a:rPr>
              <a:t>IC</a:t>
            </a:r>
            <a:endParaRPr lang="en-US" sz="2400" i="0" baseline="-2500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61457" name="Line 17"/>
          <p:cNvSpPr>
            <a:spLocks noChangeShapeType="1"/>
          </p:cNvSpPr>
          <p:nvPr/>
        </p:nvSpPr>
        <p:spPr bwMode="auto">
          <a:xfrm flipH="1">
            <a:off x="6444208" y="2466975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78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reeform 2" descr="70%"/>
          <p:cNvSpPr>
            <a:spLocks/>
          </p:cNvSpPr>
          <p:nvPr/>
        </p:nvSpPr>
        <p:spPr bwMode="auto">
          <a:xfrm>
            <a:off x="5020912" y="1561377"/>
            <a:ext cx="3089360" cy="2664079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  <a:gd name="connsiteX0" fmla="*/ 9706 w 9706"/>
              <a:gd name="connsiteY0" fmla="*/ 9535 h 9535"/>
              <a:gd name="connsiteX1" fmla="*/ 7247 w 9706"/>
              <a:gd name="connsiteY1" fmla="*/ 8029 h 9535"/>
              <a:gd name="connsiteX2" fmla="*/ 4854 w 9706"/>
              <a:gd name="connsiteY2" fmla="*/ 6991 h 9535"/>
              <a:gd name="connsiteX3" fmla="*/ 359 w 9706"/>
              <a:gd name="connsiteY3" fmla="*/ 29 h 9535"/>
              <a:gd name="connsiteX4" fmla="*/ 449 w 9706"/>
              <a:gd name="connsiteY4" fmla="*/ 8188 h 9535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001 w 10000"/>
              <a:gd name="connsiteY2" fmla="*/ 7332 h 10000"/>
              <a:gd name="connsiteX3" fmla="*/ 370 w 10000"/>
              <a:gd name="connsiteY3" fmla="*/ 30 h 10000"/>
              <a:gd name="connsiteX4" fmla="*/ 463 w 10000"/>
              <a:gd name="connsiteY4" fmla="*/ 8587 h 10000"/>
              <a:gd name="connsiteX0" fmla="*/ 10000 w 10000"/>
              <a:gd name="connsiteY0" fmla="*/ 10000 h 10000"/>
              <a:gd name="connsiteX1" fmla="*/ 7467 w 10000"/>
              <a:gd name="connsiteY1" fmla="*/ 8818 h 10000"/>
              <a:gd name="connsiteX2" fmla="*/ 5947 w 10000"/>
              <a:gd name="connsiteY2" fmla="*/ 8229 h 10000"/>
              <a:gd name="connsiteX3" fmla="*/ 5001 w 10000"/>
              <a:gd name="connsiteY3" fmla="*/ 7332 h 10000"/>
              <a:gd name="connsiteX4" fmla="*/ 370 w 10000"/>
              <a:gd name="connsiteY4" fmla="*/ 30 h 10000"/>
              <a:gd name="connsiteX5" fmla="*/ 463 w 10000"/>
              <a:gd name="connsiteY5" fmla="*/ 858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9188" y="9583"/>
                  <a:pt x="8248" y="9351"/>
                  <a:pt x="7467" y="8818"/>
                </a:cubicBezTo>
                <a:cubicBezTo>
                  <a:pt x="6792" y="8523"/>
                  <a:pt x="6358" y="8477"/>
                  <a:pt x="5947" y="8229"/>
                </a:cubicBezTo>
                <a:cubicBezTo>
                  <a:pt x="5536" y="7981"/>
                  <a:pt x="5930" y="8698"/>
                  <a:pt x="5001" y="7332"/>
                </a:cubicBezTo>
                <a:cubicBezTo>
                  <a:pt x="4072" y="5966"/>
                  <a:pt x="1044" y="-488"/>
                  <a:pt x="370" y="30"/>
                </a:cubicBezTo>
                <a:cubicBezTo>
                  <a:pt x="-303" y="550"/>
                  <a:pt x="77" y="4565"/>
                  <a:pt x="463" y="8587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4</a:t>
            </a:r>
            <a:r>
              <a:rPr lang="en-US" b="1" dirty="0" smtClean="0">
                <a:solidFill>
                  <a:srgbClr val="006600"/>
                </a:solidFill>
              </a:rPr>
              <a:t>) Thermally </a:t>
            </a:r>
            <a:r>
              <a:rPr lang="en-US" b="1" dirty="0">
                <a:solidFill>
                  <a:srgbClr val="006600"/>
                </a:solidFill>
              </a:rPr>
              <a:t>driven Winds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87325" y="944724"/>
            <a:ext cx="4852727" cy="543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GB" sz="2800" i="0" dirty="0">
                <a:solidFill>
                  <a:srgbClr val="006600"/>
                </a:solidFill>
              </a:rPr>
              <a:t>Hot so expands </a:t>
            </a:r>
          </a:p>
          <a:p>
            <a:pPr marL="342900" indent="-342900"/>
            <a:r>
              <a:rPr lang="en-GB" sz="2800" i="0" dirty="0">
                <a:solidFill>
                  <a:srgbClr val="006600"/>
                </a:solidFill>
              </a:rPr>
              <a:t>Forms hot corona for R&lt;</a:t>
            </a:r>
            <a:r>
              <a:rPr lang="en-GB" sz="2800" i="0" dirty="0" err="1">
                <a:solidFill>
                  <a:srgbClr val="006600"/>
                </a:solidFill>
              </a:rPr>
              <a:t>Ric</a:t>
            </a:r>
            <a:endParaRPr lang="en-GB" sz="2800" i="0" dirty="0">
              <a:solidFill>
                <a:srgbClr val="006600"/>
              </a:solidFill>
            </a:endParaRPr>
          </a:p>
          <a:p>
            <a:pPr marL="342900" indent="-342900"/>
            <a:r>
              <a:rPr lang="en-GB" sz="2800" i="0" dirty="0">
                <a:solidFill>
                  <a:srgbClr val="006600"/>
                </a:solidFill>
              </a:rPr>
              <a:t>and wind for R&gt;</a:t>
            </a:r>
            <a:r>
              <a:rPr lang="en-GB" sz="2800" i="0" dirty="0" err="1">
                <a:solidFill>
                  <a:srgbClr val="006600"/>
                </a:solidFill>
              </a:rPr>
              <a:t>Ric</a:t>
            </a:r>
            <a:endParaRPr lang="en-GB" sz="2800" i="0" dirty="0">
              <a:solidFill>
                <a:srgbClr val="006600"/>
              </a:solidFill>
            </a:endParaRPr>
          </a:p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</a:rPr>
              <a:t>Driven </a:t>
            </a:r>
            <a:r>
              <a:rPr lang="en-GB" sz="2800" i="0" dirty="0">
                <a:solidFill>
                  <a:srgbClr val="006600"/>
                </a:solidFill>
              </a:rPr>
              <a:t>by pressure gradient </a:t>
            </a:r>
            <a:endParaRPr lang="en-GB" sz="2800" i="0" dirty="0" smtClean="0">
              <a:solidFill>
                <a:srgbClr val="006600"/>
              </a:solidFill>
            </a:endParaRPr>
          </a:p>
          <a:p>
            <a:pPr marL="342900" indent="-342900"/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Can’t 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have thermal wind if  launched at R&lt;&lt; 0.1 R</a:t>
            </a:r>
            <a:r>
              <a:rPr lang="en-GB" sz="2800" i="0" baseline="-25000" dirty="0" smtClean="0">
                <a:solidFill>
                  <a:srgbClr val="006600"/>
                </a:solidFill>
                <a:cs typeface="+mn-cs"/>
              </a:rPr>
              <a:t>IC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 by L&lt;&lt;</a:t>
            </a:r>
            <a:r>
              <a:rPr lang="en-GB" sz="2800" i="0" dirty="0" err="1" smtClean="0">
                <a:solidFill>
                  <a:srgbClr val="006600"/>
                </a:solidFill>
                <a:cs typeface="+mn-cs"/>
              </a:rPr>
              <a:t>L</a:t>
            </a:r>
            <a:r>
              <a:rPr lang="en-GB" sz="2800" i="0" baseline="-25000" dirty="0" err="1" smtClean="0">
                <a:solidFill>
                  <a:srgbClr val="006600"/>
                </a:solidFill>
                <a:cs typeface="+mn-cs"/>
              </a:rPr>
              <a:t>edd</a:t>
            </a: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 </a:t>
            </a:r>
          </a:p>
          <a:p>
            <a:pPr marL="342900" indent="-342900"/>
            <a:r>
              <a:rPr lang="en-GB" sz="2800" i="0" dirty="0">
                <a:solidFill>
                  <a:srgbClr val="FF0000"/>
                </a:solidFill>
              </a:rPr>
              <a:t>Forms if heats to T</a:t>
            </a:r>
            <a:r>
              <a:rPr lang="en-GB" sz="2800" i="0" baseline="-25000" dirty="0">
                <a:solidFill>
                  <a:srgbClr val="FF0000"/>
                </a:solidFill>
              </a:rPr>
              <a:t>IC</a:t>
            </a:r>
            <a:r>
              <a:rPr lang="en-GB" sz="2800" i="0" dirty="0">
                <a:solidFill>
                  <a:srgbClr val="FF0000"/>
                </a:solidFill>
              </a:rPr>
              <a:t> before rises to H~R</a:t>
            </a:r>
            <a:r>
              <a:rPr lang="en-GB" sz="2800" i="0" baseline="-25000" dirty="0">
                <a:solidFill>
                  <a:srgbClr val="FF0000"/>
                </a:solidFill>
              </a:rPr>
              <a:t>IC</a:t>
            </a:r>
            <a:r>
              <a:rPr lang="en-GB" sz="2800" i="0" dirty="0">
                <a:solidFill>
                  <a:srgbClr val="FF0000"/>
                </a:solidFill>
              </a:rPr>
              <a:t> L&gt;0.02LEdd </a:t>
            </a:r>
          </a:p>
          <a:p>
            <a:pPr marL="342900" indent="-342900"/>
            <a:endParaRPr lang="en-GB" sz="2800" i="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61446" name="Freeform 6"/>
          <p:cNvSpPr>
            <a:spLocks/>
          </p:cNvSpPr>
          <p:nvPr/>
        </p:nvSpPr>
        <p:spPr bwMode="auto">
          <a:xfrm>
            <a:off x="5166047" y="3921125"/>
            <a:ext cx="3000375" cy="711200"/>
          </a:xfrm>
          <a:custGeom>
            <a:avLst/>
            <a:gdLst>
              <a:gd name="T0" fmla="*/ 1883 w 1890"/>
              <a:gd name="T1" fmla="*/ 293 h 448"/>
              <a:gd name="T2" fmla="*/ 0 w 1890"/>
              <a:gd name="T3" fmla="*/ 448 h 448"/>
              <a:gd name="T4" fmla="*/ 9 w 1890"/>
              <a:gd name="T5" fmla="*/ 0 h 448"/>
              <a:gd name="T6" fmla="*/ 1890 w 1890"/>
              <a:gd name="T7" fmla="*/ 285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0" h="448">
                <a:moveTo>
                  <a:pt x="1883" y="293"/>
                </a:moveTo>
                <a:lnTo>
                  <a:pt x="0" y="448"/>
                </a:lnTo>
                <a:lnTo>
                  <a:pt x="9" y="0"/>
                </a:lnTo>
                <a:lnTo>
                  <a:pt x="1890" y="285"/>
                </a:lnTo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7" name="AutoShape 7"/>
          <p:cNvSpPr>
            <a:spLocks noChangeArrowheads="1"/>
          </p:cNvSpPr>
          <p:nvPr/>
        </p:nvSpPr>
        <p:spPr bwMode="auto">
          <a:xfrm>
            <a:off x="8096572" y="4111625"/>
            <a:ext cx="668338" cy="508000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H="1" flipV="1">
            <a:off x="6480212" y="3428999"/>
            <a:ext cx="2010060" cy="9112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 flipH="1" flipV="1">
            <a:off x="6731322" y="4090988"/>
            <a:ext cx="1830388" cy="2190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H="1" flipV="1">
            <a:off x="5820097" y="2816225"/>
            <a:ext cx="174625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 flipH="1" flipV="1">
            <a:off x="5802635" y="3205163"/>
            <a:ext cx="2032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 flipH="1" flipV="1">
            <a:off x="5774060" y="3538538"/>
            <a:ext cx="2317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 flipH="1" flipV="1">
            <a:off x="5218435" y="2128838"/>
            <a:ext cx="42227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 flipH="1" flipV="1">
            <a:off x="5099372" y="2822575"/>
            <a:ext cx="481013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 flipH="1" flipV="1">
            <a:off x="5113660" y="3328988"/>
            <a:ext cx="422275" cy="128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7" name="Line 17"/>
          <p:cNvSpPr>
            <a:spLocks noChangeShapeType="1"/>
          </p:cNvSpPr>
          <p:nvPr/>
        </p:nvSpPr>
        <p:spPr bwMode="auto">
          <a:xfrm flipH="1">
            <a:off x="6451637" y="2466975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5806252" y="5480050"/>
            <a:ext cx="3188403" cy="79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 </a:t>
            </a:r>
            <a:r>
              <a:rPr lang="en-GB" sz="1800" i="0" dirty="0" err="1" smtClean="0">
                <a:solidFill>
                  <a:srgbClr val="006600"/>
                </a:solidFill>
                <a:cs typeface="+mn-cs"/>
              </a:rPr>
              <a:t>Begelman</a:t>
            </a: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 McKee Shields 1983</a:t>
            </a:r>
          </a:p>
          <a:p>
            <a:pPr algn="ctr">
              <a:buFontTx/>
              <a:buNone/>
            </a:pP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Jimenez </a:t>
            </a:r>
            <a:r>
              <a:rPr lang="en-GB" sz="1800" i="0" dirty="0" err="1">
                <a:solidFill>
                  <a:srgbClr val="006600"/>
                </a:solidFill>
                <a:cs typeface="+mn-cs"/>
              </a:rPr>
              <a:t>G</a:t>
            </a:r>
            <a:r>
              <a:rPr lang="en-GB" sz="1800" i="0" dirty="0" err="1" smtClean="0">
                <a:solidFill>
                  <a:srgbClr val="006600"/>
                </a:solidFill>
                <a:cs typeface="+mn-cs"/>
              </a:rPr>
              <a:t>arate</a:t>
            </a:r>
            <a:r>
              <a:rPr lang="en-GB" sz="1800" i="0" dirty="0" smtClean="0">
                <a:solidFill>
                  <a:srgbClr val="006600"/>
                </a:solidFill>
                <a:cs typeface="+mn-cs"/>
              </a:rPr>
              <a:t> et al 2002</a:t>
            </a: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5780369" y="1763713"/>
            <a:ext cx="135580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R</a:t>
            </a: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=0.2R</a:t>
            </a:r>
            <a:r>
              <a:rPr lang="en-GB" sz="2400" i="0" baseline="-25000" dirty="0" smtClean="0">
                <a:solidFill>
                  <a:srgbClr val="006600"/>
                </a:solidFill>
                <a:cs typeface="+mn-cs"/>
              </a:rPr>
              <a:t>IC</a:t>
            </a:r>
            <a:endParaRPr lang="en-US" sz="2400" i="0" baseline="-2500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5148064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rgbClr val="0066FF">
              <a:alpha val="28000"/>
            </a:srgbClr>
          </a:solidFill>
          <a:ln>
            <a:noFill/>
          </a:ln>
          <a:effectLst/>
          <a:ex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79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5</a:t>
            </a:r>
            <a:r>
              <a:rPr lang="en-US" b="1" dirty="0" smtClean="0">
                <a:solidFill>
                  <a:srgbClr val="006600"/>
                </a:solidFill>
              </a:rPr>
              <a:t>: magnetically </a:t>
            </a:r>
            <a:r>
              <a:rPr lang="en-US" b="1" dirty="0">
                <a:solidFill>
                  <a:srgbClr val="006600"/>
                </a:solidFill>
              </a:rPr>
              <a:t>driven Winds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2" name="Action Button: Help 1">
            <a:hlinkClick r:id="" action="ppaction://noaction" highlightClick="1"/>
          </p:cNvPr>
          <p:cNvSpPr/>
          <p:nvPr/>
        </p:nvSpPr>
        <p:spPr bwMode="auto">
          <a:xfrm>
            <a:off x="3198156" y="2607001"/>
            <a:ext cx="2800375" cy="1571842"/>
          </a:xfrm>
          <a:prstGeom prst="actionButtonHelp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9600" i="0" dirty="0" smtClean="0">
                <a:solidFill>
                  <a:srgbClr val="000000"/>
                </a:solidFill>
                <a:cs typeface="+mn-cs"/>
              </a:rPr>
              <a:t>????</a:t>
            </a:r>
          </a:p>
        </p:txBody>
      </p:sp>
    </p:spTree>
    <p:extLst>
      <p:ext uri="{BB962C8B-B14F-4D97-AF65-F5344CB8AC3E}">
        <p14:creationId xmlns:p14="http://schemas.microsoft.com/office/powerpoint/2010/main" val="200144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5</a:t>
            </a:r>
            <a:r>
              <a:rPr lang="en-US" b="1" dirty="0" smtClean="0">
                <a:solidFill>
                  <a:srgbClr val="006600"/>
                </a:solidFill>
              </a:rPr>
              <a:t>: magnetically </a:t>
            </a:r>
            <a:r>
              <a:rPr lang="en-US" b="1" dirty="0">
                <a:solidFill>
                  <a:srgbClr val="006600"/>
                </a:solidFill>
              </a:rPr>
              <a:t>driven Winds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30808"/>
            <a:ext cx="7620000" cy="527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59832" y="616530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chemeClr val="tx1"/>
                </a:solidFill>
              </a:rPr>
              <a:t>Everett 2005</a:t>
            </a:r>
            <a:endParaRPr lang="en-US" sz="24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7"/>
          <a:stretch/>
        </p:blipFill>
        <p:spPr bwMode="auto">
          <a:xfrm>
            <a:off x="5026471" y="1376772"/>
            <a:ext cx="4010025" cy="4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4514" y="1231518"/>
            <a:ext cx="4881522" cy="532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sz="2800" i="0" dirty="0" smtClean="0">
                <a:solidFill>
                  <a:srgbClr val="006600"/>
                </a:solidFill>
              </a:rPr>
              <a:t>Chandra </a:t>
            </a:r>
            <a:r>
              <a:rPr lang="en-GB" sz="2800" i="0" dirty="0">
                <a:solidFill>
                  <a:srgbClr val="006600"/>
                </a:solidFill>
              </a:rPr>
              <a:t>grating gets Fe </a:t>
            </a:r>
            <a:r>
              <a:rPr lang="en-GB" sz="2800" i="0" dirty="0" err="1">
                <a:solidFill>
                  <a:srgbClr val="006600"/>
                </a:solidFill>
              </a:rPr>
              <a:t>K</a:t>
            </a:r>
            <a:r>
              <a:rPr lang="en-GB" sz="2800" i="0" dirty="0" err="1">
                <a:solidFill>
                  <a:srgbClr val="006600"/>
                </a:solidFill>
                <a:latin typeface="Symbol" pitchFamily="18" charset="2"/>
              </a:rPr>
              <a:t>a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  <a:r>
              <a:rPr lang="en-GB" sz="2800" i="0" dirty="0" smtClean="0">
                <a:solidFill>
                  <a:srgbClr val="006600"/>
                </a:solidFill>
              </a:rPr>
              <a:t>ionized Nh~10</a:t>
            </a:r>
            <a:r>
              <a:rPr lang="en-GB" sz="2800" i="0" baseline="30000" dirty="0" smtClean="0">
                <a:solidFill>
                  <a:srgbClr val="006600"/>
                </a:solidFill>
              </a:rPr>
              <a:t>23-24 </a:t>
            </a:r>
            <a:r>
              <a:rPr lang="en-GB" sz="2800" i="0" dirty="0">
                <a:solidFill>
                  <a:srgbClr val="006600"/>
                </a:solidFill>
              </a:rPr>
              <a:t>cm</a:t>
            </a:r>
            <a:r>
              <a:rPr lang="en-GB" sz="2800" i="0" baseline="30000" dirty="0">
                <a:solidFill>
                  <a:srgbClr val="006600"/>
                </a:solidFill>
              </a:rPr>
              <a:t>-</a:t>
            </a:r>
            <a:r>
              <a:rPr lang="en-GB" sz="2800" i="0" baseline="30000" dirty="0" smtClean="0">
                <a:solidFill>
                  <a:srgbClr val="006600"/>
                </a:solidFill>
              </a:rPr>
              <a:t>2</a:t>
            </a:r>
          </a:p>
          <a:p>
            <a:pPr eaLnBrk="1" hangingPunct="1"/>
            <a:r>
              <a:rPr lang="en-GB" sz="2800" i="0" dirty="0">
                <a:solidFill>
                  <a:srgbClr val="006600"/>
                </a:solidFill>
              </a:rPr>
              <a:t>I</a:t>
            </a:r>
            <a:r>
              <a:rPr lang="en-GB" sz="2800" i="0" dirty="0" smtClean="0">
                <a:solidFill>
                  <a:srgbClr val="006600"/>
                </a:solidFill>
              </a:rPr>
              <a:t>onisation </a:t>
            </a:r>
            <a:r>
              <a:rPr lang="en-GB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x </a:t>
            </a:r>
            <a:r>
              <a:rPr lang="en-GB" sz="2800" i="0" dirty="0" smtClean="0">
                <a:solidFill>
                  <a:srgbClr val="006600"/>
                </a:solidFill>
              </a:rPr>
              <a:t>from H/He-like</a:t>
            </a:r>
            <a:endParaRPr lang="en-GB" sz="2800" i="0" baseline="30000" dirty="0">
              <a:solidFill>
                <a:srgbClr val="006600"/>
              </a:solidFill>
            </a:endParaRPr>
          </a:p>
          <a:p>
            <a:pPr eaLnBrk="1" hangingPunct="1"/>
            <a:r>
              <a:rPr lang="en-GB" sz="2800" i="0" dirty="0" smtClean="0">
                <a:solidFill>
                  <a:srgbClr val="006600"/>
                </a:solidFill>
              </a:rPr>
              <a:t>Get distance </a:t>
            </a:r>
            <a:r>
              <a:rPr lang="en-GB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x</a:t>
            </a:r>
            <a:r>
              <a:rPr lang="en-GB" sz="2800" i="0" dirty="0" smtClean="0">
                <a:solidFill>
                  <a:srgbClr val="006600"/>
                </a:solidFill>
              </a:rPr>
              <a:t>=Lx/(nR</a:t>
            </a:r>
            <a:r>
              <a:rPr lang="en-GB" sz="2800" i="0" baseline="30000" dirty="0" smtClean="0">
                <a:solidFill>
                  <a:srgbClr val="006600"/>
                </a:solidFill>
              </a:rPr>
              <a:t>2</a:t>
            </a:r>
            <a:r>
              <a:rPr lang="en-GB" sz="2800" i="0" dirty="0" smtClean="0">
                <a:solidFill>
                  <a:srgbClr val="006600"/>
                </a:solidFill>
              </a:rPr>
              <a:t>) and </a:t>
            </a:r>
            <a:r>
              <a:rPr lang="en-GB" sz="2800" i="0" dirty="0" err="1" smtClean="0">
                <a:solidFill>
                  <a:srgbClr val="006600"/>
                </a:solidFill>
              </a:rPr>
              <a:t>Nh</a:t>
            </a:r>
            <a:r>
              <a:rPr lang="en-GB" sz="2800" i="0" dirty="0" smtClean="0">
                <a:solidFill>
                  <a:srgbClr val="006600"/>
                </a:solidFill>
              </a:rPr>
              <a:t>=</a:t>
            </a:r>
            <a:r>
              <a:rPr lang="en-GB" sz="2800" i="0" dirty="0" err="1" smtClean="0">
                <a:solidFill>
                  <a:srgbClr val="006600"/>
                </a:solidFill>
              </a:rPr>
              <a:t>n</a:t>
            </a:r>
            <a:r>
              <a:rPr lang="en-GB" sz="2800" i="0" dirty="0" err="1" smtClean="0">
                <a:solidFill>
                  <a:srgbClr val="006600"/>
                </a:solidFill>
                <a:latin typeface="Symbol" charset="2"/>
                <a:cs typeface="Symbol" charset="2"/>
              </a:rPr>
              <a:t>D</a:t>
            </a:r>
            <a:r>
              <a:rPr lang="en-GB" sz="2800" i="0" dirty="0" err="1" smtClean="0">
                <a:solidFill>
                  <a:srgbClr val="006600"/>
                </a:solidFill>
              </a:rPr>
              <a:t>R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  <a:r>
              <a:rPr lang="en-GB" sz="2800" i="0" dirty="0" smtClean="0">
                <a:solidFill>
                  <a:srgbClr val="006600"/>
                </a:solidFill>
              </a:rPr>
              <a:t>≈</a:t>
            </a:r>
            <a:r>
              <a:rPr lang="en-GB" sz="2800" i="0" dirty="0" err="1" smtClean="0">
                <a:solidFill>
                  <a:srgbClr val="006600"/>
                </a:solidFill>
              </a:rPr>
              <a:t>nR</a:t>
            </a:r>
            <a:r>
              <a:rPr lang="en-GB" sz="2800" i="0" dirty="0" smtClean="0">
                <a:solidFill>
                  <a:srgbClr val="006600"/>
                </a:solidFill>
              </a:rPr>
              <a:t> so R=Lx/(</a:t>
            </a:r>
            <a:r>
              <a:rPr lang="en-GB" sz="2800" i="0" dirty="0" err="1" smtClean="0">
                <a:solidFill>
                  <a:srgbClr val="006600"/>
                </a:solidFill>
              </a:rPr>
              <a:t>Nh</a:t>
            </a:r>
            <a:r>
              <a:rPr lang="en-GB" sz="2800" i="0" dirty="0" smtClean="0">
                <a:solidFill>
                  <a:srgbClr val="006600"/>
                </a:solidFill>
              </a:rPr>
              <a:t> </a:t>
            </a:r>
            <a:r>
              <a:rPr lang="en-GB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x</a:t>
            </a:r>
            <a:r>
              <a:rPr lang="en-GB" sz="2800" i="0" dirty="0" smtClean="0">
                <a:solidFill>
                  <a:srgbClr val="006600"/>
                </a:solidFill>
              </a:rPr>
              <a:t>)</a:t>
            </a:r>
          </a:p>
          <a:p>
            <a:pPr eaLnBrk="1" hangingPunct="1"/>
            <a:r>
              <a:rPr lang="en-GB" sz="2800" i="0" dirty="0" smtClean="0">
                <a:solidFill>
                  <a:srgbClr val="006600"/>
                </a:solidFill>
              </a:rPr>
              <a:t>Tic~1.3x10</a:t>
            </a:r>
            <a:r>
              <a:rPr lang="en-GB" sz="2800" i="0" baseline="30000" dirty="0" smtClean="0">
                <a:solidFill>
                  <a:srgbClr val="006600"/>
                </a:solidFill>
              </a:rPr>
              <a:t>7</a:t>
            </a:r>
            <a:r>
              <a:rPr lang="en-GB" sz="2800" i="0" dirty="0" smtClean="0">
                <a:solidFill>
                  <a:srgbClr val="006600"/>
                </a:solidFill>
              </a:rPr>
              <a:t> K in bright NS</a:t>
            </a:r>
          </a:p>
          <a:p>
            <a:pPr eaLnBrk="1" hangingPunct="1"/>
            <a:endParaRPr lang="en-GB" sz="2800" i="0" dirty="0" smtClean="0">
              <a:solidFill>
                <a:srgbClr val="006600"/>
              </a:solidFill>
            </a:endParaRPr>
          </a:p>
          <a:p>
            <a:pPr marL="0" indent="0" eaLnBrk="1" hangingPunct="1">
              <a:buNone/>
            </a:pPr>
            <a:endParaRPr lang="en-GB" sz="2800" i="0" dirty="0" smtClean="0">
              <a:solidFill>
                <a:srgbClr val="006600"/>
              </a:solidFill>
            </a:endParaRPr>
          </a:p>
          <a:p>
            <a:pPr eaLnBrk="1" hangingPunct="1"/>
            <a:endParaRPr lang="en-GB" sz="1800" i="0" dirty="0">
              <a:solidFill>
                <a:srgbClr val="006600"/>
              </a:solidFill>
            </a:endParaRPr>
          </a:p>
          <a:p>
            <a:pPr eaLnBrk="1" hangingPunct="1"/>
            <a:endParaRPr lang="en-GB" sz="2800" i="0" dirty="0" smtClean="0">
              <a:solidFill>
                <a:srgbClr val="006600"/>
              </a:solidFill>
            </a:endParaRPr>
          </a:p>
          <a:p>
            <a:pPr marL="0" indent="0" eaLnBrk="1" hangingPunct="1">
              <a:buNone/>
            </a:pPr>
            <a:endParaRPr lang="en-GB" sz="2800" i="0" dirty="0" smtClean="0">
              <a:solidFill>
                <a:srgbClr val="0066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192" y="274638"/>
            <a:ext cx="9284332" cy="855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n-US" i="0" kern="0" dirty="0" smtClean="0">
                <a:solidFill>
                  <a:srgbClr val="006600"/>
                </a:solidFill>
              </a:rPr>
              <a:t>wind absorption in high inclination NS</a:t>
            </a:r>
            <a:endParaRPr lang="en-US" i="0" kern="0" dirty="0">
              <a:solidFill>
                <a:srgbClr val="0066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88124" y="5697252"/>
            <a:ext cx="2844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i="0" dirty="0" smtClean="0"/>
              <a:t>Ueda et al 2004 GX13+1</a:t>
            </a: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331879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" y="196914"/>
            <a:ext cx="9284332" cy="855822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NS: Thermal winds</a:t>
            </a:r>
            <a:r>
              <a:rPr lang="en-US" b="1" dirty="0" smtClean="0">
                <a:solidFill>
                  <a:srgbClr val="006600"/>
                </a:solidFill>
              </a:rPr>
              <a:t>! High inclination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971600" y="1196752"/>
            <a:ext cx="7785360" cy="5661248"/>
            <a:chOff x="15584432" y="10283134"/>
            <a:chExt cx="9938584" cy="6609203"/>
          </a:xfrm>
        </p:grpSpPr>
        <p:pic>
          <p:nvPicPr>
            <p:cNvPr id="8" name="Picture 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2"/>
            <a:stretch>
              <a:fillRect/>
            </a:stretch>
          </p:blipFill>
          <p:spPr bwMode="auto">
            <a:xfrm>
              <a:off x="15584432" y="10283134"/>
              <a:ext cx="9938584" cy="6609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7193093" y="12510869"/>
              <a:ext cx="2836865" cy="610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buNone/>
                <a:defRPr/>
              </a:pPr>
              <a:r>
                <a:rPr lang="en-GB" sz="2800" i="0" dirty="0" smtClean="0">
                  <a:solidFill>
                    <a:srgbClr val="FF0000"/>
                  </a:solidFill>
                  <a:latin typeface="+mn-lt"/>
                </a:rPr>
                <a:t>Static corona</a:t>
              </a:r>
              <a:endParaRPr lang="en-GB" sz="2800" i="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192180" y="3140968"/>
            <a:ext cx="1732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Wind </a:t>
            </a:r>
            <a:endParaRPr lang="en-GB" sz="2800" i="0" dirty="0">
              <a:solidFill>
                <a:srgbClr val="0066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500" y="6489340"/>
            <a:ext cx="25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>
                <a:solidFill>
                  <a:srgbClr val="006600"/>
                </a:solidFill>
              </a:rPr>
              <a:t>Diaz </a:t>
            </a:r>
            <a:r>
              <a:rPr lang="en-US" sz="1800" i="0" dirty="0" err="1">
                <a:solidFill>
                  <a:srgbClr val="006600"/>
                </a:solidFill>
              </a:rPr>
              <a:t>Trigo</a:t>
            </a:r>
            <a:r>
              <a:rPr lang="en-US" sz="1800" i="0" dirty="0">
                <a:solidFill>
                  <a:srgbClr val="006600"/>
                </a:solidFill>
              </a:rPr>
              <a:t> &amp; </a:t>
            </a:r>
            <a:r>
              <a:rPr lang="en-US" sz="1800" i="0" dirty="0" err="1">
                <a:solidFill>
                  <a:srgbClr val="006600"/>
                </a:solidFill>
              </a:rPr>
              <a:t>Boirin</a:t>
            </a:r>
            <a:r>
              <a:rPr lang="en-US" sz="1800" i="0" dirty="0">
                <a:solidFill>
                  <a:srgbClr val="006600"/>
                </a:solidFill>
              </a:rPr>
              <a:t> 2012</a:t>
            </a:r>
            <a:endParaRPr lang="en-GB" sz="1800" i="0" dirty="0">
              <a:solidFill>
                <a:srgbClr val="0066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35843" y="560608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31740" y="1376772"/>
            <a:ext cx="6012668" cy="4752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88243" y="558924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968044" y="1268760"/>
            <a:ext cx="0" cy="48605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Rectangle 34"/>
          <p:cNvSpPr/>
          <p:nvPr/>
        </p:nvSpPr>
        <p:spPr bwMode="auto">
          <a:xfrm>
            <a:off x="5017656" y="1304764"/>
            <a:ext cx="3298760" cy="4788532"/>
          </a:xfrm>
          <a:prstGeom prst="rect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228201" y="2424773"/>
            <a:ext cx="22222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GB" sz="2800" i="0" dirty="0" smtClean="0">
                <a:solidFill>
                  <a:srgbClr val="FF0000"/>
                </a:solidFill>
                <a:latin typeface="+mn-lt"/>
              </a:rPr>
              <a:t>Static corona</a:t>
            </a:r>
            <a:endParaRPr lang="en-GB" sz="2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4183" y="2401724"/>
            <a:ext cx="1732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Thermal Wind </a:t>
            </a:r>
            <a:endParaRPr lang="en-GB" sz="2800" i="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2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" y="196914"/>
            <a:ext cx="9284332" cy="855822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NS: Thermal winds</a:t>
            </a:r>
            <a:r>
              <a:rPr lang="en-US" b="1" dirty="0" smtClean="0">
                <a:solidFill>
                  <a:srgbClr val="006600"/>
                </a:solidFill>
              </a:rPr>
              <a:t>! High inclination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971600" y="1196752"/>
            <a:ext cx="7785360" cy="5661248"/>
            <a:chOff x="15584432" y="10283134"/>
            <a:chExt cx="9938584" cy="6609203"/>
          </a:xfrm>
        </p:grpSpPr>
        <p:pic>
          <p:nvPicPr>
            <p:cNvPr id="8" name="Picture 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2"/>
            <a:stretch>
              <a:fillRect/>
            </a:stretch>
          </p:blipFill>
          <p:spPr bwMode="auto">
            <a:xfrm>
              <a:off x="15584432" y="10283134"/>
              <a:ext cx="9938584" cy="6609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7193093" y="12510869"/>
              <a:ext cx="2836865" cy="610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buNone/>
                <a:defRPr/>
              </a:pPr>
              <a:r>
                <a:rPr lang="en-GB" sz="2800" i="0" dirty="0" smtClean="0">
                  <a:solidFill>
                    <a:srgbClr val="FF0000"/>
                  </a:solidFill>
                  <a:latin typeface="+mn-lt"/>
                </a:rPr>
                <a:t>Static corona</a:t>
              </a:r>
              <a:endParaRPr lang="en-GB" sz="2800" i="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192180" y="3140968"/>
            <a:ext cx="1732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Wind </a:t>
            </a:r>
            <a:endParaRPr lang="en-GB" sz="2800" i="0" dirty="0">
              <a:solidFill>
                <a:srgbClr val="0066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500" y="6489340"/>
            <a:ext cx="25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>
                <a:solidFill>
                  <a:srgbClr val="006600"/>
                </a:solidFill>
              </a:rPr>
              <a:t>Diaz </a:t>
            </a:r>
            <a:r>
              <a:rPr lang="en-US" sz="1800" i="0" dirty="0" err="1">
                <a:solidFill>
                  <a:srgbClr val="006600"/>
                </a:solidFill>
              </a:rPr>
              <a:t>Trigo</a:t>
            </a:r>
            <a:r>
              <a:rPr lang="en-US" sz="1800" i="0" dirty="0">
                <a:solidFill>
                  <a:srgbClr val="006600"/>
                </a:solidFill>
              </a:rPr>
              <a:t> &amp; </a:t>
            </a:r>
            <a:r>
              <a:rPr lang="en-US" sz="1800" i="0" dirty="0" err="1">
                <a:solidFill>
                  <a:srgbClr val="006600"/>
                </a:solidFill>
              </a:rPr>
              <a:t>Boirin</a:t>
            </a:r>
            <a:r>
              <a:rPr lang="en-US" sz="1800" i="0" dirty="0">
                <a:solidFill>
                  <a:srgbClr val="006600"/>
                </a:solidFill>
              </a:rPr>
              <a:t> 2012</a:t>
            </a:r>
            <a:endParaRPr lang="en-GB" sz="1800" i="0" dirty="0">
              <a:solidFill>
                <a:srgbClr val="0066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35843" y="560608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31740" y="1376772"/>
            <a:ext cx="6012668" cy="4752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88243" y="558924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968044" y="1268760"/>
            <a:ext cx="0" cy="48605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 bwMode="auto">
          <a:xfrm>
            <a:off x="2228201" y="2424773"/>
            <a:ext cx="22222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GB" sz="2800" i="0" dirty="0" smtClean="0">
                <a:solidFill>
                  <a:srgbClr val="FF0000"/>
                </a:solidFill>
                <a:latin typeface="+mn-lt"/>
              </a:rPr>
              <a:t>Static corona</a:t>
            </a:r>
            <a:endParaRPr lang="en-GB" sz="2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12060" y="1556792"/>
            <a:ext cx="1732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Thermal </a:t>
            </a:r>
            <a:r>
              <a:rPr lang="en-GB" sz="2800" i="0" dirty="0">
                <a:solidFill>
                  <a:srgbClr val="0066FF"/>
                </a:solidFill>
              </a:rPr>
              <a:t>w</a:t>
            </a:r>
            <a:r>
              <a:rPr lang="en-GB" sz="2800" i="0" dirty="0" smtClean="0">
                <a:solidFill>
                  <a:srgbClr val="0066FF"/>
                </a:solidFill>
              </a:rPr>
              <a:t>ind Tic</a:t>
            </a:r>
            <a:endParaRPr lang="en-GB" sz="2800" i="0" dirty="0">
              <a:solidFill>
                <a:srgbClr val="0066FF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4896036" y="1268760"/>
            <a:ext cx="3420380" cy="208823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4932041" y="3356994"/>
            <a:ext cx="3096343" cy="277230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ight Triangle 22"/>
          <p:cNvSpPr/>
          <p:nvPr/>
        </p:nvSpPr>
        <p:spPr bwMode="auto">
          <a:xfrm rot="5400000">
            <a:off x="5580112" y="728700"/>
            <a:ext cx="2016224" cy="3168352"/>
          </a:xfrm>
          <a:prstGeom prst="rtTriangle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sosceles Triangle 2"/>
          <p:cNvSpPr/>
          <p:nvPr/>
        </p:nvSpPr>
        <p:spPr bwMode="auto">
          <a:xfrm rot="16439736">
            <a:off x="4249737" y="1854474"/>
            <a:ext cx="4635736" cy="3324664"/>
          </a:xfrm>
          <a:prstGeom prst="triangle">
            <a:avLst/>
          </a:prstGeom>
          <a:solidFill>
            <a:schemeClr val="accent1">
              <a:lumMod val="75000"/>
              <a:alpha val="28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16291" y="2906941"/>
            <a:ext cx="1732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00"/>
                </a:solidFill>
              </a:rPr>
              <a:t>Thermal </a:t>
            </a:r>
            <a:r>
              <a:rPr lang="en-GB" sz="2800" i="0" dirty="0">
                <a:solidFill>
                  <a:srgbClr val="006600"/>
                </a:solidFill>
              </a:rPr>
              <a:t>w</a:t>
            </a:r>
            <a:r>
              <a:rPr lang="en-GB" sz="2800" i="0" dirty="0" smtClean="0">
                <a:solidFill>
                  <a:srgbClr val="006600"/>
                </a:solidFill>
              </a:rPr>
              <a:t>ind T&lt;Tic</a:t>
            </a:r>
            <a:endParaRPr lang="en-GB" sz="2800" i="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4048" y="4293096"/>
            <a:ext cx="1732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FF0000"/>
                </a:solidFill>
              </a:rPr>
              <a:t>Just not heated fast enough</a:t>
            </a:r>
            <a:endParaRPr lang="en-GB" sz="2800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80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" y="196914"/>
            <a:ext cx="9284332" cy="855822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NS: Thermal winds</a:t>
            </a:r>
            <a:r>
              <a:rPr lang="en-US" b="1" dirty="0" smtClean="0">
                <a:solidFill>
                  <a:srgbClr val="006600"/>
                </a:solidFill>
              </a:rPr>
              <a:t>! High inclination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971600" y="1196752"/>
            <a:ext cx="7785360" cy="5661248"/>
            <a:chOff x="15584432" y="10283134"/>
            <a:chExt cx="9938584" cy="6609203"/>
          </a:xfrm>
        </p:grpSpPr>
        <p:pic>
          <p:nvPicPr>
            <p:cNvPr id="8" name="Picture 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2"/>
            <a:stretch>
              <a:fillRect/>
            </a:stretch>
          </p:blipFill>
          <p:spPr bwMode="auto">
            <a:xfrm>
              <a:off x="15584432" y="10283134"/>
              <a:ext cx="9938584" cy="6609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7193093" y="12510869"/>
              <a:ext cx="2836865" cy="6108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buNone/>
                <a:defRPr/>
              </a:pPr>
              <a:r>
                <a:rPr lang="en-GB" sz="2800" i="0" dirty="0" smtClean="0">
                  <a:solidFill>
                    <a:srgbClr val="FF0000"/>
                  </a:solidFill>
                  <a:latin typeface="+mn-lt"/>
                </a:rPr>
                <a:t>Static corona</a:t>
              </a:r>
              <a:endParaRPr lang="en-GB" sz="2800" i="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192180" y="3140968"/>
            <a:ext cx="1732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Wind </a:t>
            </a:r>
            <a:endParaRPr lang="en-GB" sz="2800" i="0" dirty="0">
              <a:solidFill>
                <a:srgbClr val="0066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500" y="6489340"/>
            <a:ext cx="25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>
                <a:solidFill>
                  <a:srgbClr val="006600"/>
                </a:solidFill>
              </a:rPr>
              <a:t>Diaz </a:t>
            </a:r>
            <a:r>
              <a:rPr lang="en-US" sz="1800" i="0" dirty="0" err="1">
                <a:solidFill>
                  <a:srgbClr val="006600"/>
                </a:solidFill>
              </a:rPr>
              <a:t>Trigo</a:t>
            </a:r>
            <a:r>
              <a:rPr lang="en-US" sz="1800" i="0" dirty="0">
                <a:solidFill>
                  <a:srgbClr val="006600"/>
                </a:solidFill>
              </a:rPr>
              <a:t> &amp; </a:t>
            </a:r>
            <a:r>
              <a:rPr lang="en-US" sz="1800" i="0" dirty="0" err="1">
                <a:solidFill>
                  <a:srgbClr val="006600"/>
                </a:solidFill>
              </a:rPr>
              <a:t>Boirin</a:t>
            </a:r>
            <a:r>
              <a:rPr lang="en-US" sz="1800" i="0" dirty="0">
                <a:solidFill>
                  <a:srgbClr val="006600"/>
                </a:solidFill>
              </a:rPr>
              <a:t> 2012</a:t>
            </a:r>
            <a:endParaRPr lang="en-GB" sz="1800" i="0" dirty="0">
              <a:solidFill>
                <a:srgbClr val="0066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35843" y="560608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31740" y="1376772"/>
            <a:ext cx="6012668" cy="4752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88243" y="558924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968044" y="1268760"/>
            <a:ext cx="0" cy="48605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 bwMode="auto">
          <a:xfrm>
            <a:off x="2228201" y="2424773"/>
            <a:ext cx="22222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GB" sz="2800" i="0" dirty="0" smtClean="0">
                <a:solidFill>
                  <a:srgbClr val="FF0000"/>
                </a:solidFill>
                <a:latin typeface="+mn-lt"/>
              </a:rPr>
              <a:t>Static corona</a:t>
            </a:r>
            <a:endParaRPr lang="en-GB" sz="2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12060" y="1556792"/>
            <a:ext cx="1732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Thermal </a:t>
            </a:r>
            <a:r>
              <a:rPr lang="en-GB" sz="2800" i="0" dirty="0">
                <a:solidFill>
                  <a:srgbClr val="0066FF"/>
                </a:solidFill>
              </a:rPr>
              <a:t>w</a:t>
            </a:r>
            <a:r>
              <a:rPr lang="en-GB" sz="2800" i="0" dirty="0" smtClean="0">
                <a:solidFill>
                  <a:srgbClr val="0066FF"/>
                </a:solidFill>
              </a:rPr>
              <a:t>ind Tic</a:t>
            </a:r>
            <a:endParaRPr lang="en-GB" sz="2800" i="0" dirty="0">
              <a:solidFill>
                <a:srgbClr val="0066FF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4896036" y="1268760"/>
            <a:ext cx="3420380" cy="208823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4932041" y="3356994"/>
            <a:ext cx="3096343" cy="277230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ight Triangle 22"/>
          <p:cNvSpPr/>
          <p:nvPr/>
        </p:nvSpPr>
        <p:spPr bwMode="auto">
          <a:xfrm rot="5400000">
            <a:off x="5580112" y="728700"/>
            <a:ext cx="2016224" cy="3168352"/>
          </a:xfrm>
          <a:prstGeom prst="rtTriangle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sosceles Triangle 2"/>
          <p:cNvSpPr/>
          <p:nvPr/>
        </p:nvSpPr>
        <p:spPr bwMode="auto">
          <a:xfrm rot="16439736">
            <a:off x="4249737" y="1854474"/>
            <a:ext cx="4635736" cy="3324664"/>
          </a:xfrm>
          <a:prstGeom prst="triangle">
            <a:avLst/>
          </a:prstGeom>
          <a:solidFill>
            <a:schemeClr val="accent1">
              <a:lumMod val="75000"/>
              <a:alpha val="28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16291" y="2906941"/>
            <a:ext cx="1732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i="0" dirty="0" smtClean="0">
                <a:solidFill>
                  <a:srgbClr val="0066FF"/>
                </a:solidFill>
              </a:rPr>
              <a:t>Thermal </a:t>
            </a:r>
            <a:r>
              <a:rPr lang="en-GB" sz="2800" i="0" dirty="0">
                <a:solidFill>
                  <a:srgbClr val="0066FF"/>
                </a:solidFill>
              </a:rPr>
              <a:t>w</a:t>
            </a:r>
            <a:r>
              <a:rPr lang="en-GB" sz="2800" i="0" dirty="0" smtClean="0">
                <a:solidFill>
                  <a:srgbClr val="0066FF"/>
                </a:solidFill>
              </a:rPr>
              <a:t>ind T&lt;Tic</a:t>
            </a:r>
            <a:endParaRPr lang="en-GB" sz="2800" i="0" dirty="0">
              <a:solidFill>
                <a:srgbClr val="0066FF"/>
              </a:solidFill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137336" y="1340768"/>
            <a:ext cx="2794704" cy="936104"/>
          </a:xfrm>
          <a:prstGeom prst="rect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91856" y="1448779"/>
            <a:ext cx="1840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b="1" i="0" dirty="0" smtClean="0">
                <a:solidFill>
                  <a:srgbClr val="0066FF"/>
                </a:solidFill>
              </a:rPr>
              <a:t>L&gt;</a:t>
            </a:r>
            <a:r>
              <a:rPr lang="en-GB" sz="2800" b="1" i="0" dirty="0" err="1" smtClean="0">
                <a:solidFill>
                  <a:srgbClr val="0066FF"/>
                </a:solidFill>
              </a:rPr>
              <a:t>LEdd</a:t>
            </a:r>
            <a:endParaRPr lang="en-GB" sz="2800" b="1" i="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782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" y="196914"/>
            <a:ext cx="9284332" cy="855822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NS: Thermal winds</a:t>
            </a:r>
            <a:r>
              <a:rPr lang="en-US" b="1" dirty="0" smtClean="0">
                <a:solidFill>
                  <a:srgbClr val="006600"/>
                </a:solidFill>
              </a:rPr>
              <a:t>! High inclination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pic>
        <p:nvPicPr>
          <p:cNvPr id="8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2"/>
          <a:stretch>
            <a:fillRect/>
          </a:stretch>
        </p:blipFill>
        <p:spPr bwMode="auto">
          <a:xfrm>
            <a:off x="971600" y="1196752"/>
            <a:ext cx="778536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5-Point Star 9"/>
          <p:cNvSpPr/>
          <p:nvPr/>
        </p:nvSpPr>
        <p:spPr bwMode="auto">
          <a:xfrm>
            <a:off x="5183991" y="2801172"/>
            <a:ext cx="350408" cy="421743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1" name="5-Point Star 10"/>
          <p:cNvSpPr/>
          <p:nvPr/>
        </p:nvSpPr>
        <p:spPr bwMode="auto">
          <a:xfrm>
            <a:off x="4863531" y="3009792"/>
            <a:ext cx="348911" cy="421742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2" name="5-Point Star 11"/>
          <p:cNvSpPr/>
          <p:nvPr/>
        </p:nvSpPr>
        <p:spPr bwMode="auto">
          <a:xfrm>
            <a:off x="4269035" y="3218412"/>
            <a:ext cx="350408" cy="421743"/>
          </a:xfrm>
          <a:prstGeom prst="star5">
            <a:avLst/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4" name="5-Point Star 13"/>
          <p:cNvSpPr/>
          <p:nvPr/>
        </p:nvSpPr>
        <p:spPr bwMode="auto">
          <a:xfrm>
            <a:off x="4307969" y="1960689"/>
            <a:ext cx="350408" cy="420241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228969" y="1417932"/>
            <a:ext cx="195353" cy="324453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en-GB">
              <a:solidFill>
                <a:schemeClr val="bg1"/>
              </a:solidFill>
              <a:latin typeface="ヒラギノ丸ゴ Pro W4" pitchFamily="-84" charset="-128"/>
              <a:ea typeface="ヒラギノ丸ゴ Pro W4" pitchFamily="-84" charset="-128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009654" y="2240868"/>
            <a:ext cx="648678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 19"/>
          <p:cNvSpPr/>
          <p:nvPr/>
        </p:nvSpPr>
        <p:spPr bwMode="auto">
          <a:xfrm>
            <a:off x="2137336" y="1340768"/>
            <a:ext cx="6215084" cy="900100"/>
          </a:xfrm>
          <a:prstGeom prst="rect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ight Triangle 20"/>
          <p:cNvSpPr/>
          <p:nvPr/>
        </p:nvSpPr>
        <p:spPr bwMode="auto">
          <a:xfrm rot="5400000">
            <a:off x="5310082" y="1898830"/>
            <a:ext cx="1116124" cy="1800200"/>
          </a:xfrm>
          <a:prstGeom prst="rtTriangle">
            <a:avLst/>
          </a:prstGeom>
          <a:solidFill>
            <a:srgbClr val="0066FF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500" y="6489340"/>
            <a:ext cx="25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>
                <a:solidFill>
                  <a:srgbClr val="006600"/>
                </a:solidFill>
              </a:rPr>
              <a:t>Diaz </a:t>
            </a:r>
            <a:r>
              <a:rPr lang="en-US" sz="1800" i="0" dirty="0" err="1">
                <a:solidFill>
                  <a:srgbClr val="006600"/>
                </a:solidFill>
              </a:rPr>
              <a:t>Trigo</a:t>
            </a:r>
            <a:r>
              <a:rPr lang="en-US" sz="1800" i="0" dirty="0">
                <a:solidFill>
                  <a:srgbClr val="006600"/>
                </a:solidFill>
              </a:rPr>
              <a:t> &amp; </a:t>
            </a:r>
            <a:r>
              <a:rPr lang="en-US" sz="1800" i="0" dirty="0" err="1">
                <a:solidFill>
                  <a:srgbClr val="006600"/>
                </a:solidFill>
              </a:rPr>
              <a:t>Boirin</a:t>
            </a:r>
            <a:r>
              <a:rPr lang="en-US" sz="1800" i="0" dirty="0">
                <a:solidFill>
                  <a:srgbClr val="006600"/>
                </a:solidFill>
              </a:rPr>
              <a:t> 2012</a:t>
            </a:r>
            <a:endParaRPr lang="en-GB" sz="1800" i="0" dirty="0">
              <a:solidFill>
                <a:srgbClr val="00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0192" y="2442371"/>
            <a:ext cx="20882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GB" sz="2800" i="0" dirty="0" smtClean="0">
                <a:solidFill>
                  <a:srgbClr val="FF0000"/>
                </a:solidFill>
              </a:rPr>
              <a:t>No evidence for magnetic driving as no winds except thermal wind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35843" y="5606080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2800" i="0" dirty="0">
                <a:solidFill>
                  <a:srgbClr val="006600"/>
                </a:solidFill>
              </a:rPr>
              <a:t>0.1 R</a:t>
            </a:r>
            <a:r>
              <a:rPr lang="en-GB" sz="2800" i="0" baseline="-25000" dirty="0">
                <a:solidFill>
                  <a:srgbClr val="006600"/>
                </a:solidFill>
              </a:rPr>
              <a:t>IC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23728" y="2960948"/>
            <a:ext cx="1872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GB" sz="2800" i="0" dirty="0" smtClean="0">
                <a:solidFill>
                  <a:srgbClr val="006600"/>
                </a:solidFill>
              </a:rPr>
              <a:t>Cir </a:t>
            </a:r>
            <a:r>
              <a:rPr lang="en-GB" sz="2800" i="0" dirty="0">
                <a:solidFill>
                  <a:srgbClr val="006600"/>
                </a:solidFill>
              </a:rPr>
              <a:t>X-1 probably </a:t>
            </a:r>
            <a:r>
              <a:rPr lang="en-GB" sz="2800" i="0" dirty="0" err="1" smtClean="0">
                <a:solidFill>
                  <a:srgbClr val="006600"/>
                </a:solidFill>
              </a:rPr>
              <a:t>LEdd</a:t>
            </a:r>
            <a:r>
              <a:rPr lang="en-GB" sz="2800" i="0" dirty="0" smtClean="0">
                <a:solidFill>
                  <a:srgbClr val="006600"/>
                </a:solidFill>
              </a:rPr>
              <a:t> but absorbed</a:t>
            </a:r>
            <a:endParaRPr lang="en-GB" i="0" dirty="0">
              <a:solidFill>
                <a:srgbClr val="0066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4896036" y="1268760"/>
            <a:ext cx="3420380" cy="208823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4932041" y="3284984"/>
            <a:ext cx="3096343" cy="277230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46282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709738"/>
            <a:ext cx="3810000" cy="41148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dirty="0" smtClean="0">
                <a:solidFill>
                  <a:srgbClr val="008000"/>
                </a:solidFill>
              </a:rPr>
              <a:t>Dramatic changes in continuum – single object, different days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>
                <a:solidFill>
                  <a:srgbClr val="008000"/>
                </a:solidFill>
              </a:rPr>
              <a:t>Underlying pattern in all systems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>
                <a:solidFill>
                  <a:srgbClr val="008000"/>
                </a:solidFill>
              </a:rPr>
              <a:t>High </a:t>
            </a:r>
            <a:r>
              <a:rPr lang="en-GB" sz="2400" i="1" dirty="0" smtClean="0">
                <a:solidFill>
                  <a:srgbClr val="008000"/>
                </a:solidFill>
              </a:rPr>
              <a:t>L</a:t>
            </a:r>
            <a:r>
              <a:rPr lang="en-GB" sz="2400" dirty="0" smtClean="0">
                <a:solidFill>
                  <a:srgbClr val="008000"/>
                </a:solidFill>
              </a:rPr>
              <a:t>/</a:t>
            </a:r>
            <a:r>
              <a:rPr lang="en-GB" sz="2400" i="1" dirty="0" err="1" smtClean="0">
                <a:solidFill>
                  <a:srgbClr val="008000"/>
                </a:solidFill>
              </a:rPr>
              <a:t>L</a:t>
            </a:r>
            <a:r>
              <a:rPr lang="en-GB" sz="2400" baseline="-25000" dirty="0" err="1" smtClean="0">
                <a:solidFill>
                  <a:srgbClr val="008000"/>
                </a:solidFill>
              </a:rPr>
              <a:t>Edd</a:t>
            </a:r>
            <a:r>
              <a:rPr lang="en-GB" sz="2400" dirty="0" smtClean="0">
                <a:solidFill>
                  <a:srgbClr val="008000"/>
                </a:solidFill>
              </a:rPr>
              <a:t>:</a:t>
            </a:r>
            <a:r>
              <a:rPr lang="en-GB" sz="2400" baseline="-25000" dirty="0" smtClean="0">
                <a:solidFill>
                  <a:srgbClr val="008000"/>
                </a:solidFill>
              </a:rPr>
              <a:t> </a:t>
            </a:r>
            <a:r>
              <a:rPr lang="en-GB" sz="2400" dirty="0" smtClean="0">
                <a:solidFill>
                  <a:srgbClr val="008000"/>
                </a:solidFill>
              </a:rPr>
              <a:t>soft spectrum, peaks at </a:t>
            </a:r>
            <a:r>
              <a:rPr lang="en-GB" sz="2400" i="1" dirty="0" err="1" smtClean="0">
                <a:solidFill>
                  <a:srgbClr val="008000"/>
                </a:solidFill>
              </a:rPr>
              <a:t>kT</a:t>
            </a:r>
            <a:r>
              <a:rPr lang="en-GB" sz="2400" baseline="-25000" dirty="0" err="1" smtClean="0">
                <a:solidFill>
                  <a:srgbClr val="008000"/>
                </a:solidFill>
              </a:rPr>
              <a:t>max</a:t>
            </a:r>
            <a:r>
              <a:rPr lang="en-GB" sz="2400" baseline="-25000" dirty="0" smtClean="0">
                <a:solidFill>
                  <a:srgbClr val="008000"/>
                </a:solidFill>
              </a:rPr>
              <a:t> </a:t>
            </a:r>
            <a:r>
              <a:rPr lang="en-GB" sz="2400" dirty="0" smtClean="0">
                <a:solidFill>
                  <a:srgbClr val="008000"/>
                </a:solidFill>
              </a:rPr>
              <a:t>often disc-like, plus tail</a:t>
            </a:r>
            <a:endParaRPr lang="en-GB" sz="2400" baseline="-25000" dirty="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GB" sz="2400" dirty="0" smtClean="0">
                <a:solidFill>
                  <a:srgbClr val="008000"/>
                </a:solidFill>
              </a:rPr>
              <a:t>Lower </a:t>
            </a:r>
            <a:r>
              <a:rPr lang="en-GB" sz="2400" i="1" dirty="0" smtClean="0">
                <a:solidFill>
                  <a:srgbClr val="008000"/>
                </a:solidFill>
              </a:rPr>
              <a:t>L</a:t>
            </a:r>
            <a:r>
              <a:rPr lang="en-GB" sz="2400" dirty="0" smtClean="0">
                <a:solidFill>
                  <a:srgbClr val="008000"/>
                </a:solidFill>
              </a:rPr>
              <a:t>/</a:t>
            </a:r>
            <a:r>
              <a:rPr lang="en-GB" sz="2400" i="1" dirty="0" err="1" smtClean="0">
                <a:solidFill>
                  <a:srgbClr val="008000"/>
                </a:solidFill>
              </a:rPr>
              <a:t>L</a:t>
            </a:r>
            <a:r>
              <a:rPr lang="en-GB" sz="2400" baseline="-25000" dirty="0" err="1" smtClean="0">
                <a:solidFill>
                  <a:srgbClr val="008000"/>
                </a:solidFill>
              </a:rPr>
              <a:t>Edd</a:t>
            </a:r>
            <a:r>
              <a:rPr lang="en-GB" sz="2400" dirty="0" smtClean="0">
                <a:solidFill>
                  <a:srgbClr val="008000"/>
                </a:solidFill>
              </a:rPr>
              <a:t>:</a:t>
            </a:r>
            <a:r>
              <a:rPr lang="en-GB" sz="2400" baseline="-25000" dirty="0" smtClean="0">
                <a:solidFill>
                  <a:srgbClr val="008000"/>
                </a:solidFill>
              </a:rPr>
              <a:t> </a:t>
            </a:r>
            <a:r>
              <a:rPr lang="en-GB" sz="2400" dirty="0" smtClean="0">
                <a:solidFill>
                  <a:srgbClr val="008000"/>
                </a:solidFill>
              </a:rPr>
              <a:t>hard spectrum, peaks at high energies, not like a disc </a:t>
            </a:r>
            <a:r>
              <a:rPr lang="en-GB" sz="1600" dirty="0" smtClean="0">
                <a:solidFill>
                  <a:srgbClr val="008000"/>
                </a:solidFill>
              </a:rPr>
              <a:t>(McClintock &amp; </a:t>
            </a:r>
            <a:r>
              <a:rPr lang="en-GB" sz="1600" dirty="0" err="1" smtClean="0">
                <a:solidFill>
                  <a:srgbClr val="008000"/>
                </a:solidFill>
              </a:rPr>
              <a:t>Remillard</a:t>
            </a:r>
            <a:r>
              <a:rPr lang="en-GB" sz="1600" dirty="0" smtClean="0">
                <a:solidFill>
                  <a:srgbClr val="008000"/>
                </a:solidFill>
              </a:rPr>
              <a:t> 2006)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09613" y="1190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4400" b="1" i="0" dirty="0" smtClean="0">
                <a:solidFill>
                  <a:srgbClr val="006600"/>
                </a:solidFill>
                <a:cs typeface="+mn-cs"/>
              </a:rPr>
              <a:t>Black hole </a:t>
            </a:r>
            <a:r>
              <a:rPr lang="en-GB" sz="4400" b="1" i="0" dirty="0" smtClean="0">
                <a:solidFill>
                  <a:srgbClr val="006600"/>
                </a:solidFill>
                <a:cs typeface="+mn-cs"/>
              </a:rPr>
              <a:t>binaries: SPECTRA</a:t>
            </a:r>
            <a:endParaRPr lang="en-GB" sz="4400" b="1" i="0" dirty="0">
              <a:solidFill>
                <a:srgbClr val="006600"/>
              </a:solidFill>
              <a:cs typeface="+mn-cs"/>
            </a:endParaRPr>
          </a:p>
        </p:txBody>
      </p:sp>
      <p:pic>
        <p:nvPicPr>
          <p:cNvPr id="63" name="Picture 5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-174"/>
          <a:stretch>
            <a:fillRect/>
          </a:stretch>
        </p:blipFill>
        <p:spPr bwMode="auto">
          <a:xfrm>
            <a:off x="-86204" y="5213660"/>
            <a:ext cx="4702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449" t="-1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4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9" t="-385"/>
          <a:stretch>
            <a:fillRect/>
          </a:stretch>
        </p:blipFill>
        <p:spPr bwMode="auto">
          <a:xfrm>
            <a:off x="-80962" y="1506219"/>
            <a:ext cx="46863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89" r="2652"/>
          <a:stretch>
            <a:fillRect/>
          </a:stretch>
        </p:blipFill>
        <p:spPr bwMode="auto">
          <a:xfrm>
            <a:off x="2624138" y="4089081"/>
            <a:ext cx="19812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-3889" r="265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4831517" y="1418272"/>
            <a:ext cx="401728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Observe dramatic changes in SED with mass accretion rate onto black hole</a:t>
            </a:r>
          </a:p>
        </p:txBody>
      </p:sp>
      <p:pic>
        <p:nvPicPr>
          <p:cNvPr id="8" name="Picture 5" descr="states_new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17978" r="5949" b="20795"/>
          <a:stretch>
            <a:fillRect/>
          </a:stretch>
        </p:blipFill>
        <p:spPr>
          <a:xfrm>
            <a:off x="4605338" y="3074929"/>
            <a:ext cx="4262437" cy="3409150"/>
          </a:xfrm>
          <a:noFill/>
        </p:spPr>
      </p:pic>
    </p:spTree>
    <p:extLst>
      <p:ext uri="{BB962C8B-B14F-4D97-AF65-F5344CB8AC3E}">
        <p14:creationId xmlns:p14="http://schemas.microsoft.com/office/powerpoint/2010/main" val="25188874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09613" y="1190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4400" b="1" i="0" dirty="0" smtClean="0">
                <a:solidFill>
                  <a:srgbClr val="006600"/>
                </a:solidFill>
                <a:cs typeface="+mn-cs"/>
              </a:rPr>
              <a:t>Black hole </a:t>
            </a:r>
            <a:r>
              <a:rPr lang="en-GB" sz="4400" b="1" i="0" dirty="0" smtClean="0">
                <a:solidFill>
                  <a:srgbClr val="006600"/>
                </a:solidFill>
                <a:cs typeface="+mn-cs"/>
              </a:rPr>
              <a:t>binaries: SPECTRA</a:t>
            </a:r>
            <a:endParaRPr lang="en-GB" sz="4400" b="1" i="0" dirty="0">
              <a:solidFill>
                <a:srgbClr val="006600"/>
              </a:solidFill>
              <a:cs typeface="+mn-cs"/>
            </a:endParaRPr>
          </a:p>
        </p:txBody>
      </p:sp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4831517" y="1418272"/>
            <a:ext cx="401728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Observe dramatic changes in SED with mass accretion rate onto black hole</a:t>
            </a:r>
          </a:p>
        </p:txBody>
      </p:sp>
      <p:pic>
        <p:nvPicPr>
          <p:cNvPr id="8" name="Picture 5" descr="states_ne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17978" r="5949" b="20795"/>
          <a:stretch>
            <a:fillRect/>
          </a:stretch>
        </p:blipFill>
        <p:spPr>
          <a:xfrm>
            <a:off x="4605338" y="3074929"/>
            <a:ext cx="4262437" cy="3409150"/>
          </a:xfr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060848"/>
            <a:ext cx="4068452" cy="4279900"/>
          </a:xfrm>
          <a:prstGeom prst="rect">
            <a:avLst/>
          </a:prstGeom>
        </p:spPr>
      </p:pic>
      <p:sp>
        <p:nvSpPr>
          <p:cNvPr id="11" name="5-Point Star 10"/>
          <p:cNvSpPr/>
          <p:nvPr/>
        </p:nvSpPr>
        <p:spPr bwMode="auto">
          <a:xfrm>
            <a:off x="3707904" y="4149080"/>
            <a:ext cx="446417" cy="420241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3" name="5-Point Star 12"/>
          <p:cNvSpPr/>
          <p:nvPr/>
        </p:nvSpPr>
        <p:spPr bwMode="auto">
          <a:xfrm>
            <a:off x="1655676" y="2924944"/>
            <a:ext cx="446417" cy="420241"/>
          </a:xfrm>
          <a:prstGeom prst="star5">
            <a:avLst/>
          </a:prstGeom>
          <a:solidFill>
            <a:srgbClr val="F44CFF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  <p:sp>
        <p:nvSpPr>
          <p:cNvPr id="14" name="5-Point Star 13"/>
          <p:cNvSpPr/>
          <p:nvPr/>
        </p:nvSpPr>
        <p:spPr bwMode="auto">
          <a:xfrm>
            <a:off x="1007604" y="3320988"/>
            <a:ext cx="446417" cy="420241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ヒラギノ丸ゴ Pro W4" pitchFamily="80" charset="-128"/>
              <a:ea typeface="ヒラギノ丸ゴ Pro W4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26315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" y="196914"/>
            <a:ext cx="9284332" cy="855822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BH: absorption lines in high </a:t>
            </a:r>
            <a:r>
              <a:rPr lang="en-US" b="1" dirty="0" err="1" smtClean="0">
                <a:solidFill>
                  <a:srgbClr val="006600"/>
                </a:solidFill>
              </a:rPr>
              <a:t>inc</a:t>
            </a:r>
            <a:r>
              <a:rPr lang="en-US" b="1" dirty="0" smtClean="0">
                <a:solidFill>
                  <a:srgbClr val="006600"/>
                </a:solidFill>
              </a:rPr>
              <a:t>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6082"/>
            <a:ext cx="9144000" cy="39330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3036"/>
          <a:stretch/>
        </p:blipFill>
        <p:spPr>
          <a:xfrm>
            <a:off x="1828564" y="5013176"/>
            <a:ext cx="6019800" cy="169218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15516" y="5193196"/>
            <a:ext cx="1640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err="1" smtClean="0">
                <a:solidFill>
                  <a:srgbClr val="006600"/>
                </a:solidFill>
              </a:rPr>
              <a:t>Ponti</a:t>
            </a:r>
            <a:r>
              <a:rPr lang="en-US" sz="1800" i="0" dirty="0" smtClean="0">
                <a:solidFill>
                  <a:srgbClr val="006600"/>
                </a:solidFill>
              </a:rPr>
              <a:t> et al 2012</a:t>
            </a:r>
            <a:endParaRPr lang="en-GB" sz="1800" i="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5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62000" y="5410200"/>
            <a:ext cx="7848600" cy="169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14338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828675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244600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658938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None/>
            </a:pPr>
            <a:r>
              <a:rPr lang="en-GB" sz="2400" baseline="0" dirty="0"/>
              <a:t>J </a:t>
            </a:r>
            <a:r>
              <a:rPr lang="en-GB" sz="2400" baseline="0" dirty="0" err="1"/>
              <a:t>Neilsen</a:t>
            </a:r>
            <a:r>
              <a:rPr lang="en-GB" sz="2400" baseline="0" dirty="0"/>
              <a:t> &amp; JC Lee</a:t>
            </a:r>
            <a:r>
              <a:rPr lang="en-GB" altLang="zh-CN" sz="2400" i="1" baseline="0" dirty="0">
                <a:ea typeface="宋体" charset="0"/>
                <a:cs typeface="宋体" charset="0"/>
              </a:rPr>
              <a:t> </a:t>
            </a:r>
            <a:r>
              <a:rPr lang="en-GB" sz="2400" i="1" baseline="0" dirty="0"/>
              <a:t>Nature</a:t>
            </a:r>
            <a:r>
              <a:rPr lang="en-GB" sz="2400" baseline="0" dirty="0"/>
              <a:t> </a:t>
            </a:r>
            <a:r>
              <a:rPr lang="en-GB" sz="2400" b="1" baseline="0" dirty="0"/>
              <a:t>458</a:t>
            </a:r>
            <a:r>
              <a:rPr lang="en-GB" sz="2400" baseline="0" dirty="0"/>
              <a:t>, </a:t>
            </a:r>
            <a:r>
              <a:rPr lang="en-GB" altLang="zh-CN" sz="2400" baseline="0" dirty="0">
                <a:ea typeface="宋体" charset="0"/>
                <a:cs typeface="宋体" charset="0"/>
              </a:rPr>
              <a:t>481</a:t>
            </a:r>
            <a:r>
              <a:rPr lang="en-GB" sz="2400" baseline="0" dirty="0"/>
              <a:t>-484 (2009</a:t>
            </a:r>
            <a:r>
              <a:rPr lang="en-GB" sz="2400" baseline="0" dirty="0" smtClean="0"/>
              <a:t>)</a:t>
            </a:r>
          </a:p>
          <a:p>
            <a:pPr algn="ctr">
              <a:buNone/>
            </a:pPr>
            <a:r>
              <a:rPr lang="en-GB" sz="2400" dirty="0" smtClean="0"/>
              <a:t>Change in </a:t>
            </a:r>
            <a:r>
              <a:rPr lang="en-GB" sz="2400" dirty="0" smtClean="0">
                <a:latin typeface="Symbol" charset="2"/>
                <a:cs typeface="Symbol" charset="2"/>
              </a:rPr>
              <a:t>x</a:t>
            </a:r>
            <a:r>
              <a:rPr lang="en-GB" sz="2400" dirty="0" smtClean="0"/>
              <a:t> bigger than expect from change in spectrum</a:t>
            </a:r>
          </a:p>
          <a:p>
            <a:pPr algn="ctr">
              <a:buNone/>
            </a:pPr>
            <a:r>
              <a:rPr lang="en-GB" sz="2400" baseline="0" dirty="0" smtClean="0"/>
              <a:t>Absorption anti-correlates </a:t>
            </a:r>
            <a:r>
              <a:rPr lang="en-GB" sz="2400" dirty="0" smtClean="0"/>
              <a:t>with Jet!!!</a:t>
            </a:r>
          </a:p>
          <a:p>
            <a:pPr algn="ctr">
              <a:buNone/>
            </a:pPr>
            <a:endParaRPr lang="en-GB" sz="2400" baseline="0" dirty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81000" y="255115"/>
            <a:ext cx="8397875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 anchorCtr="1">
            <a:spAutoFit/>
          </a:bodyPr>
          <a:lstStyle/>
          <a:p>
            <a:pPr>
              <a:buNone/>
            </a:pPr>
            <a:r>
              <a:rPr lang="en-GB" sz="2800" i="0" baseline="0" dirty="0">
                <a:solidFill>
                  <a:schemeClr val="tx1"/>
                </a:solidFill>
              </a:rPr>
              <a:t>The data/model ratio for the continuum</a:t>
            </a:r>
          </a:p>
          <a:p>
            <a:pPr>
              <a:buNone/>
            </a:pPr>
            <a:r>
              <a:rPr lang="en-GB" sz="2800" i="0" baseline="0" dirty="0">
                <a:solidFill>
                  <a:schemeClr val="tx1"/>
                </a:solidFill>
              </a:rPr>
              <a:t> fits to the HETGS observations of GRS 1915+105</a:t>
            </a:r>
            <a:r>
              <a:rPr lang="en-GB" sz="2800" baseline="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258" name="Picture 90" descr="nature07680-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17650"/>
            <a:ext cx="4267200" cy="374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34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798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296652"/>
            <a:ext cx="68767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chemeClr val="tx1"/>
                </a:solidFill>
              </a:rPr>
              <a:t>4U 1630                       ASM-</a:t>
            </a:r>
            <a:r>
              <a:rPr lang="en-US" sz="3200" i="0" dirty="0" smtClean="0">
                <a:solidFill>
                  <a:srgbClr val="FF0000"/>
                </a:solidFill>
              </a:rPr>
              <a:t>MAXI</a:t>
            </a:r>
            <a:endParaRPr lang="en-US" sz="3200" i="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5996" y="2852936"/>
            <a:ext cx="12601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rgbClr val="FF0000"/>
                </a:solidFill>
              </a:rPr>
              <a:t>20</a:t>
            </a:r>
            <a:r>
              <a:rPr lang="en-US" sz="3200" i="0" dirty="0" smtClean="0">
                <a:solidFill>
                  <a:srgbClr val="FF6600"/>
                </a:solidFill>
              </a:rPr>
              <a:t>06</a:t>
            </a:r>
            <a:endParaRPr lang="en-US" sz="3200" i="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12260" y="1052736"/>
            <a:ext cx="12601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rgbClr val="F44CFF"/>
                </a:solidFill>
              </a:rPr>
              <a:t>2012</a:t>
            </a:r>
            <a:endParaRPr lang="en-US" sz="3200" i="0" dirty="0">
              <a:solidFill>
                <a:srgbClr val="F44C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56376" y="2844224"/>
            <a:ext cx="12601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chemeClr val="tx1"/>
                </a:solidFill>
              </a:rPr>
              <a:t>2</a:t>
            </a:r>
            <a:r>
              <a:rPr lang="en-US" sz="3200" i="0" dirty="0" smtClean="0">
                <a:solidFill>
                  <a:srgbClr val="000000"/>
                </a:solidFill>
              </a:rPr>
              <a:t>0</a:t>
            </a:r>
            <a:r>
              <a:rPr lang="en-US" sz="3200" i="0" dirty="0" smtClean="0">
                <a:solidFill>
                  <a:srgbClr val="006600"/>
                </a:solidFill>
              </a:rPr>
              <a:t>1</a:t>
            </a:r>
            <a:r>
              <a:rPr lang="en-US" sz="3200" i="0" dirty="0">
                <a:solidFill>
                  <a:srgbClr val="3366FF"/>
                </a:solidFill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50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4300"/>
            <a:ext cx="8991600" cy="6616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0"/>
            <a:ext cx="9144000" cy="679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32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620688"/>
            <a:ext cx="48605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rgbClr val="FF0000"/>
                </a:solidFill>
              </a:rPr>
              <a:t>2006 maximum 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9632" y="4293096"/>
            <a:ext cx="4458472" cy="117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i="0" dirty="0">
                <a:solidFill>
                  <a:srgbClr val="0000FF"/>
                </a:solidFill>
              </a:rPr>
              <a:t>2015 </a:t>
            </a:r>
            <a:r>
              <a:rPr lang="en-US" sz="3200" i="0" dirty="0" smtClean="0">
                <a:solidFill>
                  <a:srgbClr val="0000FF"/>
                </a:solidFill>
              </a:rPr>
              <a:t>minimum</a:t>
            </a:r>
          </a:p>
          <a:p>
            <a:pPr lvl="0">
              <a:buNone/>
            </a:pPr>
            <a:r>
              <a:rPr lang="en-US" sz="3200" i="0" dirty="0" smtClean="0">
                <a:solidFill>
                  <a:srgbClr val="0000FF"/>
                </a:solidFill>
              </a:rPr>
              <a:t>Similar flux and spectrum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909083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40024" y="773088"/>
            <a:ext cx="48605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rgbClr val="FF0000"/>
                </a:solidFill>
              </a:rPr>
              <a:t>2006 maximum 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2032" y="4445496"/>
            <a:ext cx="270398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i="0" dirty="0" smtClean="0">
                <a:solidFill>
                  <a:schemeClr val="tx1"/>
                </a:solidFill>
              </a:rPr>
              <a:t>2006 minimum</a:t>
            </a:r>
            <a:endParaRPr lang="en-US" sz="3200" i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74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4300"/>
            <a:ext cx="8991600" cy="6616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0"/>
            <a:ext cx="9144000" cy="679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76200"/>
            <a:ext cx="8940800" cy="669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620688"/>
            <a:ext cx="48605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i="0" dirty="0" smtClean="0">
                <a:solidFill>
                  <a:srgbClr val="FF0000"/>
                </a:solidFill>
              </a:rPr>
              <a:t>2006 maximum 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9632" y="4293096"/>
            <a:ext cx="4458472" cy="117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i="0" dirty="0">
                <a:solidFill>
                  <a:srgbClr val="0000FF"/>
                </a:solidFill>
              </a:rPr>
              <a:t>2015 </a:t>
            </a:r>
            <a:r>
              <a:rPr lang="en-US" sz="3200" i="0" dirty="0" smtClean="0">
                <a:solidFill>
                  <a:srgbClr val="0000FF"/>
                </a:solidFill>
              </a:rPr>
              <a:t>minimum</a:t>
            </a:r>
          </a:p>
          <a:p>
            <a:pPr lvl="0">
              <a:buNone/>
            </a:pPr>
            <a:r>
              <a:rPr lang="en-US" sz="3200" i="0" dirty="0" smtClean="0">
                <a:solidFill>
                  <a:srgbClr val="0000FF"/>
                </a:solidFill>
              </a:rPr>
              <a:t>Similar flux and spectrum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36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4300"/>
            <a:ext cx="8991600" cy="6616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0"/>
            <a:ext cx="9144000" cy="679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1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9144000" cy="6735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620688"/>
            <a:ext cx="48605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buNone/>
            </a:pPr>
            <a:r>
              <a:rPr lang="en-US" sz="3200" i="0" dirty="0">
                <a:solidFill>
                  <a:srgbClr val="0000FF"/>
                </a:solidFill>
              </a:rPr>
              <a:t>2015 </a:t>
            </a:r>
            <a:r>
              <a:rPr lang="en-US" sz="3200" i="0" dirty="0" smtClean="0">
                <a:solidFill>
                  <a:srgbClr val="0000FF"/>
                </a:solidFill>
              </a:rPr>
              <a:t>minimum</a:t>
            </a: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1580" y="3681028"/>
            <a:ext cx="3980577" cy="4130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i="0" dirty="0" smtClean="0">
                <a:solidFill>
                  <a:srgbClr val="FF9933"/>
                </a:solidFill>
              </a:rPr>
              <a:t>2015 </a:t>
            </a:r>
            <a:r>
              <a:rPr lang="en-US" sz="3200" i="0" dirty="0" smtClean="0">
                <a:solidFill>
                  <a:srgbClr val="FF9933"/>
                </a:solidFill>
              </a:rPr>
              <a:t>maximum TAIL</a:t>
            </a:r>
          </a:p>
          <a:p>
            <a:pPr lvl="0">
              <a:buNone/>
            </a:pPr>
            <a:r>
              <a:rPr lang="en-US" sz="3200" i="0" dirty="0" smtClean="0">
                <a:solidFill>
                  <a:srgbClr val="FF9933"/>
                </a:solidFill>
              </a:rPr>
              <a:t>L similar so </a:t>
            </a:r>
            <a:r>
              <a:rPr lang="en-US" sz="3200" i="0" dirty="0" err="1" smtClean="0">
                <a:solidFill>
                  <a:srgbClr val="FF9933"/>
                </a:solidFill>
              </a:rPr>
              <a:t>Nh</a:t>
            </a:r>
            <a:r>
              <a:rPr lang="en-US" sz="3200" i="0" dirty="0" smtClean="0">
                <a:solidFill>
                  <a:srgbClr val="FF9933"/>
                </a:solidFill>
              </a:rPr>
              <a:t> similar</a:t>
            </a:r>
            <a:endParaRPr lang="en-US" sz="3200" i="0" dirty="0" smtClean="0">
              <a:solidFill>
                <a:srgbClr val="FF9933"/>
              </a:solidFill>
            </a:endParaRPr>
          </a:p>
          <a:p>
            <a:pPr>
              <a:buNone/>
            </a:pPr>
            <a:r>
              <a:rPr lang="en-US" sz="3200" i="0" dirty="0" smtClean="0">
                <a:solidFill>
                  <a:srgbClr val="FF9933"/>
                </a:solidFill>
              </a:rPr>
              <a:t>Tic=</a:t>
            </a:r>
            <a:r>
              <a:rPr lang="en-US" sz="3200" i="0" dirty="0" smtClean="0">
                <a:solidFill>
                  <a:srgbClr val="0000FF"/>
                </a:solidFill>
              </a:rPr>
              <a:t>2Tic </a:t>
            </a:r>
            <a:r>
              <a:rPr lang="en-US" sz="3200" i="0" dirty="0" err="1" smtClean="0">
                <a:solidFill>
                  <a:srgbClr val="FF9933"/>
                </a:solidFill>
              </a:rPr>
              <a:t>R</a:t>
            </a:r>
            <a:r>
              <a:rPr lang="en-US" sz="3200" i="0" dirty="0" err="1" smtClean="0">
                <a:solidFill>
                  <a:srgbClr val="FF9933"/>
                </a:solidFill>
              </a:rPr>
              <a:t>ic</a:t>
            </a:r>
            <a:r>
              <a:rPr lang="en-US" sz="3200" i="0" dirty="0" smtClean="0">
                <a:solidFill>
                  <a:srgbClr val="FF9933"/>
                </a:solidFill>
              </a:rPr>
              <a:t>=</a:t>
            </a:r>
            <a:r>
              <a:rPr lang="en-US" sz="3200" i="0" dirty="0" smtClean="0">
                <a:solidFill>
                  <a:srgbClr val="0000FF"/>
                </a:solidFill>
              </a:rPr>
              <a:t>1/2 </a:t>
            </a:r>
            <a:r>
              <a:rPr lang="en-US" sz="3200" i="0" dirty="0" err="1" smtClean="0">
                <a:solidFill>
                  <a:srgbClr val="0000FF"/>
                </a:solidFill>
              </a:rPr>
              <a:t>Ric</a:t>
            </a:r>
            <a:endParaRPr lang="en-US" sz="3200" i="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200" i="0" dirty="0" smtClean="0">
                <a:solidFill>
                  <a:srgbClr val="FF9933"/>
                </a:solidFill>
                <a:latin typeface="Symbol" charset="2"/>
                <a:cs typeface="Symbol" charset="2"/>
              </a:rPr>
              <a:t>x</a:t>
            </a:r>
            <a:r>
              <a:rPr lang="en-US" sz="3200" i="0" dirty="0" smtClean="0">
                <a:solidFill>
                  <a:srgbClr val="0000FF"/>
                </a:solidFill>
              </a:rPr>
              <a:t>=Lx/(nR</a:t>
            </a:r>
            <a:r>
              <a:rPr lang="en-US" sz="3200" i="0" baseline="30000" dirty="0" smtClean="0">
                <a:solidFill>
                  <a:srgbClr val="0000FF"/>
                </a:solidFill>
              </a:rPr>
              <a:t>2</a:t>
            </a:r>
            <a:r>
              <a:rPr lang="en-US" sz="3200" i="0" dirty="0" smtClean="0">
                <a:solidFill>
                  <a:srgbClr val="0000FF"/>
                </a:solidFill>
              </a:rPr>
              <a:t>) &gt; 4</a:t>
            </a:r>
            <a:r>
              <a:rPr lang="en-US" sz="3200" i="0" dirty="0" smtClean="0">
                <a:solidFill>
                  <a:srgbClr val="0066FF"/>
                </a:solidFill>
              </a:rPr>
              <a:t> </a:t>
            </a:r>
            <a:r>
              <a:rPr lang="en-US" sz="3200" i="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x</a:t>
            </a:r>
            <a:r>
              <a:rPr lang="en-US" sz="3200" i="0" dirty="0" smtClean="0">
                <a:solidFill>
                  <a:srgbClr val="0066FF"/>
                </a:solidFill>
              </a:rPr>
              <a:t> </a:t>
            </a:r>
          </a:p>
          <a:p>
            <a:pPr>
              <a:buNone/>
            </a:pPr>
            <a:r>
              <a:rPr lang="en-US" sz="3200" i="0" dirty="0" smtClean="0">
                <a:solidFill>
                  <a:srgbClr val="0000FF"/>
                </a:solidFill>
              </a:rPr>
              <a:t> </a:t>
            </a:r>
            <a:endParaRPr lang="en-US" sz="3200" i="0" dirty="0">
              <a:solidFill>
                <a:srgbClr val="0000FF"/>
              </a:solidFill>
            </a:endParaRPr>
          </a:p>
          <a:p>
            <a:pPr lvl="0">
              <a:buNone/>
            </a:pPr>
            <a:endParaRPr lang="en-US" sz="3200" i="0" dirty="0" smtClean="0">
              <a:solidFill>
                <a:srgbClr val="0000FF"/>
              </a:solidFill>
            </a:endParaRPr>
          </a:p>
          <a:p>
            <a:pPr lvl="0">
              <a:buNone/>
            </a:pPr>
            <a:endParaRPr lang="en-US" sz="3200" i="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537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4300"/>
            <a:ext cx="8991600" cy="6616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0"/>
            <a:ext cx="9144000" cy="679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18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3508" y="6487523"/>
            <a:ext cx="21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6600"/>
                </a:solidFill>
              </a:rPr>
              <a:t>Hori, Done et al 2015</a:t>
            </a:r>
            <a:endParaRPr lang="en-GB" sz="1800" i="0" dirty="0">
              <a:solidFill>
                <a:srgbClr val="00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20688"/>
            <a:ext cx="4860540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buNone/>
            </a:pPr>
            <a:r>
              <a:rPr lang="en-US" sz="3200" i="0" dirty="0" smtClean="0">
                <a:solidFill>
                  <a:srgbClr val="F44CFF"/>
                </a:solidFill>
              </a:rPr>
              <a:t>2012 strong tail </a:t>
            </a:r>
            <a:endParaRPr lang="en-US" sz="3200" i="0" dirty="0">
              <a:solidFill>
                <a:srgbClr val="F44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02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85" y="1097594"/>
            <a:ext cx="8154115" cy="4363406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0"/>
            <a:ext cx="8983304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b="1" i="0" dirty="0" smtClean="0">
                <a:solidFill>
                  <a:srgbClr val="006600"/>
                </a:solidFill>
                <a:latin typeface="Times New Roman"/>
              </a:rPr>
              <a:t>BUT: Chandra GRO1655-40</a:t>
            </a:r>
          </a:p>
          <a:p>
            <a:pPr>
              <a:buFontTx/>
              <a:buNone/>
            </a:pPr>
            <a:r>
              <a:rPr lang="en-US" b="1" i="0" dirty="0" smtClean="0">
                <a:solidFill>
                  <a:srgbClr val="006600"/>
                </a:solidFill>
                <a:latin typeface="Times New Roman"/>
              </a:rPr>
              <a:t>Magnetic winds? Miller et al 2006</a:t>
            </a:r>
            <a:endParaRPr lang="en-US" i="0" dirty="0">
              <a:solidFill>
                <a:srgbClr val="006600"/>
              </a:solidFill>
              <a:latin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588" y="569725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i="0" dirty="0" smtClean="0"/>
              <a:t>R&lt;&lt;</a:t>
            </a:r>
            <a:r>
              <a:rPr lang="en-US" sz="2800" i="0" dirty="0" err="1" smtClean="0"/>
              <a:t>Ric</a:t>
            </a:r>
            <a:r>
              <a:rPr lang="en-US" sz="2800" i="0" dirty="0" smtClean="0"/>
              <a:t> as L not so bright and x low and lines give density diagnostic. BUT low </a:t>
            </a:r>
            <a:r>
              <a:rPr lang="en-US" sz="2800" i="0" dirty="0" err="1" smtClean="0"/>
              <a:t>vel</a:t>
            </a:r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971467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12" y="1518396"/>
            <a:ext cx="7277100" cy="52324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651" y="196914"/>
            <a:ext cx="9284332" cy="8558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b="1" i="0" dirty="0" smtClean="0">
                <a:solidFill>
                  <a:srgbClr val="006600"/>
                </a:solidFill>
                <a:latin typeface="Times New Roman"/>
              </a:rPr>
              <a:t>Optical monitoring crucial!! SMARTS (Buxton, </a:t>
            </a:r>
            <a:r>
              <a:rPr lang="en-US" b="1" i="0" dirty="0" err="1" smtClean="0">
                <a:solidFill>
                  <a:srgbClr val="006600"/>
                </a:solidFill>
                <a:latin typeface="Times New Roman"/>
              </a:rPr>
              <a:t>Bailyn</a:t>
            </a:r>
            <a:r>
              <a:rPr lang="en-US" b="1" i="0" dirty="0" smtClean="0">
                <a:solidFill>
                  <a:srgbClr val="006600"/>
                </a:solidFill>
                <a:latin typeface="Times New Roman"/>
              </a:rPr>
              <a:t>) </a:t>
            </a:r>
            <a:endParaRPr lang="en-US" sz="1600" b="1" i="0" dirty="0">
              <a:solidFill>
                <a:srgbClr val="006600"/>
              </a:solidFill>
              <a:latin typeface="Times New Roman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929954" y="5421788"/>
            <a:ext cx="5469649" cy="602077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  <a:gd name="connsiteX0" fmla="*/ 0 w 1297118"/>
              <a:gd name="connsiteY0" fmla="*/ 324262 h 1472609"/>
              <a:gd name="connsiteX1" fmla="*/ 243210 w 1297118"/>
              <a:gd name="connsiteY1" fmla="*/ 23 h 1472609"/>
              <a:gd name="connsiteX2" fmla="*/ 486419 w 1297118"/>
              <a:gd name="connsiteY2" fmla="*/ 337772 h 1472609"/>
              <a:gd name="connsiteX3" fmla="*/ 1297118 w 1297118"/>
              <a:gd name="connsiteY3" fmla="*/ 1472609 h 1472609"/>
              <a:gd name="connsiteX0" fmla="*/ 0 w 1297118"/>
              <a:gd name="connsiteY0" fmla="*/ 370219 h 1518566"/>
              <a:gd name="connsiteX1" fmla="*/ 243210 w 1297118"/>
              <a:gd name="connsiteY1" fmla="*/ 45980 h 1518566"/>
              <a:gd name="connsiteX2" fmla="*/ 540466 w 1297118"/>
              <a:gd name="connsiteY2" fmla="*/ 1369957 h 1518566"/>
              <a:gd name="connsiteX3" fmla="*/ 1297118 w 1297118"/>
              <a:gd name="connsiteY3" fmla="*/ 1518566 h 1518566"/>
              <a:gd name="connsiteX0" fmla="*/ 0 w 1297118"/>
              <a:gd name="connsiteY0" fmla="*/ 56447 h 1204794"/>
              <a:gd name="connsiteX1" fmla="*/ 256721 w 1297118"/>
              <a:gd name="connsiteY1" fmla="*/ 286117 h 1204794"/>
              <a:gd name="connsiteX2" fmla="*/ 540466 w 1297118"/>
              <a:gd name="connsiteY2" fmla="*/ 1056185 h 1204794"/>
              <a:gd name="connsiteX3" fmla="*/ 1297118 w 1297118"/>
              <a:gd name="connsiteY3" fmla="*/ 1204794 h 1204794"/>
              <a:gd name="connsiteX0" fmla="*/ 0 w 1297118"/>
              <a:gd name="connsiteY0" fmla="*/ 48409 h 1196756"/>
              <a:gd name="connsiteX1" fmla="*/ 256721 w 1297118"/>
              <a:gd name="connsiteY1" fmla="*/ 278079 h 1196756"/>
              <a:gd name="connsiteX2" fmla="*/ 540466 w 1297118"/>
              <a:gd name="connsiteY2" fmla="*/ 1048147 h 1196756"/>
              <a:gd name="connsiteX3" fmla="*/ 1297118 w 1297118"/>
              <a:gd name="connsiteY3" fmla="*/ 1196756 h 1196756"/>
              <a:gd name="connsiteX0" fmla="*/ 0 w 1297118"/>
              <a:gd name="connsiteY0" fmla="*/ 62058 h 1210405"/>
              <a:gd name="connsiteX1" fmla="*/ 256721 w 1297118"/>
              <a:gd name="connsiteY1" fmla="*/ 197158 h 1210405"/>
              <a:gd name="connsiteX2" fmla="*/ 540466 w 1297118"/>
              <a:gd name="connsiteY2" fmla="*/ 1061796 h 1210405"/>
              <a:gd name="connsiteX3" fmla="*/ 1297118 w 1297118"/>
              <a:gd name="connsiteY3" fmla="*/ 1210405 h 1210405"/>
              <a:gd name="connsiteX0" fmla="*/ 0 w 1297118"/>
              <a:gd name="connsiteY0" fmla="*/ 69628 h 1217975"/>
              <a:gd name="connsiteX1" fmla="*/ 256721 w 1297118"/>
              <a:gd name="connsiteY1" fmla="*/ 204728 h 1217975"/>
              <a:gd name="connsiteX2" fmla="*/ 540466 w 1297118"/>
              <a:gd name="connsiteY2" fmla="*/ 920756 h 1217975"/>
              <a:gd name="connsiteX3" fmla="*/ 1297118 w 1297118"/>
              <a:gd name="connsiteY3" fmla="*/ 1217975 h 1217975"/>
              <a:gd name="connsiteX0" fmla="*/ 0 w 1297118"/>
              <a:gd name="connsiteY0" fmla="*/ 69628 h 1069366"/>
              <a:gd name="connsiteX1" fmla="*/ 256721 w 1297118"/>
              <a:gd name="connsiteY1" fmla="*/ 204728 h 1069366"/>
              <a:gd name="connsiteX2" fmla="*/ 540466 w 1297118"/>
              <a:gd name="connsiteY2" fmla="*/ 920756 h 1069366"/>
              <a:gd name="connsiteX3" fmla="*/ 1297118 w 1297118"/>
              <a:gd name="connsiteY3" fmla="*/ 1069366 h 1069366"/>
              <a:gd name="connsiteX0" fmla="*/ 0 w 1297118"/>
              <a:gd name="connsiteY0" fmla="*/ 0 h 999738"/>
              <a:gd name="connsiteX1" fmla="*/ 256721 w 1297118"/>
              <a:gd name="connsiteY1" fmla="*/ 13510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1297118"/>
              <a:gd name="connsiteY0" fmla="*/ 0 h 999738"/>
              <a:gd name="connsiteX1" fmla="*/ 256721 w 1297118"/>
              <a:gd name="connsiteY1" fmla="*/ 22967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540466 w 891769"/>
              <a:gd name="connsiteY2" fmla="*/ 851128 h 3012724"/>
              <a:gd name="connsiteX3" fmla="*/ 891769 w 891769"/>
              <a:gd name="connsiteY3" fmla="*/ 3012724 h 3012724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499931 w 891769"/>
              <a:gd name="connsiteY2" fmla="*/ 1161857 h 3012724"/>
              <a:gd name="connsiteX3" fmla="*/ 891769 w 891769"/>
              <a:gd name="connsiteY3" fmla="*/ 3012724 h 3012724"/>
              <a:gd name="connsiteX0" fmla="*/ 0 w 2945544"/>
              <a:gd name="connsiteY0" fmla="*/ 3614958 h 3615119"/>
              <a:gd name="connsiteX1" fmla="*/ 2310496 w 2945544"/>
              <a:gd name="connsiteY1" fmla="*/ 112810 h 3615119"/>
              <a:gd name="connsiteX2" fmla="*/ 2553706 w 2945544"/>
              <a:gd name="connsiteY2" fmla="*/ 1044997 h 3615119"/>
              <a:gd name="connsiteX3" fmla="*/ 2945544 w 2945544"/>
              <a:gd name="connsiteY3" fmla="*/ 2895864 h 3615119"/>
              <a:gd name="connsiteX0" fmla="*/ 0 w 2945544"/>
              <a:gd name="connsiteY0" fmla="*/ 2633250 h 2644877"/>
              <a:gd name="connsiteX1" fmla="*/ 1808810 w 2945544"/>
              <a:gd name="connsiteY1" fmla="*/ 2251404 h 2644877"/>
              <a:gd name="connsiteX2" fmla="*/ 2553706 w 2945544"/>
              <a:gd name="connsiteY2" fmla="*/ 63289 h 2644877"/>
              <a:gd name="connsiteX3" fmla="*/ 2945544 w 2945544"/>
              <a:gd name="connsiteY3" fmla="*/ 1914156 h 2644877"/>
              <a:gd name="connsiteX0" fmla="*/ 0 w 5501004"/>
              <a:gd name="connsiteY0" fmla="*/ 2633250 h 2644877"/>
              <a:gd name="connsiteX1" fmla="*/ 1808810 w 5501004"/>
              <a:gd name="connsiteY1" fmla="*/ 2251404 h 2644877"/>
              <a:gd name="connsiteX2" fmla="*/ 2553706 w 5501004"/>
              <a:gd name="connsiteY2" fmla="*/ 63289 h 2644877"/>
              <a:gd name="connsiteX3" fmla="*/ 5501004 w 5501004"/>
              <a:gd name="connsiteY3" fmla="*/ 2274794 h 2644877"/>
              <a:gd name="connsiteX0" fmla="*/ 0 w 5501004"/>
              <a:gd name="connsiteY0" fmla="*/ 772409 h 773945"/>
              <a:gd name="connsiteX1" fmla="*/ 1808810 w 5501004"/>
              <a:gd name="connsiteY1" fmla="*/ 390563 h 773945"/>
              <a:gd name="connsiteX2" fmla="*/ 2914293 w 5501004"/>
              <a:gd name="connsiteY2" fmla="*/ 178116 h 773945"/>
              <a:gd name="connsiteX3" fmla="*/ 5501004 w 5501004"/>
              <a:gd name="connsiteY3" fmla="*/ 413953 h 773945"/>
              <a:gd name="connsiteX0" fmla="*/ 0 w 5501004"/>
              <a:gd name="connsiteY0" fmla="*/ 594293 h 595829"/>
              <a:gd name="connsiteX1" fmla="*/ 1808810 w 5501004"/>
              <a:gd name="connsiteY1" fmla="*/ 212447 h 595829"/>
              <a:gd name="connsiteX2" fmla="*/ 2914293 w 5501004"/>
              <a:gd name="connsiteY2" fmla="*/ 0 h 595829"/>
              <a:gd name="connsiteX3" fmla="*/ 5501004 w 5501004"/>
              <a:gd name="connsiteY3" fmla="*/ 235837 h 595829"/>
              <a:gd name="connsiteX0" fmla="*/ 0 w 5501004"/>
              <a:gd name="connsiteY0" fmla="*/ 595946 h 597482"/>
              <a:gd name="connsiteX1" fmla="*/ 1808810 w 5501004"/>
              <a:gd name="connsiteY1" fmla="*/ 214100 h 597482"/>
              <a:gd name="connsiteX2" fmla="*/ 2914293 w 5501004"/>
              <a:gd name="connsiteY2" fmla="*/ 1653 h 597482"/>
              <a:gd name="connsiteX3" fmla="*/ 5501004 w 5501004"/>
              <a:gd name="connsiteY3" fmla="*/ 237490 h 597482"/>
              <a:gd name="connsiteX0" fmla="*/ 0 w 5469649"/>
              <a:gd name="connsiteY0" fmla="*/ 599599 h 601135"/>
              <a:gd name="connsiteX1" fmla="*/ 1808810 w 5469649"/>
              <a:gd name="connsiteY1" fmla="*/ 217753 h 601135"/>
              <a:gd name="connsiteX2" fmla="*/ 2914293 w 5469649"/>
              <a:gd name="connsiteY2" fmla="*/ 5306 h 601135"/>
              <a:gd name="connsiteX3" fmla="*/ 5469649 w 5469649"/>
              <a:gd name="connsiteY3" fmla="*/ 84344 h 601135"/>
              <a:gd name="connsiteX0" fmla="*/ 0 w 5469649"/>
              <a:gd name="connsiteY0" fmla="*/ 599599 h 602077"/>
              <a:gd name="connsiteX1" fmla="*/ 1824488 w 5469649"/>
              <a:gd name="connsiteY1" fmla="*/ 343192 h 602077"/>
              <a:gd name="connsiteX2" fmla="*/ 2914293 w 5469649"/>
              <a:gd name="connsiteY2" fmla="*/ 5306 h 602077"/>
              <a:gd name="connsiteX3" fmla="*/ 5469649 w 5469649"/>
              <a:gd name="connsiteY3" fmla="*/ 84344 h 6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9649" h="602077">
                <a:moveTo>
                  <a:pt x="0" y="599599"/>
                </a:moveTo>
                <a:cubicBezTo>
                  <a:pt x="94582" y="625493"/>
                  <a:pt x="1338773" y="442241"/>
                  <a:pt x="1824488" y="343192"/>
                </a:cubicBezTo>
                <a:cubicBezTo>
                  <a:pt x="2310203" y="244143"/>
                  <a:pt x="2526254" y="58901"/>
                  <a:pt x="2914293" y="5306"/>
                </a:cubicBezTo>
                <a:cubicBezTo>
                  <a:pt x="3474787" y="-16929"/>
                  <a:pt x="5217432" y="34808"/>
                  <a:pt x="5469649" y="84344"/>
                </a:cubicBezTo>
              </a:path>
            </a:pathLst>
          </a:custGeom>
          <a:ln w="63500">
            <a:solidFill>
              <a:srgbClr val="FF0000">
                <a:alpha val="50000"/>
              </a:srgb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098032" y="1761878"/>
            <a:ext cx="5767525" cy="1840390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  <a:gd name="connsiteX0" fmla="*/ 0 w 1297118"/>
              <a:gd name="connsiteY0" fmla="*/ 324262 h 1472609"/>
              <a:gd name="connsiteX1" fmla="*/ 243210 w 1297118"/>
              <a:gd name="connsiteY1" fmla="*/ 23 h 1472609"/>
              <a:gd name="connsiteX2" fmla="*/ 486419 w 1297118"/>
              <a:gd name="connsiteY2" fmla="*/ 337772 h 1472609"/>
              <a:gd name="connsiteX3" fmla="*/ 1297118 w 1297118"/>
              <a:gd name="connsiteY3" fmla="*/ 1472609 h 1472609"/>
              <a:gd name="connsiteX0" fmla="*/ 0 w 1297118"/>
              <a:gd name="connsiteY0" fmla="*/ 370219 h 1518566"/>
              <a:gd name="connsiteX1" fmla="*/ 243210 w 1297118"/>
              <a:gd name="connsiteY1" fmla="*/ 45980 h 1518566"/>
              <a:gd name="connsiteX2" fmla="*/ 540466 w 1297118"/>
              <a:gd name="connsiteY2" fmla="*/ 1369957 h 1518566"/>
              <a:gd name="connsiteX3" fmla="*/ 1297118 w 1297118"/>
              <a:gd name="connsiteY3" fmla="*/ 1518566 h 1518566"/>
              <a:gd name="connsiteX0" fmla="*/ 0 w 1297118"/>
              <a:gd name="connsiteY0" fmla="*/ 56447 h 1204794"/>
              <a:gd name="connsiteX1" fmla="*/ 256721 w 1297118"/>
              <a:gd name="connsiteY1" fmla="*/ 286117 h 1204794"/>
              <a:gd name="connsiteX2" fmla="*/ 540466 w 1297118"/>
              <a:gd name="connsiteY2" fmla="*/ 1056185 h 1204794"/>
              <a:gd name="connsiteX3" fmla="*/ 1297118 w 1297118"/>
              <a:gd name="connsiteY3" fmla="*/ 1204794 h 1204794"/>
              <a:gd name="connsiteX0" fmla="*/ 0 w 1297118"/>
              <a:gd name="connsiteY0" fmla="*/ 48409 h 1196756"/>
              <a:gd name="connsiteX1" fmla="*/ 256721 w 1297118"/>
              <a:gd name="connsiteY1" fmla="*/ 278079 h 1196756"/>
              <a:gd name="connsiteX2" fmla="*/ 540466 w 1297118"/>
              <a:gd name="connsiteY2" fmla="*/ 1048147 h 1196756"/>
              <a:gd name="connsiteX3" fmla="*/ 1297118 w 1297118"/>
              <a:gd name="connsiteY3" fmla="*/ 1196756 h 1196756"/>
              <a:gd name="connsiteX0" fmla="*/ 0 w 1297118"/>
              <a:gd name="connsiteY0" fmla="*/ 62058 h 1210405"/>
              <a:gd name="connsiteX1" fmla="*/ 256721 w 1297118"/>
              <a:gd name="connsiteY1" fmla="*/ 197158 h 1210405"/>
              <a:gd name="connsiteX2" fmla="*/ 540466 w 1297118"/>
              <a:gd name="connsiteY2" fmla="*/ 1061796 h 1210405"/>
              <a:gd name="connsiteX3" fmla="*/ 1297118 w 1297118"/>
              <a:gd name="connsiteY3" fmla="*/ 1210405 h 1210405"/>
              <a:gd name="connsiteX0" fmla="*/ 0 w 1297118"/>
              <a:gd name="connsiteY0" fmla="*/ 69628 h 1217975"/>
              <a:gd name="connsiteX1" fmla="*/ 256721 w 1297118"/>
              <a:gd name="connsiteY1" fmla="*/ 204728 h 1217975"/>
              <a:gd name="connsiteX2" fmla="*/ 540466 w 1297118"/>
              <a:gd name="connsiteY2" fmla="*/ 920756 h 1217975"/>
              <a:gd name="connsiteX3" fmla="*/ 1297118 w 1297118"/>
              <a:gd name="connsiteY3" fmla="*/ 1217975 h 1217975"/>
              <a:gd name="connsiteX0" fmla="*/ 0 w 1297118"/>
              <a:gd name="connsiteY0" fmla="*/ 69628 h 1069366"/>
              <a:gd name="connsiteX1" fmla="*/ 256721 w 1297118"/>
              <a:gd name="connsiteY1" fmla="*/ 204728 h 1069366"/>
              <a:gd name="connsiteX2" fmla="*/ 540466 w 1297118"/>
              <a:gd name="connsiteY2" fmla="*/ 920756 h 1069366"/>
              <a:gd name="connsiteX3" fmla="*/ 1297118 w 1297118"/>
              <a:gd name="connsiteY3" fmla="*/ 1069366 h 1069366"/>
              <a:gd name="connsiteX0" fmla="*/ 0 w 1297118"/>
              <a:gd name="connsiteY0" fmla="*/ 0 h 999738"/>
              <a:gd name="connsiteX1" fmla="*/ 256721 w 1297118"/>
              <a:gd name="connsiteY1" fmla="*/ 13510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1297118"/>
              <a:gd name="connsiteY0" fmla="*/ 0 h 999738"/>
              <a:gd name="connsiteX1" fmla="*/ 256721 w 1297118"/>
              <a:gd name="connsiteY1" fmla="*/ 22967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540466 w 891769"/>
              <a:gd name="connsiteY2" fmla="*/ 851128 h 3012724"/>
              <a:gd name="connsiteX3" fmla="*/ 891769 w 891769"/>
              <a:gd name="connsiteY3" fmla="*/ 3012724 h 3012724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499931 w 891769"/>
              <a:gd name="connsiteY2" fmla="*/ 1161857 h 3012724"/>
              <a:gd name="connsiteX3" fmla="*/ 891769 w 891769"/>
              <a:gd name="connsiteY3" fmla="*/ 3012724 h 3012724"/>
              <a:gd name="connsiteX0" fmla="*/ 0 w 2945544"/>
              <a:gd name="connsiteY0" fmla="*/ 3614958 h 3615119"/>
              <a:gd name="connsiteX1" fmla="*/ 2310496 w 2945544"/>
              <a:gd name="connsiteY1" fmla="*/ 112810 h 3615119"/>
              <a:gd name="connsiteX2" fmla="*/ 2553706 w 2945544"/>
              <a:gd name="connsiteY2" fmla="*/ 1044997 h 3615119"/>
              <a:gd name="connsiteX3" fmla="*/ 2945544 w 2945544"/>
              <a:gd name="connsiteY3" fmla="*/ 2895864 h 3615119"/>
              <a:gd name="connsiteX0" fmla="*/ 0 w 2945544"/>
              <a:gd name="connsiteY0" fmla="*/ 2633250 h 2644877"/>
              <a:gd name="connsiteX1" fmla="*/ 1808810 w 2945544"/>
              <a:gd name="connsiteY1" fmla="*/ 2251404 h 2644877"/>
              <a:gd name="connsiteX2" fmla="*/ 2553706 w 2945544"/>
              <a:gd name="connsiteY2" fmla="*/ 63289 h 2644877"/>
              <a:gd name="connsiteX3" fmla="*/ 2945544 w 2945544"/>
              <a:gd name="connsiteY3" fmla="*/ 1914156 h 2644877"/>
              <a:gd name="connsiteX0" fmla="*/ 0 w 5501004"/>
              <a:gd name="connsiteY0" fmla="*/ 2633250 h 2644877"/>
              <a:gd name="connsiteX1" fmla="*/ 1808810 w 5501004"/>
              <a:gd name="connsiteY1" fmla="*/ 2251404 h 2644877"/>
              <a:gd name="connsiteX2" fmla="*/ 2553706 w 5501004"/>
              <a:gd name="connsiteY2" fmla="*/ 63289 h 2644877"/>
              <a:gd name="connsiteX3" fmla="*/ 5501004 w 5501004"/>
              <a:gd name="connsiteY3" fmla="*/ 2274794 h 2644877"/>
              <a:gd name="connsiteX0" fmla="*/ 0 w 5501004"/>
              <a:gd name="connsiteY0" fmla="*/ 772409 h 773945"/>
              <a:gd name="connsiteX1" fmla="*/ 1808810 w 5501004"/>
              <a:gd name="connsiteY1" fmla="*/ 390563 h 773945"/>
              <a:gd name="connsiteX2" fmla="*/ 2914293 w 5501004"/>
              <a:gd name="connsiteY2" fmla="*/ 178116 h 773945"/>
              <a:gd name="connsiteX3" fmla="*/ 5501004 w 5501004"/>
              <a:gd name="connsiteY3" fmla="*/ 413953 h 773945"/>
              <a:gd name="connsiteX0" fmla="*/ 0 w 5501004"/>
              <a:gd name="connsiteY0" fmla="*/ 594293 h 595829"/>
              <a:gd name="connsiteX1" fmla="*/ 1808810 w 5501004"/>
              <a:gd name="connsiteY1" fmla="*/ 212447 h 595829"/>
              <a:gd name="connsiteX2" fmla="*/ 2914293 w 5501004"/>
              <a:gd name="connsiteY2" fmla="*/ 0 h 595829"/>
              <a:gd name="connsiteX3" fmla="*/ 5501004 w 5501004"/>
              <a:gd name="connsiteY3" fmla="*/ 235837 h 595829"/>
              <a:gd name="connsiteX0" fmla="*/ 0 w 5501004"/>
              <a:gd name="connsiteY0" fmla="*/ 595946 h 597482"/>
              <a:gd name="connsiteX1" fmla="*/ 1808810 w 5501004"/>
              <a:gd name="connsiteY1" fmla="*/ 214100 h 597482"/>
              <a:gd name="connsiteX2" fmla="*/ 2914293 w 5501004"/>
              <a:gd name="connsiteY2" fmla="*/ 1653 h 597482"/>
              <a:gd name="connsiteX3" fmla="*/ 5501004 w 5501004"/>
              <a:gd name="connsiteY3" fmla="*/ 237490 h 597482"/>
              <a:gd name="connsiteX0" fmla="*/ 0 w 5469649"/>
              <a:gd name="connsiteY0" fmla="*/ 599599 h 601135"/>
              <a:gd name="connsiteX1" fmla="*/ 1808810 w 5469649"/>
              <a:gd name="connsiteY1" fmla="*/ 217753 h 601135"/>
              <a:gd name="connsiteX2" fmla="*/ 2914293 w 5469649"/>
              <a:gd name="connsiteY2" fmla="*/ 5306 h 601135"/>
              <a:gd name="connsiteX3" fmla="*/ 5469649 w 5469649"/>
              <a:gd name="connsiteY3" fmla="*/ 84344 h 601135"/>
              <a:gd name="connsiteX0" fmla="*/ 0 w 5469649"/>
              <a:gd name="connsiteY0" fmla="*/ 599599 h 602077"/>
              <a:gd name="connsiteX1" fmla="*/ 1824488 w 5469649"/>
              <a:gd name="connsiteY1" fmla="*/ 343192 h 602077"/>
              <a:gd name="connsiteX2" fmla="*/ 2914293 w 5469649"/>
              <a:gd name="connsiteY2" fmla="*/ 5306 h 602077"/>
              <a:gd name="connsiteX3" fmla="*/ 5469649 w 5469649"/>
              <a:gd name="connsiteY3" fmla="*/ 84344 h 602077"/>
              <a:gd name="connsiteX0" fmla="*/ 0 w 5469649"/>
              <a:gd name="connsiteY0" fmla="*/ 599599 h 599599"/>
              <a:gd name="connsiteX1" fmla="*/ 410395 w 5469649"/>
              <a:gd name="connsiteY1" fmla="*/ 196033 h 599599"/>
              <a:gd name="connsiteX2" fmla="*/ 1824488 w 5469649"/>
              <a:gd name="connsiteY2" fmla="*/ 343192 h 599599"/>
              <a:gd name="connsiteX3" fmla="*/ 2914293 w 5469649"/>
              <a:gd name="connsiteY3" fmla="*/ 5306 h 599599"/>
              <a:gd name="connsiteX4" fmla="*/ 5469649 w 5469649"/>
              <a:gd name="connsiteY4" fmla="*/ 84344 h 599599"/>
              <a:gd name="connsiteX0" fmla="*/ 0 w 5469649"/>
              <a:gd name="connsiteY0" fmla="*/ 760976 h 760976"/>
              <a:gd name="connsiteX1" fmla="*/ 410395 w 5469649"/>
              <a:gd name="connsiteY1" fmla="*/ 357410 h 760976"/>
              <a:gd name="connsiteX2" fmla="*/ 1118993 w 5469649"/>
              <a:gd name="connsiteY2" fmla="*/ 2812 h 760976"/>
              <a:gd name="connsiteX3" fmla="*/ 2914293 w 5469649"/>
              <a:gd name="connsiteY3" fmla="*/ 166683 h 760976"/>
              <a:gd name="connsiteX4" fmla="*/ 5469649 w 5469649"/>
              <a:gd name="connsiteY4" fmla="*/ 245721 h 760976"/>
              <a:gd name="connsiteX0" fmla="*/ 0 w 5469649"/>
              <a:gd name="connsiteY0" fmla="*/ 1786260 h 1786260"/>
              <a:gd name="connsiteX1" fmla="*/ 410395 w 5469649"/>
              <a:gd name="connsiteY1" fmla="*/ 1382694 h 1786260"/>
              <a:gd name="connsiteX2" fmla="*/ 1118993 w 5469649"/>
              <a:gd name="connsiteY2" fmla="*/ 1028096 h 1786260"/>
              <a:gd name="connsiteX3" fmla="*/ 1722791 w 5469649"/>
              <a:gd name="connsiteY3" fmla="*/ 294 h 1786260"/>
              <a:gd name="connsiteX4" fmla="*/ 5469649 w 5469649"/>
              <a:gd name="connsiteY4" fmla="*/ 1271005 h 1786260"/>
              <a:gd name="connsiteX0" fmla="*/ 0 w 5469649"/>
              <a:gd name="connsiteY0" fmla="*/ 1819900 h 1819900"/>
              <a:gd name="connsiteX1" fmla="*/ 410395 w 5469649"/>
              <a:gd name="connsiteY1" fmla="*/ 1416334 h 1819900"/>
              <a:gd name="connsiteX2" fmla="*/ 1118993 w 5469649"/>
              <a:gd name="connsiteY2" fmla="*/ 1061736 h 1819900"/>
              <a:gd name="connsiteX3" fmla="*/ 1722791 w 5469649"/>
              <a:gd name="connsiteY3" fmla="*/ 33934 h 1819900"/>
              <a:gd name="connsiteX4" fmla="*/ 2730690 w 5469649"/>
              <a:gd name="connsiteY4" fmla="*/ 271701 h 1819900"/>
              <a:gd name="connsiteX5" fmla="*/ 5469649 w 5469649"/>
              <a:gd name="connsiteY5" fmla="*/ 1304645 h 1819900"/>
              <a:gd name="connsiteX0" fmla="*/ 0 w 5767525"/>
              <a:gd name="connsiteY0" fmla="*/ 1819900 h 1819900"/>
              <a:gd name="connsiteX1" fmla="*/ 410395 w 5767525"/>
              <a:gd name="connsiteY1" fmla="*/ 1416334 h 1819900"/>
              <a:gd name="connsiteX2" fmla="*/ 1118993 w 5767525"/>
              <a:gd name="connsiteY2" fmla="*/ 1061736 h 1819900"/>
              <a:gd name="connsiteX3" fmla="*/ 1722791 w 5767525"/>
              <a:gd name="connsiteY3" fmla="*/ 33934 h 1819900"/>
              <a:gd name="connsiteX4" fmla="*/ 2730690 w 5767525"/>
              <a:gd name="connsiteY4" fmla="*/ 271701 h 1819900"/>
              <a:gd name="connsiteX5" fmla="*/ 5767525 w 5767525"/>
              <a:gd name="connsiteY5" fmla="*/ 160011 h 1819900"/>
              <a:gd name="connsiteX0" fmla="*/ 0 w 5767525"/>
              <a:gd name="connsiteY0" fmla="*/ 1819900 h 1819900"/>
              <a:gd name="connsiteX1" fmla="*/ 410395 w 5767525"/>
              <a:gd name="connsiteY1" fmla="*/ 1416334 h 1819900"/>
              <a:gd name="connsiteX2" fmla="*/ 1118993 w 5767525"/>
              <a:gd name="connsiteY2" fmla="*/ 1061736 h 1819900"/>
              <a:gd name="connsiteX3" fmla="*/ 1722791 w 5767525"/>
              <a:gd name="connsiteY3" fmla="*/ 33934 h 1819900"/>
              <a:gd name="connsiteX4" fmla="*/ 2730690 w 5767525"/>
              <a:gd name="connsiteY4" fmla="*/ 271701 h 1819900"/>
              <a:gd name="connsiteX5" fmla="*/ 5767525 w 5767525"/>
              <a:gd name="connsiteY5" fmla="*/ 160011 h 1819900"/>
              <a:gd name="connsiteX0" fmla="*/ 0 w 5767525"/>
              <a:gd name="connsiteY0" fmla="*/ 1819900 h 1819900"/>
              <a:gd name="connsiteX1" fmla="*/ 394717 w 5767525"/>
              <a:gd name="connsiteY1" fmla="*/ 1384975 h 1819900"/>
              <a:gd name="connsiteX2" fmla="*/ 1118993 w 5767525"/>
              <a:gd name="connsiteY2" fmla="*/ 1061736 h 1819900"/>
              <a:gd name="connsiteX3" fmla="*/ 1722791 w 5767525"/>
              <a:gd name="connsiteY3" fmla="*/ 33934 h 1819900"/>
              <a:gd name="connsiteX4" fmla="*/ 2730690 w 5767525"/>
              <a:gd name="connsiteY4" fmla="*/ 271701 h 1819900"/>
              <a:gd name="connsiteX5" fmla="*/ 5767525 w 5767525"/>
              <a:gd name="connsiteY5" fmla="*/ 160011 h 1819900"/>
              <a:gd name="connsiteX0" fmla="*/ 0 w 5767525"/>
              <a:gd name="connsiteY0" fmla="*/ 1819900 h 1819900"/>
              <a:gd name="connsiteX1" fmla="*/ 394717 w 5767525"/>
              <a:gd name="connsiteY1" fmla="*/ 1384975 h 1819900"/>
              <a:gd name="connsiteX2" fmla="*/ 770982 w 5767525"/>
              <a:gd name="connsiteY2" fmla="*/ 1337934 h 1819900"/>
              <a:gd name="connsiteX3" fmla="*/ 1118993 w 5767525"/>
              <a:gd name="connsiteY3" fmla="*/ 1061736 h 1819900"/>
              <a:gd name="connsiteX4" fmla="*/ 1722791 w 5767525"/>
              <a:gd name="connsiteY4" fmla="*/ 33934 h 1819900"/>
              <a:gd name="connsiteX5" fmla="*/ 2730690 w 5767525"/>
              <a:gd name="connsiteY5" fmla="*/ 271701 h 1819900"/>
              <a:gd name="connsiteX6" fmla="*/ 5767525 w 5767525"/>
              <a:gd name="connsiteY6" fmla="*/ 160011 h 1819900"/>
              <a:gd name="connsiteX0" fmla="*/ 0 w 5767525"/>
              <a:gd name="connsiteY0" fmla="*/ 1840390 h 1840390"/>
              <a:gd name="connsiteX1" fmla="*/ 394717 w 5767525"/>
              <a:gd name="connsiteY1" fmla="*/ 1405465 h 1840390"/>
              <a:gd name="connsiteX2" fmla="*/ 770982 w 5767525"/>
              <a:gd name="connsiteY2" fmla="*/ 1358424 h 1840390"/>
              <a:gd name="connsiteX3" fmla="*/ 1118993 w 5767525"/>
              <a:gd name="connsiteY3" fmla="*/ 1082226 h 1840390"/>
              <a:gd name="connsiteX4" fmla="*/ 1722791 w 5767525"/>
              <a:gd name="connsiteY4" fmla="*/ 54424 h 1840390"/>
              <a:gd name="connsiteX5" fmla="*/ 2213327 w 5767525"/>
              <a:gd name="connsiteY5" fmla="*/ 182431 h 1840390"/>
              <a:gd name="connsiteX6" fmla="*/ 2730690 w 5767525"/>
              <a:gd name="connsiteY6" fmla="*/ 292191 h 1840390"/>
              <a:gd name="connsiteX7" fmla="*/ 5767525 w 5767525"/>
              <a:gd name="connsiteY7" fmla="*/ 180501 h 1840390"/>
              <a:gd name="connsiteX0" fmla="*/ 0 w 5767525"/>
              <a:gd name="connsiteY0" fmla="*/ 1840390 h 1840390"/>
              <a:gd name="connsiteX1" fmla="*/ 394717 w 5767525"/>
              <a:gd name="connsiteY1" fmla="*/ 1405465 h 1840390"/>
              <a:gd name="connsiteX2" fmla="*/ 770982 w 5767525"/>
              <a:gd name="connsiteY2" fmla="*/ 1358424 h 1840390"/>
              <a:gd name="connsiteX3" fmla="*/ 1118993 w 5767525"/>
              <a:gd name="connsiteY3" fmla="*/ 1082226 h 1840390"/>
              <a:gd name="connsiteX4" fmla="*/ 1722791 w 5767525"/>
              <a:gd name="connsiteY4" fmla="*/ 54424 h 1840390"/>
              <a:gd name="connsiteX5" fmla="*/ 2213327 w 5767525"/>
              <a:gd name="connsiteY5" fmla="*/ 182431 h 1840390"/>
              <a:gd name="connsiteX6" fmla="*/ 2730690 w 5767525"/>
              <a:gd name="connsiteY6" fmla="*/ 292191 h 1840390"/>
              <a:gd name="connsiteX7" fmla="*/ 4126002 w 5767525"/>
              <a:gd name="connsiteY7" fmla="*/ 198111 h 1840390"/>
              <a:gd name="connsiteX8" fmla="*/ 5767525 w 5767525"/>
              <a:gd name="connsiteY8" fmla="*/ 180501 h 184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7525" h="1840390">
                <a:moveTo>
                  <a:pt x="0" y="1840390"/>
                </a:moveTo>
                <a:cubicBezTo>
                  <a:pt x="107593" y="1830622"/>
                  <a:pt x="90636" y="1448199"/>
                  <a:pt x="394717" y="1405465"/>
                </a:cubicBezTo>
                <a:cubicBezTo>
                  <a:pt x="523214" y="1314684"/>
                  <a:pt x="650269" y="1412297"/>
                  <a:pt x="770982" y="1358424"/>
                </a:cubicBezTo>
                <a:cubicBezTo>
                  <a:pt x="891695" y="1304551"/>
                  <a:pt x="960358" y="1299559"/>
                  <a:pt x="1118993" y="1082226"/>
                </a:cubicBezTo>
                <a:cubicBezTo>
                  <a:pt x="1277628" y="864893"/>
                  <a:pt x="1540402" y="217457"/>
                  <a:pt x="1722791" y="54424"/>
                </a:cubicBezTo>
                <a:cubicBezTo>
                  <a:pt x="1905180" y="-108609"/>
                  <a:pt x="2045344" y="142803"/>
                  <a:pt x="2213327" y="182431"/>
                </a:cubicBezTo>
                <a:cubicBezTo>
                  <a:pt x="2381310" y="222059"/>
                  <a:pt x="2401459" y="266058"/>
                  <a:pt x="2730690" y="292191"/>
                </a:cubicBezTo>
                <a:cubicBezTo>
                  <a:pt x="3059921" y="318324"/>
                  <a:pt x="3619863" y="216726"/>
                  <a:pt x="4126002" y="198111"/>
                </a:cubicBezTo>
                <a:cubicBezTo>
                  <a:pt x="4632141" y="179496"/>
                  <a:pt x="5504390" y="206956"/>
                  <a:pt x="5767525" y="180501"/>
                </a:cubicBezTo>
              </a:path>
            </a:pathLst>
          </a:custGeom>
          <a:ln w="63500">
            <a:solidFill>
              <a:schemeClr val="tx1">
                <a:alpha val="50000"/>
              </a:scheme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208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99868"/>
            <a:ext cx="8229600" cy="667089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GRO1655 wacky wind</a:t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2084" y="1035051"/>
            <a:ext cx="8229600" cy="1173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 smtClean="0"/>
              <a:t>comparison of normal HSS SED with that in the Chandra epoch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432517" y="1827484"/>
            <a:ext cx="340916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2400" i="0" dirty="0" smtClean="0">
                <a:solidFill>
                  <a:srgbClr val="FF0000"/>
                </a:solidFill>
                <a:cs typeface="+mn-cs"/>
              </a:rPr>
              <a:t>Optical (outer disc, irradiation) HIGHER by factor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2400" i="0" dirty="0" smtClean="0">
              <a:solidFill>
                <a:srgbClr val="000000"/>
              </a:solidFill>
              <a:cs typeface="+mn-c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2400" i="0" dirty="0" err="1" smtClean="0">
                <a:solidFill>
                  <a:srgbClr val="000000"/>
                </a:solidFill>
                <a:cs typeface="+mn-cs"/>
              </a:rPr>
              <a:t>Mdot</a:t>
            </a:r>
            <a:r>
              <a:rPr lang="en-US" altLang="ja-JP" sz="2400" i="0" dirty="0" smtClean="0">
                <a:solidFill>
                  <a:srgbClr val="000000"/>
                </a:solidFill>
                <a:cs typeface="+mn-cs"/>
              </a:rPr>
              <a:t> (or irradiation L) HIGHER by factor 2</a:t>
            </a:r>
            <a:r>
              <a:rPr lang="en-US" altLang="ja-JP" sz="2400" i="0" baseline="30000" dirty="0" smtClean="0">
                <a:solidFill>
                  <a:srgbClr val="000000"/>
                </a:solidFill>
                <a:cs typeface="+mn-cs"/>
              </a:rPr>
              <a:t>1.5</a:t>
            </a:r>
            <a:r>
              <a:rPr lang="en-US" altLang="ja-JP" sz="2400" i="0" dirty="0" smtClean="0">
                <a:solidFill>
                  <a:srgbClr val="000000"/>
                </a:solidFill>
                <a:cs typeface="+mn-cs"/>
              </a:rPr>
              <a:t>=3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2400" i="0" dirty="0">
              <a:solidFill>
                <a:srgbClr val="000000"/>
              </a:solidFill>
              <a:cs typeface="+mn-c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2400" i="0" dirty="0" smtClean="0">
                <a:solidFill>
                  <a:srgbClr val="000000"/>
                </a:solidFill>
                <a:cs typeface="+mn-cs"/>
              </a:rPr>
              <a:t>But X-rays LOWER by factor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2400" i="0" dirty="0">
              <a:solidFill>
                <a:srgbClr val="000000"/>
              </a:solidFill>
              <a:cs typeface="+mn-c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2400" i="0" dirty="0" smtClean="0">
                <a:solidFill>
                  <a:srgbClr val="000000"/>
                </a:solidFill>
                <a:cs typeface="+mn-cs"/>
              </a:rPr>
              <a:t>So L underestimated by factor 6</a:t>
            </a:r>
            <a:r>
              <a:rPr kumimoji="1" lang="en-US" altLang="ja-JP" sz="2400" i="0" dirty="0">
                <a:solidFill>
                  <a:srgbClr val="000000"/>
                </a:solidFill>
                <a:cs typeface="+mn-cs"/>
              </a:rPr>
              <a:t> </a:t>
            </a:r>
            <a:r>
              <a:rPr kumimoji="1" lang="en-US" altLang="ja-JP" sz="2400" i="0" dirty="0" smtClean="0">
                <a:solidFill>
                  <a:srgbClr val="000000"/>
                </a:solidFill>
                <a:cs typeface="+mn-cs"/>
              </a:rPr>
              <a:t>and tau=1.8 so </a:t>
            </a:r>
            <a:r>
              <a:rPr kumimoji="1" lang="en-US" altLang="ja-JP" sz="2400" i="0" dirty="0" err="1" smtClean="0">
                <a:solidFill>
                  <a:srgbClr val="000000"/>
                </a:solidFill>
                <a:cs typeface="+mn-cs"/>
              </a:rPr>
              <a:t>Nh</a:t>
            </a:r>
            <a:r>
              <a:rPr kumimoji="1" lang="en-US" altLang="ja-JP" sz="2400" i="0" dirty="0" smtClean="0">
                <a:solidFill>
                  <a:srgbClr val="000000"/>
                </a:solidFill>
                <a:cs typeface="+mn-cs"/>
              </a:rPr>
              <a:t>=3e24</a:t>
            </a:r>
            <a:endParaRPr lang="en-US" altLang="ja-JP" sz="2400" i="0" dirty="0" smtClean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8" y="1843061"/>
            <a:ext cx="5214302" cy="393547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282782" y="2368231"/>
            <a:ext cx="97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kumimoji="1" lang="en-US" altLang="ja-JP" sz="2400" i="0" dirty="0" smtClean="0">
                <a:solidFill>
                  <a:srgbClr val="FF0000"/>
                </a:solidFill>
                <a:cs typeface="+mn-cs"/>
              </a:rPr>
              <a:t>Chandra</a:t>
            </a:r>
            <a:endParaRPr kumimoji="1" lang="ja-JP" altLang="en-US" sz="2400" i="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77639" y="2134138"/>
            <a:ext cx="1264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2400" i="0" dirty="0" smtClean="0">
                <a:solidFill>
                  <a:srgbClr val="000000"/>
                </a:solidFill>
                <a:cs typeface="+mn-cs"/>
              </a:rPr>
              <a:t>normal HSS</a:t>
            </a:r>
            <a:endParaRPr kumimoji="1" lang="ja-JP" altLang="en-US" sz="2400" i="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37721" y="4201579"/>
            <a:ext cx="689094" cy="797111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94" h="797111">
                <a:moveTo>
                  <a:pt x="0" y="324262"/>
                </a:moveTo>
                <a:cubicBezTo>
                  <a:pt x="81070" y="161016"/>
                  <a:pt x="162140" y="-2229"/>
                  <a:pt x="243210" y="23"/>
                </a:cubicBezTo>
                <a:cubicBezTo>
                  <a:pt x="324280" y="2275"/>
                  <a:pt x="412105" y="204924"/>
                  <a:pt x="486419" y="337772"/>
                </a:cubicBezTo>
                <a:cubicBezTo>
                  <a:pt x="560733" y="470620"/>
                  <a:pt x="689094" y="797111"/>
                  <a:pt x="689094" y="797111"/>
                </a:cubicBezTo>
              </a:path>
            </a:pathLst>
          </a:custGeom>
          <a:ln w="63500">
            <a:solidFill>
              <a:schemeClr val="tx1">
                <a:alpha val="50000"/>
              </a:scheme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855001" y="4016229"/>
            <a:ext cx="689094" cy="797111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094" h="797111">
                <a:moveTo>
                  <a:pt x="0" y="324262"/>
                </a:moveTo>
                <a:cubicBezTo>
                  <a:pt x="81070" y="161016"/>
                  <a:pt x="162140" y="-2229"/>
                  <a:pt x="243210" y="23"/>
                </a:cubicBezTo>
                <a:cubicBezTo>
                  <a:pt x="324280" y="2275"/>
                  <a:pt x="412105" y="204924"/>
                  <a:pt x="486419" y="337772"/>
                </a:cubicBezTo>
                <a:cubicBezTo>
                  <a:pt x="560733" y="470620"/>
                  <a:pt x="689094" y="797111"/>
                  <a:pt x="689094" y="797111"/>
                </a:cubicBezTo>
              </a:path>
            </a:pathLst>
          </a:custGeom>
          <a:ln w="63500">
            <a:solidFill>
              <a:srgbClr val="FF0000">
                <a:alpha val="50000"/>
              </a:srgb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939427" y="2137170"/>
            <a:ext cx="1297118" cy="999738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  <a:gd name="connsiteX0" fmla="*/ 0 w 1297118"/>
              <a:gd name="connsiteY0" fmla="*/ 324262 h 1472609"/>
              <a:gd name="connsiteX1" fmla="*/ 243210 w 1297118"/>
              <a:gd name="connsiteY1" fmla="*/ 23 h 1472609"/>
              <a:gd name="connsiteX2" fmla="*/ 486419 w 1297118"/>
              <a:gd name="connsiteY2" fmla="*/ 337772 h 1472609"/>
              <a:gd name="connsiteX3" fmla="*/ 1297118 w 1297118"/>
              <a:gd name="connsiteY3" fmla="*/ 1472609 h 1472609"/>
              <a:gd name="connsiteX0" fmla="*/ 0 w 1297118"/>
              <a:gd name="connsiteY0" fmla="*/ 370219 h 1518566"/>
              <a:gd name="connsiteX1" fmla="*/ 243210 w 1297118"/>
              <a:gd name="connsiteY1" fmla="*/ 45980 h 1518566"/>
              <a:gd name="connsiteX2" fmla="*/ 540466 w 1297118"/>
              <a:gd name="connsiteY2" fmla="*/ 1369957 h 1518566"/>
              <a:gd name="connsiteX3" fmla="*/ 1297118 w 1297118"/>
              <a:gd name="connsiteY3" fmla="*/ 1518566 h 1518566"/>
              <a:gd name="connsiteX0" fmla="*/ 0 w 1297118"/>
              <a:gd name="connsiteY0" fmla="*/ 56447 h 1204794"/>
              <a:gd name="connsiteX1" fmla="*/ 256721 w 1297118"/>
              <a:gd name="connsiteY1" fmla="*/ 286117 h 1204794"/>
              <a:gd name="connsiteX2" fmla="*/ 540466 w 1297118"/>
              <a:gd name="connsiteY2" fmla="*/ 1056185 h 1204794"/>
              <a:gd name="connsiteX3" fmla="*/ 1297118 w 1297118"/>
              <a:gd name="connsiteY3" fmla="*/ 1204794 h 1204794"/>
              <a:gd name="connsiteX0" fmla="*/ 0 w 1297118"/>
              <a:gd name="connsiteY0" fmla="*/ 48409 h 1196756"/>
              <a:gd name="connsiteX1" fmla="*/ 256721 w 1297118"/>
              <a:gd name="connsiteY1" fmla="*/ 278079 h 1196756"/>
              <a:gd name="connsiteX2" fmla="*/ 540466 w 1297118"/>
              <a:gd name="connsiteY2" fmla="*/ 1048147 h 1196756"/>
              <a:gd name="connsiteX3" fmla="*/ 1297118 w 1297118"/>
              <a:gd name="connsiteY3" fmla="*/ 1196756 h 1196756"/>
              <a:gd name="connsiteX0" fmla="*/ 0 w 1297118"/>
              <a:gd name="connsiteY0" fmla="*/ 62058 h 1210405"/>
              <a:gd name="connsiteX1" fmla="*/ 256721 w 1297118"/>
              <a:gd name="connsiteY1" fmla="*/ 197158 h 1210405"/>
              <a:gd name="connsiteX2" fmla="*/ 540466 w 1297118"/>
              <a:gd name="connsiteY2" fmla="*/ 1061796 h 1210405"/>
              <a:gd name="connsiteX3" fmla="*/ 1297118 w 1297118"/>
              <a:gd name="connsiteY3" fmla="*/ 1210405 h 1210405"/>
              <a:gd name="connsiteX0" fmla="*/ 0 w 1297118"/>
              <a:gd name="connsiteY0" fmla="*/ 69628 h 1217975"/>
              <a:gd name="connsiteX1" fmla="*/ 256721 w 1297118"/>
              <a:gd name="connsiteY1" fmla="*/ 204728 h 1217975"/>
              <a:gd name="connsiteX2" fmla="*/ 540466 w 1297118"/>
              <a:gd name="connsiteY2" fmla="*/ 920756 h 1217975"/>
              <a:gd name="connsiteX3" fmla="*/ 1297118 w 1297118"/>
              <a:gd name="connsiteY3" fmla="*/ 1217975 h 1217975"/>
              <a:gd name="connsiteX0" fmla="*/ 0 w 1297118"/>
              <a:gd name="connsiteY0" fmla="*/ 69628 h 1069366"/>
              <a:gd name="connsiteX1" fmla="*/ 256721 w 1297118"/>
              <a:gd name="connsiteY1" fmla="*/ 204728 h 1069366"/>
              <a:gd name="connsiteX2" fmla="*/ 540466 w 1297118"/>
              <a:gd name="connsiteY2" fmla="*/ 920756 h 1069366"/>
              <a:gd name="connsiteX3" fmla="*/ 1297118 w 1297118"/>
              <a:gd name="connsiteY3" fmla="*/ 1069366 h 1069366"/>
              <a:gd name="connsiteX0" fmla="*/ 0 w 1297118"/>
              <a:gd name="connsiteY0" fmla="*/ 0 h 999738"/>
              <a:gd name="connsiteX1" fmla="*/ 256721 w 1297118"/>
              <a:gd name="connsiteY1" fmla="*/ 13510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7118" h="999738">
                <a:moveTo>
                  <a:pt x="0" y="0"/>
                </a:moveTo>
                <a:cubicBezTo>
                  <a:pt x="94582" y="25894"/>
                  <a:pt x="166643" y="-6755"/>
                  <a:pt x="256721" y="135100"/>
                </a:cubicBezTo>
                <a:cubicBezTo>
                  <a:pt x="346799" y="276955"/>
                  <a:pt x="367067" y="707022"/>
                  <a:pt x="540466" y="851128"/>
                </a:cubicBezTo>
                <a:cubicBezTo>
                  <a:pt x="713865" y="995234"/>
                  <a:pt x="1044901" y="950202"/>
                  <a:pt x="1297118" y="999738"/>
                </a:cubicBezTo>
              </a:path>
            </a:pathLst>
          </a:custGeom>
          <a:ln w="63500">
            <a:solidFill>
              <a:schemeClr val="tx1">
                <a:alpha val="50000"/>
              </a:scheme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983730" y="2289570"/>
            <a:ext cx="891769" cy="3012724"/>
          </a:xfrm>
          <a:custGeom>
            <a:avLst/>
            <a:gdLst>
              <a:gd name="connsiteX0" fmla="*/ 0 w 689094"/>
              <a:gd name="connsiteY0" fmla="*/ 324262 h 797111"/>
              <a:gd name="connsiteX1" fmla="*/ 243210 w 689094"/>
              <a:gd name="connsiteY1" fmla="*/ 23 h 797111"/>
              <a:gd name="connsiteX2" fmla="*/ 486419 w 689094"/>
              <a:gd name="connsiteY2" fmla="*/ 337772 h 797111"/>
              <a:gd name="connsiteX3" fmla="*/ 689094 w 689094"/>
              <a:gd name="connsiteY3" fmla="*/ 797111 h 797111"/>
              <a:gd name="connsiteX0" fmla="*/ 0 w 1297118"/>
              <a:gd name="connsiteY0" fmla="*/ 324262 h 1472609"/>
              <a:gd name="connsiteX1" fmla="*/ 243210 w 1297118"/>
              <a:gd name="connsiteY1" fmla="*/ 23 h 1472609"/>
              <a:gd name="connsiteX2" fmla="*/ 486419 w 1297118"/>
              <a:gd name="connsiteY2" fmla="*/ 337772 h 1472609"/>
              <a:gd name="connsiteX3" fmla="*/ 1297118 w 1297118"/>
              <a:gd name="connsiteY3" fmla="*/ 1472609 h 1472609"/>
              <a:gd name="connsiteX0" fmla="*/ 0 w 1297118"/>
              <a:gd name="connsiteY0" fmla="*/ 370219 h 1518566"/>
              <a:gd name="connsiteX1" fmla="*/ 243210 w 1297118"/>
              <a:gd name="connsiteY1" fmla="*/ 45980 h 1518566"/>
              <a:gd name="connsiteX2" fmla="*/ 540466 w 1297118"/>
              <a:gd name="connsiteY2" fmla="*/ 1369957 h 1518566"/>
              <a:gd name="connsiteX3" fmla="*/ 1297118 w 1297118"/>
              <a:gd name="connsiteY3" fmla="*/ 1518566 h 1518566"/>
              <a:gd name="connsiteX0" fmla="*/ 0 w 1297118"/>
              <a:gd name="connsiteY0" fmla="*/ 56447 h 1204794"/>
              <a:gd name="connsiteX1" fmla="*/ 256721 w 1297118"/>
              <a:gd name="connsiteY1" fmla="*/ 286117 h 1204794"/>
              <a:gd name="connsiteX2" fmla="*/ 540466 w 1297118"/>
              <a:gd name="connsiteY2" fmla="*/ 1056185 h 1204794"/>
              <a:gd name="connsiteX3" fmla="*/ 1297118 w 1297118"/>
              <a:gd name="connsiteY3" fmla="*/ 1204794 h 1204794"/>
              <a:gd name="connsiteX0" fmla="*/ 0 w 1297118"/>
              <a:gd name="connsiteY0" fmla="*/ 48409 h 1196756"/>
              <a:gd name="connsiteX1" fmla="*/ 256721 w 1297118"/>
              <a:gd name="connsiteY1" fmla="*/ 278079 h 1196756"/>
              <a:gd name="connsiteX2" fmla="*/ 540466 w 1297118"/>
              <a:gd name="connsiteY2" fmla="*/ 1048147 h 1196756"/>
              <a:gd name="connsiteX3" fmla="*/ 1297118 w 1297118"/>
              <a:gd name="connsiteY3" fmla="*/ 1196756 h 1196756"/>
              <a:gd name="connsiteX0" fmla="*/ 0 w 1297118"/>
              <a:gd name="connsiteY0" fmla="*/ 62058 h 1210405"/>
              <a:gd name="connsiteX1" fmla="*/ 256721 w 1297118"/>
              <a:gd name="connsiteY1" fmla="*/ 197158 h 1210405"/>
              <a:gd name="connsiteX2" fmla="*/ 540466 w 1297118"/>
              <a:gd name="connsiteY2" fmla="*/ 1061796 h 1210405"/>
              <a:gd name="connsiteX3" fmla="*/ 1297118 w 1297118"/>
              <a:gd name="connsiteY3" fmla="*/ 1210405 h 1210405"/>
              <a:gd name="connsiteX0" fmla="*/ 0 w 1297118"/>
              <a:gd name="connsiteY0" fmla="*/ 69628 h 1217975"/>
              <a:gd name="connsiteX1" fmla="*/ 256721 w 1297118"/>
              <a:gd name="connsiteY1" fmla="*/ 204728 h 1217975"/>
              <a:gd name="connsiteX2" fmla="*/ 540466 w 1297118"/>
              <a:gd name="connsiteY2" fmla="*/ 920756 h 1217975"/>
              <a:gd name="connsiteX3" fmla="*/ 1297118 w 1297118"/>
              <a:gd name="connsiteY3" fmla="*/ 1217975 h 1217975"/>
              <a:gd name="connsiteX0" fmla="*/ 0 w 1297118"/>
              <a:gd name="connsiteY0" fmla="*/ 69628 h 1069366"/>
              <a:gd name="connsiteX1" fmla="*/ 256721 w 1297118"/>
              <a:gd name="connsiteY1" fmla="*/ 204728 h 1069366"/>
              <a:gd name="connsiteX2" fmla="*/ 540466 w 1297118"/>
              <a:gd name="connsiteY2" fmla="*/ 920756 h 1069366"/>
              <a:gd name="connsiteX3" fmla="*/ 1297118 w 1297118"/>
              <a:gd name="connsiteY3" fmla="*/ 1069366 h 1069366"/>
              <a:gd name="connsiteX0" fmla="*/ 0 w 1297118"/>
              <a:gd name="connsiteY0" fmla="*/ 0 h 999738"/>
              <a:gd name="connsiteX1" fmla="*/ 256721 w 1297118"/>
              <a:gd name="connsiteY1" fmla="*/ 13510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1297118"/>
              <a:gd name="connsiteY0" fmla="*/ 0 h 999738"/>
              <a:gd name="connsiteX1" fmla="*/ 256721 w 1297118"/>
              <a:gd name="connsiteY1" fmla="*/ 229670 h 999738"/>
              <a:gd name="connsiteX2" fmla="*/ 540466 w 1297118"/>
              <a:gd name="connsiteY2" fmla="*/ 851128 h 999738"/>
              <a:gd name="connsiteX3" fmla="*/ 1297118 w 1297118"/>
              <a:gd name="connsiteY3" fmla="*/ 999738 h 999738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540466 w 891769"/>
              <a:gd name="connsiteY2" fmla="*/ 851128 h 3012724"/>
              <a:gd name="connsiteX3" fmla="*/ 891769 w 891769"/>
              <a:gd name="connsiteY3" fmla="*/ 3012724 h 3012724"/>
              <a:gd name="connsiteX0" fmla="*/ 0 w 891769"/>
              <a:gd name="connsiteY0" fmla="*/ 0 h 3012724"/>
              <a:gd name="connsiteX1" fmla="*/ 256721 w 891769"/>
              <a:gd name="connsiteY1" fmla="*/ 229670 h 3012724"/>
              <a:gd name="connsiteX2" fmla="*/ 499931 w 891769"/>
              <a:gd name="connsiteY2" fmla="*/ 1161857 h 3012724"/>
              <a:gd name="connsiteX3" fmla="*/ 891769 w 891769"/>
              <a:gd name="connsiteY3" fmla="*/ 3012724 h 301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769" h="3012724">
                <a:moveTo>
                  <a:pt x="0" y="0"/>
                </a:moveTo>
                <a:cubicBezTo>
                  <a:pt x="94582" y="25894"/>
                  <a:pt x="173399" y="36027"/>
                  <a:pt x="256721" y="229670"/>
                </a:cubicBezTo>
                <a:cubicBezTo>
                  <a:pt x="340043" y="423313"/>
                  <a:pt x="394090" y="698015"/>
                  <a:pt x="499931" y="1161857"/>
                </a:cubicBezTo>
                <a:cubicBezTo>
                  <a:pt x="605772" y="1625699"/>
                  <a:pt x="639552" y="2963188"/>
                  <a:pt x="891769" y="3012724"/>
                </a:cubicBezTo>
              </a:path>
            </a:pathLst>
          </a:custGeom>
          <a:ln w="63500">
            <a:solidFill>
              <a:srgbClr val="FF0000">
                <a:alpha val="50000"/>
              </a:srgbClr>
            </a:solidFill>
          </a:ln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53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3508" y="1520788"/>
            <a:ext cx="5976664" cy="34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1">
              <a:lnSpc>
                <a:spcPct val="90000"/>
              </a:lnSpc>
              <a:buNone/>
            </a:pPr>
            <a:endParaRPr lang="en-GB" sz="2800" i="0" dirty="0" smtClean="0">
              <a:solidFill>
                <a:srgbClr val="006600"/>
              </a:solidFill>
            </a:endParaRPr>
          </a:p>
          <a:p>
            <a:pPr marL="342900" lvl="1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Any </a:t>
            </a:r>
            <a:r>
              <a:rPr lang="en-GB" sz="2800" i="0" dirty="0">
                <a:solidFill>
                  <a:srgbClr val="006600"/>
                </a:solidFill>
              </a:rPr>
              <a:t>and every NS and BHB with a big </a:t>
            </a:r>
            <a:r>
              <a:rPr lang="en-GB" sz="2800" i="0" dirty="0" smtClean="0">
                <a:solidFill>
                  <a:srgbClr val="006600"/>
                </a:solidFill>
              </a:rPr>
              <a:t>disk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  <a:r>
              <a:rPr lang="en-GB" sz="2800" i="0" dirty="0" smtClean="0">
                <a:solidFill>
                  <a:srgbClr val="006600"/>
                </a:solidFill>
              </a:rPr>
              <a:t>should have thermal wind at L&gt;</a:t>
            </a:r>
            <a:r>
              <a:rPr lang="en-GB" sz="2800" i="0" dirty="0" err="1" smtClean="0">
                <a:solidFill>
                  <a:srgbClr val="006600"/>
                </a:solidFill>
              </a:rPr>
              <a:t>Lcrit</a:t>
            </a:r>
            <a:r>
              <a:rPr lang="en-GB" sz="2800" i="0" dirty="0">
                <a:solidFill>
                  <a:srgbClr val="006600"/>
                </a:solidFill>
              </a:rPr>
              <a:t> </a:t>
            </a:r>
            <a:r>
              <a:rPr lang="en-GB" sz="2800" i="0" dirty="0" smtClean="0">
                <a:solidFill>
                  <a:srgbClr val="006600"/>
                </a:solidFill>
              </a:rPr>
              <a:t>≈0.03LEdd</a:t>
            </a:r>
          </a:p>
          <a:p>
            <a:pPr marL="342900" lvl="1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Theory (and my new code) PREDICT </a:t>
            </a:r>
            <a:r>
              <a:rPr lang="en-GB" sz="2800" i="0" dirty="0" err="1" smtClean="0">
                <a:solidFill>
                  <a:srgbClr val="006600"/>
                </a:solidFill>
              </a:rPr>
              <a:t>Nh</a:t>
            </a:r>
            <a:r>
              <a:rPr lang="en-GB" sz="2800" i="0" dirty="0" smtClean="0">
                <a:solidFill>
                  <a:srgbClr val="006600"/>
                </a:solidFill>
              </a:rPr>
              <a:t> given L, predict Tic and </a:t>
            </a:r>
            <a:r>
              <a:rPr lang="en-GB" sz="2800" i="0" dirty="0" err="1" smtClean="0">
                <a:solidFill>
                  <a:srgbClr val="006600"/>
                </a:solidFill>
              </a:rPr>
              <a:t>Ric</a:t>
            </a:r>
            <a:r>
              <a:rPr lang="en-GB" sz="2800" i="0" dirty="0" smtClean="0">
                <a:solidFill>
                  <a:srgbClr val="006600"/>
                </a:solidFill>
              </a:rPr>
              <a:t> from spectrum, predict </a:t>
            </a:r>
            <a:r>
              <a:rPr lang="en-GB" sz="2800" i="0" dirty="0" smtClean="0">
                <a:solidFill>
                  <a:srgbClr val="006600"/>
                </a:solidFill>
                <a:latin typeface="Symbol" charset="2"/>
                <a:cs typeface="Symbol" charset="2"/>
              </a:rPr>
              <a:t>x</a:t>
            </a:r>
            <a:r>
              <a:rPr lang="en-GB" sz="2800" i="0" dirty="0" smtClean="0">
                <a:solidFill>
                  <a:srgbClr val="006600"/>
                </a:solidFill>
              </a:rPr>
              <a:t> from Lx</a:t>
            </a:r>
            <a:r>
              <a:rPr lang="en-GB" sz="2800" i="0" dirty="0" smtClean="0">
                <a:solidFill>
                  <a:srgbClr val="006600"/>
                </a:solidFill>
              </a:rPr>
              <a:t> </a:t>
            </a:r>
          </a:p>
          <a:p>
            <a:pPr marL="342900" lvl="1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Critically test on evolution of wind for CHANGING L + SPECTRUM</a:t>
            </a:r>
          </a:p>
          <a:p>
            <a:pPr marL="342900" lvl="1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Critically test with </a:t>
            </a:r>
            <a:r>
              <a:rPr lang="en-GB" sz="2800" i="0" dirty="0" err="1">
                <a:solidFill>
                  <a:srgbClr val="006600"/>
                </a:solidFill>
              </a:rPr>
              <a:t>A</a:t>
            </a:r>
            <a:r>
              <a:rPr lang="en-GB" sz="2800" i="0" dirty="0" err="1" smtClean="0">
                <a:solidFill>
                  <a:srgbClr val="006600"/>
                </a:solidFill>
              </a:rPr>
              <a:t>stro</a:t>
            </a:r>
            <a:r>
              <a:rPr lang="en-GB" sz="2800" i="0" dirty="0" smtClean="0">
                <a:solidFill>
                  <a:srgbClr val="006600"/>
                </a:solidFill>
              </a:rPr>
              <a:t>-H – turbulent or laminar, steady or variable….</a:t>
            </a:r>
          </a:p>
          <a:p>
            <a:pPr marL="342900" lvl="1" indent="-342900">
              <a:lnSpc>
                <a:spcPct val="90000"/>
              </a:lnSpc>
            </a:pPr>
            <a:r>
              <a:rPr lang="en-GB" sz="2800" i="0" dirty="0" smtClean="0">
                <a:solidFill>
                  <a:srgbClr val="006600"/>
                </a:solidFill>
              </a:rPr>
              <a:t>Only go to B field if REALLY need</a:t>
            </a:r>
            <a:endParaRPr lang="en-GB" sz="2800" i="0" dirty="0" smtClean="0">
              <a:solidFill>
                <a:srgbClr val="006600"/>
              </a:solidFill>
            </a:endParaRPr>
          </a:p>
          <a:p>
            <a:pPr marL="342900" lvl="1" indent="-342900">
              <a:lnSpc>
                <a:spcPct val="90000"/>
              </a:lnSpc>
            </a:pPr>
            <a:endParaRPr lang="en-GB" sz="2400" i="0" dirty="0">
              <a:solidFill>
                <a:srgbClr val="006600"/>
              </a:solidFill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85800" y="30578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4400" b="1" i="0" dirty="0" smtClean="0">
                <a:solidFill>
                  <a:srgbClr val="006600"/>
                </a:solidFill>
              </a:rPr>
              <a:t>Conclusions</a:t>
            </a:r>
            <a:endParaRPr lang="en-GB" sz="4400" b="1" i="0" dirty="0">
              <a:solidFill>
                <a:srgbClr val="0066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77856" y="1844824"/>
            <a:ext cx="2951820" cy="2355677"/>
            <a:chOff x="4943797" y="1457325"/>
            <a:chExt cx="3821113" cy="3579813"/>
          </a:xfrm>
        </p:grpSpPr>
        <p:sp>
          <p:nvSpPr>
            <p:cNvPr id="11" name="Freeform 2" descr="70%"/>
            <p:cNvSpPr>
              <a:spLocks/>
            </p:cNvSpPr>
            <p:nvPr/>
          </p:nvSpPr>
          <p:spPr bwMode="auto">
            <a:xfrm>
              <a:off x="4943797" y="1457325"/>
              <a:ext cx="3182938" cy="2794000"/>
            </a:xfrm>
            <a:custGeom>
              <a:avLst/>
              <a:gdLst>
                <a:gd name="T0" fmla="*/ 2005 w 2005"/>
                <a:gd name="T1" fmla="*/ 1760 h 1760"/>
                <a:gd name="T2" fmla="*/ 1512 w 2005"/>
                <a:gd name="T3" fmla="*/ 1495 h 1760"/>
                <a:gd name="T4" fmla="*/ 936 w 2005"/>
                <a:gd name="T5" fmla="*/ 1001 h 1760"/>
                <a:gd name="T6" fmla="*/ 131 w 2005"/>
                <a:gd name="T7" fmla="*/ 87 h 1760"/>
                <a:gd name="T8" fmla="*/ 149 w 2005"/>
                <a:gd name="T9" fmla="*/ 1523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5" h="1760">
                  <a:moveTo>
                    <a:pt x="2005" y="1760"/>
                  </a:moveTo>
                  <a:cubicBezTo>
                    <a:pt x="1847" y="1690"/>
                    <a:pt x="1690" y="1621"/>
                    <a:pt x="1512" y="1495"/>
                  </a:cubicBezTo>
                  <a:cubicBezTo>
                    <a:pt x="1334" y="1369"/>
                    <a:pt x="1166" y="1236"/>
                    <a:pt x="936" y="1001"/>
                  </a:cubicBezTo>
                  <a:cubicBezTo>
                    <a:pt x="706" y="766"/>
                    <a:pt x="262" y="0"/>
                    <a:pt x="131" y="87"/>
                  </a:cubicBezTo>
                  <a:cubicBezTo>
                    <a:pt x="0" y="174"/>
                    <a:pt x="74" y="848"/>
                    <a:pt x="149" y="1523"/>
                  </a:cubicBezTo>
                </a:path>
              </a:pathLst>
            </a:custGeom>
            <a:pattFill prst="pct70">
              <a:fgClr>
                <a:srgbClr val="00FF00"/>
              </a:fgClr>
              <a:bgClr>
                <a:srgbClr val="FFFFFF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5164460" y="3835400"/>
              <a:ext cx="3005137" cy="884238"/>
            </a:xfrm>
            <a:custGeom>
              <a:avLst/>
              <a:gdLst>
                <a:gd name="T0" fmla="*/ 1875 w 1893"/>
                <a:gd name="T1" fmla="*/ 475 h 557"/>
                <a:gd name="T2" fmla="*/ 0 w 1893"/>
                <a:gd name="T3" fmla="*/ 557 h 557"/>
                <a:gd name="T4" fmla="*/ 18 w 1893"/>
                <a:gd name="T5" fmla="*/ 0 h 557"/>
                <a:gd name="T6" fmla="*/ 1847 w 1893"/>
                <a:gd name="T7" fmla="*/ 210 h 557"/>
                <a:gd name="T8" fmla="*/ 1893 w 1893"/>
                <a:gd name="T9" fmla="*/ 338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3" h="557">
                  <a:moveTo>
                    <a:pt x="1875" y="475"/>
                  </a:moveTo>
                  <a:lnTo>
                    <a:pt x="0" y="557"/>
                  </a:lnTo>
                  <a:lnTo>
                    <a:pt x="18" y="0"/>
                  </a:lnTo>
                  <a:lnTo>
                    <a:pt x="1847" y="210"/>
                  </a:lnTo>
                  <a:lnTo>
                    <a:pt x="1893" y="3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166047" y="3921125"/>
              <a:ext cx="3000375" cy="711200"/>
            </a:xfrm>
            <a:custGeom>
              <a:avLst/>
              <a:gdLst>
                <a:gd name="T0" fmla="*/ 1883 w 1890"/>
                <a:gd name="T1" fmla="*/ 293 h 448"/>
                <a:gd name="T2" fmla="*/ 0 w 1890"/>
                <a:gd name="T3" fmla="*/ 448 h 448"/>
                <a:gd name="T4" fmla="*/ 9 w 1890"/>
                <a:gd name="T5" fmla="*/ 0 h 448"/>
                <a:gd name="T6" fmla="*/ 1890 w 1890"/>
                <a:gd name="T7" fmla="*/ 28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0" h="448">
                  <a:moveTo>
                    <a:pt x="1883" y="293"/>
                  </a:moveTo>
                  <a:lnTo>
                    <a:pt x="0" y="448"/>
                  </a:lnTo>
                  <a:lnTo>
                    <a:pt x="9" y="0"/>
                  </a:lnTo>
                  <a:lnTo>
                    <a:pt x="1890" y="285"/>
                  </a:lnTo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8096572" y="4111625"/>
              <a:ext cx="668338" cy="508000"/>
            </a:xfrm>
            <a:prstGeom prst="irregularSeal1">
              <a:avLst/>
            </a:prstGeom>
            <a:solidFill>
              <a:srgbClr val="F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 flipH="1" flipV="1">
              <a:off x="6661472" y="3381375"/>
              <a:ext cx="1828800" cy="95885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flipH="1">
              <a:off x="5964560" y="3424238"/>
              <a:ext cx="666750" cy="449262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 flipV="1">
              <a:off x="5820097" y="2816225"/>
              <a:ext cx="174625" cy="1730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H="1" flipV="1">
              <a:off x="5802635" y="3205163"/>
              <a:ext cx="203200" cy="85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 flipV="1">
              <a:off x="5774060" y="3538538"/>
              <a:ext cx="231775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 flipH="1" flipV="1">
              <a:off x="5218435" y="2128838"/>
              <a:ext cx="422275" cy="433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" name="Line 15"/>
            <p:cNvSpPr>
              <a:spLocks noChangeShapeType="1"/>
            </p:cNvSpPr>
            <p:nvPr/>
          </p:nvSpPr>
          <p:spPr bwMode="auto">
            <a:xfrm flipH="1" flipV="1">
              <a:off x="5099372" y="2822575"/>
              <a:ext cx="481013" cy="258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 flipH="1" flipV="1">
              <a:off x="5113660" y="3328988"/>
              <a:ext cx="422275" cy="128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 flipH="1">
              <a:off x="6342385" y="2466975"/>
              <a:ext cx="28575" cy="2570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5973055" y="1763713"/>
              <a:ext cx="970435" cy="463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sz="2400" i="0" dirty="0" smtClean="0">
                  <a:solidFill>
                    <a:srgbClr val="006600"/>
                  </a:solidFill>
                  <a:cs typeface="+mn-cs"/>
                </a:rPr>
                <a:t>R=R</a:t>
              </a:r>
              <a:r>
                <a:rPr lang="en-GB" sz="2400" i="0" baseline="-25000" dirty="0" smtClean="0">
                  <a:solidFill>
                    <a:srgbClr val="006600"/>
                  </a:solidFill>
                  <a:cs typeface="+mn-cs"/>
                </a:rPr>
                <a:t>IC</a:t>
              </a:r>
              <a:endParaRPr lang="en-US" sz="2400" i="0" baseline="-25000" dirty="0" smtClean="0">
                <a:solidFill>
                  <a:srgbClr val="006600"/>
                </a:solidFill>
                <a:cs typeface="+mn-cs"/>
              </a:endParaRPr>
            </a:p>
          </p:txBody>
        </p:sp>
        <p:sp>
          <p:nvSpPr>
            <p:cNvPr id="25" name="Freeform 2"/>
            <p:cNvSpPr>
              <a:spLocks/>
            </p:cNvSpPr>
            <p:nvPr/>
          </p:nvSpPr>
          <p:spPr bwMode="auto">
            <a:xfrm>
              <a:off x="5148064" y="3835400"/>
              <a:ext cx="3005137" cy="884238"/>
            </a:xfrm>
            <a:custGeom>
              <a:avLst/>
              <a:gdLst>
                <a:gd name="T0" fmla="*/ 1875 w 1893"/>
                <a:gd name="T1" fmla="*/ 475 h 557"/>
                <a:gd name="T2" fmla="*/ 0 w 1893"/>
                <a:gd name="T3" fmla="*/ 557 h 557"/>
                <a:gd name="T4" fmla="*/ 18 w 1893"/>
                <a:gd name="T5" fmla="*/ 0 h 557"/>
                <a:gd name="T6" fmla="*/ 1847 w 1893"/>
                <a:gd name="T7" fmla="*/ 210 h 557"/>
                <a:gd name="T8" fmla="*/ 1893 w 1893"/>
                <a:gd name="T9" fmla="*/ 338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3" h="557">
                  <a:moveTo>
                    <a:pt x="1875" y="475"/>
                  </a:moveTo>
                  <a:lnTo>
                    <a:pt x="0" y="557"/>
                  </a:lnTo>
                  <a:lnTo>
                    <a:pt x="18" y="0"/>
                  </a:lnTo>
                  <a:lnTo>
                    <a:pt x="1847" y="210"/>
                  </a:lnTo>
                  <a:lnTo>
                    <a:pt x="1893" y="338"/>
                  </a:lnTo>
                </a:path>
              </a:pathLst>
            </a:custGeom>
            <a:solidFill>
              <a:srgbClr val="0066FF">
                <a:alpha val="28000"/>
              </a:srgbClr>
            </a:solidFill>
            <a:ln>
              <a:noFill/>
            </a:ln>
            <a:effectLst/>
            <a:extLst/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66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L~0.1LEdd </a:t>
            </a:r>
            <a:endParaRPr lang="en-US" dirty="0">
              <a:solidFill>
                <a:srgbClr val="0066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617" y="4164731"/>
            <a:ext cx="7053938" cy="1723673"/>
            <a:chOff x="4876800" y="2067628"/>
            <a:chExt cx="3962400" cy="1143000"/>
          </a:xfrm>
        </p:grpSpPr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4876800" y="2067628"/>
              <a:ext cx="3962400" cy="1143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5489575" y="2259716"/>
              <a:ext cx="2736850" cy="787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008688" y="2372428"/>
              <a:ext cx="1698625" cy="4905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7" name="Oval 9"/>
            <p:cNvSpPr>
              <a:spLocks noChangeAspect="1" noChangeArrowheads="1"/>
            </p:cNvSpPr>
            <p:nvPr/>
          </p:nvSpPr>
          <p:spPr bwMode="auto">
            <a:xfrm>
              <a:off x="6575426" y="2507366"/>
              <a:ext cx="506170" cy="1460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6364288" y="2476012"/>
              <a:ext cx="958850" cy="2833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5953626" y="4268902"/>
            <a:ext cx="3190374" cy="1473194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17333" y="4923102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L~0.1LEdd </a:t>
            </a:r>
            <a:endParaRPr lang="en-US" dirty="0">
              <a:solidFill>
                <a:srgbClr val="0066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617" y="4164731"/>
            <a:ext cx="7053938" cy="1723673"/>
            <a:chOff x="4876800" y="2067628"/>
            <a:chExt cx="3962400" cy="1143000"/>
          </a:xfrm>
        </p:grpSpPr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4876800" y="2067628"/>
              <a:ext cx="3962400" cy="1143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5489575" y="2259716"/>
              <a:ext cx="2736850" cy="787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008688" y="2372428"/>
              <a:ext cx="1698625" cy="4905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7" name="Oval 9"/>
            <p:cNvSpPr>
              <a:spLocks noChangeAspect="1" noChangeArrowheads="1"/>
            </p:cNvSpPr>
            <p:nvPr/>
          </p:nvSpPr>
          <p:spPr bwMode="auto">
            <a:xfrm>
              <a:off x="6575426" y="2507366"/>
              <a:ext cx="506170" cy="1460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6364288" y="2476012"/>
              <a:ext cx="958850" cy="2833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48881" r="30366" b="23416"/>
          <a:stretch/>
        </p:blipFill>
        <p:spPr>
          <a:xfrm>
            <a:off x="3338895" y="2508954"/>
            <a:ext cx="1001888" cy="3674317"/>
          </a:xfrm>
          <a:prstGeom prst="rect">
            <a:avLst/>
          </a:prstGeom>
        </p:spPr>
      </p:pic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5953626" y="4268902"/>
            <a:ext cx="3190374" cy="1473194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17333" y="4923102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5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L~0.1LEdd </a:t>
            </a:r>
            <a:endParaRPr lang="en-US" dirty="0">
              <a:solidFill>
                <a:srgbClr val="0066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617" y="4164731"/>
            <a:ext cx="7053938" cy="1723673"/>
            <a:chOff x="4876800" y="2067628"/>
            <a:chExt cx="3962400" cy="1143000"/>
          </a:xfrm>
        </p:grpSpPr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4876800" y="2067628"/>
              <a:ext cx="3962400" cy="1143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5489575" y="2259716"/>
              <a:ext cx="2736850" cy="787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008688" y="2372428"/>
              <a:ext cx="1698625" cy="4905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7" name="Oval 9"/>
            <p:cNvSpPr>
              <a:spLocks noChangeAspect="1" noChangeArrowheads="1"/>
            </p:cNvSpPr>
            <p:nvPr/>
          </p:nvSpPr>
          <p:spPr bwMode="auto">
            <a:xfrm>
              <a:off x="6575426" y="2507366"/>
              <a:ext cx="506170" cy="1460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6364288" y="2476012"/>
              <a:ext cx="958850" cy="2833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5953626" y="4268902"/>
            <a:ext cx="3190374" cy="1473194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9" name="Freeform 2" descr="70%"/>
          <p:cNvSpPr>
            <a:spLocks/>
          </p:cNvSpPr>
          <p:nvPr/>
        </p:nvSpPr>
        <p:spPr bwMode="auto">
          <a:xfrm rot="11932422" flipH="1" flipV="1">
            <a:off x="656901" y="1281287"/>
            <a:ext cx="3182938" cy="2794000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5" h="1760">
                <a:moveTo>
                  <a:pt x="2005" y="1760"/>
                </a:moveTo>
                <a:cubicBezTo>
                  <a:pt x="1847" y="1690"/>
                  <a:pt x="1690" y="1621"/>
                  <a:pt x="1512" y="1495"/>
                </a:cubicBezTo>
                <a:cubicBezTo>
                  <a:pt x="1334" y="1369"/>
                  <a:pt x="1166" y="1236"/>
                  <a:pt x="936" y="1001"/>
                </a:cubicBezTo>
                <a:cubicBezTo>
                  <a:pt x="706" y="766"/>
                  <a:pt x="262" y="0"/>
                  <a:pt x="131" y="87"/>
                </a:cubicBezTo>
                <a:cubicBezTo>
                  <a:pt x="0" y="174"/>
                  <a:pt x="74" y="848"/>
                  <a:pt x="149" y="1523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48881" r="30366" b="23416"/>
          <a:stretch/>
        </p:blipFill>
        <p:spPr>
          <a:xfrm>
            <a:off x="3338895" y="2508954"/>
            <a:ext cx="1001888" cy="3674317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 bwMode="auto">
          <a:xfrm>
            <a:off x="3217333" y="4923102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 flipH="1" flipV="1">
            <a:off x="4053778" y="3962400"/>
            <a:ext cx="3044111" cy="76426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0" name="Line 10"/>
          <p:cNvSpPr>
            <a:spLocks noChangeShapeType="1"/>
          </p:cNvSpPr>
          <p:nvPr/>
        </p:nvSpPr>
        <p:spPr bwMode="auto">
          <a:xfrm flipH="1" flipV="1">
            <a:off x="1067857" y="3316109"/>
            <a:ext cx="6030032" cy="156466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 flipH="1">
            <a:off x="3798558" y="2310606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4853" y="1304270"/>
            <a:ext cx="260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 i="0" dirty="0" smtClean="0">
                <a:solidFill>
                  <a:srgbClr val="003D00"/>
                </a:solidFill>
                <a:cs typeface="+mn-cs"/>
              </a:rPr>
              <a:t>Warm absorbers</a:t>
            </a:r>
            <a:endParaRPr lang="en-US" sz="2400" i="0" dirty="0">
              <a:solidFill>
                <a:srgbClr val="003D00"/>
              </a:solidFill>
              <a:cs typeface="+mn-cs"/>
            </a:endParaRPr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3338895" y="1763713"/>
            <a:ext cx="97043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i="0" dirty="0" smtClean="0">
                <a:solidFill>
                  <a:srgbClr val="006600"/>
                </a:solidFill>
                <a:cs typeface="+mn-cs"/>
              </a:rPr>
              <a:t>R=R</a:t>
            </a:r>
            <a:r>
              <a:rPr lang="en-GB" sz="2400" i="0" baseline="-25000" dirty="0" smtClean="0">
                <a:solidFill>
                  <a:srgbClr val="006600"/>
                </a:solidFill>
                <a:cs typeface="+mn-cs"/>
              </a:rPr>
              <a:t>IC</a:t>
            </a:r>
            <a:endParaRPr lang="en-US" sz="2400" i="0" baseline="-25000" dirty="0" smtClean="0">
              <a:solidFill>
                <a:srgbClr val="006600"/>
              </a:solidFill>
              <a:cs typeface="+mn-cs"/>
            </a:endParaRPr>
          </a:p>
        </p:txBody>
      </p:sp>
      <p:sp>
        <p:nvSpPr>
          <p:cNvPr id="35" name="Freeform 2" descr="70%"/>
          <p:cNvSpPr>
            <a:spLocks/>
          </p:cNvSpPr>
          <p:nvPr/>
        </p:nvSpPr>
        <p:spPr bwMode="auto">
          <a:xfrm rot="11932422" flipH="1" flipV="1">
            <a:off x="3170897" y="3413703"/>
            <a:ext cx="1498950" cy="1719301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5" h="1760">
                <a:moveTo>
                  <a:pt x="2005" y="1760"/>
                </a:moveTo>
                <a:cubicBezTo>
                  <a:pt x="1847" y="1690"/>
                  <a:pt x="1690" y="1621"/>
                  <a:pt x="1512" y="1495"/>
                </a:cubicBezTo>
                <a:cubicBezTo>
                  <a:pt x="1334" y="1369"/>
                  <a:pt x="1166" y="1236"/>
                  <a:pt x="936" y="1001"/>
                </a:cubicBezTo>
                <a:cubicBezTo>
                  <a:pt x="706" y="766"/>
                  <a:pt x="262" y="0"/>
                  <a:pt x="131" y="87"/>
                </a:cubicBezTo>
                <a:cubicBezTo>
                  <a:pt x="0" y="174"/>
                  <a:pt x="74" y="848"/>
                  <a:pt x="149" y="1523"/>
                </a:cubicBezTo>
              </a:path>
            </a:pathLst>
          </a:custGeom>
          <a:solidFill>
            <a:srgbClr val="00CC00">
              <a:alpha val="28000"/>
            </a:srgb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5154910" y="1462046"/>
            <a:ext cx="4097338" cy="121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0"/>
              </a:spcBef>
              <a:buFont typeface="Arial"/>
              <a:buChar char="•"/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Strong X-ray supress UV line driven wind??</a:t>
            </a:r>
          </a:p>
        </p:txBody>
      </p:sp>
    </p:spTree>
    <p:extLst>
      <p:ext uri="{BB962C8B-B14F-4D97-AF65-F5344CB8AC3E}">
        <p14:creationId xmlns:p14="http://schemas.microsoft.com/office/powerpoint/2010/main" val="292376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</a:t>
            </a:r>
            <a:r>
              <a:rPr lang="en-US" b="1" dirty="0" err="1" smtClean="0">
                <a:solidFill>
                  <a:srgbClr val="006600"/>
                </a:solidFill>
              </a:rPr>
              <a:t>L~LEdd</a:t>
            </a:r>
            <a:r>
              <a:rPr lang="en-US" b="1" dirty="0" smtClean="0">
                <a:solidFill>
                  <a:srgbClr val="006600"/>
                </a:solidFill>
              </a:rPr>
              <a:t>  </a:t>
            </a:r>
            <a:endParaRPr lang="en-US" dirty="0">
              <a:solidFill>
                <a:srgbClr val="0066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617" y="4164731"/>
            <a:ext cx="7053938" cy="1723673"/>
            <a:chOff x="4876800" y="2067628"/>
            <a:chExt cx="3962400" cy="1143000"/>
          </a:xfrm>
        </p:grpSpPr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4876800" y="2067628"/>
              <a:ext cx="3962400" cy="1143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5489575" y="2259716"/>
              <a:ext cx="2736850" cy="787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008688" y="2372428"/>
              <a:ext cx="1698625" cy="4905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7" name="Oval 9"/>
            <p:cNvSpPr>
              <a:spLocks noChangeAspect="1" noChangeArrowheads="1"/>
            </p:cNvSpPr>
            <p:nvPr/>
          </p:nvSpPr>
          <p:spPr bwMode="auto">
            <a:xfrm>
              <a:off x="6575426" y="2507366"/>
              <a:ext cx="506170" cy="1460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6364288" y="2476012"/>
              <a:ext cx="958850" cy="2833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48881" r="30366"/>
          <a:stretch/>
        </p:blipFill>
        <p:spPr>
          <a:xfrm>
            <a:off x="3338895" y="2508954"/>
            <a:ext cx="1001888" cy="4797778"/>
          </a:xfrm>
          <a:prstGeom prst="rect">
            <a:avLst/>
          </a:prstGeom>
        </p:spPr>
      </p:pic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6505214" y="4464854"/>
            <a:ext cx="1838548" cy="1126833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9" name="Freeform 2" descr="70%"/>
          <p:cNvSpPr>
            <a:spLocks/>
          </p:cNvSpPr>
          <p:nvPr/>
        </p:nvSpPr>
        <p:spPr bwMode="auto">
          <a:xfrm rot="11932422" flipH="1" flipV="1">
            <a:off x="656901" y="1281287"/>
            <a:ext cx="3182938" cy="2794000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5" h="1760">
                <a:moveTo>
                  <a:pt x="2005" y="1760"/>
                </a:moveTo>
                <a:cubicBezTo>
                  <a:pt x="1847" y="1690"/>
                  <a:pt x="1690" y="1621"/>
                  <a:pt x="1512" y="1495"/>
                </a:cubicBezTo>
                <a:cubicBezTo>
                  <a:pt x="1334" y="1369"/>
                  <a:pt x="1166" y="1236"/>
                  <a:pt x="936" y="1001"/>
                </a:cubicBezTo>
                <a:cubicBezTo>
                  <a:pt x="706" y="766"/>
                  <a:pt x="262" y="0"/>
                  <a:pt x="131" y="87"/>
                </a:cubicBezTo>
                <a:cubicBezTo>
                  <a:pt x="0" y="174"/>
                  <a:pt x="74" y="848"/>
                  <a:pt x="149" y="1523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17333" y="4923102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9" name="Freeform 69"/>
          <p:cNvSpPr>
            <a:spLocks/>
          </p:cNvSpPr>
          <p:nvPr/>
        </p:nvSpPr>
        <p:spPr bwMode="auto">
          <a:xfrm flipV="1">
            <a:off x="5751310" y="2411921"/>
            <a:ext cx="2994329" cy="2492350"/>
          </a:xfrm>
          <a:custGeom>
            <a:avLst/>
            <a:gdLst>
              <a:gd name="T0" fmla="*/ 0 w 833"/>
              <a:gd name="T1" fmla="*/ 1204912 h 759"/>
              <a:gd name="T2" fmla="*/ 1276350 w 833"/>
              <a:gd name="T3" fmla="*/ 871537 h 759"/>
              <a:gd name="T4" fmla="*/ 274638 w 833"/>
              <a:gd name="T5" fmla="*/ 436562 h 759"/>
              <a:gd name="T6" fmla="*/ 1103313 w 833"/>
              <a:gd name="T7" fmla="*/ 247650 h 759"/>
              <a:gd name="T8" fmla="*/ 869950 w 833"/>
              <a:gd name="T9" fmla="*/ 0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59">
                <a:moveTo>
                  <a:pt x="0" y="759"/>
                </a:moveTo>
                <a:cubicBezTo>
                  <a:pt x="387" y="694"/>
                  <a:pt x="775" y="630"/>
                  <a:pt x="804" y="549"/>
                </a:cubicBezTo>
                <a:cubicBezTo>
                  <a:pt x="833" y="468"/>
                  <a:pt x="191" y="340"/>
                  <a:pt x="173" y="275"/>
                </a:cubicBezTo>
                <a:cubicBezTo>
                  <a:pt x="155" y="210"/>
                  <a:pt x="633" y="202"/>
                  <a:pt x="695" y="156"/>
                </a:cubicBezTo>
                <a:cubicBezTo>
                  <a:pt x="757" y="110"/>
                  <a:pt x="579" y="32"/>
                  <a:pt x="54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0" name="Freeform 70"/>
          <p:cNvSpPr>
            <a:spLocks/>
          </p:cNvSpPr>
          <p:nvPr/>
        </p:nvSpPr>
        <p:spPr bwMode="auto">
          <a:xfrm flipV="1">
            <a:off x="5848151" y="2508954"/>
            <a:ext cx="2994326" cy="2390555"/>
          </a:xfrm>
          <a:custGeom>
            <a:avLst/>
            <a:gdLst>
              <a:gd name="T0" fmla="*/ 1322387 w 833"/>
              <a:gd name="T1" fmla="*/ 1155700 h 728"/>
              <a:gd name="T2" fmla="*/ 46037 w 833"/>
              <a:gd name="T3" fmla="*/ 822325 h 728"/>
              <a:gd name="T4" fmla="*/ 1047750 w 833"/>
              <a:gd name="T5" fmla="*/ 387350 h 728"/>
              <a:gd name="T6" fmla="*/ 219075 w 833"/>
              <a:gd name="T7" fmla="*/ 198438 h 728"/>
              <a:gd name="T8" fmla="*/ 482600 w 833"/>
              <a:gd name="T9" fmla="*/ 0 h 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28">
                <a:moveTo>
                  <a:pt x="833" y="728"/>
                </a:moveTo>
                <a:cubicBezTo>
                  <a:pt x="446" y="663"/>
                  <a:pt x="58" y="599"/>
                  <a:pt x="29" y="518"/>
                </a:cubicBezTo>
                <a:cubicBezTo>
                  <a:pt x="0" y="437"/>
                  <a:pt x="642" y="309"/>
                  <a:pt x="660" y="244"/>
                </a:cubicBezTo>
                <a:cubicBezTo>
                  <a:pt x="678" y="179"/>
                  <a:pt x="197" y="166"/>
                  <a:pt x="138" y="125"/>
                </a:cubicBezTo>
                <a:cubicBezTo>
                  <a:pt x="79" y="84"/>
                  <a:pt x="270" y="26"/>
                  <a:pt x="304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44893" y="2370903"/>
            <a:ext cx="3184482" cy="2509866"/>
            <a:chOff x="5644893" y="2370903"/>
            <a:chExt cx="3184482" cy="2509866"/>
          </a:xfrm>
        </p:grpSpPr>
        <p:sp>
          <p:nvSpPr>
            <p:cNvPr id="3" name="Oval 2"/>
            <p:cNvSpPr/>
            <p:nvPr/>
          </p:nvSpPr>
          <p:spPr bwMode="auto">
            <a:xfrm>
              <a:off x="8607447" y="237090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7752672" y="417627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6851579" y="42683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6283286" y="4402000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6546208" y="46468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6657172" y="2640618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5644893" y="30821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6657172" y="34983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7641708" y="3729436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 flipH="1">
            <a:off x="5797293" y="2356183"/>
            <a:ext cx="3184482" cy="2509866"/>
            <a:chOff x="5644893" y="2370903"/>
            <a:chExt cx="3184482" cy="2509866"/>
          </a:xfrm>
        </p:grpSpPr>
        <p:sp>
          <p:nvSpPr>
            <p:cNvPr id="54" name="Oval 53"/>
            <p:cNvSpPr/>
            <p:nvPr/>
          </p:nvSpPr>
          <p:spPr bwMode="auto">
            <a:xfrm>
              <a:off x="8607447" y="237090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52672" y="417627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6851579" y="42683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6283286" y="4402000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6546208" y="46468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6657172" y="2640618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5644893" y="30821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6657172" y="34983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641708" y="3729436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64" name="Freeform 10"/>
          <p:cNvSpPr>
            <a:spLocks/>
          </p:cNvSpPr>
          <p:nvPr/>
        </p:nvSpPr>
        <p:spPr bwMode="auto">
          <a:xfrm>
            <a:off x="2954588" y="3965390"/>
            <a:ext cx="2817007" cy="1163282"/>
          </a:xfrm>
          <a:custGeom>
            <a:avLst/>
            <a:gdLst>
              <a:gd name="T0" fmla="*/ 1427 w 1427"/>
              <a:gd name="T1" fmla="*/ 1244 h 1244"/>
              <a:gd name="T2" fmla="*/ 1417 w 1427"/>
              <a:gd name="T3" fmla="*/ 868 h 1244"/>
              <a:gd name="T4" fmla="*/ 83 w 1427"/>
              <a:gd name="T5" fmla="*/ 0 h 1244"/>
              <a:gd name="T6" fmla="*/ 0 w 1427"/>
              <a:gd name="T7" fmla="*/ 439 h 1244"/>
              <a:gd name="T8" fmla="*/ 1317 w 1427"/>
              <a:gd name="T9" fmla="*/ 987 h 1244"/>
              <a:gd name="T10" fmla="*/ 1317 w 1427"/>
              <a:gd name="T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27" h="1244">
                <a:moveTo>
                  <a:pt x="1427" y="1244"/>
                </a:moveTo>
                <a:lnTo>
                  <a:pt x="1417" y="868"/>
                </a:lnTo>
                <a:lnTo>
                  <a:pt x="83" y="0"/>
                </a:lnTo>
                <a:lnTo>
                  <a:pt x="0" y="439"/>
                </a:lnTo>
                <a:lnTo>
                  <a:pt x="1317" y="987"/>
                </a:lnTo>
                <a:lnTo>
                  <a:pt x="1317" y="1243"/>
                </a:lnTo>
              </a:path>
            </a:pathLst>
          </a:custGeom>
          <a:solidFill>
            <a:srgbClr val="19D4E9"/>
          </a:solidFill>
          <a:ln w="9525" cap="flat" cmpd="sng">
            <a:solidFill>
              <a:srgbClr val="19D4E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5" name="Line 17"/>
          <p:cNvSpPr>
            <a:spLocks noChangeShapeType="1"/>
          </p:cNvSpPr>
          <p:nvPr/>
        </p:nvSpPr>
        <p:spPr bwMode="auto">
          <a:xfrm flipH="1">
            <a:off x="3464378" y="2310606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6" name="Line 10"/>
          <p:cNvSpPr>
            <a:spLocks noChangeShapeType="1"/>
          </p:cNvSpPr>
          <p:nvPr/>
        </p:nvSpPr>
        <p:spPr bwMode="auto">
          <a:xfrm flipH="1" flipV="1">
            <a:off x="4053778" y="3962400"/>
            <a:ext cx="3044111" cy="76426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7" name="Line 10"/>
          <p:cNvSpPr>
            <a:spLocks noChangeShapeType="1"/>
          </p:cNvSpPr>
          <p:nvPr/>
        </p:nvSpPr>
        <p:spPr bwMode="auto">
          <a:xfrm flipH="1" flipV="1">
            <a:off x="1067857" y="3316109"/>
            <a:ext cx="6030032" cy="156466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8" name="Line 10"/>
          <p:cNvSpPr>
            <a:spLocks noChangeShapeType="1"/>
          </p:cNvSpPr>
          <p:nvPr/>
        </p:nvSpPr>
        <p:spPr bwMode="auto">
          <a:xfrm flipH="1" flipV="1">
            <a:off x="4206178" y="4449040"/>
            <a:ext cx="3044111" cy="76426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0" name="Rectangle 8"/>
          <p:cNvSpPr>
            <a:spLocks noChangeArrowheads="1"/>
          </p:cNvSpPr>
          <p:nvPr/>
        </p:nvSpPr>
        <p:spPr bwMode="auto">
          <a:xfrm>
            <a:off x="4913874" y="1351684"/>
            <a:ext cx="4097338" cy="121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0"/>
              </a:spcBef>
              <a:buFont typeface="Arial"/>
              <a:buChar char="•"/>
            </a:pPr>
            <a:r>
              <a:rPr lang="en-GB" sz="2800" i="0" dirty="0" smtClean="0">
                <a:solidFill>
                  <a:srgbClr val="006600"/>
                </a:solidFill>
                <a:cs typeface="+mn-cs"/>
              </a:rPr>
              <a:t>X-rays weak but FUV can be strong! </a:t>
            </a:r>
          </a:p>
        </p:txBody>
      </p:sp>
    </p:spTree>
    <p:extLst>
      <p:ext uri="{BB962C8B-B14F-4D97-AF65-F5344CB8AC3E}">
        <p14:creationId xmlns:p14="http://schemas.microsoft.com/office/powerpoint/2010/main" val="2182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104775" y="174625"/>
            <a:ext cx="8897938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0000FF"/>
                </a:solidFill>
              </a:rPr>
              <a:t>10</a:t>
            </a:r>
            <a:r>
              <a:rPr lang="en-GB" b="1" baseline="30000" dirty="0" smtClean="0">
                <a:solidFill>
                  <a:srgbClr val="0000FF"/>
                </a:solidFill>
              </a:rPr>
              <a:t>6</a:t>
            </a:r>
            <a:r>
              <a:rPr lang="en-GB" b="1" dirty="0" smtClean="0">
                <a:solidFill>
                  <a:srgbClr val="0000FF"/>
                </a:solidFill>
              </a:rPr>
              <a:t> </a:t>
            </a:r>
            <a:r>
              <a:rPr lang="en-GB" b="1" dirty="0" smtClean="0">
                <a:solidFill>
                  <a:srgbClr val="006600"/>
                </a:solidFill>
              </a:rPr>
              <a:t>versus </a:t>
            </a:r>
            <a:r>
              <a:rPr lang="en-GB" b="1" dirty="0" smtClean="0">
                <a:solidFill>
                  <a:srgbClr val="FF0000"/>
                </a:solidFill>
              </a:rPr>
              <a:t>10</a:t>
            </a:r>
            <a:r>
              <a:rPr lang="en-GB" b="1" baseline="30000" dirty="0" smtClean="0">
                <a:solidFill>
                  <a:srgbClr val="FF0000"/>
                </a:solidFill>
              </a:rPr>
              <a:t>9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r>
              <a:rPr lang="en-GB" b="1" dirty="0" smtClean="0">
                <a:solidFill>
                  <a:srgbClr val="006600"/>
                </a:solidFill>
              </a:rPr>
              <a:t>M</a:t>
            </a:r>
            <a:endParaRPr lang="en-GB" b="1" dirty="0" smtClean="0">
              <a:solidFill>
                <a:srgbClr val="006600"/>
              </a:solidFill>
              <a:latin typeface="Symbol" panose="05050102010706020507" pitchFamily="18" charset="2"/>
            </a:endParaRPr>
          </a:p>
        </p:txBody>
      </p:sp>
      <p:sp>
        <p:nvSpPr>
          <p:cNvPr id="18438" name="Rectangle 2"/>
          <p:cNvSpPr>
            <a:spLocks noChangeArrowheads="1"/>
          </p:cNvSpPr>
          <p:nvPr/>
        </p:nvSpPr>
        <p:spPr bwMode="auto">
          <a:xfrm>
            <a:off x="723900" y="2328863"/>
            <a:ext cx="6915150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7134" y="6255657"/>
            <a:ext cx="362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 i="0" dirty="0" err="1" smtClean="0">
                <a:solidFill>
                  <a:srgbClr val="000000"/>
                </a:solidFill>
                <a:cs typeface="+mn-cs"/>
              </a:rPr>
              <a:t>Hagino</a:t>
            </a:r>
            <a:r>
              <a:rPr lang="en-US" sz="2400" i="0" dirty="0" smtClean="0">
                <a:solidFill>
                  <a:srgbClr val="000000"/>
                </a:solidFill>
                <a:cs typeface="+mn-cs"/>
              </a:rPr>
              <a:t> et al  2014</a:t>
            </a:r>
            <a:endParaRPr lang="en-US" sz="2400" i="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667" y="1264159"/>
            <a:ext cx="5978383" cy="488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4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</a:t>
            </a:r>
            <a:r>
              <a:rPr lang="en-US" b="1" dirty="0" err="1" smtClean="0">
                <a:solidFill>
                  <a:srgbClr val="006600"/>
                </a:solidFill>
              </a:rPr>
              <a:t>L~LEdd</a:t>
            </a:r>
            <a:r>
              <a:rPr lang="en-US" b="1" dirty="0" smtClean="0">
                <a:solidFill>
                  <a:srgbClr val="006600"/>
                </a:solidFill>
              </a:rPr>
              <a:t>  M~10</a:t>
            </a:r>
            <a:r>
              <a:rPr lang="en-US" b="1" baseline="30000" dirty="0" smtClean="0">
                <a:solidFill>
                  <a:srgbClr val="006600"/>
                </a:solidFill>
              </a:rPr>
              <a:t>6-7</a:t>
            </a:r>
            <a:r>
              <a:rPr lang="en-US" b="1" dirty="0" smtClean="0">
                <a:solidFill>
                  <a:srgbClr val="006600"/>
                </a:solidFill>
              </a:rPr>
              <a:t> M</a:t>
            </a:r>
            <a:endParaRPr lang="en-US" dirty="0">
              <a:solidFill>
                <a:srgbClr val="0066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617" y="4164731"/>
            <a:ext cx="7053938" cy="1723673"/>
            <a:chOff x="4876800" y="2067628"/>
            <a:chExt cx="3962400" cy="1143000"/>
          </a:xfrm>
        </p:grpSpPr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4876800" y="2067628"/>
              <a:ext cx="3962400" cy="1143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5489575" y="2259716"/>
              <a:ext cx="2736850" cy="787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008688" y="2372428"/>
              <a:ext cx="1698625" cy="4905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7" name="Oval 9"/>
            <p:cNvSpPr>
              <a:spLocks noChangeAspect="1" noChangeArrowheads="1"/>
            </p:cNvSpPr>
            <p:nvPr/>
          </p:nvSpPr>
          <p:spPr bwMode="auto">
            <a:xfrm>
              <a:off x="6575426" y="2507366"/>
              <a:ext cx="506170" cy="1460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6364288" y="2476012"/>
              <a:ext cx="958850" cy="2833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GB" sz="2400" i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48881" r="30366"/>
          <a:stretch/>
        </p:blipFill>
        <p:spPr>
          <a:xfrm>
            <a:off x="3338895" y="2508954"/>
            <a:ext cx="1001888" cy="4797778"/>
          </a:xfrm>
          <a:prstGeom prst="rect">
            <a:avLst/>
          </a:prstGeom>
        </p:spPr>
      </p:pic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6505214" y="4464854"/>
            <a:ext cx="1838548" cy="1126833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9" name="Freeform 2" descr="70%"/>
          <p:cNvSpPr>
            <a:spLocks/>
          </p:cNvSpPr>
          <p:nvPr/>
        </p:nvSpPr>
        <p:spPr bwMode="auto">
          <a:xfrm rot="11932422" flipH="1" flipV="1">
            <a:off x="656901" y="1281287"/>
            <a:ext cx="3182938" cy="2794000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5" h="1760">
                <a:moveTo>
                  <a:pt x="2005" y="1760"/>
                </a:moveTo>
                <a:cubicBezTo>
                  <a:pt x="1847" y="1690"/>
                  <a:pt x="1690" y="1621"/>
                  <a:pt x="1512" y="1495"/>
                </a:cubicBezTo>
                <a:cubicBezTo>
                  <a:pt x="1334" y="1369"/>
                  <a:pt x="1166" y="1236"/>
                  <a:pt x="936" y="1001"/>
                </a:cubicBezTo>
                <a:cubicBezTo>
                  <a:pt x="706" y="766"/>
                  <a:pt x="262" y="0"/>
                  <a:pt x="131" y="87"/>
                </a:cubicBezTo>
                <a:cubicBezTo>
                  <a:pt x="0" y="174"/>
                  <a:pt x="74" y="848"/>
                  <a:pt x="149" y="1523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17333" y="4923102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9" name="Freeform 69"/>
          <p:cNvSpPr>
            <a:spLocks/>
          </p:cNvSpPr>
          <p:nvPr/>
        </p:nvSpPr>
        <p:spPr bwMode="auto">
          <a:xfrm flipV="1">
            <a:off x="5751310" y="2411921"/>
            <a:ext cx="2994329" cy="2492350"/>
          </a:xfrm>
          <a:custGeom>
            <a:avLst/>
            <a:gdLst>
              <a:gd name="T0" fmla="*/ 0 w 833"/>
              <a:gd name="T1" fmla="*/ 1204912 h 759"/>
              <a:gd name="T2" fmla="*/ 1276350 w 833"/>
              <a:gd name="T3" fmla="*/ 871537 h 759"/>
              <a:gd name="T4" fmla="*/ 274638 w 833"/>
              <a:gd name="T5" fmla="*/ 436562 h 759"/>
              <a:gd name="T6" fmla="*/ 1103313 w 833"/>
              <a:gd name="T7" fmla="*/ 247650 h 759"/>
              <a:gd name="T8" fmla="*/ 869950 w 833"/>
              <a:gd name="T9" fmla="*/ 0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59">
                <a:moveTo>
                  <a:pt x="0" y="759"/>
                </a:moveTo>
                <a:cubicBezTo>
                  <a:pt x="387" y="694"/>
                  <a:pt x="775" y="630"/>
                  <a:pt x="804" y="549"/>
                </a:cubicBezTo>
                <a:cubicBezTo>
                  <a:pt x="833" y="468"/>
                  <a:pt x="191" y="340"/>
                  <a:pt x="173" y="275"/>
                </a:cubicBezTo>
                <a:cubicBezTo>
                  <a:pt x="155" y="210"/>
                  <a:pt x="633" y="202"/>
                  <a:pt x="695" y="156"/>
                </a:cubicBezTo>
                <a:cubicBezTo>
                  <a:pt x="757" y="110"/>
                  <a:pt x="579" y="32"/>
                  <a:pt x="54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0" name="Freeform 70"/>
          <p:cNvSpPr>
            <a:spLocks/>
          </p:cNvSpPr>
          <p:nvPr/>
        </p:nvSpPr>
        <p:spPr bwMode="auto">
          <a:xfrm flipV="1">
            <a:off x="5848151" y="2508954"/>
            <a:ext cx="2994326" cy="2390555"/>
          </a:xfrm>
          <a:custGeom>
            <a:avLst/>
            <a:gdLst>
              <a:gd name="T0" fmla="*/ 1322387 w 833"/>
              <a:gd name="T1" fmla="*/ 1155700 h 728"/>
              <a:gd name="T2" fmla="*/ 46037 w 833"/>
              <a:gd name="T3" fmla="*/ 822325 h 728"/>
              <a:gd name="T4" fmla="*/ 1047750 w 833"/>
              <a:gd name="T5" fmla="*/ 387350 h 728"/>
              <a:gd name="T6" fmla="*/ 219075 w 833"/>
              <a:gd name="T7" fmla="*/ 198438 h 728"/>
              <a:gd name="T8" fmla="*/ 482600 w 833"/>
              <a:gd name="T9" fmla="*/ 0 h 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28">
                <a:moveTo>
                  <a:pt x="833" y="728"/>
                </a:moveTo>
                <a:cubicBezTo>
                  <a:pt x="446" y="663"/>
                  <a:pt x="58" y="599"/>
                  <a:pt x="29" y="518"/>
                </a:cubicBezTo>
                <a:cubicBezTo>
                  <a:pt x="0" y="437"/>
                  <a:pt x="642" y="309"/>
                  <a:pt x="660" y="244"/>
                </a:cubicBezTo>
                <a:cubicBezTo>
                  <a:pt x="678" y="179"/>
                  <a:pt x="197" y="166"/>
                  <a:pt x="138" y="125"/>
                </a:cubicBezTo>
                <a:cubicBezTo>
                  <a:pt x="79" y="84"/>
                  <a:pt x="270" y="26"/>
                  <a:pt x="304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44893" y="2370903"/>
            <a:ext cx="3184482" cy="2509866"/>
            <a:chOff x="5644893" y="2370903"/>
            <a:chExt cx="3184482" cy="2509866"/>
          </a:xfrm>
        </p:grpSpPr>
        <p:sp>
          <p:nvSpPr>
            <p:cNvPr id="3" name="Oval 2"/>
            <p:cNvSpPr/>
            <p:nvPr/>
          </p:nvSpPr>
          <p:spPr bwMode="auto">
            <a:xfrm>
              <a:off x="8607447" y="237090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7752672" y="417627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6851579" y="42683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6283286" y="4402000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6546208" y="46468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6657172" y="2640618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5644893" y="30821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6657172" y="34983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7641708" y="3729436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 flipH="1">
            <a:off x="5797293" y="2356183"/>
            <a:ext cx="3184482" cy="2509866"/>
            <a:chOff x="5644893" y="2370903"/>
            <a:chExt cx="3184482" cy="2509866"/>
          </a:xfrm>
        </p:grpSpPr>
        <p:sp>
          <p:nvSpPr>
            <p:cNvPr id="54" name="Oval 53"/>
            <p:cNvSpPr/>
            <p:nvPr/>
          </p:nvSpPr>
          <p:spPr bwMode="auto">
            <a:xfrm>
              <a:off x="8607447" y="237090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52672" y="417627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6851579" y="42683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6283286" y="4402000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6546208" y="46468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6657172" y="2640618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5644893" y="30821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6657172" y="34983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641708" y="3729436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65" name="Line 17"/>
          <p:cNvSpPr>
            <a:spLocks noChangeShapeType="1"/>
          </p:cNvSpPr>
          <p:nvPr/>
        </p:nvSpPr>
        <p:spPr bwMode="auto">
          <a:xfrm flipH="1">
            <a:off x="3464378" y="2310606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6" name="Line 10"/>
          <p:cNvSpPr>
            <a:spLocks noChangeShapeType="1"/>
          </p:cNvSpPr>
          <p:nvPr/>
        </p:nvSpPr>
        <p:spPr bwMode="auto">
          <a:xfrm flipH="1" flipV="1">
            <a:off x="4053778" y="3962400"/>
            <a:ext cx="3044111" cy="76426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7" name="Line 10"/>
          <p:cNvSpPr>
            <a:spLocks noChangeShapeType="1"/>
          </p:cNvSpPr>
          <p:nvPr/>
        </p:nvSpPr>
        <p:spPr bwMode="auto">
          <a:xfrm flipH="1" flipV="1">
            <a:off x="1067857" y="3316109"/>
            <a:ext cx="6030032" cy="156466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9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Freeform 3"/>
          <p:cNvSpPr>
            <a:spLocks/>
          </p:cNvSpPr>
          <p:nvPr/>
        </p:nvSpPr>
        <p:spPr bwMode="auto">
          <a:xfrm>
            <a:off x="5164460" y="3835400"/>
            <a:ext cx="3005137" cy="884238"/>
          </a:xfrm>
          <a:custGeom>
            <a:avLst/>
            <a:gdLst>
              <a:gd name="T0" fmla="*/ 1875 w 1893"/>
              <a:gd name="T1" fmla="*/ 475 h 557"/>
              <a:gd name="T2" fmla="*/ 0 w 1893"/>
              <a:gd name="T3" fmla="*/ 557 h 557"/>
              <a:gd name="T4" fmla="*/ 18 w 1893"/>
              <a:gd name="T5" fmla="*/ 0 h 557"/>
              <a:gd name="T6" fmla="*/ 1847 w 1893"/>
              <a:gd name="T7" fmla="*/ 210 h 557"/>
              <a:gd name="T8" fmla="*/ 1893 w 1893"/>
              <a:gd name="T9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3" h="557">
                <a:moveTo>
                  <a:pt x="1875" y="475"/>
                </a:moveTo>
                <a:lnTo>
                  <a:pt x="0" y="557"/>
                </a:lnTo>
                <a:lnTo>
                  <a:pt x="18" y="0"/>
                </a:lnTo>
                <a:lnTo>
                  <a:pt x="1847" y="210"/>
                </a:lnTo>
                <a:lnTo>
                  <a:pt x="1893" y="33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3325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Which wind goes where? </a:t>
            </a:r>
            <a:r>
              <a:rPr lang="en-US" b="1" dirty="0" err="1" smtClean="0">
                <a:solidFill>
                  <a:srgbClr val="006600"/>
                </a:solidFill>
              </a:rPr>
              <a:t>L~LEdd</a:t>
            </a:r>
            <a:r>
              <a:rPr lang="en-US" b="1" dirty="0" smtClean="0">
                <a:solidFill>
                  <a:srgbClr val="006600"/>
                </a:solidFill>
              </a:rPr>
              <a:t>, M~10</a:t>
            </a:r>
            <a:r>
              <a:rPr lang="en-US" b="1" baseline="30000" dirty="0" smtClean="0">
                <a:solidFill>
                  <a:srgbClr val="006600"/>
                </a:solidFill>
              </a:rPr>
              <a:t>9-10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24" name="Oval 7"/>
          <p:cNvSpPr>
            <a:spLocks noChangeAspect="1" noChangeArrowheads="1"/>
          </p:cNvSpPr>
          <p:nvPr/>
        </p:nvSpPr>
        <p:spPr bwMode="auto">
          <a:xfrm>
            <a:off x="3938617" y="4164731"/>
            <a:ext cx="7053938" cy="1723673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Oval 6"/>
          <p:cNvSpPr>
            <a:spLocks noChangeAspect="1" noChangeArrowheads="1"/>
          </p:cNvSpPr>
          <p:nvPr/>
        </p:nvSpPr>
        <p:spPr bwMode="auto">
          <a:xfrm>
            <a:off x="5029490" y="4454405"/>
            <a:ext cx="4872191" cy="118741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5953625" y="4624377"/>
            <a:ext cx="3023924" cy="739744"/>
          </a:xfrm>
          <a:prstGeom prst="ellipse">
            <a:avLst/>
          </a:prstGeom>
          <a:solidFill>
            <a:srgbClr val="FFFF00"/>
          </a:solidFill>
          <a:ln>
            <a:solidFill>
              <a:srgbClr val="00B0F0"/>
            </a:solidFill>
          </a:ln>
          <a:effectLst/>
          <a:ex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Oval 9"/>
          <p:cNvSpPr>
            <a:spLocks noChangeAspect="1" noChangeArrowheads="1"/>
          </p:cNvSpPr>
          <p:nvPr/>
        </p:nvSpPr>
        <p:spPr bwMode="auto">
          <a:xfrm>
            <a:off x="6962543" y="4827867"/>
            <a:ext cx="901093" cy="22024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6586671" y="4780584"/>
            <a:ext cx="1706963" cy="42732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 flipH="1">
            <a:off x="-849489" y="3316109"/>
            <a:ext cx="2676524" cy="3894667"/>
            <a:chOff x="1591733" y="1888066"/>
            <a:chExt cx="2676524" cy="3894667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Triangle 5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7" name="Right Triangle 36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flipH="1">
            <a:off x="1067857" y="3962400"/>
            <a:ext cx="1917346" cy="2400868"/>
            <a:chOff x="1591733" y="1888066"/>
            <a:chExt cx="2676524" cy="3894667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591733" y="1888066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ight Triangle 40"/>
            <p:cNvSpPr/>
            <p:nvPr/>
          </p:nvSpPr>
          <p:spPr bwMode="auto">
            <a:xfrm>
              <a:off x="1591733" y="5048113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2" name="Right Triangle 41"/>
            <p:cNvSpPr/>
            <p:nvPr/>
          </p:nvSpPr>
          <p:spPr bwMode="auto">
            <a:xfrm rot="5400000">
              <a:off x="1579454" y="1900345"/>
              <a:ext cx="759178" cy="73462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>
            <a:off x="2427963" y="4042392"/>
            <a:ext cx="1449109" cy="1729539"/>
            <a:chOff x="1200786" y="2087128"/>
            <a:chExt cx="2676524" cy="4946756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47" t="11953" r="7923" b="12361"/>
            <a:stretch/>
          </p:blipFill>
          <p:spPr bwMode="auto">
            <a:xfrm>
              <a:off x="1200786" y="3139217"/>
              <a:ext cx="2676524" cy="3894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ight Triangle 45"/>
            <p:cNvSpPr/>
            <p:nvPr/>
          </p:nvSpPr>
          <p:spPr bwMode="auto">
            <a:xfrm rot="5400000">
              <a:off x="1778516" y="1578167"/>
              <a:ext cx="361055" cy="137897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b="1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48881" r="30366"/>
          <a:stretch/>
        </p:blipFill>
        <p:spPr>
          <a:xfrm>
            <a:off x="3990546" y="2525666"/>
            <a:ext cx="1001888" cy="4797778"/>
          </a:xfrm>
          <a:prstGeom prst="rect">
            <a:avLst/>
          </a:prstGeom>
        </p:spPr>
      </p:pic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6455086" y="4410234"/>
            <a:ext cx="1936439" cy="1231589"/>
          </a:xfrm>
          <a:prstGeom prst="irregularSeal1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9" name="Freeform 2" descr="70%"/>
          <p:cNvSpPr>
            <a:spLocks/>
          </p:cNvSpPr>
          <p:nvPr/>
        </p:nvSpPr>
        <p:spPr bwMode="auto">
          <a:xfrm rot="11932422" flipH="1" flipV="1">
            <a:off x="656901" y="1281287"/>
            <a:ext cx="3182938" cy="2794000"/>
          </a:xfrm>
          <a:custGeom>
            <a:avLst/>
            <a:gdLst>
              <a:gd name="T0" fmla="*/ 2005 w 2005"/>
              <a:gd name="T1" fmla="*/ 1760 h 1760"/>
              <a:gd name="T2" fmla="*/ 1512 w 2005"/>
              <a:gd name="T3" fmla="*/ 1495 h 1760"/>
              <a:gd name="T4" fmla="*/ 936 w 2005"/>
              <a:gd name="T5" fmla="*/ 1001 h 1760"/>
              <a:gd name="T6" fmla="*/ 131 w 2005"/>
              <a:gd name="T7" fmla="*/ 87 h 1760"/>
              <a:gd name="T8" fmla="*/ 149 w 2005"/>
              <a:gd name="T9" fmla="*/ 1523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5" h="1760">
                <a:moveTo>
                  <a:pt x="2005" y="1760"/>
                </a:moveTo>
                <a:cubicBezTo>
                  <a:pt x="1847" y="1690"/>
                  <a:pt x="1690" y="1621"/>
                  <a:pt x="1512" y="1495"/>
                </a:cubicBezTo>
                <a:cubicBezTo>
                  <a:pt x="1334" y="1369"/>
                  <a:pt x="1166" y="1236"/>
                  <a:pt x="936" y="1001"/>
                </a:cubicBezTo>
                <a:cubicBezTo>
                  <a:pt x="706" y="766"/>
                  <a:pt x="262" y="0"/>
                  <a:pt x="131" y="87"/>
                </a:cubicBezTo>
                <a:cubicBezTo>
                  <a:pt x="0" y="174"/>
                  <a:pt x="74" y="848"/>
                  <a:pt x="149" y="1523"/>
                </a:cubicBezTo>
              </a:path>
            </a:pathLst>
          </a:custGeom>
          <a:pattFill prst="pct70">
            <a:fgClr>
              <a:srgbClr val="00FF00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868984" y="4939814"/>
            <a:ext cx="1123450" cy="16734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1" name="Freeform 69"/>
          <p:cNvSpPr>
            <a:spLocks/>
          </p:cNvSpPr>
          <p:nvPr/>
        </p:nvSpPr>
        <p:spPr bwMode="auto">
          <a:xfrm flipV="1">
            <a:off x="5751310" y="2411921"/>
            <a:ext cx="2994329" cy="2492350"/>
          </a:xfrm>
          <a:custGeom>
            <a:avLst/>
            <a:gdLst>
              <a:gd name="T0" fmla="*/ 0 w 833"/>
              <a:gd name="T1" fmla="*/ 1204912 h 759"/>
              <a:gd name="T2" fmla="*/ 1276350 w 833"/>
              <a:gd name="T3" fmla="*/ 871537 h 759"/>
              <a:gd name="T4" fmla="*/ 274638 w 833"/>
              <a:gd name="T5" fmla="*/ 436562 h 759"/>
              <a:gd name="T6" fmla="*/ 1103313 w 833"/>
              <a:gd name="T7" fmla="*/ 247650 h 759"/>
              <a:gd name="T8" fmla="*/ 869950 w 833"/>
              <a:gd name="T9" fmla="*/ 0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59">
                <a:moveTo>
                  <a:pt x="0" y="759"/>
                </a:moveTo>
                <a:cubicBezTo>
                  <a:pt x="387" y="694"/>
                  <a:pt x="775" y="630"/>
                  <a:pt x="804" y="549"/>
                </a:cubicBezTo>
                <a:cubicBezTo>
                  <a:pt x="833" y="468"/>
                  <a:pt x="191" y="340"/>
                  <a:pt x="173" y="275"/>
                </a:cubicBezTo>
                <a:cubicBezTo>
                  <a:pt x="155" y="210"/>
                  <a:pt x="633" y="202"/>
                  <a:pt x="695" y="156"/>
                </a:cubicBezTo>
                <a:cubicBezTo>
                  <a:pt x="757" y="110"/>
                  <a:pt x="579" y="32"/>
                  <a:pt x="54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" name="Freeform 70"/>
          <p:cNvSpPr>
            <a:spLocks/>
          </p:cNvSpPr>
          <p:nvPr/>
        </p:nvSpPr>
        <p:spPr bwMode="auto">
          <a:xfrm flipV="1">
            <a:off x="5848151" y="2508954"/>
            <a:ext cx="2994326" cy="2390555"/>
          </a:xfrm>
          <a:custGeom>
            <a:avLst/>
            <a:gdLst>
              <a:gd name="T0" fmla="*/ 1322387 w 833"/>
              <a:gd name="T1" fmla="*/ 1155700 h 728"/>
              <a:gd name="T2" fmla="*/ 46037 w 833"/>
              <a:gd name="T3" fmla="*/ 822325 h 728"/>
              <a:gd name="T4" fmla="*/ 1047750 w 833"/>
              <a:gd name="T5" fmla="*/ 387350 h 728"/>
              <a:gd name="T6" fmla="*/ 219075 w 833"/>
              <a:gd name="T7" fmla="*/ 198438 h 728"/>
              <a:gd name="T8" fmla="*/ 482600 w 833"/>
              <a:gd name="T9" fmla="*/ 0 h 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3" h="728">
                <a:moveTo>
                  <a:pt x="833" y="728"/>
                </a:moveTo>
                <a:cubicBezTo>
                  <a:pt x="446" y="663"/>
                  <a:pt x="58" y="599"/>
                  <a:pt x="29" y="518"/>
                </a:cubicBezTo>
                <a:cubicBezTo>
                  <a:pt x="0" y="437"/>
                  <a:pt x="642" y="309"/>
                  <a:pt x="660" y="244"/>
                </a:cubicBezTo>
                <a:cubicBezTo>
                  <a:pt x="678" y="179"/>
                  <a:pt x="197" y="166"/>
                  <a:pt x="138" y="125"/>
                </a:cubicBezTo>
                <a:cubicBezTo>
                  <a:pt x="79" y="84"/>
                  <a:pt x="270" y="26"/>
                  <a:pt x="304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644893" y="2370903"/>
            <a:ext cx="3184482" cy="2509866"/>
            <a:chOff x="5644893" y="2370903"/>
            <a:chExt cx="3184482" cy="2509866"/>
          </a:xfrm>
        </p:grpSpPr>
        <p:sp>
          <p:nvSpPr>
            <p:cNvPr id="35" name="Oval 34"/>
            <p:cNvSpPr/>
            <p:nvPr/>
          </p:nvSpPr>
          <p:spPr bwMode="auto">
            <a:xfrm>
              <a:off x="8607447" y="237090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7752672" y="4176273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6851579" y="42683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6283286" y="4402000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6546208" y="464680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6657172" y="2640618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5644893" y="30821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6657172" y="3498347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641708" y="3729436"/>
              <a:ext cx="221928" cy="233962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en-US" sz="2400" i="0" smtClean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29" name="Freeform 10"/>
          <p:cNvSpPr>
            <a:spLocks/>
          </p:cNvSpPr>
          <p:nvPr/>
        </p:nvSpPr>
        <p:spPr bwMode="auto">
          <a:xfrm>
            <a:off x="3840165" y="2310606"/>
            <a:ext cx="2923544" cy="2801354"/>
          </a:xfrm>
          <a:custGeom>
            <a:avLst/>
            <a:gdLst>
              <a:gd name="T0" fmla="*/ 1427 w 1427"/>
              <a:gd name="T1" fmla="*/ 1244 h 1244"/>
              <a:gd name="T2" fmla="*/ 1417 w 1427"/>
              <a:gd name="T3" fmla="*/ 868 h 1244"/>
              <a:gd name="T4" fmla="*/ 83 w 1427"/>
              <a:gd name="T5" fmla="*/ 0 h 1244"/>
              <a:gd name="T6" fmla="*/ 0 w 1427"/>
              <a:gd name="T7" fmla="*/ 439 h 1244"/>
              <a:gd name="T8" fmla="*/ 1317 w 1427"/>
              <a:gd name="T9" fmla="*/ 987 h 1244"/>
              <a:gd name="T10" fmla="*/ 1317 w 1427"/>
              <a:gd name="T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27" h="1244">
                <a:moveTo>
                  <a:pt x="1427" y="1244"/>
                </a:moveTo>
                <a:lnTo>
                  <a:pt x="1417" y="868"/>
                </a:lnTo>
                <a:lnTo>
                  <a:pt x="83" y="0"/>
                </a:lnTo>
                <a:lnTo>
                  <a:pt x="0" y="439"/>
                </a:lnTo>
                <a:lnTo>
                  <a:pt x="1317" y="987"/>
                </a:lnTo>
                <a:lnTo>
                  <a:pt x="1317" y="1243"/>
                </a:lnTo>
              </a:path>
            </a:pathLst>
          </a:custGeom>
          <a:solidFill>
            <a:srgbClr val="19D4E9"/>
          </a:solidFill>
          <a:ln w="9525" cap="flat" cmpd="sng">
            <a:solidFill>
              <a:srgbClr val="19D4E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US" sz="2400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 flipH="1">
            <a:off x="3464378" y="2310606"/>
            <a:ext cx="28575" cy="257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8" name="Line 10"/>
          <p:cNvSpPr>
            <a:spLocks noChangeShapeType="1"/>
          </p:cNvSpPr>
          <p:nvPr/>
        </p:nvSpPr>
        <p:spPr bwMode="auto">
          <a:xfrm flipH="1" flipV="1">
            <a:off x="4053778" y="3962400"/>
            <a:ext cx="3044111" cy="76426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9" name="Line 10"/>
          <p:cNvSpPr>
            <a:spLocks noChangeShapeType="1"/>
          </p:cNvSpPr>
          <p:nvPr/>
        </p:nvSpPr>
        <p:spPr bwMode="auto">
          <a:xfrm flipH="1" flipV="1">
            <a:off x="1067857" y="3316109"/>
            <a:ext cx="6030032" cy="156466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0" name="Line 10"/>
          <p:cNvSpPr>
            <a:spLocks noChangeShapeType="1"/>
          </p:cNvSpPr>
          <p:nvPr/>
        </p:nvSpPr>
        <p:spPr bwMode="auto">
          <a:xfrm flipH="1" flipV="1">
            <a:off x="5296752" y="3316109"/>
            <a:ext cx="1953536" cy="189719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n-GB" sz="2400" i="0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7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>
          <a:noFill/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sz="1600" b="0" i="1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GB" sz="1600" b="0" i="1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77073</TotalTime>
  <Words>1413</Words>
  <Application>Microsoft Macintosh PowerPoint</Application>
  <PresentationFormat>On-screen Show (4:3)</PresentationFormat>
  <Paragraphs>223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Default Design</vt:lpstr>
      <vt:lpstr>2_Default Design</vt:lpstr>
      <vt:lpstr>1_Default Design</vt:lpstr>
      <vt:lpstr>3_Default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14_Default Design</vt:lpstr>
      <vt:lpstr>Black hole accretion disc winds  Which wind went where? </vt:lpstr>
      <vt:lpstr>1) Continuum radiation driven Wind</vt:lpstr>
      <vt:lpstr>1) Continuum radiation driven Wind</vt:lpstr>
      <vt:lpstr>PowerPoint Presentation</vt:lpstr>
      <vt:lpstr>1) Continuum radiation driven Wind</vt:lpstr>
      <vt:lpstr>PowerPoint Presentation</vt:lpstr>
      <vt:lpstr>PowerPoint Presentation</vt:lpstr>
      <vt:lpstr>PowerPoint Presentation</vt:lpstr>
      <vt:lpstr>PowerPoint Presentation</vt:lpstr>
      <vt:lpstr>4) Thermally driven Winds</vt:lpstr>
      <vt:lpstr>4) Thermally driven Winds</vt:lpstr>
      <vt:lpstr>4) Thermally driven Winds</vt:lpstr>
      <vt:lpstr>4) Thermally driven Winds</vt:lpstr>
      <vt:lpstr>5: magnetically driven Winds</vt:lpstr>
      <vt:lpstr>5: magnetically driven Winds</vt:lpstr>
      <vt:lpstr>PowerPoint Presentation</vt:lpstr>
      <vt:lpstr>NS: Thermal winds! High inclination </vt:lpstr>
      <vt:lpstr>NS: Thermal winds! High inclination </vt:lpstr>
      <vt:lpstr>NS: Thermal winds! High inclination </vt:lpstr>
      <vt:lpstr>NS: Thermal winds! High inclination </vt:lpstr>
      <vt:lpstr>PowerPoint Presentation</vt:lpstr>
      <vt:lpstr>PowerPoint Presentation</vt:lpstr>
      <vt:lpstr>BH: absorption lines in high inc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GRO1655 wacky wind </vt:lpstr>
      <vt:lpstr>PowerPoint Presentation</vt:lpstr>
      <vt:lpstr>Which wind goes where? L~0.1LEdd </vt:lpstr>
      <vt:lpstr>Which wind goes where? L~0.1LEdd </vt:lpstr>
      <vt:lpstr>Which wind goes where? L~0.1LEdd </vt:lpstr>
      <vt:lpstr>Which wind goes where? L~LEdd  </vt:lpstr>
      <vt:lpstr>106 versus 109 M</vt:lpstr>
      <vt:lpstr>Which wind goes where? L~LEdd  M~106-7 M</vt:lpstr>
      <vt:lpstr>Which wind goes where? L~LEdd, M~109-10</vt:lpstr>
    </vt:vector>
  </TitlesOfParts>
  <Company>University of Durham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Violent Universe</dc:title>
  <dc:creator>Chris Done</dc:creator>
  <cp:lastModifiedBy>chris done</cp:lastModifiedBy>
  <cp:revision>491</cp:revision>
  <cp:lastPrinted>2011-07-15T13:23:04Z</cp:lastPrinted>
  <dcterms:created xsi:type="dcterms:W3CDTF">2004-09-07T19:52:28Z</dcterms:created>
  <dcterms:modified xsi:type="dcterms:W3CDTF">2015-08-19T19:30:49Z</dcterms:modified>
</cp:coreProperties>
</file>