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740" r:id="rId3"/>
    <p:sldId id="781" r:id="rId4"/>
    <p:sldId id="782" r:id="rId5"/>
    <p:sldId id="789" r:id="rId6"/>
    <p:sldId id="745" r:id="rId7"/>
    <p:sldId id="793" r:id="rId8"/>
    <p:sldId id="783" r:id="rId9"/>
    <p:sldId id="790" r:id="rId10"/>
    <p:sldId id="787" r:id="rId11"/>
    <p:sldId id="784" r:id="rId12"/>
    <p:sldId id="791" r:id="rId13"/>
    <p:sldId id="748" r:id="rId14"/>
    <p:sldId id="800" r:id="rId15"/>
    <p:sldId id="801" r:id="rId16"/>
    <p:sldId id="802" r:id="rId17"/>
    <p:sldId id="803" r:id="rId18"/>
    <p:sldId id="786" r:id="rId19"/>
    <p:sldId id="794" r:id="rId20"/>
    <p:sldId id="749" r:id="rId21"/>
    <p:sldId id="799" r:id="rId22"/>
    <p:sldId id="751" r:id="rId23"/>
    <p:sldId id="752" r:id="rId24"/>
    <p:sldId id="804" r:id="rId25"/>
    <p:sldId id="805" r:id="rId26"/>
    <p:sldId id="772" r:id="rId27"/>
    <p:sldId id="796" r:id="rId28"/>
    <p:sldId id="798" r:id="rId29"/>
    <p:sldId id="763" r:id="rId30"/>
    <p:sldId id="7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2E34"/>
    <a:srgbClr val="0C2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67"/>
    <p:restoredTop sz="97182"/>
  </p:normalViewPr>
  <p:slideViewPr>
    <p:cSldViewPr snapToGrid="0" snapToObjects="1">
      <p:cViewPr varScale="1">
        <p:scale>
          <a:sx n="112" d="100"/>
          <a:sy n="112" d="100"/>
        </p:scale>
        <p:origin x="224" y="2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0047D-089F-0E47-94B3-8F3A5F8B2EB7}" type="datetimeFigureOut">
              <a:rPr lang="en-US" smtClean="0"/>
              <a:t>11/27/22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E2453-5E53-9545-B822-1E482BF3DA03}" type="slidenum">
              <a:rPr lang="en-US" smtClean="0"/>
              <a:t>‹#›</a:t>
            </a:fld>
            <a:endParaRPr lang="en-US"/>
          </a:p>
        </p:txBody>
      </p:sp>
    </p:spTree>
    <p:extLst>
      <p:ext uri="{BB962C8B-B14F-4D97-AF65-F5344CB8AC3E}">
        <p14:creationId xmlns:p14="http://schemas.microsoft.com/office/powerpoint/2010/main" val="19998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28B6-D26B-1146-B044-51FB58D143AA}"/>
              </a:ext>
            </a:extLst>
          </p:cNvPr>
          <p:cNvSpPr>
            <a:spLocks noGrp="1"/>
          </p:cNvSpPr>
          <p:nvPr>
            <p:ph type="ctrTitle"/>
          </p:nvPr>
        </p:nvSpPr>
        <p:spPr>
          <a:xfrm>
            <a:off x="1452880" y="1694179"/>
            <a:ext cx="9144000" cy="728663"/>
          </a:xfrm>
        </p:spPr>
        <p:txBody>
          <a:bodyPr anchor="b">
            <a:normAutofit/>
          </a:bodyPr>
          <a:lstStyle>
            <a:lvl1pPr algn="ctr">
              <a:defRPr sz="3600" baseline="0"/>
            </a:lvl1pPr>
          </a:lstStyle>
          <a:p>
            <a:r>
              <a:rPr lang="en-US" dirty="0"/>
              <a:t>Click to edit Master title style</a:t>
            </a:r>
          </a:p>
        </p:txBody>
      </p:sp>
      <p:sp>
        <p:nvSpPr>
          <p:cNvPr id="3" name="Subtitle 2">
            <a:extLst>
              <a:ext uri="{FF2B5EF4-FFF2-40B4-BE49-F238E27FC236}">
                <a16:creationId xmlns:a16="http://schemas.microsoft.com/office/drawing/2014/main" id="{0041E20C-B917-CD47-B188-394AB3EA3FF3}"/>
              </a:ext>
            </a:extLst>
          </p:cNvPr>
          <p:cNvSpPr>
            <a:spLocks noGrp="1"/>
          </p:cNvSpPr>
          <p:nvPr>
            <p:ph type="subTitle" idx="1"/>
          </p:nvPr>
        </p:nvSpPr>
        <p:spPr>
          <a:xfrm>
            <a:off x="1371600" y="29619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B51F0A8B-2719-0D49-95CB-4FEDBA6F97C6}"/>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101371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5B51-C445-924F-AAE4-8F1EB2BDE5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777ED0-716F-4B46-85F1-B63436104D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A3DEF-DFEE-E747-989C-D355F6AA4C4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2A4D5DF-DA41-3C4C-A23A-63BB46D92F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C87C7E-12D0-EE4F-BFB2-6BC4BFCBBB78}"/>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205316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5EAE7-4DC2-8344-A4AB-48F9B20674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749571-81B5-2C45-96B6-8ED3010F4D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B0691-657D-7C43-B990-4B569D4098D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BA30636-7035-E94D-8D9D-51D0D92F17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DA45AB-4FD0-1A4C-859F-ED94065F773F}"/>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202711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A475-FFDB-054A-B865-A325D4159C1E}"/>
              </a:ext>
            </a:extLst>
          </p:cNvPr>
          <p:cNvSpPr>
            <a:spLocks noGrp="1"/>
          </p:cNvSpPr>
          <p:nvPr>
            <p:ph type="title"/>
          </p:nvPr>
        </p:nvSpPr>
        <p:spPr>
          <a:xfrm>
            <a:off x="1384300" y="143459"/>
            <a:ext cx="9613900" cy="740780"/>
          </a:xfrm>
        </p:spPr>
        <p:txBody>
          <a:bodyPr>
            <a:normAutofit/>
          </a:bodyPr>
          <a:lstStyle>
            <a:lvl1pPr>
              <a:defRPr sz="2800" baseline="0">
                <a:solidFill>
                  <a:srgbClr val="872E3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438709F-837D-3344-8558-ADD594B61CAE}"/>
              </a:ext>
            </a:extLst>
          </p:cNvPr>
          <p:cNvSpPr>
            <a:spLocks noGrp="1"/>
          </p:cNvSpPr>
          <p:nvPr>
            <p:ph idx="1"/>
          </p:nvPr>
        </p:nvSpPr>
        <p:spPr>
          <a:xfrm>
            <a:off x="279400" y="1165225"/>
            <a:ext cx="11633200" cy="4351338"/>
          </a:xfrm>
        </p:spPr>
        <p:txBody>
          <a:bodyPr/>
          <a:lstStyle>
            <a:lvl1pPr>
              <a:defRPr sz="2400" baseline="0">
                <a:solidFill>
                  <a:srgbClr val="872E34"/>
                </a:solidFill>
              </a:defRPr>
            </a:lvl1pPr>
            <a:lvl2pPr marL="742950" indent="-285750">
              <a:buFont typeface="System Font Regular"/>
              <a:buChar char="–"/>
              <a:defRPr sz="2000">
                <a:solidFill>
                  <a:srgbClr val="0C2A80"/>
                </a:solidFill>
              </a:defRPr>
            </a:lvl2pPr>
            <a:lvl3pPr>
              <a:defRPr sz="2000">
                <a:solidFill>
                  <a:srgbClr val="0C2A80"/>
                </a:solidFill>
              </a:defRPr>
            </a:lvl3pPr>
            <a:lvl4pPr>
              <a:defRPr sz="1600">
                <a:solidFill>
                  <a:srgbClr val="0C2A80"/>
                </a:solidFill>
              </a:defRPr>
            </a:lvl4pPr>
            <a:lvl5pPr>
              <a:defRPr sz="1600">
                <a:solidFill>
                  <a:srgbClr val="0C2A8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6495A5B-B35F-4547-8335-EE32589C416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870B8-6932-D842-9293-C3EDD4D4DDB8}"/>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321480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FAC5-301D-504A-97ED-BF9163B4756C}"/>
              </a:ext>
            </a:extLst>
          </p:cNvPr>
          <p:cNvSpPr>
            <a:spLocks noGrp="1"/>
          </p:cNvSpPr>
          <p:nvPr>
            <p:ph type="title"/>
          </p:nvPr>
        </p:nvSpPr>
        <p:spPr>
          <a:xfrm>
            <a:off x="831850" y="1709738"/>
            <a:ext cx="10515600" cy="2852737"/>
          </a:xfr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6E0E14C1-3B8E-AC4A-A079-2040CDD8B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D71E815B-BD36-4D46-9B45-A988DFC3FF5D}"/>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230599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BB0D-E7D2-1147-AED7-32D92CFA3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33E716-E0A7-344B-935C-7603A0719D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5DE41B-7F4F-394F-ADF5-7456A2020F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5B494B-5ED8-0443-BDF8-B012F0AD7D9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8996C9B-D009-CA4F-84C6-FFD8BD4DA3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13E87B-FABD-2C4E-BF61-1AF103B374C6}"/>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266676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9099-ED0E-2445-B886-E2750CAB97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C7F17E-9A27-3348-922A-C7AD54F46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21AB0D-CB24-9446-84A0-79B099EF8C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2DE43-228D-B040-B7A1-AEE5360977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7451D15-94D7-3B4E-AE05-EBA34AA11A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63BE4A-B0B4-8244-BFAB-3FB0FD7B730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7AFBB7F0-9EDB-5647-96AC-B5195DC7A9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343AA6-D55C-AC4A-814C-65B0F6266A5F}"/>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337736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4ABB-F5EF-0149-99B8-433302035FC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63B1E56-0062-C74D-B3A7-CC62E8164DFE}"/>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340563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F7D27-B38C-A944-95B8-F59AE6EFB98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2B88467D-6DAE-F148-9828-3C31E66222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5E0DBD-14FF-B34A-9318-AFC4679EEA87}"/>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341058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941B-04F0-F74E-8621-986ACC767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25F28-FE9F-AA49-9BB7-5905535A0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E0761E-1354-5044-AD49-7A441377A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FA86F2-5675-3349-9C65-F06C023C9C0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08315FF-F424-7248-A384-65AE5CA8A8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BB0AB6-2941-2C46-872A-D38F0553976B}"/>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425106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BB3C-2800-3C42-B93B-0F1523DDB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FF045-5D5B-8F4F-9EBD-2C391960FC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1AE992-935F-4541-B0F6-5841E3C87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06F710-354E-D949-81C2-E61226D30BE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400C07F-AB21-6548-9CCD-E22BDB2B2E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D209565-53BA-134D-9055-6287F0DE5494}"/>
              </a:ext>
            </a:extLst>
          </p:cNvPr>
          <p:cNvSpPr>
            <a:spLocks noGrp="1"/>
          </p:cNvSpPr>
          <p:nvPr>
            <p:ph type="sldNum" sz="quarter" idx="12"/>
          </p:nvPr>
        </p:nvSpPr>
        <p:spPr/>
        <p:txBody>
          <a:bodyPr/>
          <a:lstStyle/>
          <a:p>
            <a:fld id="{389C38DE-1970-B34E-862E-F0E4B3E773B2}" type="slidenum">
              <a:rPr lang="en-US" smtClean="0"/>
              <a:t>‹#›</a:t>
            </a:fld>
            <a:endParaRPr lang="en-US"/>
          </a:p>
        </p:txBody>
      </p:sp>
    </p:spTree>
    <p:extLst>
      <p:ext uri="{BB962C8B-B14F-4D97-AF65-F5344CB8AC3E}">
        <p14:creationId xmlns:p14="http://schemas.microsoft.com/office/powerpoint/2010/main" val="213851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D5915-710F-894D-B14D-0AD2E5879D58}"/>
              </a:ext>
            </a:extLst>
          </p:cNvPr>
          <p:cNvSpPr>
            <a:spLocks noGrp="1"/>
          </p:cNvSpPr>
          <p:nvPr>
            <p:ph type="title"/>
          </p:nvPr>
        </p:nvSpPr>
        <p:spPr>
          <a:xfrm>
            <a:off x="1203797" y="142888"/>
            <a:ext cx="9784406" cy="4895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8F59700-A78A-A24B-9383-5F25ADEE7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BF9B825-4FE6-AE4B-8ED6-81C4B2A824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C38DE-1970-B34E-862E-F0E4B3E773B2}" type="slidenum">
              <a:rPr lang="en-US" smtClean="0"/>
              <a:t>‹#›</a:t>
            </a:fld>
            <a:endParaRPr lang="en-US"/>
          </a:p>
        </p:txBody>
      </p:sp>
      <p:pic>
        <p:nvPicPr>
          <p:cNvPr id="7" name="Picture 5">
            <a:extLst>
              <a:ext uri="{FF2B5EF4-FFF2-40B4-BE49-F238E27FC236}">
                <a16:creationId xmlns:a16="http://schemas.microsoft.com/office/drawing/2014/main" id="{9CE9B2FE-C20B-F046-B5D8-D20623759BE8}"/>
              </a:ext>
            </a:extLst>
          </p:cNvPr>
          <p:cNvPicPr>
            <a:picLocks noChangeAspect="1" noChangeArrowheads="1"/>
          </p:cNvPicPr>
          <p:nvPr userDrawn="1"/>
        </p:nvPicPr>
        <p:blipFill>
          <a:blip r:embed="rId13"/>
          <a:srcRect/>
          <a:stretch>
            <a:fillRect/>
          </a:stretch>
        </p:blipFill>
        <p:spPr bwMode="auto">
          <a:xfrm>
            <a:off x="232940" y="168898"/>
            <a:ext cx="990600" cy="550863"/>
          </a:xfrm>
          <a:prstGeom prst="rect">
            <a:avLst/>
          </a:prstGeom>
          <a:noFill/>
          <a:ln w="9525">
            <a:noFill/>
            <a:miter lim="800000"/>
            <a:headEnd/>
            <a:tailEnd/>
          </a:ln>
        </p:spPr>
      </p:pic>
      <p:sp>
        <p:nvSpPr>
          <p:cNvPr id="8" name="Rectangle 6">
            <a:extLst>
              <a:ext uri="{FF2B5EF4-FFF2-40B4-BE49-F238E27FC236}">
                <a16:creationId xmlns:a16="http://schemas.microsoft.com/office/drawing/2014/main" id="{5561CC7F-FCC9-5C47-B012-C104C0D3AA67}"/>
              </a:ext>
            </a:extLst>
          </p:cNvPr>
          <p:cNvSpPr>
            <a:spLocks noChangeArrowheads="1"/>
          </p:cNvSpPr>
          <p:nvPr userDrawn="1"/>
        </p:nvSpPr>
        <p:spPr bwMode="auto">
          <a:xfrm>
            <a:off x="11007946" y="168898"/>
            <a:ext cx="942842" cy="523198"/>
          </a:xfrm>
          <a:prstGeom prst="rect">
            <a:avLst/>
          </a:prstGeom>
          <a:noFill/>
          <a:ln>
            <a:noFill/>
          </a:ln>
        </p:spPr>
        <p:txBody>
          <a:bodyPr wrap="none" lIns="91418" tIns="45709" rIns="91418" bIns="45709">
            <a:spAutoFit/>
          </a:bodyPr>
          <a:lstStyle/>
          <a:p>
            <a:pPr eaLnBrk="0" hangingPunct="0">
              <a:defRPr/>
            </a:pPr>
            <a:r>
              <a:rPr lang="en-US" sz="2800" i="1" baseline="0" dirty="0">
                <a:solidFill>
                  <a:srgbClr val="0C2A80"/>
                </a:solidFill>
                <a:latin typeface="Arial" panose="020B0604020202020204" pitchFamily="34" charset="0"/>
              </a:rPr>
              <a:t>CXC</a:t>
            </a:r>
          </a:p>
        </p:txBody>
      </p:sp>
      <p:sp>
        <p:nvSpPr>
          <p:cNvPr id="9" name="Line 8">
            <a:extLst>
              <a:ext uri="{FF2B5EF4-FFF2-40B4-BE49-F238E27FC236}">
                <a16:creationId xmlns:a16="http://schemas.microsoft.com/office/drawing/2014/main" id="{26CCA58B-FFEC-F54E-83E4-4CFAFB5021D6}"/>
              </a:ext>
            </a:extLst>
          </p:cNvPr>
          <p:cNvSpPr>
            <a:spLocks noChangeShapeType="1"/>
          </p:cNvSpPr>
          <p:nvPr userDrawn="1"/>
        </p:nvSpPr>
        <p:spPr bwMode="auto">
          <a:xfrm>
            <a:off x="1133060" y="719761"/>
            <a:ext cx="9949069" cy="0"/>
          </a:xfrm>
          <a:prstGeom prst="line">
            <a:avLst/>
          </a:prstGeom>
          <a:noFill/>
          <a:ln w="9525">
            <a:solidFill>
              <a:srgbClr val="336699"/>
            </a:solidFill>
            <a:round/>
            <a:headEnd/>
            <a:tailEnd/>
          </a:ln>
        </p:spPr>
        <p:txBody>
          <a:bodyPr wrap="none" anchor="ctr"/>
          <a:lstStyle/>
          <a:p>
            <a:pPr>
              <a:defRPr/>
            </a:pPr>
            <a:endParaRPr lang="en-US">
              <a:latin typeface="Times" charset="0"/>
            </a:endParaRPr>
          </a:p>
        </p:txBody>
      </p:sp>
    </p:spTree>
    <p:extLst>
      <p:ext uri="{BB962C8B-B14F-4D97-AF65-F5344CB8AC3E}">
        <p14:creationId xmlns:p14="http://schemas.microsoft.com/office/powerpoint/2010/main" val="356729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2800" kern="1200" baseline="0">
          <a:solidFill>
            <a:srgbClr val="872E3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rgbClr val="0C2A8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baseline="0">
          <a:solidFill>
            <a:srgbClr val="0C2A80"/>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baseline="0">
          <a:solidFill>
            <a:srgbClr val="0C2A80"/>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Ø"/>
        <a:defRPr sz="1800" kern="1200" baseline="0">
          <a:solidFill>
            <a:srgbClr val="0C2A80"/>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baseline="0">
          <a:solidFill>
            <a:srgbClr val="0C2A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440A2C-15AD-E943-9DBE-8FAD6535B36F}"/>
              </a:ext>
            </a:extLst>
          </p:cNvPr>
          <p:cNvSpPr>
            <a:spLocks noGrp="1"/>
          </p:cNvSpPr>
          <p:nvPr>
            <p:ph type="ctrTitle"/>
          </p:nvPr>
        </p:nvSpPr>
        <p:spPr>
          <a:xfrm>
            <a:off x="1564326" y="1573148"/>
            <a:ext cx="9144000" cy="3430654"/>
          </a:xfrm>
        </p:spPr>
        <p:txBody>
          <a:bodyPr>
            <a:normAutofit/>
          </a:bodyPr>
          <a:lstStyle/>
          <a:p>
            <a:pPr>
              <a:lnSpc>
                <a:spcPts val="4080"/>
              </a:lnSpc>
            </a:pPr>
            <a:r>
              <a:rPr lang="en-US" sz="3200" dirty="0"/>
              <a:t>Chandra Users’ Committee Meeting</a:t>
            </a:r>
            <a:br>
              <a:rPr lang="en-US" sz="3200" dirty="0"/>
            </a:br>
            <a:r>
              <a:rPr lang="en-US" sz="2700">
                <a:solidFill>
                  <a:srgbClr val="0C2A80"/>
                </a:solidFill>
                <a:latin typeface="Arial" panose="020B0604020202020204" pitchFamily="34" charset="0"/>
              </a:rPr>
              <a:t>November 28, 2022</a:t>
            </a:r>
            <a:br>
              <a:rPr lang="en-US" sz="2700">
                <a:solidFill>
                  <a:srgbClr val="0C2A80"/>
                </a:solidFill>
                <a:latin typeface="Arial" panose="020B0604020202020204" pitchFamily="34" charset="0"/>
              </a:rPr>
            </a:br>
            <a:br>
              <a:rPr lang="en-US" sz="3200" dirty="0"/>
            </a:br>
            <a:r>
              <a:rPr lang="en-US" altLang="ja-JP" sz="3200" dirty="0">
                <a:ea typeface="ＭＳ Ｐゴシック" charset="-128"/>
              </a:rPr>
              <a:t>CXC Manager’s Status Report</a:t>
            </a:r>
            <a:br>
              <a:rPr lang="en-US" altLang="ja-JP" sz="3200" dirty="0">
                <a:ea typeface="ＭＳ Ｐゴシック" charset="-128"/>
              </a:rPr>
            </a:br>
            <a:r>
              <a:rPr lang="en-US" sz="2700">
                <a:solidFill>
                  <a:srgbClr val="0C2A80"/>
                </a:solidFill>
                <a:latin typeface="Arial" panose="020B0604020202020204" pitchFamily="34" charset="0"/>
              </a:rPr>
              <a:t>Edward Mattison, CXC Manager</a:t>
            </a:r>
            <a:br>
              <a:rPr lang="en-US" sz="2700">
                <a:solidFill>
                  <a:srgbClr val="0C2A80"/>
                </a:solidFill>
                <a:latin typeface="Arial" panose="020B0604020202020204" pitchFamily="34" charset="0"/>
              </a:rPr>
            </a:br>
            <a:r>
              <a:rPr lang="en-US" sz="2700">
                <a:solidFill>
                  <a:srgbClr val="0C2A80"/>
                </a:solidFill>
                <a:latin typeface="Arial" panose="020B0604020202020204" pitchFamily="34" charset="0"/>
              </a:rPr>
              <a:t>☛ Mark Weber, CXC Deputy Manager</a:t>
            </a:r>
            <a:endParaRPr lang="en-US" sz="2200" dirty="0"/>
          </a:p>
        </p:txBody>
      </p:sp>
      <p:sp>
        <p:nvSpPr>
          <p:cNvPr id="11" name="TextBox 10">
            <a:extLst>
              <a:ext uri="{FF2B5EF4-FFF2-40B4-BE49-F238E27FC236}">
                <a16:creationId xmlns:a16="http://schemas.microsoft.com/office/drawing/2014/main" id="{EB58D559-4FE8-8948-9791-A601FA9E8050}"/>
              </a:ext>
            </a:extLst>
          </p:cNvPr>
          <p:cNvSpPr txBox="1"/>
          <p:nvPr/>
        </p:nvSpPr>
        <p:spPr>
          <a:xfrm>
            <a:off x="1471961" y="196261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97361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Program Management (5/7)</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1173692"/>
            <a:ext cx="11633200" cy="5182658"/>
          </a:xfrm>
        </p:spPr>
        <p:txBody>
          <a:bodyPr/>
          <a:lstStyle/>
          <a:p>
            <a:r>
              <a:rPr lang="en-US" dirty="0"/>
              <a:t>FY22 expenditures were kept within current guidelines of the PPBE process.</a:t>
            </a:r>
            <a:endParaRPr lang="en-US">
              <a:latin typeface="Arial" panose="020B0604020202020204" pitchFamily="34" charset="0"/>
            </a:endParaRPr>
          </a:p>
          <a:p>
            <a:pPr lvl="1"/>
            <a:endParaRPr lang="en-US">
              <a:latin typeface="Arial" panose="020B0604020202020204" pitchFamily="34" charset="0"/>
            </a:endParaRPr>
          </a:p>
          <a:p>
            <a:r>
              <a:rPr lang="en-US" altLang="en-US" dirty="0"/>
              <a:t>PPBE-24 (Planning, Programming, Budgeting &amp; Execution, Apr 22)</a:t>
            </a:r>
            <a:endParaRPr lang="en-US">
              <a:latin typeface="Arial" panose="020B0604020202020204" pitchFamily="34" charset="0"/>
            </a:endParaRPr>
          </a:p>
          <a:p>
            <a:pPr lvl="1"/>
            <a:r>
              <a:rPr lang="en-US">
                <a:latin typeface="Arial" panose="020B0604020202020204" pitchFamily="34" charset="0"/>
              </a:rPr>
              <a:t>NASA approved the full Overguide budget for FY23, but did not include funds for the proposed augmentations.</a:t>
            </a:r>
          </a:p>
          <a:p>
            <a:pPr lvl="2"/>
            <a:r>
              <a:rPr lang="en-US">
                <a:latin typeface="Arial" panose="020B0604020202020204" pitchFamily="34" charset="0"/>
              </a:rPr>
              <a:t>The GO program was </a:t>
            </a:r>
            <a:r>
              <a:rPr lang="en-US" b="1">
                <a:latin typeface="Arial" panose="020B0604020202020204" pitchFamily="34" charset="0"/>
              </a:rPr>
              <a:t>not</a:t>
            </a:r>
            <a:r>
              <a:rPr lang="en-US">
                <a:latin typeface="Arial" panose="020B0604020202020204" pitchFamily="34" charset="0"/>
              </a:rPr>
              <a:t> reduced to enable this.</a:t>
            </a:r>
          </a:p>
          <a:p>
            <a:pPr lvl="1"/>
            <a:r>
              <a:rPr lang="en-US">
                <a:latin typeface="Arial" panose="020B0604020202020204" pitchFamily="34" charset="0"/>
              </a:rPr>
              <a:t>For FY24 and beyond, NASA approved a partial Overguide budget (with none of the augmentations). </a:t>
            </a:r>
          </a:p>
          <a:p>
            <a:pPr lvl="1"/>
            <a:endParaRPr lang="en-US">
              <a:latin typeface="Arial" panose="020B0604020202020204" pitchFamily="34" charset="0"/>
            </a:endParaRPr>
          </a:p>
          <a:p>
            <a:r>
              <a:rPr lang="en-US" dirty="0"/>
              <a:t>FY23 Budget</a:t>
            </a:r>
            <a:endParaRPr lang="en-US">
              <a:latin typeface="Arial" panose="020B0604020202020204" pitchFamily="34" charset="0"/>
            </a:endParaRPr>
          </a:p>
          <a:p>
            <a:pPr lvl="1">
              <a:buSzPts val="2000"/>
            </a:pPr>
            <a:r>
              <a:rPr lang="en-US">
                <a:latin typeface="Arial" panose="020B0604020202020204" pitchFamily="34" charset="0"/>
              </a:rPr>
              <a:t>The FY23 CXC Operating Plan incorporates the PPBE-24 (Apr 22) guidelines.</a:t>
            </a:r>
          </a:p>
          <a:p>
            <a:pPr lvl="2">
              <a:buSzPts val="2000"/>
            </a:pPr>
            <a:r>
              <a:rPr lang="en-US" altLang="en-US" dirty="0">
                <a:latin typeface="Arial" panose="020B0604020202020204" pitchFamily="34" charset="0"/>
                <a:cs typeface="ＭＳ Ｐゴシック" charset="-128"/>
              </a:rPr>
              <a:t>We are proceeding to hire 2 additional FOT engineers.</a:t>
            </a:r>
          </a:p>
          <a:p>
            <a:pPr lvl="2">
              <a:buSzPts val="2000"/>
            </a:pPr>
            <a:r>
              <a:rPr lang="en-US" dirty="0">
                <a:latin typeface="Arial" panose="020B0604020202020204" pitchFamily="34" charset="0"/>
              </a:rPr>
              <a:t>We anticipate being able to maintain staff levels and mission capabilities in FY23.</a:t>
            </a:r>
          </a:p>
          <a:p>
            <a:pPr lvl="2">
              <a:buSzPts val="2000"/>
            </a:pPr>
            <a:r>
              <a:rPr lang="en-US" dirty="0">
                <a:latin typeface="Arial" panose="020B0604020202020204" pitchFamily="34" charset="0"/>
              </a:rPr>
              <a:t>The Chandra grant program remains level.</a:t>
            </a:r>
            <a:endParaRPr lang="en-US">
              <a:latin typeface="Arial" panose="020B0604020202020204" pitchFamily="34" charset="0"/>
            </a:endParaRP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10</a:t>
            </a:fld>
            <a:endParaRPr lang="en-US"/>
          </a:p>
        </p:txBody>
      </p:sp>
    </p:spTree>
    <p:extLst>
      <p:ext uri="{BB962C8B-B14F-4D97-AF65-F5344CB8AC3E}">
        <p14:creationId xmlns:p14="http://schemas.microsoft.com/office/powerpoint/2010/main" val="12418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Program Management (6/7)</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1072096"/>
            <a:ext cx="11633200" cy="5768976"/>
          </a:xfrm>
        </p:spPr>
        <p:txBody>
          <a:bodyPr/>
          <a:lstStyle/>
          <a:p>
            <a:r>
              <a:rPr lang="en-US" altLang="en-US" dirty="0">
                <a:cs typeface="ＭＳ Ｐゴシック" charset="-128"/>
              </a:rPr>
              <a:t>Adaptation to coronavirus pandemic and hybrid workplace</a:t>
            </a:r>
          </a:p>
          <a:p>
            <a:pPr lvl="1"/>
            <a:r>
              <a:rPr lang="en-US" altLang="en-US" dirty="0">
                <a:cs typeface="ＭＳ Ｐゴシック" charset="-128"/>
              </a:rPr>
              <a:t>SAO/CfA has been returning onsite from the pandemic in steps.</a:t>
            </a:r>
          </a:p>
          <a:p>
            <a:pPr lvl="1"/>
            <a:r>
              <a:rPr lang="en-US" altLang="en-US" dirty="0">
                <a:cs typeface="ＭＳ Ｐゴシック" charset="-128"/>
              </a:rPr>
              <a:t>Flight operations are still being carried out normally, onsite, at the OCC (Operations Control Center). </a:t>
            </a:r>
            <a:r>
              <a:rPr lang="en-US">
                <a:latin typeface="Arial" panose="020B0604020202020204" pitchFamily="34" charset="0"/>
              </a:rPr>
              <a:t>Due to the current “medium” level of Covid-19 level in Middlesex County, the OCC and Chandra spaces at other SAO sites are currently working under SI-defined mitigations (led by the CDC) that have removed the requirement for social distancing and the requirement to document vaccination status. Masking is not required and there is no occupancy limitation. Public visitors are permitted.</a:t>
            </a:r>
            <a:endParaRPr lang="en-US" altLang="en-US" dirty="0">
              <a:cs typeface="ＭＳ Ｐゴシック" charset="-128"/>
            </a:endParaRPr>
          </a:p>
          <a:p>
            <a:pPr lvl="1"/>
            <a:r>
              <a:rPr lang="en-US" altLang="en-US" dirty="0">
                <a:cs typeface="ＭＳ Ｐゴシック" charset="-128"/>
              </a:rPr>
              <a:t>Other science and mission operations, and various meetings, continued successfully via hybrid-telework.</a:t>
            </a:r>
          </a:p>
          <a:p>
            <a:pPr lvl="1"/>
            <a:endParaRPr lang="en-US" altLang="en-US" dirty="0">
              <a:cs typeface="ＭＳ Ｐゴシック" charset="-128"/>
            </a:endParaRPr>
          </a:p>
          <a:p>
            <a:r>
              <a:rPr lang="en-US" dirty="0">
                <a:ea typeface="ＭＳ Ｐゴシック" charset="0"/>
                <a:cs typeface="ＭＳ Ｐゴシック" charset="0"/>
              </a:rPr>
              <a:t>CXC-organized Reviews and Conferences</a:t>
            </a:r>
            <a:endParaRPr lang="en-US">
              <a:latin typeface="Arial" panose="020B0604020202020204" pitchFamily="34" charset="0"/>
            </a:endParaRPr>
          </a:p>
          <a:p>
            <a:pPr lvl="1">
              <a:buSzPts val="2000"/>
            </a:pPr>
            <a:r>
              <a:rPr lang="en-US">
                <a:latin typeface="Arial" panose="020B0604020202020204" pitchFamily="34" charset="0"/>
              </a:rPr>
              <a:t>Cycle 24 Peer Review</a:t>
            </a:r>
          </a:p>
          <a:p>
            <a:pPr lvl="2">
              <a:buSzPts val="2000"/>
            </a:pPr>
            <a:r>
              <a:rPr lang="en-US">
                <a:latin typeface="Arial" panose="020B0604020202020204" pitchFamily="34" charset="0"/>
              </a:rPr>
              <a:t>Was held 21–30 June 2022 (conducted remotely)</a:t>
            </a:r>
          </a:p>
          <a:p>
            <a:pPr lvl="1">
              <a:buSzPts val="2000"/>
            </a:pPr>
            <a:r>
              <a:rPr lang="en-US">
                <a:latin typeface="Arial" panose="020B0604020202020204" pitchFamily="34" charset="0"/>
              </a:rPr>
              <a:t>Science workshop: "Supernova Remnants and Their Progenitors"</a:t>
            </a:r>
          </a:p>
          <a:p>
            <a:pPr lvl="2">
              <a:buSzPts val="2000"/>
            </a:pPr>
            <a:r>
              <a:rPr lang="en-US">
                <a:latin typeface="Arial" panose="020B0604020202020204" pitchFamily="34" charset="0"/>
              </a:rPr>
              <a:t>Was held 16–18 August 2022 (conducted in-person and remotely)</a:t>
            </a: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11</a:t>
            </a:fld>
            <a:endParaRPr lang="en-US"/>
          </a:p>
        </p:txBody>
      </p:sp>
    </p:spTree>
    <p:extLst>
      <p:ext uri="{BB962C8B-B14F-4D97-AF65-F5344CB8AC3E}">
        <p14:creationId xmlns:p14="http://schemas.microsoft.com/office/powerpoint/2010/main" val="63107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Program Management (7/7)</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877355"/>
            <a:ext cx="11633200" cy="5709710"/>
          </a:xfrm>
        </p:spPr>
        <p:txBody>
          <a:bodyPr/>
          <a:lstStyle/>
          <a:p>
            <a:r>
              <a:rPr lang="en-US" dirty="0"/>
              <a:t>HQ Visit (part 1)</a:t>
            </a:r>
          </a:p>
          <a:p>
            <a:pPr lvl="1"/>
            <a:r>
              <a:rPr lang="en-US" dirty="0"/>
              <a:t>On Nov 1, Chandra hosted a visit from NASA HQ personnel. In particular, we met with </a:t>
            </a:r>
            <a:r>
              <a:rPr lang="en-US" b="1" dirty="0"/>
              <a:t>Mark Clampin, the new Astrophysics Division Director,</a:t>
            </a:r>
            <a:r>
              <a:rPr lang="en-US" dirty="0"/>
              <a:t> and </a:t>
            </a:r>
            <a:r>
              <a:rPr lang="en-US" b="1" dirty="0"/>
              <a:t>Janet Letchworth, the new Chandra Program Executive.</a:t>
            </a:r>
          </a:p>
          <a:p>
            <a:pPr lvl="1"/>
            <a:r>
              <a:rPr lang="en-US" dirty="0"/>
              <a:t>This event was held at the OCC, largely in-person.</a:t>
            </a:r>
          </a:p>
          <a:p>
            <a:pPr lvl="1"/>
            <a:r>
              <a:rPr lang="en-US" dirty="0"/>
              <a:t>The agenda had some conversation time and high-level presentations from all areas of the CXC for Clampin to get to know us. (He was only in town for one day.)</a:t>
            </a:r>
          </a:p>
          <a:p>
            <a:r>
              <a:rPr lang="en-US" dirty="0"/>
              <a:t>Quarterly #54</a:t>
            </a:r>
          </a:p>
          <a:p>
            <a:pPr lvl="1"/>
            <a:r>
              <a:rPr lang="en-US" dirty="0"/>
              <a:t>"Quarterlies" are the semi-annual, in-depth, technical oversight meetings with NASA.</a:t>
            </a:r>
          </a:p>
          <a:p>
            <a:pPr lvl="1"/>
            <a:r>
              <a:rPr lang="en-US" dirty="0"/>
              <a:t>This event was held at the OCC on Nov 1 (budget) and Nov 2 (technical and management), largely in-person.</a:t>
            </a:r>
            <a:endParaRPr lang="en-US">
              <a:latin typeface="Arial" panose="020B0604020202020204" pitchFamily="34" charset="0"/>
            </a:endParaRPr>
          </a:p>
          <a:p>
            <a:r>
              <a:rPr lang="en-US" dirty="0"/>
              <a:t>HQ Visit (part 2)</a:t>
            </a:r>
          </a:p>
          <a:p>
            <a:pPr lvl="1"/>
            <a:r>
              <a:rPr lang="en-US" b="1" dirty="0"/>
              <a:t>Janet Letchworth</a:t>
            </a:r>
            <a:r>
              <a:rPr lang="en-US" dirty="0"/>
              <a:t> met on Nov 3 with team leads to get to know more about their science interests and team-level activities. She expressed a proactive interest in being helpful from her office.</a:t>
            </a:r>
            <a:endParaRPr lang="en-US">
              <a:latin typeface="Arial" panose="020B0604020202020204" pitchFamily="34" charset="0"/>
            </a:endParaRP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12</a:t>
            </a:fld>
            <a:endParaRPr lang="en-US"/>
          </a:p>
        </p:txBody>
      </p:sp>
    </p:spTree>
    <p:extLst>
      <p:ext uri="{BB962C8B-B14F-4D97-AF65-F5344CB8AC3E}">
        <p14:creationId xmlns:p14="http://schemas.microsoft.com/office/powerpoint/2010/main" val="369471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ea typeface="ＭＳ Ｐゴシック" charset="0"/>
                <a:cs typeface="ＭＳ Ｐゴシック" charset="0"/>
              </a:rPr>
              <a:t>Mission Operations (1/8)</a:t>
            </a:r>
            <a:endParaRPr lang="en-US" dirty="0"/>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87865" y="1012828"/>
            <a:ext cx="11463869" cy="5777442"/>
          </a:xfrm>
        </p:spPr>
        <p:txBody>
          <a:bodyPr/>
          <a:lstStyle/>
          <a:p>
            <a:r>
              <a:rPr lang="en-US" dirty="0"/>
              <a:t>Spacecraft — Overall status</a:t>
            </a:r>
            <a:endParaRPr lang="en-US" b="1">
              <a:latin typeface="Arial" panose="020B0604020202020204" pitchFamily="34" charset="0"/>
            </a:endParaRPr>
          </a:p>
          <a:p>
            <a:pPr lvl="1">
              <a:lnSpc>
                <a:spcPct val="100000"/>
              </a:lnSpc>
              <a:buSzPts val="2000"/>
            </a:pPr>
            <a:r>
              <a:rPr lang="en-US" b="1">
                <a:latin typeface="Arial" panose="020B0604020202020204" pitchFamily="34" charset="0"/>
              </a:rPr>
              <a:t>The spacecraft continues to operate extremely well.</a:t>
            </a:r>
            <a:endParaRPr lang="en-US">
              <a:latin typeface="Arial" panose="020B0604020202020204" pitchFamily="34" charset="0"/>
            </a:endParaRPr>
          </a:p>
          <a:p>
            <a:pPr lvl="1"/>
            <a:r>
              <a:rPr lang="en-US" altLang="en-US" dirty="0">
                <a:cs typeface="ＭＳ Ｐゴシック" charset="-128"/>
              </a:rPr>
              <a:t>Temperature control is a continuing and increasing challenge to mission planning.</a:t>
            </a:r>
          </a:p>
          <a:p>
            <a:pPr lvl="1"/>
            <a:r>
              <a:rPr lang="en-US" dirty="0"/>
              <a:t>Low perigee during 2022–24 requires extra mission planning effort to mitigate a variety of effects, including high gravity gradients, ionizing radiation near perigee, and Earthshine.</a:t>
            </a:r>
          </a:p>
          <a:p>
            <a:pPr lvl="1"/>
            <a:endParaRPr lang="en-US" altLang="en-US" dirty="0">
              <a:cs typeface="ＭＳ Ｐゴシック" charset="-128"/>
            </a:endParaRPr>
          </a:p>
          <a:p>
            <a:r>
              <a:rPr lang="en-US" dirty="0">
                <a:ea typeface="ＭＳ Ｐゴシック" charset="0"/>
                <a:cs typeface="ＭＳ Ｐゴシック" charset="0"/>
              </a:rPr>
              <a:t>Science Operations</a:t>
            </a:r>
          </a:p>
          <a:p>
            <a:pPr lvl="1">
              <a:buSzPts val="2000"/>
            </a:pPr>
            <a:r>
              <a:rPr lang="en-US" b="1">
                <a:latin typeface="Arial" panose="020B0604020202020204" pitchFamily="34" charset="0"/>
              </a:rPr>
              <a:t>ACIS continues to operate well.</a:t>
            </a:r>
          </a:p>
          <a:p>
            <a:pPr lvl="2">
              <a:buSzPts val="2000"/>
            </a:pPr>
            <a:r>
              <a:rPr lang="en-US" dirty="0">
                <a:ea typeface="ＭＳ Ｐゴシック" charset="0"/>
              </a:rPr>
              <a:t>A new ACIS TXings patch was developed and uploaded, greatly increasing the ability of ACIS to function as a radiation monitor. </a:t>
            </a:r>
          </a:p>
          <a:p>
            <a:pPr lvl="2">
              <a:buSzPts val="2000"/>
            </a:pPr>
            <a:r>
              <a:rPr lang="en-US" dirty="0">
                <a:ea typeface="ＭＳ Ｐゴシック" charset="0"/>
              </a:rPr>
              <a:t>ACIS calibration observations are now being carried out at -105 deg C, to allow relaxation of cold focal plane requirements. </a:t>
            </a:r>
          </a:p>
          <a:p>
            <a:pPr lvl="1">
              <a:buSzPts val="2000"/>
            </a:pPr>
            <a:r>
              <a:rPr lang="en-US" b="1" dirty="0">
                <a:ea typeface="ＭＳ Ｐゴシック" charset="0"/>
              </a:rPr>
              <a:t>HRC</a:t>
            </a:r>
            <a:r>
              <a:rPr lang="en-US" dirty="0">
                <a:ea typeface="ＭＳ Ｐゴシック" charset="0"/>
              </a:rPr>
              <a:t> A-side electronics have functioned nominally through 4 test runs. </a:t>
            </a:r>
            <a:r>
              <a:rPr lang="en-US" b="1" dirty="0">
                <a:ea typeface="ＭＳ Ｐゴシック" charset="0"/>
              </a:rPr>
              <a:t>The team is working toward a return to regular science observations in Feb-2023. </a:t>
            </a:r>
          </a:p>
          <a:p>
            <a:pPr marL="457200" lvl="1" indent="0">
              <a:lnSpc>
                <a:spcPct val="100000"/>
              </a:lnSpc>
              <a:buSzPts val="2000"/>
              <a:buNone/>
            </a:pPr>
            <a:endParaRPr lang="en-US" sz="1400">
              <a:solidFill>
                <a:srgbClr val="0C2A8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13</a:t>
            </a:fld>
            <a:endParaRPr lang="en-US"/>
          </a:p>
        </p:txBody>
      </p:sp>
    </p:spTree>
    <p:extLst>
      <p:ext uri="{BB962C8B-B14F-4D97-AF65-F5344CB8AC3E}">
        <p14:creationId xmlns:p14="http://schemas.microsoft.com/office/powerpoint/2010/main" val="389305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normAutofit/>
          </a:bodyPr>
          <a:lstStyle/>
          <a:p>
            <a:r>
              <a:rPr lang="en-US" dirty="0">
                <a:ea typeface="ＭＳ Ｐゴシック" charset="0"/>
                <a:cs typeface="ＭＳ Ｐゴシック" charset="0"/>
              </a:rPr>
              <a:t>Mission Operations (2/8)</a:t>
            </a:r>
            <a:endParaRPr lang="en-US" dirty="0"/>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14</a:t>
            </a:fld>
            <a:endParaRPr lang="en-US"/>
          </a:p>
        </p:txBody>
      </p:sp>
      <p:pic>
        <p:nvPicPr>
          <p:cNvPr id="8" name="Picture 7">
            <a:extLst>
              <a:ext uri="{FF2B5EF4-FFF2-40B4-BE49-F238E27FC236}">
                <a16:creationId xmlns:a16="http://schemas.microsoft.com/office/drawing/2014/main" id="{44F16D55-D329-E64B-B415-91438EC4F72C}"/>
              </a:ext>
            </a:extLst>
          </p:cNvPr>
          <p:cNvPicPr>
            <a:picLocks noChangeAspect="1"/>
          </p:cNvPicPr>
          <p:nvPr/>
        </p:nvPicPr>
        <p:blipFill>
          <a:blip r:embed="rId2"/>
          <a:stretch>
            <a:fillRect/>
          </a:stretch>
        </p:blipFill>
        <p:spPr>
          <a:xfrm>
            <a:off x="1677073" y="974637"/>
            <a:ext cx="9820662" cy="5460029"/>
          </a:xfrm>
          <a:prstGeom prst="rect">
            <a:avLst/>
          </a:prstGeom>
        </p:spPr>
      </p:pic>
      <p:sp>
        <p:nvSpPr>
          <p:cNvPr id="9" name="Content Placeholder 2">
            <a:extLst>
              <a:ext uri="{FF2B5EF4-FFF2-40B4-BE49-F238E27FC236}">
                <a16:creationId xmlns:a16="http://schemas.microsoft.com/office/drawing/2014/main" id="{005BF51C-07B8-334E-9487-C72338BB72CA}"/>
              </a:ext>
            </a:extLst>
          </p:cNvPr>
          <p:cNvSpPr>
            <a:spLocks noGrp="1"/>
          </p:cNvSpPr>
          <p:nvPr>
            <p:ph idx="1"/>
          </p:nvPr>
        </p:nvSpPr>
        <p:spPr>
          <a:xfrm>
            <a:off x="279400" y="877355"/>
            <a:ext cx="11633200" cy="525381"/>
          </a:xfrm>
        </p:spPr>
        <p:txBody>
          <a:bodyPr/>
          <a:lstStyle/>
          <a:p>
            <a:r>
              <a:rPr lang="en-US" dirty="0"/>
              <a:t>Vehicle Status</a:t>
            </a:r>
          </a:p>
        </p:txBody>
      </p:sp>
    </p:spTree>
    <p:extLst>
      <p:ext uri="{BB962C8B-B14F-4D97-AF65-F5344CB8AC3E}">
        <p14:creationId xmlns:p14="http://schemas.microsoft.com/office/powerpoint/2010/main" val="215362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normAutofit/>
          </a:bodyPr>
          <a:lstStyle/>
          <a:p>
            <a:r>
              <a:rPr lang="en-US" dirty="0">
                <a:ea typeface="ＭＳ Ｐゴシック" charset="0"/>
                <a:cs typeface="ＭＳ Ｐゴシック" charset="0"/>
              </a:rPr>
              <a:t>Mission Operations (3/8)</a:t>
            </a:r>
            <a:endParaRPr lang="en-US" dirty="0"/>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15</a:t>
            </a:fld>
            <a:endParaRPr lang="en-US"/>
          </a:p>
        </p:txBody>
      </p:sp>
      <p:pic>
        <p:nvPicPr>
          <p:cNvPr id="7" name="Picture 6">
            <a:extLst>
              <a:ext uri="{FF2B5EF4-FFF2-40B4-BE49-F238E27FC236}">
                <a16:creationId xmlns:a16="http://schemas.microsoft.com/office/drawing/2014/main" id="{B492E9A6-8C25-6E44-B3FD-33266A51103F}"/>
              </a:ext>
            </a:extLst>
          </p:cNvPr>
          <p:cNvPicPr>
            <a:picLocks noChangeAspect="1"/>
          </p:cNvPicPr>
          <p:nvPr/>
        </p:nvPicPr>
        <p:blipFill>
          <a:blip r:embed="rId2"/>
          <a:stretch>
            <a:fillRect/>
          </a:stretch>
        </p:blipFill>
        <p:spPr>
          <a:xfrm>
            <a:off x="1384300" y="1151464"/>
            <a:ext cx="9514417" cy="5425155"/>
          </a:xfrm>
          <a:prstGeom prst="rect">
            <a:avLst/>
          </a:prstGeom>
        </p:spPr>
      </p:pic>
      <p:sp>
        <p:nvSpPr>
          <p:cNvPr id="9" name="Content Placeholder 2">
            <a:extLst>
              <a:ext uri="{FF2B5EF4-FFF2-40B4-BE49-F238E27FC236}">
                <a16:creationId xmlns:a16="http://schemas.microsoft.com/office/drawing/2014/main" id="{B0CE0118-1FD2-9F49-847A-9F3E5D0C60F6}"/>
              </a:ext>
            </a:extLst>
          </p:cNvPr>
          <p:cNvSpPr>
            <a:spLocks noGrp="1"/>
          </p:cNvSpPr>
          <p:nvPr>
            <p:ph idx="1"/>
          </p:nvPr>
        </p:nvSpPr>
        <p:spPr>
          <a:xfrm>
            <a:off x="279400" y="877355"/>
            <a:ext cx="11633200" cy="525381"/>
          </a:xfrm>
        </p:spPr>
        <p:txBody>
          <a:bodyPr/>
          <a:lstStyle/>
          <a:p>
            <a:r>
              <a:rPr lang="en-US" dirty="0"/>
              <a:t>Spacecraft — Heating versus Pitch</a:t>
            </a:r>
          </a:p>
        </p:txBody>
      </p:sp>
    </p:spTree>
    <p:extLst>
      <p:ext uri="{BB962C8B-B14F-4D97-AF65-F5344CB8AC3E}">
        <p14:creationId xmlns:p14="http://schemas.microsoft.com/office/powerpoint/2010/main" val="20250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normAutofit/>
          </a:bodyPr>
          <a:lstStyle/>
          <a:p>
            <a:r>
              <a:rPr lang="en-US" dirty="0">
                <a:ea typeface="ＭＳ Ｐゴシック" charset="0"/>
                <a:cs typeface="ＭＳ Ｐゴシック" charset="0"/>
              </a:rPr>
              <a:t>Mission Operations (4/8)</a:t>
            </a:r>
            <a:endParaRPr lang="en-US" dirty="0"/>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16</a:t>
            </a:fld>
            <a:endParaRPr lang="en-US"/>
          </a:p>
        </p:txBody>
      </p:sp>
      <p:pic>
        <p:nvPicPr>
          <p:cNvPr id="13" name="Picture 12">
            <a:extLst>
              <a:ext uri="{FF2B5EF4-FFF2-40B4-BE49-F238E27FC236}">
                <a16:creationId xmlns:a16="http://schemas.microsoft.com/office/drawing/2014/main" id="{6B84CA3E-5A72-6242-BCEE-89C65216B6F9}"/>
              </a:ext>
            </a:extLst>
          </p:cNvPr>
          <p:cNvPicPr>
            <a:picLocks noChangeAspect="1"/>
          </p:cNvPicPr>
          <p:nvPr/>
        </p:nvPicPr>
        <p:blipFill>
          <a:blip r:embed="rId2"/>
          <a:stretch>
            <a:fillRect/>
          </a:stretch>
        </p:blipFill>
        <p:spPr>
          <a:xfrm>
            <a:off x="5747675" y="3746501"/>
            <a:ext cx="6156459" cy="2681817"/>
          </a:xfrm>
          <a:prstGeom prst="rect">
            <a:avLst/>
          </a:prstGeom>
        </p:spPr>
      </p:pic>
      <p:pic>
        <p:nvPicPr>
          <p:cNvPr id="15" name="Picture 14">
            <a:extLst>
              <a:ext uri="{FF2B5EF4-FFF2-40B4-BE49-F238E27FC236}">
                <a16:creationId xmlns:a16="http://schemas.microsoft.com/office/drawing/2014/main" id="{654FAD98-F6EF-C24B-8D47-023DFFDC0D07}"/>
              </a:ext>
            </a:extLst>
          </p:cNvPr>
          <p:cNvPicPr>
            <a:picLocks noChangeAspect="1"/>
          </p:cNvPicPr>
          <p:nvPr/>
        </p:nvPicPr>
        <p:blipFill>
          <a:blip r:embed="rId3"/>
          <a:stretch>
            <a:fillRect/>
          </a:stretch>
        </p:blipFill>
        <p:spPr>
          <a:xfrm>
            <a:off x="5671472" y="943805"/>
            <a:ext cx="5943600" cy="2682574"/>
          </a:xfrm>
          <a:prstGeom prst="rect">
            <a:avLst/>
          </a:prstGeom>
        </p:spPr>
      </p:pic>
      <p:pic>
        <p:nvPicPr>
          <p:cNvPr id="16" name="Picture 2">
            <a:extLst>
              <a:ext uri="{FF2B5EF4-FFF2-40B4-BE49-F238E27FC236}">
                <a16:creationId xmlns:a16="http://schemas.microsoft.com/office/drawing/2014/main" id="{1C830AA7-211B-4A4B-855D-AA5CD03D1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64" y="2489199"/>
            <a:ext cx="5360774" cy="401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F2E50594-34BA-8C44-B48C-4788C5F92BF5}"/>
              </a:ext>
            </a:extLst>
          </p:cNvPr>
          <p:cNvSpPr>
            <a:spLocks noGrp="1"/>
          </p:cNvSpPr>
          <p:nvPr>
            <p:ph idx="1"/>
          </p:nvPr>
        </p:nvSpPr>
        <p:spPr>
          <a:xfrm>
            <a:off x="279400" y="877355"/>
            <a:ext cx="11633200" cy="525381"/>
          </a:xfrm>
        </p:spPr>
        <p:txBody>
          <a:bodyPr/>
          <a:lstStyle/>
          <a:p>
            <a:r>
              <a:rPr lang="en-US" dirty="0"/>
              <a:t>Spacecraft — Trends on Resources</a:t>
            </a:r>
          </a:p>
        </p:txBody>
      </p:sp>
    </p:spTree>
    <p:extLst>
      <p:ext uri="{BB962C8B-B14F-4D97-AF65-F5344CB8AC3E}">
        <p14:creationId xmlns:p14="http://schemas.microsoft.com/office/powerpoint/2010/main" val="146124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ea typeface="ＭＳ Ｐゴシック" charset="0"/>
                <a:cs typeface="ＭＳ Ｐゴシック" charset="0"/>
              </a:rPr>
              <a:t>Mission Operations (5/8)</a:t>
            </a:r>
            <a:endParaRPr lang="en-US" dirty="0"/>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5398" y="902758"/>
            <a:ext cx="11463869" cy="5591175"/>
          </a:xfrm>
        </p:spPr>
        <p:txBody>
          <a:bodyPr/>
          <a:lstStyle/>
          <a:p>
            <a:r>
              <a:rPr lang="en-US" dirty="0"/>
              <a:t>Major Operational Improvements</a:t>
            </a:r>
            <a:endParaRPr lang="en-US" b="1">
              <a:latin typeface="Arial" panose="020B0604020202020204" pitchFamily="34" charset="0"/>
            </a:endParaRPr>
          </a:p>
          <a:p>
            <a:pPr lvl="1"/>
            <a:r>
              <a:rPr lang="en-US" altLang="en-US" dirty="0">
                <a:cs typeface="ＭＳ Ｐゴシック" charset="-128"/>
              </a:rPr>
              <a:t>Algorithm to minimize operational risk to thrusters during angular momentum unloading, especially during low perigee period; allows optimum thruster selection</a:t>
            </a:r>
          </a:p>
          <a:p>
            <a:pPr marL="457200" lvl="1" indent="0">
              <a:buNone/>
            </a:pPr>
            <a:r>
              <a:rPr lang="en-US" altLang="en-US" dirty="0">
                <a:cs typeface="ＭＳ Ｐゴシック" charset="-128"/>
              </a:rPr>
              <a:t>	➥ </a:t>
            </a:r>
            <a:r>
              <a:rPr lang="en-US" altLang="en-US" b="1" dirty="0">
                <a:cs typeface="ＭＳ Ｐゴシック" charset="-128"/>
              </a:rPr>
              <a:t>Ready and in use</a:t>
            </a:r>
          </a:p>
          <a:p>
            <a:pPr lvl="1"/>
            <a:endParaRPr lang="en-US" dirty="0"/>
          </a:p>
          <a:p>
            <a:pPr lvl="1"/>
            <a:r>
              <a:rPr lang="en-US" dirty="0"/>
              <a:t>Monitoring and notification system for automated communication of subsystem status</a:t>
            </a:r>
          </a:p>
          <a:p>
            <a:pPr marL="457200" lvl="1" indent="0">
              <a:buNone/>
            </a:pPr>
            <a:r>
              <a:rPr lang="en-US" altLang="en-US" dirty="0">
                <a:cs typeface="ＭＳ Ｐゴシック" charset="-128"/>
              </a:rPr>
              <a:t>	➥ </a:t>
            </a:r>
            <a:r>
              <a:rPr lang="en-US" altLang="en-US" b="1" dirty="0">
                <a:cs typeface="ＭＳ Ｐゴシック" charset="-128"/>
              </a:rPr>
              <a:t>In use / Beta testing</a:t>
            </a:r>
            <a:endParaRPr lang="en-US" b="1" dirty="0"/>
          </a:p>
          <a:p>
            <a:pPr lvl="1"/>
            <a:endParaRPr lang="en-US" dirty="0"/>
          </a:p>
          <a:p>
            <a:pPr lvl="1"/>
            <a:r>
              <a:rPr lang="en-US" dirty="0"/>
              <a:t>Assistive scheduling of mission planning </a:t>
            </a:r>
          </a:p>
          <a:p>
            <a:pPr marL="457200" lvl="1" indent="0">
              <a:buNone/>
            </a:pPr>
            <a:r>
              <a:rPr lang="en-US" dirty="0"/>
              <a:t>	</a:t>
            </a:r>
            <a:r>
              <a:rPr lang="en-US" altLang="en-US" dirty="0">
                <a:cs typeface="ＭＳ Ｐゴシック" charset="-128"/>
              </a:rPr>
              <a:t>➥ </a:t>
            </a:r>
            <a:r>
              <a:rPr lang="en-US" b="1" dirty="0"/>
              <a:t>In development, new FOT engineer</a:t>
            </a:r>
          </a:p>
          <a:p>
            <a:pPr lvl="1"/>
            <a:endParaRPr lang="en-US" dirty="0"/>
          </a:p>
          <a:p>
            <a:pPr lvl="1"/>
            <a:r>
              <a:rPr lang="en-US" dirty="0"/>
              <a:t>Aspect camera dynamic background algorithm </a:t>
            </a:r>
          </a:p>
          <a:p>
            <a:pPr marL="457200" lvl="1" indent="0">
              <a:buNone/>
            </a:pPr>
            <a:r>
              <a:rPr lang="en-US" dirty="0"/>
              <a:t>	</a:t>
            </a:r>
            <a:r>
              <a:rPr lang="en-US" altLang="en-US" dirty="0">
                <a:cs typeface="ＭＳ Ｐゴシック" charset="-128"/>
              </a:rPr>
              <a:t>➥ </a:t>
            </a:r>
            <a:r>
              <a:rPr lang="en-US" b="1" dirty="0"/>
              <a:t>In Beta testing, close to deployment</a:t>
            </a:r>
          </a:p>
          <a:p>
            <a:pPr lvl="1"/>
            <a:endParaRPr lang="en-US" dirty="0"/>
          </a:p>
          <a:p>
            <a:pPr lvl="1"/>
            <a:r>
              <a:rPr lang="en-US" dirty="0"/>
              <a:t>General goal is to increase staff availability and operational flexibility &amp; robustness</a:t>
            </a:r>
          </a:p>
          <a:p>
            <a:pPr marL="457200" lvl="1" indent="0">
              <a:buNone/>
            </a:pPr>
            <a:r>
              <a:rPr lang="en-US" dirty="0"/>
              <a:t>	</a:t>
            </a:r>
            <a:r>
              <a:rPr lang="en-US" altLang="en-US" dirty="0">
                <a:cs typeface="ＭＳ Ｐゴシック" charset="-128"/>
              </a:rPr>
              <a:t>➥ </a:t>
            </a:r>
            <a:r>
              <a:rPr lang="en-US" altLang="en-US" b="1" dirty="0">
                <a:cs typeface="ＭＳ Ｐゴシック" charset="-128"/>
              </a:rPr>
              <a:t>Additional FOT engineers approved, started hiring process</a:t>
            </a:r>
          </a:p>
          <a:p>
            <a:pPr marL="457200" lvl="1" indent="0">
              <a:buNone/>
            </a:pPr>
            <a:endParaRPr lang="en-US" dirty="0"/>
          </a:p>
          <a:p>
            <a:pPr marL="457200" lvl="1" indent="0">
              <a:buNone/>
            </a:pPr>
            <a:endParaRPr lang="en-US" altLang="en-US" dirty="0">
              <a:cs typeface="ＭＳ Ｐゴシック" charset="-128"/>
            </a:endParaRP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17</a:t>
            </a:fld>
            <a:endParaRPr lang="en-US"/>
          </a:p>
        </p:txBody>
      </p:sp>
    </p:spTree>
    <p:extLst>
      <p:ext uri="{BB962C8B-B14F-4D97-AF65-F5344CB8AC3E}">
        <p14:creationId xmlns:p14="http://schemas.microsoft.com/office/powerpoint/2010/main" val="422033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ea typeface="ＭＳ Ｐゴシック" charset="0"/>
                <a:cs typeface="ＭＳ Ｐゴシック" charset="0"/>
              </a:rPr>
              <a:t>Mission Operations (6/8)</a:t>
            </a:r>
            <a:endParaRPr lang="en-US" dirty="0"/>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5398" y="911214"/>
            <a:ext cx="5757335" cy="4736043"/>
          </a:xfrm>
        </p:spPr>
        <p:txBody>
          <a:bodyPr/>
          <a:lstStyle/>
          <a:p>
            <a:r>
              <a:rPr lang="en-US" dirty="0"/>
              <a:t>Spacecraft — Interruptive events</a:t>
            </a:r>
            <a:endParaRPr lang="en-US" dirty="0">
              <a:ea typeface="ＭＳ Ｐゴシック" charset="0"/>
              <a:cs typeface="ＭＳ Ｐゴシック" charset="0"/>
            </a:endParaRPr>
          </a:p>
          <a:p>
            <a:pPr lvl="1">
              <a:lnSpc>
                <a:spcPct val="100000"/>
              </a:lnSpc>
              <a:buSzPts val="2000"/>
            </a:pPr>
            <a:endParaRPr lang="en-US" sz="1400">
              <a:solidFill>
                <a:srgbClr val="0C2A80"/>
              </a:solidFill>
              <a:latin typeface="Arial" panose="020B0604020202020204" pitchFamily="34" charset="0"/>
            </a:endParaRPr>
          </a:p>
          <a:p>
            <a:pPr lvl="1">
              <a:lnSpc>
                <a:spcPct val="100000"/>
              </a:lnSpc>
              <a:buSzPts val="2000"/>
            </a:pPr>
            <a:r>
              <a:rPr lang="en-US" sz="1400">
                <a:solidFill>
                  <a:srgbClr val="0C2A80"/>
                </a:solidFill>
                <a:latin typeface="Arial" panose="020B0604020202020204" pitchFamily="34" charset="0"/>
              </a:rPr>
              <a:t>(Aug 11) Bright Star Hold</a:t>
            </a:r>
          </a:p>
          <a:p>
            <a:pPr lvl="2">
              <a:lnSpc>
                <a:spcPct val="100000"/>
              </a:lnSpc>
              <a:buSzPct val="100000"/>
            </a:pPr>
            <a:r>
              <a:rPr lang="en-US" sz="1400">
                <a:solidFill>
                  <a:srgbClr val="0C2A80"/>
                </a:solidFill>
                <a:latin typeface="Arial" panose="020B0604020202020204" pitchFamily="34" charset="0"/>
              </a:rPr>
              <a:t>Loss of ACA guide stars due to high levels of ionizing radiation near perigee        </a:t>
            </a:r>
          </a:p>
          <a:p>
            <a:pPr lvl="2">
              <a:lnSpc>
                <a:spcPct val="100000"/>
              </a:lnSpc>
              <a:buSzPct val="100000"/>
            </a:pPr>
            <a:r>
              <a:rPr lang="en-US" sz="1400">
                <a:solidFill>
                  <a:srgbClr val="0C2A80"/>
                </a:solidFill>
                <a:latin typeface="Arial" panose="020B0604020202020204" pitchFamily="34" charset="0"/>
              </a:rPr>
              <a:t>Consequence of low perigee orbit evolution</a:t>
            </a:r>
          </a:p>
          <a:p>
            <a:pPr lvl="2">
              <a:lnSpc>
                <a:spcPct val="100000"/>
              </a:lnSpc>
              <a:buSzPct val="100000"/>
            </a:pPr>
            <a:r>
              <a:rPr lang="en-US" sz="1400">
                <a:latin typeface="Arial" panose="020B0604020202020204" pitchFamily="34" charset="0"/>
              </a:rPr>
              <a:t>Science time lost = </a:t>
            </a:r>
            <a:r>
              <a:rPr lang="en-US" sz="1400" u="sng">
                <a:latin typeface="Arial" panose="020B0604020202020204" pitchFamily="34" charset="0"/>
              </a:rPr>
              <a:t>149 ks</a:t>
            </a:r>
            <a:r>
              <a:rPr lang="en-US" sz="1400">
                <a:latin typeface="Arial" panose="020B0604020202020204" pitchFamily="34" charset="0"/>
              </a:rPr>
              <a:t>.</a:t>
            </a:r>
            <a:endParaRPr lang="en-US" sz="1400">
              <a:solidFill>
                <a:srgbClr val="0C2A80"/>
              </a:solidFill>
              <a:latin typeface="Arial" panose="020B0604020202020204" pitchFamily="34" charset="0"/>
            </a:endParaRPr>
          </a:p>
          <a:p>
            <a:pPr lvl="1">
              <a:lnSpc>
                <a:spcPct val="100000"/>
              </a:lnSpc>
              <a:buSzPts val="2000"/>
            </a:pPr>
            <a:endParaRPr lang="en-US" sz="1400">
              <a:solidFill>
                <a:srgbClr val="0C2A80"/>
              </a:solidFill>
              <a:latin typeface="Arial" panose="020B0604020202020204" pitchFamily="34" charset="0"/>
            </a:endParaRPr>
          </a:p>
          <a:p>
            <a:pPr lvl="1">
              <a:lnSpc>
                <a:spcPct val="100000"/>
              </a:lnSpc>
              <a:buSzPts val="2000"/>
            </a:pPr>
            <a:r>
              <a:rPr lang="en-US" sz="1400">
                <a:solidFill>
                  <a:srgbClr val="0C2A80"/>
                </a:solidFill>
                <a:latin typeface="Arial" panose="020B0604020202020204" pitchFamily="34" charset="0"/>
              </a:rPr>
              <a:t>(Aug 19) Command and Telemetry Unit reset and Normal Sun Mode transition</a:t>
            </a:r>
          </a:p>
          <a:p>
            <a:pPr lvl="2">
              <a:lnSpc>
                <a:spcPct val="100000"/>
              </a:lnSpc>
              <a:buSzPct val="100000"/>
            </a:pPr>
            <a:r>
              <a:rPr lang="en-US" sz="1400">
                <a:solidFill>
                  <a:srgbClr val="0C2A80"/>
                </a:solidFill>
                <a:latin typeface="Arial" panose="020B0604020202020204" pitchFamily="34" charset="0"/>
              </a:rPr>
              <a:t>Root cause is likely a single event upset (cosmic ray).</a:t>
            </a:r>
          </a:p>
          <a:p>
            <a:pPr lvl="2">
              <a:lnSpc>
                <a:spcPct val="100000"/>
              </a:lnSpc>
              <a:buSzPct val="100000"/>
            </a:pPr>
            <a:r>
              <a:rPr lang="en-US" sz="1400">
                <a:solidFill>
                  <a:srgbClr val="0C2A80"/>
                </a:solidFill>
                <a:latin typeface="Arial" panose="020B0604020202020204" pitchFamily="34" charset="0"/>
              </a:rPr>
              <a:t>Science time lost = </a:t>
            </a:r>
            <a:r>
              <a:rPr lang="en-US" sz="1400" u="sng">
                <a:solidFill>
                  <a:srgbClr val="0C2A80"/>
                </a:solidFill>
                <a:latin typeface="Arial" panose="020B0604020202020204" pitchFamily="34" charset="0"/>
              </a:rPr>
              <a:t>257 ks</a:t>
            </a:r>
            <a:r>
              <a:rPr lang="en-US" sz="1400">
                <a:solidFill>
                  <a:srgbClr val="0C2A80"/>
                </a:solidFill>
                <a:latin typeface="Arial" panose="020B0604020202020204" pitchFamily="34" charset="0"/>
              </a:rPr>
              <a:t>.</a:t>
            </a:r>
          </a:p>
          <a:p>
            <a:pPr lvl="1">
              <a:lnSpc>
                <a:spcPct val="100000"/>
              </a:lnSpc>
              <a:buSzPts val="2000"/>
            </a:pPr>
            <a:endParaRPr lang="en-US" sz="1400">
              <a:solidFill>
                <a:srgbClr val="0C2A80"/>
              </a:solidFill>
              <a:latin typeface="Arial" panose="020B0604020202020204" pitchFamily="34" charset="0"/>
            </a:endParaRPr>
          </a:p>
          <a:p>
            <a:pPr lvl="1">
              <a:lnSpc>
                <a:spcPct val="100000"/>
              </a:lnSpc>
              <a:buSzPts val="2000"/>
            </a:pPr>
            <a:r>
              <a:rPr lang="en-US" sz="1400">
                <a:solidFill>
                  <a:srgbClr val="0C2A80"/>
                </a:solidFill>
                <a:latin typeface="Arial" panose="020B0604020202020204" pitchFamily="34" charset="0"/>
              </a:rPr>
              <a:t>(Oct 20) Interface Unit-A reset and Normal Sun Mode transition</a:t>
            </a:r>
          </a:p>
          <a:p>
            <a:pPr lvl="2">
              <a:lnSpc>
                <a:spcPct val="100000"/>
              </a:lnSpc>
              <a:buSzPct val="100000"/>
            </a:pPr>
            <a:r>
              <a:rPr lang="en-US" sz="1400">
                <a:solidFill>
                  <a:srgbClr val="0C2A80"/>
                </a:solidFill>
                <a:latin typeface="Arial" panose="020B0604020202020204" pitchFamily="34" charset="0"/>
              </a:rPr>
              <a:t>Root cause is likely a single event upset (cosmic ray).</a:t>
            </a:r>
          </a:p>
          <a:p>
            <a:pPr lvl="2">
              <a:lnSpc>
                <a:spcPct val="100000"/>
              </a:lnSpc>
              <a:buSzPct val="100000"/>
            </a:pPr>
            <a:r>
              <a:rPr lang="en-US" sz="1400">
                <a:solidFill>
                  <a:srgbClr val="0C2A80"/>
                </a:solidFill>
                <a:latin typeface="Arial" panose="020B0604020202020204" pitchFamily="34" charset="0"/>
              </a:rPr>
              <a:t>Science time lost: see Oct 21.</a:t>
            </a: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18</a:t>
            </a:fld>
            <a:endParaRPr lang="en-US"/>
          </a:p>
        </p:txBody>
      </p:sp>
      <p:sp>
        <p:nvSpPr>
          <p:cNvPr id="6" name="Content Placeholder 2">
            <a:extLst>
              <a:ext uri="{FF2B5EF4-FFF2-40B4-BE49-F238E27FC236}">
                <a16:creationId xmlns:a16="http://schemas.microsoft.com/office/drawing/2014/main" id="{AF6E2948-5886-D54B-832D-83373DAF259F}"/>
              </a:ext>
            </a:extLst>
          </p:cNvPr>
          <p:cNvSpPr txBox="1">
            <a:spLocks/>
          </p:cNvSpPr>
          <p:nvPr/>
        </p:nvSpPr>
        <p:spPr>
          <a:xfrm>
            <a:off x="5798959" y="1281516"/>
            <a:ext cx="6122125" cy="40609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872E34"/>
                </a:solidFill>
                <a:latin typeface="+mn-lt"/>
                <a:ea typeface="+mn-ea"/>
                <a:cs typeface="+mn-cs"/>
              </a:defRPr>
            </a:lvl1pPr>
            <a:lvl2pPr marL="742950" indent="-285750" algn="l" defTabSz="914400" rtl="0" eaLnBrk="1" latinLnBrk="0" hangingPunct="1">
              <a:lnSpc>
                <a:spcPct val="90000"/>
              </a:lnSpc>
              <a:spcBef>
                <a:spcPts val="500"/>
              </a:spcBef>
              <a:buFont typeface="System Font Regular"/>
              <a:buChar char="–"/>
              <a:defRPr sz="2000" kern="1200" baseline="0">
                <a:solidFill>
                  <a:srgbClr val="0C2A80"/>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baseline="0">
                <a:solidFill>
                  <a:srgbClr val="0C2A80"/>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Ø"/>
              <a:defRPr sz="1600" kern="1200" baseline="0">
                <a:solidFill>
                  <a:srgbClr val="0C2A80"/>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600" kern="1200" baseline="0">
                <a:solidFill>
                  <a:srgbClr val="0C2A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 </a:t>
            </a:r>
          </a:p>
          <a:p>
            <a:pPr>
              <a:buSzPts val="2000"/>
              <a:buFont typeface="System Font Regular"/>
              <a:buChar char="–"/>
            </a:pPr>
            <a:r>
              <a:rPr lang="en-US" sz="1400">
                <a:solidFill>
                  <a:srgbClr val="0C2A80"/>
                </a:solidFill>
                <a:latin typeface="Arial" panose="020B0604020202020204" pitchFamily="34" charset="0"/>
              </a:rPr>
              <a:t>(Oct 21) Safe Mode transition</a:t>
            </a:r>
          </a:p>
          <a:p>
            <a:pPr lvl="1">
              <a:buSzPts val="1400"/>
              <a:buFont typeface="Courier New" panose="02070309020205020404" pitchFamily="49" charset="0"/>
              <a:buChar char="o"/>
            </a:pPr>
            <a:r>
              <a:rPr lang="en-US" sz="1400">
                <a:latin typeface="Arial" panose="020B0604020202020204" pitchFamily="34" charset="0"/>
              </a:rPr>
              <a:t>Root cause was a false trip of the Momentum Monitor due to a transient in computed disturbance torque.</a:t>
            </a:r>
          </a:p>
          <a:p>
            <a:pPr lvl="1">
              <a:buSzPts val="1400"/>
              <a:buFont typeface="Courier New" panose="02070309020205020404" pitchFamily="49" charset="0"/>
              <a:buChar char="o"/>
            </a:pPr>
            <a:r>
              <a:rPr lang="en-US" sz="1400">
                <a:latin typeface="Arial" panose="020B0604020202020204" pitchFamily="34" charset="0"/>
              </a:rPr>
              <a:t>No credible hardware issues related to the Safe Mode entry.</a:t>
            </a:r>
          </a:p>
          <a:p>
            <a:pPr lvl="1">
              <a:buSzPts val="1400"/>
              <a:buFont typeface="Courier New" panose="02070309020205020404" pitchFamily="49" charset="0"/>
              <a:buChar char="o"/>
            </a:pPr>
            <a:r>
              <a:rPr lang="en-US" sz="1400">
                <a:latin typeface="Arial" panose="020B0604020202020204" pitchFamily="34" charset="0"/>
              </a:rPr>
              <a:t>Science time lost = </a:t>
            </a:r>
            <a:r>
              <a:rPr lang="en-US" sz="1400" u="sng">
                <a:latin typeface="Arial" panose="020B0604020202020204" pitchFamily="34" charset="0"/>
              </a:rPr>
              <a:t>398 ks</a:t>
            </a:r>
            <a:r>
              <a:rPr lang="en-US" sz="1400">
                <a:latin typeface="Arial" panose="020B0604020202020204" pitchFamily="34" charset="0"/>
              </a:rPr>
              <a:t> (for contiguous events of Oct 20, 21).</a:t>
            </a:r>
          </a:p>
          <a:p>
            <a:pPr>
              <a:buSzPts val="2000"/>
              <a:buFont typeface="System Font Regular"/>
              <a:buChar char="–"/>
            </a:pPr>
            <a:endParaRPr lang="en-US" sz="1400">
              <a:solidFill>
                <a:srgbClr val="0C2A80"/>
              </a:solidFill>
              <a:latin typeface="Arial" panose="020B0604020202020204" pitchFamily="34" charset="0"/>
            </a:endParaRPr>
          </a:p>
          <a:p>
            <a:pPr>
              <a:buSzPts val="2000"/>
              <a:buFont typeface="System Font Regular"/>
              <a:buChar char="–"/>
            </a:pPr>
            <a:r>
              <a:rPr lang="en-US" sz="1400">
                <a:solidFill>
                  <a:srgbClr val="0C2A80"/>
                </a:solidFill>
                <a:latin typeface="Arial" panose="020B0604020202020204" pitchFamily="34" charset="0"/>
              </a:rPr>
              <a:t>(Nov 6) ACIS interruption</a:t>
            </a:r>
          </a:p>
          <a:p>
            <a:pPr lvl="1">
              <a:buSzPts val="1400"/>
              <a:buFont typeface="Courier New" panose="02070309020205020404" pitchFamily="49" charset="0"/>
              <a:buChar char="o"/>
            </a:pPr>
            <a:r>
              <a:rPr lang="en-US" sz="1400">
                <a:latin typeface="Arial" panose="020B0604020202020204" pitchFamily="34" charset="0"/>
              </a:rPr>
              <a:t>The proximate cause was a trip of the on-board ACIS monitor in response to a violation of a thermal limit.</a:t>
            </a:r>
          </a:p>
          <a:p>
            <a:pPr lvl="1">
              <a:buSzPts val="1400"/>
              <a:buFont typeface="Courier New" panose="02070309020205020404" pitchFamily="49" charset="0"/>
              <a:buChar char="o"/>
            </a:pPr>
            <a:r>
              <a:rPr lang="en-US" sz="1400">
                <a:latin typeface="Arial" panose="020B0604020202020204" pitchFamily="34" charset="0"/>
              </a:rPr>
              <a:t>The root cause was an inaccuracy in the predictive thermal model used to plan the weekly loads. The model has been corrected to prevent a recurrence.</a:t>
            </a:r>
          </a:p>
          <a:p>
            <a:pPr lvl="1">
              <a:buSzPts val="1400"/>
              <a:buFont typeface="Courier New" panose="02070309020205020404" pitchFamily="49" charset="0"/>
              <a:buChar char="o"/>
            </a:pPr>
            <a:r>
              <a:rPr lang="en-US" sz="1400">
                <a:latin typeface="Arial" panose="020B0604020202020204" pitchFamily="34" charset="0"/>
              </a:rPr>
              <a:t>Science time lost = </a:t>
            </a:r>
            <a:r>
              <a:rPr lang="en-US" sz="1400" u="sng">
                <a:latin typeface="Arial" panose="020B0604020202020204" pitchFamily="34" charset="0"/>
              </a:rPr>
              <a:t>75 ks</a:t>
            </a:r>
            <a:r>
              <a:rPr lang="en-US" sz="1400">
                <a:latin typeface="Arial" panose="020B0604020202020204" pitchFamily="34" charset="0"/>
              </a:rPr>
              <a:t>.</a:t>
            </a:r>
          </a:p>
        </p:txBody>
      </p:sp>
    </p:spTree>
    <p:extLst>
      <p:ext uri="{BB962C8B-B14F-4D97-AF65-F5344CB8AC3E}">
        <p14:creationId xmlns:p14="http://schemas.microsoft.com/office/powerpoint/2010/main" val="3177004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ea typeface="ＭＳ Ｐゴシック" charset="0"/>
                <a:cs typeface="ＭＳ Ｐゴシック" charset="0"/>
              </a:rPr>
              <a:t>Mission Operations (7/8)</a:t>
            </a:r>
            <a:endParaRPr lang="en-US" dirty="0"/>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19</a:t>
            </a:fld>
            <a:endParaRPr lang="en-US"/>
          </a:p>
        </p:txBody>
      </p:sp>
      <p:pic>
        <p:nvPicPr>
          <p:cNvPr id="8" name="Picture 7">
            <a:extLst>
              <a:ext uri="{FF2B5EF4-FFF2-40B4-BE49-F238E27FC236}">
                <a16:creationId xmlns:a16="http://schemas.microsoft.com/office/drawing/2014/main" id="{849D1066-AA83-1F42-862C-5641EAF89B77}"/>
              </a:ext>
            </a:extLst>
          </p:cNvPr>
          <p:cNvPicPr>
            <a:picLocks noChangeAspect="1"/>
          </p:cNvPicPr>
          <p:nvPr/>
        </p:nvPicPr>
        <p:blipFill>
          <a:blip r:embed="rId2"/>
          <a:stretch>
            <a:fillRect/>
          </a:stretch>
        </p:blipFill>
        <p:spPr>
          <a:xfrm>
            <a:off x="2569843" y="1239839"/>
            <a:ext cx="8072758" cy="5203293"/>
          </a:xfrm>
          <a:prstGeom prst="rect">
            <a:avLst/>
          </a:prstGeom>
        </p:spPr>
      </p:pic>
      <p:sp>
        <p:nvSpPr>
          <p:cNvPr id="6" name="Content Placeholder 2">
            <a:extLst>
              <a:ext uri="{FF2B5EF4-FFF2-40B4-BE49-F238E27FC236}">
                <a16:creationId xmlns:a16="http://schemas.microsoft.com/office/drawing/2014/main" id="{83EEEE2D-9EA8-EC48-BC0E-881A32002F19}"/>
              </a:ext>
            </a:extLst>
          </p:cNvPr>
          <p:cNvSpPr>
            <a:spLocks noGrp="1"/>
          </p:cNvSpPr>
          <p:nvPr>
            <p:ph idx="1"/>
          </p:nvPr>
        </p:nvSpPr>
        <p:spPr>
          <a:xfrm>
            <a:off x="279400" y="877355"/>
            <a:ext cx="11633200" cy="525381"/>
          </a:xfrm>
        </p:spPr>
        <p:txBody>
          <a:bodyPr/>
          <a:lstStyle/>
          <a:p>
            <a:r>
              <a:rPr lang="en-US" dirty="0"/>
              <a:t>Observation Efficiency</a:t>
            </a:r>
          </a:p>
        </p:txBody>
      </p:sp>
    </p:spTree>
    <p:extLst>
      <p:ext uri="{BB962C8B-B14F-4D97-AF65-F5344CB8AC3E}">
        <p14:creationId xmlns:p14="http://schemas.microsoft.com/office/powerpoint/2010/main" val="268422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1554691"/>
            <a:ext cx="11633200" cy="4346575"/>
          </a:xfrm>
        </p:spPr>
        <p:txBody>
          <a:bodyPr/>
          <a:lstStyle/>
          <a:p>
            <a:r>
              <a:rPr lang="en-US" dirty="0"/>
              <a:t>High Level Overview</a:t>
            </a:r>
          </a:p>
          <a:p>
            <a:endParaRPr lang="en-US" dirty="0"/>
          </a:p>
          <a:p>
            <a:r>
              <a:rPr lang="en-US" dirty="0"/>
              <a:t>Program Management</a:t>
            </a:r>
          </a:p>
          <a:p>
            <a:endParaRPr lang="en-US" dirty="0"/>
          </a:p>
          <a:p>
            <a:r>
              <a:rPr lang="en-US" dirty="0"/>
              <a:t>Mission Operations</a:t>
            </a:r>
          </a:p>
          <a:p>
            <a:endParaRPr lang="en-US" dirty="0"/>
          </a:p>
          <a:p>
            <a:r>
              <a:rPr lang="en-US" dirty="0"/>
              <a:t>Science Community Support</a:t>
            </a:r>
          </a:p>
          <a:p>
            <a:endParaRPr lang="en-US" dirty="0"/>
          </a:p>
          <a:p>
            <a:r>
              <a:rPr lang="en-US" dirty="0"/>
              <a:t>Public Communication and Outreach</a:t>
            </a: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2</a:t>
            </a:fld>
            <a:endParaRPr lang="en-US"/>
          </a:p>
        </p:txBody>
      </p:sp>
    </p:spTree>
    <p:extLst>
      <p:ext uri="{BB962C8B-B14F-4D97-AF65-F5344CB8AC3E}">
        <p14:creationId xmlns:p14="http://schemas.microsoft.com/office/powerpoint/2010/main" val="2380098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ea typeface="ＭＳ Ｐゴシック" charset="0"/>
                <a:cs typeface="ＭＳ Ｐゴシック" charset="0"/>
              </a:rPr>
              <a:t>Mission Operations (8/8)</a:t>
            </a:r>
            <a:endParaRPr lang="en-US" dirty="0"/>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911214"/>
            <a:ext cx="11633200" cy="5692786"/>
          </a:xfrm>
        </p:spPr>
        <p:txBody>
          <a:bodyPr/>
          <a:lstStyle/>
          <a:p>
            <a:pPr lvl="1">
              <a:buSzPts val="2000"/>
            </a:pPr>
            <a:endParaRPr lang="en-US" dirty="0">
              <a:solidFill>
                <a:srgbClr val="FF0000"/>
              </a:solidFill>
            </a:endParaRPr>
          </a:p>
          <a:p>
            <a:r>
              <a:rPr lang="en-US" dirty="0">
                <a:ea typeface="ＭＳ Ｐゴシック" charset="0"/>
                <a:cs typeface="ＭＳ Ｐゴシック" charset="0"/>
              </a:rPr>
              <a:t>Operations Control Center (OCC)</a:t>
            </a:r>
          </a:p>
          <a:p>
            <a:pPr lvl="1">
              <a:buSzPts val="2000"/>
            </a:pPr>
            <a:r>
              <a:rPr lang="en-US">
                <a:latin typeface="Arial" panose="020B0604020202020204" pitchFamily="34" charset="0"/>
              </a:rPr>
              <a:t>The OCC has maintained smooth operations.</a:t>
            </a:r>
          </a:p>
          <a:p>
            <a:pPr lvl="1">
              <a:buSzPts val="2000"/>
            </a:pPr>
            <a:r>
              <a:rPr lang="en-US">
                <a:latin typeface="Arial" panose="020B0604020202020204" pitchFamily="34" charset="0"/>
              </a:rPr>
              <a:t>COVID-19 protocols have sustained spacecraft and personnel health and safety. Currently, maximum occupancy is permitted. As part of SAO, telework guidelines are evolving (subject to mission requirements).</a:t>
            </a:r>
          </a:p>
          <a:p>
            <a:pPr lvl="1">
              <a:buSzPts val="2000"/>
            </a:pPr>
            <a:r>
              <a:rPr lang="en-US">
                <a:latin typeface="Arial" panose="020B0604020202020204" pitchFamily="34" charset="0"/>
              </a:rPr>
              <a:t>New version of off-line system (OFLS 12.3.1) was tested and then transitioned on Oct 11.</a:t>
            </a:r>
          </a:p>
          <a:p>
            <a:pPr lvl="1">
              <a:buSzPts val="2000"/>
            </a:pPr>
            <a:r>
              <a:rPr lang="en-US">
                <a:latin typeface="Arial" panose="020B0604020202020204" pitchFamily="34" charset="0"/>
              </a:rPr>
              <a:t>New version of on-line system (ONLS 4.1.7) was tested and then transitioned on Nov 15.</a:t>
            </a:r>
          </a:p>
          <a:p>
            <a:pPr lvl="1">
              <a:buSzPts val="2000"/>
            </a:pPr>
            <a:r>
              <a:rPr lang="en-US">
                <a:latin typeface="Arial" panose="020B0604020202020204" pitchFamily="34" charset="0"/>
              </a:rPr>
              <a:t>The Backup OCC is fully capable to support science operations.</a:t>
            </a:r>
          </a:p>
          <a:p>
            <a:pPr lvl="1">
              <a:buSzPts val="2000"/>
            </a:pPr>
            <a:endParaRPr lang="en-US">
              <a:latin typeface="Arial" panose="020B0604020202020204" pitchFamily="34" charset="0"/>
            </a:endParaRPr>
          </a:p>
          <a:p>
            <a:r>
              <a:rPr lang="en-US" dirty="0">
                <a:ea typeface="ＭＳ Ｐゴシック" charset="0"/>
                <a:cs typeface="ＭＳ Ｐゴシック" charset="0"/>
              </a:rPr>
              <a:t>Science Data Systems</a:t>
            </a:r>
          </a:p>
          <a:p>
            <a:pPr lvl="1">
              <a:buSzPts val="2000"/>
            </a:pPr>
            <a:r>
              <a:rPr lang="en-US">
                <a:latin typeface="Arial" panose="020B0604020202020204" pitchFamily="34" charset="0"/>
              </a:rPr>
              <a:t>Software development and deliveries have stayed on schedule.</a:t>
            </a:r>
          </a:p>
          <a:p>
            <a:pPr lvl="1">
              <a:buSzPts val="2000"/>
            </a:pPr>
            <a:r>
              <a:rPr lang="en-US">
                <a:latin typeface="Arial" panose="020B0604020202020204" pitchFamily="34" charset="0"/>
              </a:rPr>
              <a:t>Data processing and archive operations proceeding smoothly.</a:t>
            </a:r>
          </a:p>
          <a:p>
            <a:pPr lvl="1">
              <a:buSzPts val="2000"/>
            </a:pPr>
            <a:endParaRPr lang="en-US">
              <a:latin typeface="Arial" panose="020B0604020202020204" pitchFamily="34" charset="0"/>
            </a:endParaRP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20</a:t>
            </a:fld>
            <a:endParaRPr lang="en-US"/>
          </a:p>
        </p:txBody>
      </p:sp>
    </p:spTree>
    <p:extLst>
      <p:ext uri="{BB962C8B-B14F-4D97-AF65-F5344CB8AC3E}">
        <p14:creationId xmlns:p14="http://schemas.microsoft.com/office/powerpoint/2010/main" val="1673861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ea typeface="ＭＳ Ｐゴシック" charset="0"/>
                <a:cs typeface="ＭＳ Ｐゴシック" charset="0"/>
              </a:rPr>
              <a:t>Science Community Support (1/2)</a:t>
            </a:r>
            <a:endParaRPr lang="en-US" dirty="0"/>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p:txBody>
          <a:bodyPr/>
          <a:lstStyle/>
          <a:p>
            <a:pPr marL="457200" lvl="1" indent="0">
              <a:buSzPts val="2000"/>
              <a:buNone/>
            </a:pPr>
            <a:endParaRPr lang="en-US">
              <a:latin typeface="Arial" panose="020B0604020202020204" pitchFamily="34" charset="0"/>
            </a:endParaRPr>
          </a:p>
          <a:p>
            <a:r>
              <a:rPr lang="en-US" altLang="en-US" dirty="0">
                <a:cs typeface="ＭＳ Ｐゴシック" charset="-128"/>
              </a:rPr>
              <a:t>Data Delivery</a:t>
            </a:r>
          </a:p>
          <a:p>
            <a:pPr lvl="1"/>
            <a:r>
              <a:rPr lang="en-US" altLang="en-US" dirty="0">
                <a:cs typeface="ＭＳ Ｐゴシック" charset="-128"/>
              </a:rPr>
              <a:t>We continue to deliver data to observers within ~1.5 days of observation.</a:t>
            </a:r>
          </a:p>
          <a:p>
            <a:endParaRPr lang="en-US" altLang="en-US" dirty="0">
              <a:cs typeface="ＭＳ Ｐゴシック" charset="-128"/>
            </a:endParaRPr>
          </a:p>
          <a:p>
            <a:r>
              <a:rPr lang="en-US" altLang="en-US" dirty="0">
                <a:cs typeface="ＭＳ Ｐゴシック" charset="-128"/>
              </a:rPr>
              <a:t>Grant Issuance</a:t>
            </a:r>
          </a:p>
          <a:p>
            <a:pPr lvl="1"/>
            <a:r>
              <a:rPr lang="en-US" altLang="en-US" dirty="0">
                <a:cs typeface="ＭＳ Ｐゴシック" charset="-128"/>
              </a:rPr>
              <a:t>We continue to issue grants typically within 2–3 weeks of initial observation.</a:t>
            </a:r>
          </a:p>
          <a:p>
            <a:pPr lvl="1"/>
            <a:r>
              <a:rPr lang="en-US" altLang="en-US" dirty="0">
                <a:cs typeface="ＭＳ Ｐゴシック" charset="-128"/>
              </a:rPr>
              <a:t>Grants &lt;$30k are issued for total award amount.</a:t>
            </a:r>
          </a:p>
          <a:p>
            <a:pPr lvl="1"/>
            <a:r>
              <a:rPr lang="en-US" altLang="en-US" dirty="0">
                <a:cs typeface="ＭＳ Ｐゴシック" charset="-128"/>
              </a:rPr>
              <a:t>Grants ≥$30k and &lt;$100k are initially issued for 50% of total award; remaining amount is awarded when 75% of initial award has been invoiced.</a:t>
            </a:r>
          </a:p>
          <a:p>
            <a:pPr lvl="1"/>
            <a:r>
              <a:rPr lang="en-US" altLang="en-US" dirty="0">
                <a:cs typeface="ＭＳ Ｐゴシック" charset="-128"/>
              </a:rPr>
              <a:t>Grants ≥$100k are initially issued for 33% of total award; remaining amount is awarded in multiple increments when 75% of previously awarded funds have been invoiced.</a:t>
            </a: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21</a:t>
            </a:fld>
            <a:endParaRPr lang="en-US"/>
          </a:p>
        </p:txBody>
      </p:sp>
    </p:spTree>
    <p:extLst>
      <p:ext uri="{BB962C8B-B14F-4D97-AF65-F5344CB8AC3E}">
        <p14:creationId xmlns:p14="http://schemas.microsoft.com/office/powerpoint/2010/main" val="35229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ea typeface="ＭＳ Ｐゴシック" charset="0"/>
                <a:cs typeface="ＭＳ Ｐゴシック" charset="0"/>
              </a:rPr>
              <a:t>Science Community Support (2/2)</a:t>
            </a:r>
            <a:endParaRPr lang="en-US" dirty="0"/>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1165224"/>
            <a:ext cx="11633200" cy="4930775"/>
          </a:xfrm>
        </p:spPr>
        <p:txBody>
          <a:bodyPr/>
          <a:lstStyle/>
          <a:p>
            <a:r>
              <a:rPr lang="en-US" dirty="0"/>
              <a:t>General Observer Program</a:t>
            </a:r>
          </a:p>
          <a:p>
            <a:pPr lvl="1">
              <a:buSzPts val="2000"/>
            </a:pPr>
            <a:r>
              <a:rPr lang="en-US">
                <a:latin typeface="Arial" panose="020B0604020202020204" pitchFamily="34" charset="0"/>
              </a:rPr>
              <a:t>The Observing Cycle 24 Call for Proposals was issued 15-Dec-2021.</a:t>
            </a:r>
          </a:p>
          <a:p>
            <a:pPr lvl="1">
              <a:buSzPts val="2000"/>
            </a:pPr>
            <a:r>
              <a:rPr lang="en-US">
                <a:latin typeface="Arial" panose="020B0604020202020204" pitchFamily="34" charset="0"/>
              </a:rPr>
              <a:t>There were 428 proposals submitted  (360 general observer, 23 theory, 47 archive).</a:t>
            </a:r>
          </a:p>
          <a:p>
            <a:pPr lvl="1">
              <a:buSzPts val="2000"/>
            </a:pPr>
            <a:r>
              <a:rPr lang="en-US">
                <a:latin typeface="Arial" panose="020B0604020202020204" pitchFamily="34" charset="0"/>
              </a:rPr>
              <a:t>Total time available: ~17.7Ms.</a:t>
            </a:r>
          </a:p>
          <a:p>
            <a:pPr lvl="1">
              <a:buSzPts val="2000"/>
            </a:pPr>
            <a:r>
              <a:rPr lang="en-US">
                <a:latin typeface="Arial" panose="020B0604020202020204" pitchFamily="34" charset="0"/>
              </a:rPr>
              <a:t>Oversubscription in time: 4.2x.</a:t>
            </a:r>
          </a:p>
          <a:p>
            <a:pPr lvl="1">
              <a:buSzPts val="2000"/>
            </a:pPr>
            <a:r>
              <a:rPr lang="en-US">
                <a:latin typeface="Arial" panose="020B0604020202020204" pitchFamily="34" charset="0"/>
              </a:rPr>
              <a:t>Dual anonymous peer review was held remotely, Jun 21–30.</a:t>
            </a:r>
          </a:p>
          <a:p>
            <a:pPr marL="457200" lvl="1" indent="0" eaLnBrk="0" hangingPunct="0">
              <a:lnSpc>
                <a:spcPct val="80000"/>
              </a:lnSpc>
              <a:spcBef>
                <a:spcPts val="400"/>
              </a:spcBef>
              <a:buNone/>
            </a:pPr>
            <a:endParaRPr lang="en-US" dirty="0">
              <a:solidFill>
                <a:srgbClr val="FF0000"/>
              </a:solidFill>
              <a:latin typeface="Times New Roman" pitchFamily="-72" charset="0"/>
            </a:endParaRPr>
          </a:p>
          <a:p>
            <a:r>
              <a:rPr lang="en-US" dirty="0"/>
              <a:t>Einstein Fellows Program</a:t>
            </a:r>
          </a:p>
          <a:p>
            <a:pPr lvl="1">
              <a:buSzPts val="2000"/>
            </a:pPr>
            <a:r>
              <a:rPr lang="en-US">
                <a:latin typeface="Arial" panose="020B0604020202020204" pitchFamily="34" charset="0"/>
              </a:rPr>
              <a:t>NASA Hubble Fellowship Program (NHFP, administered by STScI) retains Hubble, Einstein, and Sagan science-based categories and their lead project scientists.</a:t>
            </a:r>
          </a:p>
          <a:p>
            <a:pPr lvl="1">
              <a:buSzPts val="2000"/>
            </a:pPr>
            <a:r>
              <a:rPr lang="en-US">
                <a:latin typeface="Arial" panose="020B0604020202020204" pitchFamily="34" charset="0"/>
              </a:rPr>
              <a:t>Current fellows class had 446 applications, with 31 offers made, yielding 24 new fellows. </a:t>
            </a:r>
          </a:p>
          <a:p>
            <a:pPr lvl="1">
              <a:buSzPts val="2000"/>
            </a:pPr>
            <a:r>
              <a:rPr lang="en-US">
                <a:latin typeface="Arial" panose="020B0604020202020204" pitchFamily="34" charset="0"/>
              </a:rPr>
              <a:t>P. Green (SAO) continues to provide scientific and policy leadership to Einstein fellows.</a:t>
            </a:r>
          </a:p>
          <a:p>
            <a:pPr lvl="1">
              <a:buSzPts val="2000"/>
            </a:pPr>
            <a:r>
              <a:rPr lang="en-US">
                <a:latin typeface="Arial" panose="020B0604020202020204" pitchFamily="34" charset="0"/>
              </a:rPr>
              <a:t>SAO will host the NHFP Symposium in Sep 2023.</a:t>
            </a:r>
          </a:p>
          <a:p>
            <a:pPr lvl="1">
              <a:buSzPts val="2000"/>
            </a:pPr>
            <a:endParaRPr lang="en-US" dirty="0"/>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22</a:t>
            </a:fld>
            <a:endParaRPr lang="en-US"/>
          </a:p>
        </p:txBody>
      </p:sp>
    </p:spTree>
    <p:extLst>
      <p:ext uri="{BB962C8B-B14F-4D97-AF65-F5344CB8AC3E}">
        <p14:creationId xmlns:p14="http://schemas.microsoft.com/office/powerpoint/2010/main" val="3738097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Public Communication and Outreach (1/3)</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894291"/>
            <a:ext cx="11633200" cy="5735108"/>
          </a:xfrm>
        </p:spPr>
        <p:txBody>
          <a:bodyPr/>
          <a:lstStyle/>
          <a:p>
            <a:r>
              <a:rPr lang="en-US"/>
              <a:t>Overview</a:t>
            </a:r>
          </a:p>
          <a:p>
            <a:pPr lvl="1">
              <a:buSzPts val="2000"/>
            </a:pPr>
            <a:r>
              <a:rPr lang="en-US"/>
              <a:t>The Chandra Public Communications team is very highly productive and influential.</a:t>
            </a:r>
          </a:p>
          <a:p>
            <a:pPr lvl="1">
              <a:buSzPts val="2000"/>
            </a:pPr>
            <a:r>
              <a:rPr lang="en-US"/>
              <a:t>Their value is recognized and sought after by NASA for projects.</a:t>
            </a:r>
          </a:p>
          <a:p>
            <a:pPr lvl="1">
              <a:buSzPts val="2000"/>
            </a:pPr>
            <a:endParaRPr lang="en-US"/>
          </a:p>
          <a:p>
            <a:r>
              <a:rPr lang="en-US"/>
              <a:t>Accessibility</a:t>
            </a:r>
          </a:p>
          <a:p>
            <a:pPr lvl="1">
              <a:buSzPts val="2000"/>
            </a:pPr>
            <a:r>
              <a:rPr lang="en-US">
                <a:latin typeface="Arial" panose="020B0604020202020204" pitchFamily="34" charset="0"/>
              </a:rPr>
              <a:t>Leading the field with projects to present science by sound and touch (e.g., sonifications, 3D printable models).</a:t>
            </a:r>
          </a:p>
          <a:p>
            <a:pPr lvl="1">
              <a:buSzPts val="2000"/>
            </a:pPr>
            <a:endParaRPr lang="en-US">
              <a:latin typeface="Arial" panose="020B0604020202020204" pitchFamily="34" charset="0"/>
            </a:endParaRPr>
          </a:p>
          <a:p>
            <a:r>
              <a:rPr lang="en-US"/>
              <a:t>Education</a:t>
            </a:r>
          </a:p>
          <a:p>
            <a:pPr lvl="1">
              <a:buSzPts val="2000"/>
            </a:pPr>
            <a:r>
              <a:rPr lang="en-US">
                <a:latin typeface="Arial" panose="020B0604020202020204" pitchFamily="34" charset="0"/>
              </a:rPr>
              <a:t>Virtual field trips with thousands of learners</a:t>
            </a:r>
          </a:p>
          <a:p>
            <a:pPr lvl="1">
              <a:buSzPts val="2000"/>
            </a:pPr>
            <a:r>
              <a:rPr lang="en-US"/>
              <a:t>Service in ongoing working groups (e.g., web-based materials, Museum Alliance briefings, View Space products, STEM for girls and the underserved). </a:t>
            </a:r>
            <a:endParaRPr lang="en-US">
              <a:latin typeface="Arial" panose="020B0604020202020204" pitchFamily="34" charset="0"/>
            </a:endParaRPr>
          </a:p>
          <a:p>
            <a:pPr lvl="1">
              <a:buSzPts val="2000"/>
            </a:pPr>
            <a:r>
              <a:rPr lang="en-US">
                <a:latin typeface="Arial" panose="020B0604020202020204" pitchFamily="34" charset="0"/>
              </a:rPr>
              <a:t>"</a:t>
            </a:r>
            <a:r>
              <a:rPr lang="en-US"/>
              <a:t>Fall 2022 Hour of Code":</a:t>
            </a:r>
          </a:p>
          <a:p>
            <a:pPr lvl="2">
              <a:buSzPts val="2000"/>
            </a:pPr>
            <a:r>
              <a:rPr lang="en-US"/>
              <a:t>easy online access points for educators and learners</a:t>
            </a:r>
          </a:p>
          <a:p>
            <a:pPr lvl="2">
              <a:buSzPts val="2000"/>
            </a:pPr>
            <a:r>
              <a:rPr lang="en-US"/>
              <a:t>interactive virtual activities</a:t>
            </a:r>
          </a:p>
          <a:p>
            <a:pPr lvl="2">
              <a:buSzPts val="2000"/>
            </a:pPr>
            <a:r>
              <a:rPr lang="en-US"/>
              <a:t>downloads of paper-pencil activities for areas with low bandwidth or limited internet</a:t>
            </a: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23</a:t>
            </a:fld>
            <a:endParaRPr lang="en-US"/>
          </a:p>
        </p:txBody>
      </p:sp>
    </p:spTree>
    <p:extLst>
      <p:ext uri="{BB962C8B-B14F-4D97-AF65-F5344CB8AC3E}">
        <p14:creationId xmlns:p14="http://schemas.microsoft.com/office/powerpoint/2010/main" val="285323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Public Communication and Outreach (2/3)</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1021292"/>
            <a:ext cx="11633200" cy="5539316"/>
          </a:xfrm>
        </p:spPr>
        <p:txBody>
          <a:bodyPr/>
          <a:lstStyle/>
          <a:p>
            <a:r>
              <a:rPr lang="en-US"/>
              <a:t>Press Releases May 2022 – October 2022 </a:t>
            </a:r>
          </a:p>
          <a:p>
            <a:pPr lvl="1">
              <a:buSzPts val="2000"/>
            </a:pPr>
            <a:r>
              <a:rPr lang="en-US">
                <a:latin typeface="Arial" panose="020B0604020202020204" pitchFamily="34" charset="0"/>
              </a:rPr>
              <a:t>5 science press releases, one with sonifications of 2 James Webb images.</a:t>
            </a:r>
          </a:p>
          <a:p>
            <a:pPr lvl="1">
              <a:buSzPts val="2000"/>
            </a:pPr>
            <a:r>
              <a:rPr lang="en-US">
                <a:latin typeface="Arial" panose="020B0604020202020204" pitchFamily="34" charset="0"/>
              </a:rPr>
              <a:t>7 image releases, one with sonification, one with Chandra data overlaid on 4 James Webb images.</a:t>
            </a:r>
          </a:p>
          <a:p>
            <a:pPr lvl="1">
              <a:buSzPts val="2000"/>
            </a:pPr>
            <a:endParaRPr lang="en-US">
              <a:latin typeface="Arial" panose="020B0604020202020204" pitchFamily="34" charset="0"/>
            </a:endParaRPr>
          </a:p>
          <a:p>
            <a:r>
              <a:rPr lang="en-US"/>
              <a:t>Press Results</a:t>
            </a:r>
          </a:p>
          <a:p>
            <a:pPr lvl="1">
              <a:buSzPts val="2000"/>
            </a:pPr>
            <a:r>
              <a:rPr lang="en-US">
                <a:latin typeface="Arial" panose="020B0604020202020204" pitchFamily="34" charset="0"/>
              </a:rPr>
              <a:t>Searching on... Chandra, Perseus, black hole, sonification... results in 2,165 print and web articles, including many top-tier new sites (e.g., NYTimes, WashPost, CNET, Scientific American, NBC, Today Show, USA Today, LATimes, TheAtlantic.com, NPR).</a:t>
            </a:r>
          </a:p>
          <a:p>
            <a:pPr lvl="1">
              <a:buSzPts val="2000"/>
            </a:pPr>
            <a:r>
              <a:rPr lang="en-US"/>
              <a:t>NYTimes used their article on the Perseus sonification in a learning app and a new audio app.</a:t>
            </a:r>
          </a:p>
          <a:p>
            <a:pPr marL="457200" lvl="1" indent="0">
              <a:buSzPts val="2000"/>
              <a:buNone/>
            </a:pPr>
            <a:r>
              <a:rPr lang="en-US"/>
              <a:t> </a:t>
            </a:r>
          </a:p>
          <a:p>
            <a:r>
              <a:rPr lang="en-US"/>
              <a:t>Website</a:t>
            </a:r>
          </a:p>
          <a:p>
            <a:pPr lvl="1">
              <a:buSzPts val="2000"/>
            </a:pPr>
            <a:r>
              <a:rPr lang="en-US">
                <a:latin typeface="Arial" panose="020B0604020202020204" pitchFamily="34" charset="0"/>
              </a:rPr>
              <a:t>The Chandra public website attracts an average of ~12 M hits per </a:t>
            </a:r>
            <a:r>
              <a:rPr lang="en-US" b="1">
                <a:latin typeface="Arial" panose="020B0604020202020204" pitchFamily="34" charset="0"/>
              </a:rPr>
              <a:t>month.</a:t>
            </a:r>
            <a:endParaRPr lang="en-US">
              <a:latin typeface="Arial" panose="020B0604020202020204" pitchFamily="34" charset="0"/>
            </a:endParaRPr>
          </a:p>
          <a:p>
            <a:pPr lvl="1">
              <a:buSzPts val="2000"/>
            </a:pPr>
            <a:r>
              <a:rPr lang="en-US">
                <a:latin typeface="Arial" panose="020B0604020202020204" pitchFamily="34" charset="0"/>
              </a:rPr>
              <a:t>Saw waves of interest for releases of sonifications and collaboration with JWST.</a:t>
            </a:r>
          </a:p>
          <a:p>
            <a:pPr lvl="1">
              <a:buSzPts val="2000"/>
            </a:pPr>
            <a:r>
              <a:rPr lang="en-US"/>
              <a:t>Posted 11 videos in series (formerly podcasts) and 12 blogs.</a:t>
            </a:r>
          </a:p>
          <a:p>
            <a:pPr lvl="2">
              <a:buSzPts val="2000"/>
            </a:pPr>
            <a:endParaRPr lang="en-US"/>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24</a:t>
            </a:fld>
            <a:endParaRPr lang="en-US"/>
          </a:p>
        </p:txBody>
      </p:sp>
    </p:spTree>
    <p:extLst>
      <p:ext uri="{BB962C8B-B14F-4D97-AF65-F5344CB8AC3E}">
        <p14:creationId xmlns:p14="http://schemas.microsoft.com/office/powerpoint/2010/main" val="481831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Public Communication and Outreach (3/3)</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1368426"/>
            <a:ext cx="11633200" cy="4507441"/>
          </a:xfrm>
        </p:spPr>
        <p:txBody>
          <a:bodyPr/>
          <a:lstStyle/>
          <a:p>
            <a:r>
              <a:rPr lang="en-US"/>
              <a:t>Social Media</a:t>
            </a:r>
          </a:p>
          <a:p>
            <a:pPr lvl="1">
              <a:buSzPts val="2000"/>
            </a:pPr>
            <a:r>
              <a:rPr lang="en-US">
                <a:latin typeface="Arial" panose="020B0604020202020204" pitchFamily="34" charset="0"/>
              </a:rPr>
              <a:t>The Chandra sonification project continued to hold attention with retweets from administrative &amp; celebrity accounts, 100k’s of views across NASA social accounts, with news articles, web traffic surges (sonifications have remained in top 50 Chandra web traffic and continue in the top 25 today), and millions of listens on NASA's SoundCloud. There are 20 sonifications, currently.</a:t>
            </a:r>
          </a:p>
          <a:p>
            <a:pPr lvl="1">
              <a:buSzPts val="2000"/>
            </a:pPr>
            <a:r>
              <a:rPr lang="en-US">
                <a:latin typeface="Arial" panose="020B0604020202020204" pitchFamily="34" charset="0"/>
              </a:rPr>
              <a:t>The Perseus sonification went viral in August.</a:t>
            </a:r>
          </a:p>
          <a:p>
            <a:pPr lvl="2">
              <a:buSzPts val="2000"/>
            </a:pPr>
            <a:r>
              <a:rPr lang="en-US">
                <a:latin typeface="Arial" panose="020B0604020202020204" pitchFamily="34" charset="0"/>
              </a:rPr>
              <a:t>Video views = 22 M. Likes = 498k. Retweets = 128k. Quote tweets = 36k.</a:t>
            </a:r>
          </a:p>
          <a:p>
            <a:pPr lvl="1">
              <a:buSzPts val="2000"/>
            </a:pPr>
            <a:r>
              <a:rPr lang="en-US">
                <a:latin typeface="Arial" panose="020B0604020202020204" pitchFamily="34" charset="0"/>
              </a:rPr>
              <a:t>Growth:</a:t>
            </a:r>
          </a:p>
          <a:p>
            <a:pPr lvl="2">
              <a:buSzPts val="2000"/>
            </a:pPr>
            <a:r>
              <a:rPr lang="en-US">
                <a:latin typeface="Arial" panose="020B0604020202020204" pitchFamily="34" charset="0"/>
              </a:rPr>
              <a:t>Followers = ~ 375k. Tripled since 2018.</a:t>
            </a:r>
          </a:p>
          <a:p>
            <a:pPr lvl="2">
              <a:buSzPts val="2000"/>
            </a:pPr>
            <a:r>
              <a:rPr lang="en-US">
                <a:latin typeface="Arial" panose="020B0604020202020204" pitchFamily="34" charset="0"/>
              </a:rPr>
              <a:t>YouTube video views = &gt; 8.5 M. Viewed more in past 3 years than previous 12 years total.</a:t>
            </a:r>
          </a:p>
          <a:p>
            <a:pPr lvl="2">
              <a:buSzPts val="2000"/>
            </a:pPr>
            <a:r>
              <a:rPr lang="en-US">
                <a:latin typeface="Arial" panose="020B0604020202020204" pitchFamily="34" charset="0"/>
              </a:rPr>
              <a:t>Instagram followers = ~ 1.2 M. High growth in past 3 years.</a:t>
            </a:r>
          </a:p>
          <a:p>
            <a:pPr lvl="2">
              <a:buSzPts val="2000"/>
            </a:pPr>
            <a:r>
              <a:rPr lang="en-US">
                <a:latin typeface="Arial" panose="020B0604020202020204" pitchFamily="34" charset="0"/>
              </a:rPr>
              <a:t>Facebook likes = ~ 335k. Engagement has doubled since 2018.</a:t>
            </a: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25</a:t>
            </a:fld>
            <a:endParaRPr lang="en-US"/>
          </a:p>
        </p:txBody>
      </p:sp>
    </p:spTree>
    <p:extLst>
      <p:ext uri="{BB962C8B-B14F-4D97-AF65-F5344CB8AC3E}">
        <p14:creationId xmlns:p14="http://schemas.microsoft.com/office/powerpoint/2010/main" val="80553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26</a:t>
            </a:fld>
            <a:endParaRPr lang="en-US"/>
          </a:p>
        </p:txBody>
      </p:sp>
      <p:sp>
        <p:nvSpPr>
          <p:cNvPr id="11" name="Content Placeholder 2">
            <a:extLst>
              <a:ext uri="{FF2B5EF4-FFF2-40B4-BE49-F238E27FC236}">
                <a16:creationId xmlns:a16="http://schemas.microsoft.com/office/drawing/2014/main" id="{8F63FE00-2D95-9346-A6E9-25B0C134815D}"/>
              </a:ext>
            </a:extLst>
          </p:cNvPr>
          <p:cNvSpPr>
            <a:spLocks noGrp="1"/>
          </p:cNvSpPr>
          <p:nvPr>
            <p:ph idx="1"/>
          </p:nvPr>
        </p:nvSpPr>
        <p:spPr>
          <a:xfrm>
            <a:off x="279400" y="2875493"/>
            <a:ext cx="11633200" cy="587377"/>
          </a:xfrm>
        </p:spPr>
        <p:txBody>
          <a:bodyPr/>
          <a:lstStyle/>
          <a:p>
            <a:pPr marL="0" indent="0" algn="ctr">
              <a:buNone/>
              <a:tabLst>
                <a:tab pos="1371600" algn="l"/>
              </a:tabLst>
            </a:pPr>
            <a:r>
              <a:rPr lang="en-US" dirty="0">
                <a:ea typeface="ＭＳ Ｐゴシック" charset="0"/>
                <a:cs typeface="ＭＳ Ｐゴシック" charset="0"/>
              </a:rPr>
              <a:t>END</a:t>
            </a:r>
            <a:endParaRPr lang="en-US" dirty="0"/>
          </a:p>
          <a:p>
            <a:pPr algn="ctr"/>
            <a:endParaRPr lang="en-US" dirty="0"/>
          </a:p>
        </p:txBody>
      </p:sp>
    </p:spTree>
    <p:extLst>
      <p:ext uri="{BB962C8B-B14F-4D97-AF65-F5344CB8AC3E}">
        <p14:creationId xmlns:p14="http://schemas.microsoft.com/office/powerpoint/2010/main" val="245897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27</a:t>
            </a:fld>
            <a:endParaRPr lang="en-US"/>
          </a:p>
        </p:txBody>
      </p:sp>
      <p:sp>
        <p:nvSpPr>
          <p:cNvPr id="11" name="Content Placeholder 2">
            <a:extLst>
              <a:ext uri="{FF2B5EF4-FFF2-40B4-BE49-F238E27FC236}">
                <a16:creationId xmlns:a16="http://schemas.microsoft.com/office/drawing/2014/main" id="{8F63FE00-2D95-9346-A6E9-25B0C134815D}"/>
              </a:ext>
            </a:extLst>
          </p:cNvPr>
          <p:cNvSpPr>
            <a:spLocks noGrp="1"/>
          </p:cNvSpPr>
          <p:nvPr>
            <p:ph idx="1"/>
          </p:nvPr>
        </p:nvSpPr>
        <p:spPr>
          <a:xfrm>
            <a:off x="279400" y="2875493"/>
            <a:ext cx="11633200" cy="587377"/>
          </a:xfrm>
        </p:spPr>
        <p:txBody>
          <a:bodyPr/>
          <a:lstStyle/>
          <a:p>
            <a:pPr marL="0" indent="0" algn="ctr">
              <a:buNone/>
              <a:tabLst>
                <a:tab pos="1371600" algn="l"/>
              </a:tabLst>
            </a:pPr>
            <a:r>
              <a:rPr lang="en-US" dirty="0">
                <a:ea typeface="ＭＳ Ｐゴシック" charset="0"/>
                <a:cs typeface="ＭＳ Ｐゴシック" charset="0"/>
              </a:rPr>
              <a:t>Supplementary Information</a:t>
            </a:r>
            <a:endParaRPr lang="en-US" dirty="0"/>
          </a:p>
          <a:p>
            <a:pPr algn="ctr"/>
            <a:endParaRPr lang="en-US" dirty="0"/>
          </a:p>
        </p:txBody>
      </p:sp>
    </p:spTree>
    <p:extLst>
      <p:ext uri="{BB962C8B-B14F-4D97-AF65-F5344CB8AC3E}">
        <p14:creationId xmlns:p14="http://schemas.microsoft.com/office/powerpoint/2010/main" val="74588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ea typeface="ＭＳ Ｐゴシック" charset="0"/>
                <a:cs typeface="ＭＳ Ｐゴシック" charset="0"/>
              </a:rPr>
              <a:t>Observing Efficiency — Launch to Aug-2020</a:t>
            </a:r>
            <a:endParaRPr lang="en-US" dirty="0"/>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28</a:t>
            </a:fld>
            <a:endParaRPr lang="en-US"/>
          </a:p>
        </p:txBody>
      </p:sp>
      <p:pic>
        <p:nvPicPr>
          <p:cNvPr id="5" name="Picture 4">
            <a:extLst>
              <a:ext uri="{FF2B5EF4-FFF2-40B4-BE49-F238E27FC236}">
                <a16:creationId xmlns:a16="http://schemas.microsoft.com/office/drawing/2014/main" id="{3A332596-90F7-014F-9E18-8D74783908F4}"/>
              </a:ext>
            </a:extLst>
          </p:cNvPr>
          <p:cNvPicPr>
            <a:picLocks noChangeAspect="1"/>
          </p:cNvPicPr>
          <p:nvPr/>
        </p:nvPicPr>
        <p:blipFill>
          <a:blip r:embed="rId2"/>
          <a:stretch>
            <a:fillRect/>
          </a:stretch>
        </p:blipFill>
        <p:spPr>
          <a:xfrm>
            <a:off x="1384300" y="1024960"/>
            <a:ext cx="9144000" cy="5604439"/>
          </a:xfrm>
          <a:prstGeom prst="rect">
            <a:avLst/>
          </a:prstGeom>
        </p:spPr>
      </p:pic>
    </p:spTree>
    <p:extLst>
      <p:ext uri="{BB962C8B-B14F-4D97-AF65-F5344CB8AC3E}">
        <p14:creationId xmlns:p14="http://schemas.microsoft.com/office/powerpoint/2010/main" val="2129387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1373-E230-ED43-9A03-75BC493B5AC7}"/>
              </a:ext>
            </a:extLst>
          </p:cNvPr>
          <p:cNvSpPr>
            <a:spLocks noGrp="1"/>
          </p:cNvSpPr>
          <p:nvPr>
            <p:ph type="title"/>
          </p:nvPr>
        </p:nvSpPr>
        <p:spPr/>
        <p:txBody>
          <a:bodyPr/>
          <a:lstStyle/>
          <a:p>
            <a:r>
              <a:rPr lang="en-US" dirty="0"/>
              <a:t>Mission Metric: Data Delivery Effectiveness</a:t>
            </a:r>
          </a:p>
        </p:txBody>
      </p:sp>
      <p:sp>
        <p:nvSpPr>
          <p:cNvPr id="4" name="Slide Number Placeholder 3">
            <a:extLst>
              <a:ext uri="{FF2B5EF4-FFF2-40B4-BE49-F238E27FC236}">
                <a16:creationId xmlns:a16="http://schemas.microsoft.com/office/drawing/2014/main" id="{2547C25E-B631-F648-8CDD-21E28B80DF5C}"/>
              </a:ext>
            </a:extLst>
          </p:cNvPr>
          <p:cNvSpPr>
            <a:spLocks noGrp="1"/>
          </p:cNvSpPr>
          <p:nvPr>
            <p:ph type="sldNum" sz="quarter" idx="12"/>
          </p:nvPr>
        </p:nvSpPr>
        <p:spPr/>
        <p:txBody>
          <a:bodyPr/>
          <a:lstStyle/>
          <a:p>
            <a:fld id="{389C38DE-1970-B34E-862E-F0E4B3E773B2}" type="slidenum">
              <a:rPr lang="en-US" smtClean="0"/>
              <a:t>29</a:t>
            </a:fld>
            <a:endParaRPr lang="en-US"/>
          </a:p>
        </p:txBody>
      </p:sp>
      <p:graphicFrame>
        <p:nvGraphicFramePr>
          <p:cNvPr id="6" name="Table 5">
            <a:extLst>
              <a:ext uri="{FF2B5EF4-FFF2-40B4-BE49-F238E27FC236}">
                <a16:creationId xmlns:a16="http://schemas.microsoft.com/office/drawing/2014/main" id="{FF7C2FB9-435C-AE43-8133-0E0DBFECC667}"/>
              </a:ext>
            </a:extLst>
          </p:cNvPr>
          <p:cNvGraphicFramePr>
            <a:graphicFrameLocks noGrp="1"/>
          </p:cNvGraphicFramePr>
          <p:nvPr>
            <p:extLst>
              <p:ext uri="{D42A27DB-BD31-4B8C-83A1-F6EECF244321}">
                <p14:modId xmlns:p14="http://schemas.microsoft.com/office/powerpoint/2010/main" val="2328615295"/>
              </p:ext>
            </p:extLst>
          </p:nvPr>
        </p:nvGraphicFramePr>
        <p:xfrm>
          <a:off x="2182252" y="1393638"/>
          <a:ext cx="8017995" cy="3784603"/>
        </p:xfrm>
        <a:graphic>
          <a:graphicData uri="http://schemas.openxmlformats.org/drawingml/2006/table">
            <a:tbl>
              <a:tblPr>
                <a:tableStyleId>{616DA210-FB5B-4158-B5E0-FEB733F419BA}</a:tableStyleId>
              </a:tblPr>
              <a:tblGrid>
                <a:gridCol w="655416">
                  <a:extLst>
                    <a:ext uri="{9D8B030D-6E8A-4147-A177-3AD203B41FA5}">
                      <a16:colId xmlns:a16="http://schemas.microsoft.com/office/drawing/2014/main" val="3077892916"/>
                    </a:ext>
                  </a:extLst>
                </a:gridCol>
                <a:gridCol w="717367">
                  <a:extLst>
                    <a:ext uri="{9D8B030D-6E8A-4147-A177-3AD203B41FA5}">
                      <a16:colId xmlns:a16="http://schemas.microsoft.com/office/drawing/2014/main" val="2625739737"/>
                    </a:ext>
                  </a:extLst>
                </a:gridCol>
                <a:gridCol w="502157">
                  <a:extLst>
                    <a:ext uri="{9D8B030D-6E8A-4147-A177-3AD203B41FA5}">
                      <a16:colId xmlns:a16="http://schemas.microsoft.com/office/drawing/2014/main" val="2155195987"/>
                    </a:ext>
                  </a:extLst>
                </a:gridCol>
                <a:gridCol w="502157">
                  <a:extLst>
                    <a:ext uri="{9D8B030D-6E8A-4147-A177-3AD203B41FA5}">
                      <a16:colId xmlns:a16="http://schemas.microsoft.com/office/drawing/2014/main" val="3364855234"/>
                    </a:ext>
                  </a:extLst>
                </a:gridCol>
                <a:gridCol w="502157">
                  <a:extLst>
                    <a:ext uri="{9D8B030D-6E8A-4147-A177-3AD203B41FA5}">
                      <a16:colId xmlns:a16="http://schemas.microsoft.com/office/drawing/2014/main" val="535462466"/>
                    </a:ext>
                  </a:extLst>
                </a:gridCol>
                <a:gridCol w="645630">
                  <a:extLst>
                    <a:ext uri="{9D8B030D-6E8A-4147-A177-3AD203B41FA5}">
                      <a16:colId xmlns:a16="http://schemas.microsoft.com/office/drawing/2014/main" val="3578914417"/>
                    </a:ext>
                  </a:extLst>
                </a:gridCol>
                <a:gridCol w="860841">
                  <a:extLst>
                    <a:ext uri="{9D8B030D-6E8A-4147-A177-3AD203B41FA5}">
                      <a16:colId xmlns:a16="http://schemas.microsoft.com/office/drawing/2014/main" val="2736177109"/>
                    </a:ext>
                  </a:extLst>
                </a:gridCol>
                <a:gridCol w="789104">
                  <a:extLst>
                    <a:ext uri="{9D8B030D-6E8A-4147-A177-3AD203B41FA5}">
                      <a16:colId xmlns:a16="http://schemas.microsoft.com/office/drawing/2014/main" val="1531473978"/>
                    </a:ext>
                  </a:extLst>
                </a:gridCol>
                <a:gridCol w="798669">
                  <a:extLst>
                    <a:ext uri="{9D8B030D-6E8A-4147-A177-3AD203B41FA5}">
                      <a16:colId xmlns:a16="http://schemas.microsoft.com/office/drawing/2014/main" val="2646619288"/>
                    </a:ext>
                  </a:extLst>
                </a:gridCol>
                <a:gridCol w="2044497">
                  <a:extLst>
                    <a:ext uri="{9D8B030D-6E8A-4147-A177-3AD203B41FA5}">
                      <a16:colId xmlns:a16="http://schemas.microsoft.com/office/drawing/2014/main" val="928222084"/>
                    </a:ext>
                  </a:extLst>
                </a:gridCol>
              </a:tblGrid>
              <a:tr h="182697">
                <a:tc gridSpan="7">
                  <a:txBody>
                    <a:bodyPr/>
                    <a:lstStyle/>
                    <a:p>
                      <a:pPr marL="0" marR="0" indent="19050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As of middle of following month</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As of 10/5/22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09341"/>
                  </a:ext>
                </a:extLst>
              </a:tr>
              <a:tr h="246670">
                <a:tc rowSpan="2">
                  <a:txBody>
                    <a:bodyPr/>
                    <a:lstStyle/>
                    <a:p>
                      <a:pPr marL="0" marR="0" indent="114300">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200" u="sng" dirty="0">
                          <a:effectLst/>
                          <a:latin typeface="Times New Roman" panose="02020603050405020304" pitchFamily="18" charset="0"/>
                          <a:cs typeface="Times New Roman" panose="02020603050405020304" pitchFamily="18" charset="0"/>
                        </a:rPr>
                        <a:t>Month</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rowSpan="2">
                  <a:txBody>
                    <a:bodyPr/>
                    <a:lstStyle/>
                    <a:p>
                      <a:pPr marL="0" marR="0" algn="ctr">
                        <a:spcBef>
                          <a:spcPts val="0"/>
                        </a:spcBef>
                        <a:spcAft>
                          <a:spcPts val="0"/>
                        </a:spcAft>
                      </a:pPr>
                      <a:r>
                        <a:rPr lang="en-US" sz="1200" u="sng">
                          <a:effectLst/>
                          <a:latin typeface="Times New Roman" panose="02020603050405020304" pitchFamily="18" charset="0"/>
                          <a:cs typeface="Times New Roman" panose="02020603050405020304" pitchFamily="18" charset="0"/>
                        </a:rPr>
                        <a:t>Number of Obs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gridSpan="3">
                  <a:txBody>
                    <a:bodyPr/>
                    <a:lstStyle/>
                    <a:p>
                      <a:pPr marL="0" marR="0" algn="ctr">
                        <a:spcBef>
                          <a:spcPts val="0"/>
                        </a:spcBef>
                        <a:spcAft>
                          <a:spcPts val="0"/>
                        </a:spcAft>
                      </a:pPr>
                      <a:r>
                        <a:rPr lang="en-US" sz="1200" u="sng">
                          <a:effectLst/>
                          <a:latin typeface="Times New Roman" panose="02020603050405020304" pitchFamily="18" charset="0"/>
                          <a:cs typeface="Times New Roman" panose="02020603050405020304" pitchFamily="18" charset="0"/>
                        </a:rPr>
                        <a:t>Days to Data Delivery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200" u="sng">
                          <a:effectLst/>
                          <a:latin typeface="Times New Roman" panose="02020603050405020304" pitchFamily="18" charset="0"/>
                          <a:cs typeface="Times New Roman" panose="02020603050405020304" pitchFamily="18" charset="0"/>
                        </a:rPr>
                        <a:t>Number Deliv</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rowSpan="2">
                  <a:txBody>
                    <a:bodyPr/>
                    <a:lstStyle/>
                    <a:p>
                      <a:pPr marL="0" marR="0" algn="ctr">
                        <a:spcBef>
                          <a:spcPts val="0"/>
                        </a:spcBef>
                        <a:spcAft>
                          <a:spcPts val="0"/>
                        </a:spcAft>
                      </a:pPr>
                      <a:r>
                        <a:rPr lang="en-US" sz="1200" u="sng">
                          <a:effectLst/>
                          <a:latin typeface="Times New Roman" panose="02020603050405020304" pitchFamily="18" charset="0"/>
                          <a:cs typeface="Times New Roman" panose="02020603050405020304" pitchFamily="18" charset="0"/>
                        </a:rPr>
                        <a:t>Number Outstanding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rowSpan="2">
                  <a:txBody>
                    <a:bodyPr/>
                    <a:lstStyle/>
                    <a:p>
                      <a:pPr marL="0" marR="0" algn="ctr">
                        <a:spcBef>
                          <a:spcPts val="0"/>
                        </a:spcBef>
                        <a:spcAft>
                          <a:spcPts val="0"/>
                        </a:spcAft>
                      </a:pPr>
                      <a:r>
                        <a:rPr lang="en-US" sz="1200" u="sng">
                          <a:effectLst/>
                          <a:latin typeface="Times New Roman" panose="02020603050405020304" pitchFamily="18" charset="0"/>
                          <a:cs typeface="Times New Roman" panose="02020603050405020304" pitchFamily="18" charset="0"/>
                        </a:rPr>
                        <a:t>Number Deliv</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rowSpan="2">
                  <a:txBody>
                    <a:bodyPr/>
                    <a:lstStyle/>
                    <a:p>
                      <a:pPr marL="0" marR="0" algn="ctr">
                        <a:spcBef>
                          <a:spcPts val="0"/>
                        </a:spcBef>
                        <a:spcAft>
                          <a:spcPts val="0"/>
                        </a:spcAft>
                      </a:pPr>
                      <a:r>
                        <a:rPr lang="en-US" sz="1200" u="sng" dirty="0">
                          <a:effectLst/>
                          <a:latin typeface="Times New Roman" panose="02020603050405020304" pitchFamily="18" charset="0"/>
                          <a:cs typeface="Times New Roman" panose="02020603050405020304" pitchFamily="18" charset="0"/>
                        </a:rPr>
                        <a:t>Number Outstanding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rowSpan="2">
                  <a:txBody>
                    <a:bodyPr/>
                    <a:lstStyle/>
                    <a:p>
                      <a:pPr marL="0" marR="0" algn="ctr">
                        <a:spcBef>
                          <a:spcPts val="0"/>
                        </a:spcBef>
                        <a:spcAft>
                          <a:spcPts val="0"/>
                        </a:spcAft>
                      </a:pPr>
                      <a:r>
                        <a:rPr lang="en-US" sz="1200" u="sng">
                          <a:effectLst/>
                          <a:latin typeface="Times New Roman" panose="02020603050405020304" pitchFamily="18" charset="0"/>
                          <a:cs typeface="Times New Roman" panose="02020603050405020304" pitchFamily="18" charset="0"/>
                        </a:rPr>
                        <a:t>Comments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extLst>
                  <a:ext uri="{0D108BD9-81ED-4DB2-BD59-A6C34878D82A}">
                    <a16:rowId xmlns:a16="http://schemas.microsoft.com/office/drawing/2014/main" val="1573183047"/>
                  </a:ext>
                </a:extLst>
              </a:tr>
              <a:tr h="246093">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u="sng">
                          <a:effectLst/>
                          <a:latin typeface="Times New Roman" panose="02020603050405020304" pitchFamily="18" charset="0"/>
                          <a:cs typeface="Times New Roman" panose="02020603050405020304" pitchFamily="18" charset="0"/>
                        </a:rPr>
                        <a:t>Min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u="sng">
                          <a:effectLst/>
                          <a:latin typeface="Times New Roman" panose="02020603050405020304" pitchFamily="18" charset="0"/>
                          <a:cs typeface="Times New Roman" panose="02020603050405020304" pitchFamily="18" charset="0"/>
                        </a:rPr>
                        <a:t>Avg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u="sng" dirty="0">
                          <a:effectLst/>
                          <a:latin typeface="Times New Roman" panose="02020603050405020304" pitchFamily="18" charset="0"/>
                          <a:cs typeface="Times New Roman" panose="02020603050405020304" pitchFamily="18" charset="0"/>
                        </a:rPr>
                        <a:t>Max</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49369957"/>
                  </a:ext>
                </a:extLst>
              </a:tr>
              <a:tr h="165983">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Oct-21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83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83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83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3170296877"/>
                  </a:ext>
                </a:extLst>
              </a:tr>
              <a:tr h="165983">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Nov-21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92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92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92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3168903478"/>
                  </a:ext>
                </a:extLst>
              </a:tr>
              <a:tr h="165983">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Dec-21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3372926754"/>
                  </a:ext>
                </a:extLst>
              </a:tr>
              <a:tr h="165983">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Jan-22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1950559738"/>
                  </a:ext>
                </a:extLst>
              </a:tr>
              <a:tr h="165983">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Feb-22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68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68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68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131126738"/>
                  </a:ext>
                </a:extLst>
              </a:tr>
              <a:tr h="165983">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Mar-22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3865609706"/>
                  </a:ext>
                </a:extLst>
              </a:tr>
              <a:tr h="165983">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Apr-22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24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330835806"/>
                  </a:ext>
                </a:extLst>
              </a:tr>
              <a:tr h="165983">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May-22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3175395344"/>
                  </a:ext>
                </a:extLst>
              </a:tr>
              <a:tr h="165983">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Jun-22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3034388746"/>
                  </a:ext>
                </a:extLst>
              </a:tr>
              <a:tr h="165983">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Jul-22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2598278654"/>
                  </a:ext>
                </a:extLst>
              </a:tr>
              <a:tr h="165983">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Aug-22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39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dirty="0" err="1">
                          <a:effectLst/>
                          <a:latin typeface="Times New Roman" panose="02020603050405020304" pitchFamily="18" charset="0"/>
                          <a:cs typeface="Times New Roman" panose="02020603050405020304" pitchFamily="18" charset="0"/>
                        </a:rPr>
                        <a:t>ObsId</a:t>
                      </a:r>
                      <a:r>
                        <a:rPr lang="en-US" sz="1200" dirty="0">
                          <a:effectLst/>
                          <a:latin typeface="Times New Roman" panose="02020603050405020304" pitchFamily="18" charset="0"/>
                          <a:cs typeface="Times New Roman" panose="02020603050405020304" pitchFamily="18" charset="0"/>
                        </a:rPr>
                        <a:t> 25838 issues have been resolved.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tc>
                <a:extLst>
                  <a:ext uri="{0D108BD9-81ED-4DB2-BD59-A6C34878D82A}">
                    <a16:rowId xmlns:a16="http://schemas.microsoft.com/office/drawing/2014/main" val="4107183198"/>
                  </a:ext>
                </a:extLst>
              </a:tr>
              <a:tr h="497950">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Sep-22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a:effectLst/>
                          <a:latin typeface="Times New Roman" panose="02020603050405020304" pitchFamily="18" charset="0"/>
                          <a:cs typeface="Times New Roman" panose="02020603050405020304" pitchFamily="18" charset="0"/>
                        </a:rPr>
                        <a:t>124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lgn="ctr">
                        <a:spcBef>
                          <a:spcPts val="0"/>
                        </a:spcBef>
                        <a:spcAft>
                          <a:spcPts val="0"/>
                        </a:spcAft>
                      </a:pPr>
                      <a:r>
                        <a:rPr lang="en-US" sz="1200" dirty="0">
                          <a:effectLst/>
                          <a:latin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7290" marT="0" marB="0" anchor="ctr"/>
                </a:tc>
                <a:tc>
                  <a:txBody>
                    <a:bodyPr/>
                    <a:lstStyle/>
                    <a:p>
                      <a:pPr marL="0" marR="0">
                        <a:spcBef>
                          <a:spcPts val="0"/>
                        </a:spcBef>
                        <a:spcAft>
                          <a:spcPts val="0"/>
                        </a:spcAft>
                      </a:pPr>
                      <a:r>
                        <a:rPr lang="en-US" sz="1200" dirty="0" err="1">
                          <a:effectLst/>
                          <a:latin typeface="Times New Roman" panose="02020603050405020304" pitchFamily="18" charset="0"/>
                          <a:cs typeface="Times New Roman" panose="02020603050405020304" pitchFamily="18" charset="0"/>
                        </a:rPr>
                        <a:t>ObsId</a:t>
                      </a:r>
                      <a:r>
                        <a:rPr lang="en-US" sz="1200" dirty="0">
                          <a:effectLst/>
                          <a:latin typeface="Times New Roman" panose="02020603050405020304" pitchFamily="18" charset="0"/>
                          <a:cs typeface="Times New Roman" panose="02020603050405020304" pitchFamily="18" charset="0"/>
                        </a:rPr>
                        <a:t> 27445 is in a </a:t>
                      </a:r>
                      <a:r>
                        <a:rPr lang="en-US" sz="1200" dirty="0" err="1">
                          <a:effectLst/>
                          <a:latin typeface="Times New Roman" panose="02020603050405020304" pitchFamily="18" charset="0"/>
                          <a:cs typeface="Times New Roman" panose="02020603050405020304" pitchFamily="18" charset="0"/>
                        </a:rPr>
                        <a:t>ReprNoDD</a:t>
                      </a:r>
                      <a:r>
                        <a:rPr lang="en-US" sz="1200" dirty="0">
                          <a:effectLst/>
                          <a:latin typeface="Times New Roman" panose="02020603050405020304" pitchFamily="18" charset="0"/>
                          <a:cs typeface="Times New Roman" panose="02020603050405020304" pitchFamily="18" charset="0"/>
                        </a:rPr>
                        <a:t> status because of a problem with the bias. It will have to be </a:t>
                      </a:r>
                    </a:p>
                    <a:p>
                      <a:pPr marL="0" marR="0">
                        <a:spcBef>
                          <a:spcPts val="0"/>
                        </a:spcBef>
                        <a:spcAft>
                          <a:spcPts val="0"/>
                        </a:spcAft>
                      </a:pPr>
                      <a:r>
                        <a:rPr lang="en-US" sz="1200" dirty="0">
                          <a:effectLst/>
                          <a:latin typeface="Times New Roman" panose="02020603050405020304" pitchFamily="18" charset="0"/>
                          <a:cs typeface="Times New Roman" panose="02020603050405020304" pitchFamily="18" charset="0"/>
                        </a:rPr>
                        <a:t>reprocessed once the bias has been repaired.</a:t>
                      </a:r>
                    </a:p>
                  </a:txBody>
                  <a:tcPr marL="0" marR="17290" marT="0" marB="0"/>
                </a:tc>
                <a:extLst>
                  <a:ext uri="{0D108BD9-81ED-4DB2-BD59-A6C34878D82A}">
                    <a16:rowId xmlns:a16="http://schemas.microsoft.com/office/drawing/2014/main" val="360142156"/>
                  </a:ext>
                </a:extLst>
              </a:tr>
            </a:tbl>
          </a:graphicData>
        </a:graphic>
      </p:graphicFrame>
    </p:spTree>
    <p:extLst>
      <p:ext uri="{BB962C8B-B14F-4D97-AF65-F5344CB8AC3E}">
        <p14:creationId xmlns:p14="http://schemas.microsoft.com/office/powerpoint/2010/main" val="392739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High Level Overview (1/3)</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1063621"/>
            <a:ext cx="11633200" cy="5548846"/>
          </a:xfrm>
        </p:spPr>
        <p:txBody>
          <a:bodyPr/>
          <a:lstStyle/>
          <a:p>
            <a:r>
              <a:rPr lang="en-US" altLang="en-US" dirty="0"/>
              <a:t>Spacecraft and instruments are performing well, despite challenges</a:t>
            </a:r>
            <a:endParaRPr lang="en-US">
              <a:latin typeface="Arial" panose="020B0604020202020204" pitchFamily="34" charset="0"/>
            </a:endParaRPr>
          </a:p>
          <a:p>
            <a:pPr lvl="1"/>
            <a:r>
              <a:rPr lang="en-US">
                <a:latin typeface="Arial" panose="020B0604020202020204" pitchFamily="34" charset="0"/>
              </a:rPr>
              <a:t>With the primary exceptions of low-energy ACIS quantum efficiency and the restrictions imposed by the HRC power supply anomaly, Chandra continues to meet or exceed most mission Level 1 requirements.</a:t>
            </a:r>
          </a:p>
          <a:p>
            <a:pPr lvl="2"/>
            <a:r>
              <a:rPr lang="en-US">
                <a:latin typeface="Arial" panose="020B0604020202020204" pitchFamily="34" charset="0"/>
              </a:rPr>
              <a:t>The pre-launch AXAF Level 1 requirements specify performance for a minimum of 3 years of mission operations. The Program has considerably exceeded that span.</a:t>
            </a:r>
          </a:p>
          <a:p>
            <a:pPr lvl="1"/>
            <a:r>
              <a:rPr lang="en-US">
                <a:latin typeface="Arial" panose="020B0604020202020204" pitchFamily="34" charset="0"/>
              </a:rPr>
              <a:t>HRC is in the process of returning to science operations with new thermal constraints.</a:t>
            </a:r>
            <a:endParaRPr lang="en-US" altLang="en-US" dirty="0">
              <a:cs typeface="ＭＳ Ｐゴシック" charset="-128"/>
            </a:endParaRPr>
          </a:p>
          <a:p>
            <a:pPr lvl="1"/>
            <a:r>
              <a:rPr lang="en-US" altLang="en-US" dirty="0">
                <a:cs typeface="ＭＳ Ｐゴシック" charset="-128"/>
              </a:rPr>
              <a:t>Increasing spacecraft temperature, aging components, and changing orbit are making mission planning and operations more complex, thereby increasing staff effort.</a:t>
            </a:r>
          </a:p>
          <a:p>
            <a:pPr lvl="1"/>
            <a:endParaRPr lang="en-US" altLang="en-US" dirty="0">
              <a:cs typeface="ＭＳ Ｐゴシック" charset="-128"/>
            </a:endParaRPr>
          </a:p>
          <a:p>
            <a:r>
              <a:rPr lang="en-US" dirty="0"/>
              <a:t>Senior Review 2022</a:t>
            </a:r>
          </a:p>
          <a:p>
            <a:pPr lvl="1"/>
            <a:r>
              <a:rPr lang="en-US" dirty="0"/>
              <a:t>The Senior Review Chandra Panel rated Chandra </a:t>
            </a:r>
            <a:r>
              <a:rPr lang="en-US" b="1" dirty="0"/>
              <a:t>'Excellent' overall,</a:t>
            </a:r>
            <a:r>
              <a:rPr lang="en-US" dirty="0"/>
              <a:t> its highest rating.</a:t>
            </a:r>
            <a:r>
              <a:rPr lang="en-US" b="1" dirty="0"/>
              <a:t> </a:t>
            </a:r>
          </a:p>
          <a:p>
            <a:pPr lvl="1"/>
            <a:r>
              <a:rPr lang="en-US" dirty="0"/>
              <a:t>The Astrophysics Advisory Committee ranked Chandra </a:t>
            </a:r>
            <a:r>
              <a:rPr lang="en-US" b="1" dirty="0"/>
              <a:t>'Tier 1'</a:t>
            </a:r>
            <a:r>
              <a:rPr lang="en-US" dirty="0"/>
              <a:t>.</a:t>
            </a:r>
            <a:endParaRPr lang="en-US" b="1" dirty="0"/>
          </a:p>
          <a:p>
            <a:pPr lvl="1"/>
            <a:r>
              <a:rPr lang="en-US" dirty="0"/>
              <a:t>The Panel and Subcommittee urged NASA to fully fund our recommended </a:t>
            </a:r>
            <a:r>
              <a:rPr lang="en-US" dirty="0" err="1"/>
              <a:t>overguide</a:t>
            </a:r>
            <a:r>
              <a:rPr lang="en-US" dirty="0"/>
              <a:t> budget to maintain the observatory's and program's capabilities.</a:t>
            </a: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3</a:t>
            </a:fld>
            <a:endParaRPr lang="en-US"/>
          </a:p>
        </p:txBody>
      </p:sp>
    </p:spTree>
    <p:extLst>
      <p:ext uri="{BB962C8B-B14F-4D97-AF65-F5344CB8AC3E}">
        <p14:creationId xmlns:p14="http://schemas.microsoft.com/office/powerpoint/2010/main" val="1709632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1373-E230-ED43-9A03-75BC493B5AC7}"/>
              </a:ext>
            </a:extLst>
          </p:cNvPr>
          <p:cNvSpPr>
            <a:spLocks noGrp="1"/>
          </p:cNvSpPr>
          <p:nvPr>
            <p:ph type="title"/>
          </p:nvPr>
        </p:nvSpPr>
        <p:spPr/>
        <p:txBody>
          <a:bodyPr/>
          <a:lstStyle/>
          <a:p>
            <a:r>
              <a:rPr lang="en-US" dirty="0"/>
              <a:t>Mission Metric: Science Observation Summary</a:t>
            </a:r>
          </a:p>
        </p:txBody>
      </p:sp>
      <p:sp>
        <p:nvSpPr>
          <p:cNvPr id="4" name="Slide Number Placeholder 3">
            <a:extLst>
              <a:ext uri="{FF2B5EF4-FFF2-40B4-BE49-F238E27FC236}">
                <a16:creationId xmlns:a16="http://schemas.microsoft.com/office/drawing/2014/main" id="{2547C25E-B631-F648-8CDD-21E28B80DF5C}"/>
              </a:ext>
            </a:extLst>
          </p:cNvPr>
          <p:cNvSpPr>
            <a:spLocks noGrp="1"/>
          </p:cNvSpPr>
          <p:nvPr>
            <p:ph type="sldNum" sz="quarter" idx="12"/>
          </p:nvPr>
        </p:nvSpPr>
        <p:spPr/>
        <p:txBody>
          <a:bodyPr/>
          <a:lstStyle/>
          <a:p>
            <a:fld id="{389C38DE-1970-B34E-862E-F0E4B3E773B2}" type="slidenum">
              <a:rPr lang="en-US" smtClean="0"/>
              <a:t>30</a:t>
            </a:fld>
            <a:endParaRPr lang="en-US"/>
          </a:p>
        </p:txBody>
      </p:sp>
      <p:graphicFrame>
        <p:nvGraphicFramePr>
          <p:cNvPr id="5" name="Table 4">
            <a:extLst>
              <a:ext uri="{FF2B5EF4-FFF2-40B4-BE49-F238E27FC236}">
                <a16:creationId xmlns:a16="http://schemas.microsoft.com/office/drawing/2014/main" id="{D015A40A-67AC-9F4B-818F-5209001BE84F}"/>
              </a:ext>
            </a:extLst>
          </p:cNvPr>
          <p:cNvGraphicFramePr>
            <a:graphicFrameLocks noGrp="1"/>
          </p:cNvGraphicFramePr>
          <p:nvPr>
            <p:extLst>
              <p:ext uri="{D42A27DB-BD31-4B8C-83A1-F6EECF244321}">
                <p14:modId xmlns:p14="http://schemas.microsoft.com/office/powerpoint/2010/main" val="622540709"/>
              </p:ext>
            </p:extLst>
          </p:nvPr>
        </p:nvGraphicFramePr>
        <p:xfrm>
          <a:off x="2686050" y="1539776"/>
          <a:ext cx="7010400" cy="3524250"/>
        </p:xfrm>
        <a:graphic>
          <a:graphicData uri="http://schemas.openxmlformats.org/drawingml/2006/table">
            <a:tbl>
              <a:tblPr>
                <a:tableStyleId>{616DA210-FB5B-4158-B5E0-FEB733F419BA}</a:tableStyleId>
              </a:tblPr>
              <a:tblGrid>
                <a:gridCol w="1716833">
                  <a:extLst>
                    <a:ext uri="{9D8B030D-6E8A-4147-A177-3AD203B41FA5}">
                      <a16:colId xmlns:a16="http://schemas.microsoft.com/office/drawing/2014/main" val="3835978117"/>
                    </a:ext>
                  </a:extLst>
                </a:gridCol>
                <a:gridCol w="2498945">
                  <a:extLst>
                    <a:ext uri="{9D8B030D-6E8A-4147-A177-3AD203B41FA5}">
                      <a16:colId xmlns:a16="http://schemas.microsoft.com/office/drawing/2014/main" val="3044795254"/>
                    </a:ext>
                  </a:extLst>
                </a:gridCol>
                <a:gridCol w="2794622">
                  <a:extLst>
                    <a:ext uri="{9D8B030D-6E8A-4147-A177-3AD203B41FA5}">
                      <a16:colId xmlns:a16="http://schemas.microsoft.com/office/drawing/2014/main" val="1755125192"/>
                    </a:ext>
                  </a:extLst>
                </a:gridCol>
              </a:tblGrid>
              <a:tr h="285750">
                <a:tc rowSpan="2">
                  <a:txBody>
                    <a:bodyPr/>
                    <a:lstStyle/>
                    <a:p>
                      <a:pPr algn="l" fontAlgn="b"/>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Total Mission through 9/30/22</a:t>
                      </a:r>
                      <a:endParaRPr lang="en-US" sz="18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2308331854"/>
                  </a:ext>
                </a:extLst>
              </a:tr>
              <a:tr h="285750">
                <a:tc vMerge="1">
                  <a:txBody>
                    <a:bodyPr/>
                    <a:lstStyle/>
                    <a:p>
                      <a:endParaRPr lang="en-US"/>
                    </a:p>
                  </a:txBody>
                  <a:tcPr/>
                </a:tc>
                <a:tc>
                  <a:txBody>
                    <a:bodyPr/>
                    <a:lstStyle/>
                    <a:p>
                      <a:pPr algn="ctr" fontAlgn="b"/>
                      <a:r>
                        <a:rPr lang="en-US" sz="1800" u="none" strike="noStrike">
                          <a:effectLst/>
                          <a:latin typeface="Times New Roman" panose="02020603050405020304" pitchFamily="18" charset="0"/>
                          <a:cs typeface="Times New Roman" panose="02020603050405020304" pitchFamily="18" charset="0"/>
                        </a:rPr>
                        <a:t>No. ObsIDs</a:t>
                      </a:r>
                      <a:endParaRPr lang="en-US" sz="1800" b="1"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Total Msec</a:t>
                      </a:r>
                      <a:endParaRPr lang="en-US" sz="18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45974368"/>
                  </a:ext>
                </a:extLst>
              </a:tr>
              <a:tr h="295275">
                <a:tc>
                  <a:txBody>
                    <a:bodyPr/>
                    <a:lstStyle/>
                    <a:p>
                      <a:pPr algn="l" fontAlgn="b"/>
                      <a:r>
                        <a:rPr lang="en-US" sz="1800" u="none" strike="noStrike">
                          <a:effectLst/>
                          <a:latin typeface="Times New Roman" panose="02020603050405020304" pitchFamily="18" charset="0"/>
                          <a:cs typeface="Times New Roman" panose="02020603050405020304" pitchFamily="18" charset="0"/>
                        </a:rPr>
                        <a:t>Cal ER</a:t>
                      </a:r>
                      <a:endParaRPr lang="en-US" sz="18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1,362</a:t>
                      </a:r>
                      <a:endParaRPr lang="en-US" sz="1800" b="0" i="0" u="none" strike="noStrike">
                        <a:effectLst/>
                        <a:latin typeface="Times New Roman" panose="02020603050405020304" pitchFamily="18" charset="0"/>
                        <a:cs typeface="Times New Roman" panose="02020603050405020304" pitchFamily="18" charset="0"/>
                      </a:endParaRPr>
                    </a:p>
                  </a:txBody>
                  <a:tcPr marL="9525" marR="685800" marT="9525" marB="0" anchor="b"/>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N/A</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685800" marT="9525" marB="0" anchor="b"/>
                </a:tc>
                <a:extLst>
                  <a:ext uri="{0D108BD9-81ED-4DB2-BD59-A6C34878D82A}">
                    <a16:rowId xmlns:a16="http://schemas.microsoft.com/office/drawing/2014/main" val="790577953"/>
                  </a:ext>
                </a:extLst>
              </a:tr>
              <a:tr h="295275">
                <a:tc>
                  <a:txBody>
                    <a:bodyPr/>
                    <a:lstStyle/>
                    <a:p>
                      <a:pPr algn="l" fontAlgn="b"/>
                      <a:r>
                        <a:rPr lang="en-US" sz="1800" u="none" strike="noStrike">
                          <a:effectLst/>
                          <a:latin typeface="Times New Roman" panose="02020603050405020304" pitchFamily="18" charset="0"/>
                          <a:cs typeface="Times New Roman" panose="02020603050405020304" pitchFamily="18" charset="0"/>
                        </a:rPr>
                        <a:t>Cal</a:t>
                      </a:r>
                      <a:endParaRPr lang="en-US" sz="18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3,102</a:t>
                      </a:r>
                      <a:endParaRPr lang="en-US" sz="1800" b="0" i="0" u="none" strike="noStrike">
                        <a:effectLst/>
                        <a:latin typeface="Times New Roman" panose="02020603050405020304" pitchFamily="18" charset="0"/>
                        <a:cs typeface="Times New Roman" panose="02020603050405020304" pitchFamily="18" charset="0"/>
                      </a:endParaRPr>
                    </a:p>
                  </a:txBody>
                  <a:tcPr marL="9525" marR="685800" marT="9525" marB="0" anchor="b"/>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25.6</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685800" marT="9525" marB="0" anchor="b"/>
                </a:tc>
                <a:extLst>
                  <a:ext uri="{0D108BD9-81ED-4DB2-BD59-A6C34878D82A}">
                    <a16:rowId xmlns:a16="http://schemas.microsoft.com/office/drawing/2014/main" val="3965023486"/>
                  </a:ext>
                </a:extLst>
              </a:tr>
              <a:tr h="295275">
                <a:tc>
                  <a:txBody>
                    <a:bodyPr/>
                    <a:lstStyle/>
                    <a:p>
                      <a:pPr algn="l" fontAlgn="b"/>
                      <a:r>
                        <a:rPr lang="en-US" sz="1800" u="none" strike="noStrike">
                          <a:effectLst/>
                          <a:latin typeface="Times New Roman" panose="02020603050405020304" pitchFamily="18" charset="0"/>
                          <a:cs typeface="Times New Roman" panose="02020603050405020304" pitchFamily="18" charset="0"/>
                        </a:rPr>
                        <a:t>DDT</a:t>
                      </a:r>
                      <a:endParaRPr lang="en-US" sz="18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773</a:t>
                      </a:r>
                      <a:endParaRPr lang="en-US" sz="1800" b="0" i="0" u="none" strike="noStrike">
                        <a:effectLst/>
                        <a:latin typeface="Times New Roman" panose="02020603050405020304" pitchFamily="18" charset="0"/>
                        <a:cs typeface="Times New Roman" panose="02020603050405020304" pitchFamily="18" charset="0"/>
                      </a:endParaRPr>
                    </a:p>
                  </a:txBody>
                  <a:tcPr marL="9525" marR="685800" marT="9525" marB="0" anchor="b"/>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16.0</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685800" marT="9525" marB="0" anchor="b"/>
                </a:tc>
                <a:extLst>
                  <a:ext uri="{0D108BD9-81ED-4DB2-BD59-A6C34878D82A}">
                    <a16:rowId xmlns:a16="http://schemas.microsoft.com/office/drawing/2014/main" val="2453337052"/>
                  </a:ext>
                </a:extLst>
              </a:tr>
              <a:tr h="295275">
                <a:tc>
                  <a:txBody>
                    <a:bodyPr/>
                    <a:lstStyle/>
                    <a:p>
                      <a:pPr algn="l" fontAlgn="b"/>
                      <a:r>
                        <a:rPr lang="en-US" sz="1800" u="none" strike="noStrike">
                          <a:effectLst/>
                          <a:latin typeface="Times New Roman" panose="02020603050405020304" pitchFamily="18" charset="0"/>
                          <a:cs typeface="Times New Roman" panose="02020603050405020304" pitchFamily="18" charset="0"/>
                        </a:rPr>
                        <a:t>GO</a:t>
                      </a:r>
                      <a:endParaRPr lang="en-US" sz="18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14,240</a:t>
                      </a:r>
                      <a:endParaRPr lang="en-US" sz="1800" b="0" i="0" u="none" strike="noStrike">
                        <a:effectLst/>
                        <a:latin typeface="Times New Roman" panose="02020603050405020304" pitchFamily="18" charset="0"/>
                        <a:cs typeface="Times New Roman" panose="02020603050405020304" pitchFamily="18" charset="0"/>
                      </a:endParaRPr>
                    </a:p>
                  </a:txBody>
                  <a:tcPr marL="9525" marR="685800" marT="9525" marB="0" anchor="b"/>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374.7</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685800" marT="9525" marB="0" anchor="b"/>
                </a:tc>
                <a:extLst>
                  <a:ext uri="{0D108BD9-81ED-4DB2-BD59-A6C34878D82A}">
                    <a16:rowId xmlns:a16="http://schemas.microsoft.com/office/drawing/2014/main" val="930682311"/>
                  </a:ext>
                </a:extLst>
              </a:tr>
              <a:tr h="295275">
                <a:tc>
                  <a:txBody>
                    <a:bodyPr/>
                    <a:lstStyle/>
                    <a:p>
                      <a:pPr algn="l" fontAlgn="b"/>
                      <a:r>
                        <a:rPr lang="en-US" sz="1800" u="none" strike="noStrike">
                          <a:effectLst/>
                          <a:latin typeface="Times New Roman" panose="02020603050405020304" pitchFamily="18" charset="0"/>
                          <a:cs typeface="Times New Roman" panose="02020603050405020304" pitchFamily="18" charset="0"/>
                        </a:rPr>
                        <a:t>GTO</a:t>
                      </a:r>
                      <a:endParaRPr lang="en-US" sz="18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2,981</a:t>
                      </a:r>
                      <a:endParaRPr lang="en-US" sz="1800" b="0" i="0" u="none" strike="noStrike">
                        <a:effectLst/>
                        <a:latin typeface="Times New Roman" panose="02020603050405020304" pitchFamily="18" charset="0"/>
                        <a:cs typeface="Times New Roman" panose="02020603050405020304" pitchFamily="18" charset="0"/>
                      </a:endParaRPr>
                    </a:p>
                  </a:txBody>
                  <a:tcPr marL="9525" marR="685800" marT="9525" marB="0" anchor="b"/>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62.4</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685800" marT="9525" marB="0" anchor="b"/>
                </a:tc>
                <a:extLst>
                  <a:ext uri="{0D108BD9-81ED-4DB2-BD59-A6C34878D82A}">
                    <a16:rowId xmlns:a16="http://schemas.microsoft.com/office/drawing/2014/main" val="537741776"/>
                  </a:ext>
                </a:extLst>
              </a:tr>
              <a:tr h="295275">
                <a:tc>
                  <a:txBody>
                    <a:bodyPr/>
                    <a:lstStyle/>
                    <a:p>
                      <a:pPr algn="l" fontAlgn="b"/>
                      <a:r>
                        <a:rPr lang="en-US" sz="1800" u="none" strike="noStrike">
                          <a:effectLst/>
                          <a:latin typeface="Times New Roman" panose="02020603050405020304" pitchFamily="18" charset="0"/>
                          <a:cs typeface="Times New Roman" panose="02020603050405020304" pitchFamily="18" charset="0"/>
                        </a:rPr>
                        <a:t>TOO</a:t>
                      </a:r>
                      <a:endParaRPr lang="en-US" sz="18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945</a:t>
                      </a:r>
                      <a:endParaRPr lang="en-US" sz="1800" b="0" i="0" u="none" strike="noStrike">
                        <a:effectLst/>
                        <a:latin typeface="Times New Roman" panose="02020603050405020304" pitchFamily="18" charset="0"/>
                        <a:cs typeface="Times New Roman" panose="02020603050405020304" pitchFamily="18" charset="0"/>
                      </a:endParaRPr>
                    </a:p>
                  </a:txBody>
                  <a:tcPr marL="9525" marR="685800" marT="9525" marB="0" anchor="b"/>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23.8</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685800" marT="9525" marB="0" anchor="b"/>
                </a:tc>
                <a:extLst>
                  <a:ext uri="{0D108BD9-81ED-4DB2-BD59-A6C34878D82A}">
                    <a16:rowId xmlns:a16="http://schemas.microsoft.com/office/drawing/2014/main" val="2983188474"/>
                  </a:ext>
                </a:extLst>
              </a:tr>
              <a:tr h="295275">
                <a:tc>
                  <a:txBody>
                    <a:bodyPr/>
                    <a:lstStyle/>
                    <a:p>
                      <a:pPr algn="l" fontAlgn="b"/>
                      <a:r>
                        <a:rPr lang="en-US" sz="1800" u="none" strike="noStrike">
                          <a:effectLst/>
                          <a:latin typeface="Times New Roman" panose="02020603050405020304" pitchFamily="18" charset="0"/>
                          <a:cs typeface="Times New Roman" panose="02020603050405020304" pitchFamily="18" charset="0"/>
                        </a:rPr>
                        <a:t>CCT</a:t>
                      </a:r>
                      <a:endParaRPr lang="en-US" sz="18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249</a:t>
                      </a:r>
                      <a:endParaRPr lang="en-US" sz="1800" b="0" i="0" u="none" strike="noStrike">
                        <a:effectLst/>
                        <a:latin typeface="Times New Roman" panose="02020603050405020304" pitchFamily="18" charset="0"/>
                        <a:cs typeface="Times New Roman" panose="02020603050405020304" pitchFamily="18" charset="0"/>
                      </a:endParaRPr>
                    </a:p>
                  </a:txBody>
                  <a:tcPr marL="9525" marR="685800" marT="9525" marB="0" anchor="b"/>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3.5</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685800" marT="9525" marB="0" anchor="b"/>
                </a:tc>
                <a:extLst>
                  <a:ext uri="{0D108BD9-81ED-4DB2-BD59-A6C34878D82A}">
                    <a16:rowId xmlns:a16="http://schemas.microsoft.com/office/drawing/2014/main" val="3449671713"/>
                  </a:ext>
                </a:extLst>
              </a:tr>
              <a:tr h="295275">
                <a:tc>
                  <a:txBody>
                    <a:bodyPr/>
                    <a:lstStyle/>
                    <a:p>
                      <a:pPr algn="l" fontAlgn="b"/>
                      <a:r>
                        <a:rPr lang="en-US" sz="1800" u="none" strike="noStrike">
                          <a:effectLst/>
                          <a:latin typeface="Times New Roman" panose="02020603050405020304" pitchFamily="18" charset="0"/>
                          <a:cs typeface="Times New Roman" panose="02020603050405020304" pitchFamily="18" charset="0"/>
                        </a:rPr>
                        <a:t>Total</a:t>
                      </a:r>
                      <a:endParaRPr lang="en-US" sz="18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800" u="none" strike="noStrike">
                          <a:effectLst/>
                          <a:latin typeface="Times New Roman" panose="02020603050405020304" pitchFamily="18" charset="0"/>
                          <a:cs typeface="Times New Roman" panose="02020603050405020304" pitchFamily="18" charset="0"/>
                        </a:rPr>
                        <a:t>23,652</a:t>
                      </a:r>
                      <a:endParaRPr lang="en-US" sz="1800" b="0" i="0" u="none" strike="noStrike">
                        <a:effectLst/>
                        <a:latin typeface="Times New Roman" panose="02020603050405020304" pitchFamily="18" charset="0"/>
                        <a:cs typeface="Times New Roman" panose="02020603050405020304" pitchFamily="18" charset="0"/>
                      </a:endParaRPr>
                    </a:p>
                  </a:txBody>
                  <a:tcPr marL="9525" marR="685800" marT="9525" marB="0" anchor="b"/>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506.0</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685800" marT="9525" marB="0" anchor="b"/>
                </a:tc>
                <a:extLst>
                  <a:ext uri="{0D108BD9-81ED-4DB2-BD59-A6C34878D82A}">
                    <a16:rowId xmlns:a16="http://schemas.microsoft.com/office/drawing/2014/main" val="509165039"/>
                  </a:ext>
                </a:extLst>
              </a:tr>
              <a:tr h="295275">
                <a:tc gridSpan="2">
                  <a:txBody>
                    <a:bodyPr/>
                    <a:lstStyle/>
                    <a:p>
                      <a:pPr algn="l" fontAlgn="b"/>
                      <a:r>
                        <a:rPr lang="en-US" sz="1400" u="none" strike="noStrike">
                          <a:effectLst/>
                          <a:latin typeface="Times New Roman" panose="02020603050405020304" pitchFamily="18" charset="0"/>
                          <a:cs typeface="Times New Roman" panose="02020603050405020304" pitchFamily="18" charset="0"/>
                        </a:rPr>
                        <a:t>Time since first light (Ms)</a:t>
                      </a:r>
                      <a:endParaRPr lang="en-US" sz="1400" b="1" i="0" u="none" strike="noStrike">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729.5</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685800" marT="9525" marB="0" anchor="b"/>
                </a:tc>
                <a:extLst>
                  <a:ext uri="{0D108BD9-81ED-4DB2-BD59-A6C34878D82A}">
                    <a16:rowId xmlns:a16="http://schemas.microsoft.com/office/drawing/2014/main" val="3831696035"/>
                  </a:ext>
                </a:extLst>
              </a:tr>
              <a:tr h="295275">
                <a:tc gridSpan="2">
                  <a:txBody>
                    <a:bodyPr/>
                    <a:lstStyle/>
                    <a:p>
                      <a:pPr algn="l" fontAlgn="b"/>
                      <a:r>
                        <a:rPr lang="en-US" sz="1400" u="none" strike="noStrike">
                          <a:effectLst/>
                          <a:latin typeface="Times New Roman" panose="02020603050405020304" pitchFamily="18" charset="0"/>
                          <a:cs typeface="Times New Roman" panose="02020603050405020304" pitchFamily="18" charset="0"/>
                        </a:rPr>
                        <a:t>Mission average efficiency</a:t>
                      </a:r>
                      <a:endParaRPr lang="en-US" sz="1400" b="1" i="0" u="none" strike="noStrike">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69.4%</a:t>
                      </a:r>
                      <a:endParaRPr lang="en-US" sz="1800" b="0" i="0" u="none" strike="noStrike" dirty="0">
                        <a:effectLst/>
                        <a:latin typeface="Times New Roman" panose="02020603050405020304" pitchFamily="18" charset="0"/>
                        <a:cs typeface="Times New Roman" panose="02020603050405020304" pitchFamily="18" charset="0"/>
                      </a:endParaRPr>
                    </a:p>
                  </a:txBody>
                  <a:tcPr marL="9525" marR="685800" marT="9525" marB="0" anchor="b"/>
                </a:tc>
                <a:extLst>
                  <a:ext uri="{0D108BD9-81ED-4DB2-BD59-A6C34878D82A}">
                    <a16:rowId xmlns:a16="http://schemas.microsoft.com/office/drawing/2014/main" val="3938112579"/>
                  </a:ext>
                </a:extLst>
              </a:tr>
            </a:tbl>
          </a:graphicData>
        </a:graphic>
      </p:graphicFrame>
    </p:spTree>
    <p:extLst>
      <p:ext uri="{BB962C8B-B14F-4D97-AF65-F5344CB8AC3E}">
        <p14:creationId xmlns:p14="http://schemas.microsoft.com/office/powerpoint/2010/main" val="68606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High Level Overview (2/3)</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1275291"/>
            <a:ext cx="11633200" cy="4609044"/>
          </a:xfrm>
        </p:spPr>
        <p:txBody>
          <a:bodyPr/>
          <a:lstStyle/>
          <a:p>
            <a:r>
              <a:rPr lang="en-US" dirty="0"/>
              <a:t>Budget</a:t>
            </a:r>
          </a:p>
          <a:p>
            <a:pPr lvl="1"/>
            <a:r>
              <a:rPr lang="en-US" dirty="0"/>
              <a:t>FY22 expenditures were kept in line with PPBE budgets (</a:t>
            </a:r>
            <a:r>
              <a:rPr lang="en-US" altLang="en-US" dirty="0"/>
              <a:t>Planning, Programming, Budgeting &amp; Execution)</a:t>
            </a:r>
            <a:r>
              <a:rPr lang="en-US" dirty="0"/>
              <a:t>.</a:t>
            </a:r>
          </a:p>
          <a:p>
            <a:pPr lvl="1"/>
            <a:r>
              <a:rPr lang="en-US" dirty="0"/>
              <a:t>The FY23 budget includes the overguide funding recommendation from Senior Review to fully maintain capabilities.</a:t>
            </a:r>
          </a:p>
          <a:p>
            <a:pPr lvl="1"/>
            <a:endParaRPr lang="en-US" dirty="0"/>
          </a:p>
          <a:p>
            <a:r>
              <a:rPr lang="en-US" altLang="en-US" dirty="0">
                <a:cs typeface="ＭＳ Ｐゴシック" charset="-128"/>
              </a:rPr>
              <a:t>COVID-19</a:t>
            </a:r>
            <a:endParaRPr lang="en-US" dirty="0"/>
          </a:p>
          <a:p>
            <a:pPr lvl="1"/>
            <a:r>
              <a:rPr lang="en-US" dirty="0"/>
              <a:t>Operations are proceeding without significant impact.</a:t>
            </a:r>
          </a:p>
          <a:p>
            <a:pPr lvl="1"/>
            <a:r>
              <a:rPr lang="en-US" dirty="0"/>
              <a:t>Science and mission operations have successfully adapted and continued under the evolving teleworking situation.</a:t>
            </a:r>
          </a:p>
          <a:p>
            <a:pPr>
              <a:buSzPts val="2000"/>
              <a:buFont typeface="System Font Regular"/>
              <a:buChar char="–"/>
            </a:pPr>
            <a:endParaRPr lang="en-US">
              <a:solidFill>
                <a:srgbClr val="0C2A80"/>
              </a:solidFill>
            </a:endParaRP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4</a:t>
            </a:fld>
            <a:endParaRPr lang="en-US"/>
          </a:p>
        </p:txBody>
      </p:sp>
    </p:spTree>
    <p:extLst>
      <p:ext uri="{BB962C8B-B14F-4D97-AF65-F5344CB8AC3E}">
        <p14:creationId xmlns:p14="http://schemas.microsoft.com/office/powerpoint/2010/main" val="205871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High Level Overview (3/3)</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813850"/>
            <a:ext cx="11633200" cy="5912912"/>
          </a:xfrm>
        </p:spPr>
        <p:txBody>
          <a:bodyPr/>
          <a:lstStyle/>
          <a:p>
            <a:r>
              <a:rPr lang="en-US" dirty="0"/>
              <a:t>Changes in Leadership Personnel</a:t>
            </a:r>
          </a:p>
          <a:p>
            <a:pPr lvl="1"/>
            <a:r>
              <a:rPr lang="en-US" u="sng" dirty="0"/>
              <a:t>MSFC Chandra Project Scientist</a:t>
            </a:r>
            <a:r>
              <a:rPr lang="en-US" dirty="0"/>
              <a:t>:</a:t>
            </a:r>
          </a:p>
          <a:p>
            <a:pPr lvl="2"/>
            <a:r>
              <a:rPr lang="en-US" b="1" dirty="0"/>
              <a:t>Martin Weisskopf</a:t>
            </a:r>
            <a:r>
              <a:rPr lang="en-US" dirty="0"/>
              <a:t> retired (May 31).</a:t>
            </a:r>
          </a:p>
          <a:p>
            <a:pPr lvl="2"/>
            <a:r>
              <a:rPr lang="en-US" b="1" dirty="0"/>
              <a:t>Stephen O'Dell</a:t>
            </a:r>
            <a:r>
              <a:rPr lang="en-US" dirty="0"/>
              <a:t> is now the Project Scientist.</a:t>
            </a:r>
          </a:p>
          <a:p>
            <a:pPr lvl="1"/>
            <a:r>
              <a:rPr lang="en-US" u="sng" dirty="0"/>
              <a:t>Chandra Director's Office </a:t>
            </a:r>
            <a:r>
              <a:rPr lang="en-US" dirty="0"/>
              <a:t>(CDO):</a:t>
            </a:r>
          </a:p>
          <a:p>
            <a:pPr lvl="2"/>
            <a:r>
              <a:rPr lang="en-US" b="1" dirty="0"/>
              <a:t>Andrea Prestwich</a:t>
            </a:r>
            <a:r>
              <a:rPr lang="en-US" dirty="0"/>
              <a:t> is on an IPA (</a:t>
            </a:r>
            <a:r>
              <a:rPr lang="en-US"/>
              <a:t>Intergovernmental Personnel Act</a:t>
            </a:r>
            <a:r>
              <a:rPr lang="en-US" dirty="0"/>
              <a:t>) assignment at NSF (Sep-2021).</a:t>
            </a:r>
          </a:p>
          <a:p>
            <a:pPr lvl="2"/>
            <a:r>
              <a:rPr lang="en-US" b="1" dirty="0"/>
              <a:t>Belinda Wilkes</a:t>
            </a:r>
            <a:r>
              <a:rPr lang="en-US" dirty="0"/>
              <a:t> retired from Chandra and SAO (Jul 1).</a:t>
            </a:r>
            <a:endParaRPr lang="en-US" b="1" dirty="0"/>
          </a:p>
          <a:p>
            <a:pPr lvl="2"/>
            <a:r>
              <a:rPr lang="en-US" b="1" dirty="0"/>
              <a:t>Rodolfo Montez</a:t>
            </a:r>
            <a:r>
              <a:rPr lang="en-US" dirty="0"/>
              <a:t> has taken on responsibilities from Prestwich and Wilkes.</a:t>
            </a:r>
          </a:p>
          <a:p>
            <a:pPr lvl="2"/>
            <a:r>
              <a:rPr lang="en-US" b="1" dirty="0"/>
              <a:t>Thomas Connor</a:t>
            </a:r>
            <a:r>
              <a:rPr lang="en-US" dirty="0"/>
              <a:t> has been hired to support tasks in the CDO.</a:t>
            </a:r>
          </a:p>
          <a:p>
            <a:pPr lvl="1"/>
            <a:r>
              <a:rPr lang="en-US" u="sng" dirty="0"/>
              <a:t>Flight Operations Team (FOT)</a:t>
            </a:r>
            <a:r>
              <a:rPr lang="en-US" dirty="0"/>
              <a:t>:</a:t>
            </a:r>
          </a:p>
          <a:p>
            <a:pPr lvl="2"/>
            <a:r>
              <a:rPr lang="en-US" b="1" dirty="0"/>
              <a:t>Sabina Hurley</a:t>
            </a:r>
            <a:r>
              <a:rPr lang="en-US" dirty="0"/>
              <a:t> (Northrop Grumman) stepped down as Flight Team Manager and is departing Northrop Grumman, yet will remain available as a consulting resource.</a:t>
            </a:r>
          </a:p>
          <a:p>
            <a:pPr lvl="2"/>
            <a:r>
              <a:rPr lang="en-US" b="1" dirty="0"/>
              <a:t>Megan Lin</a:t>
            </a:r>
            <a:r>
              <a:rPr lang="en-US" dirty="0"/>
              <a:t> (Northrop Grumman) has joined Chandra as Flight Ops Manager (Aug 1).</a:t>
            </a:r>
          </a:p>
          <a:p>
            <a:pPr lvl="1"/>
            <a:r>
              <a:rPr lang="en-US" u="sng" dirty="0"/>
              <a:t>Data System Operations</a:t>
            </a:r>
            <a:r>
              <a:rPr lang="en-US" dirty="0"/>
              <a:t> (DSOps):</a:t>
            </a:r>
          </a:p>
          <a:p>
            <a:pPr lvl="2"/>
            <a:r>
              <a:rPr lang="en-US" b="1" dirty="0"/>
              <a:t>Francesca Civano</a:t>
            </a:r>
            <a:r>
              <a:rPr lang="en-US" dirty="0"/>
              <a:t> departed Chandra and SAO for a NASA position (Sep 23).</a:t>
            </a:r>
          </a:p>
          <a:p>
            <a:pPr lvl="2"/>
            <a:r>
              <a:rPr lang="en-US" b="1" dirty="0"/>
              <a:t>Raffaele D'Abrusco</a:t>
            </a:r>
            <a:r>
              <a:rPr lang="en-US" dirty="0"/>
              <a:t> (Archive Ops lead) has assumed the additional role of DSOps lead.</a:t>
            </a:r>
          </a:p>
          <a:p>
            <a:pPr marL="914400" lvl="2" indent="0">
              <a:buNone/>
            </a:pPr>
            <a:endParaRPr lang="en-US" dirty="0"/>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5</a:t>
            </a:fld>
            <a:endParaRPr lang="en-US"/>
          </a:p>
        </p:txBody>
      </p:sp>
    </p:spTree>
    <p:extLst>
      <p:ext uri="{BB962C8B-B14F-4D97-AF65-F5344CB8AC3E}">
        <p14:creationId xmlns:p14="http://schemas.microsoft.com/office/powerpoint/2010/main" val="146420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1373-E230-ED43-9A03-75BC493B5AC7}"/>
              </a:ext>
            </a:extLst>
          </p:cNvPr>
          <p:cNvSpPr>
            <a:spLocks noGrp="1"/>
          </p:cNvSpPr>
          <p:nvPr>
            <p:ph type="title"/>
          </p:nvPr>
        </p:nvSpPr>
        <p:spPr/>
        <p:txBody>
          <a:bodyPr/>
          <a:lstStyle/>
          <a:p>
            <a:r>
              <a:rPr lang="en-US" dirty="0"/>
              <a:t>Program Management (1/7)</a:t>
            </a:r>
            <a:endParaRPr lang="en-US" kern="0" dirty="0">
              <a:ea typeface="ＭＳ Ｐゴシック" charset="0"/>
              <a:cs typeface="ＭＳ Ｐゴシック" charset="0"/>
            </a:endParaRPr>
          </a:p>
        </p:txBody>
      </p:sp>
      <p:sp>
        <p:nvSpPr>
          <p:cNvPr id="4" name="Slide Number Placeholder 3">
            <a:extLst>
              <a:ext uri="{FF2B5EF4-FFF2-40B4-BE49-F238E27FC236}">
                <a16:creationId xmlns:a16="http://schemas.microsoft.com/office/drawing/2014/main" id="{2547C25E-B631-F648-8CDD-21E28B80DF5C}"/>
              </a:ext>
            </a:extLst>
          </p:cNvPr>
          <p:cNvSpPr>
            <a:spLocks noGrp="1"/>
          </p:cNvSpPr>
          <p:nvPr>
            <p:ph type="sldNum" sz="quarter" idx="12"/>
          </p:nvPr>
        </p:nvSpPr>
        <p:spPr/>
        <p:txBody>
          <a:bodyPr/>
          <a:lstStyle/>
          <a:p>
            <a:fld id="{389C38DE-1970-B34E-862E-F0E4B3E773B2}" type="slidenum">
              <a:rPr lang="en-US" smtClean="0"/>
              <a:t>6</a:t>
            </a:fld>
            <a:endParaRPr lang="en-US"/>
          </a:p>
        </p:txBody>
      </p:sp>
      <p:pic>
        <p:nvPicPr>
          <p:cNvPr id="5" name="Picture 4">
            <a:extLst>
              <a:ext uri="{FF2B5EF4-FFF2-40B4-BE49-F238E27FC236}">
                <a16:creationId xmlns:a16="http://schemas.microsoft.com/office/drawing/2014/main" id="{F6AB19DF-EA23-8540-83BD-009524A91458}"/>
              </a:ext>
            </a:extLst>
          </p:cNvPr>
          <p:cNvPicPr>
            <a:picLocks noChangeAspect="1"/>
          </p:cNvPicPr>
          <p:nvPr/>
        </p:nvPicPr>
        <p:blipFill>
          <a:blip r:embed="rId2"/>
          <a:stretch>
            <a:fillRect/>
          </a:stretch>
        </p:blipFill>
        <p:spPr>
          <a:xfrm>
            <a:off x="1200150" y="820046"/>
            <a:ext cx="9791700" cy="5702300"/>
          </a:xfrm>
          <a:prstGeom prst="rect">
            <a:avLst/>
          </a:prstGeom>
        </p:spPr>
      </p:pic>
    </p:spTree>
    <p:extLst>
      <p:ext uri="{BB962C8B-B14F-4D97-AF65-F5344CB8AC3E}">
        <p14:creationId xmlns:p14="http://schemas.microsoft.com/office/powerpoint/2010/main" val="333153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1373-E230-ED43-9A03-75BC493B5AC7}"/>
              </a:ext>
            </a:extLst>
          </p:cNvPr>
          <p:cNvSpPr>
            <a:spLocks noGrp="1"/>
          </p:cNvSpPr>
          <p:nvPr>
            <p:ph type="title"/>
          </p:nvPr>
        </p:nvSpPr>
        <p:spPr/>
        <p:txBody>
          <a:bodyPr/>
          <a:lstStyle/>
          <a:p>
            <a:r>
              <a:rPr lang="en-US" dirty="0"/>
              <a:t>Program Management (2/7)</a:t>
            </a:r>
            <a:endParaRPr lang="en-US" kern="0" dirty="0">
              <a:ea typeface="ＭＳ Ｐゴシック" charset="0"/>
              <a:cs typeface="ＭＳ Ｐゴシック" charset="0"/>
            </a:endParaRPr>
          </a:p>
        </p:txBody>
      </p:sp>
      <p:sp>
        <p:nvSpPr>
          <p:cNvPr id="4" name="Slide Number Placeholder 3">
            <a:extLst>
              <a:ext uri="{FF2B5EF4-FFF2-40B4-BE49-F238E27FC236}">
                <a16:creationId xmlns:a16="http://schemas.microsoft.com/office/drawing/2014/main" id="{2547C25E-B631-F648-8CDD-21E28B80DF5C}"/>
              </a:ext>
            </a:extLst>
          </p:cNvPr>
          <p:cNvSpPr>
            <a:spLocks noGrp="1"/>
          </p:cNvSpPr>
          <p:nvPr>
            <p:ph type="sldNum" sz="quarter" idx="12"/>
          </p:nvPr>
        </p:nvSpPr>
        <p:spPr/>
        <p:txBody>
          <a:bodyPr/>
          <a:lstStyle/>
          <a:p>
            <a:fld id="{389C38DE-1970-B34E-862E-F0E4B3E773B2}" type="slidenum">
              <a:rPr lang="en-US" smtClean="0"/>
              <a:t>7</a:t>
            </a:fld>
            <a:endParaRPr lang="en-US"/>
          </a:p>
        </p:txBody>
      </p:sp>
      <p:pic>
        <p:nvPicPr>
          <p:cNvPr id="6" name="Picture 5">
            <a:extLst>
              <a:ext uri="{FF2B5EF4-FFF2-40B4-BE49-F238E27FC236}">
                <a16:creationId xmlns:a16="http://schemas.microsoft.com/office/drawing/2014/main" id="{C389246E-4101-894B-BCB0-2EC4DD120245}"/>
              </a:ext>
            </a:extLst>
          </p:cNvPr>
          <p:cNvPicPr>
            <a:picLocks noChangeAspect="1"/>
          </p:cNvPicPr>
          <p:nvPr/>
        </p:nvPicPr>
        <p:blipFill>
          <a:blip r:embed="rId2"/>
          <a:stretch>
            <a:fillRect/>
          </a:stretch>
        </p:blipFill>
        <p:spPr>
          <a:xfrm>
            <a:off x="1839433" y="756047"/>
            <a:ext cx="8298331" cy="6080490"/>
          </a:xfrm>
          <a:prstGeom prst="rect">
            <a:avLst/>
          </a:prstGeom>
        </p:spPr>
      </p:pic>
      <p:sp>
        <p:nvSpPr>
          <p:cNvPr id="3" name="TextBox 2">
            <a:extLst>
              <a:ext uri="{FF2B5EF4-FFF2-40B4-BE49-F238E27FC236}">
                <a16:creationId xmlns:a16="http://schemas.microsoft.com/office/drawing/2014/main" id="{04B143BD-CAC8-014A-B1A3-E741D86B73E1}"/>
              </a:ext>
            </a:extLst>
          </p:cNvPr>
          <p:cNvSpPr txBox="1"/>
          <p:nvPr/>
        </p:nvSpPr>
        <p:spPr>
          <a:xfrm>
            <a:off x="6960708" y="6499770"/>
            <a:ext cx="839974" cy="138499"/>
          </a:xfrm>
          <a:prstGeom prst="rect">
            <a:avLst/>
          </a:prstGeom>
          <a:solidFill>
            <a:schemeClr val="bg1"/>
          </a:solidFill>
        </p:spPr>
        <p:txBody>
          <a:bodyPr wrap="none" lIns="0" tIns="0" rIns="0" bIns="0" rtlCol="0">
            <a:spAutoFit/>
          </a:bodyPr>
          <a:lstStyle/>
          <a:p>
            <a:r>
              <a:rPr lang="en-US" sz="900"/>
              <a:t>C. Canizares, PI</a:t>
            </a:r>
          </a:p>
        </p:txBody>
      </p:sp>
    </p:spTree>
    <p:extLst>
      <p:ext uri="{BB962C8B-B14F-4D97-AF65-F5344CB8AC3E}">
        <p14:creationId xmlns:p14="http://schemas.microsoft.com/office/powerpoint/2010/main" val="21040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Program Management (3/7)</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1343023"/>
            <a:ext cx="11633200" cy="4007911"/>
          </a:xfrm>
        </p:spPr>
        <p:txBody>
          <a:bodyPr/>
          <a:lstStyle/>
          <a:p>
            <a:r>
              <a:rPr lang="en-US" altLang="en-US" dirty="0"/>
              <a:t>Current CXC contract</a:t>
            </a:r>
            <a:endParaRPr lang="en-US" altLang="en-US" dirty="0">
              <a:cs typeface="ＭＳ Ｐゴシック" charset="-128"/>
            </a:endParaRPr>
          </a:p>
          <a:p>
            <a:pPr lvl="1"/>
            <a:r>
              <a:rPr lang="en-US" altLang="en-US" dirty="0">
                <a:cs typeface="ＭＳ Ｐゴシック" charset="-128"/>
              </a:rPr>
              <a:t>Current contract extends mission ops through Sep-2024.</a:t>
            </a:r>
          </a:p>
          <a:p>
            <a:pPr lvl="1"/>
            <a:r>
              <a:rPr lang="en-US" altLang="en-US" dirty="0">
                <a:cs typeface="ＭＳ Ｐゴシック" charset="-128"/>
              </a:rPr>
              <a:t>Contract option for extending mission ops through Sep-2027.</a:t>
            </a:r>
          </a:p>
          <a:p>
            <a:pPr lvl="1"/>
            <a:r>
              <a:rPr lang="en-US" altLang="en-US" dirty="0">
                <a:cs typeface="ＭＳ Ｐゴシック" charset="-128"/>
              </a:rPr>
              <a:t>A 3-year closeout period follows the end of mission operations.</a:t>
            </a:r>
          </a:p>
          <a:p>
            <a:pPr lvl="1"/>
            <a:endParaRPr lang="en-US" altLang="en-US" dirty="0">
              <a:cs typeface="ＭＳ Ｐゴシック" charset="-128"/>
            </a:endParaRPr>
          </a:p>
          <a:p>
            <a:r>
              <a:rPr lang="en-US" dirty="0"/>
              <a:t>Current Funding</a:t>
            </a:r>
            <a:endParaRPr lang="en-US">
              <a:latin typeface="Arial" panose="020B0604020202020204" pitchFamily="34" charset="0"/>
            </a:endParaRPr>
          </a:p>
          <a:p>
            <a:pPr lvl="1"/>
            <a:r>
              <a:rPr lang="en-US" dirty="0"/>
              <a:t>Current CXC funding runs to 20-Jan-2023.</a:t>
            </a:r>
          </a:p>
          <a:p>
            <a:pPr lvl="2"/>
            <a:r>
              <a:rPr lang="en-US" dirty="0"/>
              <a:t>The MSFC Chandra Program Office has received all FY23 funds, which protects us from funding gaps due to delays in Congressional budget resolutions.</a:t>
            </a:r>
          </a:p>
          <a:p>
            <a:pPr lvl="1"/>
            <a:r>
              <a:rPr lang="en-US" dirty="0"/>
              <a:t>The Einstein program is funded through 2024.</a:t>
            </a:r>
          </a:p>
          <a:p>
            <a:pPr marL="457200" lvl="1" indent="0">
              <a:buNone/>
            </a:pPr>
            <a:endParaRPr lang="en-US" altLang="en-US" dirty="0">
              <a:cs typeface="ＭＳ Ｐゴシック" charset="-128"/>
            </a:endParaRPr>
          </a:p>
          <a:p>
            <a:pPr marL="457200" lvl="1" indent="0">
              <a:buNone/>
            </a:pPr>
            <a:endParaRPr lang="en-US" altLang="en-US" dirty="0">
              <a:cs typeface="ＭＳ Ｐゴシック" charset="-128"/>
            </a:endParaRP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8</a:t>
            </a:fld>
            <a:endParaRPr lang="en-US"/>
          </a:p>
        </p:txBody>
      </p:sp>
    </p:spTree>
    <p:extLst>
      <p:ext uri="{BB962C8B-B14F-4D97-AF65-F5344CB8AC3E}">
        <p14:creationId xmlns:p14="http://schemas.microsoft.com/office/powerpoint/2010/main" val="378030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B5AF-C7BD-B849-BF0C-62F054CD73CC}"/>
              </a:ext>
            </a:extLst>
          </p:cNvPr>
          <p:cNvSpPr>
            <a:spLocks noGrp="1"/>
          </p:cNvSpPr>
          <p:nvPr>
            <p:ph type="title"/>
          </p:nvPr>
        </p:nvSpPr>
        <p:spPr/>
        <p:txBody>
          <a:bodyPr/>
          <a:lstStyle/>
          <a:p>
            <a:r>
              <a:rPr lang="en-US" dirty="0"/>
              <a:t>Program Management (4/7)</a:t>
            </a:r>
          </a:p>
        </p:txBody>
      </p:sp>
      <p:sp>
        <p:nvSpPr>
          <p:cNvPr id="3" name="Content Placeholder 2">
            <a:extLst>
              <a:ext uri="{FF2B5EF4-FFF2-40B4-BE49-F238E27FC236}">
                <a16:creationId xmlns:a16="http://schemas.microsoft.com/office/drawing/2014/main" id="{EE7F919A-A463-904A-B96D-9DD17ACB5014}"/>
              </a:ext>
            </a:extLst>
          </p:cNvPr>
          <p:cNvSpPr>
            <a:spLocks noGrp="1"/>
          </p:cNvSpPr>
          <p:nvPr>
            <p:ph idx="1"/>
          </p:nvPr>
        </p:nvSpPr>
        <p:spPr>
          <a:xfrm>
            <a:off x="279400" y="902755"/>
            <a:ext cx="11633200" cy="6192311"/>
          </a:xfrm>
        </p:spPr>
        <p:txBody>
          <a:bodyPr/>
          <a:lstStyle/>
          <a:p>
            <a:r>
              <a:rPr lang="en-US" dirty="0"/>
              <a:t>Senior Review 2022</a:t>
            </a:r>
          </a:p>
          <a:p>
            <a:pPr lvl="1"/>
            <a:r>
              <a:rPr lang="en-US" dirty="0"/>
              <a:t>SR22 proposal was submitted to NASA Feb 11. Virtual site visit by SR panel was Apr 4.</a:t>
            </a:r>
          </a:p>
          <a:p>
            <a:pPr lvl="1"/>
            <a:r>
              <a:rPr lang="en-US" dirty="0"/>
              <a:t>Chandra received highest achievable marks:</a:t>
            </a:r>
          </a:p>
          <a:p>
            <a:pPr lvl="2"/>
            <a:r>
              <a:rPr lang="en-US" dirty="0"/>
              <a:t>The Chandra Panel rated Chandra </a:t>
            </a:r>
            <a:r>
              <a:rPr lang="en-US" b="1" dirty="0"/>
              <a:t>'Excellent' overall. </a:t>
            </a:r>
          </a:p>
          <a:p>
            <a:pPr lvl="2"/>
            <a:r>
              <a:rPr lang="en-US" dirty="0"/>
              <a:t>The Astrophysics Advisory Committee (APAC) ranked Chandra </a:t>
            </a:r>
            <a:r>
              <a:rPr lang="en-US" b="1" dirty="0"/>
              <a:t>'Tier 1'</a:t>
            </a:r>
            <a:r>
              <a:rPr lang="en-US" dirty="0"/>
              <a:t>.</a:t>
            </a:r>
            <a:r>
              <a:rPr lang="en-US" b="1" dirty="0"/>
              <a:t> </a:t>
            </a:r>
          </a:p>
          <a:p>
            <a:pPr lvl="1"/>
            <a:r>
              <a:rPr lang="en-US" dirty="0"/>
              <a:t>We proposed an Overguide budget and augmentations.</a:t>
            </a:r>
          </a:p>
          <a:p>
            <a:pPr lvl="2">
              <a:buSzPts val="2000"/>
            </a:pPr>
            <a:r>
              <a:rPr lang="en-US" dirty="0"/>
              <a:t>The Overguide budget maintains current capabilities:</a:t>
            </a:r>
          </a:p>
          <a:p>
            <a:pPr lvl="3">
              <a:buSzPts val="2000"/>
            </a:pPr>
            <a:r>
              <a:rPr lang="en-US" dirty="0"/>
              <a:t>Compensates for inflation</a:t>
            </a:r>
          </a:p>
          <a:p>
            <a:pPr lvl="3">
              <a:buSzPts val="2000"/>
            </a:pPr>
            <a:r>
              <a:rPr lang="en-US" dirty="0"/>
              <a:t>Funds 2 additional Flight Operations engineers to meet rising challenges of planning and operations</a:t>
            </a:r>
          </a:p>
          <a:p>
            <a:pPr lvl="2">
              <a:buSzPts val="2000"/>
            </a:pPr>
            <a:r>
              <a:rPr lang="en-US" dirty="0"/>
              <a:t>Augmentations:</a:t>
            </a:r>
          </a:p>
          <a:p>
            <a:pPr lvl="3">
              <a:buSzPts val="2000"/>
            </a:pPr>
            <a:r>
              <a:rPr lang="en-US" dirty="0" err="1">
                <a:latin typeface="Arial" panose="020B0604020202020204" pitchFamily="34" charset="0"/>
                <a:cs typeface="Arial" panose="020B0604020202020204" pitchFamily="34" charset="0"/>
              </a:rPr>
              <a:t>Diversity, Equity, and Inclusion: CFaSt</a:t>
            </a:r>
            <a:r>
              <a:rPr lang="en-US" dirty="0">
                <a:latin typeface="Arial" panose="020B0604020202020204" pitchFamily="34" charset="0"/>
                <a:cs typeface="Arial" panose="020B0604020202020204" pitchFamily="34" charset="0"/>
              </a:rPr>
              <a:t> Minority Internship Initiative</a:t>
            </a:r>
          </a:p>
          <a:p>
            <a:pPr lvl="3">
              <a:buSzPts val="2000"/>
            </a:pPr>
            <a:r>
              <a:rPr lang="en-US" dirty="0">
                <a:latin typeface="Arial" panose="020B0604020202020204" pitchFamily="34" charset="0"/>
                <a:cs typeface="Arial" panose="020B0604020202020204" pitchFamily="34" charset="0"/>
              </a:rPr>
              <a:t>Time domain science: enhance data processing pipelines to identify varying targets</a:t>
            </a:r>
          </a:p>
          <a:p>
            <a:pPr lvl="3">
              <a:buSzPts val="2000"/>
            </a:pPr>
            <a:r>
              <a:rPr lang="en-US" dirty="0">
                <a:latin typeface="Arial" panose="020B0604020202020204" pitchFamily="34" charset="0"/>
                <a:cs typeface="Arial" panose="020B0604020202020204" pitchFamily="34" charset="0"/>
              </a:rPr>
              <a:t>Chandra grants: increase funding for added observing time in FY23–25 and to restore purchasing power lost to inflation during mission</a:t>
            </a:r>
            <a:endParaRPr lang="en-US" dirty="0"/>
          </a:p>
          <a:p>
            <a:pPr lvl="1"/>
            <a:r>
              <a:rPr lang="en-US" dirty="0"/>
              <a:t>The SR22 APAC report recommended the following ranking of funding priorities:</a:t>
            </a:r>
          </a:p>
          <a:p>
            <a:pPr marL="1371600" lvl="2" indent="-457200">
              <a:buFont typeface="+mj-lt"/>
              <a:buAutoNum type="arabicParenR"/>
            </a:pPr>
            <a:r>
              <a:rPr lang="en-US" dirty="0"/>
              <a:t>Completely fund the Overguide, reducing GO (General Observer) funds if necessary</a:t>
            </a:r>
          </a:p>
          <a:p>
            <a:pPr marL="1371600" lvl="2" indent="-457200">
              <a:buFont typeface="+mj-lt"/>
              <a:buAutoNum type="arabicParenR"/>
            </a:pPr>
            <a:r>
              <a:rPr lang="en-US" dirty="0"/>
              <a:t>Time-domain science</a:t>
            </a:r>
          </a:p>
          <a:p>
            <a:pPr marL="1371600" lvl="2" indent="-457200">
              <a:buFont typeface="+mj-lt"/>
              <a:buAutoNum type="arabicParenR"/>
            </a:pPr>
            <a:r>
              <a:rPr lang="en-US" dirty="0"/>
              <a:t>Increase GO program funding</a:t>
            </a:r>
          </a:p>
        </p:txBody>
      </p:sp>
      <p:sp>
        <p:nvSpPr>
          <p:cNvPr id="4" name="Slide Number Placeholder 3">
            <a:extLst>
              <a:ext uri="{FF2B5EF4-FFF2-40B4-BE49-F238E27FC236}">
                <a16:creationId xmlns:a16="http://schemas.microsoft.com/office/drawing/2014/main" id="{1B343DAA-BF89-4848-9F48-B22A976C23CC}"/>
              </a:ext>
            </a:extLst>
          </p:cNvPr>
          <p:cNvSpPr>
            <a:spLocks noGrp="1"/>
          </p:cNvSpPr>
          <p:nvPr>
            <p:ph type="sldNum" sz="quarter" idx="12"/>
          </p:nvPr>
        </p:nvSpPr>
        <p:spPr/>
        <p:txBody>
          <a:bodyPr/>
          <a:lstStyle/>
          <a:p>
            <a:fld id="{389C38DE-1970-B34E-862E-F0E4B3E773B2}" type="slidenum">
              <a:rPr lang="en-US" smtClean="0"/>
              <a:t>9</a:t>
            </a:fld>
            <a:endParaRPr lang="en-US"/>
          </a:p>
        </p:txBody>
      </p:sp>
    </p:spTree>
    <p:extLst>
      <p:ext uri="{BB962C8B-B14F-4D97-AF65-F5344CB8AC3E}">
        <p14:creationId xmlns:p14="http://schemas.microsoft.com/office/powerpoint/2010/main" val="3213434139"/>
      </p:ext>
    </p:extLst>
  </p:cSld>
  <p:clrMapOvr>
    <a:masterClrMapping/>
  </p:clrMapOvr>
</p:sld>
</file>

<file path=ppt/theme/theme1.xml><?xml version="1.0" encoding="utf-8"?>
<a:theme xmlns:a="http://schemas.openxmlformats.org/drawingml/2006/main" name="CXC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7671</TotalTime>
  <Words>2750</Words>
  <Application>Microsoft Macintosh PowerPoint</Application>
  <PresentationFormat>Widescreen</PresentationFormat>
  <Paragraphs>445</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ＭＳ Ｐゴシック</vt:lpstr>
      <vt:lpstr>Arial</vt:lpstr>
      <vt:lpstr>Calibri</vt:lpstr>
      <vt:lpstr>Courier New</vt:lpstr>
      <vt:lpstr>System Font Regular</vt:lpstr>
      <vt:lpstr>Times</vt:lpstr>
      <vt:lpstr>Times New Roman</vt:lpstr>
      <vt:lpstr>Wingdings</vt:lpstr>
      <vt:lpstr>CXC Master</vt:lpstr>
      <vt:lpstr>Chandra Users’ Committee Meeting November 28, 2022  CXC Manager’s Status Report Edward Mattison, CXC Manager ☛ Mark Weber, CXC Deputy Manager</vt:lpstr>
      <vt:lpstr>Topics</vt:lpstr>
      <vt:lpstr>High Level Overview (1/3)</vt:lpstr>
      <vt:lpstr>High Level Overview (2/3)</vt:lpstr>
      <vt:lpstr>High Level Overview (3/3)</vt:lpstr>
      <vt:lpstr>Program Management (1/7)</vt:lpstr>
      <vt:lpstr>Program Management (2/7)</vt:lpstr>
      <vt:lpstr>Program Management (3/7)</vt:lpstr>
      <vt:lpstr>Program Management (4/7)</vt:lpstr>
      <vt:lpstr>Program Management (5/7)</vt:lpstr>
      <vt:lpstr>Program Management (6/7)</vt:lpstr>
      <vt:lpstr>Program Management (7/7)</vt:lpstr>
      <vt:lpstr>Mission Operations (1/8)</vt:lpstr>
      <vt:lpstr>Mission Operations (2/8)</vt:lpstr>
      <vt:lpstr>Mission Operations (3/8)</vt:lpstr>
      <vt:lpstr>Mission Operations (4/8)</vt:lpstr>
      <vt:lpstr>Mission Operations (5/8)</vt:lpstr>
      <vt:lpstr>Mission Operations (6/8)</vt:lpstr>
      <vt:lpstr>Mission Operations (7/8)</vt:lpstr>
      <vt:lpstr>Mission Operations (8/8)</vt:lpstr>
      <vt:lpstr>Science Community Support (1/2)</vt:lpstr>
      <vt:lpstr>Science Community Support (2/2)</vt:lpstr>
      <vt:lpstr>Public Communication and Outreach (1/3)</vt:lpstr>
      <vt:lpstr>Public Communication and Outreach (2/3)</vt:lpstr>
      <vt:lpstr>Public Communication and Outreach (3/3)</vt:lpstr>
      <vt:lpstr>PowerPoint Presentation</vt:lpstr>
      <vt:lpstr>PowerPoint Presentation</vt:lpstr>
      <vt:lpstr>Observing Efficiency — Launch to Aug-2020</vt:lpstr>
      <vt:lpstr>Mission Metric: Data Delivery Effectiveness</vt:lpstr>
      <vt:lpstr>Mission Metric: Science Observation 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320</cp:revision>
  <dcterms:created xsi:type="dcterms:W3CDTF">2022-10-01T13:33:18Z</dcterms:created>
  <dcterms:modified xsi:type="dcterms:W3CDTF">2022-11-28T02:41:15Z</dcterms:modified>
</cp:coreProperties>
</file>