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584" r:id="rId2"/>
    <p:sldId id="597" r:id="rId3"/>
    <p:sldId id="598" r:id="rId4"/>
    <p:sldId id="594" r:id="rId5"/>
    <p:sldId id="596" r:id="rId6"/>
    <p:sldId id="595" r:id="rId7"/>
    <p:sldId id="588" r:id="rId8"/>
    <p:sldId id="585" r:id="rId9"/>
    <p:sldId id="592" r:id="rId10"/>
    <p:sldId id="590" r:id="rId11"/>
  </p:sldIdLst>
  <p:sldSz cx="9144000" cy="6858000" type="screen4x3"/>
  <p:notesSz cx="6997700" cy="9194800"/>
  <p:defaultTextStyle>
    <a:defPPr>
      <a:defRPr lang="en-GB"/>
    </a:defPPr>
    <a:lvl1pPr algn="l" defTabSz="457200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1pPr>
    <a:lvl2pPr marL="457200" algn="l" defTabSz="457200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2pPr>
    <a:lvl3pPr marL="914400" algn="l" defTabSz="457200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3pPr>
    <a:lvl4pPr marL="1371600" algn="l" defTabSz="457200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4pPr>
    <a:lvl5pPr marL="1828800" algn="l" defTabSz="457200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101"/>
    <a:srgbClr val="FF0000"/>
    <a:srgbClr val="00FF00"/>
    <a:srgbClr val="0000FF"/>
    <a:srgbClr val="F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02" autoAdjust="0"/>
    <p:restoredTop sz="89083" autoAdjust="0"/>
  </p:normalViewPr>
  <p:slideViewPr>
    <p:cSldViewPr>
      <p:cViewPr varScale="1">
        <p:scale>
          <a:sx n="102" d="100"/>
          <a:sy n="102" d="100"/>
        </p:scale>
        <p:origin x="1344" y="17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5724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Font typeface="Times New Roman" pitchFamily="-65" charset="0"/>
              <a:buNone/>
              <a:defRPr sz="1200">
                <a:latin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988" y="0"/>
            <a:ext cx="3032125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buFont typeface="Times New Roman" pitchFamily="-65" charset="0"/>
              <a:buNone/>
              <a:defRPr sz="1200">
                <a:latin typeface="Times New Roman" pitchFamily="-65" charset="0"/>
              </a:defRPr>
            </a:lvl1pPr>
          </a:lstStyle>
          <a:p>
            <a:pPr>
              <a:defRPr/>
            </a:pPr>
            <a:fld id="{51C99E8F-A688-1C43-8E9D-FB5501831285}" type="datetime1">
              <a:rPr lang="en-US"/>
              <a:pPr>
                <a:defRPr/>
              </a:pPr>
              <a:t>9/24/19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32838"/>
            <a:ext cx="3032125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Font typeface="Times New Roman" pitchFamily="-65" charset="0"/>
              <a:buNone/>
              <a:defRPr sz="1200">
                <a:latin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988" y="8732838"/>
            <a:ext cx="3032125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buFont typeface="Times New Roman" pitchFamily="-65" charset="0"/>
              <a:buNone/>
              <a:defRPr sz="1200">
                <a:latin typeface="Times New Roman" pitchFamily="-65" charset="0"/>
              </a:defRPr>
            </a:lvl1pPr>
          </a:lstStyle>
          <a:p>
            <a:pPr>
              <a:defRPr/>
            </a:pPr>
            <a:fld id="{1E029514-753F-4448-AA3E-356735A3EB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953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99288" cy="91948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30538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20" tIns="46440" rIns="92520" bIns="4644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Times New Roman" pitchFamily="-65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-65" charset="0"/>
                <a:ea typeface="Bitstream Vera Sans" charset="0"/>
                <a:cs typeface="Bitstream Vera San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965575" y="0"/>
            <a:ext cx="3030538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20" tIns="46440" rIns="92520" bIns="4644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-65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-65" charset="0"/>
                <a:ea typeface="Bitstream Vera Sans" charset="0"/>
                <a:cs typeface="Bitstream Vera San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89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03325" y="692150"/>
            <a:ext cx="4591050" cy="34432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33450" y="4364038"/>
            <a:ext cx="5129213" cy="4137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20" tIns="46440" rIns="92520" bIns="464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736013"/>
            <a:ext cx="3030538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20" tIns="46440" rIns="92520" bIns="4644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Times New Roman" pitchFamily="-65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-65" charset="0"/>
                <a:ea typeface="Bitstream Vera Sans" charset="0"/>
                <a:cs typeface="Bitstream Vera San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965575" y="8736013"/>
            <a:ext cx="3030538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20" tIns="46440" rIns="92520" bIns="4644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-65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-65" charset="0"/>
                <a:ea typeface="Bitstream Vera Sans" charset="0"/>
                <a:cs typeface="Bitstream Vera Sans" charset="0"/>
              </a:defRPr>
            </a:lvl1pPr>
          </a:lstStyle>
          <a:p>
            <a:pPr>
              <a:defRPr/>
            </a:pPr>
            <a:fld id="{5134AE40-22E4-8D4C-9B3A-186B0625FCC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252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1200" kern="1200">
        <a:solidFill>
          <a:srgbClr val="000000"/>
        </a:solidFill>
        <a:latin typeface="Times New Roman" pitchFamily="-65" charset="0"/>
        <a:ea typeface="ＭＳ Ｐゴシック" pitchFamily="-65" charset="-128"/>
        <a:cs typeface="ＭＳ Ｐゴシック" pitchFamily="-65" charset="-128"/>
      </a:defRPr>
    </a:lvl1pPr>
    <a:lvl2pPr marL="37931725" indent="-37474525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1200" kern="1200">
        <a:solidFill>
          <a:srgbClr val="000000"/>
        </a:solidFill>
        <a:latin typeface="Times New Roman" pitchFamily="-65" charset="0"/>
        <a:ea typeface="ＭＳ Ｐゴシック" pitchFamily="-65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1200" kern="1200">
        <a:solidFill>
          <a:srgbClr val="000000"/>
        </a:solidFill>
        <a:latin typeface="Times New Roman" pitchFamily="-65" charset="0"/>
        <a:ea typeface="ＭＳ Ｐゴシック" pitchFamily="-65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1200" kern="1200">
        <a:solidFill>
          <a:srgbClr val="000000"/>
        </a:solidFill>
        <a:latin typeface="Times New Roman" pitchFamily="-65" charset="0"/>
        <a:ea typeface="ＭＳ Ｐゴシック" pitchFamily="-65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1200" kern="1200">
        <a:solidFill>
          <a:srgbClr val="000000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r>
              <a:rPr lang="en-GB" dirty="0"/>
              <a:t>CXC Data System						            Page 11-</a:t>
            </a:r>
            <a:fld id="{774D9BB8-9BFE-5943-A3D4-FC7216CF5D0D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r>
              <a:rPr lang="en-GB" dirty="0"/>
              <a:t>CXC Data System						            Page 11-</a:t>
            </a:r>
            <a:fld id="{64710475-CCAC-8745-B808-267D12CED1AD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304800"/>
            <a:ext cx="1941513" cy="5789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04800"/>
            <a:ext cx="5676900" cy="5789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r>
              <a:rPr lang="en-GB"/>
              <a:t>CXC Data System						              Page 7-</a:t>
            </a:r>
            <a:fld id="{E18E0345-8002-5940-953B-BCCC66DBA5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770813" cy="5318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r>
              <a:rPr lang="en-GB" dirty="0"/>
              <a:t>CXC Data System						            Page 11-</a:t>
            </a:r>
            <a:fld id="{D26E99E6-5593-3C4B-9A85-A7C80E94082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770813" cy="5318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914400"/>
            <a:ext cx="3808413" cy="51800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722813" y="914400"/>
            <a:ext cx="3810000" cy="518001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r>
              <a:rPr lang="en-GB" dirty="0"/>
              <a:t>CXC Data System						            Page 11-</a:t>
            </a:r>
            <a:fld id="{2DC25F70-47CF-A74A-92C6-0C94A73F66C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  <a:p>
            <a:pPr>
              <a:defRPr/>
            </a:pPr>
            <a:r>
              <a:rPr lang="en-GB"/>
              <a:t>CXC Data System						            Page 11-</a:t>
            </a:r>
            <a:fld id="{1413D9D2-23ED-7F40-B1A6-9FF51FC5D92B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58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r>
              <a:rPr lang="en-GB" dirty="0"/>
              <a:t>CXC Data System						            Page 11-</a:t>
            </a:r>
            <a:fld id="{C87E54B5-313B-3147-8070-FA3DF97BE991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r>
              <a:rPr lang="en-GB" dirty="0"/>
              <a:t>CXC Data System						            Page 11-</a:t>
            </a:r>
            <a:fld id="{B898FDA3-310B-A14A-A75E-1151F6402FB5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914400"/>
            <a:ext cx="3808413" cy="5180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2813" y="914400"/>
            <a:ext cx="3810000" cy="5180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r>
              <a:rPr lang="en-GB" dirty="0"/>
              <a:t>CXC Data System						            Page 11-</a:t>
            </a:r>
            <a:fld id="{1BCDA82C-4F65-F946-A24B-261DC8FACDFB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r>
              <a:rPr lang="en-GB" dirty="0"/>
              <a:t>CXC Data System						            Page 11-</a:t>
            </a:r>
            <a:fld id="{02C88A32-1B9A-AE40-A4AB-EB7FFC995C2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r>
              <a:rPr lang="en-GB" dirty="0"/>
              <a:t>CXC Data System						            Page 11-</a:t>
            </a:r>
            <a:fld id="{F563775D-9EC7-214F-B00D-BFD1A44F89DD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r>
              <a:rPr lang="en-GB" dirty="0"/>
              <a:t>CXC Data System						            Page 11-</a:t>
            </a:r>
            <a:fld id="{1A085C80-F501-A745-978C-D4624C14BB6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r>
              <a:rPr lang="en-GB" dirty="0"/>
              <a:t>CXC Data System						            Page 11-</a:t>
            </a:r>
            <a:fld id="{02271B25-422D-9045-B63D-5FC3E1D85F9A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r>
              <a:rPr lang="en-GB" dirty="0"/>
              <a:t>CXC Data System						            Page 11-</a:t>
            </a:r>
            <a:fld id="{3A7ECBAC-06C6-414C-B697-8FC32193DE6F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04800"/>
            <a:ext cx="7770813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914400"/>
            <a:ext cx="7770813" cy="5180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  <p:pic>
        <p:nvPicPr>
          <p:cNvPr id="1028" name="Picture 3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114300" y="76200"/>
            <a:ext cx="990600" cy="550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8077200" y="228600"/>
            <a:ext cx="673100" cy="414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100" dirty="0">
                <a:solidFill>
                  <a:srgbClr val="000000"/>
                </a:solidFill>
              </a:rPr>
              <a:t>CXC</a:t>
            </a: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762000" y="762000"/>
            <a:ext cx="7772400" cy="1588"/>
          </a:xfrm>
          <a:prstGeom prst="line">
            <a:avLst/>
          </a:prstGeom>
          <a:noFill/>
          <a:ln w="9360">
            <a:solidFill>
              <a:srgbClr val="336699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762000" y="6324600"/>
            <a:ext cx="7770813" cy="639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Times New Roman" pitchFamily="-65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-65" charset="0"/>
                <a:ea typeface="Bitstream Vera Sans" charset="0"/>
                <a:cs typeface="Bitstream Vera Sans" charset="0"/>
              </a:defRPr>
            </a:lvl1pPr>
          </a:lstStyle>
          <a:p>
            <a:pPr>
              <a:defRPr/>
            </a:pPr>
            <a:endParaRPr lang="en-GB" dirty="0"/>
          </a:p>
          <a:p>
            <a:pPr>
              <a:defRPr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CXC Data System</a:t>
            </a:r>
            <a:r>
              <a:rPr lang="en-GB" dirty="0"/>
              <a:t>						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           Page </a:t>
            </a:r>
            <a:fld id="{1413D9D2-23ED-7F40-B1A6-9FF51FC5D92B}" type="slidenum">
              <a:rPr lang="en-GB" smtClean="0">
                <a:latin typeface="Calibri" panose="020F0502020204030204" pitchFamily="34" charset="0"/>
                <a:cs typeface="Calibri" panose="020F0502020204030204" pitchFamily="34" charset="0"/>
              </a:rPr>
              <a:pPr>
                <a:defRPr/>
              </a:pPr>
              <a:t>‹#›</a:t>
            </a:fld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6477000"/>
            <a:ext cx="7772400" cy="1588"/>
          </a:xfrm>
          <a:prstGeom prst="line">
            <a:avLst/>
          </a:prstGeom>
          <a:noFill/>
          <a:ln w="9360">
            <a:solidFill>
              <a:srgbClr val="336699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dt="0"/>
  <p:txStyles>
    <p:titleStyle>
      <a:lvl1pPr algn="ctr" defTabSz="457200" rtl="0" eaLnBrk="0" fontAlgn="base" hangingPunct="0">
        <a:lnSpc>
          <a:spcPct val="86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defRPr sz="2400">
          <a:solidFill>
            <a:srgbClr val="000000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defTabSz="457200" rtl="0" eaLnBrk="0" fontAlgn="base" hangingPunct="0">
        <a:lnSpc>
          <a:spcPct val="86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defRPr sz="2400">
          <a:solidFill>
            <a:srgbClr val="000000"/>
          </a:solidFill>
          <a:latin typeface="Times New Roman" pitchFamily="-65" charset="0"/>
          <a:ea typeface="msgothic" charset="0"/>
          <a:cs typeface="msgothic" charset="0"/>
        </a:defRPr>
      </a:lvl2pPr>
      <a:lvl3pPr algn="ctr" defTabSz="457200" rtl="0" eaLnBrk="0" fontAlgn="base" hangingPunct="0">
        <a:lnSpc>
          <a:spcPct val="86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defRPr sz="2400">
          <a:solidFill>
            <a:srgbClr val="000000"/>
          </a:solidFill>
          <a:latin typeface="Times New Roman" pitchFamily="-65" charset="0"/>
          <a:ea typeface="msgothic" charset="0"/>
          <a:cs typeface="msgothic" charset="0"/>
        </a:defRPr>
      </a:lvl3pPr>
      <a:lvl4pPr algn="ctr" defTabSz="457200" rtl="0" eaLnBrk="0" fontAlgn="base" hangingPunct="0">
        <a:lnSpc>
          <a:spcPct val="86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defRPr sz="2400">
          <a:solidFill>
            <a:srgbClr val="000000"/>
          </a:solidFill>
          <a:latin typeface="Times New Roman" pitchFamily="-65" charset="0"/>
          <a:ea typeface="msgothic" charset="0"/>
          <a:cs typeface="msgothic" charset="0"/>
        </a:defRPr>
      </a:lvl4pPr>
      <a:lvl5pPr algn="ctr" defTabSz="457200" rtl="0" eaLnBrk="0" fontAlgn="base" hangingPunct="0">
        <a:lnSpc>
          <a:spcPct val="86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defRPr sz="2400">
          <a:solidFill>
            <a:srgbClr val="000000"/>
          </a:solidFill>
          <a:latin typeface="Times New Roman" pitchFamily="-65" charset="0"/>
          <a:ea typeface="msgothic" charset="0"/>
          <a:cs typeface="msgothic" charset="0"/>
        </a:defRPr>
      </a:lvl5pPr>
      <a:lvl6pPr marL="457200" algn="ctr" defTabSz="457200" rtl="0" eaLnBrk="0" fontAlgn="base" hangingPunct="0">
        <a:lnSpc>
          <a:spcPct val="86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defRPr sz="2400">
          <a:solidFill>
            <a:srgbClr val="000000"/>
          </a:solidFill>
          <a:latin typeface="Times New Roman" pitchFamily="-65" charset="0"/>
          <a:ea typeface="msgothic" charset="0"/>
          <a:cs typeface="msgothic" charset="0"/>
        </a:defRPr>
      </a:lvl6pPr>
      <a:lvl7pPr marL="914400" algn="ctr" defTabSz="457200" rtl="0" eaLnBrk="0" fontAlgn="base" hangingPunct="0">
        <a:lnSpc>
          <a:spcPct val="86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defRPr sz="2400">
          <a:solidFill>
            <a:srgbClr val="000000"/>
          </a:solidFill>
          <a:latin typeface="Times New Roman" pitchFamily="-65" charset="0"/>
          <a:ea typeface="msgothic" charset="0"/>
          <a:cs typeface="msgothic" charset="0"/>
        </a:defRPr>
      </a:lvl7pPr>
      <a:lvl8pPr marL="1371600" algn="ctr" defTabSz="457200" rtl="0" eaLnBrk="0" fontAlgn="base" hangingPunct="0">
        <a:lnSpc>
          <a:spcPct val="86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defRPr sz="2400">
          <a:solidFill>
            <a:srgbClr val="000000"/>
          </a:solidFill>
          <a:latin typeface="Times New Roman" pitchFamily="-65" charset="0"/>
          <a:ea typeface="msgothic" charset="0"/>
          <a:cs typeface="msgothic" charset="0"/>
        </a:defRPr>
      </a:lvl8pPr>
      <a:lvl9pPr marL="1828800" algn="ctr" defTabSz="457200" rtl="0" eaLnBrk="0" fontAlgn="base" hangingPunct="0">
        <a:lnSpc>
          <a:spcPct val="86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defRPr sz="2400">
          <a:solidFill>
            <a:srgbClr val="000000"/>
          </a:solidFill>
          <a:latin typeface="Times New Roman" pitchFamily="-65" charset="0"/>
          <a:ea typeface="msgothic" charset="0"/>
          <a:cs typeface="msgothic" charset="0"/>
        </a:defRPr>
      </a:lvl9pPr>
    </p:titleStyle>
    <p:bodyStyle>
      <a:lvl1pPr marL="341313" indent="-341313" algn="l" defTabSz="457200" rtl="0" eaLnBrk="0" fontAlgn="base" hangingPunct="0">
        <a:lnSpc>
          <a:spcPct val="7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buChar char="•"/>
        <a:defRPr sz="2000" b="1" u="sng">
          <a:solidFill>
            <a:srgbClr val="000000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1363" indent="-284163" algn="l" defTabSz="457200" rtl="0" eaLnBrk="0" fontAlgn="base" hangingPunct="0">
        <a:lnSpc>
          <a:spcPct val="77000"/>
        </a:lnSpc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buChar char="•"/>
        <a:defRPr sz="1800">
          <a:solidFill>
            <a:srgbClr val="000000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457200" rtl="0" eaLnBrk="0" fontAlgn="base" hangingPunct="0">
        <a:lnSpc>
          <a:spcPct val="94000"/>
        </a:lnSpc>
        <a:spcBef>
          <a:spcPts val="175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buChar char="–"/>
        <a:defRPr sz="1600">
          <a:solidFill>
            <a:srgbClr val="000000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457200" rtl="0" eaLnBrk="0" fontAlgn="base" hangingPunct="0">
        <a:lnSpc>
          <a:spcPct val="94000"/>
        </a:lnSpc>
        <a:spcBef>
          <a:spcPts val="88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buChar char="–"/>
        <a:defRPr sz="1600">
          <a:solidFill>
            <a:srgbClr val="000000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457200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buChar char="»"/>
        <a:defRPr sz="1400">
          <a:solidFill>
            <a:srgbClr val="000000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defRPr sz="14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defRPr sz="14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defRPr sz="14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defRPr sz="14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-3913" b="5614"/>
          <a:stretch/>
        </p:blipFill>
        <p:spPr>
          <a:xfrm>
            <a:off x="1129113" y="-97641"/>
            <a:ext cx="6885774" cy="36467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372" y="2872933"/>
            <a:ext cx="7772400" cy="239061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CSC 2.0 Status Update</a:t>
            </a:r>
            <a:br>
              <a:rPr lang="en-US" sz="3200" dirty="0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</a:b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2019 Sep 24</a:t>
            </a:r>
            <a:endParaRPr lang="en-US" sz="4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4750" y="4818137"/>
            <a:ext cx="7160855" cy="111397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0" u="none" dirty="0">
                <a:solidFill>
                  <a:schemeClr val="tx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Ian Evans </a:t>
            </a:r>
            <a:r>
              <a:rPr lang="en-US" sz="2000" b="0" i="1" u="none" dirty="0">
                <a:solidFill>
                  <a:schemeClr val="tx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(Astrophysicist</a:t>
            </a:r>
            <a:r>
              <a:rPr lang="en-US" sz="2000" b="0" i="1" u="none">
                <a:solidFill>
                  <a:schemeClr val="tx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, CSC </a:t>
            </a:r>
            <a:r>
              <a:rPr lang="en-US" sz="2000" b="0" i="1" u="none" dirty="0">
                <a:solidFill>
                  <a:schemeClr val="tx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Lead Scientist)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0" u="none" dirty="0">
                <a:solidFill>
                  <a:schemeClr val="tx1"/>
                </a:solidFill>
                <a:ea typeface="Arial" charset="0"/>
              </a:rPr>
              <a:t>Janet Evans </a:t>
            </a:r>
            <a:r>
              <a:rPr lang="en-US" b="0" i="1" u="none" dirty="0">
                <a:solidFill>
                  <a:schemeClr val="tx1"/>
                </a:solidFill>
                <a:ea typeface="Arial" charset="0"/>
              </a:rPr>
              <a:t>(CXC Software Development Manager)</a:t>
            </a:r>
            <a:endParaRPr lang="en-US" sz="2000" b="0" i="1" u="none" dirty="0">
              <a:solidFill>
                <a:schemeClr val="tx1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0" u="none" dirty="0">
                <a:solidFill>
                  <a:schemeClr val="tx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G. </a:t>
            </a:r>
            <a:r>
              <a:rPr lang="en-US" sz="2000" b="0" u="none" dirty="0" err="1">
                <a:solidFill>
                  <a:schemeClr val="tx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Fabbiano</a:t>
            </a:r>
            <a:r>
              <a:rPr lang="en-US" sz="2000" b="0" u="none" dirty="0">
                <a:solidFill>
                  <a:schemeClr val="tx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</a:t>
            </a:r>
            <a:r>
              <a:rPr lang="en-US" sz="2000" b="0" i="1" u="none" dirty="0">
                <a:solidFill>
                  <a:schemeClr val="tx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(Senior Astrophysicist, CXC DS Division Head)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000" b="0" i="1" u="none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7F2D11-94C6-3042-8BB9-6B5A30985A7E}"/>
              </a:ext>
            </a:extLst>
          </p:cNvPr>
          <p:cNvSpPr/>
          <p:nvPr/>
        </p:nvSpPr>
        <p:spPr>
          <a:xfrm>
            <a:off x="0" y="6036428"/>
            <a:ext cx="9144000" cy="340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2713" indent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Inclusive CSC report with contributions from CXCDS development, operations, and SDS</a:t>
            </a:r>
          </a:p>
        </p:txBody>
      </p:sp>
    </p:spTree>
    <p:extLst>
      <p:ext uri="{BB962C8B-B14F-4D97-AF65-F5344CB8AC3E}">
        <p14:creationId xmlns:p14="http://schemas.microsoft.com/office/powerpoint/2010/main" val="178427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Chandra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Source Catalog Usage — Details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762000" y="836612"/>
            <a:ext cx="7772400" cy="564038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Usage Statistics 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2018 Sep 01 – 2019 Aug 31</a:t>
            </a: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15881"/>
              </p:ext>
            </p:extLst>
          </p:nvPr>
        </p:nvGraphicFramePr>
        <p:xfrm>
          <a:off x="755778" y="1154032"/>
          <a:ext cx="7777035" cy="4153095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4273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1013">
                  <a:extLst>
                    <a:ext uri="{9D8B030D-6E8A-4147-A177-3AD203B41FA5}">
                      <a16:colId xmlns:a16="http://schemas.microsoft.com/office/drawing/2014/main" val="1357112905"/>
                    </a:ext>
                  </a:extLst>
                </a:gridCol>
              </a:tblGrid>
              <a:tr h="461455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" marB="1828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Release 2.0 Current Database</a:t>
                      </a:r>
                    </a:p>
                  </a:txBody>
                  <a:tcPr marL="45720" marR="45720" marT="18288" marB="1828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Release 1.1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" marB="1828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455"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endParaRPr 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" marB="1828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Number</a:t>
                      </a:r>
                    </a:p>
                  </a:txBody>
                  <a:tcPr marL="45720" marR="45720" marT="18288" marB="1828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Number</a:t>
                      </a:r>
                    </a:p>
                  </a:txBody>
                  <a:tcPr marL="45720" marR="45720" marT="18288" marB="1828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455">
                <a:tc>
                  <a:txBody>
                    <a:bodyPr/>
                    <a:lstStyle/>
                    <a:p>
                      <a:pPr algn="l">
                        <a:lnSpc>
                          <a:spcPct val="87000"/>
                        </a:lnSpc>
                      </a:pP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CSCview</a:t>
                      </a:r>
                      <a:r>
                        <a:rPr lang="en-US" sz="16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catalog browser </a:t>
                      </a: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downloads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314 /month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455">
                <a:tc>
                  <a:txBody>
                    <a:bodyPr/>
                    <a:lstStyle/>
                    <a:p>
                      <a:pPr algn="l">
                        <a:lnSpc>
                          <a:spcPct val="87000"/>
                        </a:lnSpc>
                      </a:pP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CSCview</a:t>
                      </a:r>
                      <a:r>
                        <a:rPr lang="en-US" sz="16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catalog browser </a:t>
                      </a: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properties searches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653 /month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159 /month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4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CSCview</a:t>
                      </a:r>
                      <a:r>
                        <a:rPr lang="en-US" sz="16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catalog browser data product</a:t>
                      </a: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browse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5805 /month</a:t>
                      </a:r>
                      <a:endParaRPr lang="en-US" sz="1600" baseline="30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29 /month</a:t>
                      </a:r>
                      <a:endParaRPr lang="en-US" sz="1600" baseline="30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0266601"/>
                  </a:ext>
                </a:extLst>
              </a:tr>
              <a:tr h="4614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CSCview</a:t>
                      </a:r>
                      <a:r>
                        <a:rPr lang="en-US" sz="16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catalog browser data product</a:t>
                      </a: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download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69207 /month</a:t>
                      </a:r>
                      <a:endParaRPr lang="en-US" sz="1600" baseline="30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2233 /month</a:t>
                      </a:r>
                      <a:endParaRPr lang="en-US" sz="1600" baseline="30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6001243"/>
                  </a:ext>
                </a:extLst>
              </a:tr>
              <a:tr h="461455">
                <a:tc>
                  <a:txBody>
                    <a:bodyPr/>
                    <a:lstStyle/>
                    <a:p>
                      <a:pPr algn="l">
                        <a:lnSpc>
                          <a:spcPct val="87000"/>
                        </a:lnSpc>
                      </a:pP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Command-line</a:t>
                      </a:r>
                      <a:r>
                        <a:rPr lang="en-US" sz="16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(CLI) searches</a:t>
                      </a:r>
                      <a:endParaRPr 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13984 /month</a:t>
                      </a:r>
                      <a:endParaRPr lang="en-US" sz="1600" baseline="30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2788 /month</a:t>
                      </a:r>
                      <a:endParaRPr lang="en-US" sz="1600" baseline="30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455">
                <a:tc>
                  <a:txBody>
                    <a:bodyPr/>
                    <a:lstStyle/>
                    <a:p>
                      <a:pPr algn="l">
                        <a:lnSpc>
                          <a:spcPct val="87000"/>
                        </a:lnSpc>
                      </a:pP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 cone searches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138355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/month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1455">
                <a:tc>
                  <a:txBody>
                    <a:bodyPr/>
                    <a:lstStyle/>
                    <a:p>
                      <a:pPr algn="l">
                        <a:lnSpc>
                          <a:spcPct val="87000"/>
                        </a:lnSpc>
                      </a:pP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CSC WWT catalog visualizer starts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87 /month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311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7329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Chandra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Source Catalog Release 2.0 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7924800" cy="5715000"/>
          </a:xfrm>
        </p:spPr>
        <p:txBody>
          <a:bodyPr/>
          <a:lstStyle/>
          <a:p>
            <a:pPr marL="0" indent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i="1" u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Completed CSC 2.0 processing —</a:t>
            </a:r>
            <a:r>
              <a:rPr lang="en-GB" sz="2400" b="0" i="1" u="none" dirty="0">
                <a:solidFill>
                  <a:schemeClr val="tx1"/>
                </a:solidFill>
              </a:rPr>
              <a:t> Plan to release in October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0BB48A-B2B1-134B-BAF1-248BE345EF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828800"/>
            <a:ext cx="8890983" cy="425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895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Chandra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Source Catalog Usage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762000" y="836612"/>
            <a:ext cx="7772400" cy="564038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Usage Statistics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2018 Sep 01 – 2019 Aug 31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141455"/>
              </p:ext>
            </p:extLst>
          </p:nvPr>
        </p:nvGraphicFramePr>
        <p:xfrm>
          <a:off x="1295400" y="1522261"/>
          <a:ext cx="7121557" cy="2134545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4992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9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909">
                <a:tc>
                  <a:txBody>
                    <a:bodyPr/>
                    <a:lstStyle/>
                    <a:p>
                      <a:pPr algn="l">
                        <a:lnSpc>
                          <a:spcPct val="87000"/>
                        </a:lnSpc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CSC WWT catalog visualizer starts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87 /month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976466"/>
                  </a:ext>
                </a:extLst>
              </a:tr>
              <a:tr h="426909">
                <a:tc>
                  <a:txBody>
                    <a:bodyPr/>
                    <a:lstStyle/>
                    <a:p>
                      <a:pPr algn="l">
                        <a:lnSpc>
                          <a:spcPct val="87000"/>
                        </a:lnSpc>
                      </a:pP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CSCview</a:t>
                      </a:r>
                      <a:r>
                        <a:rPr lang="en-US" sz="16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catalog browser </a:t>
                      </a: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properties searches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653 /month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90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CSCview</a:t>
                      </a:r>
                      <a:r>
                        <a:rPr lang="en-US" sz="16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catalog browser data product</a:t>
                      </a: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browse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5805 /month</a:t>
                      </a:r>
                      <a:endParaRPr lang="en-US" sz="1600" baseline="30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0266601"/>
                  </a:ext>
                </a:extLst>
              </a:tr>
              <a:tr h="42690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CSCview</a:t>
                      </a:r>
                      <a:r>
                        <a:rPr lang="en-US" sz="16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catalog browser data product</a:t>
                      </a: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download</a:t>
                      </a: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69,207 /month</a:t>
                      </a:r>
                      <a:endParaRPr lang="en-US" sz="1600" baseline="30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6001243"/>
                  </a:ext>
                </a:extLst>
              </a:tr>
              <a:tr h="426909">
                <a:tc>
                  <a:txBody>
                    <a:bodyPr/>
                    <a:lstStyle/>
                    <a:p>
                      <a:pPr algn="l">
                        <a:lnSpc>
                          <a:spcPct val="87000"/>
                        </a:lnSpc>
                      </a:pP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Command-line</a:t>
                      </a:r>
                      <a:r>
                        <a:rPr lang="en-US" sz="16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(CLI) searches</a:t>
                      </a:r>
                      <a:endParaRPr 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7000"/>
                        </a:lnSpc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13,984 /month</a:t>
                      </a:r>
                      <a:endParaRPr lang="en-US" sz="1600" baseline="30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" marB="18288" anchor="ctr"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61091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27098B2-1E1D-FD44-A618-7A93C801526A}"/>
              </a:ext>
            </a:extLst>
          </p:cNvPr>
          <p:cNvSpPr txBox="1"/>
          <p:nvPr/>
        </p:nvSpPr>
        <p:spPr>
          <a:xfrm>
            <a:off x="770351" y="4217540"/>
            <a:ext cx="7780362" cy="1963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Demos</a:t>
            </a:r>
            <a:endParaRPr lang="en-US" sz="1800" b="1" u="sng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Completed: 	AAS (Jan/Jun)</a:t>
            </a:r>
          </a:p>
          <a:p>
            <a:pPr lvl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HEAD Meeting (Mar)</a:t>
            </a:r>
          </a:p>
          <a:p>
            <a:pPr lvl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Bologna meeting (Aug)</a:t>
            </a:r>
          </a:p>
          <a:p>
            <a:pPr lvl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Going </a:t>
            </a:r>
            <a:r>
              <a:rPr lang="en-GB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Fwd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	ADASS (Oct)</a:t>
            </a:r>
          </a:p>
          <a:p>
            <a:pPr lvl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Chandra 20 Years (Dec)</a:t>
            </a:r>
          </a:p>
          <a:p>
            <a:pPr lvl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AAS (Jan)</a:t>
            </a:r>
          </a:p>
        </p:txBody>
      </p:sp>
    </p:spTree>
    <p:extLst>
      <p:ext uri="{BB962C8B-B14F-4D97-AF65-F5344CB8AC3E}">
        <p14:creationId xmlns:p14="http://schemas.microsoft.com/office/powerpoint/2010/main" val="2933605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CSC2 Source Density vs. Other X-ray Source Catalogs</a:t>
            </a:r>
          </a:p>
        </p:txBody>
      </p:sp>
      <p:sp>
        <p:nvSpPr>
          <p:cNvPr id="6" name="AutoShape 2" descr="Screenshot 2019-09-18 09.26.33.png">
            <a:extLst>
              <a:ext uri="{FF2B5EF4-FFF2-40B4-BE49-F238E27FC236}">
                <a16:creationId xmlns:a16="http://schemas.microsoft.com/office/drawing/2014/main" id="{7E3F458D-86B2-1C45-8301-26061980DC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97000" y="254000"/>
            <a:ext cx="6350000" cy="635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49F22E-6BE8-114E-8F8B-D4CE70645D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382" y="836613"/>
            <a:ext cx="7488048" cy="5608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69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CSC2 Limiting Sensitivity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04002A59-D90D-FA41-BB90-48FFBCC546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797" t="2347" r="2789" b="852"/>
          <a:stretch/>
        </p:blipFill>
        <p:spPr>
          <a:xfrm>
            <a:off x="1877450" y="836613"/>
            <a:ext cx="5379684" cy="5085483"/>
          </a:xfrm>
        </p:spPr>
      </p:pic>
      <p:sp>
        <p:nvSpPr>
          <p:cNvPr id="7" name="Right Arrow 6">
            <a:extLst>
              <a:ext uri="{FF2B5EF4-FFF2-40B4-BE49-F238E27FC236}">
                <a16:creationId xmlns:a16="http://schemas.microsoft.com/office/drawing/2014/main" id="{1D9449F2-557B-5045-A1C7-C1BB0E7EAD4B}"/>
              </a:ext>
            </a:extLst>
          </p:cNvPr>
          <p:cNvSpPr/>
          <p:nvPr/>
        </p:nvSpPr>
        <p:spPr>
          <a:xfrm>
            <a:off x="2514600" y="5867400"/>
            <a:ext cx="4637315" cy="581733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Larger Area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18AB635-D7A8-8544-B194-BCC028E0DBB7}"/>
              </a:ext>
            </a:extLst>
          </p:cNvPr>
          <p:cNvGrpSpPr/>
          <p:nvPr/>
        </p:nvGrpSpPr>
        <p:grpSpPr>
          <a:xfrm>
            <a:off x="1228281" y="836613"/>
            <a:ext cx="658585" cy="4497388"/>
            <a:chOff x="713015" y="836612"/>
            <a:chExt cx="658585" cy="4497388"/>
          </a:xfrm>
        </p:grpSpPr>
        <p:sp>
          <p:nvSpPr>
            <p:cNvPr id="6" name="Down Arrow 5">
              <a:extLst>
                <a:ext uri="{FF2B5EF4-FFF2-40B4-BE49-F238E27FC236}">
                  <a16:creationId xmlns:a16="http://schemas.microsoft.com/office/drawing/2014/main" id="{D1CC8028-8105-D44C-AFE9-8216E60D9326}"/>
                </a:ext>
              </a:extLst>
            </p:cNvPr>
            <p:cNvSpPr/>
            <p:nvPr/>
          </p:nvSpPr>
          <p:spPr>
            <a:xfrm>
              <a:off x="713015" y="2286000"/>
              <a:ext cx="658585" cy="3048000"/>
            </a:xfrm>
            <a:prstGeom prst="downArrow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92D050"/>
                </a:solidFill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556A8DB-03D6-9443-99FC-7361ABAA0F3B}"/>
                </a:ext>
              </a:extLst>
            </p:cNvPr>
            <p:cNvSpPr txBox="1"/>
            <p:nvPr/>
          </p:nvSpPr>
          <p:spPr>
            <a:xfrm rot="16200000">
              <a:off x="-1043047" y="2756696"/>
              <a:ext cx="4170707" cy="330540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chemeClr val="bg1"/>
                  </a:solidFill>
                </a:rPr>
                <a:t>More Sensitive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2408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Chandra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Source Catalog Looking </a:t>
            </a:r>
            <a:r>
              <a:rPr lang="en-US" dirty="0"/>
              <a:t>F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orward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001000" cy="571500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b="0" i="1" u="none" dirty="0">
              <a:solidFill>
                <a:schemeClr val="tx1"/>
              </a:solidFill>
            </a:endParaRPr>
          </a:p>
          <a:p>
            <a:pPr marL="0" indent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i="1" u="none" dirty="0">
                <a:solidFill>
                  <a:schemeClr val="tx1"/>
                </a:solidFill>
              </a:rPr>
              <a:t>Begin CSC 2.1 production on 2015–2020 public data ~Feb 2021</a:t>
            </a:r>
          </a:p>
          <a:p>
            <a:pPr mar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u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CSC 2.0 Wrap-up …</a:t>
            </a:r>
          </a:p>
          <a:p>
            <a:pPr lvl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chemeClr val="tx1"/>
                </a:solidFill>
              </a:rPr>
              <a:t>Final data QA check, </a:t>
            </a:r>
            <a:r>
              <a:rPr lang="en-GB" err="1">
                <a:solidFill>
                  <a:schemeClr val="tx1"/>
                </a:solidFill>
              </a:rPr>
              <a:t>catalog</a:t>
            </a:r>
            <a:r>
              <a:rPr lang="en-GB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labeling</a:t>
            </a:r>
            <a:r>
              <a:rPr lang="en-GB">
                <a:solidFill>
                  <a:schemeClr val="tx1"/>
                </a:solidFill>
              </a:rPr>
              <a:t>, </a:t>
            </a:r>
            <a:r>
              <a:rPr lang="en-GB" dirty="0">
                <a:solidFill>
                  <a:schemeClr val="tx1"/>
                </a:solidFill>
              </a:rPr>
              <a:t>UI interface release</a:t>
            </a:r>
          </a:p>
          <a:p>
            <a:pPr lvl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chemeClr val="tx1"/>
                </a:solidFill>
              </a:rPr>
              <a:t>CSC 2.0 crossmatch with external </a:t>
            </a:r>
            <a:r>
              <a:rPr lang="en-GB" dirty="0" err="1">
                <a:solidFill>
                  <a:schemeClr val="tx1"/>
                </a:solidFill>
              </a:rPr>
              <a:t>catalogs</a:t>
            </a:r>
            <a:r>
              <a:rPr lang="en-GB" dirty="0">
                <a:solidFill>
                  <a:schemeClr val="tx1"/>
                </a:solidFill>
              </a:rPr>
              <a:t>  SDSS13, </a:t>
            </a:r>
            <a:r>
              <a:rPr lang="en-GB" dirty="0" err="1">
                <a:solidFill>
                  <a:schemeClr val="tx1"/>
                </a:solidFill>
              </a:rPr>
              <a:t>AllWISE</a:t>
            </a:r>
            <a:r>
              <a:rPr lang="en-GB" dirty="0">
                <a:solidFill>
                  <a:schemeClr val="tx1"/>
                </a:solidFill>
              </a:rPr>
              <a:t>, and Gaia</a:t>
            </a:r>
          </a:p>
          <a:p>
            <a:pPr marL="457200" lvl="1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u="none" dirty="0">
                <a:solidFill>
                  <a:schemeClr val="tx1"/>
                </a:solidFill>
              </a:rPr>
              <a:t>Steps to get to CSC 2.1 start …</a:t>
            </a:r>
            <a:endParaRPr lang="en-GB" dirty="0">
              <a:solidFill>
                <a:schemeClr val="tx1"/>
              </a:solidFill>
            </a:endParaRPr>
          </a:p>
          <a:p>
            <a:pPr marL="685800" lvl="1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chemeClr val="tx1"/>
                </a:solidFill>
              </a:rPr>
              <a:t>Complete migration of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system to the new compute cluster</a:t>
            </a:r>
          </a:p>
          <a:p>
            <a:pPr marL="685800" lvl="1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Significantly reduce the number of manual QA’s by folding in recent Sherpa improvements for PSF fits to data</a:t>
            </a:r>
          </a:p>
          <a:p>
            <a:pPr marL="685800" lvl="1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Tie all stacked observations to the Gaia astrometric reference frame to address larger absolute astrometric errors in post ~2012 data</a:t>
            </a:r>
          </a:p>
          <a:p>
            <a:pPr marL="685800" lvl="1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Reintegrate the end-to-end processing system</a:t>
            </a:r>
          </a:p>
          <a:p>
            <a:pPr marL="685800" lvl="1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Move processing to DS Operations team </a:t>
            </a:r>
          </a:p>
          <a:p>
            <a:pPr marL="1087437" lvl="2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Involves documentation and training</a:t>
            </a:r>
          </a:p>
          <a:p>
            <a:pPr marL="1087437" lvl="2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/>
          </a:p>
          <a:p>
            <a:pPr marL="685800" lvl="1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Repro V starts </a:t>
            </a:r>
            <a:r>
              <a:rPr lang="en-US" dirty="0">
                <a:solidFill>
                  <a:schemeClr val="tx1"/>
                </a:solidFill>
              </a:rPr>
              <a:t>~Feb 2020; expected duration is 1 year</a:t>
            </a:r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980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7772400" cy="5715000"/>
          </a:xfrm>
        </p:spPr>
        <p:txBody>
          <a:bodyPr/>
          <a:lstStyle/>
          <a:p>
            <a:pPr marL="0" indent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4800" u="none" dirty="0">
              <a:solidFill>
                <a:schemeClr val="tx1"/>
              </a:solidFill>
            </a:endParaRPr>
          </a:p>
          <a:p>
            <a:pPr marL="0" indent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4800" u="none" dirty="0">
              <a:solidFill>
                <a:schemeClr val="tx1"/>
              </a:solidFill>
            </a:endParaRPr>
          </a:p>
          <a:p>
            <a:pPr marL="0" indent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4800" u="none" dirty="0">
              <a:solidFill>
                <a:schemeClr val="tx1"/>
              </a:solidFill>
            </a:endParaRPr>
          </a:p>
          <a:p>
            <a:pPr marL="0" indent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 u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2384916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Chandra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Source Catalog Interfaces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762000" y="836612"/>
            <a:ext cx="7772400" cy="5640387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CSC 2.0 </a:t>
            </a:r>
            <a:r>
              <a:rPr lang="en-GB" dirty="0">
                <a:solidFill>
                  <a:schemeClr val="tx1"/>
                </a:solidFill>
              </a:rPr>
              <a:t>Public Interface Updates</a:t>
            </a:r>
            <a:endParaRPr lang="en-GB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CSCWWT — WWT interface to CSC 2.0 with connection to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CSCview</a:t>
            </a:r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CSCview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— Data archive interface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chemeClr val="tx1"/>
                </a:solidFill>
              </a:rPr>
              <a:t>I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nclude addition of </a:t>
            </a:r>
            <a:r>
              <a:rPr lang="en-GB" dirty="0">
                <a:solidFill>
                  <a:schemeClr val="tx1"/>
                </a:solidFill>
              </a:rPr>
              <a:t>l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imiting sensitivity </a:t>
            </a:r>
            <a:r>
              <a:rPr lang="en-GB" dirty="0">
                <a:solidFill>
                  <a:schemeClr val="tx1"/>
                </a:solidFill>
              </a:rPr>
              <a:t>and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JPEG display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CSCweb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— New simple graphical web interface</a:t>
            </a:r>
            <a:endParaRPr lang="en-GB" dirty="0">
              <a:solidFill>
                <a:schemeClr val="tx1"/>
              </a:solidFill>
            </a:endParaRP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chemeClr val="tx1"/>
                </a:solidFill>
              </a:rPr>
              <a:t>P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erforms single/multi cone search; displays master source basic summary and limiting sensitivity in search area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Csccli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— Command line web interface for ADQL searches of the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catalog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 supports upload of user table and crossmatch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Csclimsen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— Command line web interface that returns limiting sensitivity for requested position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Csc2scs — </a:t>
            </a:r>
            <a:r>
              <a:rPr lang="en-GB" dirty="0">
                <a:solidFill>
                  <a:schemeClr val="tx1"/>
                </a:solidFill>
              </a:rPr>
              <a:t>S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 cone search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Csc2siap — Simple image access protocol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Csc2tap — Table access protocol</a:t>
            </a:r>
            <a:endParaRPr lang="en-GB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GB" sz="1600" dirty="0">
              <a:solidFill>
                <a:schemeClr val="tx1"/>
              </a:solidFill>
            </a:endParaRPr>
          </a:p>
          <a:p>
            <a:pPr marL="45720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>
              <a:solidFill>
                <a:schemeClr val="tx1"/>
              </a:solidFill>
            </a:endParaRPr>
          </a:p>
          <a:p>
            <a:pPr marL="45720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>
              <a:solidFill>
                <a:schemeClr val="tx1"/>
              </a:solidFill>
            </a:endParaRPr>
          </a:p>
          <a:p>
            <a:pPr marL="45720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i="1" dirty="0">
                <a:solidFill>
                  <a:schemeClr val="tx1"/>
                </a:solidFill>
              </a:rPr>
              <a:t>Release in October with CSC 2.0</a:t>
            </a:r>
            <a:endParaRPr lang="en-GB" sz="20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360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Repro </a:t>
            </a:r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V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7772400" cy="571500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Repro V Drivers</a:t>
            </a:r>
            <a:endParaRPr lang="en-US" sz="1800" b="0" u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sz="1800" b="0" u="none" dirty="0">
                <a:latin typeface="Calibri" panose="020F0502020204030204" pitchFamily="34" charset="0"/>
                <a:cs typeface="Calibri" panose="020F0502020204030204" pitchFamily="34" charset="0"/>
              </a:rPr>
              <a:t>Apply uniformly the latest set of calibrations, including new clock correlation files </a:t>
            </a:r>
          </a:p>
          <a:p>
            <a:pPr lvl="1">
              <a:lnSpc>
                <a:spcPct val="100000"/>
              </a:lnSpc>
            </a:pPr>
            <a:r>
              <a:rPr lang="en-US" sz="1800" b="0" u="none" dirty="0">
                <a:latin typeface="Calibri" panose="020F0502020204030204" pitchFamily="34" charset="0"/>
                <a:cs typeface="Calibri" panose="020F0502020204030204" pitchFamily="34" charset="0"/>
              </a:rPr>
              <a:t>Improve the aspect software, to obtain improved estimates of the optical axis position, and of the ACA plate scale</a:t>
            </a:r>
            <a:endParaRPr lang="en-US" dirty="0"/>
          </a:p>
          <a:p>
            <a:pPr lvl="2">
              <a:lnSpc>
                <a:spcPct val="100000"/>
              </a:lnSpc>
            </a:pPr>
            <a:r>
              <a:rPr lang="en-US" dirty="0"/>
              <a:t>N</a:t>
            </a:r>
            <a:r>
              <a:rPr lang="en-US" b="0" u="none" dirty="0">
                <a:latin typeface="Calibri" panose="020F0502020204030204" pitchFamily="34" charset="0"/>
                <a:cs typeface="Calibri" panose="020F0502020204030204" pitchFamily="34" charset="0"/>
              </a:rPr>
              <a:t>eeded to avoid deteriorations of source photometry and position</a:t>
            </a:r>
          </a:p>
          <a:p>
            <a:pPr lvl="1">
              <a:lnSpc>
                <a:spcPct val="100000"/>
              </a:lnSpc>
            </a:pPr>
            <a:r>
              <a:rPr lang="en-US" sz="1800" b="0" u="none" dirty="0">
                <a:latin typeface="Calibri" panose="020F0502020204030204" pitchFamily="34" charset="0"/>
                <a:cs typeface="Calibri" panose="020F0502020204030204" pitchFamily="34" charset="0"/>
              </a:rPr>
              <a:t>Implement a polynomial fit for a new CTI correction as ACIS is operating at warmer temperatures</a:t>
            </a:r>
          </a:p>
          <a:p>
            <a:pPr lvl="1">
              <a:lnSpc>
                <a:spcPct val="100000"/>
              </a:lnSpc>
            </a:pPr>
            <a:r>
              <a:rPr lang="en-US" sz="1800" b="0" u="none" dirty="0">
                <a:latin typeface="Calibri" panose="020F0502020204030204" pitchFamily="34" charset="0"/>
                <a:cs typeface="Calibri" panose="020F0502020204030204" pitchFamily="34" charset="0"/>
              </a:rPr>
              <a:t>Improve de-gap correction for HRC chip coordinates that follow through to sky coordinates</a:t>
            </a:r>
          </a:p>
          <a:p>
            <a:pPr lvl="1">
              <a:lnSpc>
                <a:spcPct val="100000"/>
              </a:lnSpc>
            </a:pPr>
            <a:r>
              <a:rPr lang="en-US" sz="1800" b="0" u="none" dirty="0">
                <a:latin typeface="Calibri" panose="020F0502020204030204" pitchFamily="34" charset="0"/>
                <a:cs typeface="Calibri" panose="020F0502020204030204" pitchFamily="34" charset="0"/>
              </a:rPr>
              <a:t>Include RMF/ARF for gratings to the Primary data product package for ease of use</a:t>
            </a:r>
          </a:p>
          <a:p>
            <a:pPr lvl="1">
              <a:lnSpc>
                <a:spcPct val="100000"/>
              </a:lnSpc>
            </a:pPr>
            <a:r>
              <a:rPr lang="en-US" sz="1800" b="0" u="none" dirty="0">
                <a:latin typeface="Calibri" panose="020F0502020204030204" pitchFamily="34" charset="0"/>
                <a:cs typeface="Calibri" panose="020F0502020204030204" pitchFamily="34" charset="0"/>
              </a:rPr>
              <a:t>Produce and add standard unique data identifiers (digital object identifiers; DOIs) to data products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Commitment to the Senior Review 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US" sz="1800" b="0" u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87437" lvl="2" indent="-285750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035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gothic"/>
        <a:cs typeface="msgothic"/>
      </a:majorFont>
      <a:minorFont>
        <a:latin typeface="Times New Roman"/>
        <a:ea typeface="msgothic"/>
        <a:cs typeface="msgothi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86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-65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86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-65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itchFamily="-65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39309</TotalTime>
  <Words>586</Words>
  <Application>Microsoft Macintosh PowerPoint</Application>
  <PresentationFormat>On-screen Show (4:3)</PresentationFormat>
  <Paragraphs>105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ＭＳ Ｐゴシック</vt:lpstr>
      <vt:lpstr>Arial</vt:lpstr>
      <vt:lpstr>Bitstream Vera Sans</vt:lpstr>
      <vt:lpstr>Calibri</vt:lpstr>
      <vt:lpstr>msgothic</vt:lpstr>
      <vt:lpstr>Times New Roman</vt:lpstr>
      <vt:lpstr>Office Theme</vt:lpstr>
      <vt:lpstr>CSC 2.0 Status Update 2019 Sep 24</vt:lpstr>
      <vt:lpstr>Chandra Source Catalog Release 2.0 </vt:lpstr>
      <vt:lpstr>Chandra Source Catalog Usage</vt:lpstr>
      <vt:lpstr>CSC2 Source Density vs. Other X-ray Source Catalogs</vt:lpstr>
      <vt:lpstr>CSC2 Limiting Sensitivity</vt:lpstr>
      <vt:lpstr>Chandra Source Catalog Looking Forward</vt:lpstr>
      <vt:lpstr>PowerPoint Presentation</vt:lpstr>
      <vt:lpstr>Chandra Source Catalog Interfaces</vt:lpstr>
      <vt:lpstr>Repro V </vt:lpstr>
      <vt:lpstr>Chandra Source Catalog Usage — Details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CXC Data System</dc:title>
  <dc:subject/>
  <dc:creator/>
  <cp:keywords/>
  <dc:description/>
  <cp:lastModifiedBy>Microsoft Office User</cp:lastModifiedBy>
  <cp:revision>1213</cp:revision>
  <cp:lastPrinted>2018-04-04T17:44:58Z</cp:lastPrinted>
  <dcterms:created xsi:type="dcterms:W3CDTF">2013-11-20T02:10:03Z</dcterms:created>
  <dcterms:modified xsi:type="dcterms:W3CDTF">2019-09-24T14:43:22Z</dcterms:modified>
  <cp:category/>
</cp:coreProperties>
</file>