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60" r:id="rId2"/>
    <p:sldId id="266" r:id="rId3"/>
    <p:sldId id="274" r:id="rId4"/>
    <p:sldId id="273" r:id="rId5"/>
    <p:sldId id="270" r:id="rId6"/>
    <p:sldId id="275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2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FE6B73B3-2D85-4D89-A8C8-5BFCF9DA65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304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6B73B3-2D85-4D89-A8C8-5BFCF9DA65E3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608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64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768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9144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5814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176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144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5814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463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9144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65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914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3581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2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509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58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71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28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52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65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78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18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914400"/>
            <a:ext cx="7772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endParaRPr lang="en-US" altLang="en-US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76200"/>
            <a:ext cx="9906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62000" y="762000"/>
            <a:ext cx="7772400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324600"/>
            <a:ext cx="876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6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6248400"/>
            <a:ext cx="7772400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8" descr="logo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38100"/>
            <a:ext cx="18478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hf sldNum="0" hdr="0"/>
  <p:txStyles>
    <p:titleStyle>
      <a:lvl1pPr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ctr" rtl="0" eaLnBrk="1" fontAlgn="base" hangingPunct="1">
        <a:spcBef>
          <a:spcPts val="120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600"/>
        </a:spcBef>
        <a:spcAft>
          <a:spcPct val="0"/>
        </a:spcAft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Font typeface="Times" pitchFamily="18" charset="0"/>
        <a:buChar char="•"/>
        <a:defRPr sz="24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1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5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xc.cfa.harvard.edu/cdo/chandra20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Light-Void-Discovery-Chandra-Observatory/dp/158834669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xc.harvard.edu/symposium_201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772400" cy="533400"/>
          </a:xfrm>
        </p:spPr>
        <p:txBody>
          <a:bodyPr/>
          <a:lstStyle/>
          <a:p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DDT Summary:  Oct 2018-Sept 2019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152400" y="3733800"/>
            <a:ext cx="9067800" cy="2590800"/>
          </a:xfrm>
        </p:spPr>
        <p:txBody>
          <a:bodyPr/>
          <a:lstStyle/>
          <a:p>
            <a:pPr marL="457200" lvl="1" indent="0">
              <a:buFont typeface="Times" pitchFamily="18" charset="0"/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Times" pitchFamily="18" charset="0"/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pPr marL="457200" lvl="1" indent="0">
              <a:buFont typeface="Times" pitchFamily="18" charset="0"/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1: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ejected #s do not include informal requests</a:t>
            </a:r>
          </a:p>
          <a:p>
            <a:pPr marL="457200" lvl="1" indent="0">
              <a:buFont typeface="Times" pitchFamily="18" charset="0"/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2: 6 non-transient programs were approved since 1 Sept 2018</a:t>
            </a:r>
          </a:p>
          <a:p>
            <a:pPr marL="457200" lvl="1" indent="0">
              <a:buFont typeface="Times" pitchFamily="18" charset="0"/>
              <a:buNone/>
            </a:pPr>
            <a:endParaRPr lang="en-US" alt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CUC: 24 Sept 2019                                                                                                        Director’s Report</a:t>
            </a:r>
            <a:endParaRPr lang="en-US" altLang="en-US" sz="180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32" y="1205484"/>
            <a:ext cx="7446168" cy="2299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772400" cy="533400"/>
          </a:xfrm>
        </p:spPr>
        <p:txBody>
          <a:bodyPr/>
          <a:lstStyle/>
          <a:p>
            <a:r>
              <a:rPr lang="en-US" alt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Director’s Discretionary </a:t>
            </a:r>
            <a:r>
              <a:rPr lang="en-US" alt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(DDT)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2400" y="5029200"/>
            <a:ext cx="891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1400" dirty="0">
                <a:solidFill>
                  <a:srgbClr val="00B050"/>
                </a:solidFill>
              </a:rPr>
              <a:t>1: AT2019osy: </a:t>
            </a:r>
            <a:r>
              <a:rPr lang="en-US" sz="1400" dirty="0" smtClean="0">
                <a:solidFill>
                  <a:srgbClr val="00B050"/>
                </a:solidFill>
              </a:rPr>
              <a:t>only EM </a:t>
            </a:r>
            <a:r>
              <a:rPr lang="en-US" sz="1400" dirty="0">
                <a:solidFill>
                  <a:srgbClr val="00B050"/>
                </a:solidFill>
              </a:rPr>
              <a:t>candidate BH-NS merger, multiple requests </a:t>
            </a:r>
            <a:r>
              <a:rPr lang="en-US" sz="1400" dirty="0" smtClean="0">
                <a:solidFill>
                  <a:srgbClr val="00B050"/>
                </a:solidFill>
              </a:rPr>
              <a:t>(</a:t>
            </a:r>
            <a:r>
              <a:rPr lang="en-US" sz="1400" dirty="0" err="1" smtClean="0">
                <a:solidFill>
                  <a:srgbClr val="00B050"/>
                </a:solidFill>
              </a:rPr>
              <a:t>Obsd</a:t>
            </a:r>
            <a:r>
              <a:rPr lang="en-US" sz="1400" dirty="0" smtClean="0">
                <a:solidFill>
                  <a:srgbClr val="00B050"/>
                </a:solidFill>
              </a:rPr>
              <a:t> 22 Sept, L</a:t>
            </a:r>
            <a:r>
              <a:rPr lang="en-US" sz="1400" baseline="-25000" dirty="0" smtClean="0">
                <a:solidFill>
                  <a:srgbClr val="00B050"/>
                </a:solidFill>
              </a:rPr>
              <a:t>X</a:t>
            </a:r>
            <a:r>
              <a:rPr lang="en-US" sz="1400" dirty="0" smtClean="0">
                <a:solidFill>
                  <a:srgbClr val="00B050"/>
                </a:solidFill>
              </a:rPr>
              <a:t>&lt;2e40 </a:t>
            </a:r>
            <a:r>
              <a:rPr lang="en-US" sz="1400" dirty="0" err="1" smtClean="0">
                <a:solidFill>
                  <a:srgbClr val="00B050"/>
                </a:solidFill>
              </a:rPr>
              <a:t>cgs</a:t>
            </a:r>
            <a:r>
              <a:rPr lang="en-US" sz="1400" dirty="0" smtClean="0">
                <a:solidFill>
                  <a:srgbClr val="00B050"/>
                </a:solidFill>
              </a:rPr>
              <a:t>, GCN 25822)</a:t>
            </a:r>
            <a:endParaRPr lang="en-US" sz="1400" dirty="0">
              <a:solidFill>
                <a:srgbClr val="00B05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2: G</a:t>
            </a:r>
            <a:r>
              <a:rPr lang="en-US" sz="1400" dirty="0" smtClean="0">
                <a:solidFill>
                  <a:srgbClr val="FF0000"/>
                </a:solidFill>
              </a:rPr>
              <a:t>RS 1915+105 </a:t>
            </a:r>
            <a:r>
              <a:rPr lang="en-US" sz="1400" dirty="0" smtClean="0">
                <a:solidFill>
                  <a:srgbClr val="FF0000"/>
                </a:solidFill>
              </a:rPr>
              <a:t>in a very faint state, PI reported strong absorption </a:t>
            </a:r>
            <a:r>
              <a:rPr lang="en-US" sz="1400" dirty="0" smtClean="0">
                <a:solidFill>
                  <a:srgbClr val="FF0000"/>
                </a:solidFill>
              </a:rPr>
              <a:t>lines</a:t>
            </a:r>
            <a:endParaRPr lang="en-US" sz="1400" dirty="0" smtClean="0"/>
          </a:p>
          <a:p>
            <a:r>
              <a:rPr lang="en-US" sz="1400" dirty="0">
                <a:solidFill>
                  <a:srgbClr val="0070C0"/>
                </a:solidFill>
              </a:rPr>
              <a:t>3</a:t>
            </a:r>
            <a:r>
              <a:rPr lang="en-US" sz="1400" dirty="0" smtClean="0">
                <a:solidFill>
                  <a:srgbClr val="0070C0"/>
                </a:solidFill>
              </a:rPr>
              <a:t>: </a:t>
            </a:r>
            <a:r>
              <a:rPr lang="en-US" sz="1400" dirty="0" smtClean="0">
                <a:solidFill>
                  <a:srgbClr val="0070C0"/>
                </a:solidFill>
              </a:rPr>
              <a:t>Obscured, variable </a:t>
            </a:r>
            <a:r>
              <a:rPr lang="en-US" sz="1400" dirty="0" smtClean="0">
                <a:solidFill>
                  <a:srgbClr val="0070C0"/>
                </a:solidFill>
              </a:rPr>
              <a:t>optical spectrum, broad-lined quasar </a:t>
            </a:r>
            <a:r>
              <a:rPr lang="en-US" sz="1400" dirty="0" smtClean="0">
                <a:solidFill>
                  <a:srgbClr val="0070C0"/>
                </a:solidFill>
              </a:rPr>
              <a:t>from a CCT program</a:t>
            </a:r>
            <a:r>
              <a:rPr lang="en-US" sz="1400" dirty="0" smtClean="0"/>
              <a:t> 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4: </a:t>
            </a:r>
            <a:r>
              <a:rPr lang="en-US" sz="1400" dirty="0">
                <a:solidFill>
                  <a:srgbClr val="FFC000"/>
                </a:solidFill>
              </a:rPr>
              <a:t>Jupiter to observe with Juno close to northern aurora during “attitude adjusting” </a:t>
            </a:r>
            <a:r>
              <a:rPr lang="en-US" sz="1400" dirty="0" err="1">
                <a:solidFill>
                  <a:srgbClr val="FFC000"/>
                </a:solidFill>
              </a:rPr>
              <a:t>perijoves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188" y="939800"/>
            <a:ext cx="6573012" cy="43820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flipV="1">
            <a:off x="1494249" y="3276600"/>
            <a:ext cx="6573012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04188" y="1227147"/>
            <a:ext cx="6563073" cy="309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04188" y="3872992"/>
            <a:ext cx="6563073" cy="254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04188" y="4713552"/>
            <a:ext cx="6573012" cy="31564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2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772400" cy="533400"/>
          </a:xfrm>
        </p:spPr>
        <p:txBody>
          <a:bodyPr/>
          <a:lstStyle/>
          <a:p>
            <a:r>
              <a:rPr lang="en-US" alt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Director’s Discretionary </a:t>
            </a:r>
            <a:r>
              <a:rPr lang="en-US" altLang="en-US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(DDT)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8600" y="3886200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1: </a:t>
            </a:r>
            <a:r>
              <a:rPr lang="en-US" sz="1600" dirty="0" err="1" smtClean="0">
                <a:solidFill>
                  <a:srgbClr val="FF0000"/>
                </a:solidFill>
              </a:rPr>
              <a:t>Seyfert</a:t>
            </a:r>
            <a:r>
              <a:rPr lang="en-US" sz="1600" dirty="0" smtClean="0">
                <a:solidFill>
                  <a:srgbClr val="FF0000"/>
                </a:solidFill>
              </a:rPr>
              <a:t> 1 GSN 069: quasi-periodic flares, 30 </a:t>
            </a:r>
            <a:r>
              <a:rPr lang="en-US" sz="1600" dirty="0" err="1" smtClean="0">
                <a:solidFill>
                  <a:srgbClr val="FF0000"/>
                </a:solidFill>
              </a:rPr>
              <a:t>ks</a:t>
            </a:r>
            <a:r>
              <a:rPr lang="en-US" sz="1600" dirty="0" smtClean="0">
                <a:solidFill>
                  <a:srgbClr val="FF0000"/>
                </a:solidFill>
              </a:rPr>
              <a:t>, Chandra: 3, harder and lower L, no </a:t>
            </a:r>
            <a:r>
              <a:rPr lang="en-US" sz="1600" dirty="0" smtClean="0">
                <a:solidFill>
                  <a:srgbClr val="FF0000"/>
                </a:solidFill>
              </a:rPr>
              <a:t>radio</a:t>
            </a:r>
            <a:r>
              <a:rPr lang="en-US" sz="1600" dirty="0">
                <a:solidFill>
                  <a:srgbClr val="FF0000"/>
                </a:solidFill>
              </a:rPr>
              <a:t>;</a:t>
            </a:r>
            <a:r>
              <a:rPr lang="en-US" sz="1600" dirty="0" smtClean="0">
                <a:solidFill>
                  <a:srgbClr val="FF0000"/>
                </a:solidFill>
              </a:rPr>
              <a:t> suggested: transition </a:t>
            </a:r>
            <a:r>
              <a:rPr lang="en-US" sz="1600" dirty="0" smtClean="0">
                <a:solidFill>
                  <a:srgbClr val="FF0000"/>
                </a:solidFill>
              </a:rPr>
              <a:t>disk dominated -&gt; non-disk dominated (warmer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r>
              <a:rPr lang="en-US" sz="1600" dirty="0">
                <a:solidFill>
                  <a:srgbClr val="0070C0"/>
                </a:solidFill>
              </a:rPr>
              <a:t>2</a:t>
            </a:r>
            <a:r>
              <a:rPr lang="en-US" sz="1600" dirty="0" smtClean="0">
                <a:solidFill>
                  <a:srgbClr val="0070C0"/>
                </a:solidFill>
              </a:rPr>
              <a:t>: </a:t>
            </a:r>
            <a:r>
              <a:rPr lang="en-US" sz="1600" dirty="0" err="1" smtClean="0">
                <a:solidFill>
                  <a:srgbClr val="0070C0"/>
                </a:solidFill>
              </a:rPr>
              <a:t>Quadruply</a:t>
            </a:r>
            <a:r>
              <a:rPr lang="en-US" sz="1600" dirty="0" smtClean="0">
                <a:solidFill>
                  <a:srgbClr val="0070C0"/>
                </a:solidFill>
              </a:rPr>
              <a:t> lensed AGN search: L</a:t>
            </a:r>
            <a:r>
              <a:rPr lang="en-US" sz="1600" baseline="-25000" dirty="0" smtClean="0">
                <a:solidFill>
                  <a:srgbClr val="0070C0"/>
                </a:solidFill>
              </a:rPr>
              <a:t>X</a:t>
            </a:r>
            <a:r>
              <a:rPr lang="en-US" sz="1600" dirty="0" smtClean="0">
                <a:solidFill>
                  <a:srgbClr val="0070C0"/>
                </a:solidFill>
              </a:rPr>
              <a:t> check </a:t>
            </a:r>
            <a:r>
              <a:rPr lang="en-US" sz="1600" dirty="0" smtClean="0">
                <a:solidFill>
                  <a:srgbClr val="0070C0"/>
                </a:solidFill>
              </a:rPr>
              <a:t>of several candidates in </a:t>
            </a:r>
            <a:r>
              <a:rPr lang="en-US" sz="1600" dirty="0" smtClean="0">
                <a:solidFill>
                  <a:srgbClr val="0070C0"/>
                </a:solidFill>
              </a:rPr>
              <a:t>advance of proposal</a:t>
            </a:r>
            <a:r>
              <a:rPr lang="en-US" sz="1600" dirty="0" smtClean="0"/>
              <a:t> </a:t>
            </a:r>
            <a:r>
              <a:rPr lang="en-US" sz="1600" dirty="0" smtClean="0"/>
              <a:t> </a:t>
            </a:r>
            <a:endParaRPr lang="en-US" sz="16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80" y="1143000"/>
            <a:ext cx="7598820" cy="23075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59380" y="1828800"/>
            <a:ext cx="759882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9380" y="2458278"/>
            <a:ext cx="7598820" cy="3048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533400"/>
          </a:xfrm>
        </p:spPr>
        <p:txBody>
          <a:bodyPr/>
          <a:lstStyle/>
          <a:p>
            <a:r>
              <a:rPr lang="en-US" sz="2800" b="1" dirty="0" smtClean="0"/>
              <a:t>20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Anniversary Year: 2019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We are in the midst of a full year of celebration!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Events listed on the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http://cxc.cfa.harvard.edu/cdo/chandra20/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200" i="1" dirty="0" smtClean="0"/>
              <a:t>Chandra First </a:t>
            </a:r>
            <a:r>
              <a:rPr lang="en-US" sz="2200" i="1" dirty="0" smtClean="0"/>
              <a:t>Light Celebratory Reception</a:t>
            </a:r>
            <a:r>
              <a:rPr lang="en-US" sz="2200" dirty="0" smtClean="0"/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NASM</a:t>
            </a:r>
            <a:r>
              <a:rPr lang="en-US" sz="2200" dirty="0" smtClean="0"/>
              <a:t>, Washington DC, 26 Aug 2019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M</a:t>
            </a:r>
            <a:r>
              <a:rPr lang="en-US" sz="2000" dirty="0" smtClean="0"/>
              <a:t>any people have worked very hard on a wide variety of events. It has been wonderful and fun, but we </a:t>
            </a:r>
            <a:r>
              <a:rPr lang="en-US" sz="2000" dirty="0" smtClean="0"/>
              <a:t>are</a:t>
            </a:r>
            <a:r>
              <a:rPr lang="en-US" sz="2000" dirty="0" smtClean="0"/>
              <a:t> happy it does not happen every year!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08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533400"/>
          </a:xfrm>
        </p:spPr>
        <p:txBody>
          <a:bodyPr/>
          <a:lstStyle/>
          <a:p>
            <a:r>
              <a:rPr lang="en-US" sz="2800" b="1" dirty="0" smtClean="0"/>
              <a:t>20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Anniversary Year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8153400" cy="5257800"/>
          </a:xfrm>
        </p:spPr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Books</a:t>
            </a:r>
          </a:p>
          <a:p>
            <a:r>
              <a:rPr lang="en-US" sz="2000" i="1" dirty="0" smtClean="0"/>
              <a:t>The Chandra X-ray Observatory: Exploring the High Energy Universe: </a:t>
            </a:r>
            <a:r>
              <a:rPr lang="en-US" sz="2000" dirty="0" smtClean="0"/>
              <a:t>editors: Belinda Wilkes, Wallace Tucker</a:t>
            </a:r>
          </a:p>
          <a:p>
            <a:pPr lvl="1"/>
            <a:r>
              <a:rPr lang="en-US" sz="2000" dirty="0" smtClean="0"/>
              <a:t>Review of 20 years of </a:t>
            </a:r>
            <a:r>
              <a:rPr lang="en-US" sz="2000" i="1" dirty="0" smtClean="0"/>
              <a:t>Chandra</a:t>
            </a:r>
            <a:r>
              <a:rPr lang="en-US" sz="2000" dirty="0" smtClean="0"/>
              <a:t> science for the astronomical community, </a:t>
            </a:r>
            <a:r>
              <a:rPr lang="en-US" sz="2000" dirty="0" smtClean="0"/>
              <a:t>e-book in Series: </a:t>
            </a:r>
            <a:r>
              <a:rPr lang="en-US" sz="2000" dirty="0" smtClean="0"/>
              <a:t>“American Astronomical Society/IOP”</a:t>
            </a:r>
          </a:p>
          <a:p>
            <a:pPr lvl="1"/>
            <a:r>
              <a:rPr lang="en-US" sz="2000" dirty="0" smtClean="0"/>
              <a:t>Expert authors, 11 science topical chapters and a prologue, charting the scientific discoveries and progress resulting from </a:t>
            </a:r>
            <a:r>
              <a:rPr lang="en-US" sz="2000" i="1" dirty="0" smtClean="0"/>
              <a:t>Chandra </a:t>
            </a:r>
          </a:p>
          <a:p>
            <a:pPr lvl="1"/>
            <a:r>
              <a:rPr lang="en-US" sz="2000" b="1" dirty="0" err="1" smtClean="0"/>
              <a:t>IoP</a:t>
            </a:r>
            <a:r>
              <a:rPr lang="en-US" sz="2000" b="1" dirty="0" smtClean="0"/>
              <a:t>: book is in production</a:t>
            </a:r>
          </a:p>
          <a:p>
            <a:pPr lvl="1"/>
            <a:r>
              <a:rPr lang="en-US" sz="2000" dirty="0" smtClean="0"/>
              <a:t>Hardcopies will also be available</a:t>
            </a:r>
          </a:p>
          <a:p>
            <a:pPr lvl="1"/>
            <a:r>
              <a:rPr lang="en-US" sz="2000" dirty="0" err="1" smtClean="0"/>
              <a:t>IoP</a:t>
            </a:r>
            <a:r>
              <a:rPr lang="en-US" sz="2000" dirty="0" smtClean="0"/>
              <a:t> will launch at AAS, Honolulu, Jan 2020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000" i="1" dirty="0"/>
              <a:t>Light from the Void: Chandra’s Two Decades of </a:t>
            </a:r>
            <a:r>
              <a:rPr lang="en-US" sz="2000" i="1" dirty="0" smtClean="0"/>
              <a:t>Discovery</a:t>
            </a:r>
            <a:r>
              <a:rPr lang="en-US" sz="2000" dirty="0" smtClean="0"/>
              <a:t> (TBC): 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Anniversary Chandra “Coffee-table” Picture book,</a:t>
            </a:r>
            <a:r>
              <a:rPr lang="en-US" sz="2000" i="1" dirty="0" smtClean="0"/>
              <a:t> </a:t>
            </a:r>
            <a:r>
              <a:rPr lang="en-US" sz="2000" dirty="0" smtClean="0"/>
              <a:t>Smithsonian Books, </a:t>
            </a:r>
            <a:r>
              <a:rPr lang="en-US" sz="2000" dirty="0" smtClean="0">
                <a:solidFill>
                  <a:srgbClr val="0070C0"/>
                </a:solidFill>
                <a:hlinkClick r:id="rId2"/>
              </a:rPr>
              <a:t>https</a:t>
            </a:r>
            <a:r>
              <a:rPr lang="en-US" sz="2000" dirty="0">
                <a:solidFill>
                  <a:srgbClr val="0070C0"/>
                </a:solidFill>
                <a:hlinkClick r:id="rId2"/>
              </a:rPr>
              <a:t>://www.amazon.com/Light-Void-Discovery-Chandra-Observatory/dp/1588346692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772400" cy="533400"/>
          </a:xfrm>
        </p:spPr>
        <p:txBody>
          <a:bodyPr/>
          <a:lstStyle/>
          <a:p>
            <a:r>
              <a:rPr lang="en-US" dirty="0" smtClean="0"/>
              <a:t>Celebrating 20 years of Discovery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62000" y="914400"/>
            <a:ext cx="77724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 smtClean="0"/>
              <a:t>The Chandra Science Symposium</a:t>
            </a:r>
          </a:p>
          <a:p>
            <a:pPr marL="0" indent="0" algn="ctr">
              <a:buNone/>
            </a:pPr>
            <a:endParaRPr lang="en-US" i="1" dirty="0" smtClean="0"/>
          </a:p>
          <a:p>
            <a:r>
              <a:rPr lang="en-US" dirty="0" smtClean="0"/>
              <a:t>3-6 Dec 2019, Park Plaza Hotel, Boston, MA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Special events include:</a:t>
            </a:r>
          </a:p>
          <a:p>
            <a:pPr lvl="1"/>
            <a:r>
              <a:rPr lang="en-US" dirty="0" smtClean="0"/>
              <a:t>Special session honoring Riccardo </a:t>
            </a:r>
            <a:r>
              <a:rPr lang="en-US" dirty="0" err="1" smtClean="0"/>
              <a:t>Giacconi</a:t>
            </a:r>
            <a:endParaRPr lang="en-US" dirty="0" smtClean="0"/>
          </a:p>
          <a:p>
            <a:pPr lvl="1"/>
            <a:r>
              <a:rPr lang="en-US" b="1" dirty="0" smtClean="0"/>
              <a:t>Astronauts session</a:t>
            </a:r>
            <a:r>
              <a:rPr lang="en-US" dirty="0" smtClean="0"/>
              <a:t>: Eileen Collins, Cady Coleman, Steve Hawley (TBC), Jeff Ashby (TBC)</a:t>
            </a:r>
          </a:p>
          <a:p>
            <a:pPr lvl="1"/>
            <a:r>
              <a:rPr lang="en-US" dirty="0" smtClean="0"/>
              <a:t>Banquet (following Astronaut session)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Registration includes: breakfast and lunch each day and a banquet ticket</a:t>
            </a:r>
          </a:p>
          <a:p>
            <a:pPr lvl="1"/>
            <a:r>
              <a:rPr lang="en-US" dirty="0" smtClean="0"/>
              <a:t>Website:</a:t>
            </a:r>
          </a:p>
          <a:p>
            <a:pPr marL="457200" lvl="1" indent="0">
              <a:buNone/>
            </a:pPr>
            <a:r>
              <a:rPr lang="en-US" dirty="0" smtClean="0">
                <a:hlinkClick r:id="rId2"/>
              </a:rPr>
              <a:t>http://cxc.harvard.edu/symposium_2019/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CUC: 24 Sept 2019                                                                                                        Director’s Report</a:t>
            </a:r>
            <a:endParaRPr lang="en-US" altLang="en-US" sz="1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C_Dir_Sept16">
  <a:themeElements>
    <a:clrScheme name="1_Bimonthl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imonthl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month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imonthl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imonthl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imonthl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imonthl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imonthl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imonthl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CUC_Dir_Sept16</Template>
  <TotalTime>15243</TotalTime>
  <Words>460</Words>
  <Application>Microsoft Office PowerPoint</Application>
  <PresentationFormat>On-screen Show (4:3)</PresentationFormat>
  <Paragraphs>57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Times</vt:lpstr>
      <vt:lpstr>Times New Roman</vt:lpstr>
      <vt:lpstr>Wingdings</vt:lpstr>
      <vt:lpstr>CUC_Dir_Sept16</vt:lpstr>
      <vt:lpstr>DDT Summary:  Oct 2018-Sept 2019</vt:lpstr>
      <vt:lpstr>Director’s Discretionary Time (DDT)</vt:lpstr>
      <vt:lpstr>Director’s Discretionary Time (DDT)</vt:lpstr>
      <vt:lpstr>20th Anniversary Year: 2019</vt:lpstr>
      <vt:lpstr>20th Anniversary Year</vt:lpstr>
      <vt:lpstr>Celebrating 20 years of Discovery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DDT Summary:  Oct 2015-Sept 2016</dc:title>
  <dc:creator>Anonymous</dc:creator>
  <cp:lastModifiedBy>bwilkes</cp:lastModifiedBy>
  <cp:revision>106</cp:revision>
  <dcterms:created xsi:type="dcterms:W3CDTF">2017-09-23T13:23:51Z</dcterms:created>
  <dcterms:modified xsi:type="dcterms:W3CDTF">2019-09-23T20:35:52Z</dcterms:modified>
</cp:coreProperties>
</file>