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2" r:id="rId2"/>
    <p:sldId id="331" r:id="rId3"/>
    <p:sldId id="318" r:id="rId4"/>
    <p:sldId id="330" r:id="rId5"/>
    <p:sldId id="322" r:id="rId6"/>
    <p:sldId id="332" r:id="rId7"/>
    <p:sldId id="329" r:id="rId8"/>
    <p:sldId id="334" r:id="rId9"/>
    <p:sldId id="335" r:id="rId10"/>
    <p:sldId id="336" r:id="rId11"/>
  </p:sldIdLst>
  <p:sldSz cx="9144000" cy="6858000" type="screen4x3"/>
  <p:notesSz cx="7150100" cy="9448800"/>
  <p:defaultTextStyle>
    <a:defPPr>
      <a:defRPr lang="en-US"/>
    </a:defPPr>
    <a:lvl1pPr algn="l" rtl="0" eaLnBrk="0" fontAlgn="base" hangingPunct="0">
      <a:spcBef>
        <a:spcPct val="0"/>
      </a:spcBef>
      <a:spcAft>
        <a:spcPct val="0"/>
      </a:spcAft>
      <a:defRPr sz="320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3200"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sz="3200"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sz="3200"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sz="3200" kern="1200">
        <a:solidFill>
          <a:schemeClr val="tx1"/>
        </a:solidFill>
        <a:latin typeface="Arial" charset="0"/>
        <a:ea typeface="Arial" charset="0"/>
        <a:cs typeface="Arial" charset="0"/>
      </a:defRPr>
    </a:lvl5pPr>
    <a:lvl6pPr marL="2286000" algn="l" defTabSz="914400" rtl="0" eaLnBrk="1" latinLnBrk="0" hangingPunct="1">
      <a:defRPr sz="3200" kern="1200">
        <a:solidFill>
          <a:schemeClr val="tx1"/>
        </a:solidFill>
        <a:latin typeface="Arial" charset="0"/>
        <a:ea typeface="Arial" charset="0"/>
        <a:cs typeface="Arial" charset="0"/>
      </a:defRPr>
    </a:lvl6pPr>
    <a:lvl7pPr marL="2743200" algn="l" defTabSz="914400" rtl="0" eaLnBrk="1" latinLnBrk="0" hangingPunct="1">
      <a:defRPr sz="3200" kern="1200">
        <a:solidFill>
          <a:schemeClr val="tx1"/>
        </a:solidFill>
        <a:latin typeface="Arial" charset="0"/>
        <a:ea typeface="Arial" charset="0"/>
        <a:cs typeface="Arial" charset="0"/>
      </a:defRPr>
    </a:lvl7pPr>
    <a:lvl8pPr marL="3200400" algn="l" defTabSz="914400" rtl="0" eaLnBrk="1" latinLnBrk="0" hangingPunct="1">
      <a:defRPr sz="3200" kern="1200">
        <a:solidFill>
          <a:schemeClr val="tx1"/>
        </a:solidFill>
        <a:latin typeface="Arial" charset="0"/>
        <a:ea typeface="Arial" charset="0"/>
        <a:cs typeface="Arial" charset="0"/>
      </a:defRPr>
    </a:lvl8pPr>
    <a:lvl9pPr marL="3657600" algn="l" defTabSz="914400" rtl="0" eaLnBrk="1" latinLnBrk="0" hangingPunct="1">
      <a:defRPr sz="3200"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432FF"/>
    <a:srgbClr val="EEDB33"/>
    <a:srgbClr val="F2FB00"/>
    <a:srgbClr val="CDCDCD"/>
    <a:srgbClr val="000000"/>
    <a:srgbClr val="FFD4CD"/>
    <a:srgbClr val="FFBDB1"/>
    <a:srgbClr val="FFA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4"/>
    <p:restoredTop sz="94742"/>
  </p:normalViewPr>
  <p:slideViewPr>
    <p:cSldViewPr snapToObjects="1">
      <p:cViewPr varScale="1">
        <p:scale>
          <a:sx n="185" d="100"/>
          <a:sy n="185" d="100"/>
        </p:scale>
        <p:origin x="21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x-none" altLang="x-none"/>
          </a:p>
        </p:txBody>
      </p:sp>
      <p:sp>
        <p:nvSpPr>
          <p:cNvPr id="3" name="Date Placeholder 2"/>
          <p:cNvSpPr>
            <a:spLocks noGrp="1"/>
          </p:cNvSpPr>
          <p:nvPr>
            <p:ph type="dt" sz="quarter" idx="1"/>
          </p:nvPr>
        </p:nvSpPr>
        <p:spPr>
          <a:xfrm>
            <a:off x="4049713" y="0"/>
            <a:ext cx="3098800" cy="4730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5D94949-678B-9B4F-ACEC-93680C066D9B}" type="datetime1">
              <a:rPr lang="en-US" altLang="en-US"/>
              <a:pPr/>
              <a:t>8/29/18</a:t>
            </a:fld>
            <a:endParaRPr lang="en-US" altLang="en-US"/>
          </a:p>
        </p:txBody>
      </p:sp>
      <p:sp>
        <p:nvSpPr>
          <p:cNvPr id="4" name="Footer Placeholder 3"/>
          <p:cNvSpPr>
            <a:spLocks noGrp="1"/>
          </p:cNvSpPr>
          <p:nvPr>
            <p:ph type="ftr" sz="quarter" idx="2"/>
          </p:nvPr>
        </p:nvSpPr>
        <p:spPr>
          <a:xfrm>
            <a:off x="0" y="8974138"/>
            <a:ext cx="3098800" cy="47307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x-none" altLang="x-none"/>
          </a:p>
        </p:txBody>
      </p:sp>
      <p:sp>
        <p:nvSpPr>
          <p:cNvPr id="5" name="Slide Number Placeholder 4"/>
          <p:cNvSpPr>
            <a:spLocks noGrp="1"/>
          </p:cNvSpPr>
          <p:nvPr>
            <p:ph type="sldNum" sz="quarter" idx="3"/>
          </p:nvPr>
        </p:nvSpPr>
        <p:spPr>
          <a:xfrm>
            <a:off x="4049713" y="8974138"/>
            <a:ext cx="3098800" cy="473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2A1B3C-8D4B-C045-A8CA-3DF781033FC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x-none" altLang="x-none"/>
          </a:p>
        </p:txBody>
      </p:sp>
      <p:sp>
        <p:nvSpPr>
          <p:cNvPr id="52227" name="Rectangle 3"/>
          <p:cNvSpPr>
            <a:spLocks noGrp="1" noChangeArrowheads="1"/>
          </p:cNvSpPr>
          <p:nvPr>
            <p:ph type="dt" idx="1"/>
          </p:nvPr>
        </p:nvSpPr>
        <p:spPr bwMode="auto">
          <a:xfrm>
            <a:off x="4038600" y="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x-none" altLang="x-none"/>
          </a:p>
        </p:txBody>
      </p:sp>
      <p:sp>
        <p:nvSpPr>
          <p:cNvPr id="13316" name="Rectangle 4"/>
          <p:cNvSpPr>
            <a:spLocks noGrp="1" noRot="1" noChangeAspect="1" noChangeArrowheads="1" noTextEdit="1"/>
          </p:cNvSpPr>
          <p:nvPr>
            <p:ph type="sldImg" idx="2"/>
          </p:nvPr>
        </p:nvSpPr>
        <p:spPr bwMode="auto">
          <a:xfrm>
            <a:off x="1193800" y="685800"/>
            <a:ext cx="4775200" cy="3581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9" name="Rectangle 5"/>
          <p:cNvSpPr>
            <a:spLocks noGrp="1" noChangeArrowheads="1"/>
          </p:cNvSpPr>
          <p:nvPr>
            <p:ph type="body" sz="quarter" idx="3"/>
          </p:nvPr>
        </p:nvSpPr>
        <p:spPr bwMode="auto">
          <a:xfrm>
            <a:off x="990600" y="4495800"/>
            <a:ext cx="5181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991600"/>
            <a:ext cx="3124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x-none" altLang="x-none"/>
          </a:p>
        </p:txBody>
      </p:sp>
      <p:sp>
        <p:nvSpPr>
          <p:cNvPr id="52231" name="Rectangle 7"/>
          <p:cNvSpPr>
            <a:spLocks noGrp="1" noChangeArrowheads="1"/>
          </p:cNvSpPr>
          <p:nvPr>
            <p:ph type="sldNum" sz="quarter" idx="5"/>
          </p:nvPr>
        </p:nvSpPr>
        <p:spPr bwMode="auto">
          <a:xfrm>
            <a:off x="4038600" y="8991600"/>
            <a:ext cx="3124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A4D914F-A8B5-144F-8B6F-04C822CE358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1pPr>
    <a:lvl2pPr marL="4572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2pPr>
    <a:lvl3pPr marL="9144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3pPr>
    <a:lvl4pPr marL="13716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4pPr>
    <a:lvl5pPr marL="18288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37931725" indent="-37474525">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86B84381-DB62-8F45-98FC-D31EA6BCEA56}" type="slidenum">
              <a:rPr lang="en-US" altLang="en-US"/>
              <a:pPr>
                <a:spcBef>
                  <a:spcPct val="0"/>
                </a:spcBef>
              </a:pPr>
              <a:t>1</a:t>
            </a:fld>
            <a:endParaRPr lang="en-US" alt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a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37931725" indent="-37474525">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F8B08E92-DE0B-934A-A924-02FC52B894CD}" type="slidenum">
              <a:rPr lang="en-US" altLang="en-US"/>
              <a:pPr>
                <a:spcBef>
                  <a:spcPct val="0"/>
                </a:spcBef>
              </a:pPr>
              <a:t>10</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a typeface="Arial" charset="0"/>
              <a:cs typeface="Arial" charset="0"/>
            </a:endParaRPr>
          </a:p>
        </p:txBody>
      </p:sp>
    </p:spTree>
    <p:extLst>
      <p:ext uri="{BB962C8B-B14F-4D97-AF65-F5344CB8AC3E}">
        <p14:creationId xmlns:p14="http://schemas.microsoft.com/office/powerpoint/2010/main" val="64195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ACA</a:t>
            </a:r>
            <a:r>
              <a:rPr lang="en-US" baseline="0" dirty="0" smtClean="0"/>
              <a:t> cooling region requires 40-65 </a:t>
            </a:r>
            <a:r>
              <a:rPr lang="en-US" baseline="0" dirty="0" err="1" smtClean="0"/>
              <a:t>ks</a:t>
            </a:r>
            <a:r>
              <a:rPr lang="en-US" baseline="0" dirty="0" smtClean="0"/>
              <a:t> to provide sufficiently cool starting state to repeat dwells of ~50 </a:t>
            </a:r>
            <a:r>
              <a:rPr lang="en-US" baseline="0" dirty="0" err="1" smtClean="0"/>
              <a:t>ks</a:t>
            </a:r>
            <a:r>
              <a:rPr lang="en-US" baseline="0" dirty="0" smtClean="0"/>
              <a:t> at sun-normal attitudes, but that DPA limits time in these cooling regions to considerably lass than that. Can drop chips to help mitigate this, but overall it is a significant limitation.</a:t>
            </a:r>
          </a:p>
        </p:txBody>
      </p:sp>
      <p:sp>
        <p:nvSpPr>
          <p:cNvPr id="4" name="Slide Number Placeholder 3"/>
          <p:cNvSpPr>
            <a:spLocks noGrp="1"/>
          </p:cNvSpPr>
          <p:nvPr>
            <p:ph type="sldNum" sz="quarter" idx="10"/>
          </p:nvPr>
        </p:nvSpPr>
        <p:spPr/>
        <p:txBody>
          <a:bodyPr/>
          <a:lstStyle/>
          <a:p>
            <a:fld id="{4A4D914F-A8B5-144F-8B6F-04C822CE3588}" type="slidenum">
              <a:rPr lang="en-US" altLang="en-US" smtClean="0"/>
              <a:pPr/>
              <a:t>2</a:t>
            </a:fld>
            <a:endParaRPr lang="en-US" altLang="en-US"/>
          </a:p>
        </p:txBody>
      </p:sp>
    </p:spTree>
    <p:extLst>
      <p:ext uri="{BB962C8B-B14F-4D97-AF65-F5344CB8AC3E}">
        <p14:creationId xmlns:p14="http://schemas.microsoft.com/office/powerpoint/2010/main" val="98555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Arial" charset="0"/>
              <a:ea typeface="Arial" charset="0"/>
              <a:cs typeface="Arial"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fld id="{9CFC020F-2FDA-7F4C-A6DB-39F277290D16}"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x-none" altLang="x-none">
              <a:latin typeface="Arial" charset="0"/>
              <a:ea typeface="Arial" charset="0"/>
              <a:cs typeface="Arial"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fld id="{5F5F3B27-F52D-9842-866B-E2BC2254B06D}"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37931725" indent="-37474525">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5EF15A3D-030C-794C-8A45-86D0D72C4BFE}" type="slidenum">
              <a:rPr lang="en-US" altLang="en-US"/>
              <a:pPr>
                <a:spcBef>
                  <a:spcPct val="0"/>
                </a:spcBef>
              </a:pPr>
              <a:t>5</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x-none">
                <a:latin typeface="Arial" charset="0"/>
                <a:ea typeface="Arial" charset="0"/>
                <a:cs typeface="Arial" charset="0"/>
              </a:rPr>
              <a:t> </a:t>
            </a:r>
            <a:endParaRPr lang="en-US" altLang="en-US">
              <a:latin typeface="Arial" charset="0"/>
              <a:ea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tLang="x-none" dirty="0" smtClean="0">
                <a:latin typeface="Arial" charset="0"/>
                <a:ea typeface="Arial" charset="0"/>
                <a:cs typeface="Arial" charset="0"/>
              </a:rPr>
              <a:t>Noteworthy: In Cycle 20, 51.3%</a:t>
            </a:r>
            <a:r>
              <a:rPr lang="en-US" altLang="x-none" baseline="0" dirty="0" smtClean="0">
                <a:latin typeface="Arial" charset="0"/>
                <a:ea typeface="Arial" charset="0"/>
                <a:cs typeface="Arial" charset="0"/>
              </a:rPr>
              <a:t> of proposed TOO time was accepted. (58.7% if claimed trigger probabilities are not considered in totals.)</a:t>
            </a:r>
          </a:p>
          <a:p>
            <a:endParaRPr lang="en-US" altLang="x-none" baseline="0" dirty="0" smtClean="0">
              <a:latin typeface="Arial" charset="0"/>
              <a:ea typeface="Arial" charset="0"/>
              <a:cs typeface="Arial" charset="0"/>
            </a:endParaRPr>
          </a:p>
          <a:p>
            <a:r>
              <a:rPr lang="en-US" altLang="x-none" baseline="0" dirty="0" smtClean="0">
                <a:latin typeface="Arial" charset="0"/>
                <a:ea typeface="Arial" charset="0"/>
                <a:cs typeface="Arial" charset="0"/>
              </a:rPr>
              <a:t>Cycle 19: 45.1% and  52.7%. Cycle 18: 42% and 47.8%. The point is that, contrary to what people often claim, Chandra TOO programs are not more difficult to get than normal observations. (And the success ratio on DDT programs, which is largely TOOs, is high as well.)</a:t>
            </a:r>
            <a:endParaRPr lang="x-none" altLang="x-none" dirty="0">
              <a:latin typeface="Arial" charset="0"/>
              <a:ea typeface="Arial" charset="0"/>
              <a:cs typeface="Arial"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fld id="{BE90A09E-7296-AD41-8D7D-6168D9AECC38}" type="slidenum">
              <a:rPr lang="en-US" altLang="en-US" sz="1200"/>
              <a:pPr/>
              <a:t>6</a:t>
            </a:fld>
            <a:endParaRPr lang="en-US" altLang="en-US" sz="1200"/>
          </a:p>
        </p:txBody>
      </p:sp>
    </p:spTree>
    <p:extLst>
      <p:ext uri="{BB962C8B-B14F-4D97-AF65-F5344CB8AC3E}">
        <p14:creationId xmlns:p14="http://schemas.microsoft.com/office/powerpoint/2010/main" val="195544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37931725" indent="-37474525">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AB6ABD0E-7983-1342-947E-D53B745E9219}" type="slidenum">
              <a:rPr lang="en-US" altLang="en-US"/>
              <a:pPr>
                <a:spcBef>
                  <a:spcPct val="0"/>
                </a:spcBef>
              </a:pPr>
              <a:t>7</a:t>
            </a:fld>
            <a:endParaRPr lang="en-US"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en-US" dirty="0" smtClean="0">
                <a:latin typeface="Arial" charset="0"/>
                <a:ea typeface="Arial" charset="0"/>
                <a:cs typeface="Arial" charset="0"/>
              </a:rPr>
              <a:t>Note: There were</a:t>
            </a:r>
            <a:r>
              <a:rPr lang="en-US" altLang="en-US" baseline="0" dirty="0" smtClean="0">
                <a:latin typeface="Arial" charset="0"/>
                <a:ea typeface="Arial" charset="0"/>
                <a:cs typeface="Arial" charset="0"/>
              </a:rPr>
              <a:t> 4 missed constraints in Cycle 18: one 90 </a:t>
            </a:r>
            <a:r>
              <a:rPr lang="en-US" altLang="en-US" baseline="0" dirty="0" err="1" smtClean="0">
                <a:latin typeface="Arial" charset="0"/>
                <a:ea typeface="Arial" charset="0"/>
                <a:cs typeface="Arial" charset="0"/>
              </a:rPr>
              <a:t>ks</a:t>
            </a:r>
            <a:r>
              <a:rPr lang="en-US" altLang="en-US" baseline="0" dirty="0" smtClean="0">
                <a:latin typeface="Arial" charset="0"/>
                <a:ea typeface="Arial" charset="0"/>
                <a:cs typeface="Arial" charset="0"/>
              </a:rPr>
              <a:t> observation w/ </a:t>
            </a:r>
            <a:r>
              <a:rPr lang="en-US" altLang="en-US" baseline="0" dirty="0" err="1" smtClean="0">
                <a:latin typeface="Arial" charset="0"/>
                <a:ea typeface="Arial" charset="0"/>
                <a:cs typeface="Arial" charset="0"/>
              </a:rPr>
              <a:t>uninterrupt</a:t>
            </a:r>
            <a:r>
              <a:rPr lang="en-US" altLang="en-US" baseline="0" dirty="0" smtClean="0">
                <a:latin typeface="Arial" charset="0"/>
                <a:ea typeface="Arial" charset="0"/>
                <a:cs typeface="Arial" charset="0"/>
              </a:rPr>
              <a:t> constraint had to be split (counts as 2); one monitor constraint missed 90-110 day separation by &lt;1 day; one phase constraint got slightly less than 90% of data in phase window. The rest indicated in plot are </a:t>
            </a:r>
            <a:r>
              <a:rPr lang="en-US" altLang="en-US" baseline="0" dirty="0" err="1" smtClean="0">
                <a:latin typeface="Arial" charset="0"/>
                <a:ea typeface="Arial" charset="0"/>
                <a:cs typeface="Arial" charset="0"/>
              </a:rPr>
              <a:t>Ar</a:t>
            </a:r>
            <a:r>
              <a:rPr lang="en-US" altLang="en-US" baseline="0" dirty="0" smtClean="0">
                <a:latin typeface="Arial" charset="0"/>
                <a:ea typeface="Arial" charset="0"/>
                <a:cs typeface="Arial" charset="0"/>
              </a:rPr>
              <a:t> Lac CAL targets incorrectly entered with monitor constraints rather than group constraint. Group constraint was met, but not in </a:t>
            </a:r>
            <a:r>
              <a:rPr lang="en-US" altLang="en-US" baseline="0" dirty="0" err="1" smtClean="0">
                <a:latin typeface="Arial" charset="0"/>
                <a:ea typeface="Arial" charset="0"/>
                <a:cs typeface="Arial" charset="0"/>
              </a:rPr>
              <a:t>ObsID</a:t>
            </a:r>
            <a:r>
              <a:rPr lang="en-US" altLang="en-US" baseline="0" dirty="0" smtClean="0">
                <a:latin typeface="Arial" charset="0"/>
                <a:ea typeface="Arial" charset="0"/>
                <a:cs typeface="Arial" charset="0"/>
              </a:rPr>
              <a:t> order (which wasn’t actually important).</a:t>
            </a:r>
          </a:p>
          <a:p>
            <a:pPr eaLnBrk="1" hangingPunct="1"/>
            <a:endParaRPr lang="en-US" altLang="en-US" baseline="0" dirty="0" smtClean="0">
              <a:latin typeface="Arial" charset="0"/>
              <a:ea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37931725" indent="-37474525">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F8B08E92-DE0B-934A-A924-02FC52B894CD}" type="slidenum">
              <a:rPr lang="en-US" altLang="en-US"/>
              <a:pPr>
                <a:spcBef>
                  <a:spcPct val="0"/>
                </a:spcBef>
              </a:pPr>
              <a:t>8</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en-US" dirty="0" smtClean="0">
                <a:latin typeface="Arial" charset="0"/>
                <a:ea typeface="Arial" charset="0"/>
                <a:cs typeface="Arial" charset="0"/>
              </a:rPr>
              <a:t>Note that the above criteria</a:t>
            </a:r>
            <a:r>
              <a:rPr lang="en-US" altLang="en-US" baseline="0" dirty="0" smtClean="0">
                <a:latin typeface="Arial" charset="0"/>
                <a:ea typeface="Arial" charset="0"/>
                <a:cs typeface="Arial" charset="0"/>
              </a:rPr>
              <a:t> are conservative. </a:t>
            </a:r>
            <a:r>
              <a:rPr lang="en-US" altLang="en-US" dirty="0" smtClean="0">
                <a:latin typeface="Arial" charset="0"/>
                <a:ea typeface="Arial" charset="0"/>
                <a:cs typeface="Arial" charset="0"/>
              </a:rPr>
              <a:t>New tools</a:t>
            </a:r>
            <a:r>
              <a:rPr lang="en-US" altLang="en-US" baseline="0" dirty="0" smtClean="0">
                <a:latin typeface="Arial" charset="0"/>
                <a:ea typeface="Arial" charset="0"/>
                <a:cs typeface="Arial" charset="0"/>
              </a:rPr>
              <a:t> being developed to better estimate star acquisition probability, which will relieve some of the above scheduling pressure.</a:t>
            </a:r>
          </a:p>
          <a:p>
            <a:pPr eaLnBrk="1" hangingPunct="1"/>
            <a:endParaRPr lang="en-US" altLang="en-US" baseline="0" dirty="0" smtClean="0">
              <a:latin typeface="Arial" charset="0"/>
              <a:ea typeface="Arial" charset="0"/>
              <a:cs typeface="Arial" charset="0"/>
            </a:endParaRPr>
          </a:p>
          <a:p>
            <a:pPr eaLnBrk="1" hangingPunct="1"/>
            <a:r>
              <a:rPr lang="en-US" altLang="en-US" baseline="0" dirty="0" smtClean="0">
                <a:latin typeface="Arial" charset="0"/>
                <a:ea typeface="Arial" charset="0"/>
                <a:cs typeface="Arial" charset="0"/>
              </a:rPr>
              <a:t>Actual 8/24/18 numbers, using all unobserved Cycle 17/18 targets (including TOO w/ coordinates): 811 targets; 699 have </a:t>
            </a:r>
            <a:r>
              <a:rPr lang="en-US" altLang="en-US" baseline="0" dirty="0" err="1" smtClean="0">
                <a:latin typeface="Arial" charset="0"/>
                <a:ea typeface="Arial" charset="0"/>
                <a:cs typeface="Arial" charset="0"/>
              </a:rPr>
              <a:t>frac_nom_ok</a:t>
            </a:r>
            <a:r>
              <a:rPr lang="en-US" altLang="en-US" baseline="0" dirty="0" smtClean="0">
                <a:latin typeface="Arial" charset="0"/>
                <a:ea typeface="Arial" charset="0"/>
                <a:cs typeface="Arial" charset="0"/>
              </a:rPr>
              <a:t>=1, 182 have </a:t>
            </a:r>
            <a:r>
              <a:rPr lang="en-US" altLang="en-US" baseline="0" dirty="0" err="1" smtClean="0">
                <a:latin typeface="Arial" charset="0"/>
                <a:ea typeface="Arial" charset="0"/>
                <a:cs typeface="Arial" charset="0"/>
              </a:rPr>
              <a:t>frac_nom_ok</a:t>
            </a:r>
            <a:r>
              <a:rPr lang="en-US" altLang="en-US" baseline="0" dirty="0" smtClean="0">
                <a:latin typeface="Arial" charset="0"/>
                <a:ea typeface="Arial" charset="0"/>
                <a:cs typeface="Arial" charset="0"/>
              </a:rPr>
              <a:t>&lt;1 but </a:t>
            </a:r>
            <a:r>
              <a:rPr lang="en-US" altLang="en-US" baseline="0" dirty="0" err="1" smtClean="0">
                <a:latin typeface="Arial" charset="0"/>
                <a:ea typeface="Arial" charset="0"/>
                <a:cs typeface="Arial" charset="0"/>
              </a:rPr>
              <a:t>frac_best_ok</a:t>
            </a:r>
            <a:r>
              <a:rPr lang="en-US" altLang="en-US" baseline="0" dirty="0" smtClean="0">
                <a:latin typeface="Arial" charset="0"/>
                <a:ea typeface="Arial" charset="0"/>
                <a:cs typeface="Arial" charset="0"/>
              </a:rPr>
              <a:t>=1; 75 have both &lt;1 (i.e., limited weeks); 8 are never ok at nominal; 7 are never ok </a:t>
            </a:r>
            <a:r>
              <a:rPr lang="en-US" altLang="en-US" baseline="0" smtClean="0">
                <a:latin typeface="Arial" charset="0"/>
                <a:ea typeface="Arial" charset="0"/>
                <a:cs typeface="Arial" charset="0"/>
              </a:rPr>
              <a:t>(i.e., need creep-in-and-away).</a:t>
            </a:r>
            <a:endParaRPr lang="en-US" altLang="en-US" dirty="0">
              <a:latin typeface="Arial" charset="0"/>
              <a:ea typeface="Arial" charset="0"/>
              <a:cs typeface="Arial" charset="0"/>
            </a:endParaRPr>
          </a:p>
        </p:txBody>
      </p:sp>
    </p:spTree>
    <p:extLst>
      <p:ext uri="{BB962C8B-B14F-4D97-AF65-F5344CB8AC3E}">
        <p14:creationId xmlns:p14="http://schemas.microsoft.com/office/powerpoint/2010/main" val="1326158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Arial" charset="0"/>
                <a:cs typeface="Arial" charset="0"/>
              </a:defRPr>
            </a:lvl1pPr>
            <a:lvl2pPr marL="37931725" indent="-37474525">
              <a:spcBef>
                <a:spcPct val="30000"/>
              </a:spcBef>
              <a:defRPr sz="1200">
                <a:solidFill>
                  <a:schemeClr val="tx1"/>
                </a:solidFill>
                <a:latin typeface="Arial" charset="0"/>
                <a:ea typeface="Arial" charset="0"/>
                <a:cs typeface="Arial" charset="0"/>
              </a:defRPr>
            </a:lvl2pPr>
            <a:lvl3pPr marL="1143000" indent="-228600">
              <a:spcBef>
                <a:spcPct val="30000"/>
              </a:spcBef>
              <a:defRPr sz="1200">
                <a:solidFill>
                  <a:schemeClr val="tx1"/>
                </a:solidFill>
                <a:latin typeface="Arial" charset="0"/>
                <a:ea typeface="Arial" charset="0"/>
                <a:cs typeface="Arial" charset="0"/>
              </a:defRPr>
            </a:lvl3pPr>
            <a:lvl4pPr marL="1600200" indent="-228600">
              <a:spcBef>
                <a:spcPct val="30000"/>
              </a:spcBef>
              <a:defRPr sz="1200">
                <a:solidFill>
                  <a:schemeClr val="tx1"/>
                </a:solidFill>
                <a:latin typeface="Arial" charset="0"/>
                <a:ea typeface="Arial" charset="0"/>
                <a:cs typeface="Arial" charset="0"/>
              </a:defRPr>
            </a:lvl4pPr>
            <a:lvl5pPr marL="2057400" indent="-228600">
              <a:spcBef>
                <a:spcPct val="30000"/>
              </a:spcBef>
              <a:defRPr sz="1200">
                <a:solidFill>
                  <a:schemeClr val="tx1"/>
                </a:solidFill>
                <a:latin typeface="Arial"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F8B08E92-DE0B-934A-A924-02FC52B894CD}" type="slidenum">
              <a:rPr lang="en-US" altLang="en-US"/>
              <a:pPr>
                <a:spcBef>
                  <a:spcPct val="0"/>
                </a:spcBef>
              </a:pPr>
              <a:t>9</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a typeface="Arial" charset="0"/>
              <a:cs typeface="Arial" charset="0"/>
            </a:endParaRPr>
          </a:p>
        </p:txBody>
      </p:sp>
    </p:spTree>
    <p:extLst>
      <p:ext uri="{BB962C8B-B14F-4D97-AF65-F5344CB8AC3E}">
        <p14:creationId xmlns:p14="http://schemas.microsoft.com/office/powerpoint/2010/main" val="198506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101371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161125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3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3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54722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149855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48061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403860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03860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98370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176976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172559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23886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9412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r>
              <a:rPr lang="sv-SE" altLang="en-US"/>
              <a:t>Chandra User’s Committee Meeting (09/13/18)                                                             J. Vrtilek (Chandra Mission Planning)</a:t>
            </a:r>
            <a:endParaRPr lang="en-US" altLang="en-US"/>
          </a:p>
        </p:txBody>
      </p:sp>
    </p:spTree>
    <p:extLst>
      <p:ext uri="{BB962C8B-B14F-4D97-AF65-F5344CB8AC3E}">
        <p14:creationId xmlns:p14="http://schemas.microsoft.com/office/powerpoint/2010/main" val="15562452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762000"/>
            <a:ext cx="82296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81000" y="6477000"/>
            <a:ext cx="8534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r>
              <a:rPr lang="sv-SE" altLang="en-US"/>
              <a:t>Chandra User’s Committee Meeting (09/13/18)                                                             J. Vrtilek (Chandra Mission Planning)</a:t>
            </a:r>
            <a:endParaRPr lang="en-US" altLang="en-US"/>
          </a:p>
        </p:txBody>
      </p:sp>
      <p:sp>
        <p:nvSpPr>
          <p:cNvPr id="2" name="Line 9"/>
          <p:cNvSpPr>
            <a:spLocks noChangeShapeType="1"/>
          </p:cNvSpPr>
          <p:nvPr userDrawn="1"/>
        </p:nvSpPr>
        <p:spPr bwMode="auto">
          <a:xfrm>
            <a:off x="0" y="6477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6" descr="mplogo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05750" y="120650"/>
            <a:ext cx="781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pitchFamily="-65" charset="0"/>
          <a:ea typeface="Arial" pitchFamily="-65" charset="0"/>
          <a:cs typeface="Arial" pitchFamily="-65" charset="0"/>
        </a:defRPr>
      </a:lvl2pPr>
      <a:lvl3pPr algn="ctr" rtl="0" eaLnBrk="0" fontAlgn="base" hangingPunct="0">
        <a:spcBef>
          <a:spcPct val="0"/>
        </a:spcBef>
        <a:spcAft>
          <a:spcPct val="0"/>
        </a:spcAft>
        <a:defRPr sz="2800">
          <a:solidFill>
            <a:schemeClr val="tx2"/>
          </a:solidFill>
          <a:latin typeface="Arial" pitchFamily="-65" charset="0"/>
          <a:ea typeface="Arial" pitchFamily="-65" charset="0"/>
          <a:cs typeface="Arial" pitchFamily="-65" charset="0"/>
        </a:defRPr>
      </a:lvl3pPr>
      <a:lvl4pPr algn="ctr" rtl="0" eaLnBrk="0" fontAlgn="base" hangingPunct="0">
        <a:spcBef>
          <a:spcPct val="0"/>
        </a:spcBef>
        <a:spcAft>
          <a:spcPct val="0"/>
        </a:spcAft>
        <a:defRPr sz="2800">
          <a:solidFill>
            <a:schemeClr val="tx2"/>
          </a:solidFill>
          <a:latin typeface="Arial" pitchFamily="-65" charset="0"/>
          <a:ea typeface="Arial" pitchFamily="-65" charset="0"/>
          <a:cs typeface="Arial" pitchFamily="-65" charset="0"/>
        </a:defRPr>
      </a:lvl4pPr>
      <a:lvl5pPr algn="ctr" rtl="0" eaLnBrk="0" fontAlgn="base" hangingPunct="0">
        <a:spcBef>
          <a:spcPct val="0"/>
        </a:spcBef>
        <a:spcAft>
          <a:spcPct val="0"/>
        </a:spcAft>
        <a:defRPr sz="2800">
          <a:solidFill>
            <a:schemeClr val="tx2"/>
          </a:solidFill>
          <a:latin typeface="Arial" pitchFamily="-65" charset="0"/>
          <a:ea typeface="Arial" pitchFamily="-65" charset="0"/>
          <a:cs typeface="Arial" pitchFamily="-65" charset="0"/>
        </a:defRPr>
      </a:lvl5pPr>
      <a:lvl6pPr marL="457200" algn="ctr" rtl="0" fontAlgn="base">
        <a:spcBef>
          <a:spcPct val="0"/>
        </a:spcBef>
        <a:spcAft>
          <a:spcPct val="0"/>
        </a:spcAft>
        <a:defRPr sz="2800">
          <a:solidFill>
            <a:schemeClr val="tx2"/>
          </a:solidFill>
          <a:latin typeface="Arial" pitchFamily="-65" charset="0"/>
          <a:ea typeface="Arial" pitchFamily="-65" charset="0"/>
          <a:cs typeface="Arial" pitchFamily="-65" charset="0"/>
        </a:defRPr>
      </a:lvl6pPr>
      <a:lvl7pPr marL="914400" algn="ctr" rtl="0" fontAlgn="base">
        <a:spcBef>
          <a:spcPct val="0"/>
        </a:spcBef>
        <a:spcAft>
          <a:spcPct val="0"/>
        </a:spcAft>
        <a:defRPr sz="2800">
          <a:solidFill>
            <a:schemeClr val="tx2"/>
          </a:solidFill>
          <a:latin typeface="Arial" pitchFamily="-65" charset="0"/>
          <a:ea typeface="Arial" pitchFamily="-65" charset="0"/>
          <a:cs typeface="Arial" pitchFamily="-65" charset="0"/>
        </a:defRPr>
      </a:lvl7pPr>
      <a:lvl8pPr marL="1371600" algn="ctr" rtl="0" fontAlgn="base">
        <a:spcBef>
          <a:spcPct val="0"/>
        </a:spcBef>
        <a:spcAft>
          <a:spcPct val="0"/>
        </a:spcAft>
        <a:defRPr sz="2800">
          <a:solidFill>
            <a:schemeClr val="tx2"/>
          </a:solidFill>
          <a:latin typeface="Arial" pitchFamily="-65" charset="0"/>
          <a:ea typeface="Arial" pitchFamily="-65" charset="0"/>
          <a:cs typeface="Arial" pitchFamily="-65" charset="0"/>
        </a:defRPr>
      </a:lvl8pPr>
      <a:lvl9pPr marL="1828800" algn="ctr" rtl="0" fontAlgn="base">
        <a:spcBef>
          <a:spcPct val="0"/>
        </a:spcBef>
        <a:spcAft>
          <a:spcPct val="0"/>
        </a:spcAft>
        <a:defRPr sz="2800">
          <a:solidFill>
            <a:schemeClr val="tx2"/>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Char char="•"/>
        <a:defRPr sz="20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15362" name="Rectangle 4"/>
          <p:cNvSpPr>
            <a:spLocks noGrp="1" noChangeArrowheads="1"/>
          </p:cNvSpPr>
          <p:nvPr>
            <p:ph type="ctrTitle"/>
          </p:nvPr>
        </p:nvSpPr>
        <p:spPr>
          <a:xfrm>
            <a:off x="2209800" y="1968500"/>
            <a:ext cx="4495800" cy="1470025"/>
          </a:xfrm>
        </p:spPr>
        <p:txBody>
          <a:bodyPr/>
          <a:lstStyle/>
          <a:p>
            <a:pPr eaLnBrk="1" hangingPunct="1"/>
            <a:r>
              <a:rPr lang="en-US" altLang="en-US" sz="3200"/>
              <a:t>Mission Planning Updates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30722" name="Rectangle 4"/>
          <p:cNvSpPr>
            <a:spLocks noGrp="1" noChangeArrowheads="1"/>
          </p:cNvSpPr>
          <p:nvPr>
            <p:ph type="title"/>
          </p:nvPr>
        </p:nvSpPr>
        <p:spPr>
          <a:xfrm>
            <a:off x="457200" y="0"/>
            <a:ext cx="8229600" cy="487363"/>
          </a:xfrm>
        </p:spPr>
        <p:txBody>
          <a:bodyPr/>
          <a:lstStyle/>
          <a:p>
            <a:pPr eaLnBrk="1" hangingPunct="1"/>
            <a:r>
              <a:rPr lang="en-US" altLang="en-US" dirty="0" smtClean="0"/>
              <a:t>Momentum Management in LTS</a:t>
            </a:r>
            <a:endParaRPr lang="en-US" altLang="en-US" dirty="0"/>
          </a:p>
        </p:txBody>
      </p:sp>
      <p:sp>
        <p:nvSpPr>
          <p:cNvPr id="30723"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8C3ACB0C-9697-5143-AE9B-35AD0E459D83}" type="slidenum">
              <a:rPr lang="en-US" altLang="en-US" sz="1200">
                <a:solidFill>
                  <a:srgbClr val="898989"/>
                </a:solidFill>
              </a:rPr>
              <a:pPr algn="r" eaLnBrk="1" hangingPunct="1">
                <a:spcBef>
                  <a:spcPct val="0"/>
                </a:spcBef>
                <a:buFontTx/>
                <a:buNone/>
              </a:pPr>
              <a:t>10</a:t>
            </a:fld>
            <a:endParaRPr lang="en-US" altLang="en-US" sz="1200">
              <a:solidFill>
                <a:srgbClr val="898989"/>
              </a:solidFill>
            </a:endParaRPr>
          </a:p>
        </p:txBody>
      </p:sp>
      <p:sp>
        <p:nvSpPr>
          <p:cNvPr id="30724" name="TextBox 88"/>
          <p:cNvSpPr txBox="1">
            <a:spLocks noChangeArrowheads="1"/>
          </p:cNvSpPr>
          <p:nvPr/>
        </p:nvSpPr>
        <p:spPr bwMode="auto">
          <a:xfrm>
            <a:off x="152400" y="3645456"/>
            <a:ext cx="87630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Decreased perigee altitude in upcoming years will result in large gravity-gradient</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torques, requiring considerable shedding of angular momentum.</a:t>
            </a:r>
            <a:endParaRPr lang="en-US" altLang="en-US" sz="1800" dirty="0">
              <a:solidFill>
                <a:schemeClr val="tx1"/>
              </a:solidFill>
            </a:endParaRP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While propulsion fuel is not a concern, to conserve on total number of thruster </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“warm starts,” we are currently limiting momentum unloads to ~1 per month.</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This is accomplished by minimizing solar radiation torques through careful</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target selection.</a:t>
            </a:r>
          </a:p>
          <a:p>
            <a:pPr eaLnBrk="1" hangingPunct="1">
              <a:spcBef>
                <a:spcPct val="0"/>
              </a:spcBef>
              <a:buFontTx/>
              <a:buNone/>
            </a:pPr>
            <a:endParaRPr lang="en-US" altLang="en-US" sz="800" dirty="0" smtClean="0">
              <a:solidFill>
                <a:schemeClr val="tx1"/>
              </a:solidFill>
            </a:endParaRPr>
          </a:p>
          <a:p>
            <a:pPr eaLnBrk="1" hangingPunct="1">
              <a:spcBef>
                <a:spcPct val="0"/>
              </a:spcBef>
              <a:buFontTx/>
              <a:buNone/>
            </a:pPr>
            <a:r>
              <a:rPr lang="en-US" altLang="en-US" sz="1800" dirty="0" smtClean="0">
                <a:solidFill>
                  <a:schemeClr val="tx1"/>
                </a:solidFill>
              </a:rPr>
              <a:t>• Momentum is now being considered in building long-term-schedule so as to</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not accumulate more than can be offset with gravity-gradient torques during </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perigee passes in short-term schedule.</a:t>
            </a:r>
            <a:endParaRPr lang="en-US" altLang="en-US" sz="1800" dirty="0">
              <a:solidFill>
                <a:schemeClr val="tx1"/>
              </a:solidFill>
            </a:endParaRPr>
          </a:p>
        </p:txBody>
      </p:sp>
      <p:sp>
        <p:nvSpPr>
          <p:cNvPr id="20" name="Rectangle 19"/>
          <p:cNvSpPr/>
          <p:nvPr/>
        </p:nvSpPr>
        <p:spPr>
          <a:xfrm>
            <a:off x="7772400" y="0"/>
            <a:ext cx="11430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67" t="3988" r="2084" b="7063"/>
          <a:stretch/>
        </p:blipFill>
        <p:spPr>
          <a:xfrm>
            <a:off x="743922" y="388128"/>
            <a:ext cx="3444307" cy="3267925"/>
          </a:xfrm>
          <a:prstGeom prst="rect">
            <a:avLst/>
          </a:prstGeom>
        </p:spPr>
      </p:pic>
      <p:sp>
        <p:nvSpPr>
          <p:cNvPr id="21" name="TextBox 20"/>
          <p:cNvSpPr txBox="1"/>
          <p:nvPr/>
        </p:nvSpPr>
        <p:spPr>
          <a:xfrm>
            <a:off x="1371600" y="799922"/>
            <a:ext cx="2102764" cy="646331"/>
          </a:xfrm>
          <a:prstGeom prst="rect">
            <a:avLst/>
          </a:prstGeom>
          <a:noFill/>
        </p:spPr>
        <p:txBody>
          <a:bodyPr wrap="square" rtlCol="0">
            <a:spAutoFit/>
          </a:bodyPr>
          <a:lstStyle/>
          <a:p>
            <a:pPr algn="ctr"/>
            <a:r>
              <a:rPr lang="en-US" sz="1200" dirty="0" smtClean="0"/>
              <a:t>Momentum build-up per </a:t>
            </a:r>
            <a:r>
              <a:rPr lang="en-US" sz="1200" dirty="0" err="1" smtClean="0"/>
              <a:t>ks</a:t>
            </a:r>
            <a:r>
              <a:rPr lang="en-US" sz="1200" dirty="0" smtClean="0"/>
              <a:t> from solar radiation for target near ecliptic pole.</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3457" t="3419" r="2600" b="7765"/>
          <a:stretch/>
        </p:blipFill>
        <p:spPr>
          <a:xfrm>
            <a:off x="4953000" y="381000"/>
            <a:ext cx="3430387" cy="3243161"/>
          </a:xfrm>
          <a:prstGeom prst="rect">
            <a:avLst/>
          </a:prstGeom>
        </p:spPr>
      </p:pic>
    </p:spTree>
    <p:extLst>
      <p:ext uri="{BB962C8B-B14F-4D97-AF65-F5344CB8AC3E}">
        <p14:creationId xmlns:p14="http://schemas.microsoft.com/office/powerpoint/2010/main" val="938404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59200"/>
            <a:ext cx="9144000" cy="1955800"/>
          </a:xfrm>
          <a:prstGeom prst="rect">
            <a:avLst/>
          </a:prstGeom>
          <a:solidFill>
            <a:srgbClr val="CDCDCD"/>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algn="ctr"/>
            <a:endParaRPr lang="x-none" altLang="x-none">
              <a:solidFill>
                <a:srgbClr val="FFFFFF"/>
              </a:solidFill>
            </a:endParaRPr>
          </a:p>
        </p:txBody>
      </p:sp>
      <p:pic>
        <p:nvPicPr>
          <p:cNvPr id="174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59200"/>
            <a:ext cx="90519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5463"/>
            <a:ext cx="594518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1"/>
          <p:cNvGrpSpPr>
            <a:grpSpLocks noChangeAspect="1"/>
          </p:cNvGrpSpPr>
          <p:nvPr/>
        </p:nvGrpSpPr>
        <p:grpSpPr bwMode="auto">
          <a:xfrm>
            <a:off x="5889625" y="1066800"/>
            <a:ext cx="3163888" cy="2133600"/>
            <a:chOff x="4930775" y="685800"/>
            <a:chExt cx="4213225" cy="2842388"/>
          </a:xfrm>
        </p:grpSpPr>
        <p:pic>
          <p:nvPicPr>
            <p:cNvPr id="17436" name="Picture 7" descr="craft_D.jpg"/>
            <p:cNvPicPr>
              <a:picLocks noChangeAspect="1"/>
            </p:cNvPicPr>
            <p:nvPr/>
          </p:nvPicPr>
          <p:blipFill>
            <a:blip r:embed="rId5">
              <a:extLst>
                <a:ext uri="{28A0092B-C50C-407E-A947-70E740481C1C}">
                  <a14:useLocalDpi xmlns:a14="http://schemas.microsoft.com/office/drawing/2010/main" val="0"/>
                </a:ext>
              </a:extLst>
            </a:blip>
            <a:srcRect l="3764" t="15540" r="16000" b="25899"/>
            <a:stretch>
              <a:fillRect/>
            </a:stretch>
          </p:blipFill>
          <p:spPr bwMode="auto">
            <a:xfrm>
              <a:off x="4930775" y="1635125"/>
              <a:ext cx="4213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13" descr="sun_rays_clip_art_25762.jpg"/>
            <p:cNvPicPr>
              <a:picLocks noChangeAspect="1"/>
            </p:cNvPicPr>
            <p:nvPr/>
          </p:nvPicPr>
          <p:blipFill>
            <a:blip r:embed="rId6">
              <a:alphaModFix amt="65000"/>
              <a:extLst>
                <a:ext uri="{28A0092B-C50C-407E-A947-70E740481C1C}">
                  <a14:useLocalDpi xmlns:a14="http://schemas.microsoft.com/office/drawing/2010/main" val="0"/>
                </a:ext>
              </a:extLst>
            </a:blip>
            <a:srcRect t="59294" b="11859"/>
            <a:stretch>
              <a:fillRect/>
            </a:stretch>
          </p:blipFill>
          <p:spPr bwMode="auto">
            <a:xfrm>
              <a:off x="5791200" y="685800"/>
              <a:ext cx="3200400" cy="923925"/>
            </a:xfrm>
            <a:prstGeom prst="rect">
              <a:avLst/>
            </a:prstGeom>
            <a:noFill/>
            <a:ln>
              <a:noFill/>
            </a:ln>
            <a:extLst>
              <a:ext uri="{909E8E84-426E-40DD-AFC4-6F175D3DCCD1}">
                <a14:hiddenFill xmlns:a14="http://schemas.microsoft.com/office/drawing/2010/main">
                  <a:solidFill>
                    <a:srgbClr val="FFFFFF">
                      <a:alpha val="6509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TextBox 14"/>
            <p:cNvSpPr txBox="1">
              <a:spLocks noChangeArrowheads="1"/>
            </p:cNvSpPr>
            <p:nvPr/>
          </p:nvSpPr>
          <p:spPr bwMode="auto">
            <a:xfrm>
              <a:off x="5791200" y="1911350"/>
              <a:ext cx="435421" cy="3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latin typeface="Helvetica" charset="0"/>
                  <a:ea typeface="Helvetica" charset="0"/>
                  <a:cs typeface="Helvetica" charset="0"/>
                </a:rPr>
                <a:t>+Y</a:t>
              </a:r>
            </a:p>
          </p:txBody>
        </p:sp>
        <p:grpSp>
          <p:nvGrpSpPr>
            <p:cNvPr id="17439" name="Group 15"/>
            <p:cNvGrpSpPr>
              <a:grpSpLocks/>
            </p:cNvGrpSpPr>
            <p:nvPr/>
          </p:nvGrpSpPr>
          <p:grpSpPr bwMode="auto">
            <a:xfrm>
              <a:off x="6000750" y="1354138"/>
              <a:ext cx="1022350" cy="881062"/>
              <a:chOff x="3238133" y="990600"/>
              <a:chExt cx="1022418" cy="881155"/>
            </a:xfrm>
          </p:grpSpPr>
          <p:cxnSp>
            <p:nvCxnSpPr>
              <p:cNvPr id="47" name="Straight Connector 46"/>
              <p:cNvCxnSpPr/>
              <p:nvPr/>
            </p:nvCxnSpPr>
            <p:spPr>
              <a:xfrm rot="5400000" flipH="1" flipV="1">
                <a:off x="3765141" y="1334299"/>
                <a:ext cx="839694" cy="152219"/>
              </a:xfrm>
              <a:prstGeom prst="line">
                <a:avLst/>
              </a:prstGeom>
              <a:ln w="1905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3504231" y="1523566"/>
                <a:ext cx="610990" cy="306690"/>
              </a:xfrm>
              <a:prstGeom prst="line">
                <a:avLst/>
              </a:prstGeom>
              <a:ln w="19050" cap="flat" cmpd="sng" algn="ctr">
                <a:solidFill>
                  <a:schemeClr val="tx1"/>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237848" y="1830255"/>
                <a:ext cx="877373" cy="42302"/>
              </a:xfrm>
              <a:prstGeom prst="line">
                <a:avLst/>
              </a:prstGeom>
              <a:ln w="19050" cap="flat" cmpd="sng" algn="ctr">
                <a:solidFill>
                  <a:schemeClr val="tx1"/>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7440" name="TextBox 13"/>
            <p:cNvSpPr txBox="1">
              <a:spLocks noChangeArrowheads="1"/>
            </p:cNvSpPr>
            <p:nvPr/>
          </p:nvSpPr>
          <p:spPr bwMode="auto">
            <a:xfrm>
              <a:off x="6961188" y="1377949"/>
              <a:ext cx="386861" cy="3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latin typeface="Helvetica" charset="0"/>
                  <a:ea typeface="Helvetica" charset="0"/>
                  <a:cs typeface="Helvetica" charset="0"/>
                </a:rPr>
                <a:t>-Z</a:t>
              </a:r>
            </a:p>
          </p:txBody>
        </p:sp>
        <p:sp>
          <p:nvSpPr>
            <p:cNvPr id="17441" name="TextBox 12"/>
            <p:cNvSpPr txBox="1">
              <a:spLocks noChangeArrowheads="1"/>
            </p:cNvSpPr>
            <p:nvPr/>
          </p:nvSpPr>
          <p:spPr bwMode="auto">
            <a:xfrm>
              <a:off x="5945188" y="1725613"/>
              <a:ext cx="435421" cy="3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latin typeface="Helvetica" charset="0"/>
                  <a:ea typeface="Helvetica" charset="0"/>
                  <a:cs typeface="Helvetica" charset="0"/>
                </a:rPr>
                <a:t>+X</a:t>
              </a:r>
            </a:p>
          </p:txBody>
        </p:sp>
        <p:cxnSp>
          <p:nvCxnSpPr>
            <p:cNvPr id="53" name="Straight Connector 52"/>
            <p:cNvCxnSpPr/>
            <p:nvPr/>
          </p:nvCxnSpPr>
          <p:spPr>
            <a:xfrm flipV="1">
              <a:off x="7304810" y="2910645"/>
              <a:ext cx="471424" cy="228406"/>
            </a:xfrm>
            <a:prstGeom prst="line">
              <a:avLst/>
            </a:prstGeom>
            <a:ln w="12700" cmpd="sng">
              <a:solidFill>
                <a:schemeClr val="tx1"/>
              </a:solidFill>
              <a:tailEnd type="stealth"/>
            </a:ln>
            <a:effectLst/>
          </p:spPr>
          <p:style>
            <a:lnRef idx="2">
              <a:schemeClr val="accent1"/>
            </a:lnRef>
            <a:fillRef idx="0">
              <a:schemeClr val="accent1"/>
            </a:fillRef>
            <a:effectRef idx="1">
              <a:schemeClr val="accent1"/>
            </a:effectRef>
            <a:fontRef idx="minor">
              <a:schemeClr val="tx1"/>
            </a:fontRef>
          </p:style>
        </p:cxnSp>
        <p:sp>
          <p:nvSpPr>
            <p:cNvPr id="17443" name="TextBox 13"/>
            <p:cNvSpPr txBox="1">
              <a:spLocks noChangeArrowheads="1"/>
            </p:cNvSpPr>
            <p:nvPr/>
          </p:nvSpPr>
          <p:spPr bwMode="auto">
            <a:xfrm>
              <a:off x="6397488" y="2828925"/>
              <a:ext cx="1024211" cy="6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1000">
                  <a:solidFill>
                    <a:schemeClr val="tx1"/>
                  </a:solidFill>
                  <a:latin typeface="Helvetica" charset="0"/>
                  <a:ea typeface="Helvetica" charset="0"/>
                  <a:cs typeface="Helvetica" charset="0"/>
                </a:rPr>
                <a:t>Multi-layer </a:t>
              </a:r>
            </a:p>
            <a:p>
              <a:pPr algn="ctr" eaLnBrk="1" hangingPunct="1">
                <a:spcBef>
                  <a:spcPct val="0"/>
                </a:spcBef>
                <a:buFontTx/>
                <a:buNone/>
              </a:pPr>
              <a:r>
                <a:rPr lang="en-US" altLang="en-US" sz="1000">
                  <a:solidFill>
                    <a:schemeClr val="tx1"/>
                  </a:solidFill>
                  <a:latin typeface="Helvetica" charset="0"/>
                  <a:ea typeface="Helvetica" charset="0"/>
                  <a:cs typeface="Helvetica" charset="0"/>
                </a:rPr>
                <a:t>Insulation</a:t>
              </a:r>
            </a:p>
            <a:p>
              <a:pPr algn="ctr" eaLnBrk="1" hangingPunct="1">
                <a:spcBef>
                  <a:spcPct val="0"/>
                </a:spcBef>
                <a:buFontTx/>
                <a:buNone/>
              </a:pPr>
              <a:r>
                <a:rPr lang="en-US" altLang="en-US" sz="1000">
                  <a:solidFill>
                    <a:schemeClr val="tx1"/>
                  </a:solidFill>
                  <a:latin typeface="Helvetica" charset="0"/>
                  <a:ea typeface="Helvetica" charset="0"/>
                  <a:cs typeface="Helvetica" charset="0"/>
                </a:rPr>
                <a:t>(MLI)</a:t>
              </a:r>
            </a:p>
          </p:txBody>
        </p:sp>
      </p:grpSp>
      <p:sp>
        <p:nvSpPr>
          <p:cNvPr id="17413" name="Title 1"/>
          <p:cNvSpPr>
            <a:spLocks noGrp="1"/>
          </p:cNvSpPr>
          <p:nvPr>
            <p:ph type="title"/>
          </p:nvPr>
        </p:nvSpPr>
        <p:spPr/>
        <p:txBody>
          <a:bodyPr/>
          <a:lstStyle/>
          <a:p>
            <a:r>
              <a:rPr lang="en-US" altLang="en-US"/>
              <a:t>Thermal Balance: A Reminder</a:t>
            </a:r>
          </a:p>
        </p:txBody>
      </p:sp>
      <p:sp>
        <p:nvSpPr>
          <p:cNvPr id="174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17419" name="TextBox 13"/>
          <p:cNvSpPr txBox="1">
            <a:spLocks noChangeArrowheads="1"/>
          </p:cNvSpPr>
          <p:nvPr/>
        </p:nvSpPr>
        <p:spPr bwMode="auto">
          <a:xfrm>
            <a:off x="533400" y="5676900"/>
            <a:ext cx="84439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pPr>
            <a:r>
              <a:rPr lang="en-US" altLang="en-US">
                <a:solidFill>
                  <a:schemeClr val="tx1"/>
                </a:solidFill>
              </a:rPr>
              <a:t> Scheduling is a balance of heating and cooling multiple s/c components</a:t>
            </a:r>
          </a:p>
          <a:p>
            <a:pPr eaLnBrk="1" hangingPunct="1">
              <a:spcBef>
                <a:spcPct val="0"/>
              </a:spcBef>
              <a:buFontTx/>
              <a:buNone/>
            </a:pPr>
            <a:endParaRPr lang="en-US" altLang="en-US" sz="800">
              <a:solidFill>
                <a:schemeClr val="tx1"/>
              </a:solidFill>
            </a:endParaRPr>
          </a:p>
          <a:p>
            <a:pPr eaLnBrk="1" hangingPunct="1">
              <a:spcBef>
                <a:spcPct val="0"/>
              </a:spcBef>
              <a:buFontTx/>
              <a:buNone/>
            </a:pPr>
            <a:r>
              <a:rPr lang="en-US" altLang="en-US" sz="1800">
                <a:solidFill>
                  <a:schemeClr val="tx1"/>
                </a:solidFill>
              </a:rPr>
              <a:t>  - Observations often split to accommodate temperature limits </a:t>
            </a:r>
          </a:p>
        </p:txBody>
      </p:sp>
      <p:sp>
        <p:nvSpPr>
          <p:cNvPr id="15" name="TextBox 14"/>
          <p:cNvSpPr txBox="1"/>
          <p:nvPr/>
        </p:nvSpPr>
        <p:spPr>
          <a:xfrm>
            <a:off x="1622871" y="838200"/>
            <a:ext cx="2985131" cy="1292662"/>
          </a:xfrm>
          <a:prstGeom prst="rect">
            <a:avLst/>
          </a:prstGeom>
          <a:ln>
            <a:solidFill>
              <a:srgbClr val="000000"/>
            </a:solidFill>
          </a:ln>
          <a:effectLst/>
        </p:spPr>
        <p:style>
          <a:lnRef idx="1">
            <a:schemeClr val="accent3"/>
          </a:lnRef>
          <a:fillRef idx="2">
            <a:schemeClr val="accent3"/>
          </a:fillRef>
          <a:effectRef idx="1">
            <a:schemeClr val="accent3"/>
          </a:effectRef>
          <a:fontRef idx="minor">
            <a:schemeClr val="dk1"/>
          </a:fontRef>
        </p:style>
        <p:txBody>
          <a:bodyPr>
            <a:spAutoFit/>
          </a:bodyPr>
          <a:lstStyle/>
          <a:p>
            <a:pPr eaLnBrk="1" hangingPunct="1">
              <a:defRPr/>
            </a:pPr>
            <a:endParaRPr lang="en-US" sz="1000" dirty="0">
              <a:solidFill>
                <a:srgbClr val="A57433"/>
              </a:solidFill>
            </a:endParaRPr>
          </a:p>
          <a:p>
            <a:pPr eaLnBrk="1" hangingPunct="1">
              <a:defRPr/>
            </a:pPr>
            <a:r>
              <a:rPr lang="en-US" sz="1000" dirty="0">
                <a:solidFill>
                  <a:srgbClr val="A57433"/>
                </a:solidFill>
              </a:rPr>
              <a:t>Brown: maximum exposure before exceeding temperature limit (heavy is </a:t>
            </a:r>
            <a:r>
              <a:rPr lang="en-US" sz="1000" b="1" dirty="0">
                <a:solidFill>
                  <a:srgbClr val="A57433"/>
                </a:solidFill>
              </a:rPr>
              <a:t>composite</a:t>
            </a:r>
            <a:r>
              <a:rPr lang="en-US" sz="1000" dirty="0">
                <a:solidFill>
                  <a:srgbClr val="A57433"/>
                </a:solidFill>
              </a:rPr>
              <a:t> for all components).</a:t>
            </a:r>
          </a:p>
          <a:p>
            <a:pPr eaLnBrk="1" hangingPunct="1">
              <a:defRPr/>
            </a:pPr>
            <a:endParaRPr lang="en-US" sz="800" dirty="0">
              <a:ln>
                <a:solidFill>
                  <a:schemeClr val="tx1"/>
                </a:solidFill>
              </a:ln>
              <a:solidFill>
                <a:srgbClr val="4264FB"/>
              </a:solidFill>
            </a:endParaRPr>
          </a:p>
          <a:p>
            <a:pPr eaLnBrk="1" hangingPunct="1">
              <a:defRPr/>
            </a:pPr>
            <a:r>
              <a:rPr lang="en-US" sz="1000" dirty="0">
                <a:solidFill>
                  <a:srgbClr val="4264FB"/>
                </a:solidFill>
              </a:rPr>
              <a:t>Blue: minimum cooling  time required to return to state from which another max dwell possible</a:t>
            </a:r>
          </a:p>
          <a:p>
            <a:pPr eaLnBrk="1" hangingPunct="1">
              <a:defRPr/>
            </a:pPr>
            <a:endParaRPr lang="en-US" sz="1000" dirty="0">
              <a:solidFill>
                <a:srgbClr val="4264FB"/>
              </a:solidFill>
            </a:endParaRPr>
          </a:p>
        </p:txBody>
      </p:sp>
      <p:sp>
        <p:nvSpPr>
          <p:cNvPr id="17417" name="TextBox 16"/>
          <p:cNvSpPr txBox="1">
            <a:spLocks noChangeArrowheads="1"/>
          </p:cNvSpPr>
          <p:nvPr/>
        </p:nvSpPr>
        <p:spPr bwMode="auto">
          <a:xfrm>
            <a:off x="1447800" y="533400"/>
            <a:ext cx="3192463" cy="276225"/>
          </a:xfrm>
          <a:prstGeom prst="rect">
            <a:avLst/>
          </a:prstGeom>
          <a:solidFill>
            <a:srgbClr val="FFFFFF"/>
          </a:solidFill>
          <a:ln w="9525">
            <a:solidFill>
              <a:srgbClr val="000000"/>
            </a:solidFill>
            <a:miter lim="800000"/>
            <a:headEnd/>
            <a:tailEnd/>
          </a:ln>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Maximum Dwell for Aspect Camera (~today)</a:t>
            </a:r>
          </a:p>
        </p:txBody>
      </p:sp>
      <p:cxnSp>
        <p:nvCxnSpPr>
          <p:cNvPr id="30" name="Straight Connector 29"/>
          <p:cNvCxnSpPr/>
          <p:nvPr/>
        </p:nvCxnSpPr>
        <p:spPr>
          <a:xfrm>
            <a:off x="701675" y="2333625"/>
            <a:ext cx="5145088" cy="793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extBox 33"/>
          <p:cNvSpPr txBox="1">
            <a:spLocks noChangeArrowheads="1"/>
          </p:cNvSpPr>
          <p:nvPr/>
        </p:nvSpPr>
        <p:spPr bwMode="auto">
          <a:xfrm>
            <a:off x="2133600" y="2314575"/>
            <a:ext cx="180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Complete Science Orbit</a:t>
            </a:r>
          </a:p>
        </p:txBody>
      </p:sp>
      <p:sp>
        <p:nvSpPr>
          <p:cNvPr id="17420"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FD3272F9-B517-A145-B5C7-2F75DAA03DEE}" type="slidenum">
              <a:rPr lang="en-US" altLang="en-US" sz="1200">
                <a:solidFill>
                  <a:srgbClr val="898989"/>
                </a:solidFill>
              </a:rPr>
              <a:pPr algn="r" eaLnBrk="1" hangingPunct="1">
                <a:spcBef>
                  <a:spcPct val="0"/>
                </a:spcBef>
                <a:buFontTx/>
                <a:buNone/>
              </a:pPr>
              <a:t>2</a:t>
            </a:fld>
            <a:endParaRPr lang="en-US" altLang="en-US" sz="1200">
              <a:solidFill>
                <a:srgbClr val="898989"/>
              </a:solidFill>
            </a:endParaRPr>
          </a:p>
        </p:txBody>
      </p:sp>
      <p:sp>
        <p:nvSpPr>
          <p:cNvPr id="13" name="Rectangle 12"/>
          <p:cNvSpPr/>
          <p:nvPr/>
        </p:nvSpPr>
        <p:spPr>
          <a:xfrm>
            <a:off x="4800600" y="762000"/>
            <a:ext cx="944563" cy="990600"/>
          </a:xfrm>
          <a:prstGeom prst="rect">
            <a:avLst/>
          </a:prstGeom>
          <a:solidFill>
            <a:srgbClr val="FFFFFF">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x-none" altLang="x-none" sz="3200">
              <a:solidFill>
                <a:srgbClr val="FFFFFF"/>
              </a:solidFill>
            </a:endParaRPr>
          </a:p>
        </p:txBody>
      </p:sp>
      <p:sp>
        <p:nvSpPr>
          <p:cNvPr id="19" name="Rectangle 18"/>
          <p:cNvSpPr>
            <a:spLocks noChangeArrowheads="1"/>
          </p:cNvSpPr>
          <p:nvPr/>
        </p:nvSpPr>
        <p:spPr bwMode="auto">
          <a:xfrm>
            <a:off x="8023225" y="3429000"/>
            <a:ext cx="303213" cy="292100"/>
          </a:xfrm>
          <a:prstGeom prst="rect">
            <a:avLst/>
          </a:prstGeom>
          <a:solidFill>
            <a:srgbClr val="FF0000">
              <a:alpha val="36862"/>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3200">
              <a:solidFill>
                <a:srgbClr val="FFFFFF"/>
              </a:solidFill>
            </a:endParaRPr>
          </a:p>
        </p:txBody>
      </p:sp>
      <p:sp>
        <p:nvSpPr>
          <p:cNvPr id="17423" name="TextBox 19"/>
          <p:cNvSpPr txBox="1">
            <a:spLocks noChangeArrowheads="1"/>
          </p:cNvSpPr>
          <p:nvPr/>
        </p:nvSpPr>
        <p:spPr bwMode="auto">
          <a:xfrm>
            <a:off x="8293100" y="3457575"/>
            <a:ext cx="712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RadZone</a:t>
            </a:r>
          </a:p>
        </p:txBody>
      </p:sp>
      <p:sp>
        <p:nvSpPr>
          <p:cNvPr id="17424" name="TextBox 20"/>
          <p:cNvSpPr txBox="1">
            <a:spLocks noChangeArrowheads="1"/>
          </p:cNvSpPr>
          <p:nvPr/>
        </p:nvSpPr>
        <p:spPr bwMode="auto">
          <a:xfrm>
            <a:off x="7010400" y="3446463"/>
            <a:ext cx="5476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ObsID</a:t>
            </a:r>
          </a:p>
        </p:txBody>
      </p:sp>
      <p:cxnSp>
        <p:nvCxnSpPr>
          <p:cNvPr id="24" name="Straight Connector 23"/>
          <p:cNvCxnSpPr>
            <a:stCxn id="17424" idx="2"/>
          </p:cNvCxnSpPr>
          <p:nvPr/>
        </p:nvCxnSpPr>
        <p:spPr bwMode="auto">
          <a:xfrm>
            <a:off x="7285038" y="3692525"/>
            <a:ext cx="868362" cy="879475"/>
          </a:xfrm>
          <a:prstGeom prst="line">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426" name="TextBox 17"/>
          <p:cNvSpPr txBox="1">
            <a:spLocks noChangeArrowheads="1"/>
          </p:cNvSpPr>
          <p:nvPr/>
        </p:nvSpPr>
        <p:spPr bwMode="auto">
          <a:xfrm rot="-5400000">
            <a:off x="-648493" y="4558506"/>
            <a:ext cx="1582738" cy="2000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700">
                <a:solidFill>
                  <a:schemeClr val="tx1"/>
                </a:solidFill>
              </a:rPr>
              <a:t>Temperature Prediction (degF)</a:t>
            </a:r>
          </a:p>
        </p:txBody>
      </p:sp>
      <p:sp>
        <p:nvSpPr>
          <p:cNvPr id="44" name="Rectangle 43"/>
          <p:cNvSpPr>
            <a:spLocks noChangeArrowheads="1"/>
          </p:cNvSpPr>
          <p:nvPr/>
        </p:nvSpPr>
        <p:spPr bwMode="auto">
          <a:xfrm>
            <a:off x="369888" y="3827463"/>
            <a:ext cx="592137" cy="1735137"/>
          </a:xfrm>
          <a:prstGeom prst="rect">
            <a:avLst/>
          </a:prstGeom>
          <a:solidFill>
            <a:srgbClr val="FF0000">
              <a:alpha val="36862"/>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3200">
              <a:solidFill>
                <a:srgbClr val="FFFFFF"/>
              </a:solidFill>
            </a:endParaRPr>
          </a:p>
        </p:txBody>
      </p:sp>
      <p:sp>
        <p:nvSpPr>
          <p:cNvPr id="16" name="Oval 15"/>
          <p:cNvSpPr/>
          <p:nvPr/>
        </p:nvSpPr>
        <p:spPr>
          <a:xfrm>
            <a:off x="4799013" y="2700338"/>
            <a:ext cx="858837" cy="884237"/>
          </a:xfrm>
          <a:prstGeom prst="ellipse">
            <a:avLst/>
          </a:prstGeom>
          <a:solidFill>
            <a:srgbClr val="FFFF00">
              <a:alpha val="4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x-none" altLang="x-none" sz="3200">
              <a:solidFill>
                <a:srgbClr val="FFFFFF"/>
              </a:solidFill>
            </a:endParaRPr>
          </a:p>
        </p:txBody>
      </p:sp>
      <p:sp>
        <p:nvSpPr>
          <p:cNvPr id="50" name="TextBox 33"/>
          <p:cNvSpPr txBox="1">
            <a:spLocks noChangeArrowheads="1"/>
          </p:cNvSpPr>
          <p:nvPr/>
        </p:nvSpPr>
        <p:spPr bwMode="auto">
          <a:xfrm>
            <a:off x="5257800" y="2738438"/>
            <a:ext cx="1363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-Z cooling limited</a:t>
            </a:r>
          </a:p>
          <a:p>
            <a:pPr eaLnBrk="1" hangingPunct="1">
              <a:spcBef>
                <a:spcPct val="0"/>
              </a:spcBef>
              <a:buFontTx/>
              <a:buNone/>
            </a:pPr>
            <a:r>
              <a:rPr lang="en-US" altLang="en-US" sz="1200">
                <a:solidFill>
                  <a:schemeClr val="tx1"/>
                </a:solidFill>
              </a:rPr>
              <a:t>by ACIS DPA</a:t>
            </a:r>
          </a:p>
        </p:txBody>
      </p:sp>
      <p:sp>
        <p:nvSpPr>
          <p:cNvPr id="39" name="Rectangle 38"/>
          <p:cNvSpPr>
            <a:spLocks noChangeArrowheads="1"/>
          </p:cNvSpPr>
          <p:nvPr/>
        </p:nvSpPr>
        <p:spPr bwMode="auto">
          <a:xfrm>
            <a:off x="3370263" y="3827463"/>
            <a:ext cx="714375" cy="1735137"/>
          </a:xfrm>
          <a:prstGeom prst="rect">
            <a:avLst/>
          </a:prstGeom>
          <a:solidFill>
            <a:srgbClr val="FF0000">
              <a:alpha val="36862"/>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3200">
              <a:solidFill>
                <a:srgbClr val="FFFFFF"/>
              </a:solidFill>
            </a:endParaRPr>
          </a:p>
        </p:txBody>
      </p:sp>
      <p:sp>
        <p:nvSpPr>
          <p:cNvPr id="40" name="Rectangle 39"/>
          <p:cNvSpPr>
            <a:spLocks noChangeArrowheads="1"/>
          </p:cNvSpPr>
          <p:nvPr/>
        </p:nvSpPr>
        <p:spPr bwMode="auto">
          <a:xfrm>
            <a:off x="6524625" y="3827463"/>
            <a:ext cx="674688" cy="1735137"/>
          </a:xfrm>
          <a:prstGeom prst="rect">
            <a:avLst/>
          </a:prstGeom>
          <a:solidFill>
            <a:srgbClr val="FF0000">
              <a:alpha val="36862"/>
            </a:srgbClr>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en-US" altLang="en-US" sz="3200">
              <a:solidFill>
                <a:srgbClr val="FFFFFF"/>
              </a:solidFill>
            </a:endParaRPr>
          </a:p>
        </p:txBody>
      </p:sp>
      <p:sp>
        <p:nvSpPr>
          <p:cNvPr id="17432" name="TextBox 6"/>
          <p:cNvSpPr txBox="1">
            <a:spLocks noChangeArrowheads="1"/>
          </p:cNvSpPr>
          <p:nvPr/>
        </p:nvSpPr>
        <p:spPr bwMode="auto">
          <a:xfrm>
            <a:off x="5791200" y="3841750"/>
            <a:ext cx="67151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r>
              <a:rPr lang="en-US" altLang="x-none" sz="900">
                <a:solidFill>
                  <a:srgbClr val="FF0000"/>
                </a:solidFill>
              </a:rPr>
              <a:t>Red Limit</a:t>
            </a:r>
          </a:p>
        </p:txBody>
      </p:sp>
      <p:sp>
        <p:nvSpPr>
          <p:cNvPr id="17433" name="TextBox 50"/>
          <p:cNvSpPr txBox="1">
            <a:spLocks noChangeArrowheads="1"/>
          </p:cNvSpPr>
          <p:nvPr/>
        </p:nvSpPr>
        <p:spPr bwMode="auto">
          <a:xfrm>
            <a:off x="5238750" y="3979863"/>
            <a:ext cx="857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r>
              <a:rPr lang="en-US" altLang="x-none" sz="900">
                <a:solidFill>
                  <a:srgbClr val="EEDB33"/>
                </a:solidFill>
              </a:rPr>
              <a:t>Caution Limit</a:t>
            </a:r>
          </a:p>
        </p:txBody>
      </p:sp>
      <p:sp>
        <p:nvSpPr>
          <p:cNvPr id="17434" name="TextBox 51"/>
          <p:cNvSpPr txBox="1">
            <a:spLocks noChangeArrowheads="1"/>
          </p:cNvSpPr>
          <p:nvPr/>
        </p:nvSpPr>
        <p:spPr bwMode="auto">
          <a:xfrm>
            <a:off x="4729163" y="4083050"/>
            <a:ext cx="9096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r>
              <a:rPr lang="en-US" altLang="x-none" sz="900">
                <a:solidFill>
                  <a:srgbClr val="00B050"/>
                </a:solidFill>
              </a:rPr>
              <a:t>Planning Limit</a:t>
            </a:r>
          </a:p>
        </p:txBody>
      </p:sp>
      <p:sp>
        <p:nvSpPr>
          <p:cNvPr id="8" name="Rectangle 7"/>
          <p:cNvSpPr/>
          <p:nvPr/>
        </p:nvSpPr>
        <p:spPr>
          <a:xfrm>
            <a:off x="369888" y="3827463"/>
            <a:ext cx="8489950" cy="1735137"/>
          </a:xfrm>
          <a:prstGeom prst="rect">
            <a:avLst/>
          </a:prstGeom>
          <a:noFill/>
          <a:ln w="1905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3200">
                <a:solidFill>
                  <a:schemeClr val="tx1"/>
                </a:solidFill>
                <a:latin typeface="Arial" charset="0"/>
                <a:ea typeface="Arial" charset="0"/>
                <a:cs typeface="Arial" charset="0"/>
              </a:defRPr>
            </a:lvl1pPr>
            <a:lvl2pPr marL="742950" indent="-285750">
              <a:defRPr sz="3200">
                <a:solidFill>
                  <a:schemeClr val="tx1"/>
                </a:solidFill>
                <a:latin typeface="Arial" charset="0"/>
                <a:ea typeface="Arial" charset="0"/>
                <a:cs typeface="Arial" charset="0"/>
              </a:defRPr>
            </a:lvl2pPr>
            <a:lvl3pPr marL="1143000" indent="-228600">
              <a:defRPr sz="3200">
                <a:solidFill>
                  <a:schemeClr val="tx1"/>
                </a:solidFill>
                <a:latin typeface="Arial" charset="0"/>
                <a:ea typeface="Arial" charset="0"/>
                <a:cs typeface="Arial" charset="0"/>
              </a:defRPr>
            </a:lvl3pPr>
            <a:lvl4pPr marL="1600200" indent="-228600">
              <a:defRPr sz="3200">
                <a:solidFill>
                  <a:schemeClr val="tx1"/>
                </a:solidFill>
                <a:latin typeface="Arial" charset="0"/>
                <a:ea typeface="Arial" charset="0"/>
                <a:cs typeface="Arial" charset="0"/>
              </a:defRPr>
            </a:lvl4pPr>
            <a:lvl5pPr marL="2057400" indent="-228600">
              <a:defRPr sz="32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ea typeface="Arial" charset="0"/>
                <a:cs typeface="Arial" charset="0"/>
              </a:defRPr>
            </a:lvl9pPr>
          </a:lstStyle>
          <a:p>
            <a:pPr algn="ctr"/>
            <a:endParaRPr lang="x-none" altLang="x-none">
              <a:solidFill>
                <a:srgbClr val="FFFFFF"/>
              </a:solidFill>
            </a:endParaRPr>
          </a:p>
        </p:txBody>
      </p:sp>
      <p:sp>
        <p:nvSpPr>
          <p:cNvPr id="3" name="TextBox 2"/>
          <p:cNvSpPr txBox="1"/>
          <p:nvPr/>
        </p:nvSpPr>
        <p:spPr>
          <a:xfrm>
            <a:off x="1809817" y="3810000"/>
            <a:ext cx="780983" cy="246221"/>
          </a:xfrm>
          <a:prstGeom prst="rect">
            <a:avLst/>
          </a:prstGeom>
          <a:noFill/>
        </p:spPr>
        <p:txBody>
          <a:bodyPr wrap="none" rtlCol="0">
            <a:spAutoFit/>
          </a:bodyPr>
          <a:lstStyle/>
          <a:p>
            <a:r>
              <a:rPr lang="en-US" sz="1000" dirty="0" smtClean="0"/>
              <a:t>ACIS DPA</a:t>
            </a:r>
            <a:endParaRPr lang="en-US" sz="1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p:bldP spid="16"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7842250" y="76200"/>
            <a:ext cx="1073150" cy="7524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x-none" altLang="x-none" sz="3200">
              <a:solidFill>
                <a:srgbClr val="FFFFFF"/>
              </a:solidFill>
            </a:endParaRPr>
          </a:p>
        </p:txBody>
      </p:sp>
      <p:pic>
        <p:nvPicPr>
          <p:cNvPr id="20482" name="Picture 10" descr="csky.png"/>
          <p:cNvPicPr>
            <a:picLocks noChangeAspect="1"/>
          </p:cNvPicPr>
          <p:nvPr/>
        </p:nvPicPr>
        <p:blipFill>
          <a:blip r:embed="rId3">
            <a:extLst>
              <a:ext uri="{28A0092B-C50C-407E-A947-70E740481C1C}">
                <a14:useLocalDpi xmlns:a14="http://schemas.microsoft.com/office/drawing/2010/main" val="0"/>
              </a:ext>
            </a:extLst>
          </a:blip>
          <a:srcRect l="3029" t="4370" r="3029" b="2185"/>
          <a:stretch>
            <a:fillRect/>
          </a:stretch>
        </p:blipFill>
        <p:spPr bwMode="auto">
          <a:xfrm>
            <a:off x="152400" y="4114800"/>
            <a:ext cx="2362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5"/>
          <p:cNvSpPr txBox="1">
            <a:spLocks noChangeArrowheads="1"/>
          </p:cNvSpPr>
          <p:nvPr/>
        </p:nvSpPr>
        <p:spPr bwMode="auto">
          <a:xfrm>
            <a:off x="949325" y="6248400"/>
            <a:ext cx="6508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Ecliptic Pole</a:t>
            </a:r>
          </a:p>
        </p:txBody>
      </p:sp>
      <p:sp>
        <p:nvSpPr>
          <p:cNvPr id="20484" name="TextBox 17"/>
          <p:cNvSpPr txBox="1">
            <a:spLocks noChangeArrowheads="1"/>
          </p:cNvSpPr>
          <p:nvPr/>
        </p:nvSpPr>
        <p:spPr bwMode="auto">
          <a:xfrm>
            <a:off x="1219200" y="4876800"/>
            <a:ext cx="7048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rgbClr val="008000"/>
                </a:solidFill>
              </a:rPr>
              <a:t>Ecliptic Plane</a:t>
            </a:r>
          </a:p>
        </p:txBody>
      </p:sp>
      <p:sp>
        <p:nvSpPr>
          <p:cNvPr id="20485" name="Title 1"/>
          <p:cNvSpPr>
            <a:spLocks noGrp="1"/>
          </p:cNvSpPr>
          <p:nvPr>
            <p:ph type="title"/>
          </p:nvPr>
        </p:nvSpPr>
        <p:spPr>
          <a:xfrm>
            <a:off x="457200" y="0"/>
            <a:ext cx="8229600" cy="487363"/>
          </a:xfrm>
        </p:spPr>
        <p:txBody>
          <a:bodyPr/>
          <a:lstStyle/>
          <a:p>
            <a:r>
              <a:rPr lang="en-US" altLang="en-US"/>
              <a:t>Constraints: Sky View</a:t>
            </a:r>
          </a:p>
        </p:txBody>
      </p:sp>
      <p:sp>
        <p:nvSpPr>
          <p:cNvPr id="2048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20487"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701FC6F8-DCDE-EE48-9ADB-506C7D734CCA}" type="slidenum">
              <a:rPr lang="en-US" altLang="en-US" sz="1200">
                <a:solidFill>
                  <a:srgbClr val="898989"/>
                </a:solidFill>
              </a:rPr>
              <a:pPr algn="r" eaLnBrk="1" hangingPunct="1">
                <a:spcBef>
                  <a:spcPct val="0"/>
                </a:spcBef>
                <a:buFontTx/>
                <a:buNone/>
              </a:pPr>
              <a:t>3</a:t>
            </a:fld>
            <a:endParaRPr lang="en-US" altLang="en-US" sz="1200">
              <a:solidFill>
                <a:srgbClr val="898989"/>
              </a:solidFill>
            </a:endParaRPr>
          </a:p>
        </p:txBody>
      </p:sp>
      <p:sp>
        <p:nvSpPr>
          <p:cNvPr id="20488" name="TextBox 29"/>
          <p:cNvSpPr txBox="1">
            <a:spLocks noChangeArrowheads="1"/>
          </p:cNvSpPr>
          <p:nvPr/>
        </p:nvSpPr>
        <p:spPr bwMode="auto">
          <a:xfrm>
            <a:off x="2487613" y="4191000"/>
            <a:ext cx="665638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pPr>
            <a:r>
              <a:rPr lang="en-US" altLang="en-US" sz="1800" dirty="0">
                <a:solidFill>
                  <a:schemeClr val="tx1"/>
                </a:solidFill>
              </a:rPr>
              <a:t> Sometimes-cold ACA (-Z) region covers large sky area.</a:t>
            </a: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Many well-known fields can provide some cooling (e.g., </a:t>
            </a:r>
          </a:p>
          <a:p>
            <a:pPr eaLnBrk="1" hangingPunct="1">
              <a:spcBef>
                <a:spcPct val="0"/>
              </a:spcBef>
              <a:buFontTx/>
              <a:buNone/>
            </a:pPr>
            <a:r>
              <a:rPr lang="en-US" altLang="en-US" sz="1800" dirty="0">
                <a:solidFill>
                  <a:schemeClr val="tx1"/>
                </a:solidFill>
              </a:rPr>
              <a:t>    Galactic Center, COSMOS field, SDSS Stripe 82).</a:t>
            </a: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Others (e.g., CDF-N, LMC, SMC) difficult for long exposures.</a:t>
            </a:r>
          </a:p>
          <a:p>
            <a:pPr eaLnBrk="1" hangingPunct="1">
              <a:spcBef>
                <a:spcPct val="0"/>
              </a:spcBef>
              <a:buFontTx/>
              <a:buNone/>
            </a:pPr>
            <a:endParaRPr lang="en-US" altLang="en-US" sz="1000" dirty="0">
              <a:solidFill>
                <a:schemeClr val="tx1"/>
              </a:solidFill>
            </a:endParaRPr>
          </a:p>
          <a:p>
            <a:pPr eaLnBrk="1" hangingPunct="1">
              <a:spcBef>
                <a:spcPct val="0"/>
              </a:spcBef>
            </a:pPr>
            <a:r>
              <a:rPr lang="en-US" altLang="en-US" dirty="0">
                <a:solidFill>
                  <a:schemeClr val="tx1"/>
                </a:solidFill>
              </a:rPr>
              <a:t> </a:t>
            </a:r>
            <a:r>
              <a:rPr lang="en-US" altLang="en-US" sz="1800" dirty="0" smtClean="0">
                <a:solidFill>
                  <a:schemeClr val="tx1"/>
                </a:solidFill>
              </a:rPr>
              <a:t>Large </a:t>
            </a:r>
            <a:r>
              <a:rPr lang="en-US" altLang="en-US" sz="1800" dirty="0">
                <a:solidFill>
                  <a:schemeClr val="tx1"/>
                </a:solidFill>
              </a:rPr>
              <a:t>Programs currently limited to &lt;2 </a:t>
            </a:r>
            <a:r>
              <a:rPr lang="en-US" altLang="en-US" sz="1800" dirty="0" err="1">
                <a:solidFill>
                  <a:schemeClr val="tx1"/>
                </a:solidFill>
              </a:rPr>
              <a:t>Ms</a:t>
            </a:r>
            <a:r>
              <a:rPr lang="en-US" altLang="en-US" sz="1800" dirty="0">
                <a:solidFill>
                  <a:schemeClr val="tx1"/>
                </a:solidFill>
              </a:rPr>
              <a:t> within </a:t>
            </a:r>
            <a:r>
              <a:rPr lang="en-US" altLang="en-US" sz="1800" dirty="0" smtClean="0">
                <a:solidFill>
                  <a:schemeClr val="tx1"/>
                </a:solidFill>
              </a:rPr>
              <a:t>30º</a:t>
            </a:r>
            <a:endParaRPr lang="en-US" altLang="en-US" sz="1800" dirty="0">
              <a:solidFill>
                <a:schemeClr val="tx1"/>
              </a:solidFill>
            </a:endParaRPr>
          </a:p>
          <a:p>
            <a:pPr eaLnBrk="1" hangingPunct="1">
              <a:spcBef>
                <a:spcPct val="0"/>
              </a:spcBef>
              <a:buFontTx/>
              <a:buNone/>
            </a:pPr>
            <a:r>
              <a:rPr lang="en-US" altLang="en-US" sz="1800" dirty="0">
                <a:solidFill>
                  <a:schemeClr val="tx1"/>
                </a:solidFill>
              </a:rPr>
              <a:t>  of ecliptic pole. </a:t>
            </a:r>
            <a:r>
              <a:rPr lang="en-US" altLang="en-US" sz="1800" dirty="0" smtClean="0">
                <a:solidFill>
                  <a:schemeClr val="tx1"/>
                </a:solidFill>
              </a:rPr>
              <a:t>(1.45 </a:t>
            </a:r>
            <a:r>
              <a:rPr lang="en-US" altLang="en-US" sz="1800" dirty="0" err="1" smtClean="0">
                <a:solidFill>
                  <a:schemeClr val="tx1"/>
                </a:solidFill>
              </a:rPr>
              <a:t>Ms</a:t>
            </a:r>
            <a:r>
              <a:rPr lang="en-US" altLang="en-US" sz="1800" dirty="0" smtClean="0">
                <a:solidFill>
                  <a:schemeClr val="tx1"/>
                </a:solidFill>
              </a:rPr>
              <a:t> approved in Cycle 20.)</a:t>
            </a:r>
            <a:endParaRPr lang="en-US" altLang="en-US" sz="1800" dirty="0">
              <a:solidFill>
                <a:schemeClr val="tx1"/>
              </a:solidFill>
            </a:endParaRPr>
          </a:p>
        </p:txBody>
      </p:sp>
      <p:pic>
        <p:nvPicPr>
          <p:cNvPr id="204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538" y="596900"/>
            <a:ext cx="7662862"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8"/>
          <p:cNvSpPr txBox="1">
            <a:spLocks noChangeArrowheads="1"/>
          </p:cNvSpPr>
          <p:nvPr/>
        </p:nvSpPr>
        <p:spPr bwMode="auto">
          <a:xfrm>
            <a:off x="3886200" y="3821113"/>
            <a:ext cx="18399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a:solidFill>
                  <a:schemeClr val="tx1"/>
                </a:solidFill>
              </a:rPr>
              <a:t>Right Ascension</a:t>
            </a:r>
          </a:p>
        </p:txBody>
      </p:sp>
      <p:sp>
        <p:nvSpPr>
          <p:cNvPr id="20491" name="TextBox 11"/>
          <p:cNvSpPr txBox="1">
            <a:spLocks noChangeArrowheads="1"/>
          </p:cNvSpPr>
          <p:nvPr/>
        </p:nvSpPr>
        <p:spPr bwMode="auto">
          <a:xfrm>
            <a:off x="615950" y="509588"/>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+60</a:t>
            </a:r>
          </a:p>
        </p:txBody>
      </p:sp>
      <p:sp>
        <p:nvSpPr>
          <p:cNvPr id="20492" name="TextBox 12"/>
          <p:cNvSpPr txBox="1">
            <a:spLocks noChangeArrowheads="1"/>
          </p:cNvSpPr>
          <p:nvPr/>
        </p:nvSpPr>
        <p:spPr bwMode="auto">
          <a:xfrm>
            <a:off x="633413" y="3617913"/>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-60</a:t>
            </a:r>
          </a:p>
        </p:txBody>
      </p:sp>
      <p:sp>
        <p:nvSpPr>
          <p:cNvPr id="20493" name="TextBox 13"/>
          <p:cNvSpPr txBox="1">
            <a:spLocks noChangeArrowheads="1"/>
          </p:cNvSpPr>
          <p:nvPr/>
        </p:nvSpPr>
        <p:spPr bwMode="auto">
          <a:xfrm rot="1496183">
            <a:off x="1181100" y="2159000"/>
            <a:ext cx="6556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t>ecliptic</a:t>
            </a:r>
          </a:p>
        </p:txBody>
      </p:sp>
      <p:sp>
        <p:nvSpPr>
          <p:cNvPr id="20494" name="TextBox 14"/>
          <p:cNvSpPr txBox="1">
            <a:spLocks noChangeArrowheads="1"/>
          </p:cNvSpPr>
          <p:nvPr/>
        </p:nvSpPr>
        <p:spPr bwMode="auto">
          <a:xfrm>
            <a:off x="2613025" y="2719388"/>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1200"/>
              <a:t>Galactic </a:t>
            </a:r>
          </a:p>
          <a:p>
            <a:pPr algn="ctr" eaLnBrk="1" hangingPunct="1">
              <a:spcBef>
                <a:spcPct val="0"/>
              </a:spcBef>
              <a:buFontTx/>
              <a:buNone/>
            </a:pPr>
            <a:r>
              <a:rPr lang="en-US" altLang="en-US" sz="1200"/>
              <a:t>center</a:t>
            </a:r>
          </a:p>
        </p:txBody>
      </p:sp>
      <p:sp>
        <p:nvSpPr>
          <p:cNvPr id="20495" name="TextBox 15"/>
          <p:cNvSpPr txBox="1">
            <a:spLocks noChangeArrowheads="1"/>
          </p:cNvSpPr>
          <p:nvPr/>
        </p:nvSpPr>
        <p:spPr bwMode="auto">
          <a:xfrm>
            <a:off x="6248400" y="1216025"/>
            <a:ext cx="865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1200"/>
              <a:t>Galactic </a:t>
            </a:r>
          </a:p>
          <a:p>
            <a:pPr algn="ctr" eaLnBrk="1" hangingPunct="1">
              <a:spcBef>
                <a:spcPct val="0"/>
              </a:spcBef>
              <a:buFontTx/>
              <a:buNone/>
            </a:pPr>
            <a:r>
              <a:rPr lang="en-US" altLang="en-US" sz="1200"/>
              <a:t>anticenter</a:t>
            </a:r>
          </a:p>
        </p:txBody>
      </p:sp>
      <p:sp>
        <p:nvSpPr>
          <p:cNvPr id="17" name="TextBox 16"/>
          <p:cNvSpPr txBox="1"/>
          <p:nvPr/>
        </p:nvSpPr>
        <p:spPr bwMode="auto">
          <a:xfrm rot="17926390">
            <a:off x="5518895" y="2433680"/>
            <a:ext cx="1226500" cy="277032"/>
          </a:xfrm>
          <a:prstGeom prst="rect">
            <a:avLst/>
          </a:prstGeom>
          <a:noFill/>
          <a:scene3d>
            <a:camera prst="orthographicFront">
              <a:rot lat="0" lon="0" rev="240000"/>
            </a:camera>
            <a:lightRig rig="threePt" dir="t"/>
          </a:scene3d>
        </p:spPr>
        <p:txBody>
          <a:bodyPr>
            <a:spAutoFit/>
          </a:bodyPr>
          <a:lstStyle/>
          <a:p>
            <a:pPr eaLnBrk="1" hangingPunct="1">
              <a:defRPr/>
            </a:pPr>
            <a:r>
              <a:rPr lang="en-US" sz="1200" dirty="0">
                <a:solidFill>
                  <a:srgbClr val="000000"/>
                </a:solidFill>
              </a:rPr>
              <a:t>Galactic plane</a:t>
            </a:r>
          </a:p>
        </p:txBody>
      </p:sp>
      <p:sp>
        <p:nvSpPr>
          <p:cNvPr id="20497" name="TextBox 17"/>
          <p:cNvSpPr txBox="1">
            <a:spLocks noChangeArrowheads="1"/>
          </p:cNvSpPr>
          <p:nvPr/>
        </p:nvSpPr>
        <p:spPr bwMode="auto">
          <a:xfrm>
            <a:off x="919163" y="3816350"/>
            <a:ext cx="461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24h</a:t>
            </a:r>
          </a:p>
        </p:txBody>
      </p:sp>
      <p:sp>
        <p:nvSpPr>
          <p:cNvPr id="20498" name="TextBox 18"/>
          <p:cNvSpPr txBox="1">
            <a:spLocks noChangeArrowheads="1"/>
          </p:cNvSpPr>
          <p:nvPr/>
        </p:nvSpPr>
        <p:spPr bwMode="auto">
          <a:xfrm>
            <a:off x="8253413" y="3819525"/>
            <a:ext cx="3698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0h</a:t>
            </a:r>
          </a:p>
        </p:txBody>
      </p:sp>
      <p:sp>
        <p:nvSpPr>
          <p:cNvPr id="20499" name="TextBox 19"/>
          <p:cNvSpPr txBox="1">
            <a:spLocks noChangeArrowheads="1"/>
          </p:cNvSpPr>
          <p:nvPr/>
        </p:nvSpPr>
        <p:spPr bwMode="auto">
          <a:xfrm>
            <a:off x="2771775" y="736600"/>
            <a:ext cx="1139825" cy="277813"/>
          </a:xfrm>
          <a:prstGeom prst="rect">
            <a:avLst/>
          </a:prstGeom>
          <a:solidFill>
            <a:srgbClr val="FF0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ACA hot zone</a:t>
            </a:r>
          </a:p>
        </p:txBody>
      </p:sp>
      <p:sp>
        <p:nvSpPr>
          <p:cNvPr id="22" name="Oval 21"/>
          <p:cNvSpPr/>
          <p:nvPr/>
        </p:nvSpPr>
        <p:spPr bwMode="auto">
          <a:xfrm>
            <a:off x="3886200" y="1531938"/>
            <a:ext cx="1447800" cy="1492250"/>
          </a:xfrm>
          <a:prstGeom prst="ellipse">
            <a:avLst/>
          </a:prstGeom>
          <a:noFill/>
          <a:ln w="19050">
            <a:solidFill>
              <a:schemeClr val="accent6">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cxnSp>
        <p:nvCxnSpPr>
          <p:cNvPr id="24" name="Straight Arrow Connector 23"/>
          <p:cNvCxnSpPr/>
          <p:nvPr/>
        </p:nvCxnSpPr>
        <p:spPr bwMode="auto">
          <a:xfrm rot="10800000" flipV="1">
            <a:off x="3659188" y="2579688"/>
            <a:ext cx="284162" cy="114300"/>
          </a:xfrm>
          <a:prstGeom prst="straightConnector1">
            <a:avLst/>
          </a:prstGeom>
          <a:ln w="38100" cap="flat" cmpd="sng" algn="ctr">
            <a:solidFill>
              <a:srgbClr val="6B6BCF"/>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502" name="TextBox 25"/>
          <p:cNvSpPr txBox="1">
            <a:spLocks noChangeArrowheads="1"/>
          </p:cNvSpPr>
          <p:nvPr/>
        </p:nvSpPr>
        <p:spPr bwMode="auto">
          <a:xfrm>
            <a:off x="6786563" y="3405188"/>
            <a:ext cx="1138237" cy="276225"/>
          </a:xfrm>
          <a:prstGeom prst="rect">
            <a:avLst/>
          </a:prstGeom>
          <a:solidFill>
            <a:srgbClr val="FF0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ACA hot zone</a:t>
            </a:r>
          </a:p>
        </p:txBody>
      </p:sp>
      <p:sp>
        <p:nvSpPr>
          <p:cNvPr id="31" name="Rectangle 30"/>
          <p:cNvSpPr/>
          <p:nvPr/>
        </p:nvSpPr>
        <p:spPr bwMode="auto">
          <a:xfrm>
            <a:off x="5372100" y="2155825"/>
            <a:ext cx="44450" cy="49213"/>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2" name="Rectangle 31"/>
          <p:cNvSpPr/>
          <p:nvPr/>
        </p:nvSpPr>
        <p:spPr bwMode="auto">
          <a:xfrm>
            <a:off x="7391400" y="2908300"/>
            <a:ext cx="46038" cy="508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8" name="Rectangle 27"/>
          <p:cNvSpPr/>
          <p:nvPr/>
        </p:nvSpPr>
        <p:spPr bwMode="auto">
          <a:xfrm>
            <a:off x="4572000" y="585788"/>
            <a:ext cx="46038" cy="508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9" name="Rectangle 28"/>
          <p:cNvSpPr/>
          <p:nvPr/>
        </p:nvSpPr>
        <p:spPr bwMode="auto">
          <a:xfrm>
            <a:off x="7239000" y="2185988"/>
            <a:ext cx="1219200" cy="50800"/>
          </a:xfrm>
          <a:prstGeom prst="rect">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0507" name="TextBox 32"/>
          <p:cNvSpPr txBox="1">
            <a:spLocks noChangeArrowheads="1"/>
          </p:cNvSpPr>
          <p:nvPr/>
        </p:nvSpPr>
        <p:spPr bwMode="auto">
          <a:xfrm>
            <a:off x="4559300" y="466725"/>
            <a:ext cx="584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CDF-N</a:t>
            </a:r>
          </a:p>
        </p:txBody>
      </p:sp>
      <p:sp>
        <p:nvSpPr>
          <p:cNvPr id="20508" name="TextBox 33"/>
          <p:cNvSpPr txBox="1">
            <a:spLocks noChangeArrowheads="1"/>
          </p:cNvSpPr>
          <p:nvPr/>
        </p:nvSpPr>
        <p:spPr bwMode="auto">
          <a:xfrm>
            <a:off x="7418388" y="2795588"/>
            <a:ext cx="5762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CDF-S</a:t>
            </a:r>
          </a:p>
        </p:txBody>
      </p:sp>
      <p:sp>
        <p:nvSpPr>
          <p:cNvPr id="20509" name="TextBox 34"/>
          <p:cNvSpPr txBox="1">
            <a:spLocks noChangeArrowheads="1"/>
          </p:cNvSpPr>
          <p:nvPr/>
        </p:nvSpPr>
        <p:spPr bwMode="auto">
          <a:xfrm>
            <a:off x="7299325" y="2185988"/>
            <a:ext cx="1082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SDSS Stripe 82</a:t>
            </a:r>
          </a:p>
        </p:txBody>
      </p:sp>
      <p:sp>
        <p:nvSpPr>
          <p:cNvPr id="20510" name="TextBox 35"/>
          <p:cNvSpPr txBox="1">
            <a:spLocks noChangeArrowheads="1"/>
          </p:cNvSpPr>
          <p:nvPr/>
        </p:nvSpPr>
        <p:spPr bwMode="auto">
          <a:xfrm>
            <a:off x="5353050" y="2052638"/>
            <a:ext cx="755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COSMOS</a:t>
            </a:r>
          </a:p>
        </p:txBody>
      </p:sp>
      <p:sp>
        <p:nvSpPr>
          <p:cNvPr id="37" name="Oval 36"/>
          <p:cNvSpPr/>
          <p:nvPr/>
        </p:nvSpPr>
        <p:spPr bwMode="auto">
          <a:xfrm>
            <a:off x="6726238" y="3925888"/>
            <a:ext cx="200025" cy="200025"/>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8" name="Oval 37"/>
          <p:cNvSpPr>
            <a:spLocks noChangeAspect="1"/>
          </p:cNvSpPr>
          <p:nvPr/>
        </p:nvSpPr>
        <p:spPr bwMode="auto">
          <a:xfrm>
            <a:off x="8105775" y="4017963"/>
            <a:ext cx="92075" cy="92075"/>
          </a:xfrm>
          <a:prstGeom prst="ellipse">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0513" name="TextBox 39"/>
          <p:cNvSpPr txBox="1">
            <a:spLocks noChangeArrowheads="1"/>
          </p:cNvSpPr>
          <p:nvPr/>
        </p:nvSpPr>
        <p:spPr bwMode="auto">
          <a:xfrm>
            <a:off x="6334125" y="3906838"/>
            <a:ext cx="454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LMC</a:t>
            </a:r>
          </a:p>
        </p:txBody>
      </p:sp>
      <p:sp>
        <p:nvSpPr>
          <p:cNvPr id="20514" name="TextBox 40"/>
          <p:cNvSpPr txBox="1">
            <a:spLocks noChangeArrowheads="1"/>
          </p:cNvSpPr>
          <p:nvPr/>
        </p:nvSpPr>
        <p:spPr bwMode="auto">
          <a:xfrm>
            <a:off x="7696200" y="3938588"/>
            <a:ext cx="469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SMC</a:t>
            </a:r>
          </a:p>
        </p:txBody>
      </p:sp>
      <p:sp>
        <p:nvSpPr>
          <p:cNvPr id="20515" name="TextBox 8"/>
          <p:cNvSpPr txBox="1">
            <a:spLocks noChangeArrowheads="1"/>
          </p:cNvSpPr>
          <p:nvPr/>
        </p:nvSpPr>
        <p:spPr bwMode="auto">
          <a:xfrm rot="-5400000">
            <a:off x="142082" y="2002631"/>
            <a:ext cx="13271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a:solidFill>
                  <a:schemeClr val="tx1"/>
                </a:solidFill>
              </a:rPr>
              <a:t>Declination</a:t>
            </a:r>
          </a:p>
        </p:txBody>
      </p:sp>
      <p:sp>
        <p:nvSpPr>
          <p:cNvPr id="36" name="Oval 35"/>
          <p:cNvSpPr/>
          <p:nvPr/>
        </p:nvSpPr>
        <p:spPr>
          <a:xfrm>
            <a:off x="4335463" y="2003425"/>
            <a:ext cx="549275" cy="549275"/>
          </a:xfrm>
          <a:prstGeom prst="ellipse">
            <a:avLst/>
          </a:prstGeom>
          <a:solidFill>
            <a:schemeClr val="accent6">
              <a:lumMod val="60000"/>
              <a:lumOff val="40000"/>
            </a:schemeClr>
          </a:solidFill>
          <a:ln w="15875">
            <a:solidFill>
              <a:srgbClr val="6A87E4"/>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6658" name="TextBox 22"/>
          <p:cNvSpPr txBox="1">
            <a:spLocks noChangeArrowheads="1"/>
          </p:cNvSpPr>
          <p:nvPr/>
        </p:nvSpPr>
        <p:spPr bwMode="auto">
          <a:xfrm>
            <a:off x="3962400" y="2052638"/>
            <a:ext cx="1301750" cy="461962"/>
          </a:xfrm>
          <a:prstGeom prst="rect">
            <a:avLst/>
          </a:prstGeom>
          <a:solidFill>
            <a:schemeClr val="accent6">
              <a:lumMod val="60000"/>
              <a:lumOff val="40000"/>
              <a:alpha val="61000"/>
            </a:schemeClr>
          </a:solidFill>
          <a:ln>
            <a:noFill/>
          </a:ln>
        </p:spPr>
        <p:txBody>
          <a:bodyPr wrap="none">
            <a:spAutoFit/>
          </a:bodyPr>
          <a:lstStyle>
            <a:lvl1pPr eaLnBrk="0" hangingPunct="0">
              <a:defRPr sz="3200">
                <a:solidFill>
                  <a:schemeClr val="tx1"/>
                </a:solidFill>
                <a:latin typeface="Arial" charset="0"/>
                <a:ea typeface="Arial" charset="0"/>
                <a:cs typeface="Arial" charset="0"/>
              </a:defRPr>
            </a:lvl1pPr>
            <a:lvl2pPr marL="37931725" indent="-37474525" eaLnBrk="0" hangingPunct="0">
              <a:defRPr sz="3200">
                <a:solidFill>
                  <a:schemeClr val="tx1"/>
                </a:solidFill>
                <a:latin typeface="Arial" charset="0"/>
                <a:ea typeface="Arial" charset="0"/>
                <a:cs typeface="Arial" charset="0"/>
              </a:defRPr>
            </a:lvl2pPr>
            <a:lvl3pPr eaLnBrk="0" hangingPunct="0">
              <a:defRPr sz="3200">
                <a:solidFill>
                  <a:schemeClr val="tx1"/>
                </a:solidFill>
                <a:latin typeface="Arial" charset="0"/>
                <a:ea typeface="Arial" charset="0"/>
                <a:cs typeface="Arial" charset="0"/>
              </a:defRPr>
            </a:lvl3pPr>
            <a:lvl4pPr eaLnBrk="0" hangingPunct="0">
              <a:defRPr sz="3200">
                <a:solidFill>
                  <a:schemeClr val="tx1"/>
                </a:solidFill>
                <a:latin typeface="Arial" charset="0"/>
                <a:ea typeface="Arial" charset="0"/>
                <a:cs typeface="Arial" charset="0"/>
              </a:defRPr>
            </a:lvl4pPr>
            <a:lvl5pPr eaLnBrk="0" hangingPunct="0">
              <a:defRPr sz="3200">
                <a:solidFill>
                  <a:schemeClr val="tx1"/>
                </a:solidFill>
                <a:latin typeface="Arial" charset="0"/>
                <a:ea typeface="Arial" charset="0"/>
                <a:cs typeface="Arial" charset="0"/>
              </a:defRPr>
            </a:lvl5pPr>
            <a:lvl6pPr marL="457200" eaLnBrk="0" fontAlgn="base" hangingPunct="0">
              <a:spcBef>
                <a:spcPct val="0"/>
              </a:spcBef>
              <a:spcAft>
                <a:spcPct val="0"/>
              </a:spcAft>
              <a:defRPr sz="3200">
                <a:solidFill>
                  <a:schemeClr val="tx1"/>
                </a:solidFill>
                <a:latin typeface="Arial" charset="0"/>
                <a:ea typeface="Arial" charset="0"/>
                <a:cs typeface="Arial" charset="0"/>
              </a:defRPr>
            </a:lvl6pPr>
            <a:lvl7pPr marL="914400" eaLnBrk="0" fontAlgn="base" hangingPunct="0">
              <a:spcBef>
                <a:spcPct val="0"/>
              </a:spcBef>
              <a:spcAft>
                <a:spcPct val="0"/>
              </a:spcAft>
              <a:defRPr sz="3200">
                <a:solidFill>
                  <a:schemeClr val="tx1"/>
                </a:solidFill>
                <a:latin typeface="Arial" charset="0"/>
                <a:ea typeface="Arial" charset="0"/>
                <a:cs typeface="Arial" charset="0"/>
              </a:defRPr>
            </a:lvl7pPr>
            <a:lvl8pPr marL="1371600" eaLnBrk="0" fontAlgn="base" hangingPunct="0">
              <a:spcBef>
                <a:spcPct val="0"/>
              </a:spcBef>
              <a:spcAft>
                <a:spcPct val="0"/>
              </a:spcAft>
              <a:defRPr sz="3200">
                <a:solidFill>
                  <a:schemeClr val="tx1"/>
                </a:solidFill>
                <a:latin typeface="Arial" charset="0"/>
                <a:ea typeface="Arial" charset="0"/>
                <a:cs typeface="Arial" charset="0"/>
              </a:defRPr>
            </a:lvl8pPr>
            <a:lvl9pPr marL="1828800" eaLnBrk="0" fontAlgn="base" hangingPunct="0">
              <a:spcBef>
                <a:spcPct val="0"/>
              </a:spcBef>
              <a:spcAft>
                <a:spcPct val="0"/>
              </a:spcAft>
              <a:defRPr sz="3200">
                <a:solidFill>
                  <a:schemeClr val="tx1"/>
                </a:solidFill>
                <a:latin typeface="Arial" charset="0"/>
                <a:ea typeface="Arial" charset="0"/>
                <a:cs typeface="Arial" charset="0"/>
              </a:defRPr>
            </a:lvl9pPr>
          </a:lstStyle>
          <a:p>
            <a:pPr algn="ctr" eaLnBrk="1" hangingPunct="1">
              <a:defRPr/>
            </a:pPr>
            <a:r>
              <a:rPr lang="en-US" altLang="en-US" sz="1200" smtClean="0">
                <a:solidFill>
                  <a:srgbClr val="002060"/>
                </a:solidFill>
              </a:rPr>
              <a:t>Instantaneous</a:t>
            </a:r>
          </a:p>
          <a:p>
            <a:pPr algn="ctr" eaLnBrk="1" hangingPunct="1">
              <a:defRPr/>
            </a:pPr>
            <a:r>
              <a:rPr lang="en-US" altLang="en-US" sz="1200" dirty="0" smtClean="0">
                <a:solidFill>
                  <a:srgbClr val="002060"/>
                </a:solidFill>
              </a:rPr>
              <a:t>ACA cold region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24" t="3219" r="497" b="4786"/>
          <a:stretch/>
        </p:blipFill>
        <p:spPr>
          <a:xfrm>
            <a:off x="973137" y="973777"/>
            <a:ext cx="7446467" cy="4286992"/>
          </a:xfrm>
          <a:prstGeom prst="rect">
            <a:avLst/>
          </a:prstGeom>
        </p:spPr>
      </p:pic>
      <p:sp>
        <p:nvSpPr>
          <p:cNvPr id="3" name="Rectangle 2"/>
          <p:cNvSpPr/>
          <p:nvPr/>
        </p:nvSpPr>
        <p:spPr>
          <a:xfrm>
            <a:off x="7842250" y="76200"/>
            <a:ext cx="1073150" cy="7524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a:spcBef>
                <a:spcPct val="0"/>
              </a:spcBef>
              <a:buFontTx/>
              <a:buNone/>
            </a:pPr>
            <a:endParaRPr lang="x-none" altLang="x-none" sz="3200">
              <a:solidFill>
                <a:srgbClr val="FFFFFF"/>
              </a:solidFill>
            </a:endParaRPr>
          </a:p>
        </p:txBody>
      </p:sp>
      <p:sp>
        <p:nvSpPr>
          <p:cNvPr id="24578" name="Title 1"/>
          <p:cNvSpPr>
            <a:spLocks noGrp="1"/>
          </p:cNvSpPr>
          <p:nvPr>
            <p:ph type="title"/>
          </p:nvPr>
        </p:nvSpPr>
        <p:spPr>
          <a:xfrm>
            <a:off x="457200" y="0"/>
            <a:ext cx="8229600" cy="487363"/>
          </a:xfrm>
        </p:spPr>
        <p:txBody>
          <a:bodyPr/>
          <a:lstStyle/>
          <a:p>
            <a:r>
              <a:rPr lang="en-US" altLang="en-US"/>
              <a:t>Target Distribution: Cycle 20</a:t>
            </a:r>
          </a:p>
        </p:txBody>
      </p:sp>
      <p:sp>
        <p:nvSpPr>
          <p:cNvPr id="2457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24580"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3954F50B-8797-8349-8147-C97B8450CC34}" type="slidenum">
              <a:rPr lang="en-US" altLang="en-US" sz="1200">
                <a:solidFill>
                  <a:srgbClr val="898989"/>
                </a:solidFill>
              </a:rPr>
              <a:pPr algn="r" eaLnBrk="1" hangingPunct="1">
                <a:spcBef>
                  <a:spcPct val="0"/>
                </a:spcBef>
                <a:buFontTx/>
                <a:buNone/>
              </a:pPr>
              <a:t>4</a:t>
            </a:fld>
            <a:endParaRPr lang="en-US" altLang="en-US" sz="1200">
              <a:solidFill>
                <a:srgbClr val="898989"/>
              </a:solidFill>
            </a:endParaRPr>
          </a:p>
        </p:txBody>
      </p:sp>
      <p:sp>
        <p:nvSpPr>
          <p:cNvPr id="24582" name="TextBox 8"/>
          <p:cNvSpPr txBox="1">
            <a:spLocks noChangeArrowheads="1"/>
          </p:cNvSpPr>
          <p:nvPr/>
        </p:nvSpPr>
        <p:spPr bwMode="auto">
          <a:xfrm>
            <a:off x="3803650" y="5268913"/>
            <a:ext cx="183991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a:solidFill>
                  <a:schemeClr val="tx1"/>
                </a:solidFill>
              </a:rPr>
              <a:t>Right Ascension</a:t>
            </a:r>
          </a:p>
        </p:txBody>
      </p:sp>
      <p:sp>
        <p:nvSpPr>
          <p:cNvPr id="24583" name="TextBox 11"/>
          <p:cNvSpPr txBox="1">
            <a:spLocks noChangeArrowheads="1"/>
          </p:cNvSpPr>
          <p:nvPr/>
        </p:nvSpPr>
        <p:spPr bwMode="auto">
          <a:xfrm>
            <a:off x="533400" y="1520825"/>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+60</a:t>
            </a:r>
          </a:p>
        </p:txBody>
      </p:sp>
      <p:sp>
        <p:nvSpPr>
          <p:cNvPr id="24584" name="TextBox 12"/>
          <p:cNvSpPr txBox="1">
            <a:spLocks noChangeArrowheads="1"/>
          </p:cNvSpPr>
          <p:nvPr/>
        </p:nvSpPr>
        <p:spPr bwMode="auto">
          <a:xfrm>
            <a:off x="550863" y="4343400"/>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-60</a:t>
            </a:r>
          </a:p>
        </p:txBody>
      </p:sp>
      <p:sp>
        <p:nvSpPr>
          <p:cNvPr id="24585" name="TextBox 13"/>
          <p:cNvSpPr txBox="1">
            <a:spLocks noChangeArrowheads="1"/>
          </p:cNvSpPr>
          <p:nvPr/>
        </p:nvSpPr>
        <p:spPr bwMode="auto">
          <a:xfrm rot="1496183">
            <a:off x="1098550" y="2982913"/>
            <a:ext cx="655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t>ecliptic</a:t>
            </a:r>
          </a:p>
        </p:txBody>
      </p:sp>
      <p:sp>
        <p:nvSpPr>
          <p:cNvPr id="24586" name="TextBox 14"/>
          <p:cNvSpPr txBox="1">
            <a:spLocks noChangeArrowheads="1"/>
          </p:cNvSpPr>
          <p:nvPr/>
        </p:nvSpPr>
        <p:spPr bwMode="auto">
          <a:xfrm>
            <a:off x="2530475" y="3543300"/>
            <a:ext cx="739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1200"/>
              <a:t>Galactic </a:t>
            </a:r>
          </a:p>
          <a:p>
            <a:pPr algn="ctr" eaLnBrk="1" hangingPunct="1">
              <a:spcBef>
                <a:spcPct val="0"/>
              </a:spcBef>
              <a:buFontTx/>
              <a:buNone/>
            </a:pPr>
            <a:r>
              <a:rPr lang="en-US" altLang="en-US" sz="1200"/>
              <a:t>center</a:t>
            </a:r>
          </a:p>
        </p:txBody>
      </p:sp>
      <p:sp>
        <p:nvSpPr>
          <p:cNvPr id="24587" name="TextBox 15"/>
          <p:cNvSpPr txBox="1">
            <a:spLocks noChangeArrowheads="1"/>
          </p:cNvSpPr>
          <p:nvPr/>
        </p:nvSpPr>
        <p:spPr bwMode="auto">
          <a:xfrm>
            <a:off x="6165850" y="2039938"/>
            <a:ext cx="865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en-US" sz="1200"/>
              <a:t>Galactic </a:t>
            </a:r>
          </a:p>
          <a:p>
            <a:pPr algn="ctr" eaLnBrk="1" hangingPunct="1">
              <a:spcBef>
                <a:spcPct val="0"/>
              </a:spcBef>
              <a:buFontTx/>
              <a:buNone/>
            </a:pPr>
            <a:r>
              <a:rPr lang="en-US" altLang="en-US" sz="1200"/>
              <a:t>anticenter</a:t>
            </a:r>
          </a:p>
        </p:txBody>
      </p:sp>
      <p:sp>
        <p:nvSpPr>
          <p:cNvPr id="17" name="TextBox 16"/>
          <p:cNvSpPr txBox="1"/>
          <p:nvPr/>
        </p:nvSpPr>
        <p:spPr bwMode="auto">
          <a:xfrm rot="17926390">
            <a:off x="5436428" y="3256942"/>
            <a:ext cx="1226335" cy="277032"/>
          </a:xfrm>
          <a:prstGeom prst="rect">
            <a:avLst/>
          </a:prstGeom>
          <a:noFill/>
          <a:scene3d>
            <a:camera prst="orthographicFront">
              <a:rot lat="0" lon="0" rev="240000"/>
            </a:camera>
            <a:lightRig rig="threePt" dir="t"/>
          </a:scene3d>
        </p:spPr>
        <p:txBody>
          <a:bodyPr>
            <a:spAutoFit/>
          </a:bodyPr>
          <a:lstStyle/>
          <a:p>
            <a:pPr eaLnBrk="1" hangingPunct="1">
              <a:defRPr/>
            </a:pPr>
            <a:r>
              <a:rPr lang="en-US" sz="1200" dirty="0">
                <a:solidFill>
                  <a:srgbClr val="000000"/>
                </a:solidFill>
              </a:rPr>
              <a:t>Galactic plane</a:t>
            </a:r>
          </a:p>
        </p:txBody>
      </p:sp>
      <p:sp>
        <p:nvSpPr>
          <p:cNvPr id="24589" name="TextBox 17"/>
          <p:cNvSpPr txBox="1">
            <a:spLocks noChangeArrowheads="1"/>
          </p:cNvSpPr>
          <p:nvPr/>
        </p:nvSpPr>
        <p:spPr bwMode="auto">
          <a:xfrm>
            <a:off x="836613" y="5254625"/>
            <a:ext cx="461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24h</a:t>
            </a:r>
          </a:p>
        </p:txBody>
      </p:sp>
      <p:sp>
        <p:nvSpPr>
          <p:cNvPr id="24590" name="TextBox 18"/>
          <p:cNvSpPr txBox="1">
            <a:spLocks noChangeArrowheads="1"/>
          </p:cNvSpPr>
          <p:nvPr/>
        </p:nvSpPr>
        <p:spPr bwMode="auto">
          <a:xfrm>
            <a:off x="8170863" y="5256213"/>
            <a:ext cx="3698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0h</a:t>
            </a:r>
          </a:p>
        </p:txBody>
      </p:sp>
      <p:sp>
        <p:nvSpPr>
          <p:cNvPr id="24591" name="TextBox 19"/>
          <p:cNvSpPr txBox="1">
            <a:spLocks noChangeArrowheads="1"/>
          </p:cNvSpPr>
          <p:nvPr/>
        </p:nvSpPr>
        <p:spPr bwMode="auto">
          <a:xfrm>
            <a:off x="2689225" y="1779588"/>
            <a:ext cx="1139825" cy="277812"/>
          </a:xfrm>
          <a:prstGeom prst="rect">
            <a:avLst/>
          </a:prstGeom>
          <a:solidFill>
            <a:srgbClr val="FF0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ACA hot zone</a:t>
            </a:r>
          </a:p>
        </p:txBody>
      </p:sp>
      <p:sp>
        <p:nvSpPr>
          <p:cNvPr id="22" name="Oval 21"/>
          <p:cNvSpPr>
            <a:spLocks noChangeAspect="1"/>
          </p:cNvSpPr>
          <p:nvPr/>
        </p:nvSpPr>
        <p:spPr bwMode="auto">
          <a:xfrm>
            <a:off x="3951288" y="2438400"/>
            <a:ext cx="1371600" cy="1371600"/>
          </a:xfrm>
          <a:prstGeom prst="ellipse">
            <a:avLst/>
          </a:prstGeom>
          <a:noFill/>
          <a:ln w="19050">
            <a:solidFill>
              <a:schemeClr val="accent6">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cxnSp>
        <p:nvCxnSpPr>
          <p:cNvPr id="24" name="Straight Arrow Connector 23"/>
          <p:cNvCxnSpPr/>
          <p:nvPr/>
        </p:nvCxnSpPr>
        <p:spPr bwMode="auto">
          <a:xfrm rot="10800000" flipV="1">
            <a:off x="3705225" y="3403600"/>
            <a:ext cx="284163" cy="114300"/>
          </a:xfrm>
          <a:prstGeom prst="straightConnector1">
            <a:avLst/>
          </a:prstGeom>
          <a:ln w="38100" cap="flat" cmpd="sng" algn="ctr">
            <a:solidFill>
              <a:srgbClr val="6B6BCF"/>
            </a:solidFill>
            <a:prstDash val="solid"/>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594" name="TextBox 25"/>
          <p:cNvSpPr txBox="1">
            <a:spLocks noChangeArrowheads="1"/>
          </p:cNvSpPr>
          <p:nvPr/>
        </p:nvSpPr>
        <p:spPr bwMode="auto">
          <a:xfrm>
            <a:off x="6704013" y="4143375"/>
            <a:ext cx="1138237" cy="276225"/>
          </a:xfrm>
          <a:prstGeom prst="rect">
            <a:avLst/>
          </a:prstGeom>
          <a:solidFill>
            <a:srgbClr val="FF0000">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ACA hot zone</a:t>
            </a:r>
          </a:p>
        </p:txBody>
      </p:sp>
      <p:sp>
        <p:nvSpPr>
          <p:cNvPr id="24595" name="TextBox 39"/>
          <p:cNvSpPr txBox="1">
            <a:spLocks noChangeArrowheads="1"/>
          </p:cNvSpPr>
          <p:nvPr/>
        </p:nvSpPr>
        <p:spPr bwMode="auto">
          <a:xfrm>
            <a:off x="6251575" y="4729163"/>
            <a:ext cx="454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LMC</a:t>
            </a:r>
          </a:p>
        </p:txBody>
      </p:sp>
      <p:sp>
        <p:nvSpPr>
          <p:cNvPr id="24596" name="TextBox 40"/>
          <p:cNvSpPr txBox="1">
            <a:spLocks noChangeArrowheads="1"/>
          </p:cNvSpPr>
          <p:nvPr/>
        </p:nvSpPr>
        <p:spPr bwMode="auto">
          <a:xfrm>
            <a:off x="7613650" y="4760913"/>
            <a:ext cx="469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000">
                <a:solidFill>
                  <a:schemeClr val="tx1"/>
                </a:solidFill>
              </a:rPr>
              <a:t>SMC</a:t>
            </a:r>
          </a:p>
        </p:txBody>
      </p:sp>
      <p:sp>
        <p:nvSpPr>
          <p:cNvPr id="24597" name="TextBox 8"/>
          <p:cNvSpPr txBox="1">
            <a:spLocks noChangeArrowheads="1"/>
          </p:cNvSpPr>
          <p:nvPr/>
        </p:nvSpPr>
        <p:spPr bwMode="auto">
          <a:xfrm rot="-5400000">
            <a:off x="59532" y="2826544"/>
            <a:ext cx="13271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a:solidFill>
                  <a:schemeClr val="tx1"/>
                </a:solidFill>
              </a:rPr>
              <a:t>Declination</a:t>
            </a:r>
          </a:p>
        </p:txBody>
      </p:sp>
      <p:sp>
        <p:nvSpPr>
          <p:cNvPr id="36" name="Oval 35"/>
          <p:cNvSpPr>
            <a:spLocks noChangeAspect="1"/>
          </p:cNvSpPr>
          <p:nvPr/>
        </p:nvSpPr>
        <p:spPr bwMode="auto">
          <a:xfrm>
            <a:off x="4408488" y="2895600"/>
            <a:ext cx="457200" cy="457200"/>
          </a:xfrm>
          <a:prstGeom prst="ellipse">
            <a:avLst/>
          </a:prstGeom>
          <a:solidFill>
            <a:schemeClr val="accent6">
              <a:lumMod val="60000"/>
              <a:lumOff val="40000"/>
            </a:schemeClr>
          </a:solidFill>
          <a:ln w="15875">
            <a:solidFill>
              <a:srgbClr val="6A87E4"/>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6658" name="TextBox 22"/>
          <p:cNvSpPr txBox="1">
            <a:spLocks noChangeArrowheads="1"/>
          </p:cNvSpPr>
          <p:nvPr/>
        </p:nvSpPr>
        <p:spPr bwMode="auto">
          <a:xfrm>
            <a:off x="3986213" y="2895600"/>
            <a:ext cx="1301750" cy="461963"/>
          </a:xfrm>
          <a:prstGeom prst="rect">
            <a:avLst/>
          </a:prstGeom>
          <a:solidFill>
            <a:schemeClr val="accent6">
              <a:lumMod val="60000"/>
              <a:lumOff val="40000"/>
              <a:alpha val="61000"/>
            </a:schemeClr>
          </a:solidFill>
          <a:ln>
            <a:noFill/>
          </a:ln>
        </p:spPr>
        <p:txBody>
          <a:bodyPr wrap="none">
            <a:spAutoFit/>
          </a:bodyPr>
          <a:lstStyle>
            <a:lvl1pPr eaLnBrk="0" hangingPunct="0">
              <a:defRPr sz="3200">
                <a:solidFill>
                  <a:schemeClr val="tx1"/>
                </a:solidFill>
                <a:latin typeface="Arial" charset="0"/>
                <a:ea typeface="Arial" charset="0"/>
                <a:cs typeface="Arial" charset="0"/>
              </a:defRPr>
            </a:lvl1pPr>
            <a:lvl2pPr marL="37931725" indent="-37474525" eaLnBrk="0" hangingPunct="0">
              <a:defRPr sz="3200">
                <a:solidFill>
                  <a:schemeClr val="tx1"/>
                </a:solidFill>
                <a:latin typeface="Arial" charset="0"/>
                <a:ea typeface="Arial" charset="0"/>
                <a:cs typeface="Arial" charset="0"/>
              </a:defRPr>
            </a:lvl2pPr>
            <a:lvl3pPr eaLnBrk="0" hangingPunct="0">
              <a:defRPr sz="3200">
                <a:solidFill>
                  <a:schemeClr val="tx1"/>
                </a:solidFill>
                <a:latin typeface="Arial" charset="0"/>
                <a:ea typeface="Arial" charset="0"/>
                <a:cs typeface="Arial" charset="0"/>
              </a:defRPr>
            </a:lvl3pPr>
            <a:lvl4pPr eaLnBrk="0" hangingPunct="0">
              <a:defRPr sz="3200">
                <a:solidFill>
                  <a:schemeClr val="tx1"/>
                </a:solidFill>
                <a:latin typeface="Arial" charset="0"/>
                <a:ea typeface="Arial" charset="0"/>
                <a:cs typeface="Arial" charset="0"/>
              </a:defRPr>
            </a:lvl4pPr>
            <a:lvl5pPr eaLnBrk="0" hangingPunct="0">
              <a:defRPr sz="3200">
                <a:solidFill>
                  <a:schemeClr val="tx1"/>
                </a:solidFill>
                <a:latin typeface="Arial" charset="0"/>
                <a:ea typeface="Arial" charset="0"/>
                <a:cs typeface="Arial" charset="0"/>
              </a:defRPr>
            </a:lvl5pPr>
            <a:lvl6pPr marL="457200" eaLnBrk="0" fontAlgn="base" hangingPunct="0">
              <a:spcBef>
                <a:spcPct val="0"/>
              </a:spcBef>
              <a:spcAft>
                <a:spcPct val="0"/>
              </a:spcAft>
              <a:defRPr sz="3200">
                <a:solidFill>
                  <a:schemeClr val="tx1"/>
                </a:solidFill>
                <a:latin typeface="Arial" charset="0"/>
                <a:ea typeface="Arial" charset="0"/>
                <a:cs typeface="Arial" charset="0"/>
              </a:defRPr>
            </a:lvl6pPr>
            <a:lvl7pPr marL="914400" eaLnBrk="0" fontAlgn="base" hangingPunct="0">
              <a:spcBef>
                <a:spcPct val="0"/>
              </a:spcBef>
              <a:spcAft>
                <a:spcPct val="0"/>
              </a:spcAft>
              <a:defRPr sz="3200">
                <a:solidFill>
                  <a:schemeClr val="tx1"/>
                </a:solidFill>
                <a:latin typeface="Arial" charset="0"/>
                <a:ea typeface="Arial" charset="0"/>
                <a:cs typeface="Arial" charset="0"/>
              </a:defRPr>
            </a:lvl7pPr>
            <a:lvl8pPr marL="1371600" eaLnBrk="0" fontAlgn="base" hangingPunct="0">
              <a:spcBef>
                <a:spcPct val="0"/>
              </a:spcBef>
              <a:spcAft>
                <a:spcPct val="0"/>
              </a:spcAft>
              <a:defRPr sz="3200">
                <a:solidFill>
                  <a:schemeClr val="tx1"/>
                </a:solidFill>
                <a:latin typeface="Arial" charset="0"/>
                <a:ea typeface="Arial" charset="0"/>
                <a:cs typeface="Arial" charset="0"/>
              </a:defRPr>
            </a:lvl8pPr>
            <a:lvl9pPr marL="1828800" eaLnBrk="0" fontAlgn="base" hangingPunct="0">
              <a:spcBef>
                <a:spcPct val="0"/>
              </a:spcBef>
              <a:spcAft>
                <a:spcPct val="0"/>
              </a:spcAft>
              <a:defRPr sz="3200">
                <a:solidFill>
                  <a:schemeClr val="tx1"/>
                </a:solidFill>
                <a:latin typeface="Arial" charset="0"/>
                <a:ea typeface="Arial" charset="0"/>
                <a:cs typeface="Arial" charset="0"/>
              </a:defRPr>
            </a:lvl9pPr>
          </a:lstStyle>
          <a:p>
            <a:pPr algn="ctr" eaLnBrk="1" hangingPunct="1">
              <a:defRPr/>
            </a:pPr>
            <a:r>
              <a:rPr lang="en-US" altLang="en-US" sz="1200" smtClean="0">
                <a:solidFill>
                  <a:srgbClr val="002060"/>
                </a:solidFill>
              </a:rPr>
              <a:t>Instantaneous</a:t>
            </a:r>
          </a:p>
          <a:p>
            <a:pPr algn="ctr" eaLnBrk="1" hangingPunct="1">
              <a:defRPr/>
            </a:pPr>
            <a:r>
              <a:rPr lang="en-US" altLang="en-US" sz="1200" dirty="0" smtClean="0">
                <a:solidFill>
                  <a:srgbClr val="002060"/>
                </a:solidFill>
              </a:rPr>
              <a:t>ACA cold region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26626" name="Rectangle 4"/>
          <p:cNvSpPr>
            <a:spLocks noGrp="1" noChangeArrowheads="1"/>
          </p:cNvSpPr>
          <p:nvPr>
            <p:ph type="title"/>
          </p:nvPr>
        </p:nvSpPr>
        <p:spPr>
          <a:xfrm>
            <a:off x="457200" y="0"/>
            <a:ext cx="8229600" cy="487363"/>
          </a:xfrm>
        </p:spPr>
        <p:txBody>
          <a:bodyPr/>
          <a:lstStyle/>
          <a:p>
            <a:pPr eaLnBrk="1" hangingPunct="1"/>
            <a:r>
              <a:rPr lang="en-US" altLang="en-US"/>
              <a:t>Sample of Significant Planning Efforts</a:t>
            </a:r>
          </a:p>
        </p:txBody>
      </p:sp>
      <p:sp>
        <p:nvSpPr>
          <p:cNvPr id="26627"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F51CEBDE-68BC-4B43-B23D-49A051DCCE2C}" type="slidenum">
              <a:rPr lang="en-US" altLang="en-US" sz="1200">
                <a:solidFill>
                  <a:srgbClr val="898989"/>
                </a:solidFill>
              </a:rPr>
              <a:pPr algn="r" eaLnBrk="1" hangingPunct="1">
                <a:spcBef>
                  <a:spcPct val="0"/>
                </a:spcBef>
                <a:buFontTx/>
                <a:buNone/>
              </a:pPr>
              <a:t>5</a:t>
            </a:fld>
            <a:endParaRPr lang="en-US" altLang="en-US" sz="1200">
              <a:solidFill>
                <a:srgbClr val="898989"/>
              </a:solidFill>
            </a:endParaRPr>
          </a:p>
        </p:txBody>
      </p:sp>
      <p:sp>
        <p:nvSpPr>
          <p:cNvPr id="24580" name="TextBox 88"/>
          <p:cNvSpPr txBox="1">
            <a:spLocks noChangeArrowheads="1"/>
          </p:cNvSpPr>
          <p:nvPr/>
        </p:nvSpPr>
        <p:spPr bwMode="auto">
          <a:xfrm>
            <a:off x="609600" y="506413"/>
            <a:ext cx="84582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solidFill>
                  <a:schemeClr val="tx1"/>
                </a:solidFill>
              </a:rPr>
              <a:t> </a:t>
            </a:r>
            <a:r>
              <a:rPr lang="en-US" altLang="en-US" sz="1800" u="sng" dirty="0">
                <a:solidFill>
                  <a:schemeClr val="tx1"/>
                </a:solidFill>
              </a:rPr>
              <a:t>Completed in Cycle 19:</a:t>
            </a:r>
          </a:p>
          <a:p>
            <a:pPr eaLnBrk="1" hangingPunct="1">
              <a:spcBef>
                <a:spcPct val="0"/>
              </a:spcBef>
              <a:buFontTx/>
              <a:buNone/>
            </a:pPr>
            <a:endParaRPr lang="en-US" altLang="en-US" sz="1000" dirty="0">
              <a:solidFill>
                <a:schemeClr val="tx1"/>
              </a:solidFill>
            </a:endParaRPr>
          </a:p>
          <a:p>
            <a:pPr eaLnBrk="1" hangingPunct="1">
              <a:spcBef>
                <a:spcPct val="0"/>
              </a:spcBef>
            </a:pPr>
            <a:r>
              <a:rPr lang="en-US" altLang="en-US" sz="1800" dirty="0">
                <a:solidFill>
                  <a:schemeClr val="tx1"/>
                </a:solidFill>
              </a:rPr>
              <a:t> </a:t>
            </a:r>
            <a:r>
              <a:rPr lang="en-US" altLang="en-US" sz="1800" dirty="0" err="1">
                <a:solidFill>
                  <a:schemeClr val="tx1"/>
                </a:solidFill>
              </a:rPr>
              <a:t>Sgr</a:t>
            </a:r>
            <a:r>
              <a:rPr lang="en-US" altLang="en-US" sz="1800" dirty="0">
                <a:solidFill>
                  <a:schemeClr val="tx1"/>
                </a:solidFill>
              </a:rPr>
              <a:t> A*	</a:t>
            </a:r>
          </a:p>
          <a:p>
            <a:pPr eaLnBrk="1" hangingPunct="1">
              <a:spcBef>
                <a:spcPct val="0"/>
              </a:spcBef>
              <a:buFontTx/>
              <a:buNone/>
            </a:pPr>
            <a:r>
              <a:rPr lang="en-US" altLang="en-US" sz="1800" dirty="0">
                <a:solidFill>
                  <a:schemeClr val="tx1"/>
                </a:solidFill>
              </a:rPr>
              <a:t>  -  Tight windows coordinated with EHT and </a:t>
            </a:r>
            <a:r>
              <a:rPr lang="en-US" altLang="en-US" sz="1800" dirty="0" err="1">
                <a:solidFill>
                  <a:schemeClr val="tx1"/>
                </a:solidFill>
              </a:rPr>
              <a:t>NuSTAR</a:t>
            </a:r>
            <a:r>
              <a:rPr lang="en-US" altLang="en-US" sz="1800" dirty="0">
                <a:solidFill>
                  <a:schemeClr val="tx1"/>
                </a:solidFill>
              </a:rPr>
              <a:t>. (Also M87)</a:t>
            </a: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Jupiter, coordinated w/ Juno, XMM, </a:t>
            </a:r>
            <a:r>
              <a:rPr lang="en-US" altLang="en-US" sz="1800" dirty="0" err="1">
                <a:solidFill>
                  <a:schemeClr val="tx1"/>
                </a:solidFill>
              </a:rPr>
              <a:t>NuSTAR</a:t>
            </a:r>
            <a:r>
              <a:rPr lang="en-US" altLang="en-US" sz="1800" dirty="0">
                <a:solidFill>
                  <a:schemeClr val="tx1"/>
                </a:solidFill>
              </a:rPr>
              <a:t>, HST.</a:t>
            </a:r>
          </a:p>
          <a:p>
            <a:pPr eaLnBrk="1" hangingPunct="1">
              <a:spcBef>
                <a:spcPct val="0"/>
              </a:spcBef>
              <a:buFontTx/>
              <a:buNone/>
            </a:pPr>
            <a:r>
              <a:rPr lang="en-US" altLang="en-US" sz="1800" dirty="0">
                <a:solidFill>
                  <a:schemeClr val="tx1"/>
                </a:solidFill>
              </a:rPr>
              <a:t>  - Tightly windowed at Juno </a:t>
            </a:r>
            <a:r>
              <a:rPr lang="en-US" altLang="en-US" sz="1800" dirty="0" err="1">
                <a:solidFill>
                  <a:schemeClr val="tx1"/>
                </a:solidFill>
              </a:rPr>
              <a:t>apojoves</a:t>
            </a:r>
            <a:r>
              <a:rPr lang="en-US" altLang="en-US" sz="1800" dirty="0">
                <a:solidFill>
                  <a:schemeClr val="tx1"/>
                </a:solidFill>
              </a:rPr>
              <a:t> and </a:t>
            </a:r>
            <a:r>
              <a:rPr lang="en-US" altLang="en-US" sz="1800" dirty="0" err="1">
                <a:solidFill>
                  <a:schemeClr val="tx1"/>
                </a:solidFill>
              </a:rPr>
              <a:t>perijoves</a:t>
            </a:r>
            <a:r>
              <a:rPr lang="en-US" altLang="en-US" sz="1800" dirty="0">
                <a:solidFill>
                  <a:schemeClr val="tx1"/>
                </a:solidFill>
              </a:rPr>
              <a:t>. </a:t>
            </a:r>
          </a:p>
          <a:p>
            <a:pPr eaLnBrk="1" hangingPunct="1">
              <a:spcBef>
                <a:spcPct val="0"/>
              </a:spcBef>
              <a:buFontTx/>
              <a:buNone/>
            </a:pPr>
            <a:endParaRPr lang="en-US" altLang="en-US" sz="1000" dirty="0">
              <a:solidFill>
                <a:schemeClr val="tx1"/>
              </a:solidFill>
            </a:endParaRPr>
          </a:p>
          <a:p>
            <a:pPr eaLnBrk="1" hangingPunct="1">
              <a:spcBef>
                <a:spcPct val="0"/>
              </a:spcBef>
              <a:buFontTx/>
              <a:buNone/>
            </a:pPr>
            <a:r>
              <a:rPr lang="en-US" altLang="en-US" sz="1800" dirty="0">
                <a:solidFill>
                  <a:schemeClr val="tx1"/>
                </a:solidFill>
              </a:rPr>
              <a:t>• CDWFS – 1.025 </a:t>
            </a:r>
            <a:r>
              <a:rPr lang="en-US" altLang="en-US" sz="1800" dirty="0" err="1">
                <a:solidFill>
                  <a:schemeClr val="tx1"/>
                </a:solidFill>
              </a:rPr>
              <a:t>Ms</a:t>
            </a:r>
            <a:r>
              <a:rPr lang="en-US" altLang="en-US" sz="1800" dirty="0">
                <a:solidFill>
                  <a:schemeClr val="tx1"/>
                </a:solidFill>
              </a:rPr>
              <a:t> at ecliptic latitude of 60</a:t>
            </a:r>
            <a:r>
              <a:rPr lang="en-US" altLang="en-US" sz="1800" baseline="30000" dirty="0">
                <a:solidFill>
                  <a:schemeClr val="tx1"/>
                </a:solidFill>
              </a:rPr>
              <a:t>∘</a:t>
            </a:r>
            <a:r>
              <a:rPr lang="en-US" altLang="en-US" sz="1800" dirty="0">
                <a:solidFill>
                  <a:schemeClr val="tx1"/>
                </a:solidFill>
              </a:rPr>
              <a:t>- </a:t>
            </a:r>
            <a:r>
              <a:rPr lang="en-US" altLang="en-US" sz="1800" dirty="0">
                <a:solidFill>
                  <a:schemeClr val="tx1"/>
                </a:solidFill>
                <a:latin typeface="Symbol" charset="2"/>
                <a:ea typeface="Symbol" charset="2"/>
                <a:cs typeface="Symbol" charset="2"/>
              </a:rPr>
              <a:t>e.</a:t>
            </a:r>
          </a:p>
          <a:p>
            <a:pPr eaLnBrk="1" hangingPunct="1">
              <a:spcBef>
                <a:spcPct val="0"/>
              </a:spcBef>
              <a:buFontTx/>
              <a:buNone/>
            </a:pPr>
            <a:endParaRPr lang="en-US" altLang="en-US" sz="1000" dirty="0">
              <a:solidFill>
                <a:schemeClr val="tx1"/>
              </a:solidFill>
              <a:latin typeface="Symbol" charset="2"/>
              <a:ea typeface="Symbol" charset="2"/>
              <a:cs typeface="Symbol" charset="2"/>
            </a:endParaRPr>
          </a:p>
          <a:p>
            <a:pPr eaLnBrk="1" hangingPunct="1">
              <a:spcBef>
                <a:spcPct val="0"/>
              </a:spcBef>
              <a:buFontTx/>
              <a:buNone/>
            </a:pPr>
            <a:r>
              <a:rPr lang="en-US" altLang="en-US" sz="1800" dirty="0">
                <a:solidFill>
                  <a:schemeClr val="tx1"/>
                </a:solidFill>
              </a:rPr>
              <a:t>• GW170817 – Fast DDT (75 + 25 </a:t>
            </a:r>
            <a:r>
              <a:rPr lang="en-US" altLang="en-US" sz="1800" dirty="0" err="1">
                <a:solidFill>
                  <a:schemeClr val="tx1"/>
                </a:solidFill>
              </a:rPr>
              <a:t>ks</a:t>
            </a:r>
            <a:r>
              <a:rPr lang="en-US" altLang="en-US" sz="1800" dirty="0">
                <a:solidFill>
                  <a:schemeClr val="tx1"/>
                </a:solidFill>
              </a:rPr>
              <a:t>), then follow-ups (total: 300 </a:t>
            </a:r>
            <a:r>
              <a:rPr lang="en-US" altLang="en-US" sz="1800" dirty="0" err="1">
                <a:solidFill>
                  <a:schemeClr val="tx1"/>
                </a:solidFill>
              </a:rPr>
              <a:t>ks</a:t>
            </a:r>
            <a:r>
              <a:rPr lang="en-US" altLang="en-US" sz="1800" dirty="0">
                <a:solidFill>
                  <a:schemeClr val="tx1"/>
                </a:solidFill>
              </a:rPr>
              <a:t>).</a:t>
            </a:r>
          </a:p>
          <a:p>
            <a:pPr eaLnBrk="1" hangingPunct="1">
              <a:spcBef>
                <a:spcPct val="0"/>
              </a:spcBef>
              <a:buFontTx/>
              <a:buNone/>
            </a:pPr>
            <a:endParaRPr lang="en-US" altLang="en-US" sz="1000" dirty="0">
              <a:solidFill>
                <a:schemeClr val="tx1"/>
              </a:solidFill>
            </a:endParaRPr>
          </a:p>
          <a:p>
            <a:pPr eaLnBrk="1" hangingPunct="1">
              <a:spcBef>
                <a:spcPct val="0"/>
              </a:spcBef>
              <a:buFontTx/>
              <a:buNone/>
            </a:pPr>
            <a:r>
              <a:rPr lang="en-US" altLang="en-US" sz="1800" dirty="0">
                <a:solidFill>
                  <a:schemeClr val="tx1"/>
                </a:solidFill>
              </a:rPr>
              <a:t>• </a:t>
            </a:r>
            <a:r>
              <a:rPr lang="en-US" altLang="en-US" sz="1800" dirty="0" err="1">
                <a:solidFill>
                  <a:schemeClr val="tx1"/>
                </a:solidFill>
              </a:rPr>
              <a:t>Abell</a:t>
            </a:r>
            <a:r>
              <a:rPr lang="en-US" altLang="en-US" sz="1800" dirty="0">
                <a:solidFill>
                  <a:schemeClr val="tx1"/>
                </a:solidFill>
              </a:rPr>
              <a:t> 2146 – 2 </a:t>
            </a:r>
            <a:r>
              <a:rPr lang="en-US" altLang="en-US" sz="1800" dirty="0" err="1">
                <a:solidFill>
                  <a:schemeClr val="tx1"/>
                </a:solidFill>
              </a:rPr>
              <a:t>Ms</a:t>
            </a:r>
            <a:r>
              <a:rPr lang="en-US" altLang="en-US" sz="1800" dirty="0">
                <a:solidFill>
                  <a:schemeClr val="tx1"/>
                </a:solidFill>
              </a:rPr>
              <a:t> near ecliptic pole; star felon with pointing/offset preferences;</a:t>
            </a:r>
          </a:p>
          <a:p>
            <a:pPr eaLnBrk="1" hangingPunct="1">
              <a:spcBef>
                <a:spcPct val="0"/>
              </a:spcBef>
              <a:buFontTx/>
              <a:buNone/>
            </a:pPr>
            <a:r>
              <a:rPr lang="en-US" altLang="en-US" sz="1800" dirty="0">
                <a:solidFill>
                  <a:schemeClr val="tx1"/>
                </a:solidFill>
                <a:latin typeface="Symbol" charset="2"/>
                <a:ea typeface="Symbol" charset="2"/>
                <a:cs typeface="Symbol" charset="2"/>
              </a:rPr>
              <a:t>                     </a:t>
            </a:r>
            <a:r>
              <a:rPr lang="en-US" altLang="en-US" sz="1800" dirty="0">
                <a:solidFill>
                  <a:schemeClr val="tx1"/>
                </a:solidFill>
              </a:rPr>
              <a:t> –</a:t>
            </a:r>
            <a:r>
              <a:rPr lang="en-US" altLang="en-US" sz="1800" dirty="0">
                <a:solidFill>
                  <a:schemeClr val="tx1"/>
                </a:solidFill>
                <a:ea typeface="Symbol" charset="2"/>
                <a:cs typeface="Symbol" charset="2"/>
              </a:rPr>
              <a:t> Still underway (through May 2019?)</a:t>
            </a:r>
          </a:p>
          <a:p>
            <a:pPr eaLnBrk="1" hangingPunct="1">
              <a:spcBef>
                <a:spcPct val="0"/>
              </a:spcBef>
              <a:buFontTx/>
              <a:buNone/>
            </a:pPr>
            <a:endParaRPr lang="en-US" altLang="en-US" sz="1800" dirty="0">
              <a:solidFill>
                <a:schemeClr val="tx1"/>
              </a:solidFill>
              <a:latin typeface="Symbol" charset="2"/>
              <a:ea typeface="Symbol" charset="2"/>
              <a:cs typeface="Symbol" charset="2"/>
            </a:endParaRPr>
          </a:p>
          <a:p>
            <a:pPr eaLnBrk="1" hangingPunct="1">
              <a:spcBef>
                <a:spcPct val="0"/>
              </a:spcBef>
              <a:buFontTx/>
              <a:buNone/>
            </a:pPr>
            <a:r>
              <a:rPr lang="en-US" altLang="en-US" sz="1800" u="sng" dirty="0">
                <a:solidFill>
                  <a:schemeClr val="tx1"/>
                </a:solidFill>
              </a:rPr>
              <a:t>Coming up in Cycle 20:</a:t>
            </a:r>
          </a:p>
          <a:p>
            <a:pPr eaLnBrk="1" hangingPunct="1">
              <a:spcBef>
                <a:spcPct val="0"/>
              </a:spcBef>
              <a:buFontTx/>
              <a:buNone/>
            </a:pPr>
            <a:endParaRPr lang="en-US" altLang="en-US" sz="1000" u="sng" dirty="0">
              <a:solidFill>
                <a:schemeClr val="tx1"/>
              </a:solidFill>
            </a:endParaRPr>
          </a:p>
          <a:p>
            <a:pPr eaLnBrk="1" hangingPunct="1">
              <a:spcBef>
                <a:spcPct val="0"/>
              </a:spcBef>
            </a:pPr>
            <a:r>
              <a:rPr lang="en-US" altLang="en-US" sz="1800" dirty="0">
                <a:solidFill>
                  <a:schemeClr val="tx1"/>
                </a:solidFill>
              </a:rPr>
              <a:t> </a:t>
            </a:r>
            <a:r>
              <a:rPr lang="en-US" altLang="en-US" sz="1800" dirty="0" err="1">
                <a:solidFill>
                  <a:schemeClr val="tx1"/>
                </a:solidFill>
              </a:rPr>
              <a:t>Sgr</a:t>
            </a:r>
            <a:r>
              <a:rPr lang="en-US" altLang="en-US" sz="1800" dirty="0">
                <a:solidFill>
                  <a:schemeClr val="tx1"/>
                </a:solidFill>
              </a:rPr>
              <a:t> A* (see above; add two 24-hr </a:t>
            </a:r>
            <a:r>
              <a:rPr lang="en-US" altLang="en-US" sz="1800" dirty="0" err="1">
                <a:solidFill>
                  <a:schemeClr val="tx1"/>
                </a:solidFill>
              </a:rPr>
              <a:t>coordinations</a:t>
            </a:r>
            <a:r>
              <a:rPr lang="en-US" altLang="en-US" sz="1800" dirty="0">
                <a:solidFill>
                  <a:schemeClr val="tx1"/>
                </a:solidFill>
              </a:rPr>
              <a:t> with Spitzer).</a:t>
            </a:r>
          </a:p>
          <a:p>
            <a:pPr eaLnBrk="1" hangingPunct="1">
              <a:spcBef>
                <a:spcPct val="0"/>
              </a:spcBef>
            </a:pPr>
            <a:endParaRPr lang="en-US" altLang="en-US" sz="1000" dirty="0">
              <a:solidFill>
                <a:schemeClr val="tx1"/>
              </a:solidFill>
            </a:endParaRPr>
          </a:p>
          <a:p>
            <a:pPr eaLnBrk="1" hangingPunct="1">
              <a:spcBef>
                <a:spcPct val="0"/>
              </a:spcBef>
            </a:pPr>
            <a:r>
              <a:rPr lang="en-US" altLang="en-US" sz="1800" dirty="0">
                <a:solidFill>
                  <a:schemeClr val="tx1"/>
                </a:solidFill>
              </a:rPr>
              <a:t> NS Merger – Four fast TOO programs totaling 640 </a:t>
            </a:r>
            <a:r>
              <a:rPr lang="en-US" altLang="en-US" sz="1800" dirty="0" err="1">
                <a:solidFill>
                  <a:schemeClr val="tx1"/>
                </a:solidFill>
              </a:rPr>
              <a:t>ks</a:t>
            </a:r>
            <a:r>
              <a:rPr lang="en-US" altLang="en-US" sz="1800" dirty="0">
                <a:solidFill>
                  <a:schemeClr val="tx1"/>
                </a:solidFill>
              </a:rPr>
              <a:t> with follow-ups.</a:t>
            </a:r>
          </a:p>
          <a:p>
            <a:pPr eaLnBrk="1" hangingPunct="1">
              <a:spcBef>
                <a:spcPct val="0"/>
              </a:spcBef>
            </a:pPr>
            <a:endParaRPr lang="en-US" altLang="en-US" sz="1000" dirty="0">
              <a:solidFill>
                <a:schemeClr val="tx1"/>
              </a:solidFill>
            </a:endParaRPr>
          </a:p>
          <a:p>
            <a:pPr eaLnBrk="1" hangingPunct="1">
              <a:spcBef>
                <a:spcPct val="0"/>
              </a:spcBef>
            </a:pPr>
            <a:r>
              <a:rPr lang="en-US" altLang="en-US" sz="1800" dirty="0">
                <a:solidFill>
                  <a:schemeClr val="tx1"/>
                </a:solidFill>
              </a:rPr>
              <a:t> N132D – 800 </a:t>
            </a:r>
            <a:r>
              <a:rPr lang="en-US" altLang="en-US" sz="1800" dirty="0" err="1">
                <a:solidFill>
                  <a:schemeClr val="tx1"/>
                </a:solidFill>
              </a:rPr>
              <a:t>ks</a:t>
            </a:r>
            <a:r>
              <a:rPr lang="en-US" altLang="en-US" sz="1800" dirty="0">
                <a:solidFill>
                  <a:schemeClr val="tx1"/>
                </a:solidFill>
              </a:rPr>
              <a:t> on SNR in LMC (pitch angle ~90º)</a:t>
            </a:r>
          </a:p>
          <a:p>
            <a:pPr eaLnBrk="1" hangingPunct="1">
              <a:spcBef>
                <a:spcPct val="0"/>
              </a:spcBef>
            </a:pPr>
            <a:endParaRPr lang="en-US" altLang="en-US" sz="800" dirty="0">
              <a:solidFill>
                <a:schemeClr val="tx1"/>
              </a:solidFill>
            </a:endParaRPr>
          </a:p>
          <a:p>
            <a:pPr eaLnBrk="1" hangingPunct="1">
              <a:spcBef>
                <a:spcPct val="0"/>
              </a:spcBef>
            </a:pPr>
            <a:r>
              <a:rPr lang="en-US" altLang="en-US" sz="1800" dirty="0">
                <a:solidFill>
                  <a:schemeClr val="tx1"/>
                </a:solidFill>
              </a:rPr>
              <a:t> Comet </a:t>
            </a:r>
            <a:r>
              <a:rPr lang="en-US" altLang="x-none" sz="1800" dirty="0"/>
              <a:t>21P/</a:t>
            </a:r>
            <a:r>
              <a:rPr lang="en-US" altLang="x-none" sz="1800" dirty="0" err="1"/>
              <a:t>Giacobini-Zinner</a:t>
            </a:r>
            <a:r>
              <a:rPr lang="en-US" altLang="x-none" sz="1800" dirty="0"/>
              <a:t> – TOO (30 + 30 </a:t>
            </a:r>
            <a:r>
              <a:rPr lang="en-US" altLang="x-none" sz="1800" dirty="0" err="1"/>
              <a:t>ks</a:t>
            </a:r>
            <a:r>
              <a:rPr lang="en-US" altLang="x-none" sz="1800" dirty="0"/>
              <a:t>) </a:t>
            </a:r>
            <a:r>
              <a:rPr lang="en-US" altLang="en-US" sz="1800" dirty="0">
                <a:solidFill>
                  <a:schemeClr val="tx1"/>
                </a:solidFill>
              </a:rPr>
              <a:t>– already complete.</a:t>
            </a:r>
            <a:endParaRPr lang="en-US" altLang="x-none" sz="18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craft_D.jpg"/>
          <p:cNvPicPr>
            <a:picLocks noChangeAspect="1"/>
          </p:cNvPicPr>
          <p:nvPr/>
        </p:nvPicPr>
        <p:blipFill>
          <a:blip r:embed="rId3">
            <a:extLst>
              <a:ext uri="{28A0092B-C50C-407E-A947-70E740481C1C}">
                <a14:useLocalDpi xmlns:a14="http://schemas.microsoft.com/office/drawing/2010/main" val="0"/>
              </a:ext>
            </a:extLst>
          </a:blip>
          <a:srcRect l="3764" t="15540" r="15059" b="27626"/>
          <a:stretch>
            <a:fillRect/>
          </a:stretch>
        </p:blipFill>
        <p:spPr bwMode="auto">
          <a:xfrm flipH="1">
            <a:off x="5715000" y="4114800"/>
            <a:ext cx="2597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p:cNvSpPr>
            <a:spLocks noGrp="1"/>
          </p:cNvSpPr>
          <p:nvPr>
            <p:ph type="title"/>
          </p:nvPr>
        </p:nvSpPr>
        <p:spPr>
          <a:xfrm>
            <a:off x="457200" y="0"/>
            <a:ext cx="8229600" cy="487363"/>
          </a:xfrm>
        </p:spPr>
        <p:txBody>
          <a:bodyPr/>
          <a:lstStyle/>
          <a:p>
            <a:r>
              <a:rPr lang="en-US" altLang="en-US"/>
              <a:t>Observation Scheduling</a:t>
            </a:r>
          </a:p>
        </p:txBody>
      </p:sp>
      <p:sp>
        <p:nvSpPr>
          <p:cNvPr id="3277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32772"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E8B78CAE-30E0-F64B-8E6A-55E7081425C1}" type="slidenum">
              <a:rPr lang="en-US" altLang="en-US" sz="1200">
                <a:solidFill>
                  <a:srgbClr val="898989"/>
                </a:solidFill>
              </a:rPr>
              <a:pPr algn="r" eaLnBrk="1" hangingPunct="1">
                <a:spcBef>
                  <a:spcPct val="0"/>
                </a:spcBef>
                <a:buFontTx/>
                <a:buNone/>
              </a:pPr>
              <a:t>6</a:t>
            </a:fld>
            <a:endParaRPr lang="en-US" altLang="en-US" sz="1200">
              <a:solidFill>
                <a:srgbClr val="898989"/>
              </a:solidFill>
            </a:endParaRPr>
          </a:p>
        </p:txBody>
      </p:sp>
      <p:sp>
        <p:nvSpPr>
          <p:cNvPr id="32773" name="TextBox 23"/>
          <p:cNvSpPr txBox="1">
            <a:spLocks noChangeArrowheads="1"/>
          </p:cNvSpPr>
          <p:nvPr/>
        </p:nvSpPr>
        <p:spPr bwMode="auto">
          <a:xfrm>
            <a:off x="381000" y="838200"/>
            <a:ext cx="3810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solidFill>
                  <a:schemeClr val="tx1"/>
                </a:solidFill>
              </a:rPr>
              <a:t>From </a:t>
            </a:r>
            <a:r>
              <a:rPr lang="en-US" altLang="en-US" sz="1800" dirty="0" smtClean="0">
                <a:solidFill>
                  <a:schemeClr val="tx1"/>
                </a:solidFill>
              </a:rPr>
              <a:t>10/1/2017-08/26/2018: </a:t>
            </a:r>
            <a:r>
              <a:rPr lang="en-US" altLang="en-US" sz="1800" dirty="0">
                <a:solidFill>
                  <a:schemeClr val="tx1"/>
                </a:solidFill>
              </a:rPr>
              <a:t/>
            </a:r>
            <a:br>
              <a:rPr lang="en-US" altLang="en-US" sz="1800" dirty="0">
                <a:solidFill>
                  <a:schemeClr val="tx1"/>
                </a:solidFill>
              </a:rPr>
            </a:br>
            <a:endParaRPr lang="en-US" altLang="en-US" sz="1800" dirty="0">
              <a:solidFill>
                <a:schemeClr val="tx1"/>
              </a:solidFill>
            </a:endParaRPr>
          </a:p>
          <a:p>
            <a:pPr eaLnBrk="1" hangingPunct="1">
              <a:spcBef>
                <a:spcPct val="0"/>
              </a:spcBef>
            </a:pPr>
            <a:r>
              <a:rPr lang="en-US" altLang="en-US" sz="1800" dirty="0">
                <a:solidFill>
                  <a:schemeClr val="tx1"/>
                </a:solidFill>
              </a:rPr>
              <a:t> Scheduled:</a:t>
            </a:r>
          </a:p>
          <a:p>
            <a:pPr eaLnBrk="1" hangingPunct="1">
              <a:spcBef>
                <a:spcPct val="0"/>
              </a:spcBef>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884 </a:t>
            </a:r>
            <a:r>
              <a:rPr lang="en-US" altLang="en-US" sz="1800" dirty="0">
                <a:solidFill>
                  <a:schemeClr val="tx1"/>
                </a:solidFill>
              </a:rPr>
              <a:t>observations (</a:t>
            </a:r>
            <a:r>
              <a:rPr lang="en-US" altLang="en-US" sz="1800" dirty="0" smtClean="0">
                <a:solidFill>
                  <a:schemeClr val="tx1"/>
                </a:solidFill>
              </a:rPr>
              <a:t>20.0 </a:t>
            </a:r>
            <a:r>
              <a:rPr lang="en-US" altLang="en-US" sz="1800" dirty="0" err="1">
                <a:solidFill>
                  <a:schemeClr val="tx1"/>
                </a:solidFill>
              </a:rPr>
              <a:t>Ms</a:t>
            </a:r>
            <a:r>
              <a:rPr lang="en-US" altLang="en-US" sz="1800" dirty="0">
                <a:solidFill>
                  <a:schemeClr val="tx1"/>
                </a:solidFill>
              </a:rPr>
              <a:t>)</a:t>
            </a:r>
          </a:p>
          <a:p>
            <a:pPr eaLnBrk="1" hangingPunct="1">
              <a:spcBef>
                <a:spcPct val="0"/>
              </a:spcBef>
            </a:pPr>
            <a:endParaRPr lang="en-US" altLang="en-US" sz="1000" dirty="0">
              <a:solidFill>
                <a:schemeClr val="tx1"/>
              </a:solidFill>
            </a:endParaRPr>
          </a:p>
          <a:p>
            <a:pPr eaLnBrk="1" hangingPunct="1">
              <a:spcBef>
                <a:spcPct val="0"/>
              </a:spcBef>
            </a:pPr>
            <a:r>
              <a:rPr lang="en-US" altLang="en-US" sz="1800" dirty="0">
                <a:solidFill>
                  <a:schemeClr val="tx1"/>
                </a:solidFill>
              </a:rPr>
              <a:t> Executed:</a:t>
            </a:r>
          </a:p>
          <a:p>
            <a:pPr eaLnBrk="1" hangingPunct="1">
              <a:spcBef>
                <a:spcPct val="0"/>
              </a:spcBef>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52 </a:t>
            </a:r>
            <a:r>
              <a:rPr lang="en-US" altLang="en-US" sz="1800" dirty="0">
                <a:solidFill>
                  <a:schemeClr val="tx1"/>
                </a:solidFill>
              </a:rPr>
              <a:t>TOO observations (</a:t>
            </a:r>
            <a:r>
              <a:rPr lang="en-US" altLang="en-US" sz="1800" dirty="0" smtClean="0">
                <a:solidFill>
                  <a:schemeClr val="tx1"/>
                </a:solidFill>
              </a:rPr>
              <a:t>1012 </a:t>
            </a:r>
            <a:r>
              <a:rPr lang="en-US" altLang="en-US" sz="1800" dirty="0" err="1">
                <a:solidFill>
                  <a:schemeClr val="tx1"/>
                </a:solidFill>
              </a:rPr>
              <a:t>ks</a:t>
            </a:r>
            <a:r>
              <a:rPr lang="en-US" altLang="en-US" sz="1800" dirty="0">
                <a:solidFill>
                  <a:schemeClr val="tx1"/>
                </a:solidFill>
              </a:rPr>
              <a:t>)</a:t>
            </a: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70 </a:t>
            </a:r>
            <a:r>
              <a:rPr lang="en-US" altLang="en-US" sz="1800" dirty="0">
                <a:solidFill>
                  <a:schemeClr val="tx1"/>
                </a:solidFill>
              </a:rPr>
              <a:t>DDT observations </a:t>
            </a:r>
            <a:r>
              <a:rPr lang="en-US" altLang="en-US" sz="1800" dirty="0" smtClean="0">
                <a:solidFill>
                  <a:schemeClr val="tx1"/>
                </a:solidFill>
              </a:rPr>
              <a:t>(1146 </a:t>
            </a:r>
            <a:r>
              <a:rPr lang="en-US" altLang="en-US" sz="1800" dirty="0" err="1">
                <a:solidFill>
                  <a:schemeClr val="tx1"/>
                </a:solidFill>
              </a:rPr>
              <a:t>ks</a:t>
            </a:r>
            <a:r>
              <a:rPr lang="en-US" altLang="en-US" sz="1800" dirty="0">
                <a:solidFill>
                  <a:schemeClr val="tx1"/>
                </a:solidFill>
              </a:rPr>
              <a:t>)</a:t>
            </a: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interrupted 6</a:t>
            </a:r>
            <a:r>
              <a:rPr lang="en-US" altLang="en-US" sz="1800" dirty="0" smtClean="0">
                <a:solidFill>
                  <a:schemeClr val="tx1"/>
                </a:solidFill>
              </a:rPr>
              <a:t> </a:t>
            </a:r>
            <a:r>
              <a:rPr lang="en-US" altLang="en-US" sz="1800" dirty="0">
                <a:solidFill>
                  <a:schemeClr val="tx1"/>
                </a:solidFill>
              </a:rPr>
              <a:t>operating loads</a:t>
            </a:r>
          </a:p>
          <a:p>
            <a:pPr eaLnBrk="1" hangingPunct="1">
              <a:spcBef>
                <a:spcPct val="0"/>
              </a:spcBef>
              <a:buFontTx/>
              <a:buNone/>
            </a:pPr>
            <a:r>
              <a:rPr lang="en-US" altLang="en-US" sz="1800" dirty="0">
                <a:solidFill>
                  <a:schemeClr val="tx1"/>
                </a:solidFill>
              </a:rPr>
              <a:t>       for TOO/DDT support</a:t>
            </a:r>
          </a:p>
        </p:txBody>
      </p:sp>
      <p:sp>
        <p:nvSpPr>
          <p:cNvPr id="32774" name="TextBox 23"/>
          <p:cNvSpPr txBox="1">
            <a:spLocks noChangeArrowheads="1"/>
          </p:cNvSpPr>
          <p:nvPr/>
        </p:nvSpPr>
        <p:spPr bwMode="auto">
          <a:xfrm>
            <a:off x="381000" y="4202113"/>
            <a:ext cx="47244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pPr>
            <a:r>
              <a:rPr lang="en-US" altLang="en-US" sz="1800" dirty="0">
                <a:solidFill>
                  <a:schemeClr val="tx1"/>
                </a:solidFill>
              </a:rPr>
              <a:t> </a:t>
            </a:r>
            <a:r>
              <a:rPr lang="en-US" altLang="x-none" sz="1800" dirty="0">
                <a:solidFill>
                  <a:schemeClr val="tx1"/>
                </a:solidFill>
              </a:rPr>
              <a:t>Coordinated Observations: </a:t>
            </a:r>
          </a:p>
          <a:p>
            <a:pPr eaLnBrk="1" hangingPunct="1">
              <a:spcBef>
                <a:spcPct val="0"/>
              </a:spcBef>
            </a:pPr>
            <a:endParaRPr lang="en-US" altLang="x-none" sz="800" dirty="0">
              <a:solidFill>
                <a:schemeClr val="tx1"/>
              </a:solidFill>
            </a:endParaRPr>
          </a:p>
          <a:p>
            <a:pPr eaLnBrk="1" hangingPunct="1">
              <a:spcBef>
                <a:spcPct val="0"/>
              </a:spcBef>
              <a:buFontTx/>
              <a:buNone/>
            </a:pPr>
            <a:r>
              <a:rPr lang="en-US" altLang="x-none" sz="1800" dirty="0">
                <a:solidFill>
                  <a:schemeClr val="tx1"/>
                </a:solidFill>
              </a:rPr>
              <a:t>  - Constraints:  </a:t>
            </a:r>
            <a:r>
              <a:rPr lang="en-US" altLang="x-none" sz="1800" dirty="0" smtClean="0">
                <a:solidFill>
                  <a:schemeClr val="tx1"/>
                </a:solidFill>
              </a:rPr>
              <a:t>31 </a:t>
            </a:r>
            <a:r>
              <a:rPr lang="en-US" altLang="x-none" sz="1800" dirty="0">
                <a:solidFill>
                  <a:schemeClr val="tx1"/>
                </a:solidFill>
              </a:rPr>
              <a:t>observations </a:t>
            </a:r>
            <a:r>
              <a:rPr lang="en-US" altLang="x-none" sz="1800" dirty="0" smtClean="0">
                <a:solidFill>
                  <a:schemeClr val="tx1"/>
                </a:solidFill>
              </a:rPr>
              <a:t>(836 </a:t>
            </a:r>
            <a:r>
              <a:rPr lang="en-US" altLang="x-none" sz="1800" dirty="0" err="1">
                <a:solidFill>
                  <a:schemeClr val="tx1"/>
                </a:solidFill>
              </a:rPr>
              <a:t>ks</a:t>
            </a:r>
            <a:r>
              <a:rPr lang="en-US" altLang="x-none" sz="1800" dirty="0">
                <a:solidFill>
                  <a:schemeClr val="tx1"/>
                </a:solidFill>
              </a:rPr>
              <a:t>)</a:t>
            </a:r>
          </a:p>
          <a:p>
            <a:pPr eaLnBrk="1" hangingPunct="1">
              <a:spcBef>
                <a:spcPct val="0"/>
              </a:spcBef>
              <a:buFontTx/>
              <a:buNone/>
            </a:pPr>
            <a:endParaRPr lang="en-US" altLang="x-none" sz="800" dirty="0">
              <a:solidFill>
                <a:schemeClr val="tx1"/>
              </a:solidFill>
            </a:endParaRPr>
          </a:p>
          <a:p>
            <a:pPr eaLnBrk="1" hangingPunct="1">
              <a:spcBef>
                <a:spcPct val="0"/>
              </a:spcBef>
              <a:buFontTx/>
              <a:buNone/>
            </a:pPr>
            <a:r>
              <a:rPr lang="en-US" altLang="x-none" sz="1800" dirty="0">
                <a:solidFill>
                  <a:schemeClr val="tx1"/>
                </a:solidFill>
              </a:rPr>
              <a:t>  - Preferences: </a:t>
            </a:r>
            <a:r>
              <a:rPr lang="en-US" altLang="x-none" sz="1800" dirty="0" smtClean="0">
                <a:solidFill>
                  <a:schemeClr val="tx1"/>
                </a:solidFill>
              </a:rPr>
              <a:t>14 </a:t>
            </a:r>
            <a:r>
              <a:rPr lang="en-US" altLang="x-none" sz="1800" dirty="0">
                <a:solidFill>
                  <a:schemeClr val="tx1"/>
                </a:solidFill>
              </a:rPr>
              <a:t>observations </a:t>
            </a:r>
            <a:r>
              <a:rPr lang="en-US" altLang="x-none" sz="1800" dirty="0" smtClean="0">
                <a:solidFill>
                  <a:schemeClr val="tx1"/>
                </a:solidFill>
              </a:rPr>
              <a:t>(427 </a:t>
            </a:r>
            <a:r>
              <a:rPr lang="en-US" altLang="x-none" sz="1800" dirty="0" err="1">
                <a:solidFill>
                  <a:schemeClr val="tx1"/>
                </a:solidFill>
              </a:rPr>
              <a:t>ks</a:t>
            </a:r>
            <a:r>
              <a:rPr lang="en-US" altLang="x-none" sz="1800" dirty="0">
                <a:solidFill>
                  <a:schemeClr val="tx1"/>
                </a:solidFill>
              </a:rPr>
              <a:t>)</a:t>
            </a:r>
          </a:p>
          <a:p>
            <a:pPr eaLnBrk="1" hangingPunct="1">
              <a:spcBef>
                <a:spcPct val="0"/>
              </a:spcBef>
              <a:buFontTx/>
              <a:buNone/>
            </a:pPr>
            <a:endParaRPr lang="en-US" altLang="x-none" sz="800" dirty="0">
              <a:solidFill>
                <a:schemeClr val="tx1"/>
              </a:solidFill>
            </a:endParaRPr>
          </a:p>
          <a:p>
            <a:pPr eaLnBrk="1" hangingPunct="1">
              <a:spcBef>
                <a:spcPct val="0"/>
              </a:spcBef>
              <a:buFontTx/>
              <a:buNone/>
            </a:pPr>
            <a:r>
              <a:rPr lang="en-US" altLang="x-none" sz="1800" dirty="0">
                <a:solidFill>
                  <a:schemeClr val="tx1"/>
                </a:solidFill>
              </a:rPr>
              <a:t>  - </a:t>
            </a:r>
            <a:r>
              <a:rPr lang="en-US" altLang="x-none" sz="1800" dirty="0" smtClean="0">
                <a:solidFill>
                  <a:schemeClr val="tx1"/>
                </a:solidFill>
              </a:rPr>
              <a:t>Non-specified/Unofficial</a:t>
            </a:r>
            <a:r>
              <a:rPr lang="en-US" altLang="x-none" sz="1800" dirty="0">
                <a:solidFill>
                  <a:schemeClr val="tx1"/>
                </a:solidFill>
              </a:rPr>
              <a:t>: </a:t>
            </a:r>
            <a:r>
              <a:rPr lang="en-US" altLang="x-none" sz="1800" dirty="0" smtClean="0">
                <a:solidFill>
                  <a:schemeClr val="tx1"/>
                </a:solidFill>
              </a:rPr>
              <a:t>10 (320 </a:t>
            </a:r>
            <a:r>
              <a:rPr lang="en-US" altLang="x-none" sz="1800" dirty="0" err="1">
                <a:solidFill>
                  <a:schemeClr val="tx1"/>
                </a:solidFill>
              </a:rPr>
              <a:t>ks</a:t>
            </a:r>
            <a:r>
              <a:rPr lang="en-US" altLang="x-none" sz="1800" dirty="0">
                <a:solidFill>
                  <a:schemeClr val="tx1"/>
                </a:solidFill>
              </a:rPr>
              <a:t>)</a:t>
            </a:r>
          </a:p>
          <a:p>
            <a:pPr eaLnBrk="1" hangingPunct="1">
              <a:spcBef>
                <a:spcPct val="0"/>
              </a:spcBef>
              <a:buFontTx/>
              <a:buNone/>
            </a:pPr>
            <a:r>
              <a:rPr lang="en-US" altLang="x-none" sz="800" dirty="0">
                <a:solidFill>
                  <a:schemeClr val="tx1"/>
                </a:solidFill>
              </a:rPr>
              <a:t> </a:t>
            </a:r>
          </a:p>
          <a:p>
            <a:pPr eaLnBrk="1" hangingPunct="1">
              <a:spcBef>
                <a:spcPct val="0"/>
              </a:spcBef>
              <a:buFontTx/>
              <a:buNone/>
            </a:pPr>
            <a:r>
              <a:rPr lang="en-US" altLang="x-none" sz="1800" dirty="0">
                <a:solidFill>
                  <a:schemeClr val="tx1"/>
                </a:solidFill>
              </a:rPr>
              <a:t>  - TOO/DDT </a:t>
            </a:r>
            <a:r>
              <a:rPr lang="en-US" altLang="x-none" sz="1800" dirty="0" err="1" smtClean="0">
                <a:solidFill>
                  <a:schemeClr val="tx1"/>
                </a:solidFill>
              </a:rPr>
              <a:t>coordinations</a:t>
            </a:r>
            <a:r>
              <a:rPr lang="en-US" altLang="x-none" sz="1800" dirty="0" smtClean="0">
                <a:solidFill>
                  <a:schemeClr val="tx1"/>
                </a:solidFill>
              </a:rPr>
              <a:t>: 21 </a:t>
            </a:r>
            <a:r>
              <a:rPr lang="en-US" altLang="x-none" sz="1800" dirty="0">
                <a:solidFill>
                  <a:schemeClr val="tx1"/>
                </a:solidFill>
              </a:rPr>
              <a:t>(</a:t>
            </a:r>
            <a:r>
              <a:rPr lang="en-US" altLang="x-none" sz="1800" dirty="0" smtClean="0">
                <a:solidFill>
                  <a:schemeClr val="tx1"/>
                </a:solidFill>
              </a:rPr>
              <a:t>464 </a:t>
            </a:r>
            <a:r>
              <a:rPr lang="en-US" altLang="x-none" sz="1800" dirty="0" err="1">
                <a:solidFill>
                  <a:schemeClr val="tx1"/>
                </a:solidFill>
              </a:rPr>
              <a:t>ks</a:t>
            </a:r>
            <a:r>
              <a:rPr lang="en-US" altLang="x-none" sz="1800" dirty="0">
                <a:solidFill>
                  <a:schemeClr val="tx1"/>
                </a:solidFill>
              </a:rPr>
              <a:t>)</a:t>
            </a:r>
          </a:p>
        </p:txBody>
      </p:sp>
      <p:sp>
        <p:nvSpPr>
          <p:cNvPr id="32775" name="TextBox 2"/>
          <p:cNvSpPr txBox="1">
            <a:spLocks noChangeArrowheads="1"/>
          </p:cNvSpPr>
          <p:nvPr/>
        </p:nvSpPr>
        <p:spPr bwMode="auto">
          <a:xfrm>
            <a:off x="4953000" y="4876800"/>
            <a:ext cx="403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r>
              <a:rPr lang="en-US" altLang="x-none" sz="2400" dirty="0">
                <a:solidFill>
                  <a:schemeClr val="tx1"/>
                </a:solidFill>
              </a:rPr>
              <a:t>+</a:t>
            </a:r>
          </a:p>
          <a:p>
            <a:pPr algn="ctr" eaLnBrk="1" hangingPunct="1">
              <a:spcBef>
                <a:spcPct val="0"/>
              </a:spcBef>
              <a:buFontTx/>
              <a:buNone/>
            </a:pPr>
            <a:r>
              <a:rPr lang="en-US" altLang="x-none" sz="1800" dirty="0" smtClean="0">
                <a:solidFill>
                  <a:schemeClr val="tx1"/>
                </a:solidFill>
              </a:rPr>
              <a:t>HS</a:t>
            </a:r>
            <a:r>
              <a:rPr lang="en-US" sz="1800" dirty="0"/>
              <a:t>ST, VLA, </a:t>
            </a:r>
            <a:r>
              <a:rPr lang="en-US" sz="1800" dirty="0" err="1"/>
              <a:t>NuSTAR</a:t>
            </a:r>
            <a:r>
              <a:rPr lang="en-US" sz="1800" dirty="0"/>
              <a:t>, Swift, XMM, </a:t>
            </a:r>
            <a:r>
              <a:rPr lang="en-US" sz="1800" dirty="0" err="1"/>
              <a:t>Astrosat</a:t>
            </a:r>
            <a:r>
              <a:rPr lang="en-US" sz="1800" dirty="0"/>
              <a:t>, INTEGRAL, NICER, Juno, EHT, Gemini-North, Gemini-South, Veritas, GBT, NOAO, VLT, ATCA</a:t>
            </a:r>
            <a:endParaRPr lang="en-US" altLang="x-none" sz="1800" dirty="0">
              <a:solidFill>
                <a:schemeClr val="tx1"/>
              </a:solidFill>
            </a:endParaRPr>
          </a:p>
        </p:txBody>
      </p:sp>
      <p:sp>
        <p:nvSpPr>
          <p:cNvPr id="3" name="Rectangle 2"/>
          <p:cNvSpPr/>
          <p:nvPr/>
        </p:nvSpPr>
        <p:spPr>
          <a:xfrm>
            <a:off x="7772400" y="0"/>
            <a:ext cx="11430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304800"/>
            <a:ext cx="4419600" cy="4419600"/>
          </a:xfrm>
          <a:prstGeom prst="rect">
            <a:avLst/>
          </a:prstGeom>
        </p:spPr>
      </p:pic>
    </p:spTree>
    <p:extLst>
      <p:ext uri="{BB962C8B-B14F-4D97-AF65-F5344CB8AC3E}">
        <p14:creationId xmlns:p14="http://schemas.microsoft.com/office/powerpoint/2010/main" val="914716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85800" y="3429000"/>
            <a:ext cx="3962400"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20" name="Rectangle 19"/>
          <p:cNvSpPr/>
          <p:nvPr/>
        </p:nvSpPr>
        <p:spPr>
          <a:xfrm>
            <a:off x="76200" y="679450"/>
            <a:ext cx="609600" cy="28590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6867"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36868" name="Rectangle 4"/>
          <p:cNvSpPr>
            <a:spLocks noGrp="1" noChangeArrowheads="1"/>
          </p:cNvSpPr>
          <p:nvPr>
            <p:ph type="title"/>
          </p:nvPr>
        </p:nvSpPr>
        <p:spPr>
          <a:xfrm>
            <a:off x="457200" y="0"/>
            <a:ext cx="8229600" cy="487363"/>
          </a:xfrm>
        </p:spPr>
        <p:txBody>
          <a:bodyPr/>
          <a:lstStyle/>
          <a:p>
            <a:pPr eaLnBrk="1" hangingPunct="1"/>
            <a:r>
              <a:rPr lang="en-US" altLang="en-US"/>
              <a:t>Constraints and Preferences</a:t>
            </a:r>
          </a:p>
        </p:txBody>
      </p:sp>
      <p:sp>
        <p:nvSpPr>
          <p:cNvPr id="36869"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52186EA8-D036-4642-880C-31994F18C3CF}" type="slidenum">
              <a:rPr lang="en-US" altLang="en-US" sz="1200">
                <a:solidFill>
                  <a:srgbClr val="898989"/>
                </a:solidFill>
              </a:rPr>
              <a:pPr algn="r" eaLnBrk="1" hangingPunct="1">
                <a:spcBef>
                  <a:spcPct val="0"/>
                </a:spcBef>
                <a:buFontTx/>
                <a:buNone/>
              </a:pPr>
              <a:t>7</a:t>
            </a:fld>
            <a:endParaRPr lang="en-US" altLang="en-US" sz="1200">
              <a:solidFill>
                <a:srgbClr val="898989"/>
              </a:solidFill>
            </a:endParaRPr>
          </a:p>
        </p:txBody>
      </p:sp>
      <p:sp>
        <p:nvSpPr>
          <p:cNvPr id="36870" name="TextBox 88"/>
          <p:cNvSpPr txBox="1">
            <a:spLocks noChangeArrowheads="1"/>
          </p:cNvSpPr>
          <p:nvPr/>
        </p:nvSpPr>
        <p:spPr bwMode="auto">
          <a:xfrm>
            <a:off x="222250" y="4257675"/>
            <a:ext cx="874592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pPr>
            <a:r>
              <a:rPr lang="en-US" altLang="en-US" sz="1800" dirty="0">
                <a:solidFill>
                  <a:schemeClr val="tx1"/>
                </a:solidFill>
              </a:rPr>
              <a:t> Continue to successfully meet observing constraints with high observing efficiency.</a:t>
            </a:r>
          </a:p>
          <a:p>
            <a:pPr eaLnBrk="1" hangingPunct="1">
              <a:spcBef>
                <a:spcPct val="0"/>
              </a:spcBef>
            </a:pPr>
            <a:endParaRPr lang="en-US" altLang="en-US" sz="1800" dirty="0">
              <a:solidFill>
                <a:schemeClr val="tx1"/>
              </a:solidFill>
            </a:endParaRPr>
          </a:p>
          <a:p>
            <a:pPr eaLnBrk="1" hangingPunct="1">
              <a:spcBef>
                <a:spcPct val="0"/>
              </a:spcBef>
            </a:pPr>
            <a:r>
              <a:rPr lang="en-US" altLang="en-US" sz="1800" dirty="0">
                <a:solidFill>
                  <a:schemeClr val="tx1"/>
                </a:solidFill>
              </a:rPr>
              <a:t> Continue to support significant number of observing preferences.</a:t>
            </a:r>
          </a:p>
          <a:p>
            <a:pPr eaLnBrk="1" hangingPunct="1">
              <a:spcBef>
                <a:spcPct val="0"/>
              </a:spcBef>
              <a:buFontTx/>
              <a:buNone/>
            </a:pPr>
            <a:r>
              <a:rPr lang="en-US" altLang="en-US" sz="1800" dirty="0">
                <a:solidFill>
                  <a:schemeClr val="tx1"/>
                </a:solidFill>
              </a:rPr>
              <a:t>   - Ability to meet these is decreasing due to spacecraft constraints.</a:t>
            </a: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Some programs </a:t>
            </a:r>
            <a:r>
              <a:rPr lang="en-US" altLang="en-US" sz="1800" dirty="0">
                <a:solidFill>
                  <a:schemeClr val="tx1"/>
                </a:solidFill>
              </a:rPr>
              <a:t>with preferences for pointing adjustments based on roll are </a:t>
            </a:r>
            <a:endParaRPr lang="en-US" altLang="en-US" sz="1800" dirty="0" smtClean="0">
              <a:solidFill>
                <a:schemeClr val="tx1"/>
              </a:solidFill>
            </a:endParaRP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becoming problematic  due to star selection.</a:t>
            </a:r>
            <a:endParaRPr lang="en-US" altLang="en-US" sz="1800" dirty="0">
              <a:solidFill>
                <a:schemeClr val="tx1"/>
              </a:solidFill>
            </a:endParaRPr>
          </a:p>
        </p:txBody>
      </p:sp>
      <p:sp>
        <p:nvSpPr>
          <p:cNvPr id="36871" name="TextBox 81"/>
          <p:cNvSpPr txBox="1">
            <a:spLocks noChangeArrowheads="1"/>
          </p:cNvSpPr>
          <p:nvPr/>
        </p:nvSpPr>
        <p:spPr bwMode="auto">
          <a:xfrm>
            <a:off x="2032000" y="509588"/>
            <a:ext cx="109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Constraints</a:t>
            </a:r>
          </a:p>
        </p:txBody>
      </p:sp>
      <p:sp>
        <p:nvSpPr>
          <p:cNvPr id="36872" name="TextBox 84"/>
          <p:cNvSpPr txBox="1">
            <a:spLocks noChangeArrowheads="1"/>
          </p:cNvSpPr>
          <p:nvPr/>
        </p:nvSpPr>
        <p:spPr bwMode="auto">
          <a:xfrm>
            <a:off x="6467475" y="504825"/>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400">
                <a:solidFill>
                  <a:schemeClr val="tx1"/>
                </a:solidFill>
              </a:rPr>
              <a:t>Preferences</a:t>
            </a:r>
          </a:p>
        </p:txBody>
      </p:sp>
      <p:sp>
        <p:nvSpPr>
          <p:cNvPr id="36873" name="TextBox 10"/>
          <p:cNvSpPr txBox="1">
            <a:spLocks noChangeArrowheads="1"/>
          </p:cNvSpPr>
          <p:nvPr/>
        </p:nvSpPr>
        <p:spPr bwMode="auto">
          <a:xfrm>
            <a:off x="320675" y="679450"/>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600</a:t>
            </a:r>
          </a:p>
        </p:txBody>
      </p:sp>
      <p:sp>
        <p:nvSpPr>
          <p:cNvPr id="36874" name="TextBox 13"/>
          <p:cNvSpPr txBox="1">
            <a:spLocks noChangeArrowheads="1"/>
          </p:cNvSpPr>
          <p:nvPr/>
        </p:nvSpPr>
        <p:spPr bwMode="auto">
          <a:xfrm>
            <a:off x="320675" y="1095375"/>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500</a:t>
            </a:r>
          </a:p>
        </p:txBody>
      </p:sp>
      <p:sp>
        <p:nvSpPr>
          <p:cNvPr id="36875" name="TextBox 14"/>
          <p:cNvSpPr txBox="1">
            <a:spLocks noChangeArrowheads="1"/>
          </p:cNvSpPr>
          <p:nvPr/>
        </p:nvSpPr>
        <p:spPr bwMode="auto">
          <a:xfrm>
            <a:off x="320675" y="1538288"/>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400</a:t>
            </a:r>
          </a:p>
        </p:txBody>
      </p:sp>
      <p:sp>
        <p:nvSpPr>
          <p:cNvPr id="36876" name="TextBox 15"/>
          <p:cNvSpPr txBox="1">
            <a:spLocks noChangeArrowheads="1"/>
          </p:cNvSpPr>
          <p:nvPr/>
        </p:nvSpPr>
        <p:spPr bwMode="auto">
          <a:xfrm>
            <a:off x="320675" y="1958975"/>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300</a:t>
            </a:r>
          </a:p>
        </p:txBody>
      </p:sp>
      <p:sp>
        <p:nvSpPr>
          <p:cNvPr id="36877" name="TextBox 16"/>
          <p:cNvSpPr txBox="1">
            <a:spLocks noChangeArrowheads="1"/>
          </p:cNvSpPr>
          <p:nvPr/>
        </p:nvSpPr>
        <p:spPr bwMode="auto">
          <a:xfrm>
            <a:off x="320675" y="2397125"/>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200</a:t>
            </a:r>
          </a:p>
        </p:txBody>
      </p:sp>
      <p:sp>
        <p:nvSpPr>
          <p:cNvPr id="36878" name="TextBox 17"/>
          <p:cNvSpPr txBox="1">
            <a:spLocks noChangeArrowheads="1"/>
          </p:cNvSpPr>
          <p:nvPr/>
        </p:nvSpPr>
        <p:spPr bwMode="auto">
          <a:xfrm>
            <a:off x="320675" y="2827338"/>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100</a:t>
            </a:r>
          </a:p>
        </p:txBody>
      </p:sp>
      <p:sp>
        <p:nvSpPr>
          <p:cNvPr id="36879" name="TextBox 18"/>
          <p:cNvSpPr txBox="1">
            <a:spLocks noChangeArrowheads="1"/>
          </p:cNvSpPr>
          <p:nvPr/>
        </p:nvSpPr>
        <p:spPr bwMode="auto">
          <a:xfrm>
            <a:off x="492125" y="3260725"/>
            <a:ext cx="2698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0</a:t>
            </a:r>
          </a:p>
        </p:txBody>
      </p:sp>
      <p:sp>
        <p:nvSpPr>
          <p:cNvPr id="21" name="Rectangle 20"/>
          <p:cNvSpPr/>
          <p:nvPr/>
        </p:nvSpPr>
        <p:spPr>
          <a:xfrm>
            <a:off x="4635500" y="658813"/>
            <a:ext cx="493713" cy="28590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6881" name="TextBox 21"/>
          <p:cNvSpPr txBox="1">
            <a:spLocks noChangeArrowheads="1"/>
          </p:cNvSpPr>
          <p:nvPr/>
        </p:nvSpPr>
        <p:spPr bwMode="auto">
          <a:xfrm>
            <a:off x="4724400" y="658813"/>
            <a:ext cx="442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350</a:t>
            </a:r>
          </a:p>
        </p:txBody>
      </p:sp>
      <p:sp>
        <p:nvSpPr>
          <p:cNvPr id="36882" name="TextBox 22"/>
          <p:cNvSpPr txBox="1">
            <a:spLocks noChangeArrowheads="1"/>
          </p:cNvSpPr>
          <p:nvPr/>
        </p:nvSpPr>
        <p:spPr bwMode="auto">
          <a:xfrm>
            <a:off x="4724400" y="1038225"/>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300</a:t>
            </a:r>
          </a:p>
        </p:txBody>
      </p:sp>
      <p:sp>
        <p:nvSpPr>
          <p:cNvPr id="36883" name="TextBox 23"/>
          <p:cNvSpPr txBox="1">
            <a:spLocks noChangeArrowheads="1"/>
          </p:cNvSpPr>
          <p:nvPr/>
        </p:nvSpPr>
        <p:spPr bwMode="auto">
          <a:xfrm>
            <a:off x="4724400" y="1406525"/>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250</a:t>
            </a:r>
          </a:p>
        </p:txBody>
      </p:sp>
      <p:sp>
        <p:nvSpPr>
          <p:cNvPr id="36884" name="TextBox 24"/>
          <p:cNvSpPr txBox="1">
            <a:spLocks noChangeArrowheads="1"/>
          </p:cNvSpPr>
          <p:nvPr/>
        </p:nvSpPr>
        <p:spPr bwMode="auto">
          <a:xfrm>
            <a:off x="4724400" y="1766888"/>
            <a:ext cx="4429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200</a:t>
            </a:r>
          </a:p>
        </p:txBody>
      </p:sp>
      <p:sp>
        <p:nvSpPr>
          <p:cNvPr id="36885" name="TextBox 25"/>
          <p:cNvSpPr txBox="1">
            <a:spLocks noChangeArrowheads="1"/>
          </p:cNvSpPr>
          <p:nvPr/>
        </p:nvSpPr>
        <p:spPr bwMode="auto">
          <a:xfrm>
            <a:off x="4724400" y="2152650"/>
            <a:ext cx="442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150</a:t>
            </a:r>
          </a:p>
        </p:txBody>
      </p:sp>
      <p:sp>
        <p:nvSpPr>
          <p:cNvPr id="36886" name="TextBox 26"/>
          <p:cNvSpPr txBox="1">
            <a:spLocks noChangeArrowheads="1"/>
          </p:cNvSpPr>
          <p:nvPr/>
        </p:nvSpPr>
        <p:spPr bwMode="auto">
          <a:xfrm>
            <a:off x="4724400" y="2520950"/>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100</a:t>
            </a:r>
          </a:p>
        </p:txBody>
      </p:sp>
      <p:sp>
        <p:nvSpPr>
          <p:cNvPr id="36887" name="TextBox 27"/>
          <p:cNvSpPr txBox="1">
            <a:spLocks noChangeArrowheads="1"/>
          </p:cNvSpPr>
          <p:nvPr/>
        </p:nvSpPr>
        <p:spPr bwMode="auto">
          <a:xfrm>
            <a:off x="4895850" y="3241675"/>
            <a:ext cx="27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0</a:t>
            </a:r>
          </a:p>
        </p:txBody>
      </p:sp>
      <p:sp>
        <p:nvSpPr>
          <p:cNvPr id="36888" name="TextBox 28"/>
          <p:cNvSpPr txBox="1">
            <a:spLocks noChangeArrowheads="1"/>
          </p:cNvSpPr>
          <p:nvPr/>
        </p:nvSpPr>
        <p:spPr bwMode="auto">
          <a:xfrm>
            <a:off x="4724400" y="2882900"/>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  50</a:t>
            </a:r>
          </a:p>
        </p:txBody>
      </p:sp>
      <p:sp>
        <p:nvSpPr>
          <p:cNvPr id="36889" name="TextBox 29"/>
          <p:cNvSpPr txBox="1">
            <a:spLocks noChangeArrowheads="1"/>
          </p:cNvSpPr>
          <p:nvPr/>
        </p:nvSpPr>
        <p:spPr bwMode="auto">
          <a:xfrm rot="-5400000">
            <a:off x="-288925" y="1812925"/>
            <a:ext cx="91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600">
                <a:solidFill>
                  <a:schemeClr val="tx1"/>
                </a:solidFill>
              </a:rPr>
              <a:t>Number</a:t>
            </a:r>
          </a:p>
        </p:txBody>
      </p:sp>
      <p:sp>
        <p:nvSpPr>
          <p:cNvPr id="36890" name="TextBox 43"/>
          <p:cNvSpPr txBox="1">
            <a:spLocks noChangeArrowheads="1"/>
          </p:cNvSpPr>
          <p:nvPr/>
        </p:nvSpPr>
        <p:spPr bwMode="auto">
          <a:xfrm>
            <a:off x="2286000" y="3624263"/>
            <a:ext cx="695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600">
                <a:solidFill>
                  <a:schemeClr val="tx1"/>
                </a:solidFill>
              </a:rPr>
              <a:t>Cycle</a:t>
            </a:r>
          </a:p>
        </p:txBody>
      </p:sp>
      <p:sp>
        <p:nvSpPr>
          <p:cNvPr id="45" name="Rectangle 44"/>
          <p:cNvSpPr/>
          <p:nvPr/>
        </p:nvSpPr>
        <p:spPr>
          <a:xfrm>
            <a:off x="5046663" y="3454400"/>
            <a:ext cx="4054475" cy="381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6892" name="TextBox 56"/>
          <p:cNvSpPr txBox="1">
            <a:spLocks noChangeArrowheads="1"/>
          </p:cNvSpPr>
          <p:nvPr/>
        </p:nvSpPr>
        <p:spPr bwMode="auto">
          <a:xfrm>
            <a:off x="6735763" y="3624263"/>
            <a:ext cx="695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600">
                <a:solidFill>
                  <a:schemeClr val="tx1"/>
                </a:solidFill>
              </a:rPr>
              <a:t>Cycle</a:t>
            </a:r>
          </a:p>
        </p:txBody>
      </p:sp>
      <p:pic>
        <p:nvPicPr>
          <p:cNvPr id="36893" name="Picture 1"/>
          <p:cNvPicPr>
            <a:picLocks noChangeAspect="1"/>
          </p:cNvPicPr>
          <p:nvPr/>
        </p:nvPicPr>
        <p:blipFill>
          <a:blip r:embed="rId3">
            <a:extLst>
              <a:ext uri="{28A0092B-C50C-407E-A947-70E740481C1C}">
                <a14:useLocalDpi xmlns:a14="http://schemas.microsoft.com/office/drawing/2010/main" val="0"/>
              </a:ext>
            </a:extLst>
          </a:blip>
          <a:srcRect l="16768" t="13943" r="5086" b="16293"/>
          <a:stretch>
            <a:fillRect/>
          </a:stretch>
        </p:blipFill>
        <p:spPr bwMode="auto">
          <a:xfrm>
            <a:off x="720725" y="765175"/>
            <a:ext cx="38798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4" name="Group 3"/>
          <p:cNvGrpSpPr>
            <a:grpSpLocks/>
          </p:cNvGrpSpPr>
          <p:nvPr/>
        </p:nvGrpSpPr>
        <p:grpSpPr bwMode="auto">
          <a:xfrm>
            <a:off x="609600" y="3422650"/>
            <a:ext cx="3716338" cy="288925"/>
            <a:chOff x="609600" y="3422176"/>
            <a:chExt cx="3715960" cy="289873"/>
          </a:xfrm>
        </p:grpSpPr>
        <p:sp>
          <p:nvSpPr>
            <p:cNvPr id="36918" name="TextBox 31"/>
            <p:cNvSpPr txBox="1">
              <a:spLocks noChangeArrowheads="1"/>
            </p:cNvSpPr>
            <p:nvPr/>
          </p:nvSpPr>
          <p:spPr bwMode="auto">
            <a:xfrm>
              <a:off x="609600" y="3429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2</a:t>
              </a:r>
            </a:p>
          </p:txBody>
        </p:sp>
        <p:sp>
          <p:nvSpPr>
            <p:cNvPr id="36919" name="TextBox 33"/>
            <p:cNvSpPr txBox="1">
              <a:spLocks noChangeArrowheads="1"/>
            </p:cNvSpPr>
            <p:nvPr/>
          </p:nvSpPr>
          <p:spPr bwMode="auto">
            <a:xfrm>
              <a:off x="1032349" y="3429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dirty="0">
                  <a:solidFill>
                    <a:schemeClr val="tx1"/>
                  </a:solidFill>
                </a:rPr>
                <a:t>4</a:t>
              </a:r>
            </a:p>
          </p:txBody>
        </p:sp>
        <p:sp>
          <p:nvSpPr>
            <p:cNvPr id="36920" name="TextBox 35"/>
            <p:cNvSpPr txBox="1">
              <a:spLocks noChangeArrowheads="1"/>
            </p:cNvSpPr>
            <p:nvPr/>
          </p:nvSpPr>
          <p:spPr bwMode="auto">
            <a:xfrm>
              <a:off x="1455429" y="3435824"/>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6</a:t>
              </a:r>
            </a:p>
          </p:txBody>
        </p:sp>
        <p:sp>
          <p:nvSpPr>
            <p:cNvPr id="36921" name="TextBox 37"/>
            <p:cNvSpPr txBox="1">
              <a:spLocks noChangeArrowheads="1"/>
            </p:cNvSpPr>
            <p:nvPr/>
          </p:nvSpPr>
          <p:spPr bwMode="auto">
            <a:xfrm>
              <a:off x="1891353" y="3429000"/>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8</a:t>
              </a:r>
            </a:p>
          </p:txBody>
        </p:sp>
        <p:sp>
          <p:nvSpPr>
            <p:cNvPr id="36922" name="TextBox 39"/>
            <p:cNvSpPr txBox="1">
              <a:spLocks noChangeArrowheads="1"/>
            </p:cNvSpPr>
            <p:nvPr/>
          </p:nvSpPr>
          <p:spPr bwMode="auto">
            <a:xfrm>
              <a:off x="2258704" y="3422176"/>
              <a:ext cx="420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10</a:t>
              </a:r>
            </a:p>
          </p:txBody>
        </p:sp>
        <p:sp>
          <p:nvSpPr>
            <p:cNvPr id="36923" name="TextBox 39"/>
            <p:cNvSpPr txBox="1">
              <a:spLocks noChangeArrowheads="1"/>
            </p:cNvSpPr>
            <p:nvPr/>
          </p:nvSpPr>
          <p:spPr bwMode="auto">
            <a:xfrm>
              <a:off x="2693988" y="3429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12</a:t>
              </a:r>
            </a:p>
          </p:txBody>
        </p:sp>
        <p:sp>
          <p:nvSpPr>
            <p:cNvPr id="36924" name="TextBox 39"/>
            <p:cNvSpPr txBox="1">
              <a:spLocks noChangeArrowheads="1"/>
            </p:cNvSpPr>
            <p:nvPr/>
          </p:nvSpPr>
          <p:spPr bwMode="auto">
            <a:xfrm>
              <a:off x="3124200" y="342900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14</a:t>
              </a:r>
            </a:p>
          </p:txBody>
        </p:sp>
        <p:sp>
          <p:nvSpPr>
            <p:cNvPr id="36925" name="TextBox 39"/>
            <p:cNvSpPr txBox="1">
              <a:spLocks noChangeArrowheads="1"/>
            </p:cNvSpPr>
            <p:nvPr/>
          </p:nvSpPr>
          <p:spPr bwMode="auto">
            <a:xfrm>
              <a:off x="3532187" y="342900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16</a:t>
              </a:r>
            </a:p>
          </p:txBody>
        </p:sp>
        <p:sp>
          <p:nvSpPr>
            <p:cNvPr id="36926" name="TextBox 39"/>
            <p:cNvSpPr txBox="1">
              <a:spLocks noChangeArrowheads="1"/>
            </p:cNvSpPr>
            <p:nvPr/>
          </p:nvSpPr>
          <p:spPr bwMode="auto">
            <a:xfrm>
              <a:off x="3970976" y="3430502"/>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18</a:t>
              </a:r>
            </a:p>
          </p:txBody>
        </p:sp>
      </p:grpSp>
      <p:pic>
        <p:nvPicPr>
          <p:cNvPr id="36895" name="Picture 2"/>
          <p:cNvPicPr>
            <a:picLocks noChangeAspect="1"/>
          </p:cNvPicPr>
          <p:nvPr/>
        </p:nvPicPr>
        <p:blipFill>
          <a:blip r:embed="rId4">
            <a:extLst>
              <a:ext uri="{28A0092B-C50C-407E-A947-70E740481C1C}">
                <a14:useLocalDpi xmlns:a14="http://schemas.microsoft.com/office/drawing/2010/main" val="0"/>
              </a:ext>
            </a:extLst>
          </a:blip>
          <a:srcRect l="16672" t="14146" r="4861" b="15826"/>
          <a:stretch>
            <a:fillRect/>
          </a:stretch>
        </p:blipFill>
        <p:spPr bwMode="auto">
          <a:xfrm>
            <a:off x="5105400" y="773113"/>
            <a:ext cx="39211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6" name="Group 75"/>
          <p:cNvGrpSpPr>
            <a:grpSpLocks/>
          </p:cNvGrpSpPr>
          <p:nvPr/>
        </p:nvGrpSpPr>
        <p:grpSpPr bwMode="auto">
          <a:xfrm>
            <a:off x="5029200" y="3424238"/>
            <a:ext cx="3716338" cy="290512"/>
            <a:chOff x="609600" y="3422176"/>
            <a:chExt cx="3715960" cy="289873"/>
          </a:xfrm>
        </p:grpSpPr>
        <p:sp>
          <p:nvSpPr>
            <p:cNvPr id="36909" name="TextBox 31"/>
            <p:cNvSpPr txBox="1">
              <a:spLocks noChangeArrowheads="1"/>
            </p:cNvSpPr>
            <p:nvPr/>
          </p:nvSpPr>
          <p:spPr bwMode="auto">
            <a:xfrm>
              <a:off x="609600" y="3429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2</a:t>
              </a:r>
            </a:p>
          </p:txBody>
        </p:sp>
        <p:sp>
          <p:nvSpPr>
            <p:cNvPr id="36910" name="TextBox 33"/>
            <p:cNvSpPr txBox="1">
              <a:spLocks noChangeArrowheads="1"/>
            </p:cNvSpPr>
            <p:nvPr/>
          </p:nvSpPr>
          <p:spPr bwMode="auto">
            <a:xfrm>
              <a:off x="1032349" y="3429000"/>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4</a:t>
              </a:r>
            </a:p>
          </p:txBody>
        </p:sp>
        <p:sp>
          <p:nvSpPr>
            <p:cNvPr id="36911" name="TextBox 35"/>
            <p:cNvSpPr txBox="1">
              <a:spLocks noChangeArrowheads="1"/>
            </p:cNvSpPr>
            <p:nvPr/>
          </p:nvSpPr>
          <p:spPr bwMode="auto">
            <a:xfrm>
              <a:off x="1455429" y="3435824"/>
              <a:ext cx="269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6</a:t>
              </a:r>
            </a:p>
          </p:txBody>
        </p:sp>
        <p:sp>
          <p:nvSpPr>
            <p:cNvPr id="36912" name="TextBox 37"/>
            <p:cNvSpPr txBox="1">
              <a:spLocks noChangeArrowheads="1"/>
            </p:cNvSpPr>
            <p:nvPr/>
          </p:nvSpPr>
          <p:spPr bwMode="auto">
            <a:xfrm>
              <a:off x="1891353" y="3429000"/>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8</a:t>
              </a:r>
            </a:p>
          </p:txBody>
        </p:sp>
        <p:sp>
          <p:nvSpPr>
            <p:cNvPr id="36913" name="TextBox 39"/>
            <p:cNvSpPr txBox="1">
              <a:spLocks noChangeArrowheads="1"/>
            </p:cNvSpPr>
            <p:nvPr/>
          </p:nvSpPr>
          <p:spPr bwMode="auto">
            <a:xfrm>
              <a:off x="2258704" y="3422176"/>
              <a:ext cx="420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10</a:t>
              </a:r>
            </a:p>
          </p:txBody>
        </p:sp>
        <p:sp>
          <p:nvSpPr>
            <p:cNvPr id="36914" name="TextBox 39"/>
            <p:cNvSpPr txBox="1">
              <a:spLocks noChangeArrowheads="1"/>
            </p:cNvSpPr>
            <p:nvPr/>
          </p:nvSpPr>
          <p:spPr bwMode="auto">
            <a:xfrm>
              <a:off x="2693988" y="34290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12</a:t>
              </a:r>
            </a:p>
          </p:txBody>
        </p:sp>
        <p:sp>
          <p:nvSpPr>
            <p:cNvPr id="36915" name="TextBox 39"/>
            <p:cNvSpPr txBox="1">
              <a:spLocks noChangeArrowheads="1"/>
            </p:cNvSpPr>
            <p:nvPr/>
          </p:nvSpPr>
          <p:spPr bwMode="auto">
            <a:xfrm>
              <a:off x="3124200" y="342900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14</a:t>
              </a:r>
            </a:p>
          </p:txBody>
        </p:sp>
        <p:sp>
          <p:nvSpPr>
            <p:cNvPr id="36916" name="TextBox 39"/>
            <p:cNvSpPr txBox="1">
              <a:spLocks noChangeArrowheads="1"/>
            </p:cNvSpPr>
            <p:nvPr/>
          </p:nvSpPr>
          <p:spPr bwMode="auto">
            <a:xfrm>
              <a:off x="3532187" y="342900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16</a:t>
              </a:r>
            </a:p>
          </p:txBody>
        </p:sp>
        <p:sp>
          <p:nvSpPr>
            <p:cNvPr id="36917" name="TextBox 39"/>
            <p:cNvSpPr txBox="1">
              <a:spLocks noChangeArrowheads="1"/>
            </p:cNvSpPr>
            <p:nvPr/>
          </p:nvSpPr>
          <p:spPr bwMode="auto">
            <a:xfrm>
              <a:off x="3970976" y="3430502"/>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18</a:t>
              </a:r>
            </a:p>
          </p:txBody>
        </p:sp>
      </p:grpSp>
      <p:grpSp>
        <p:nvGrpSpPr>
          <p:cNvPr id="36897" name="Group 3"/>
          <p:cNvGrpSpPr>
            <a:grpSpLocks/>
          </p:cNvGrpSpPr>
          <p:nvPr/>
        </p:nvGrpSpPr>
        <p:grpSpPr bwMode="auto">
          <a:xfrm>
            <a:off x="3533775" y="762000"/>
            <a:ext cx="962025" cy="430213"/>
            <a:chOff x="3533775" y="857250"/>
            <a:chExt cx="962025" cy="430213"/>
          </a:xfrm>
        </p:grpSpPr>
        <p:sp>
          <p:nvSpPr>
            <p:cNvPr id="67" name="Rectangle 66"/>
            <p:cNvSpPr/>
            <p:nvPr/>
          </p:nvSpPr>
          <p:spPr bwMode="auto">
            <a:xfrm>
              <a:off x="3533775" y="933450"/>
              <a:ext cx="962025" cy="3317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63" name="Rectangle 62"/>
            <p:cNvSpPr/>
            <p:nvPr/>
          </p:nvSpPr>
          <p:spPr bwMode="auto">
            <a:xfrm>
              <a:off x="4060825" y="974725"/>
              <a:ext cx="387350" cy="82550"/>
            </a:xfrm>
            <a:prstGeom prst="rect">
              <a:avLst/>
            </a:prstGeom>
            <a:solidFill>
              <a:srgbClr val="0086C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64" name="Rectangle 63"/>
            <p:cNvSpPr/>
            <p:nvPr/>
          </p:nvSpPr>
          <p:spPr bwMode="auto">
            <a:xfrm>
              <a:off x="4060825" y="1119188"/>
              <a:ext cx="387350" cy="82550"/>
            </a:xfrm>
            <a:prstGeom prst="rect">
              <a:avLst/>
            </a:prstGeom>
            <a:noFill/>
            <a:ln w="9525" cap="flat" cmpd="sng" algn="ctr">
              <a:solidFill>
                <a:srgbClr val="375AE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6907" name="TextBox 64"/>
            <p:cNvSpPr txBox="1">
              <a:spLocks noChangeArrowheads="1"/>
            </p:cNvSpPr>
            <p:nvPr/>
          </p:nvSpPr>
          <p:spPr bwMode="auto">
            <a:xfrm>
              <a:off x="3626028" y="857250"/>
              <a:ext cx="441437" cy="27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Met</a:t>
              </a:r>
            </a:p>
          </p:txBody>
        </p:sp>
        <p:sp>
          <p:nvSpPr>
            <p:cNvPr id="36908" name="TextBox 65"/>
            <p:cNvSpPr txBox="1">
              <a:spLocks noChangeArrowheads="1"/>
            </p:cNvSpPr>
            <p:nvPr/>
          </p:nvSpPr>
          <p:spPr bwMode="auto">
            <a:xfrm>
              <a:off x="3557463" y="1009939"/>
              <a:ext cx="510002" cy="27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Total</a:t>
              </a:r>
            </a:p>
          </p:txBody>
        </p:sp>
      </p:grpSp>
      <p:grpSp>
        <p:nvGrpSpPr>
          <p:cNvPr id="36898" name="Group 58"/>
          <p:cNvGrpSpPr>
            <a:grpSpLocks/>
          </p:cNvGrpSpPr>
          <p:nvPr/>
        </p:nvGrpSpPr>
        <p:grpSpPr bwMode="auto">
          <a:xfrm>
            <a:off x="7953375" y="762000"/>
            <a:ext cx="962025" cy="430213"/>
            <a:chOff x="3533775" y="857250"/>
            <a:chExt cx="962025" cy="430213"/>
          </a:xfrm>
        </p:grpSpPr>
        <p:sp>
          <p:nvSpPr>
            <p:cNvPr id="60" name="Rectangle 59"/>
            <p:cNvSpPr/>
            <p:nvPr/>
          </p:nvSpPr>
          <p:spPr bwMode="auto">
            <a:xfrm>
              <a:off x="3533775" y="933450"/>
              <a:ext cx="962025" cy="3317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61" name="Rectangle 60"/>
            <p:cNvSpPr/>
            <p:nvPr/>
          </p:nvSpPr>
          <p:spPr bwMode="auto">
            <a:xfrm>
              <a:off x="4060825" y="974725"/>
              <a:ext cx="387350" cy="82550"/>
            </a:xfrm>
            <a:prstGeom prst="rect">
              <a:avLst/>
            </a:prstGeom>
            <a:solidFill>
              <a:srgbClr val="0086C7"/>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62" name="Rectangle 61"/>
            <p:cNvSpPr/>
            <p:nvPr/>
          </p:nvSpPr>
          <p:spPr bwMode="auto">
            <a:xfrm>
              <a:off x="4060825" y="1119188"/>
              <a:ext cx="387350" cy="82550"/>
            </a:xfrm>
            <a:prstGeom prst="rect">
              <a:avLst/>
            </a:prstGeom>
            <a:noFill/>
            <a:ln w="9525" cap="flat" cmpd="sng" algn="ctr">
              <a:solidFill>
                <a:srgbClr val="375AE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spcBef>
                  <a:spcPct val="20000"/>
                </a:spcBef>
                <a:buChar char="•"/>
                <a:defRPr sz="2000">
                  <a:solidFill>
                    <a:srgbClr val="000000"/>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ctr" eaLnBrk="1" hangingPunct="1">
                <a:spcBef>
                  <a:spcPct val="0"/>
                </a:spcBef>
                <a:buFontTx/>
                <a:buNone/>
              </a:pPr>
              <a:endParaRPr lang="x-none" altLang="x-none" sz="3200">
                <a:solidFill>
                  <a:srgbClr val="FFFFFF"/>
                </a:solidFill>
              </a:endParaRPr>
            </a:p>
          </p:txBody>
        </p:sp>
        <p:sp>
          <p:nvSpPr>
            <p:cNvPr id="36902" name="TextBox 64"/>
            <p:cNvSpPr txBox="1">
              <a:spLocks noChangeArrowheads="1"/>
            </p:cNvSpPr>
            <p:nvPr/>
          </p:nvSpPr>
          <p:spPr bwMode="auto">
            <a:xfrm>
              <a:off x="3626028" y="857250"/>
              <a:ext cx="441437" cy="27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Met</a:t>
              </a:r>
            </a:p>
          </p:txBody>
        </p:sp>
        <p:sp>
          <p:nvSpPr>
            <p:cNvPr id="36903" name="TextBox 65"/>
            <p:cNvSpPr txBox="1">
              <a:spLocks noChangeArrowheads="1"/>
            </p:cNvSpPr>
            <p:nvPr/>
          </p:nvSpPr>
          <p:spPr bwMode="auto">
            <a:xfrm>
              <a:off x="3557463" y="1009939"/>
              <a:ext cx="510002" cy="27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200">
                  <a:solidFill>
                    <a:schemeClr val="tx1"/>
                  </a:solidFill>
                </a:rPr>
                <a:t>Total</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30722" name="Rectangle 4"/>
          <p:cNvSpPr>
            <a:spLocks noGrp="1" noChangeArrowheads="1"/>
          </p:cNvSpPr>
          <p:nvPr>
            <p:ph type="title"/>
          </p:nvPr>
        </p:nvSpPr>
        <p:spPr>
          <a:xfrm>
            <a:off x="457200" y="-30163"/>
            <a:ext cx="8229600" cy="487363"/>
          </a:xfrm>
        </p:spPr>
        <p:txBody>
          <a:bodyPr/>
          <a:lstStyle/>
          <a:p>
            <a:pPr eaLnBrk="1" hangingPunct="1"/>
            <a:r>
              <a:rPr lang="en-US" altLang="en-US" dirty="0" smtClean="0"/>
              <a:t>Star Selection and Mission Planning</a:t>
            </a:r>
            <a:endParaRPr lang="en-US" altLang="en-US" dirty="0"/>
          </a:p>
        </p:txBody>
      </p:sp>
      <p:sp>
        <p:nvSpPr>
          <p:cNvPr id="30723"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8C3ACB0C-9697-5143-AE9B-35AD0E459D83}" type="slidenum">
              <a:rPr lang="en-US" altLang="en-US" sz="1200">
                <a:solidFill>
                  <a:srgbClr val="898989"/>
                </a:solidFill>
              </a:rPr>
              <a:pPr algn="r" eaLnBrk="1" hangingPunct="1">
                <a:spcBef>
                  <a:spcPct val="0"/>
                </a:spcBef>
                <a:buFontTx/>
                <a:buNone/>
              </a:pPr>
              <a:t>8</a:t>
            </a:fld>
            <a:endParaRPr lang="en-US" altLang="en-US" sz="1200">
              <a:solidFill>
                <a:srgbClr val="898989"/>
              </a:solidFill>
            </a:endParaRPr>
          </a:p>
        </p:txBody>
      </p:sp>
      <p:sp>
        <p:nvSpPr>
          <p:cNvPr id="30724" name="TextBox 88"/>
          <p:cNvSpPr txBox="1">
            <a:spLocks noChangeArrowheads="1"/>
          </p:cNvSpPr>
          <p:nvPr/>
        </p:nvSpPr>
        <p:spPr bwMode="auto">
          <a:xfrm>
            <a:off x="152400" y="2819400"/>
            <a:ext cx="89154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Star acquisition becomes more difficult as ACA temperature increases.</a:t>
            </a:r>
            <a:endParaRPr lang="en-US" altLang="en-US" sz="800" dirty="0">
              <a:solidFill>
                <a:schemeClr val="tx1"/>
              </a:solidFill>
            </a:endParaRPr>
          </a:p>
          <a:p>
            <a:pPr eaLnBrk="1" hangingPunct="1">
              <a:spcBef>
                <a:spcPct val="0"/>
              </a:spcBef>
              <a:buFontTx/>
              <a:buNone/>
            </a:pPr>
            <a:r>
              <a:rPr lang="en-US" altLang="en-US" sz="1800" dirty="0" smtClean="0">
                <a:solidFill>
                  <a:schemeClr val="tx1"/>
                </a:solidFill>
              </a:rPr>
              <a:t>  - Some bright stars only available at particular roll angles.</a:t>
            </a:r>
            <a:endParaRPr lang="en-US" altLang="en-US" sz="1800" dirty="0">
              <a:solidFill>
                <a:schemeClr val="tx1"/>
              </a:solidFill>
            </a:endParaRP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Some faint stars can only be confidently acquired at low ACA temperatures.</a:t>
            </a:r>
          </a:p>
          <a:p>
            <a:pPr eaLnBrk="1" hangingPunct="1">
              <a:spcBef>
                <a:spcPct val="0"/>
              </a:spcBef>
              <a:buFontTx/>
              <a:buNone/>
            </a:pPr>
            <a:r>
              <a:rPr lang="en-US" altLang="en-US" sz="800" dirty="0" smtClean="0">
                <a:solidFill>
                  <a:schemeClr val="tx1"/>
                </a:solidFill>
              </a:rPr>
              <a:t> </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ACA team provides MP with tables for identifying best rolls for such targets.</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LTS layout needs to consider star fields for these targets.</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~91% of targets could be acquired at T &gt; ACA limit (some at off-nominal roll).</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About 8% have limited weeks in which acquisition is likely (like upper left).</a:t>
            </a:r>
          </a:p>
          <a:p>
            <a:pPr eaLnBrk="1" hangingPunct="1">
              <a:spcBef>
                <a:spcPct val="0"/>
              </a:spcBef>
              <a:buFontTx/>
              <a:buNone/>
            </a:pPr>
            <a:r>
              <a:rPr lang="en-US" altLang="en-US" sz="800" dirty="0" smtClean="0">
                <a:solidFill>
                  <a:schemeClr val="tx1"/>
                </a:solidFill>
              </a:rPr>
              <a:t> </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About 1% are never ok at temperatures near ACA limit (like upper right).</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Some can still be done if planned at a cold temperature.</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Some require “</a:t>
            </a:r>
            <a:r>
              <a:rPr lang="en-US" altLang="en-US" sz="1800" u="sng" dirty="0" smtClean="0">
                <a:solidFill>
                  <a:schemeClr val="tx1"/>
                </a:solidFill>
              </a:rPr>
              <a:t>Creep-Up-and-Away</a:t>
            </a:r>
            <a:r>
              <a:rPr lang="en-US" altLang="en-US" sz="1800" dirty="0" smtClean="0">
                <a:solidFill>
                  <a:schemeClr val="tx1"/>
                </a:solidFill>
              </a:rPr>
              <a:t>” – First acquire stars in nearby field, then</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move to target and observe, then acquire nearby before moving to next target.</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Adds about 2.4 </a:t>
            </a:r>
            <a:r>
              <a:rPr lang="en-US" altLang="en-US" sz="1800" dirty="0" err="1" smtClean="0">
                <a:solidFill>
                  <a:schemeClr val="tx1"/>
                </a:solidFill>
              </a:rPr>
              <a:t>ks</a:t>
            </a:r>
            <a:r>
              <a:rPr lang="en-US" altLang="en-US" sz="1800" dirty="0" smtClean="0">
                <a:solidFill>
                  <a:schemeClr val="tx1"/>
                </a:solidFill>
              </a:rPr>
              <a:t> of overhead.</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a:t>
            </a:r>
            <a:endParaRPr lang="en-US" altLang="en-US" sz="1800" dirty="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98" t="1712" r="2224" b="3081"/>
          <a:stretch/>
        </p:blipFill>
        <p:spPr>
          <a:xfrm>
            <a:off x="973444" y="457200"/>
            <a:ext cx="3180785" cy="2416266"/>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263" t="2892" r="1592" b="2769"/>
          <a:stretch/>
        </p:blipFill>
        <p:spPr>
          <a:xfrm>
            <a:off x="4707774" y="469181"/>
            <a:ext cx="3186545" cy="2396795"/>
          </a:xfrm>
          <a:prstGeom prst="rect">
            <a:avLst/>
          </a:prstGeom>
        </p:spPr>
      </p:pic>
      <p:sp>
        <p:nvSpPr>
          <p:cNvPr id="5" name="TextBox 4"/>
          <p:cNvSpPr txBox="1"/>
          <p:nvPr/>
        </p:nvSpPr>
        <p:spPr>
          <a:xfrm>
            <a:off x="6989929" y="606660"/>
            <a:ext cx="934871" cy="246221"/>
          </a:xfrm>
          <a:prstGeom prst="rect">
            <a:avLst/>
          </a:prstGeom>
          <a:noFill/>
        </p:spPr>
        <p:txBody>
          <a:bodyPr wrap="none" rtlCol="0">
            <a:spAutoFit/>
          </a:bodyPr>
          <a:lstStyle/>
          <a:p>
            <a:r>
              <a:rPr lang="en-US" sz="1000" dirty="0" err="1" smtClean="0"/>
              <a:t>ObsID</a:t>
            </a:r>
            <a:r>
              <a:rPr lang="en-US" sz="1000" dirty="0" smtClean="0"/>
              <a:t> 21144</a:t>
            </a:r>
          </a:p>
        </p:txBody>
      </p:sp>
      <p:sp>
        <p:nvSpPr>
          <p:cNvPr id="22" name="TextBox 21"/>
          <p:cNvSpPr txBox="1"/>
          <p:nvPr/>
        </p:nvSpPr>
        <p:spPr>
          <a:xfrm>
            <a:off x="3241964" y="589038"/>
            <a:ext cx="934871" cy="246221"/>
          </a:xfrm>
          <a:prstGeom prst="rect">
            <a:avLst/>
          </a:prstGeom>
          <a:noFill/>
        </p:spPr>
        <p:txBody>
          <a:bodyPr wrap="none" rtlCol="0">
            <a:spAutoFit/>
          </a:bodyPr>
          <a:lstStyle/>
          <a:p>
            <a:r>
              <a:rPr lang="en-US" sz="1000" dirty="0" err="1" smtClean="0"/>
              <a:t>ObsID</a:t>
            </a:r>
            <a:r>
              <a:rPr lang="en-US" sz="1000" dirty="0" smtClean="0"/>
              <a:t> 21509</a:t>
            </a:r>
          </a:p>
        </p:txBody>
      </p:sp>
      <p:cxnSp>
        <p:nvCxnSpPr>
          <p:cNvPr id="23" name="Straight Connector 22"/>
          <p:cNvCxnSpPr/>
          <p:nvPr/>
        </p:nvCxnSpPr>
        <p:spPr>
          <a:xfrm>
            <a:off x="1310797" y="1949763"/>
            <a:ext cx="2819400" cy="0"/>
          </a:xfrm>
          <a:prstGeom prst="line">
            <a:avLst/>
          </a:prstGeom>
          <a:ln w="12700" cmpd="sng">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53196" y="1952728"/>
            <a:ext cx="2819400" cy="0"/>
          </a:xfrm>
          <a:prstGeom prst="line">
            <a:avLst/>
          </a:prstGeom>
          <a:ln w="12700" cmpd="sng">
            <a:solidFill>
              <a:srgbClr val="00B050"/>
            </a:solidFill>
            <a:prstDash val="dash"/>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841375" y="1753865"/>
            <a:ext cx="986167" cy="246221"/>
          </a:xfrm>
          <a:prstGeom prst="rect">
            <a:avLst/>
          </a:prstGeom>
          <a:noFill/>
        </p:spPr>
        <p:txBody>
          <a:bodyPr wrap="none" rtlCol="0">
            <a:spAutoFit/>
          </a:bodyPr>
          <a:lstStyle/>
          <a:p>
            <a:r>
              <a:rPr lang="en-US" sz="1000" dirty="0" smtClean="0">
                <a:solidFill>
                  <a:srgbClr val="00B050"/>
                </a:solidFill>
              </a:rPr>
              <a:t>Planning Limit</a:t>
            </a:r>
          </a:p>
        </p:txBody>
      </p:sp>
      <p:sp>
        <p:nvSpPr>
          <p:cNvPr id="32" name="Rectangle 31"/>
          <p:cNvSpPr/>
          <p:nvPr/>
        </p:nvSpPr>
        <p:spPr>
          <a:xfrm>
            <a:off x="7772400" y="0"/>
            <a:ext cx="1143000" cy="838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0804" y="1699658"/>
            <a:ext cx="1005996" cy="1015663"/>
          </a:xfrm>
          <a:prstGeom prst="rect">
            <a:avLst/>
          </a:prstGeom>
          <a:noFill/>
        </p:spPr>
        <p:txBody>
          <a:bodyPr wrap="square" rtlCol="0">
            <a:spAutoFit/>
          </a:bodyPr>
          <a:lstStyle/>
          <a:p>
            <a:r>
              <a:rPr lang="en-US" sz="1000" dirty="0" smtClean="0"/>
              <a:t>Always need to be cold at </a:t>
            </a:r>
            <a:r>
              <a:rPr lang="en-US" sz="1000" dirty="0" smtClean="0">
                <a:solidFill>
                  <a:srgbClr val="FF0000"/>
                </a:solidFill>
              </a:rPr>
              <a:t>nominal roll</a:t>
            </a:r>
            <a:r>
              <a:rPr lang="en-US" sz="1000" dirty="0" smtClean="0"/>
              <a:t>.</a:t>
            </a:r>
          </a:p>
          <a:p>
            <a:endParaRPr lang="en-US" sz="1000" dirty="0"/>
          </a:p>
          <a:p>
            <a:r>
              <a:rPr lang="en-US" sz="1000" dirty="0" smtClean="0"/>
              <a:t>Ok at many </a:t>
            </a:r>
            <a:r>
              <a:rPr lang="en-US" sz="1000" dirty="0" smtClean="0">
                <a:solidFill>
                  <a:srgbClr val="0432FF"/>
                </a:solidFill>
              </a:rPr>
              <a:t>other rolls</a:t>
            </a:r>
            <a:r>
              <a:rPr lang="en-US" sz="1000" dirty="0" smtClean="0"/>
              <a:t>.</a:t>
            </a:r>
          </a:p>
        </p:txBody>
      </p:sp>
      <p:sp>
        <p:nvSpPr>
          <p:cNvPr id="34" name="TextBox 33"/>
          <p:cNvSpPr txBox="1"/>
          <p:nvPr/>
        </p:nvSpPr>
        <p:spPr>
          <a:xfrm>
            <a:off x="7924800" y="2161323"/>
            <a:ext cx="990600" cy="553998"/>
          </a:xfrm>
          <a:prstGeom prst="rect">
            <a:avLst/>
          </a:prstGeom>
          <a:noFill/>
        </p:spPr>
        <p:txBody>
          <a:bodyPr wrap="square" rtlCol="0">
            <a:spAutoFit/>
          </a:bodyPr>
          <a:lstStyle/>
          <a:p>
            <a:r>
              <a:rPr lang="en-US" sz="1000" dirty="0" smtClean="0"/>
              <a:t>Always need</a:t>
            </a:r>
            <a:r>
              <a:rPr lang="en-US" sz="1000" dirty="0"/>
              <a:t> </a:t>
            </a:r>
            <a:r>
              <a:rPr lang="en-US" sz="1000" dirty="0" smtClean="0"/>
              <a:t>to be cold at </a:t>
            </a:r>
            <a:r>
              <a:rPr lang="en-US" sz="1000" u="sng" dirty="0" smtClean="0"/>
              <a:t>all roll angles</a:t>
            </a:r>
            <a:r>
              <a:rPr lang="en-US" sz="1000" dirty="0" smtClean="0"/>
              <a:t>.</a:t>
            </a:r>
          </a:p>
        </p:txBody>
      </p:sp>
    </p:spTree>
    <p:extLst>
      <p:ext uri="{BB962C8B-B14F-4D97-AF65-F5344CB8AC3E}">
        <p14:creationId xmlns:p14="http://schemas.microsoft.com/office/powerpoint/2010/main" val="2089170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r>
              <a:rPr lang="sv-SE" altLang="en-US" sz="1200">
                <a:solidFill>
                  <a:schemeClr val="tx1"/>
                </a:solidFill>
              </a:rPr>
              <a:t>Chandra User’s Committee Meeting (09/13/18)                                                             J. Vrtilek (Chandra Mission Planning)</a:t>
            </a:r>
            <a:endParaRPr lang="en-US" altLang="en-US" sz="1200">
              <a:solidFill>
                <a:schemeClr val="tx1"/>
              </a:solidFill>
            </a:endParaRPr>
          </a:p>
        </p:txBody>
      </p:sp>
      <p:sp>
        <p:nvSpPr>
          <p:cNvPr id="30722" name="Rectangle 4"/>
          <p:cNvSpPr>
            <a:spLocks noGrp="1" noChangeArrowheads="1"/>
          </p:cNvSpPr>
          <p:nvPr>
            <p:ph type="title"/>
          </p:nvPr>
        </p:nvSpPr>
        <p:spPr>
          <a:xfrm>
            <a:off x="457200" y="0"/>
            <a:ext cx="8229600" cy="487363"/>
          </a:xfrm>
        </p:spPr>
        <p:txBody>
          <a:bodyPr/>
          <a:lstStyle/>
          <a:p>
            <a:pPr eaLnBrk="1" hangingPunct="1"/>
            <a:r>
              <a:rPr lang="en-US" altLang="en-US" dirty="0" smtClean="0"/>
              <a:t>Cool Attitude Targets</a:t>
            </a:r>
            <a:endParaRPr lang="en-US" altLang="en-US" dirty="0"/>
          </a:p>
        </p:txBody>
      </p:sp>
      <p:sp>
        <p:nvSpPr>
          <p:cNvPr id="30723" name="Slide Number Placeholder 6"/>
          <p:cNvSpPr txBox="1">
            <a:spLocks/>
          </p:cNvSpPr>
          <p:nvPr/>
        </p:nvSpPr>
        <p:spPr bwMode="auto">
          <a:xfrm>
            <a:off x="2743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lgn="r" eaLnBrk="1" hangingPunct="1">
              <a:spcBef>
                <a:spcPct val="0"/>
              </a:spcBef>
              <a:buFontTx/>
              <a:buNone/>
            </a:pPr>
            <a:fld id="{8C3ACB0C-9697-5143-AE9B-35AD0E459D83}" type="slidenum">
              <a:rPr lang="en-US" altLang="en-US" sz="1200">
                <a:solidFill>
                  <a:srgbClr val="898989"/>
                </a:solidFill>
              </a:rPr>
              <a:pPr algn="r" eaLnBrk="1" hangingPunct="1">
                <a:spcBef>
                  <a:spcPct val="0"/>
                </a:spcBef>
                <a:buFontTx/>
                <a:buNone/>
              </a:pPr>
              <a:t>9</a:t>
            </a:fld>
            <a:endParaRPr lang="en-US" altLang="en-US" sz="1200">
              <a:solidFill>
                <a:srgbClr val="898989"/>
              </a:solidFill>
            </a:endParaRPr>
          </a:p>
        </p:txBody>
      </p:sp>
      <p:sp>
        <p:nvSpPr>
          <p:cNvPr id="30724" name="TextBox 88"/>
          <p:cNvSpPr txBox="1">
            <a:spLocks noChangeArrowheads="1"/>
          </p:cNvSpPr>
          <p:nvPr/>
        </p:nvSpPr>
        <p:spPr bwMode="auto">
          <a:xfrm>
            <a:off x="304800" y="762000"/>
            <a:ext cx="86106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00"/>
                </a:solidFill>
                <a:latin typeface="Arial" charset="0"/>
                <a:ea typeface="Arial" charset="0"/>
                <a:cs typeface="Arial" charset="0"/>
              </a:defRPr>
            </a:lvl1pPr>
            <a:lvl2pPr marL="37931725" indent="-37474525">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To manage temperatures on spacecraft components, a collection of viable</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science targets at cooling attitudes has become necessary: </a:t>
            </a:r>
            <a:r>
              <a:rPr lang="en-US" altLang="en-US" sz="1800" u="sng" dirty="0" smtClean="0">
                <a:solidFill>
                  <a:schemeClr val="tx1"/>
                </a:solidFill>
              </a:rPr>
              <a:t>Cool Attitude Targets</a:t>
            </a:r>
            <a:r>
              <a:rPr lang="en-US" altLang="en-US" sz="1800" dirty="0" smtClean="0">
                <a:solidFill>
                  <a:schemeClr val="tx1"/>
                </a:solidFill>
              </a:rPr>
              <a:t>.</a:t>
            </a:r>
            <a:endParaRPr lang="en-US" altLang="en-US" sz="1800" dirty="0">
              <a:solidFill>
                <a:schemeClr val="tx1"/>
              </a:solidFill>
            </a:endParaRPr>
          </a:p>
          <a:p>
            <a:pPr eaLnBrk="1" hangingPunct="1">
              <a:spcBef>
                <a:spcPct val="0"/>
              </a:spcBef>
              <a:buFontTx/>
              <a:buNone/>
            </a:pPr>
            <a:endParaRPr lang="en-US" altLang="en-US" sz="800" dirty="0">
              <a:solidFill>
                <a:schemeClr val="tx1"/>
              </a:solidFill>
            </a:endParaRPr>
          </a:p>
          <a:p>
            <a:pPr eaLnBrk="1" hangingPunct="1">
              <a:spcBef>
                <a:spcPct val="0"/>
              </a:spcBef>
              <a:buFontTx/>
              <a:buNone/>
            </a:pPr>
            <a:r>
              <a:rPr lang="en-US" altLang="en-US" sz="1800" dirty="0">
                <a:solidFill>
                  <a:schemeClr val="tx1"/>
                </a:solidFill>
              </a:rPr>
              <a:t>  - </a:t>
            </a:r>
            <a:r>
              <a:rPr lang="en-US" altLang="en-US" sz="1800" dirty="0" smtClean="0">
                <a:solidFill>
                  <a:schemeClr val="tx1"/>
                </a:solidFill>
              </a:rPr>
              <a:t>Targets must be unconstrained, well-distributed on the sky (away from the</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ecliptic poles), and have durations practical for single observations.</a:t>
            </a:r>
          </a:p>
          <a:p>
            <a:pPr eaLnBrk="1" hangingPunct="1">
              <a:spcBef>
                <a:spcPct val="0"/>
              </a:spcBef>
              <a:buFontTx/>
              <a:buNone/>
            </a:pPr>
            <a:endParaRPr lang="en-US" altLang="en-US" sz="1800" dirty="0">
              <a:solidFill>
                <a:schemeClr val="tx1"/>
              </a:solidFill>
            </a:endParaRPr>
          </a:p>
          <a:p>
            <a:pPr eaLnBrk="1" hangingPunct="1">
              <a:spcBef>
                <a:spcPct val="0"/>
              </a:spcBef>
              <a:buFontTx/>
              <a:buNone/>
            </a:pPr>
            <a:r>
              <a:rPr lang="en-US" altLang="en-US" sz="1800" dirty="0" smtClean="0">
                <a:solidFill>
                  <a:schemeClr val="tx1"/>
                </a:solidFill>
              </a:rPr>
              <a:t>• Whitepapers </a:t>
            </a:r>
            <a:r>
              <a:rPr lang="en-US" altLang="en-US" sz="1800" dirty="0" smtClean="0">
                <a:solidFill>
                  <a:schemeClr val="tx1"/>
                </a:solidFill>
              </a:rPr>
              <a:t>will be solicited </a:t>
            </a:r>
            <a:r>
              <a:rPr lang="en-US" altLang="en-US" sz="1800" dirty="0" smtClean="0">
                <a:solidFill>
                  <a:schemeClr val="tx1"/>
                </a:solidFill>
              </a:rPr>
              <a:t>for catalogs of CATs: C-CAT program.</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- 10 </a:t>
            </a:r>
            <a:r>
              <a:rPr lang="en-US" altLang="en-US" sz="1800" dirty="0" err="1" smtClean="0">
                <a:solidFill>
                  <a:schemeClr val="tx1"/>
                </a:solidFill>
              </a:rPr>
              <a:t>ks</a:t>
            </a:r>
            <a:r>
              <a:rPr lang="en-US" altLang="en-US" sz="1800" dirty="0" smtClean="0">
                <a:solidFill>
                  <a:schemeClr val="tx1"/>
                </a:solidFill>
              </a:rPr>
              <a:t> ≤ t ≤ 35 </a:t>
            </a:r>
            <a:r>
              <a:rPr lang="en-US" altLang="en-US" sz="1800" dirty="0" err="1" smtClean="0">
                <a:solidFill>
                  <a:schemeClr val="tx1"/>
                </a:solidFill>
              </a:rPr>
              <a:t>ks</a:t>
            </a:r>
            <a:r>
              <a:rPr lang="en-US" altLang="en-US" sz="1800" dirty="0" smtClean="0">
                <a:solidFill>
                  <a:schemeClr val="tx1"/>
                </a:solidFill>
              </a:rPr>
              <a:t>; |b| &lt; 40º</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Total observing time per year estimated at ~1 </a:t>
            </a:r>
            <a:r>
              <a:rPr lang="en-US" altLang="en-US" sz="1800" dirty="0" err="1" smtClean="0">
                <a:solidFill>
                  <a:schemeClr val="tx1"/>
                </a:solidFill>
              </a:rPr>
              <a:t>Ms</a:t>
            </a:r>
            <a:endParaRPr lang="en-US" altLang="en-US" sz="1800" dirty="0" smtClean="0">
              <a:solidFill>
                <a:schemeClr val="tx1"/>
              </a:solidFill>
            </a:endParaRP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~3000-5000 targets well-distributed around ecliptic will be ideal.</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Must use one of a pre-defined set of instrument modes.</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ACIS observations must </a:t>
            </a:r>
            <a:r>
              <a:rPr lang="en-US" altLang="en-US" sz="1800" dirty="0">
                <a:solidFill>
                  <a:schemeClr val="tx1"/>
                </a:solidFill>
              </a:rPr>
              <a:t>use </a:t>
            </a:r>
            <a:r>
              <a:rPr lang="en-US" altLang="en-US" sz="1800" dirty="0" smtClean="0">
                <a:solidFill>
                  <a:schemeClr val="tx1"/>
                </a:solidFill>
              </a:rPr>
              <a:t>≤ 4 chips.</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No constraints or preferences are allowed on cool targets.</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Standard completion rules apply if targets are split.</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 Targets that conflict with GO targets will be removed from C-CAT.</a:t>
            </a:r>
          </a:p>
          <a:p>
            <a:pPr eaLnBrk="1" hangingPunct="1">
              <a:spcBef>
                <a:spcPct val="0"/>
              </a:spcBef>
              <a:buFontTx/>
              <a:buNone/>
            </a:pPr>
            <a:endParaRPr lang="en-US" altLang="en-US" sz="1800" dirty="0">
              <a:solidFill>
                <a:schemeClr val="tx1"/>
              </a:solidFill>
            </a:endParaRPr>
          </a:p>
          <a:p>
            <a:pPr eaLnBrk="1" hangingPunct="1">
              <a:spcBef>
                <a:spcPct val="0"/>
              </a:spcBef>
              <a:buFontTx/>
              <a:buNone/>
            </a:pPr>
            <a:r>
              <a:rPr lang="en-US" altLang="en-US" sz="1800" dirty="0" smtClean="0">
                <a:solidFill>
                  <a:schemeClr val="tx1"/>
                </a:solidFill>
              </a:rPr>
              <a:t>• Weekly scheduling will proceed by having flight team work with LTS targets</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and “pool” targets, as always. If additional targets are needed for thermal</a:t>
            </a:r>
          </a:p>
          <a:p>
            <a:pPr eaLnBrk="1" hangingPunct="1">
              <a:spcBef>
                <a:spcPct val="0"/>
              </a:spcBef>
              <a:buFontTx/>
              <a:buNone/>
            </a:pPr>
            <a:r>
              <a:rPr lang="en-US" altLang="en-US" sz="1800" dirty="0">
                <a:solidFill>
                  <a:schemeClr val="tx1"/>
                </a:solidFill>
              </a:rPr>
              <a:t> </a:t>
            </a:r>
            <a:r>
              <a:rPr lang="en-US" altLang="en-US" sz="1800" dirty="0" smtClean="0">
                <a:solidFill>
                  <a:schemeClr val="tx1"/>
                </a:solidFill>
              </a:rPr>
              <a:t> (or momentum) reasons, “cool” targets will be selected.</a:t>
            </a:r>
            <a:endParaRPr lang="en-US" altLang="en-US" sz="1800" dirty="0">
              <a:solidFill>
                <a:schemeClr val="tx1"/>
              </a:solidFill>
            </a:endParaRPr>
          </a:p>
        </p:txBody>
      </p:sp>
    </p:spTree>
    <p:extLst>
      <p:ext uri="{BB962C8B-B14F-4D97-AF65-F5344CB8AC3E}">
        <p14:creationId xmlns:p14="http://schemas.microsoft.com/office/powerpoint/2010/main" val="339994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a:solidFill>
            <a:srgbClr val="00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0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33248</TotalTime>
  <Words>1496</Words>
  <Application>Microsoft Macintosh PowerPoint</Application>
  <PresentationFormat>On-screen Show (4:3)</PresentationFormat>
  <Paragraphs>272</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Helvetica</vt:lpstr>
      <vt:lpstr>Symbol</vt:lpstr>
      <vt:lpstr>Arial</vt:lpstr>
      <vt:lpstr>Default Design</vt:lpstr>
      <vt:lpstr>Mission Planning Updates</vt:lpstr>
      <vt:lpstr>Thermal Balance: A Reminder</vt:lpstr>
      <vt:lpstr>Constraints: Sky View</vt:lpstr>
      <vt:lpstr>Target Distribution: Cycle 20</vt:lpstr>
      <vt:lpstr>Sample of Significant Planning Efforts</vt:lpstr>
      <vt:lpstr>Observation Scheduling</vt:lpstr>
      <vt:lpstr>Constraints and Preferences</vt:lpstr>
      <vt:lpstr>Star Selection and Mission Planning</vt:lpstr>
      <vt:lpstr>Cool Attitude Targets</vt:lpstr>
      <vt:lpstr>Momentum Management in LTS</vt:lpstr>
    </vt:vector>
  </TitlesOfParts>
  <Company> SAO</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 Slane</dc:creator>
  <cp:lastModifiedBy>Pat Slane</cp:lastModifiedBy>
  <cp:revision>206</cp:revision>
  <cp:lastPrinted>2017-09-26T12:34:19Z</cp:lastPrinted>
  <dcterms:created xsi:type="dcterms:W3CDTF">2015-09-23T10:37:32Z</dcterms:created>
  <dcterms:modified xsi:type="dcterms:W3CDTF">2018-08-29T22:40:23Z</dcterms:modified>
</cp:coreProperties>
</file>