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9"/>
  </p:notesMasterIdLst>
  <p:sldIdLst>
    <p:sldId id="260" r:id="rId2"/>
    <p:sldId id="266" r:id="rId3"/>
    <p:sldId id="267" r:id="rId4"/>
    <p:sldId id="268" r:id="rId5"/>
    <p:sldId id="262" r:id="rId6"/>
    <p:sldId id="263" r:id="rId7"/>
    <p:sldId id="265" r:id="rId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365" y="-8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ltLang="en-US"/>
          </a:p>
        </p:txBody>
      </p:sp>
      <p:sp>
        <p:nvSpPr>
          <p:cNvPr id="5123" name="Rectangle 3"/>
          <p:cNvSpPr>
            <a:spLocks noGrp="1" noChangeArrowheads="1"/>
          </p:cNvSpPr>
          <p:nvPr>
            <p:ph type="dt" idx="1"/>
          </p:nvPr>
        </p:nvSpPr>
        <p:spPr bwMode="auto">
          <a:xfrm>
            <a:off x="4143375"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ltLang="en-US"/>
          </a:p>
        </p:txBody>
      </p:sp>
      <p:sp>
        <p:nvSpPr>
          <p:cNvPr id="11268" name="Rectangle 4"/>
          <p:cNvSpPr>
            <a:spLocks noRo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731838" y="4560888"/>
            <a:ext cx="5851525"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5126" name="Rectangle 6"/>
          <p:cNvSpPr>
            <a:spLocks noGrp="1" noChangeArrowheads="1"/>
          </p:cNvSpPr>
          <p:nvPr>
            <p:ph type="ftr" sz="quarter" idx="4"/>
          </p:nvPr>
        </p:nvSpPr>
        <p:spPr bwMode="auto">
          <a:xfrm>
            <a:off x="0"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ltLang="en-US"/>
          </a:p>
        </p:txBody>
      </p:sp>
      <p:sp>
        <p:nvSpPr>
          <p:cNvPr id="5127" name="Rectangle 7"/>
          <p:cNvSpPr>
            <a:spLocks noGrp="1" noChangeArrowheads="1"/>
          </p:cNvSpPr>
          <p:nvPr>
            <p:ph type="sldNum" sz="quarter" idx="5"/>
          </p:nvPr>
        </p:nvSpPr>
        <p:spPr bwMode="auto">
          <a:xfrm>
            <a:off x="4143375"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FE6B73B3-2D85-4D89-A8C8-5BFCF9DA65E3}" type="slidenum">
              <a:rPr lang="en-US" altLang="en-US"/>
              <a:pPr>
                <a:defRPr/>
              </a:pPr>
              <a:t>‹#›</a:t>
            </a:fld>
            <a:endParaRPr lang="en-US" altLang="en-US"/>
          </a:p>
        </p:txBody>
      </p:sp>
    </p:spTree>
    <p:extLst>
      <p:ext uri="{BB962C8B-B14F-4D97-AF65-F5344CB8AC3E}">
        <p14:creationId xmlns:p14="http://schemas.microsoft.com/office/powerpoint/2010/main" val="35453046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p:spPr>
        <p:txBody>
          <a:bodyPr/>
          <a:lstStyle/>
          <a:p>
            <a:r>
              <a:rPr lang="en-US" altLang="en-US" smtClean="0"/>
              <a:t>Report came out of the Operations Review</a:t>
            </a:r>
          </a:p>
        </p:txBody>
      </p:sp>
      <p:sp>
        <p:nvSpPr>
          <p:cNvPr id="14340" name="Slide Number Placeholder 3"/>
          <p:cNvSpPr>
            <a:spLocks noGrp="1"/>
          </p:cNvSpPr>
          <p:nvPr>
            <p:ph type="sldNum" sz="quarter" idx="5"/>
          </p:nvPr>
        </p:nvSpPr>
        <p:spPr>
          <a:noFill/>
        </p:spPr>
        <p:txBody>
          <a:bodyPr/>
          <a:lstStyle>
            <a:lvl1pPr defTabSz="966788" eaLnBrk="0" hangingPunct="0">
              <a:defRPr>
                <a:solidFill>
                  <a:schemeClr val="tx1"/>
                </a:solidFill>
                <a:latin typeface="Arial" charset="0"/>
              </a:defRPr>
            </a:lvl1pPr>
            <a:lvl2pPr marL="742950" indent="-285750" defTabSz="966788" eaLnBrk="0" hangingPunct="0">
              <a:defRPr>
                <a:solidFill>
                  <a:schemeClr val="tx1"/>
                </a:solidFill>
                <a:latin typeface="Arial" charset="0"/>
              </a:defRPr>
            </a:lvl2pPr>
            <a:lvl3pPr marL="1143000" indent="-228600" defTabSz="966788" eaLnBrk="0" hangingPunct="0">
              <a:defRPr>
                <a:solidFill>
                  <a:schemeClr val="tx1"/>
                </a:solidFill>
                <a:latin typeface="Arial" charset="0"/>
              </a:defRPr>
            </a:lvl3pPr>
            <a:lvl4pPr marL="1600200" indent="-228600" defTabSz="966788" eaLnBrk="0" hangingPunct="0">
              <a:defRPr>
                <a:solidFill>
                  <a:schemeClr val="tx1"/>
                </a:solidFill>
                <a:latin typeface="Arial" charset="0"/>
              </a:defRPr>
            </a:lvl4pPr>
            <a:lvl5pPr marL="2057400" indent="-228600" defTabSz="966788" eaLnBrk="0" hangingPunct="0">
              <a:defRPr>
                <a:solidFill>
                  <a:schemeClr val="tx1"/>
                </a:solidFill>
                <a:latin typeface="Arial" charset="0"/>
              </a:defRPr>
            </a:lvl5pPr>
            <a:lvl6pPr marL="2514600" indent="-228600" defTabSz="966788" eaLnBrk="0" fontAlgn="base" hangingPunct="0">
              <a:spcBef>
                <a:spcPct val="0"/>
              </a:spcBef>
              <a:spcAft>
                <a:spcPct val="0"/>
              </a:spcAft>
              <a:defRPr>
                <a:solidFill>
                  <a:schemeClr val="tx1"/>
                </a:solidFill>
                <a:latin typeface="Arial" charset="0"/>
              </a:defRPr>
            </a:lvl6pPr>
            <a:lvl7pPr marL="2971800" indent="-228600" defTabSz="966788" eaLnBrk="0" fontAlgn="base" hangingPunct="0">
              <a:spcBef>
                <a:spcPct val="0"/>
              </a:spcBef>
              <a:spcAft>
                <a:spcPct val="0"/>
              </a:spcAft>
              <a:defRPr>
                <a:solidFill>
                  <a:schemeClr val="tx1"/>
                </a:solidFill>
                <a:latin typeface="Arial" charset="0"/>
              </a:defRPr>
            </a:lvl7pPr>
            <a:lvl8pPr marL="3429000" indent="-228600" defTabSz="966788" eaLnBrk="0" fontAlgn="base" hangingPunct="0">
              <a:spcBef>
                <a:spcPct val="0"/>
              </a:spcBef>
              <a:spcAft>
                <a:spcPct val="0"/>
              </a:spcAft>
              <a:defRPr>
                <a:solidFill>
                  <a:schemeClr val="tx1"/>
                </a:solidFill>
                <a:latin typeface="Arial" charset="0"/>
              </a:defRPr>
            </a:lvl8pPr>
            <a:lvl9pPr marL="3886200" indent="-228600" defTabSz="966788" eaLnBrk="0" fontAlgn="base" hangingPunct="0">
              <a:spcBef>
                <a:spcPct val="0"/>
              </a:spcBef>
              <a:spcAft>
                <a:spcPct val="0"/>
              </a:spcAft>
              <a:defRPr>
                <a:solidFill>
                  <a:schemeClr val="tx1"/>
                </a:solidFill>
                <a:latin typeface="Arial" charset="0"/>
              </a:defRPr>
            </a:lvl9pPr>
          </a:lstStyle>
          <a:p>
            <a:pPr eaLnBrk="1" hangingPunct="1"/>
            <a:fld id="{552400B5-754C-4C09-8A80-5823F4130377}" type="slidenum">
              <a:rPr lang="en-US" altLang="en-US" smtClean="0"/>
              <a:pPr eaLnBrk="1" hangingPunct="1"/>
              <a:t>6</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174753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31466451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304800"/>
            <a:ext cx="19431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304800"/>
            <a:ext cx="56769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3837768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772400" cy="533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914400"/>
            <a:ext cx="38100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24400" y="914400"/>
            <a:ext cx="38100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24400" y="3581400"/>
            <a:ext cx="38100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1176176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772400" cy="5334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914400"/>
            <a:ext cx="38100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24400" y="914400"/>
            <a:ext cx="38100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24400" y="3581400"/>
            <a:ext cx="38100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22514636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772400" cy="533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914400"/>
            <a:ext cx="38100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914400"/>
            <a:ext cx="38100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12595650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772400" cy="533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914400"/>
            <a:ext cx="77724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62000" y="3581400"/>
            <a:ext cx="7772400" cy="2514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4119027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647509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1761588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914400"/>
            <a:ext cx="3810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914400"/>
            <a:ext cx="3810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679716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1274287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60852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867658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2734780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ftr" sz="quarter" idx="10"/>
          </p:nvPr>
        </p:nvSpPr>
        <p:spPr>
          <a:ln/>
        </p:spPr>
        <p:txBody>
          <a:bodyPr/>
          <a:lstStyle>
            <a:lvl1pPr>
              <a:defRPr/>
            </a:lvl1p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2284182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304800"/>
            <a:ext cx="7772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US" altLang="en-US" smtClean="0"/>
          </a:p>
        </p:txBody>
      </p:sp>
      <p:sp>
        <p:nvSpPr>
          <p:cNvPr id="1027" name="Rectangle 3"/>
          <p:cNvSpPr>
            <a:spLocks noGrp="1" noChangeArrowheads="1"/>
          </p:cNvSpPr>
          <p:nvPr>
            <p:ph type="body" idx="1"/>
          </p:nvPr>
        </p:nvSpPr>
        <p:spPr bwMode="auto">
          <a:xfrm>
            <a:off x="762000" y="914400"/>
            <a:ext cx="77724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endParaRPr lang="en-US" altLang="en-US" smtClean="0"/>
          </a:p>
        </p:txBody>
      </p:sp>
      <p:pic>
        <p:nvPicPr>
          <p:cNvPr id="1028" name="Picture 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14300" y="76200"/>
            <a:ext cx="9906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Line 5"/>
          <p:cNvSpPr>
            <a:spLocks noChangeShapeType="1"/>
          </p:cNvSpPr>
          <p:nvPr/>
        </p:nvSpPr>
        <p:spPr bwMode="auto">
          <a:xfrm>
            <a:off x="762000" y="762000"/>
            <a:ext cx="7772400" cy="0"/>
          </a:xfrm>
          <a:prstGeom prst="line">
            <a:avLst/>
          </a:prstGeom>
          <a:noFill/>
          <a:ln w="9525">
            <a:solidFill>
              <a:srgbClr val="33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2" name="Rectangle 6"/>
          <p:cNvSpPr>
            <a:spLocks noGrp="1" noChangeArrowheads="1"/>
          </p:cNvSpPr>
          <p:nvPr>
            <p:ph type="ftr" sz="quarter" idx="3"/>
          </p:nvPr>
        </p:nvSpPr>
        <p:spPr bwMode="auto">
          <a:xfrm>
            <a:off x="152400" y="6324600"/>
            <a:ext cx="8763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600" smtClean="0">
                <a:latin typeface="+mn-lt"/>
              </a:defRPr>
            </a:lvl1pPr>
          </a:lstStyle>
          <a:p>
            <a:pPr>
              <a:defRPr/>
            </a:pPr>
            <a:r>
              <a:rPr lang="en-US" altLang="en-US" smtClean="0"/>
              <a:t>CUC: 26 Sept 2017                                                                                                         Director’s Report</a:t>
            </a:r>
            <a:endParaRPr lang="en-US" altLang="en-US" sz="1800">
              <a:solidFill>
                <a:srgbClr val="0000FF"/>
              </a:solidFill>
            </a:endParaRPr>
          </a:p>
        </p:txBody>
      </p:sp>
      <p:sp>
        <p:nvSpPr>
          <p:cNvPr id="1031" name="Line 7"/>
          <p:cNvSpPr>
            <a:spLocks noChangeShapeType="1"/>
          </p:cNvSpPr>
          <p:nvPr/>
        </p:nvSpPr>
        <p:spPr bwMode="auto">
          <a:xfrm>
            <a:off x="762000" y="6248400"/>
            <a:ext cx="7772400" cy="0"/>
          </a:xfrm>
          <a:prstGeom prst="line">
            <a:avLst/>
          </a:prstGeom>
          <a:noFill/>
          <a:ln w="9525">
            <a:solidFill>
              <a:srgbClr val="33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032" name="Picture 8" descr="logo"/>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7296150" y="38100"/>
            <a:ext cx="18478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Lst>
  <p:hf sldNum="0" hdr="0" dt="0"/>
  <p:txStyles>
    <p:titleStyle>
      <a:lvl1pPr algn="ctr" rtl="0" eaLnBrk="1" fontAlgn="base" hangingPunct="1">
        <a:spcBef>
          <a:spcPts val="1200"/>
        </a:spcBef>
        <a:spcAft>
          <a:spcPct val="0"/>
        </a:spcAft>
        <a:defRPr sz="3200">
          <a:solidFill>
            <a:schemeClr val="tx1"/>
          </a:solidFill>
          <a:latin typeface="+mj-lt"/>
          <a:ea typeface="+mj-ea"/>
          <a:cs typeface="+mj-cs"/>
        </a:defRPr>
      </a:lvl1pPr>
      <a:lvl2pPr algn="ctr" rtl="0" eaLnBrk="1" fontAlgn="base" hangingPunct="1">
        <a:spcBef>
          <a:spcPts val="1200"/>
        </a:spcBef>
        <a:spcAft>
          <a:spcPct val="0"/>
        </a:spcAft>
        <a:defRPr sz="3200">
          <a:solidFill>
            <a:schemeClr val="tx1"/>
          </a:solidFill>
          <a:latin typeface="Times New Roman" pitchFamily="18" charset="0"/>
        </a:defRPr>
      </a:lvl2pPr>
      <a:lvl3pPr algn="ctr" rtl="0" eaLnBrk="1" fontAlgn="base" hangingPunct="1">
        <a:spcBef>
          <a:spcPts val="1200"/>
        </a:spcBef>
        <a:spcAft>
          <a:spcPct val="0"/>
        </a:spcAft>
        <a:defRPr sz="3200">
          <a:solidFill>
            <a:schemeClr val="tx1"/>
          </a:solidFill>
          <a:latin typeface="Times New Roman" pitchFamily="18" charset="0"/>
        </a:defRPr>
      </a:lvl3pPr>
      <a:lvl4pPr algn="ctr" rtl="0" eaLnBrk="1" fontAlgn="base" hangingPunct="1">
        <a:spcBef>
          <a:spcPts val="1200"/>
        </a:spcBef>
        <a:spcAft>
          <a:spcPct val="0"/>
        </a:spcAft>
        <a:defRPr sz="3200">
          <a:solidFill>
            <a:schemeClr val="tx1"/>
          </a:solidFill>
          <a:latin typeface="Times New Roman" pitchFamily="18" charset="0"/>
        </a:defRPr>
      </a:lvl4pPr>
      <a:lvl5pPr algn="ctr" rtl="0" eaLnBrk="1" fontAlgn="base" hangingPunct="1">
        <a:spcBef>
          <a:spcPts val="1200"/>
        </a:spcBef>
        <a:spcAft>
          <a:spcPct val="0"/>
        </a:spcAft>
        <a:defRPr sz="3200">
          <a:solidFill>
            <a:schemeClr val="tx1"/>
          </a:solidFill>
          <a:latin typeface="Times New Roman" pitchFamily="18" charset="0"/>
        </a:defRPr>
      </a:lvl5pPr>
      <a:lvl6pPr marL="457200" algn="ctr" rtl="0" eaLnBrk="1" fontAlgn="base" hangingPunct="1">
        <a:spcBef>
          <a:spcPts val="1200"/>
        </a:spcBef>
        <a:spcAft>
          <a:spcPct val="0"/>
        </a:spcAft>
        <a:defRPr sz="3200">
          <a:solidFill>
            <a:schemeClr val="tx1"/>
          </a:solidFill>
          <a:latin typeface="Times New Roman" pitchFamily="18" charset="0"/>
        </a:defRPr>
      </a:lvl6pPr>
      <a:lvl7pPr marL="914400" algn="ctr" rtl="0" eaLnBrk="1" fontAlgn="base" hangingPunct="1">
        <a:spcBef>
          <a:spcPts val="1200"/>
        </a:spcBef>
        <a:spcAft>
          <a:spcPct val="0"/>
        </a:spcAft>
        <a:defRPr sz="3200">
          <a:solidFill>
            <a:schemeClr val="tx1"/>
          </a:solidFill>
          <a:latin typeface="Times New Roman" pitchFamily="18" charset="0"/>
        </a:defRPr>
      </a:lvl7pPr>
      <a:lvl8pPr marL="1371600" algn="ctr" rtl="0" eaLnBrk="1" fontAlgn="base" hangingPunct="1">
        <a:spcBef>
          <a:spcPts val="1200"/>
        </a:spcBef>
        <a:spcAft>
          <a:spcPct val="0"/>
        </a:spcAft>
        <a:defRPr sz="3200">
          <a:solidFill>
            <a:schemeClr val="tx1"/>
          </a:solidFill>
          <a:latin typeface="Times New Roman" pitchFamily="18" charset="0"/>
        </a:defRPr>
      </a:lvl8pPr>
      <a:lvl9pPr marL="1828800" algn="ctr" rtl="0" eaLnBrk="1" fontAlgn="base" hangingPunct="1">
        <a:spcBef>
          <a:spcPts val="1200"/>
        </a:spcBef>
        <a:spcAft>
          <a:spcPct val="0"/>
        </a:spcAft>
        <a:defRPr sz="3200">
          <a:solidFill>
            <a:schemeClr val="tx1"/>
          </a:solidFill>
          <a:latin typeface="Times New Roman" pitchFamily="18" charset="0"/>
        </a:defRPr>
      </a:lvl9pPr>
    </p:titleStyle>
    <p:bodyStyle>
      <a:lvl1pPr marL="342900" indent="-342900" algn="l" rtl="0" eaLnBrk="1" fontAlgn="base" hangingPunct="1">
        <a:lnSpc>
          <a:spcPct val="90000"/>
        </a:lnSpc>
        <a:spcBef>
          <a:spcPts val="600"/>
        </a:spcBef>
        <a:spcAft>
          <a:spcPct val="0"/>
        </a:spcAft>
        <a:buFont typeface="Wingdings" pitchFamily="2" charset="2"/>
        <a:buChar char="§"/>
        <a:defRPr sz="2400">
          <a:solidFill>
            <a:srgbClr val="000000"/>
          </a:solidFill>
          <a:latin typeface="+mn-lt"/>
          <a:ea typeface="+mn-ea"/>
          <a:cs typeface="+mn-cs"/>
        </a:defRPr>
      </a:lvl1pPr>
      <a:lvl2pPr marL="742950" indent="-285750" algn="l" rtl="0" eaLnBrk="1" fontAlgn="base" hangingPunct="1">
        <a:lnSpc>
          <a:spcPct val="90000"/>
        </a:lnSpc>
        <a:spcBef>
          <a:spcPts val="400"/>
        </a:spcBef>
        <a:spcAft>
          <a:spcPct val="0"/>
        </a:spcAft>
        <a:buFont typeface="Times" pitchFamily="18" charset="0"/>
        <a:buChar char="•"/>
        <a:defRPr sz="2400">
          <a:solidFill>
            <a:srgbClr val="000000"/>
          </a:solidFill>
          <a:latin typeface="+mn-lt"/>
        </a:defRPr>
      </a:lvl2pPr>
      <a:lvl3pPr marL="1143000" indent="-228600" algn="l" rtl="0" eaLnBrk="1" fontAlgn="base" hangingPunct="1">
        <a:lnSpc>
          <a:spcPct val="110000"/>
        </a:lnSpc>
        <a:spcBef>
          <a:spcPct val="10000"/>
        </a:spcBef>
        <a:spcAft>
          <a:spcPct val="0"/>
        </a:spcAft>
        <a:buChar char="–"/>
        <a:defRPr sz="2000">
          <a:solidFill>
            <a:schemeClr val="tx1"/>
          </a:solidFill>
          <a:latin typeface="+mn-lt"/>
        </a:defRPr>
      </a:lvl3pPr>
      <a:lvl4pPr marL="1600200" indent="-228600" algn="l" rtl="0" eaLnBrk="1" fontAlgn="base" hangingPunct="1">
        <a:lnSpc>
          <a:spcPct val="110000"/>
        </a:lnSpc>
        <a:spcBef>
          <a:spcPct val="5000"/>
        </a:spcBef>
        <a:spcAft>
          <a:spcPct val="0"/>
        </a:spcAft>
        <a:defRPr>
          <a:solidFill>
            <a:schemeClr val="tx1"/>
          </a:solidFill>
          <a:latin typeface="+mn-lt"/>
        </a:defRPr>
      </a:lvl4pPr>
      <a:lvl5pPr marL="2057400" indent="-228600" algn="l" rtl="0" eaLnBrk="1" fontAlgn="base" hangingPunct="1">
        <a:lnSpc>
          <a:spcPct val="110000"/>
        </a:lnSpc>
        <a:spcBef>
          <a:spcPct val="0"/>
        </a:spcBef>
        <a:spcAft>
          <a:spcPct val="0"/>
        </a:spcAft>
        <a:defRPr sz="1400">
          <a:solidFill>
            <a:schemeClr val="tx1"/>
          </a:solidFill>
          <a:latin typeface="+mn-lt"/>
        </a:defRPr>
      </a:lvl5pPr>
      <a:lvl6pPr marL="2514600" indent="-228600" algn="l" rtl="0" eaLnBrk="1" fontAlgn="base" hangingPunct="1">
        <a:lnSpc>
          <a:spcPct val="110000"/>
        </a:lnSpc>
        <a:spcBef>
          <a:spcPct val="0"/>
        </a:spcBef>
        <a:spcAft>
          <a:spcPct val="0"/>
        </a:spcAft>
        <a:defRPr sz="1400">
          <a:solidFill>
            <a:schemeClr val="tx1"/>
          </a:solidFill>
          <a:latin typeface="+mn-lt"/>
        </a:defRPr>
      </a:lvl6pPr>
      <a:lvl7pPr marL="2971800" indent="-228600" algn="l" rtl="0" eaLnBrk="1" fontAlgn="base" hangingPunct="1">
        <a:lnSpc>
          <a:spcPct val="110000"/>
        </a:lnSpc>
        <a:spcBef>
          <a:spcPct val="0"/>
        </a:spcBef>
        <a:spcAft>
          <a:spcPct val="0"/>
        </a:spcAft>
        <a:defRPr sz="1400">
          <a:solidFill>
            <a:schemeClr val="tx1"/>
          </a:solidFill>
          <a:latin typeface="+mn-lt"/>
        </a:defRPr>
      </a:lvl7pPr>
      <a:lvl8pPr marL="3429000" indent="-228600" algn="l" rtl="0" eaLnBrk="1" fontAlgn="base" hangingPunct="1">
        <a:lnSpc>
          <a:spcPct val="110000"/>
        </a:lnSpc>
        <a:spcBef>
          <a:spcPct val="0"/>
        </a:spcBef>
        <a:spcAft>
          <a:spcPct val="0"/>
        </a:spcAft>
        <a:defRPr sz="1400">
          <a:solidFill>
            <a:schemeClr val="tx1"/>
          </a:solidFill>
          <a:latin typeface="+mn-lt"/>
        </a:defRPr>
      </a:lvl8pPr>
      <a:lvl9pPr marL="3886200" indent="-228600" algn="l" rtl="0" eaLnBrk="1" fontAlgn="base" hangingPunct="1">
        <a:lnSpc>
          <a:spcPct val="110000"/>
        </a:lnSpc>
        <a:spcBef>
          <a:spcPct val="0"/>
        </a:spcBef>
        <a:spcAft>
          <a:spcPct val="0"/>
        </a:spcAft>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304800" y="152400"/>
            <a:ext cx="7772400" cy="533400"/>
          </a:xfrm>
        </p:spPr>
        <p:txBody>
          <a:bodyPr/>
          <a:lstStyle/>
          <a:p>
            <a:r>
              <a:rPr lang="en-US" altLang="en-US" sz="2800" b="1" dirty="0" smtClean="0">
                <a:latin typeface="Arial" panose="020B0604020202020204" pitchFamily="34" charset="0"/>
                <a:cs typeface="Arial" panose="020B0604020202020204" pitchFamily="34" charset="0"/>
              </a:rPr>
              <a:t>DDT Summary:  Oct </a:t>
            </a:r>
            <a:r>
              <a:rPr lang="en-US" altLang="en-US" sz="2800" b="1" dirty="0" smtClean="0">
                <a:latin typeface="Arial" panose="020B0604020202020204" pitchFamily="34" charset="0"/>
                <a:cs typeface="Arial" panose="020B0604020202020204" pitchFamily="34" charset="0"/>
              </a:rPr>
              <a:t>2016-Sept 2017</a:t>
            </a:r>
            <a:endParaRPr lang="en-US" altLang="en-US" sz="2800" b="1" dirty="0" smtClean="0">
              <a:latin typeface="Arial" panose="020B0604020202020204" pitchFamily="34" charset="0"/>
              <a:cs typeface="Arial" panose="020B0604020202020204" pitchFamily="34" charset="0"/>
            </a:endParaRPr>
          </a:p>
        </p:txBody>
      </p:sp>
      <p:sp>
        <p:nvSpPr>
          <p:cNvPr id="2051" name="Content Placeholder 2"/>
          <p:cNvSpPr>
            <a:spLocks noGrp="1"/>
          </p:cNvSpPr>
          <p:nvPr>
            <p:ph idx="1"/>
          </p:nvPr>
        </p:nvSpPr>
        <p:spPr>
          <a:xfrm>
            <a:off x="0" y="4114800"/>
            <a:ext cx="9067800" cy="1143000"/>
          </a:xfrm>
        </p:spPr>
        <p:txBody>
          <a:bodyPr/>
          <a:lstStyle/>
          <a:p>
            <a:pPr marL="457200" lvl="1" indent="0">
              <a:buFont typeface="Times" pitchFamily="18" charset="0"/>
              <a:buNone/>
            </a:pPr>
            <a:r>
              <a:rPr lang="en-US" altLang="en-US" sz="2800" dirty="0" smtClean="0">
                <a:latin typeface="Arial" panose="020B0604020202020204" pitchFamily="34" charset="0"/>
                <a:cs typeface="Arial" panose="020B0604020202020204" pitchFamily="34" charset="0"/>
              </a:rPr>
              <a:t>Allocation per cycle: 700 </a:t>
            </a:r>
            <a:r>
              <a:rPr lang="en-US" altLang="en-US" sz="2800" dirty="0" err="1" smtClean="0">
                <a:latin typeface="Arial" panose="020B0604020202020204" pitchFamily="34" charset="0"/>
                <a:cs typeface="Arial" panose="020B0604020202020204" pitchFamily="34" charset="0"/>
              </a:rPr>
              <a:t>ks</a:t>
            </a:r>
            <a:r>
              <a:rPr lang="en-US" altLang="en-US" sz="2800" dirty="0" smtClean="0">
                <a:latin typeface="Arial" panose="020B0604020202020204" pitchFamily="34" charset="0"/>
                <a:cs typeface="Arial" panose="020B0604020202020204" pitchFamily="34" charset="0"/>
              </a:rPr>
              <a:t> (→ 1000 </a:t>
            </a:r>
            <a:r>
              <a:rPr lang="en-US" altLang="en-US" sz="2800" dirty="0" err="1" smtClean="0">
                <a:latin typeface="Arial" panose="020B0604020202020204" pitchFamily="34" charset="0"/>
                <a:cs typeface="Arial" panose="020B0604020202020204" pitchFamily="34" charset="0"/>
              </a:rPr>
              <a:t>ks</a:t>
            </a:r>
            <a:r>
              <a:rPr lang="en-US" altLang="en-US" sz="2800" dirty="0" smtClean="0">
                <a:latin typeface="Arial" panose="020B0604020202020204" pitchFamily="34" charset="0"/>
                <a:cs typeface="Arial" panose="020B0604020202020204" pitchFamily="34" charset="0"/>
              </a:rPr>
              <a:t> in Cycle 19)</a:t>
            </a:r>
            <a:endParaRPr lang="en-US" altLang="en-US" sz="2800" dirty="0" smtClean="0">
              <a:latin typeface="Arial" panose="020B0604020202020204" pitchFamily="34" charset="0"/>
              <a:cs typeface="Arial" panose="020B0604020202020204" pitchFamily="34" charset="0"/>
            </a:endParaRPr>
          </a:p>
          <a:p>
            <a:pPr marL="457200" lvl="1" indent="0">
              <a:buFont typeface="Times" pitchFamily="18" charset="0"/>
              <a:buNone/>
            </a:pPr>
            <a:r>
              <a:rPr lang="en-US" altLang="en-US" sz="2800" dirty="0" smtClean="0">
                <a:latin typeface="Arial" panose="020B0604020202020204" pitchFamily="34" charset="0"/>
                <a:cs typeface="Arial" panose="020B0604020202020204" pitchFamily="34" charset="0"/>
              </a:rPr>
              <a:t>Carry-forward (from Cycles </a:t>
            </a:r>
            <a:r>
              <a:rPr lang="en-US" altLang="en-US" sz="2800" dirty="0" smtClean="0">
                <a:latin typeface="Arial" panose="020B0604020202020204" pitchFamily="34" charset="0"/>
                <a:cs typeface="Arial" panose="020B0604020202020204" pitchFamily="34" charset="0"/>
              </a:rPr>
              <a:t>13-17): 757 </a:t>
            </a:r>
            <a:r>
              <a:rPr lang="en-US" altLang="en-US" sz="2800" dirty="0" err="1" smtClean="0">
                <a:latin typeface="Arial" panose="020B0604020202020204" pitchFamily="34" charset="0"/>
                <a:cs typeface="Arial" panose="020B0604020202020204" pitchFamily="34" charset="0"/>
              </a:rPr>
              <a:t>ks</a:t>
            </a:r>
            <a:endParaRPr lang="en-US" altLang="en-US" sz="2800" dirty="0" smtClean="0">
              <a:latin typeface="Arial" panose="020B0604020202020204" pitchFamily="34" charset="0"/>
              <a:cs typeface="Arial" panose="020B0604020202020204" pitchFamily="34" charset="0"/>
            </a:endParaRPr>
          </a:p>
          <a:p>
            <a:pPr marL="457200" lvl="1" indent="0">
              <a:buFont typeface="Times" pitchFamily="18" charset="0"/>
              <a:buNone/>
            </a:pPr>
            <a:endParaRPr lang="en-US" altLang="en-US" sz="2800" dirty="0">
              <a:latin typeface="Arial" panose="020B0604020202020204" pitchFamily="34" charset="0"/>
              <a:cs typeface="Arial" panose="020B0604020202020204" pitchFamily="34" charset="0"/>
            </a:endParaRPr>
          </a:p>
          <a:p>
            <a:pPr marL="457200" lvl="1" indent="0">
              <a:buFont typeface="Times" pitchFamily="18" charset="0"/>
              <a:buNone/>
            </a:pPr>
            <a:r>
              <a:rPr lang="en-US" altLang="en-US" dirty="0" smtClean="0">
                <a:latin typeface="Arial" panose="020B0604020202020204" pitchFamily="34" charset="0"/>
                <a:cs typeface="Arial" panose="020B0604020202020204" pitchFamily="34" charset="0"/>
              </a:rPr>
              <a:t>Note – rejected #s do not include informal requests, or reduced exposure times.</a:t>
            </a:r>
            <a:endParaRPr lang="en-US" altLang="en-US" dirty="0" smtClean="0">
              <a:latin typeface="Arial" panose="020B0604020202020204" pitchFamily="34" charset="0"/>
              <a:cs typeface="Arial" panose="020B0604020202020204" pitchFamily="34" charset="0"/>
            </a:endParaRPr>
          </a:p>
          <a:p>
            <a:pPr marL="457200" lvl="1" indent="0">
              <a:buFont typeface="Times" pitchFamily="18" charset="0"/>
              <a:buNone/>
            </a:pPr>
            <a:endParaRPr lang="en-US" altLang="en-US" sz="2800" dirty="0" smtClean="0"/>
          </a:p>
        </p:txBody>
      </p:sp>
      <p:sp>
        <p:nvSpPr>
          <p:cNvPr id="4" name="Footer Placeholder 3"/>
          <p:cNvSpPr>
            <a:spLocks noGrp="1"/>
          </p:cNvSpPr>
          <p:nvPr>
            <p:ph type="ftr" sz="quarter" idx="10"/>
          </p:nvPr>
        </p:nvSpPr>
        <p:spPr/>
        <p:txBody>
          <a:bodyPr/>
          <a:lstStyle/>
          <a:p>
            <a:pPr>
              <a:defRPr/>
            </a:pPr>
            <a:r>
              <a:rPr lang="en-US" altLang="en-US" smtClean="0"/>
              <a:t>CUC: 26 Sept 2017                                                                                                         Director’s Report</a:t>
            </a:r>
            <a:endParaRPr lang="en-US" altLang="en-US" sz="1800" dirty="0">
              <a:solidFill>
                <a:srgbClr val="0000FF"/>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019251095"/>
              </p:ext>
            </p:extLst>
          </p:nvPr>
        </p:nvGraphicFramePr>
        <p:xfrm>
          <a:off x="838200" y="1471613"/>
          <a:ext cx="7696200" cy="1957388"/>
        </p:xfrm>
        <a:graphic>
          <a:graphicData uri="http://schemas.openxmlformats.org/drawingml/2006/table">
            <a:tbl>
              <a:tblPr firstRow="1" bandRow="1">
                <a:tableStyleId>{5C22544A-7EE6-4342-B048-85BDC9FD1C3A}</a:tableStyleId>
              </a:tblPr>
              <a:tblGrid>
                <a:gridCol w="1539240"/>
                <a:gridCol w="1539240"/>
                <a:gridCol w="1539240"/>
                <a:gridCol w="1539240"/>
                <a:gridCol w="1539240"/>
              </a:tblGrid>
              <a:tr h="1090890">
                <a:tc>
                  <a:txBody>
                    <a:bodyPr/>
                    <a:lstStyle/>
                    <a:p>
                      <a:pPr algn="ctr"/>
                      <a:r>
                        <a:rPr lang="en-US" sz="2000" dirty="0" smtClean="0"/>
                        <a:t>Cycle</a:t>
                      </a:r>
                      <a:endParaRPr lang="en-US" sz="2000" dirty="0"/>
                    </a:p>
                  </a:txBody>
                  <a:tcPr marT="45725" marB="45725"/>
                </a:tc>
                <a:tc>
                  <a:txBody>
                    <a:bodyPr/>
                    <a:lstStyle/>
                    <a:p>
                      <a:pPr algn="ctr"/>
                      <a:r>
                        <a:rPr lang="en-US" sz="2000" dirty="0" smtClean="0"/>
                        <a:t># Proposals</a:t>
                      </a:r>
                    </a:p>
                    <a:p>
                      <a:pPr algn="ctr"/>
                      <a:r>
                        <a:rPr lang="en-US" sz="2000" dirty="0" smtClean="0"/>
                        <a:t>Accepted</a:t>
                      </a:r>
                      <a:endParaRPr lang="en-US" sz="2000" dirty="0"/>
                    </a:p>
                  </a:txBody>
                  <a:tcPr marT="45725" marB="45725"/>
                </a:tc>
                <a:tc>
                  <a:txBody>
                    <a:bodyPr/>
                    <a:lstStyle/>
                    <a:p>
                      <a:pPr algn="ctr"/>
                      <a:r>
                        <a:rPr lang="en-US" sz="2000" dirty="0" smtClean="0"/>
                        <a:t>Exposure Time</a:t>
                      </a:r>
                    </a:p>
                    <a:p>
                      <a:pPr algn="ctr"/>
                      <a:r>
                        <a:rPr lang="en-US" sz="2000" dirty="0" err="1" smtClean="0"/>
                        <a:t>ks</a:t>
                      </a:r>
                      <a:endParaRPr lang="en-US" sz="2000" dirty="0"/>
                    </a:p>
                  </a:txBody>
                  <a:tcPr marT="45725" marB="45725"/>
                </a:tc>
                <a:tc>
                  <a:txBody>
                    <a:bodyPr/>
                    <a:lstStyle/>
                    <a:p>
                      <a:pPr algn="ctr"/>
                      <a:r>
                        <a:rPr lang="en-US" sz="2000" dirty="0" smtClean="0"/>
                        <a:t># Proposals</a:t>
                      </a:r>
                    </a:p>
                    <a:p>
                      <a:pPr algn="ctr"/>
                      <a:r>
                        <a:rPr lang="en-US" sz="2000" dirty="0" smtClean="0"/>
                        <a:t>Rejected</a:t>
                      </a:r>
                      <a:endParaRPr lang="en-US" sz="2000" dirty="0"/>
                    </a:p>
                  </a:txBody>
                  <a:tcPr marT="45725" marB="45725"/>
                </a:tc>
                <a:tc>
                  <a:txBody>
                    <a:bodyPr/>
                    <a:lstStyle/>
                    <a:p>
                      <a:pPr algn="ctr"/>
                      <a:r>
                        <a:rPr lang="en-US" sz="2000" dirty="0" smtClean="0"/>
                        <a:t>Exposure Time</a:t>
                      </a:r>
                    </a:p>
                    <a:p>
                      <a:pPr algn="ctr"/>
                      <a:r>
                        <a:rPr lang="en-US" sz="2000" dirty="0" err="1" smtClean="0"/>
                        <a:t>ks</a:t>
                      </a:r>
                      <a:endParaRPr lang="en-US" sz="2000" dirty="0"/>
                    </a:p>
                  </a:txBody>
                  <a:tcPr marT="45725" marB="45725"/>
                </a:tc>
              </a:tr>
              <a:tr h="433249">
                <a:tc>
                  <a:txBody>
                    <a:bodyPr/>
                    <a:lstStyle/>
                    <a:p>
                      <a:pPr algn="ctr"/>
                      <a:r>
                        <a:rPr lang="en-US" sz="2000" dirty="0" smtClean="0"/>
                        <a:t>18</a:t>
                      </a:r>
                      <a:endParaRPr lang="en-US" sz="2000" dirty="0"/>
                    </a:p>
                  </a:txBody>
                  <a:tcPr marT="45725" marB="45725"/>
                </a:tc>
                <a:tc>
                  <a:txBody>
                    <a:bodyPr/>
                    <a:lstStyle/>
                    <a:p>
                      <a:pPr algn="ctr"/>
                      <a:r>
                        <a:rPr lang="en-US" sz="2000" dirty="0" smtClean="0"/>
                        <a:t>15</a:t>
                      </a:r>
                      <a:endParaRPr lang="en-US" sz="2000" dirty="0"/>
                    </a:p>
                  </a:txBody>
                  <a:tcPr marT="45725" marB="45725"/>
                </a:tc>
                <a:tc>
                  <a:txBody>
                    <a:bodyPr/>
                    <a:lstStyle/>
                    <a:p>
                      <a:pPr algn="ctr"/>
                      <a:r>
                        <a:rPr lang="en-US" sz="2000" dirty="0" smtClean="0"/>
                        <a:t>555.8</a:t>
                      </a:r>
                      <a:endParaRPr lang="en-US" sz="2000" dirty="0"/>
                    </a:p>
                  </a:txBody>
                  <a:tcPr marT="45725" marB="45725"/>
                </a:tc>
                <a:tc>
                  <a:txBody>
                    <a:bodyPr/>
                    <a:lstStyle/>
                    <a:p>
                      <a:pPr algn="ctr"/>
                      <a:r>
                        <a:rPr lang="en-US" sz="2000" dirty="0" smtClean="0"/>
                        <a:t>5</a:t>
                      </a:r>
                      <a:endParaRPr lang="en-US" sz="2000" dirty="0"/>
                    </a:p>
                  </a:txBody>
                  <a:tcPr marT="45725" marB="45725"/>
                </a:tc>
                <a:tc>
                  <a:txBody>
                    <a:bodyPr/>
                    <a:lstStyle/>
                    <a:p>
                      <a:pPr algn="ctr"/>
                      <a:r>
                        <a:rPr lang="en-US" sz="2000" dirty="0" smtClean="0"/>
                        <a:t>215</a:t>
                      </a:r>
                      <a:endParaRPr lang="en-US" sz="2000" dirty="0"/>
                    </a:p>
                  </a:txBody>
                  <a:tcPr marT="45725" marB="45725"/>
                </a:tc>
              </a:tr>
              <a:tr h="433249">
                <a:tc>
                  <a:txBody>
                    <a:bodyPr/>
                    <a:lstStyle/>
                    <a:p>
                      <a:pPr algn="ctr"/>
                      <a:r>
                        <a:rPr lang="en-US" sz="2000" dirty="0" smtClean="0"/>
                        <a:t>17</a:t>
                      </a:r>
                      <a:endParaRPr lang="en-US" sz="2000" dirty="0"/>
                    </a:p>
                  </a:txBody>
                  <a:tcPr marT="45725" marB="45725"/>
                </a:tc>
                <a:tc>
                  <a:txBody>
                    <a:bodyPr/>
                    <a:lstStyle/>
                    <a:p>
                      <a:pPr algn="ctr"/>
                      <a:r>
                        <a:rPr lang="en-US" sz="2000" dirty="0" smtClean="0"/>
                        <a:t>4</a:t>
                      </a:r>
                      <a:endParaRPr lang="en-US" sz="2000" dirty="0"/>
                    </a:p>
                  </a:txBody>
                  <a:tcPr marT="45725" marB="45725"/>
                </a:tc>
                <a:tc>
                  <a:txBody>
                    <a:bodyPr/>
                    <a:lstStyle/>
                    <a:p>
                      <a:pPr algn="ctr"/>
                      <a:r>
                        <a:rPr lang="en-US" sz="2000" dirty="0" smtClean="0"/>
                        <a:t>146</a:t>
                      </a:r>
                      <a:endParaRPr lang="en-US" sz="2000" dirty="0"/>
                    </a:p>
                  </a:txBody>
                  <a:tcPr marT="45725" marB="45725"/>
                </a:tc>
                <a:tc>
                  <a:txBody>
                    <a:bodyPr/>
                    <a:lstStyle/>
                    <a:p>
                      <a:pPr algn="ctr"/>
                      <a:r>
                        <a:rPr lang="en-US" sz="2000" dirty="0" smtClean="0"/>
                        <a:t>4</a:t>
                      </a:r>
                      <a:endParaRPr lang="en-US" sz="2000" dirty="0"/>
                    </a:p>
                  </a:txBody>
                  <a:tcPr marT="45725" marB="45725"/>
                </a:tc>
                <a:tc>
                  <a:txBody>
                    <a:bodyPr/>
                    <a:lstStyle/>
                    <a:p>
                      <a:pPr algn="ctr"/>
                      <a:r>
                        <a:rPr lang="en-US" sz="2000" dirty="0" smtClean="0"/>
                        <a:t>145</a:t>
                      </a:r>
                      <a:endParaRPr lang="en-US" sz="2000" dirty="0"/>
                    </a:p>
                  </a:txBody>
                  <a:tcPr marT="45725" marB="45725"/>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533400"/>
          </a:xfrm>
        </p:spPr>
        <p:txBody>
          <a:bodyPr/>
          <a:lstStyle/>
          <a:p>
            <a:r>
              <a:rPr lang="en-US" altLang="en-US" sz="2800" dirty="0">
                <a:solidFill>
                  <a:srgbClr val="000000"/>
                </a:solidFill>
                <a:latin typeface="Arial" panose="020B0604020202020204" pitchFamily="34" charset="0"/>
                <a:cs typeface="Arial" panose="020B0604020202020204" pitchFamily="34" charset="0"/>
              </a:rPr>
              <a:t>Director’s Discretionary </a:t>
            </a:r>
            <a:r>
              <a:rPr lang="en-US" altLang="en-US" sz="2800" dirty="0" smtClean="0">
                <a:solidFill>
                  <a:srgbClr val="000000"/>
                </a:solidFill>
                <a:latin typeface="Arial" panose="020B0604020202020204" pitchFamily="34" charset="0"/>
                <a:cs typeface="Arial" panose="020B0604020202020204" pitchFamily="34" charset="0"/>
              </a:rPr>
              <a:t>Time (DDT)</a:t>
            </a:r>
            <a:endParaRPr lang="en-US"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0"/>
          </p:nvPr>
        </p:nvSpPr>
        <p:spPr/>
        <p:txBody>
          <a:bodyPr/>
          <a:lstStyle/>
          <a:p>
            <a:pPr>
              <a:defRPr/>
            </a:pPr>
            <a:r>
              <a:rPr lang="en-US" altLang="en-US" smtClean="0"/>
              <a:t>CUC: 26 Sept 2017                                                                                                         Director’s Report</a:t>
            </a:r>
            <a:endParaRPr lang="en-US" altLang="en-US" sz="1800" dirty="0">
              <a:solidFill>
                <a:srgbClr val="0000FF"/>
              </a:solidFill>
            </a:endParaRPr>
          </a:p>
        </p:txBody>
      </p:sp>
      <p:graphicFrame>
        <p:nvGraphicFramePr>
          <p:cNvPr id="12" name="Content Placeholder 11"/>
          <p:cNvGraphicFramePr>
            <a:graphicFrameLocks noGrp="1"/>
          </p:cNvGraphicFramePr>
          <p:nvPr>
            <p:ph idx="1"/>
            <p:extLst>
              <p:ext uri="{D42A27DB-BD31-4B8C-83A1-F6EECF244321}">
                <p14:modId xmlns:p14="http://schemas.microsoft.com/office/powerpoint/2010/main" val="3305581797"/>
              </p:ext>
            </p:extLst>
          </p:nvPr>
        </p:nvGraphicFramePr>
        <p:xfrm>
          <a:off x="380999" y="838200"/>
          <a:ext cx="8458201" cy="5132296"/>
        </p:xfrm>
        <a:graphic>
          <a:graphicData uri="http://schemas.openxmlformats.org/drawingml/2006/table">
            <a:tbl>
              <a:tblPr/>
              <a:tblGrid>
                <a:gridCol w="1024167"/>
                <a:gridCol w="1218405"/>
                <a:gridCol w="2171938"/>
                <a:gridCol w="653347"/>
                <a:gridCol w="847586"/>
                <a:gridCol w="847586"/>
                <a:gridCol w="847586"/>
                <a:gridCol w="847586"/>
              </a:tblGrid>
              <a:tr h="368674">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Prop #</a:t>
                      </a:r>
                    </a:p>
                  </a:txBody>
                  <a:tcPr marL="7620" marR="7620" marT="7620" marB="0" anchor="b">
                    <a:lnL>
                      <a:noFill/>
                    </a:lnL>
                    <a:lnR>
                      <a:noFill/>
                    </a:lnR>
                    <a:lnT>
                      <a:noFill/>
                    </a:lnT>
                    <a:lnB>
                      <a:noFill/>
                    </a:lnB>
                    <a:solidFill>
                      <a:schemeClr val="accent5"/>
                    </a:solidFill>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PI</a:t>
                      </a:r>
                    </a:p>
                  </a:txBody>
                  <a:tcPr marL="7620" marR="7620" marT="7620" marB="0" anchor="b">
                    <a:lnL>
                      <a:noFill/>
                    </a:lnL>
                    <a:lnR>
                      <a:noFill/>
                    </a:lnR>
                    <a:lnT>
                      <a:noFill/>
                    </a:lnT>
                    <a:lnB>
                      <a:noFill/>
                    </a:lnB>
                    <a:solidFill>
                      <a:schemeClr val="accent5"/>
                    </a:solidFill>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Target</a:t>
                      </a:r>
                    </a:p>
                  </a:txBody>
                  <a:tcPr marL="7620" marR="7620" marT="7620" marB="0" anchor="b">
                    <a:lnL>
                      <a:noFill/>
                    </a:lnL>
                    <a:lnR>
                      <a:noFill/>
                    </a:lnR>
                    <a:lnT>
                      <a:noFill/>
                    </a:lnT>
                    <a:lnB>
                      <a:noFill/>
                    </a:lnB>
                    <a:solidFill>
                      <a:schemeClr val="accent5"/>
                    </a:solidFill>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ksec</a:t>
                      </a:r>
                    </a:p>
                  </a:txBody>
                  <a:tcPr marL="7620" marR="7620" marT="7620" marB="0" anchor="b">
                    <a:lnL>
                      <a:noFill/>
                    </a:lnL>
                    <a:lnR>
                      <a:noFill/>
                    </a:lnR>
                    <a:lnT>
                      <a:noFill/>
                    </a:lnT>
                    <a:lnB>
                      <a:noFill/>
                    </a:lnB>
                    <a:solidFill>
                      <a:schemeClr val="accent5"/>
                    </a:solidFill>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Instr.</a:t>
                      </a:r>
                    </a:p>
                  </a:txBody>
                  <a:tcPr marL="7620" marR="7620" marT="7620" marB="0" anchor="b">
                    <a:lnL>
                      <a:noFill/>
                    </a:lnL>
                    <a:lnR>
                      <a:noFill/>
                    </a:lnR>
                    <a:lnT>
                      <a:noFill/>
                    </a:lnT>
                    <a:lnB>
                      <a:noFill/>
                    </a:lnB>
                    <a:solidFill>
                      <a:schemeClr val="accent5"/>
                    </a:solidFill>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Grating</a:t>
                      </a:r>
                    </a:p>
                  </a:txBody>
                  <a:tcPr marL="7620" marR="7620" marT="7620" marB="0" anchor="b">
                    <a:lnL>
                      <a:noFill/>
                    </a:lnL>
                    <a:lnR>
                      <a:noFill/>
                    </a:lnR>
                    <a:lnT>
                      <a:noFill/>
                    </a:lnT>
                    <a:lnB>
                      <a:noFill/>
                    </a:lnB>
                    <a:solidFill>
                      <a:schemeClr val="accent5"/>
                    </a:solidFill>
                  </a:tcPr>
                </a:tc>
                <a:tc>
                  <a:txBody>
                    <a:bodyPr/>
                    <a:lstStyle/>
                    <a:p>
                      <a:pPr algn="l" fontAlgn="b"/>
                      <a:r>
                        <a:rPr lang="en-US" sz="1600" b="0" i="0" u="none" strike="noStrike" dirty="0" err="1">
                          <a:solidFill>
                            <a:srgbClr val="000000"/>
                          </a:solidFill>
                          <a:effectLst/>
                          <a:latin typeface="Arial" panose="020B0604020202020204" pitchFamily="34" charset="0"/>
                          <a:cs typeface="Arial" panose="020B0604020202020204" pitchFamily="34" charset="0"/>
                        </a:rPr>
                        <a:t>Prop'y</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solidFill>
                      <a:schemeClr val="accent5"/>
                    </a:solidFill>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Source</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solidFill>
                      <a:schemeClr val="accent5"/>
                    </a:solidFill>
                  </a:tcPr>
                </a:tc>
              </a:tr>
              <a:tr h="368674">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18508587</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Troja</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GRB170817A</a:t>
                      </a: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50</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D</a:t>
                      </a:r>
                    </a:p>
                  </a:txBody>
                  <a:tcPr marL="7620" marR="7620" marT="7620" marB="0" anchor="b">
                    <a:lnL>
                      <a:noFill/>
                    </a:lnL>
                    <a:lnR>
                      <a:noFill/>
                    </a:lnR>
                    <a:lnT>
                      <a:noFill/>
                    </a:lnT>
                    <a:lnB>
                      <a:noFill/>
                    </a:lnB>
                  </a:tcPr>
                </a:tc>
                <a:tc>
                  <a:txBody>
                    <a:bodyPr/>
                    <a:lstStyle/>
                    <a:p>
                      <a:pPr algn="l" fontAlgn="b"/>
                      <a:r>
                        <a:rPr lang="en-US" sz="1600" b="0" i="0" u="none" strike="noStrike" dirty="0" err="1" smtClean="0">
                          <a:solidFill>
                            <a:srgbClr val="000000"/>
                          </a:solidFill>
                          <a:effectLst/>
                          <a:latin typeface="Arial" panose="020B0604020202020204" pitchFamily="34" charset="0"/>
                          <a:cs typeface="Arial" panose="020B0604020202020204" pitchFamily="34" charset="0"/>
                        </a:rPr>
                        <a:t>sGRB</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68674">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18308585</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Orio</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Nova Lup 2016</a:t>
                      </a: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35</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HRC-S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LETG </a:t>
                      </a: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N</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Nova</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41778">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18708581</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Chilingarian</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SDSSJ135750.71+223</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ctr" fontAlgn="b"/>
                      <a:r>
                        <a:rPr lang="en-US" sz="1600" b="0" i="0" u="none" strike="noStrike" dirty="0" smtClean="0">
                          <a:solidFill>
                            <a:srgbClr val="000000"/>
                          </a:solidFill>
                          <a:effectLst/>
                          <a:latin typeface="Arial" panose="020B0604020202020204" pitchFamily="34" charset="0"/>
                          <a:cs typeface="Arial" panose="020B0604020202020204" pitchFamily="34" charset="0"/>
                        </a:rPr>
                        <a:t>20</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IMBH</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68674">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18708584</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Nicholl</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PS17dhz</a:t>
                      </a: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10</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D</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TDE</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68674">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17108569</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Jackman</a:t>
                      </a: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Jupiter</a:t>
                      </a:r>
                    </a:p>
                  </a:txBody>
                  <a:tcPr marL="7620" marR="7620" marT="7620" marB="0" anchor="b">
                    <a:lnL>
                      <a:noFill/>
                    </a:lnL>
                    <a:lnR>
                      <a:noFill/>
                    </a:lnR>
                    <a:lnT>
                      <a:noFill/>
                    </a:lnT>
                    <a:lnB>
                      <a:noFill/>
                    </a:lnB>
                  </a:tcPr>
                </a:tc>
                <a:tc>
                  <a:txBody>
                    <a:bodyPr/>
                    <a:lstStyle/>
                    <a:p>
                      <a:pPr algn="ctr" fontAlgn="b"/>
                      <a:r>
                        <a:rPr lang="en-US" sz="1600" b="0" i="0" u="none" strike="noStrike" dirty="0" smtClean="0">
                          <a:solidFill>
                            <a:srgbClr val="000000"/>
                          </a:solidFill>
                          <a:effectLst/>
                          <a:latin typeface="Arial" panose="020B0604020202020204" pitchFamily="34" charset="0"/>
                          <a:cs typeface="Arial" panose="020B0604020202020204" pitchFamily="34" charset="0"/>
                        </a:rPr>
                        <a:t>144</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HRC-I</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Planet</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68674">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18508583</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Troja</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GRB170714A</a:t>
                      </a: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15</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N</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HE Tran</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68674">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17508566</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Margutti</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CSS161010</a:t>
                      </a:r>
                    </a:p>
                  </a:txBody>
                  <a:tcPr marL="7620" marR="7620" marT="7620" marB="0" anchor="b">
                    <a:lnL>
                      <a:noFill/>
                    </a:lnL>
                    <a:lnR>
                      <a:noFill/>
                    </a:lnR>
                    <a:lnT>
                      <a:noFill/>
                    </a:lnT>
                    <a:lnB>
                      <a:noFill/>
                    </a:lnB>
                  </a:tcPr>
                </a:tc>
                <a:tc>
                  <a:txBody>
                    <a:bodyPr/>
                    <a:lstStyle/>
                    <a:p>
                      <a:pPr algn="ctr" fontAlgn="b"/>
                      <a:r>
                        <a:rPr lang="en-US" sz="1600" b="0" i="0" u="none" strike="noStrike" dirty="0" smtClean="0">
                          <a:solidFill>
                            <a:srgbClr val="000000"/>
                          </a:solidFill>
                          <a:effectLst/>
                          <a:latin typeface="Arial" panose="020B0604020202020204" pitchFamily="34" charset="0"/>
                          <a:cs typeface="Arial" panose="020B0604020202020204" pitchFamily="34" charset="0"/>
                        </a:rPr>
                        <a:t>90</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D</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SN</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68674">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18408579</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Riggio</a:t>
                      </a: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MAXI J0911-655</a:t>
                      </a: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30</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HRC-S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D</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AMXP</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66430">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18408578</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Maccarone</a:t>
                      </a: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Swift </a:t>
                      </a:r>
                      <a:r>
                        <a:rPr lang="en-US" sz="1600" b="0" i="0" u="none" strike="noStrike" dirty="0" smtClean="0">
                          <a:solidFill>
                            <a:srgbClr val="000000"/>
                          </a:solidFill>
                          <a:effectLst/>
                          <a:latin typeface="Arial" panose="020B0604020202020204" pitchFamily="34" charset="0"/>
                          <a:cs typeface="Arial" panose="020B0604020202020204" pitchFamily="34" charset="0"/>
                        </a:rPr>
                        <a:t>J175233.6-29</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8</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HMXB</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68674">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18408575</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Pavlov</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PSR B1259-63</a:t>
                      </a: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65</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ACIS-I</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HMXB</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68674">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18708582</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l" fontAlgn="b"/>
                      <a:r>
                        <a:rPr lang="en-US" sz="1600" b="0" i="0" u="none" strike="noStrike" dirty="0" err="1" smtClean="0">
                          <a:solidFill>
                            <a:srgbClr val="000000"/>
                          </a:solidFill>
                          <a:effectLst/>
                          <a:latin typeface="Arial" panose="020B0604020202020204" pitchFamily="34" charset="0"/>
                          <a:cs typeface="Arial" panose="020B0604020202020204" pitchFamily="34" charset="0"/>
                        </a:rPr>
                        <a:t>Banados</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r>
                        <a:rPr lang="en-US" sz="1600" dirty="0" smtClean="0">
                          <a:latin typeface="Arial" panose="020B0604020202020204" pitchFamily="34" charset="0"/>
                          <a:cs typeface="Arial" panose="020B0604020202020204" pitchFamily="34" charset="0"/>
                        </a:rPr>
                        <a:t>J1342+0928</a:t>
                      </a:r>
                      <a:endParaRPr lang="en-US" sz="1600" dirty="0">
                        <a:latin typeface="Arial" panose="020B0604020202020204" pitchFamily="34" charset="0"/>
                        <a:cs typeface="Arial" panose="020B0604020202020204" pitchFamily="34" charset="0"/>
                      </a:endParaRPr>
                    </a:p>
                  </a:txBody>
                  <a:tcPr marL="7620" marR="7620" marT="7620" marB="7620" anchor="ctr">
                    <a:lnL>
                      <a:noFill/>
                    </a:lnL>
                    <a:lnR>
                      <a:noFill/>
                    </a:lnR>
                    <a:lnT>
                      <a:noFill/>
                    </a:lnT>
                    <a:lnB>
                      <a:noFill/>
                    </a:lnB>
                  </a:tcPr>
                </a:tc>
                <a:tc>
                  <a:txBody>
                    <a:bodyPr/>
                    <a:lstStyle/>
                    <a:p>
                      <a:r>
                        <a:rPr lang="en-US" sz="1600" baseline="0" dirty="0" smtClean="0">
                          <a:latin typeface="Arial" panose="020B0604020202020204" pitchFamily="34" charset="0"/>
                          <a:cs typeface="Arial" panose="020B0604020202020204" pitchFamily="34" charset="0"/>
                        </a:rPr>
                        <a:t>    50</a:t>
                      </a:r>
                      <a:endParaRPr lang="en-US" sz="1600" dirty="0">
                        <a:latin typeface="Arial" panose="020B0604020202020204" pitchFamily="34" charset="0"/>
                        <a:cs typeface="Arial" panose="020B0604020202020204" pitchFamily="34" charset="0"/>
                      </a:endParaRPr>
                    </a:p>
                  </a:txBody>
                  <a:tcPr marL="7620" marR="7620" marT="7620" marB="7620" anchor="ctr">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ACIS-S</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NONE</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D</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QSO</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68674">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18708574</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Neilsen</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M87</a:t>
                      </a:r>
                    </a:p>
                  </a:txBody>
                  <a:tcPr marL="7620" marR="7620" marT="7620" marB="0" anchor="b">
                    <a:lnL>
                      <a:noFill/>
                    </a:lnL>
                    <a:lnR>
                      <a:noFill/>
                    </a:lnR>
                    <a:lnT>
                      <a:noFill/>
                    </a:lnT>
                    <a:lnB>
                      <a:noFill/>
                    </a:lnB>
                  </a:tcPr>
                </a:tc>
                <a:tc>
                  <a:txBody>
                    <a:bodyPr/>
                    <a:lstStyle/>
                    <a:p>
                      <a:pPr algn="ctr" fontAlgn="b"/>
                      <a:r>
                        <a:rPr lang="en-US" sz="1600" b="0" i="0" u="none" strike="noStrike" dirty="0" smtClean="0">
                          <a:solidFill>
                            <a:srgbClr val="000000"/>
                          </a:solidFill>
                          <a:effectLst/>
                          <a:latin typeface="Arial" panose="020B0604020202020204" pitchFamily="34" charset="0"/>
                          <a:cs typeface="Arial" panose="020B0604020202020204" pitchFamily="34" charset="0"/>
                        </a:rPr>
                        <a:t>29</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AGN</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368674">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18508576</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Drout</a:t>
                      </a: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SN2017cbv</a:t>
                      </a: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50</a:t>
                      </a: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D</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SN 1a</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bl>
          </a:graphicData>
        </a:graphic>
      </p:graphicFrame>
      <p:sp>
        <p:nvSpPr>
          <p:cNvPr id="14" name="Oval 13"/>
          <p:cNvSpPr/>
          <p:nvPr/>
        </p:nvSpPr>
        <p:spPr>
          <a:xfrm>
            <a:off x="2514600" y="2743200"/>
            <a:ext cx="9906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2133600" y="6248400"/>
            <a:ext cx="4800600" cy="646331"/>
          </a:xfrm>
          <a:prstGeom prst="rect">
            <a:avLst/>
          </a:prstGeom>
          <a:noFill/>
        </p:spPr>
        <p:txBody>
          <a:bodyPr wrap="square" rtlCol="0">
            <a:spAutoFit/>
          </a:bodyPr>
          <a:lstStyle/>
          <a:p>
            <a:r>
              <a:rPr lang="en-US" dirty="0" smtClean="0">
                <a:solidFill>
                  <a:srgbClr val="FF0000"/>
                </a:solidFill>
              </a:rPr>
              <a:t>3 </a:t>
            </a:r>
            <a:r>
              <a:rPr lang="en-US" dirty="0" err="1" smtClean="0">
                <a:solidFill>
                  <a:srgbClr val="FF0000"/>
                </a:solidFill>
              </a:rPr>
              <a:t>obsvns</a:t>
            </a:r>
            <a:r>
              <a:rPr lang="en-US" dirty="0">
                <a:solidFill>
                  <a:srgbClr val="FF0000"/>
                </a:solidFill>
              </a:rPr>
              <a:t> </a:t>
            </a:r>
            <a:r>
              <a:rPr lang="en-US" dirty="0" smtClean="0">
                <a:solidFill>
                  <a:srgbClr val="FF0000"/>
                </a:solidFill>
              </a:rPr>
              <a:t>of </a:t>
            </a:r>
            <a:r>
              <a:rPr lang="en-US" dirty="0" err="1" smtClean="0">
                <a:solidFill>
                  <a:srgbClr val="FF0000"/>
                </a:solidFill>
              </a:rPr>
              <a:t>apojoves</a:t>
            </a:r>
            <a:r>
              <a:rPr lang="en-US" dirty="0" smtClean="0">
                <a:solidFill>
                  <a:srgbClr val="FF0000"/>
                </a:solidFill>
              </a:rPr>
              <a:t>,  Simultaneous with Juno, complementing PR approved program</a:t>
            </a:r>
            <a:endParaRPr lang="en-US" dirty="0">
              <a:solidFill>
                <a:srgbClr val="FF0000"/>
              </a:solidFill>
            </a:endParaRPr>
          </a:p>
        </p:txBody>
      </p:sp>
      <p:sp>
        <p:nvSpPr>
          <p:cNvPr id="17" name="Oval 16"/>
          <p:cNvSpPr/>
          <p:nvPr/>
        </p:nvSpPr>
        <p:spPr>
          <a:xfrm flipV="1">
            <a:off x="1329070" y="1926265"/>
            <a:ext cx="1295400" cy="381000"/>
          </a:xfrm>
          <a:prstGeom prst="ellipse">
            <a:avLst/>
          </a:prstGeom>
          <a:solidFill>
            <a:schemeClr val="accent2">
              <a:alpha val="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2624470" y="6260068"/>
            <a:ext cx="4309730" cy="369332"/>
          </a:xfrm>
          <a:prstGeom prst="rect">
            <a:avLst/>
          </a:prstGeom>
          <a:noFill/>
        </p:spPr>
        <p:txBody>
          <a:bodyPr wrap="square" rtlCol="0">
            <a:spAutoFit/>
          </a:bodyPr>
          <a:lstStyle/>
          <a:p>
            <a:r>
              <a:rPr lang="en-US" dirty="0" smtClean="0">
                <a:solidFill>
                  <a:schemeClr val="accent2"/>
                </a:solidFill>
              </a:rPr>
              <a:t>Non-transient, but timely science</a:t>
            </a:r>
            <a:endParaRPr lang="en-US" dirty="0">
              <a:solidFill>
                <a:schemeClr val="accent2"/>
              </a:solidFill>
            </a:endParaRPr>
          </a:p>
        </p:txBody>
      </p:sp>
    </p:spTree>
    <p:extLst>
      <p:ext uri="{BB962C8B-B14F-4D97-AF65-F5344CB8AC3E}">
        <p14:creationId xmlns:p14="http://schemas.microsoft.com/office/powerpoint/2010/main" val="1803524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subTnLst>
                                    <p:set>
                                      <p:cBhvr override="childStyle">
                                        <p:cTn dur="1" fill="hold" display="0" masterRel="nextClick" afterEffect="1"/>
                                        <p:tgtEl>
                                          <p:spTgt spid="15"/>
                                        </p:tgtEl>
                                        <p:attrNameLst>
                                          <p:attrName>style.visibility</p:attrName>
                                        </p:attrNameLst>
                                      </p:cBhvr>
                                      <p:to>
                                        <p:strVal val="hidden"/>
                                      </p:to>
                                    </p:set>
                                  </p:sub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p:bldP spid="17" grpId="0" animBg="1"/>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772400" cy="533400"/>
          </a:xfrm>
        </p:spPr>
        <p:txBody>
          <a:bodyPr/>
          <a:lstStyle/>
          <a:p>
            <a:r>
              <a:rPr lang="en-US" dirty="0" smtClean="0">
                <a:latin typeface="Arial" panose="020B0604020202020204" pitchFamily="34" charset="0"/>
                <a:cs typeface="Arial" panose="020B0604020202020204" pitchFamily="34" charset="0"/>
              </a:rPr>
              <a:t>DDT Observations (</a:t>
            </a:r>
            <a:r>
              <a:rPr lang="en-US" dirty="0" err="1" smtClean="0">
                <a:latin typeface="Arial" panose="020B0604020202020204" pitchFamily="34" charset="0"/>
                <a:cs typeface="Arial" panose="020B0604020202020204" pitchFamily="34" charset="0"/>
              </a:rPr>
              <a:t>cont</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0"/>
          </p:nvPr>
        </p:nvSpPr>
        <p:spPr/>
        <p:txBody>
          <a:bodyPr/>
          <a:lstStyle/>
          <a:p>
            <a:pPr>
              <a:defRPr/>
            </a:pPr>
            <a:r>
              <a:rPr lang="en-US" altLang="en-US" smtClean="0"/>
              <a:t>CUC: 26 Sept 2017                                                                                                         Director’s Report</a:t>
            </a:r>
            <a:endParaRPr lang="en-US" altLang="en-US" sz="1800">
              <a:solidFill>
                <a:srgbClr val="0000FF"/>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291654257"/>
              </p:ext>
            </p:extLst>
          </p:nvPr>
        </p:nvGraphicFramePr>
        <p:xfrm>
          <a:off x="304800" y="990600"/>
          <a:ext cx="8610601" cy="4065034"/>
        </p:xfrm>
        <a:graphic>
          <a:graphicData uri="http://schemas.openxmlformats.org/drawingml/2006/table">
            <a:tbl>
              <a:tblPr/>
              <a:tblGrid>
                <a:gridCol w="989664"/>
                <a:gridCol w="1249038"/>
                <a:gridCol w="2226546"/>
                <a:gridCol w="669773"/>
                <a:gridCol w="868895"/>
                <a:gridCol w="868895"/>
                <a:gridCol w="868895"/>
                <a:gridCol w="868895"/>
              </a:tblGrid>
              <a:tr h="583169">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17708572</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Grupe</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WPVS 007</a:t>
                      </a: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10</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NLS1</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566020">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17708568</a:t>
                      </a:r>
                    </a:p>
                  </a:txBody>
                  <a:tcPr marL="7620" marR="7620" marT="7620" marB="0" anchor="b">
                    <a:lnL>
                      <a:noFill/>
                    </a:lnL>
                    <a:lnR>
                      <a:noFill/>
                    </a:lnR>
                    <a:lnT>
                      <a:noFill/>
                    </a:lnT>
                    <a:lnB>
                      <a:noFill/>
                    </a:lnB>
                  </a:tcPr>
                </a:tc>
                <a:tc>
                  <a:txBody>
                    <a:bodyPr/>
                    <a:lstStyle/>
                    <a:p>
                      <a:pPr algn="l" fontAlgn="b"/>
                      <a:r>
                        <a:rPr lang="en-US" sz="1600" b="0" i="0" u="none" strike="noStrike" dirty="0" err="1">
                          <a:solidFill>
                            <a:srgbClr val="000000"/>
                          </a:solidFill>
                          <a:effectLst/>
                          <a:latin typeface="Arial" panose="020B0604020202020204" pitchFamily="34" charset="0"/>
                          <a:cs typeface="Arial" panose="020B0604020202020204" pitchFamily="34" charset="0"/>
                        </a:rPr>
                        <a:t>Secrest</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SDSS </a:t>
                      </a:r>
                      <a:r>
                        <a:rPr lang="en-US" sz="1600" b="0" i="0" u="none" strike="noStrike" dirty="0" smtClean="0">
                          <a:solidFill>
                            <a:srgbClr val="000000"/>
                          </a:solidFill>
                          <a:effectLst/>
                          <a:latin typeface="Arial" panose="020B0604020202020204" pitchFamily="34" charset="0"/>
                          <a:cs typeface="Arial" panose="020B0604020202020204" pitchFamily="34" charset="0"/>
                        </a:rPr>
                        <a:t>J140737.16+442</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30</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D</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AGN</a:t>
                      </a:r>
                      <a:r>
                        <a:rPr lang="en-US" sz="1600" b="0" i="0" u="none" strike="noStrike" baseline="0" dirty="0" smtClean="0">
                          <a:solidFill>
                            <a:srgbClr val="000000"/>
                          </a:solidFill>
                          <a:effectLst/>
                          <a:latin typeface="Arial" panose="020B0604020202020204" pitchFamily="34" charset="0"/>
                          <a:cs typeface="Arial" panose="020B0604020202020204" pitchFamily="34" charset="0"/>
                        </a:rPr>
                        <a:t> Bin</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583169">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17508570</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Corsi</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iPTF17cw</a:t>
                      </a: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10</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D</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SN 1c</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583169">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17408571</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Miller</a:t>
                      </a: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GRS 1716-249</a:t>
                      </a:r>
                    </a:p>
                  </a:txBody>
                  <a:tcPr marL="7620" marR="7620" marT="7620" marB="0" anchor="b">
                    <a:lnL>
                      <a:noFill/>
                    </a:lnL>
                    <a:lnR>
                      <a:noFill/>
                    </a:lnR>
                    <a:lnT>
                      <a:noFill/>
                    </a:lnT>
                    <a:lnB>
                      <a:noFill/>
                    </a:lnB>
                  </a:tcPr>
                </a:tc>
                <a:tc>
                  <a:txBody>
                    <a:bodyPr/>
                    <a:lstStyle/>
                    <a:p>
                      <a:pPr algn="ctr" fontAlgn="b"/>
                      <a:r>
                        <a:rPr lang="en-US" sz="1600" b="0" i="0" u="none" strike="noStrike" dirty="0">
                          <a:solidFill>
                            <a:srgbClr val="000000"/>
                          </a:solidFill>
                          <a:effectLst/>
                          <a:latin typeface="Arial" panose="020B0604020202020204" pitchFamily="34" charset="0"/>
                          <a:cs typeface="Arial" panose="020B0604020202020204" pitchFamily="34" charset="0"/>
                        </a:rPr>
                        <a:t>30</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HETG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D</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BH Bin</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583169">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17308565</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Maccarone</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ASSASN-16oh</a:t>
                      </a: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50</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HRC-S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LETG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D</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SS </a:t>
                      </a:r>
                      <a:r>
                        <a:rPr lang="en-US" sz="1600" b="0" i="0" u="none" strike="noStrike" dirty="0" err="1" smtClean="0">
                          <a:solidFill>
                            <a:srgbClr val="000000"/>
                          </a:solidFill>
                          <a:effectLst/>
                          <a:latin typeface="Arial" panose="020B0604020202020204" pitchFamily="34" charset="0"/>
                          <a:cs typeface="Arial" panose="020B0604020202020204" pitchFamily="34" charset="0"/>
                        </a:rPr>
                        <a:t>tran</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583169">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17408560</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Earnshaw</a:t>
                      </a: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CXOU </a:t>
                      </a:r>
                      <a:r>
                        <a:rPr lang="en-US" sz="1600" b="0" i="0" u="none" strike="noStrike" dirty="0" smtClean="0">
                          <a:solidFill>
                            <a:srgbClr val="000000"/>
                          </a:solidFill>
                          <a:effectLst/>
                          <a:latin typeface="Arial" panose="020B0604020202020204" pitchFamily="34" charset="0"/>
                          <a:cs typeface="Arial" panose="020B0604020202020204" pitchFamily="34" charset="0"/>
                        </a:rPr>
                        <a:t>J103844.8+533</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35</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NONE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N</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IMBH</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r h="583169">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17408562</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Bhattacharya</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c>
                  <a:txBody>
                    <a:bodyPr/>
                    <a:lstStyle/>
                    <a:p>
                      <a:pPr algn="l" fontAlgn="b"/>
                      <a:r>
                        <a:rPr lang="en-US" sz="1600" b="0" i="0" u="none" strike="noStrike" dirty="0">
                          <a:solidFill>
                            <a:srgbClr val="000000"/>
                          </a:solidFill>
                          <a:effectLst/>
                          <a:latin typeface="Arial" panose="020B0604020202020204" pitchFamily="34" charset="0"/>
                          <a:cs typeface="Arial" panose="020B0604020202020204" pitchFamily="34" charset="0"/>
                        </a:rPr>
                        <a:t>4U 1630-47</a:t>
                      </a:r>
                    </a:p>
                  </a:txBody>
                  <a:tcPr marL="7620" marR="7620" marT="7620" marB="0" anchor="b">
                    <a:lnL>
                      <a:noFill/>
                    </a:lnL>
                    <a:lnR>
                      <a:noFill/>
                    </a:lnR>
                    <a:lnT>
                      <a:noFill/>
                    </a:lnT>
                    <a:lnB>
                      <a:noFill/>
                    </a:lnB>
                  </a:tcPr>
                </a:tc>
                <a:tc>
                  <a:txBody>
                    <a:bodyPr/>
                    <a:lstStyle/>
                    <a:p>
                      <a:pPr algn="ctr" fontAlgn="b"/>
                      <a:r>
                        <a:rPr lang="en-US" sz="1600" b="0" i="0" u="none" strike="noStrike">
                          <a:solidFill>
                            <a:srgbClr val="000000"/>
                          </a:solidFill>
                          <a:effectLst/>
                          <a:latin typeface="Arial" panose="020B0604020202020204" pitchFamily="34" charset="0"/>
                          <a:cs typeface="Arial" panose="020B0604020202020204" pitchFamily="34" charset="0"/>
                        </a:rPr>
                        <a:t>30</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ACIS-S</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HETG </a:t>
                      </a:r>
                    </a:p>
                  </a:txBody>
                  <a:tcPr marL="7620" marR="7620" marT="7620" marB="0" anchor="b">
                    <a:lnL>
                      <a:noFill/>
                    </a:lnL>
                    <a:lnR>
                      <a:noFill/>
                    </a:lnR>
                    <a:lnT>
                      <a:noFill/>
                    </a:lnT>
                    <a:lnB>
                      <a:noFill/>
                    </a:lnB>
                  </a:tcPr>
                </a:tc>
                <a:tc>
                  <a:txBody>
                    <a:bodyPr/>
                    <a:lstStyle/>
                    <a:p>
                      <a:pPr algn="l" fontAlgn="b"/>
                      <a:r>
                        <a:rPr lang="en-US" sz="1600" b="0" i="0" u="none" strike="noStrike">
                          <a:solidFill>
                            <a:srgbClr val="000000"/>
                          </a:solidFill>
                          <a:effectLst/>
                          <a:latin typeface="Arial" panose="020B0604020202020204" pitchFamily="34" charset="0"/>
                          <a:cs typeface="Arial" panose="020B0604020202020204" pitchFamily="34" charset="0"/>
                        </a:rPr>
                        <a:t>D</a:t>
                      </a:r>
                    </a:p>
                  </a:txBody>
                  <a:tcPr marL="7620" marR="7620" marT="7620" marB="0" anchor="b">
                    <a:lnL>
                      <a:noFill/>
                    </a:lnL>
                    <a:lnR>
                      <a:noFill/>
                    </a:lnR>
                    <a:lnT>
                      <a:noFill/>
                    </a:lnT>
                    <a:lnB>
                      <a:noFill/>
                    </a:lnB>
                  </a:tcPr>
                </a:tc>
                <a:tc>
                  <a:txBody>
                    <a:bodyPr/>
                    <a:lstStyle/>
                    <a:p>
                      <a:pPr algn="l" fontAlgn="b"/>
                      <a:r>
                        <a:rPr lang="en-US" sz="1600" b="0" i="0" u="none" strike="noStrike" dirty="0" smtClean="0">
                          <a:solidFill>
                            <a:srgbClr val="000000"/>
                          </a:solidFill>
                          <a:effectLst/>
                          <a:latin typeface="Arial" panose="020B0604020202020204" pitchFamily="34" charset="0"/>
                          <a:cs typeface="Arial" panose="020B0604020202020204" pitchFamily="34" charset="0"/>
                        </a:rPr>
                        <a:t>BH Bin</a:t>
                      </a:r>
                      <a:endParaRPr lang="en-US" sz="1600" b="0" i="0" u="none" strike="noStrike" dirty="0">
                        <a:solidFill>
                          <a:srgbClr val="000000"/>
                        </a:solidFill>
                        <a:effectLst/>
                        <a:latin typeface="Arial" panose="020B0604020202020204" pitchFamily="34" charset="0"/>
                        <a:cs typeface="Arial" panose="020B0604020202020204" pitchFamily="34" charset="0"/>
                      </a:endParaRPr>
                    </a:p>
                  </a:txBody>
                  <a:tcPr marL="7620" marR="7620" marT="7620" marB="0" anchor="b">
                    <a:lnL>
                      <a:noFill/>
                    </a:lnL>
                    <a:lnR>
                      <a:noFill/>
                    </a:lnR>
                    <a:lnT>
                      <a:noFill/>
                    </a:lnT>
                    <a:lnB>
                      <a:noFill/>
                    </a:lnB>
                  </a:tcPr>
                </a:tc>
              </a:tr>
            </a:tbl>
          </a:graphicData>
        </a:graphic>
      </p:graphicFrame>
      <p:sp>
        <p:nvSpPr>
          <p:cNvPr id="8" name="Oval 7"/>
          <p:cNvSpPr/>
          <p:nvPr/>
        </p:nvSpPr>
        <p:spPr>
          <a:xfrm>
            <a:off x="1219200" y="4724400"/>
            <a:ext cx="1447800" cy="381000"/>
          </a:xfrm>
          <a:prstGeom prst="ellipse">
            <a:avLst/>
          </a:prstGeom>
          <a:solidFill>
            <a:schemeClr val="accent1">
              <a:alpha val="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1600200" y="5562600"/>
            <a:ext cx="6324600" cy="646331"/>
          </a:xfrm>
          <a:prstGeom prst="rect">
            <a:avLst/>
          </a:prstGeom>
          <a:noFill/>
        </p:spPr>
        <p:txBody>
          <a:bodyPr wrap="square" rtlCol="0">
            <a:spAutoFit/>
          </a:bodyPr>
          <a:lstStyle/>
          <a:p>
            <a:r>
              <a:rPr lang="en-US" dirty="0" smtClean="0">
                <a:solidFill>
                  <a:srgbClr val="FF0000"/>
                </a:solidFill>
              </a:rPr>
              <a:t>Quasi-simultaneous with </a:t>
            </a:r>
            <a:r>
              <a:rPr lang="en-US" dirty="0" err="1" smtClean="0">
                <a:solidFill>
                  <a:srgbClr val="FF0000"/>
                </a:solidFill>
              </a:rPr>
              <a:t>AstroSAT</a:t>
            </a:r>
            <a:r>
              <a:rPr lang="en-US" dirty="0" smtClean="0">
                <a:solidFill>
                  <a:srgbClr val="FF0000"/>
                </a:solidFill>
              </a:rPr>
              <a:t> to study QPOs, broad-band spectrum, and accretion/ejection mechanisms</a:t>
            </a:r>
            <a:endParaRPr lang="en-US" dirty="0">
              <a:solidFill>
                <a:srgbClr val="FF0000"/>
              </a:solidFill>
            </a:endParaRPr>
          </a:p>
        </p:txBody>
      </p:sp>
    </p:spTree>
    <p:extLst>
      <p:ext uri="{BB962C8B-B14F-4D97-AF65-F5344CB8AC3E}">
        <p14:creationId xmlns:p14="http://schemas.microsoft.com/office/powerpoint/2010/main" val="317336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533400"/>
          </a:xfrm>
        </p:spPr>
        <p:txBody>
          <a:bodyPr/>
          <a:lstStyle/>
          <a:p>
            <a:r>
              <a:rPr lang="en-US" dirty="0" smtClean="0">
                <a:latin typeface="Arial" panose="020B0604020202020204" pitchFamily="34" charset="0"/>
                <a:cs typeface="Arial" panose="020B0604020202020204" pitchFamily="34" charset="0"/>
              </a:rPr>
              <a:t>DDT and TOO Policies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8600" y="838200"/>
            <a:ext cx="8763000" cy="5181600"/>
          </a:xfrm>
        </p:spPr>
        <p:txBody>
          <a:bodyPr/>
          <a:lstStyle/>
          <a:p>
            <a:pPr marL="0" indent="0">
              <a:buNone/>
            </a:pPr>
            <a:r>
              <a:rPr lang="en-US" dirty="0" smtClean="0">
                <a:latin typeface="Arial" panose="020B0604020202020204" pitchFamily="34" charset="0"/>
                <a:cs typeface="Arial" panose="020B0604020202020204" pitchFamily="34" charset="0"/>
              </a:rPr>
              <a:t>There have been several “popular” targets over past 2 years, e.g. V404 </a:t>
            </a:r>
            <a:r>
              <a:rPr lang="en-US" dirty="0" err="1" smtClean="0">
                <a:latin typeface="Arial" panose="020B0604020202020204" pitchFamily="34" charset="0"/>
                <a:cs typeface="Arial" panose="020B0604020202020204" pitchFamily="34" charset="0"/>
              </a:rPr>
              <a:t>Cyg</a:t>
            </a:r>
            <a:endParaRPr lang="en-US" dirty="0" smtClean="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We plan to clarify our procedures and policies and generate an approved </a:t>
            </a:r>
            <a:r>
              <a:rPr lang="en-US" dirty="0" err="1" smtClean="0">
                <a:latin typeface="Arial" panose="020B0604020202020204" pitchFamily="34" charset="0"/>
                <a:cs typeface="Arial" panose="020B0604020202020204" pitchFamily="34" charset="0"/>
              </a:rPr>
              <a:t>ToO</a:t>
            </a:r>
            <a:r>
              <a:rPr lang="en-US" dirty="0" smtClean="0">
                <a:latin typeface="Arial" panose="020B0604020202020204" pitchFamily="34" charset="0"/>
                <a:cs typeface="Arial" panose="020B0604020202020204" pitchFamily="34" charset="0"/>
              </a:rPr>
              <a:t> page on the website: </a:t>
            </a:r>
          </a:p>
          <a:p>
            <a:r>
              <a:rPr lang="en-US" dirty="0" smtClean="0">
                <a:latin typeface="Arial" panose="020B0604020202020204" pitchFamily="34" charset="0"/>
                <a:cs typeface="Arial" panose="020B0604020202020204" pitchFamily="34" charset="0"/>
              </a:rPr>
              <a:t>DDT proposals are not considered if there is a:</a:t>
            </a:r>
          </a:p>
          <a:p>
            <a:pPr lvl="1"/>
            <a:r>
              <a:rPr lang="en-US" dirty="0" smtClean="0">
                <a:latin typeface="Arial" panose="020B0604020202020204" pitchFamily="34" charset="0"/>
                <a:cs typeface="Arial" panose="020B0604020202020204" pitchFamily="34" charset="0"/>
              </a:rPr>
              <a:t>Conflict with </a:t>
            </a:r>
            <a:r>
              <a:rPr lang="en-US" dirty="0" err="1" smtClean="0">
                <a:latin typeface="Arial" panose="020B0604020202020204" pitchFamily="34" charset="0"/>
                <a:cs typeface="Arial" panose="020B0604020202020204" pitchFamily="34" charset="0"/>
              </a:rPr>
              <a:t>untriggered</a:t>
            </a:r>
            <a:r>
              <a:rPr lang="en-US" dirty="0" smtClean="0">
                <a:latin typeface="Arial" panose="020B0604020202020204" pitchFamily="34" charset="0"/>
                <a:cs typeface="Arial" panose="020B0604020202020204" pitchFamily="34" charset="0"/>
              </a:rPr>
              <a:t>, approved </a:t>
            </a:r>
            <a:r>
              <a:rPr lang="en-US" dirty="0" err="1" smtClean="0">
                <a:latin typeface="Arial" panose="020B0604020202020204" pitchFamily="34" charset="0"/>
                <a:cs typeface="Arial" panose="020B0604020202020204" pitchFamily="34" charset="0"/>
              </a:rPr>
              <a:t>ToO</a:t>
            </a:r>
            <a:r>
              <a:rPr lang="en-US" dirty="0" smtClean="0">
                <a:latin typeface="Arial" panose="020B0604020202020204" pitchFamily="34" charset="0"/>
                <a:cs typeface="Arial" panose="020B0604020202020204" pitchFamily="34" charset="0"/>
              </a:rPr>
              <a:t>, CXC checks the interest of affected PIs first</a:t>
            </a:r>
          </a:p>
          <a:p>
            <a:pPr lvl="1"/>
            <a:r>
              <a:rPr lang="en-US" dirty="0" smtClean="0">
                <a:latin typeface="Arial" panose="020B0604020202020204" pitchFamily="34" charset="0"/>
                <a:cs typeface="Arial" panose="020B0604020202020204" pitchFamily="34" charset="0"/>
              </a:rPr>
              <a:t>Conflict with cycle proposal rejected by peer review</a:t>
            </a:r>
          </a:p>
          <a:p>
            <a:r>
              <a:rPr lang="en-US" dirty="0" smtClean="0">
                <a:latin typeface="Arial" panose="020B0604020202020204" pitchFamily="34" charset="0"/>
                <a:cs typeface="Arial" panose="020B0604020202020204" pitchFamily="34" charset="0"/>
              </a:rPr>
              <a:t>DDT proposals are not allocated proprietary time if multiple teams are interested in the target</a:t>
            </a:r>
          </a:p>
          <a:p>
            <a:r>
              <a:rPr lang="en-US" dirty="0" smtClean="0">
                <a:latin typeface="Arial" panose="020B0604020202020204" pitchFamily="34" charset="0"/>
                <a:cs typeface="Arial" panose="020B0604020202020204" pitchFamily="34" charset="0"/>
              </a:rPr>
              <a:t>We do not “force marriages”, or provide data to &gt;1 team*, although we may recommend collaboration</a:t>
            </a: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With 1 recent (unique?) exception </a:t>
            </a:r>
          </a:p>
          <a:p>
            <a:endParaRPr lang="en-US" sz="3200" dirty="0"/>
          </a:p>
        </p:txBody>
      </p:sp>
      <p:sp>
        <p:nvSpPr>
          <p:cNvPr id="4" name="Footer Placeholder 3"/>
          <p:cNvSpPr>
            <a:spLocks noGrp="1"/>
          </p:cNvSpPr>
          <p:nvPr>
            <p:ph type="ftr" sz="quarter" idx="10"/>
          </p:nvPr>
        </p:nvSpPr>
        <p:spPr/>
        <p:txBody>
          <a:bodyPr/>
          <a:lstStyle/>
          <a:p>
            <a:pPr>
              <a:defRPr/>
            </a:pPr>
            <a:r>
              <a:rPr lang="en-US" altLang="en-US" smtClean="0"/>
              <a:t>CUC: 26 Sept 2017                                                                                                         Director’s Report</a:t>
            </a:r>
            <a:endParaRPr lang="en-US" altLang="en-US" sz="1800">
              <a:solidFill>
                <a:srgbClr val="0000FF"/>
              </a:solidFill>
            </a:endParaRPr>
          </a:p>
        </p:txBody>
      </p:sp>
    </p:spTree>
    <p:extLst>
      <p:ext uri="{BB962C8B-B14F-4D97-AF65-F5344CB8AC3E}">
        <p14:creationId xmlns:p14="http://schemas.microsoft.com/office/powerpoint/2010/main" val="16248228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57200" y="-76200"/>
            <a:ext cx="7848600" cy="841375"/>
          </a:xfrm>
        </p:spPr>
        <p:txBody>
          <a:bodyPr/>
          <a:lstStyle/>
          <a:p>
            <a:r>
              <a:rPr lang="en-US" altLang="en-US" sz="3600" dirty="0" smtClean="0">
                <a:latin typeface="Arial" panose="020B0604020202020204" pitchFamily="34" charset="0"/>
                <a:cs typeface="Arial" panose="020B0604020202020204" pitchFamily="34" charset="0"/>
              </a:rPr>
              <a:t>NASA Senior Review </a:t>
            </a:r>
            <a:r>
              <a:rPr lang="en-US" altLang="en-US" sz="3600" dirty="0" smtClean="0">
                <a:latin typeface="Arial" panose="020B0604020202020204" pitchFamily="34" charset="0"/>
                <a:cs typeface="Arial" panose="020B0604020202020204" pitchFamily="34" charset="0"/>
              </a:rPr>
              <a:t>2019</a:t>
            </a:r>
            <a:endParaRPr lang="en-US" altLang="en-US" sz="3600" dirty="0" smtClean="0">
              <a:latin typeface="Arial" panose="020B0604020202020204" pitchFamily="34" charset="0"/>
              <a:cs typeface="Arial" panose="020B0604020202020204" pitchFamily="34" charset="0"/>
            </a:endParaRPr>
          </a:p>
        </p:txBody>
      </p:sp>
      <p:sp>
        <p:nvSpPr>
          <p:cNvPr id="5123" name="Subtitle 2"/>
          <p:cNvSpPr>
            <a:spLocks noGrp="1"/>
          </p:cNvSpPr>
          <p:nvPr>
            <p:ph type="subTitle" idx="1"/>
          </p:nvPr>
        </p:nvSpPr>
        <p:spPr>
          <a:xfrm>
            <a:off x="533400" y="1447800"/>
            <a:ext cx="8305800" cy="4114800"/>
          </a:xfrm>
        </p:spPr>
        <p:txBody>
          <a:bodyPr/>
          <a:lstStyle/>
          <a:p>
            <a:pPr algn="l"/>
            <a:r>
              <a:rPr lang="en-US" altLang="en-US" dirty="0" smtClean="0">
                <a:latin typeface="Arial" charset="0"/>
                <a:cs typeface="Arial" charset="0"/>
              </a:rPr>
              <a:t>NASA has modified the frequency of Senior Reviews to 3 years following the recommendations in the report by the NAS committee </a:t>
            </a:r>
            <a:r>
              <a:rPr lang="en-US" altLang="en-US" smtClean="0">
                <a:latin typeface="Arial" charset="0"/>
                <a:cs typeface="Arial" charset="0"/>
              </a:rPr>
              <a:t>on “Extending Science”</a:t>
            </a:r>
            <a:endParaRPr lang="en-US" altLang="en-US" dirty="0" smtClean="0">
              <a:latin typeface="Arial" charset="0"/>
              <a:cs typeface="Arial" charset="0"/>
            </a:endParaRPr>
          </a:p>
          <a:p>
            <a:pPr algn="l"/>
            <a:endParaRPr lang="en-US" altLang="en-US" dirty="0">
              <a:latin typeface="Arial" charset="0"/>
              <a:cs typeface="Arial" charset="0"/>
            </a:endParaRPr>
          </a:p>
          <a:p>
            <a:pPr algn="l"/>
            <a:r>
              <a:rPr lang="en-US" altLang="en-US" dirty="0" smtClean="0">
                <a:latin typeface="Arial" charset="0"/>
                <a:cs typeface="Arial" charset="0"/>
              </a:rPr>
              <a:t>The next Senior Review will be held in 2019, with the call expected ~Sept 2018.</a:t>
            </a:r>
            <a:endParaRPr lang="en-US" altLang="en-US" dirty="0" smtClean="0">
              <a:latin typeface="Arial" charset="0"/>
              <a:cs typeface="Arial" charset="0"/>
            </a:endParaRPr>
          </a:p>
        </p:txBody>
      </p:sp>
      <p:sp>
        <p:nvSpPr>
          <p:cNvPr id="4" name="Footer Placeholder 3"/>
          <p:cNvSpPr>
            <a:spLocks noGrp="1"/>
          </p:cNvSpPr>
          <p:nvPr>
            <p:ph type="ftr" sz="quarter" idx="10"/>
          </p:nvPr>
        </p:nvSpPr>
        <p:spPr/>
        <p:txBody>
          <a:bodyPr/>
          <a:lstStyle/>
          <a:p>
            <a:pPr>
              <a:defRPr/>
            </a:pPr>
            <a:r>
              <a:rPr lang="en-US" altLang="en-US" smtClean="0"/>
              <a:t>CUC: 26 Sept 2017                                                                                                         Director’s Report</a:t>
            </a:r>
            <a:endParaRPr lang="en-US" altLang="en-US" sz="1800" dirty="0">
              <a:solidFill>
                <a:srgbClr val="0000FF"/>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28600" y="152400"/>
            <a:ext cx="7772400" cy="533400"/>
          </a:xfrm>
        </p:spPr>
        <p:txBody>
          <a:bodyPr/>
          <a:lstStyle/>
          <a:p>
            <a:r>
              <a:rPr lang="en-US" altLang="en-US" sz="2400" dirty="0" smtClean="0">
                <a:latin typeface="Arial" panose="020B0604020202020204" pitchFamily="34" charset="0"/>
                <a:cs typeface="Arial" panose="020B0604020202020204" pitchFamily="34" charset="0"/>
              </a:rPr>
              <a:t>CXC </a:t>
            </a:r>
            <a:r>
              <a:rPr lang="en-US" altLang="en-US" sz="2400" dirty="0" smtClean="0">
                <a:latin typeface="Arial" panose="020B0604020202020204" pitchFamily="34" charset="0"/>
                <a:cs typeface="Arial" panose="020B0604020202020204" pitchFamily="34" charset="0"/>
              </a:rPr>
              <a:t>Response to SR2016 </a:t>
            </a:r>
            <a:r>
              <a:rPr lang="en-US" altLang="en-US" sz="2400" dirty="0" smtClean="0">
                <a:latin typeface="Arial" panose="020B0604020202020204" pitchFamily="34" charset="0"/>
                <a:cs typeface="Arial" panose="020B0604020202020204" pitchFamily="34" charset="0"/>
              </a:rPr>
              <a:t>Actions: Update</a:t>
            </a:r>
            <a:endParaRPr lang="en-US" altLang="en-US" sz="2400" dirty="0" smtClean="0">
              <a:latin typeface="Arial" panose="020B0604020202020204" pitchFamily="34" charset="0"/>
              <a:cs typeface="Arial" panose="020B0604020202020204" pitchFamily="34" charset="0"/>
            </a:endParaRPr>
          </a:p>
        </p:txBody>
      </p:sp>
      <p:sp>
        <p:nvSpPr>
          <p:cNvPr id="6147" name="Content Placeholder 2"/>
          <p:cNvSpPr>
            <a:spLocks noGrp="1"/>
          </p:cNvSpPr>
          <p:nvPr>
            <p:ph idx="1"/>
          </p:nvPr>
        </p:nvSpPr>
        <p:spPr>
          <a:xfrm>
            <a:off x="304800" y="1905000"/>
            <a:ext cx="8534400" cy="3429000"/>
          </a:xfrm>
        </p:spPr>
        <p:txBody>
          <a:bodyPr/>
          <a:lstStyle/>
          <a:p>
            <a:pPr marL="0" indent="0" algn="just">
              <a:buFont typeface="Wingdings" pitchFamily="2" charset="2"/>
              <a:buNone/>
            </a:pPr>
            <a:r>
              <a:rPr lang="en-US" altLang="en-US" sz="1800" b="1" dirty="0" smtClean="0">
                <a:latin typeface="Arial" charset="0"/>
                <a:cs typeface="Arial" charset="0"/>
              </a:rPr>
              <a:t>F9: Transfer of Archive to HEASARC</a:t>
            </a:r>
            <a:r>
              <a:rPr lang="en-US" altLang="en-US" sz="1800" dirty="0" smtClean="0">
                <a:latin typeface="Arial" charset="0"/>
                <a:cs typeface="Arial" charset="0"/>
              </a:rPr>
              <a:t>: The panel believes that a detailed plan for the transfer of the Chandra data archive to the NASA HEASARC is not warranted at this time but the project does need to look ahead and record their concepts for completing the archive.</a:t>
            </a:r>
          </a:p>
          <a:p>
            <a:pPr marL="0" indent="0" algn="just">
              <a:buFont typeface="Wingdings" pitchFamily="2" charset="2"/>
              <a:buNone/>
            </a:pPr>
            <a:endParaRPr lang="en-US" altLang="en-US" sz="1800" dirty="0" smtClean="0">
              <a:latin typeface="Arial" charset="0"/>
              <a:cs typeface="Arial" charset="0"/>
            </a:endParaRPr>
          </a:p>
          <a:p>
            <a:pPr marL="0" indent="0" algn="just">
              <a:buNone/>
            </a:pPr>
            <a:r>
              <a:rPr lang="en-US" altLang="en-US" sz="1800" b="1" dirty="0" smtClean="0">
                <a:latin typeface="Arial" charset="0"/>
                <a:cs typeface="Arial" charset="0"/>
              </a:rPr>
              <a:t>Response</a:t>
            </a:r>
            <a:r>
              <a:rPr lang="en-US" altLang="en-US" sz="1800" dirty="0" smtClean="0">
                <a:latin typeface="Arial" charset="0"/>
                <a:cs typeface="Arial" charset="0"/>
              </a:rPr>
              <a:t>: The CXC is updating to the Chandra Project Data Management Plan (PDMP</a:t>
            </a:r>
            <a:r>
              <a:rPr lang="en-US" altLang="en-US" sz="1800" dirty="0" smtClean="0">
                <a:latin typeface="Arial" charset="0"/>
                <a:cs typeface="Arial" charset="0"/>
              </a:rPr>
              <a:t>). Draft revision with 3-year </a:t>
            </a:r>
            <a:r>
              <a:rPr lang="en-US" altLang="en-US" sz="1800" dirty="0" err="1" smtClean="0">
                <a:latin typeface="Arial" charset="0"/>
                <a:cs typeface="Arial" charset="0"/>
              </a:rPr>
              <a:t>closout</a:t>
            </a:r>
            <a:r>
              <a:rPr lang="en-US" altLang="en-US" sz="1800" dirty="0" smtClean="0">
                <a:latin typeface="Arial" charset="0"/>
                <a:cs typeface="Arial" charset="0"/>
              </a:rPr>
              <a:t> has been sent to HEASARC. Meeting with HEASARC TBD (~2 months).  Expect closeout with MSFC in 1</a:t>
            </a:r>
            <a:r>
              <a:rPr lang="en-US" altLang="en-US" sz="1800" baseline="30000" dirty="0" smtClean="0">
                <a:latin typeface="Arial" charset="0"/>
                <a:cs typeface="Arial" charset="0"/>
              </a:rPr>
              <a:t>st</a:t>
            </a:r>
            <a:r>
              <a:rPr lang="en-US" altLang="en-US" sz="1800" dirty="0" smtClean="0">
                <a:latin typeface="Arial" charset="0"/>
                <a:cs typeface="Arial" charset="0"/>
              </a:rPr>
              <a:t> half of 2018. Planning and draft update have been incorporated into new contract (RJB presentation).</a:t>
            </a:r>
            <a:endParaRPr lang="en-US" altLang="en-US" sz="1800" dirty="0">
              <a:latin typeface="Arial" charset="0"/>
              <a:cs typeface="Arial" charset="0"/>
            </a:endParaRPr>
          </a:p>
          <a:p>
            <a:pPr marL="0" indent="0" algn="just">
              <a:buFont typeface="Wingdings" pitchFamily="2" charset="2"/>
              <a:buNone/>
            </a:pPr>
            <a:endParaRPr lang="en-US" altLang="en-US" sz="1800" dirty="0" smtClean="0">
              <a:latin typeface="Arial" charset="0"/>
              <a:cs typeface="Arial" charset="0"/>
            </a:endParaRPr>
          </a:p>
          <a:p>
            <a:pPr marL="0" indent="0" algn="just">
              <a:buFont typeface="Wingdings" pitchFamily="2" charset="2"/>
              <a:buNone/>
            </a:pPr>
            <a:endParaRPr lang="en-US" altLang="en-US" sz="1800" dirty="0" smtClean="0">
              <a:latin typeface="Arial" charset="0"/>
              <a:cs typeface="Arial" charset="0"/>
            </a:endParaRPr>
          </a:p>
        </p:txBody>
      </p:sp>
      <p:sp>
        <p:nvSpPr>
          <p:cNvPr id="4" name="Footer Placeholder 3"/>
          <p:cNvSpPr>
            <a:spLocks noGrp="1"/>
          </p:cNvSpPr>
          <p:nvPr>
            <p:ph type="ftr" sz="quarter" idx="10"/>
          </p:nvPr>
        </p:nvSpPr>
        <p:spPr/>
        <p:txBody>
          <a:bodyPr/>
          <a:lstStyle/>
          <a:p>
            <a:pPr>
              <a:defRPr/>
            </a:pPr>
            <a:r>
              <a:rPr lang="en-US" altLang="en-US" smtClean="0"/>
              <a:t>CUC: 26 Sept 2017                                                                                                         Director’s Report</a:t>
            </a:r>
            <a:endParaRPr lang="en-US" altLang="en-US" sz="1800">
              <a:solidFill>
                <a:srgbClr val="0000FF"/>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228600" y="228600"/>
            <a:ext cx="7772400" cy="533400"/>
          </a:xfrm>
        </p:spPr>
        <p:txBody>
          <a:bodyPr/>
          <a:lstStyle/>
          <a:p>
            <a:r>
              <a:rPr lang="en-US" altLang="en-US" sz="2400" dirty="0" smtClean="0">
                <a:latin typeface="Arial" panose="020B0604020202020204" pitchFamily="34" charset="0"/>
                <a:cs typeface="Arial" panose="020B0604020202020204" pitchFamily="34" charset="0"/>
              </a:rPr>
              <a:t>CXC </a:t>
            </a:r>
            <a:r>
              <a:rPr lang="en-US" altLang="en-US" sz="2400" dirty="0" smtClean="0">
                <a:latin typeface="Arial" panose="020B0604020202020204" pitchFamily="34" charset="0"/>
                <a:cs typeface="Arial" panose="020B0604020202020204" pitchFamily="34" charset="0"/>
              </a:rPr>
              <a:t>Response to SR2016 </a:t>
            </a:r>
            <a:r>
              <a:rPr lang="en-US" altLang="en-US" sz="2400" dirty="0" smtClean="0">
                <a:latin typeface="Arial" panose="020B0604020202020204" pitchFamily="34" charset="0"/>
                <a:cs typeface="Arial" panose="020B0604020202020204" pitchFamily="34" charset="0"/>
              </a:rPr>
              <a:t>Actions (</a:t>
            </a:r>
            <a:r>
              <a:rPr lang="en-US" altLang="en-US" sz="2400" dirty="0" err="1" smtClean="0">
                <a:latin typeface="Arial" panose="020B0604020202020204" pitchFamily="34" charset="0"/>
                <a:cs typeface="Arial" panose="020B0604020202020204" pitchFamily="34" charset="0"/>
              </a:rPr>
              <a:t>cont</a:t>
            </a:r>
            <a:r>
              <a:rPr lang="en-US" altLang="en-US" sz="2400" dirty="0" smtClean="0">
                <a:latin typeface="Arial" panose="020B0604020202020204" pitchFamily="34" charset="0"/>
                <a:cs typeface="Arial" panose="020B0604020202020204" pitchFamily="34" charset="0"/>
              </a:rPr>
              <a:t>)</a:t>
            </a:r>
            <a:endParaRPr lang="en-US" altLang="en-US" sz="2400" dirty="0" smtClean="0">
              <a:latin typeface="Arial" panose="020B0604020202020204" pitchFamily="34" charset="0"/>
              <a:cs typeface="Arial" panose="020B0604020202020204" pitchFamily="34" charset="0"/>
            </a:endParaRPr>
          </a:p>
        </p:txBody>
      </p:sp>
      <p:sp>
        <p:nvSpPr>
          <p:cNvPr id="8195" name="Content Placeholder 2"/>
          <p:cNvSpPr>
            <a:spLocks noGrp="1"/>
          </p:cNvSpPr>
          <p:nvPr>
            <p:ph idx="1"/>
          </p:nvPr>
        </p:nvSpPr>
        <p:spPr>
          <a:xfrm>
            <a:off x="228600" y="838200"/>
            <a:ext cx="8763000" cy="5410200"/>
          </a:xfrm>
        </p:spPr>
        <p:txBody>
          <a:bodyPr/>
          <a:lstStyle/>
          <a:p>
            <a:pPr marL="0" indent="0" algn="just">
              <a:buFont typeface="Wingdings" pitchFamily="2" charset="2"/>
              <a:buNone/>
            </a:pPr>
            <a:r>
              <a:rPr lang="en-US" altLang="en-US" sz="1800" b="1" dirty="0" smtClean="0">
                <a:latin typeface="Arial" charset="0"/>
                <a:cs typeface="Arial" charset="0"/>
              </a:rPr>
              <a:t>F25</a:t>
            </a:r>
            <a:r>
              <a:rPr lang="en-US" altLang="en-US" sz="1800" b="1" dirty="0" smtClean="0">
                <a:latin typeface="Arial" charset="0"/>
                <a:cs typeface="Arial" charset="0"/>
              </a:rPr>
              <a:t>: GTO Time</a:t>
            </a:r>
            <a:r>
              <a:rPr lang="en-US" altLang="en-US" sz="1800" dirty="0" smtClean="0">
                <a:latin typeface="Arial" charset="0"/>
                <a:cs typeface="Arial" charset="0"/>
              </a:rPr>
              <a:t>: </a:t>
            </a:r>
            <a:r>
              <a:rPr lang="en-US" altLang="en-US" sz="1800" dirty="0" smtClean="0">
                <a:latin typeface="Arial" panose="020B0604020202020204" pitchFamily="34" charset="0"/>
                <a:cs typeface="Arial" panose="020B0604020202020204" pitchFamily="34" charset="0"/>
              </a:rPr>
              <a:t>While recognizing the essential expertise and experience provided by the Instrument Teams for maintaining a highly productive and well calibrated observatory, we reiterate the concerns of the 2010, 2012 and 2014 Senior Review panels regarding the continuing allocation of 2.45 </a:t>
            </a:r>
            <a:r>
              <a:rPr lang="en-US" altLang="en-US" sz="1800" dirty="0" err="1" smtClean="0">
                <a:latin typeface="Arial" panose="020B0604020202020204" pitchFamily="34" charset="0"/>
                <a:cs typeface="Arial" panose="020B0604020202020204" pitchFamily="34" charset="0"/>
              </a:rPr>
              <a:t>Ms</a:t>
            </a:r>
            <a:r>
              <a:rPr lang="en-US" altLang="en-US" sz="1800" dirty="0" smtClean="0">
                <a:latin typeface="Arial" panose="020B0604020202020204" pitchFamily="34" charset="0"/>
                <a:cs typeface="Arial" panose="020B0604020202020204" pitchFamily="34" charset="0"/>
              </a:rPr>
              <a:t>/</a:t>
            </a:r>
            <a:r>
              <a:rPr lang="en-US" altLang="en-US" sz="1800" dirty="0" err="1" smtClean="0">
                <a:latin typeface="Arial" panose="020B0604020202020204" pitchFamily="34" charset="0"/>
                <a:cs typeface="Arial" panose="020B0604020202020204" pitchFamily="34" charset="0"/>
              </a:rPr>
              <a:t>yr</a:t>
            </a:r>
            <a:r>
              <a:rPr lang="en-US" altLang="en-US" sz="1800" dirty="0" smtClean="0">
                <a:latin typeface="Arial" panose="020B0604020202020204" pitchFamily="34" charset="0"/>
                <a:cs typeface="Arial" panose="020B0604020202020204" pitchFamily="34" charset="0"/>
              </a:rPr>
              <a:t> of GTO time, now more than 15 years after launch.</a:t>
            </a:r>
          </a:p>
          <a:p>
            <a:pPr marL="0" indent="0" algn="just">
              <a:buFont typeface="Wingdings" pitchFamily="2" charset="2"/>
              <a:buNone/>
            </a:pPr>
            <a:endParaRPr lang="en-US" altLang="en-US" sz="1800" dirty="0" smtClean="0">
              <a:latin typeface="Arial" panose="020B0604020202020204" pitchFamily="34" charset="0"/>
              <a:cs typeface="Arial" panose="020B0604020202020204" pitchFamily="34" charset="0"/>
            </a:endParaRPr>
          </a:p>
          <a:p>
            <a:pPr marL="0" indent="0" algn="just">
              <a:buFont typeface="Wingdings" pitchFamily="2" charset="2"/>
              <a:buNone/>
            </a:pPr>
            <a:r>
              <a:rPr lang="en-US" altLang="en-US" sz="1800" b="1" dirty="0" smtClean="0">
                <a:latin typeface="Arial" panose="020B0604020202020204" pitchFamily="34" charset="0"/>
                <a:cs typeface="Arial" panose="020B0604020202020204" pitchFamily="34" charset="0"/>
              </a:rPr>
              <a:t>Response (CLOSED):</a:t>
            </a:r>
          </a:p>
          <a:p>
            <a:pPr algn="just"/>
            <a:r>
              <a:rPr lang="en-US" altLang="en-US" sz="1800" dirty="0" smtClean="0">
                <a:latin typeface="Arial" panose="020B0604020202020204" pitchFamily="34" charset="0"/>
                <a:cs typeface="Arial" panose="020B0604020202020204" pitchFamily="34" charset="0"/>
              </a:rPr>
              <a:t>NASA HQ requested the CXC’s assessment of the affect of reducing the GTO science time and budget by a factor of 2 over 2 years. </a:t>
            </a:r>
          </a:p>
          <a:p>
            <a:pPr algn="just"/>
            <a:r>
              <a:rPr lang="en-US" altLang="en-US" sz="1800" dirty="0" smtClean="0">
                <a:latin typeface="Arial" panose="020B0604020202020204" pitchFamily="34" charset="0"/>
                <a:cs typeface="Arial" panose="020B0604020202020204" pitchFamily="34" charset="0"/>
              </a:rPr>
              <a:t>In response, the CXC submitted a description of the IPI teams’ staff and work. The IPI teams form an integral part of the instrument support, both for operations and calibration. The GTO science is carried out by the same people. A cut to GTO science support would not be possible without also affecting both the instrument support and the detailed knowledge base housed in the teams.  </a:t>
            </a:r>
          </a:p>
          <a:p>
            <a:pPr algn="just"/>
            <a:r>
              <a:rPr lang="en-US" altLang="en-US" sz="1800" dirty="0" smtClean="0">
                <a:latin typeface="Arial" panose="020B0604020202020204" pitchFamily="34" charset="0"/>
                <a:cs typeface="Arial" panose="020B0604020202020204" pitchFamily="34" charset="0"/>
              </a:rPr>
              <a:t>NASA decided to continue the IPI team support as it currently stands, i.e. including the GTO science support, and requested a formal succession plan for each team</a:t>
            </a:r>
          </a:p>
          <a:p>
            <a:pPr algn="just"/>
            <a:r>
              <a:rPr lang="en-US" altLang="en-US" sz="1800" dirty="0" smtClean="0">
                <a:latin typeface="Arial" panose="020B0604020202020204" pitchFamily="34" charset="0"/>
                <a:cs typeface="Arial" panose="020B0604020202020204" pitchFamily="34" charset="0"/>
              </a:rPr>
              <a:t>The CXC and IPI teams developed a succession plan and submitted it on time in Aug 2017</a:t>
            </a:r>
            <a:endParaRPr lang="en-US" altLang="en-US" sz="1800" dirty="0" smtClean="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10"/>
          </p:nvPr>
        </p:nvSpPr>
        <p:spPr/>
        <p:txBody>
          <a:bodyPr/>
          <a:lstStyle/>
          <a:p>
            <a:pPr>
              <a:defRPr/>
            </a:pPr>
            <a:r>
              <a:rPr lang="en-US" altLang="en-US" smtClean="0"/>
              <a:t>CUC: 26 Sept 2017                                                                                                         Director’s Report</a:t>
            </a:r>
            <a:endParaRPr lang="en-US" altLang="en-US" sz="1800">
              <a:solidFill>
                <a:srgbClr val="0000FF"/>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C_Dir_Sept16">
  <a:themeElements>
    <a:clrScheme name="1_Bimonthl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Bimonthl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Bimonthl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imonthl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imonthl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imonthl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imonthl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imonthl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imonthl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CUC_Dir_Sept16</Template>
  <TotalTime>4323</TotalTime>
  <Words>851</Words>
  <Application>Microsoft Office PowerPoint</Application>
  <PresentationFormat>On-screen Show (4:3)</PresentationFormat>
  <Paragraphs>231</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Times New Roman</vt:lpstr>
      <vt:lpstr>Wingdings</vt:lpstr>
      <vt:lpstr>Times</vt:lpstr>
      <vt:lpstr>Calibri</vt:lpstr>
      <vt:lpstr>CUC_Dir_Sept16</vt:lpstr>
      <vt:lpstr>DDT Summary:  Oct 2016-Sept 2017</vt:lpstr>
      <vt:lpstr>Director’s Discretionary Time (DDT)</vt:lpstr>
      <vt:lpstr>DDT Observations (cont)</vt:lpstr>
      <vt:lpstr>DDT and TOO Policies</vt:lpstr>
      <vt:lpstr>NASA Senior Review 2019</vt:lpstr>
      <vt:lpstr>CXC Response to SR2016 Actions: Update</vt:lpstr>
      <vt:lpstr>CXC Response to SR2016 Actions (cont)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DDT Summary:  Oct 2015-Sept 2016</dc:title>
  <dc:creator>Anonymous</dc:creator>
  <cp:lastModifiedBy>Anonymous</cp:lastModifiedBy>
  <cp:revision>32</cp:revision>
  <dcterms:created xsi:type="dcterms:W3CDTF">2017-09-23T13:23:51Z</dcterms:created>
  <dcterms:modified xsi:type="dcterms:W3CDTF">2017-09-26T13:26:56Z</dcterms:modified>
</cp:coreProperties>
</file>