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74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519080" y="2855520"/>
            <a:ext cx="105120" cy="10512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688280" y="2855520"/>
            <a:ext cx="105120" cy="10512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4350240" y="2855520"/>
            <a:ext cx="105120" cy="10512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71400" y="990720"/>
            <a:ext cx="7801200" cy="1729800"/>
          </a:xfrm>
          <a:prstGeom prst="rect">
            <a:avLst/>
          </a:prstGeom>
        </p:spPr>
        <p:txBody>
          <a:bodyPr tIns="91440" bIns="91440" anchor="b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490240" y="4681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129D1178-8AD3-4D08-A815-C4B061E067E1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74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8490240" y="4681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AE135A84-3A43-4981-9F12-BC088788AC53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science.nasa.gov/science-committee/subcommittees/nac-astrophysics-subcommittee" TargetMode="Externa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671400" y="990720"/>
            <a:ext cx="7801200" cy="1729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Einstein Fellowship 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
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Program Update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671400" y="3174840"/>
            <a:ext cx="780120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1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Paul J. Green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1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Chandra Users Committee Meeting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1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Sep 26, 2017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NHFP: Draft Selection Scheme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311760" y="1152360"/>
            <a:ext cx="8520120" cy="363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Expect about 350 applications.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Review 3d week of January in D.C. area; travel, lodging, meeting rooms, logistics handled by NRESS.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Planning 6 science panels, about 50 reviewers.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29760">
              <a:lnSpc>
                <a:spcPct val="100000"/>
              </a:lnSpc>
              <a:buClr>
                <a:srgbClr val="cacaca"/>
              </a:buClr>
              <a:buFont typeface="Average"/>
              <a:buChar char="○"/>
            </a:pP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Initial review/triage by 5 reviewers (~35 applications/reviewer)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29760">
              <a:lnSpc>
                <a:spcPct val="100000"/>
              </a:lnSpc>
              <a:buClr>
                <a:srgbClr val="cacaca"/>
              </a:buClr>
              <a:buFont typeface="Average"/>
              <a:buChar char="○"/>
            </a:pP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In-situ discussion and ranking of top ~30/panel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29760">
              <a:lnSpc>
                <a:spcPct val="100000"/>
              </a:lnSpc>
              <a:buClr>
                <a:srgbClr val="cacaca"/>
              </a:buClr>
              <a:buFont typeface="Average"/>
              <a:buChar char="○"/>
            </a:pP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Merging panel (MetaChair + Panel Chairs) folds together topical panel rankings to create list of ~30 finalists for offers.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Concurrence by Selection Offical and NASA Astrophysics Director.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Leads juggle hosts, assign NHFP category (Einstein, Hubble, or Sagan).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No quotas by category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Further Planning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11760" y="1152360"/>
            <a:ext cx="8247600" cy="363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No plan yet for symposia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○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This year still separate; perhaps until 2020?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○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NHFP Symposium would need at least 4 days (unless parallel sessions)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No specific plans yet for tracking alumni, or mentorship.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Thoughts/suggestions welcome, but </a:t>
            </a:r>
            <a:r>
              <a:rPr b="0" i="1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N.B. </a:t>
            </a: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all decisions now made </a:t>
            </a:r>
            <a:r>
              <a:rPr b="0" i="1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by committee</a:t>
            </a: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89160" y="22078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THANK YOU!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73160" y="4197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Einstein Refresher</a:t>
            </a: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•</a:t>
            </a: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 </a:t>
            </a: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Postdoctoral Fellowship Program sponsored by NASA, administered by the CXC.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• </a:t>
            </a: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Fellowships awarded to recent Ph.D.s for research into ‘Physics of the Cosmos’ Science: high energy astrophysics, cosmology, gravitational wave physics.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• </a:t>
            </a: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Missions covered include Chandra, Fermi, Planck, WFIRST, LISA, future missions and related missions (e.g. XMM, Swift).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• </a:t>
            </a: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Research conducted at U.S. host institutions.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• </a:t>
            </a:r>
            <a:r>
              <a:rPr b="0" lang="en-US" sz="16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Other NASA “Named Fellowship” (NNF) programs are Hubble and Sagan.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73160" y="4197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Einstein Refresher</a:t>
            </a: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311760" y="1152360"/>
            <a:ext cx="8520120" cy="3740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•  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Typically 12 Fellowships were approved and accepted each year.   Highly competitive (~10-15x oversubscribed).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•  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NASA funding reduction for 2017 class:  8 fellowsships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•  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New 2017 Fellows: 157 applicants, 11 offers, 3 Declined, 8 new Fellows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•  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Only one Einstein Fellow per Host Institution per year.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•  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Stipend of $68,000, with benefits, and $16,000 for research expenses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i="1" lang="en-US" sz="1800" spc="-1" strike="noStrike" u="sng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UPCOMING EVENTS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• 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Fellows Symposium Oct 12-13 at CfA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34720" y="863640"/>
            <a:ext cx="8520120" cy="3960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NASA Astrophysics Division concerned about the size &amp; cost of NNFs.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Concerns presented to Astrophysics Subcommittee,  July 20, 2017.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From the public minutes available at   </a:t>
            </a:r>
            <a:r>
              <a:rPr b="0" lang="en-US" sz="1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  <a:hlinkClick r:id="rId1"/>
              </a:rPr>
              <a:t>https://science.nasa.gov/science-committee/subcommittees/nac-astrophysics-subcommittee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311760" y="2955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NASA Descope and Rebrand</a:t>
            </a: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Shape 79" descr=""/>
          <p:cNvPicPr/>
          <p:nvPr/>
        </p:nvPicPr>
        <p:blipFill>
          <a:blip r:embed="rId2"/>
          <a:stretch/>
        </p:blipFill>
        <p:spPr>
          <a:xfrm>
            <a:off x="419760" y="3200400"/>
            <a:ext cx="8175600" cy="162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1371600" indent="457200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 </a:t>
            </a: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NNF Stats Provided to NASA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369000" y="1247760"/>
            <a:ext cx="8462880" cy="3337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6aa84f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NNF salaries are at the mode for prize fellowships.  (Mean is $69k)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6aa84f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6aa84f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&gt;93% of NNF alumni still in astronomy.  66% are faculty.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e69138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e69138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At first, ~16% of U.S. astrophysics PhDs became NNFs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29760">
              <a:lnSpc>
                <a:spcPct val="100000"/>
              </a:lnSpc>
              <a:buClr>
                <a:srgbClr val="e69138"/>
              </a:buClr>
              <a:buFont typeface="Average"/>
              <a:buChar char="○"/>
            </a:pPr>
            <a:r>
              <a:rPr b="0" lang="en-US" sz="1500" spc="-1" strike="noStrike">
                <a:solidFill>
                  <a:srgbClr val="e69138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now near ~25% (Jon Morse expanded the program when  Fermi+Chandra ⇒ Einstein)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29760">
              <a:lnSpc>
                <a:spcPct val="100000"/>
              </a:lnSpc>
              <a:buClr>
                <a:srgbClr val="e69138"/>
              </a:buClr>
              <a:buFont typeface="Average"/>
              <a:buChar char="○"/>
            </a:pPr>
            <a:r>
              <a:rPr b="0" lang="en-US" sz="1500" spc="-1" strike="noStrike">
                <a:solidFill>
                  <a:srgbClr val="e69138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does NOT include that ~40% of NNFs have PhDs from non-U.S. institutions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c0000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Fraction applying for more than one NNF approaches ~70%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6aa84f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6aa84f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&lt;1% of  fellows have taken both Einstein &amp; Hubble fellowships.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c0000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~50% of all Fellows are hosted at a half-dozen institutions.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NASA Hubble Fellowship Program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11760" y="1152360"/>
            <a:ext cx="8247600" cy="363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427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NASA is reducing funding and consolidating administration.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The 3 NNFs will be combined under the umbrella of the NASA Hubble Fellowship Program NHFP now covering </a:t>
            </a:r>
            <a:r>
              <a:rPr b="0" i="1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all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 of NASA astrophysics.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To secure a protected funding stream, funds for Fellows starting with the class of 2018  will be administered through STScI.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The 3 original categories of fellowships will be preserved under the NHFP  corresponding to their relevant science questions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2720">
              <a:lnSpc>
                <a:spcPct val="115000"/>
              </a:lnSpc>
              <a:buClr>
                <a:srgbClr val="b6d7a8"/>
              </a:buClr>
              <a:buFont typeface="Average"/>
              <a:buChar char="○"/>
            </a:pPr>
            <a:r>
              <a:rPr b="1" i="1" lang="en-US" sz="1800" spc="-1" strike="noStrike">
                <a:solidFill>
                  <a:srgbClr val="b6d7a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How does the Universe work? – </a:t>
            </a:r>
            <a:r>
              <a:rPr b="1" lang="en-US" sz="1800" spc="-1" strike="noStrike">
                <a:solidFill>
                  <a:srgbClr val="b6d7a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Einstein Fellows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2720">
              <a:lnSpc>
                <a:spcPct val="115000"/>
              </a:lnSpc>
              <a:buClr>
                <a:srgbClr val="b6d7a8"/>
              </a:buClr>
              <a:buFont typeface="Average"/>
              <a:buChar char="○"/>
            </a:pPr>
            <a:r>
              <a:rPr b="1" i="1" lang="en-US" sz="1800" spc="-1" strike="noStrike">
                <a:solidFill>
                  <a:srgbClr val="b6d7a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How did we get here?</a:t>
            </a:r>
            <a:r>
              <a:rPr b="1" lang="en-US" sz="1800" spc="-1" strike="noStrike">
                <a:solidFill>
                  <a:srgbClr val="b6d7a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– Hubble Fellows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2720">
              <a:lnSpc>
                <a:spcPct val="115000"/>
              </a:lnSpc>
              <a:buClr>
                <a:srgbClr val="b6d7a8"/>
              </a:buClr>
              <a:buFont typeface="Average"/>
              <a:buChar char="○"/>
            </a:pPr>
            <a:r>
              <a:rPr b="1" i="1" lang="en-US" sz="1800" spc="-1" strike="noStrike">
                <a:solidFill>
                  <a:srgbClr val="b6d7a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Are we alone? – </a:t>
            </a:r>
            <a:r>
              <a:rPr b="1" lang="en-US" sz="1800" spc="-1" strike="noStrike">
                <a:solidFill>
                  <a:srgbClr val="b6d7a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Sagan Fellows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NHFP: Implementation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311760" y="1152360"/>
            <a:ext cx="8247600" cy="363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Current fellowships (Class of 2017 and earlier) will be administered as before through CXC, NExScI and STScI.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For 2018 and beyond, application, selection, and administration will be through STScI. 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The NHFP will be jointly managed by 3 leads, with oversight by NASA HQ (Kartik Sheth)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228240">
              <a:lnSpc>
                <a:spcPct val="100000"/>
              </a:lnSpc>
              <a:buClr>
                <a:srgbClr val="bf9000"/>
              </a:buClr>
              <a:buFont typeface="Average"/>
              <a:buChar char="○"/>
            </a:pPr>
            <a:r>
              <a:rPr b="0" lang="en-US" sz="1400" spc="-1" strike="noStrike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Paul Green (Einstein, at CXC)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228240">
              <a:lnSpc>
                <a:spcPct val="100000"/>
              </a:lnSpc>
              <a:buClr>
                <a:srgbClr val="bf9000"/>
              </a:buClr>
              <a:buFont typeface="Average"/>
              <a:buChar char="○"/>
            </a:pPr>
            <a:r>
              <a:rPr b="0" lang="en-US" sz="1400" spc="-1" strike="noStrike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Andy Fruchter (Hubble, at STScI)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228240">
              <a:lnSpc>
                <a:spcPct val="100000"/>
              </a:lnSpc>
              <a:buClr>
                <a:srgbClr val="bf9000"/>
              </a:buClr>
              <a:buFont typeface="Average"/>
              <a:buChar char="○"/>
            </a:pPr>
            <a:r>
              <a:rPr b="0" lang="en-US" sz="1400" spc="-1" strike="noStrike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Dawn Gelino (Sagan, at NExScI)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Salary and benefits likely to remain at a similar level, competitive with other US prize fellowships.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103" descr=""/>
          <p:cNvPicPr/>
          <p:nvPr/>
        </p:nvPicPr>
        <p:blipFill>
          <a:blip r:embed="rId1"/>
          <a:stretch/>
        </p:blipFill>
        <p:spPr>
          <a:xfrm>
            <a:off x="580320" y="152280"/>
            <a:ext cx="7750800" cy="483840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3448440" y="543960"/>
            <a:ext cx="2014560" cy="4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64ffda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https://nhfp.stsci.edu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NHFP: Application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11760" y="948960"/>
            <a:ext cx="8247600" cy="363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Ads and AO posted Sep 1, 2017/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○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Deadline Nov 2, letters Nov 9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Expect </a:t>
            </a:r>
            <a:r>
              <a:rPr b="1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24</a:t>
            </a: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 NHFP fellows for 2018.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Eligibility unchanged.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New host institution rule: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○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max 2 new fellows/host/year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○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max 5 in any 3 year period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○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accounting begins with class of 2018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Former Einstein/Hubble/Sagan fellows can apply.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20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Application software adapted from Sagan.  Einstein FMS still in use for &lt;=2017 and alumni.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6" name="Table 3"/>
          <p:cNvGraphicFramePr/>
          <p:nvPr/>
        </p:nvGraphicFramePr>
        <p:xfrm>
          <a:off x="5275800" y="1575720"/>
          <a:ext cx="3651120" cy="1528920"/>
        </p:xfrm>
        <a:graphic>
          <a:graphicData uri="http://schemas.openxmlformats.org/drawingml/2006/table">
            <a:tbl>
              <a:tblPr/>
              <a:tblGrid>
                <a:gridCol w="583200"/>
                <a:gridCol w="877680"/>
                <a:gridCol w="762840"/>
                <a:gridCol w="698040"/>
                <a:gridCol w="729360"/>
              </a:tblGrid>
              <a:tr h="382320"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Year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Einstein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Hubble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Sagan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382320"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2017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382320"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2016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382320"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2015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Application>LibreOffice/5.0.6.2$Linux_X86_64 LibreOffice_project/00$Build-2</Application>
  <Paragraphs>113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2017-09-25T21:11:55Z</dcterms:created>
  <dc:language>en-US</dc:language>
  <cp:lastModifiedBy>Paul Green</cp:lastModifiedBy>
  <dcterms:modified xsi:type="dcterms:W3CDTF">2017-09-27T10:18:08Z</dcterms:modified>
  <cp:revision>2</cp:revision>
  <dc:title>Einstein Fellowship  Program Update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