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4" r:id="rId3"/>
    <p:sldId id="274" r:id="rId4"/>
    <p:sldId id="265" r:id="rId5"/>
    <p:sldId id="271" r:id="rId6"/>
    <p:sldId id="266" r:id="rId7"/>
    <p:sldId id="269" r:id="rId8"/>
    <p:sldId id="258" r:id="rId9"/>
    <p:sldId id="257" r:id="rId10"/>
    <p:sldId id="270" r:id="rId11"/>
    <p:sldId id="262" r:id="rId12"/>
    <p:sldId id="260" r:id="rId13"/>
    <p:sldId id="261" r:id="rId14"/>
    <p:sldId id="259" r:id="rId15"/>
    <p:sldId id="263" r:id="rId16"/>
    <p:sldId id="273" r:id="rId17"/>
    <p:sldId id="272" r:id="rId18"/>
    <p:sldId id="275" r:id="rId19"/>
    <p:sldId id="276" r:id="rId20"/>
    <p:sldId id="284" r:id="rId21"/>
    <p:sldId id="289" r:id="rId22"/>
    <p:sldId id="267" r:id="rId23"/>
    <p:sldId id="286" r:id="rId24"/>
    <p:sldId id="268" r:id="rId25"/>
    <p:sldId id="285" r:id="rId26"/>
    <p:sldId id="287" r:id="rId27"/>
    <p:sldId id="277" r:id="rId28"/>
    <p:sldId id="280" r:id="rId29"/>
    <p:sldId id="281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4C84"/>
    <a:srgbClr val="000884"/>
    <a:srgbClr val="FEC310"/>
    <a:srgbClr val="76DA3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15" d="100"/>
          <a:sy n="215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BF209-6ED5-314E-AE88-A44350608C97}" type="datetimeFigureOut">
              <a:rPr lang="en-US" smtClean="0"/>
              <a:t>9/26/17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C6C91-111F-C243-9FB5-ADE8D4A98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25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0EBBD-DF1B-334C-B3FA-42F6249D070F}" type="datetimeFigureOut">
              <a:rPr lang="en-US" smtClean="0"/>
              <a:t>9/26/17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5457D-572E-DE4F-847A-4654F7D1D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594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5457D-572E-DE4F-847A-4654F7D1D0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3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5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6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9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6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0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6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7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7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8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54F28-BF4F-C345-9A3E-ADC47ED70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4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xc.harvard.edu/csc2/" TargetMode="Externa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xc.harvard.edu/csc2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53000"/>
          </a:blip>
          <a:srcRect l="7500" r="8213"/>
          <a:stretch/>
        </p:blipFill>
        <p:spPr>
          <a:xfrm>
            <a:off x="0" y="393405"/>
            <a:ext cx="9144000" cy="5245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/>
              <a:t>Chandra Source Catalog 2 </a:t>
            </a:r>
            <a:r>
              <a:rPr lang="en-US" dirty="0"/>
              <a:t>Production and Release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G. </a:t>
            </a:r>
            <a:r>
              <a:rPr lang="en-US" i="1" dirty="0" err="1" smtClean="0">
                <a:solidFill>
                  <a:schemeClr val="tx1"/>
                </a:solidFill>
              </a:rPr>
              <a:t>Fabbiano</a:t>
            </a:r>
            <a:r>
              <a:rPr lang="en-US" i="1" dirty="0" smtClean="0">
                <a:solidFill>
                  <a:schemeClr val="tx1"/>
                </a:solidFill>
              </a:rPr>
              <a:t> for the CSC2 Team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7279" r="784"/>
          <a:stretch/>
        </p:blipFill>
        <p:spPr>
          <a:xfrm>
            <a:off x="141767" y="5345814"/>
            <a:ext cx="1315307" cy="13113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177" y="5591893"/>
            <a:ext cx="2745971" cy="106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524"/>
            <a:ext cx="8229600" cy="1143000"/>
          </a:xfrm>
        </p:spPr>
        <p:txBody>
          <a:bodyPr/>
          <a:lstStyle/>
          <a:p>
            <a:r>
              <a:rPr lang="en-US" dirty="0" smtClean="0"/>
              <a:t>Bayesian Blocks Algorithm - </a:t>
            </a:r>
            <a:r>
              <a:rPr lang="en-US" b="1" dirty="0" smtClean="0">
                <a:solidFill>
                  <a:srgbClr val="008000"/>
                </a:solidFill>
              </a:rPr>
              <a:t>OK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549" y="127365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New CSC2 algorithm to identify spectral/time variability states</a:t>
            </a:r>
          </a:p>
          <a:p>
            <a:pPr lvl="1"/>
            <a:r>
              <a:rPr lang="en-US" dirty="0" err="1" smtClean="0"/>
              <a:t>Scargle</a:t>
            </a:r>
            <a:r>
              <a:rPr lang="en-US" dirty="0"/>
              <a:t>,</a:t>
            </a:r>
            <a:r>
              <a:rPr lang="en-US" dirty="0" smtClean="0"/>
              <a:t> J. et al 2013, </a:t>
            </a:r>
            <a:r>
              <a:rPr lang="en-US" dirty="0" err="1" smtClean="0"/>
              <a:t>ApJ</a:t>
            </a:r>
            <a:r>
              <a:rPr lang="en-US" dirty="0" smtClean="0"/>
              <a:t>, 764, 167; </a:t>
            </a:r>
            <a:r>
              <a:rPr lang="en-US" dirty="0"/>
              <a:t>modified to deal with probability distributions rather than </a:t>
            </a:r>
            <a:r>
              <a:rPr lang="en-US" dirty="0" err="1"/>
              <a:t>value+error</a:t>
            </a:r>
            <a:endParaRPr lang="en-US" dirty="0" smtClean="0"/>
          </a:p>
          <a:p>
            <a:r>
              <a:rPr lang="en-US" dirty="0" smtClean="0"/>
              <a:t>For each source identify and assemble segments of light curves in photometry bands with similar count rate</a:t>
            </a:r>
          </a:p>
          <a:p>
            <a:pPr lvl="1"/>
            <a:r>
              <a:rPr lang="en-US" dirty="0" smtClean="0"/>
              <a:t>Derive source properties for each block</a:t>
            </a:r>
          </a:p>
          <a:p>
            <a:pPr lvl="1"/>
            <a:r>
              <a:rPr lang="en-US" dirty="0" smtClean="0"/>
              <a:t>Longest block displayed in </a:t>
            </a:r>
            <a:r>
              <a:rPr lang="en-US" dirty="0" err="1" smtClean="0"/>
              <a:t>CSCview</a:t>
            </a:r>
            <a:endParaRPr lang="en-US" dirty="0" smtClean="0"/>
          </a:p>
          <a:p>
            <a:pPr lvl="1"/>
            <a:r>
              <a:rPr lang="en-US" dirty="0" smtClean="0"/>
              <a:t>All blocks available as data products</a:t>
            </a:r>
          </a:p>
          <a:p>
            <a:pPr lvl="1"/>
            <a:r>
              <a:rPr lang="en-US" dirty="0" smtClean="0"/>
              <a:t>Global average available for photometry</a:t>
            </a:r>
          </a:p>
          <a:p>
            <a:r>
              <a:rPr lang="en-US" dirty="0" smtClean="0"/>
              <a:t>Final test included field of NGC 4278, E galaxy target of several deep visits with </a:t>
            </a:r>
            <a:r>
              <a:rPr lang="en-US" i="1" dirty="0" smtClean="0"/>
              <a:t>Chandra</a:t>
            </a:r>
            <a:r>
              <a:rPr lang="en-US" dirty="0" smtClean="0"/>
              <a:t> to study the source population ~ 500 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4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65" r="-623"/>
          <a:stretch/>
        </p:blipFill>
        <p:spPr>
          <a:xfrm rot="16200000">
            <a:off x="1356149" y="-251545"/>
            <a:ext cx="6448960" cy="69520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604" y="673974"/>
            <a:ext cx="6964325" cy="64336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Bayesian Blocks Test field ~ 500 sources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165567" y="189342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925310" y="5569313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5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62" y="151230"/>
            <a:ext cx="8899938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Example of successful test:</a:t>
            </a:r>
            <a:br>
              <a:rPr lang="en-US" sz="3200" dirty="0" smtClean="0"/>
            </a:br>
            <a:r>
              <a:rPr lang="en-US" sz="3200" dirty="0" smtClean="0"/>
              <a:t>Source with no variability in each photometry band (b, s, m, h) </a:t>
            </a:r>
            <a:r>
              <a:rPr lang="mr-IN" sz="3200" dirty="0" smtClean="0"/>
              <a:t>–</a:t>
            </a:r>
            <a:r>
              <a:rPr lang="en-US" sz="3200" dirty="0" smtClean="0"/>
              <a:t> single Bayesian block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27" r="-18027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0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Example of successful test:</a:t>
            </a:r>
            <a:br>
              <a:rPr lang="en-US" sz="3200" dirty="0" smtClean="0"/>
            </a:br>
            <a:r>
              <a:rPr lang="en-US" sz="3200" dirty="0" smtClean="0"/>
              <a:t>Source with variability </a:t>
            </a:r>
            <a:br>
              <a:rPr lang="en-US" sz="3200" dirty="0" smtClean="0"/>
            </a:br>
            <a:r>
              <a:rPr lang="en-US" sz="3200" dirty="0" smtClean="0"/>
              <a:t>Multiple Bayesian blocks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232" r="-18232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0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570"/>
            <a:ext cx="8229600" cy="1143000"/>
          </a:xfrm>
        </p:spPr>
        <p:txBody>
          <a:bodyPr/>
          <a:lstStyle/>
          <a:p>
            <a:r>
              <a:rPr lang="en-US" dirty="0" smtClean="0"/>
              <a:t>Model Flux versus Band Flux - </a:t>
            </a:r>
            <a:r>
              <a:rPr lang="en-US" b="1" dirty="0" smtClean="0">
                <a:solidFill>
                  <a:srgbClr val="008000"/>
                </a:solidFill>
              </a:rPr>
              <a:t>OK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3" r="302"/>
          <a:stretch/>
        </p:blipFill>
        <p:spPr>
          <a:xfrm>
            <a:off x="1329070" y="1021315"/>
            <a:ext cx="6497674" cy="4525963"/>
          </a:xfrm>
        </p:spPr>
      </p:pic>
      <p:sp>
        <p:nvSpPr>
          <p:cNvPr id="3" name="TextBox 2"/>
          <p:cNvSpPr txBox="1"/>
          <p:nvPr/>
        </p:nvSpPr>
        <p:spPr>
          <a:xfrm>
            <a:off x="1695302" y="5494115"/>
            <a:ext cx="6450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Model-independent flux is </a:t>
            </a:r>
            <a:r>
              <a:rPr lang="en-US" dirty="0" smtClean="0"/>
              <a:t>from CIAO </a:t>
            </a:r>
            <a:r>
              <a:rPr lang="en-US" dirty="0"/>
              <a:t>tool </a:t>
            </a:r>
            <a:r>
              <a:rPr lang="en-US" i="1" dirty="0" smtClean="0"/>
              <a:t>eff2evt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Power-law model: </a:t>
            </a:r>
            <a:r>
              <a:rPr lang="en-US" dirty="0" smtClean="0">
                <a:latin typeface="Symbol" charset="2"/>
                <a:cs typeface="Symbol" charset="2"/>
              </a:rPr>
              <a:t>G </a:t>
            </a:r>
            <a:r>
              <a:rPr lang="en-US" dirty="0" smtClean="0">
                <a:cs typeface="Symbol" charset="2"/>
              </a:rPr>
              <a:t>= 2, N</a:t>
            </a:r>
            <a:r>
              <a:rPr lang="en-US" baseline="-25000" dirty="0" smtClean="0">
                <a:cs typeface="Symbol" charset="2"/>
              </a:rPr>
              <a:t>H</a:t>
            </a:r>
            <a:r>
              <a:rPr lang="en-US" dirty="0" smtClean="0">
                <a:cs typeface="Symbol" charset="2"/>
              </a:rPr>
              <a:t> Gal.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CSC2 measures fluxes ~10 times fainter than CSC1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5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 Properties Algorithm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Detections - OK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Positions - OK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Aperture Photometry </a:t>
            </a:r>
            <a:r>
              <a:rPr lang="en-US" dirty="0" smtClean="0">
                <a:solidFill>
                  <a:srgbClr val="008000"/>
                </a:solidFill>
              </a:rPr>
              <a:t>(5 bands for ACIS; 1 band for HRC) - </a:t>
            </a:r>
            <a:r>
              <a:rPr lang="en-US" b="1" dirty="0" smtClean="0">
                <a:solidFill>
                  <a:srgbClr val="008000"/>
                </a:solidFill>
              </a:rPr>
              <a:t>OK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Model Fluxes </a:t>
            </a:r>
            <a:r>
              <a:rPr lang="en-US" dirty="0" smtClean="0">
                <a:solidFill>
                  <a:srgbClr val="008000"/>
                </a:solidFill>
              </a:rPr>
              <a:t>(power-law, BB, </a:t>
            </a:r>
            <a:r>
              <a:rPr lang="en-US" dirty="0" err="1" smtClean="0">
                <a:solidFill>
                  <a:srgbClr val="008000"/>
                </a:solidFill>
              </a:rPr>
              <a:t>brems</a:t>
            </a:r>
            <a:r>
              <a:rPr lang="en-US" dirty="0" smtClean="0">
                <a:solidFill>
                  <a:srgbClr val="008000"/>
                </a:solidFill>
              </a:rPr>
              <a:t>, APEC) - </a:t>
            </a:r>
            <a:r>
              <a:rPr lang="en-US" b="1" dirty="0" smtClean="0">
                <a:solidFill>
                  <a:srgbClr val="008000"/>
                </a:solidFill>
              </a:rPr>
              <a:t>OK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Bayesian Blocks - OK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Timing </a:t>
            </a:r>
            <a:r>
              <a:rPr lang="en-US" dirty="0" smtClean="0">
                <a:solidFill>
                  <a:srgbClr val="008000"/>
                </a:solidFill>
              </a:rPr>
              <a:t>(intra and inter-observation) - </a:t>
            </a:r>
            <a:r>
              <a:rPr lang="en-US" b="1" dirty="0" smtClean="0">
                <a:solidFill>
                  <a:srgbClr val="008000"/>
                </a:solidFill>
              </a:rPr>
              <a:t>OK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Hardness Ratios </a:t>
            </a:r>
            <a:r>
              <a:rPr lang="en-US" dirty="0" smtClean="0">
                <a:solidFill>
                  <a:srgbClr val="008000"/>
                </a:solidFill>
              </a:rPr>
              <a:t>[(f2-f1)/(f2+f1)] - </a:t>
            </a:r>
            <a:r>
              <a:rPr lang="en-US" b="1" dirty="0" smtClean="0">
                <a:solidFill>
                  <a:srgbClr val="008000"/>
                </a:solidFill>
              </a:rPr>
              <a:t>OK</a:t>
            </a:r>
          </a:p>
          <a:p>
            <a:r>
              <a:rPr lang="en-US" b="1" dirty="0" smtClean="0">
                <a:solidFill>
                  <a:srgbClr val="76DA31"/>
                </a:solidFill>
              </a:rPr>
              <a:t>Spectral fits </a:t>
            </a:r>
            <a:r>
              <a:rPr lang="en-US" dirty="0" smtClean="0">
                <a:solidFill>
                  <a:srgbClr val="76DA31"/>
                </a:solidFill>
              </a:rPr>
              <a:t>(power-law, BB, </a:t>
            </a:r>
            <a:r>
              <a:rPr lang="en-US" dirty="0" err="1" smtClean="0">
                <a:solidFill>
                  <a:srgbClr val="76DA31"/>
                </a:solidFill>
              </a:rPr>
              <a:t>brems</a:t>
            </a:r>
            <a:r>
              <a:rPr lang="en-US" dirty="0" smtClean="0">
                <a:solidFill>
                  <a:srgbClr val="76DA31"/>
                </a:solidFill>
              </a:rPr>
              <a:t> </a:t>
            </a:r>
            <a:r>
              <a:rPr lang="mr-IN" dirty="0" smtClean="0">
                <a:solidFill>
                  <a:srgbClr val="76DA31"/>
                </a:solidFill>
              </a:rPr>
              <a:t>–</a:t>
            </a:r>
            <a:r>
              <a:rPr lang="en-US" dirty="0" smtClean="0">
                <a:solidFill>
                  <a:srgbClr val="76DA31"/>
                </a:solidFill>
              </a:rPr>
              <a:t> APEC in future)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Single observation fits - OK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CSC1 </a:t>
            </a:r>
            <a:r>
              <a:rPr lang="mr-IN" b="1" dirty="0" smtClean="0">
                <a:solidFill>
                  <a:srgbClr val="008000"/>
                </a:solidFill>
              </a:rPr>
              <a:t>–</a:t>
            </a:r>
            <a:r>
              <a:rPr lang="en-US" b="1" dirty="0" smtClean="0">
                <a:solidFill>
                  <a:srgbClr val="008000"/>
                </a:solidFill>
              </a:rPr>
              <a:t> CSC2 comparison - OK</a:t>
            </a:r>
          </a:p>
          <a:p>
            <a:pPr lvl="1"/>
            <a:r>
              <a:rPr lang="en-US" b="1" dirty="0" smtClean="0">
                <a:solidFill>
                  <a:srgbClr val="76DA31"/>
                </a:solidFill>
              </a:rPr>
              <a:t>Across observation fits </a:t>
            </a:r>
            <a:r>
              <a:rPr lang="mr-IN" sz="3200" b="1" dirty="0" smtClean="0">
                <a:solidFill>
                  <a:srgbClr val="76DA31"/>
                </a:solidFill>
              </a:rPr>
              <a:t>–</a:t>
            </a:r>
            <a:r>
              <a:rPr lang="en-US" sz="3200" b="1" dirty="0" smtClean="0">
                <a:solidFill>
                  <a:srgbClr val="76DA31"/>
                </a:solidFill>
              </a:rPr>
              <a:t> in test</a:t>
            </a:r>
            <a:endParaRPr lang="en-US" b="1" dirty="0" smtClean="0">
              <a:solidFill>
                <a:srgbClr val="76DA31"/>
              </a:solidFill>
            </a:endParaRPr>
          </a:p>
          <a:p>
            <a:r>
              <a:rPr lang="en-US" b="1" dirty="0" smtClean="0">
                <a:solidFill>
                  <a:srgbClr val="FEC310"/>
                </a:solidFill>
              </a:rPr>
              <a:t>Source Extent </a:t>
            </a:r>
            <a:r>
              <a:rPr lang="mr-IN" b="1" dirty="0" smtClean="0">
                <a:solidFill>
                  <a:srgbClr val="FEC310"/>
                </a:solidFill>
              </a:rPr>
              <a:t>–</a:t>
            </a:r>
            <a:r>
              <a:rPr lang="en-US" b="1" dirty="0" smtClean="0">
                <a:solidFill>
                  <a:srgbClr val="FEC310"/>
                </a:solidFill>
              </a:rPr>
              <a:t> in test / working bugs</a:t>
            </a:r>
            <a:endParaRPr lang="en-US" b="1" dirty="0">
              <a:solidFill>
                <a:srgbClr val="FEC31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5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Properties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Testing results are good / highly encouraging</a:t>
            </a:r>
          </a:p>
          <a:p>
            <a:r>
              <a:rPr lang="en-US" dirty="0" smtClean="0"/>
              <a:t>If everything goes well, we estimate starting production Oct 17</a:t>
            </a:r>
          </a:p>
          <a:p>
            <a:r>
              <a:rPr lang="en-US" dirty="0" smtClean="0"/>
              <a:t>If unanticipated stumbling blocks we may decide not to include some source properties in catalog</a:t>
            </a:r>
          </a:p>
          <a:p>
            <a:pPr lvl="1"/>
            <a:r>
              <a:rPr lang="en-US" dirty="0" smtClean="0"/>
              <a:t>This will require re-engineering of pipeline / archive interface (i.e. a delay)</a:t>
            </a:r>
          </a:p>
          <a:p>
            <a:r>
              <a:rPr lang="en-US" dirty="0" smtClean="0"/>
              <a:t>Data will be accessible to users via </a:t>
            </a:r>
            <a:r>
              <a:rPr lang="en-US" dirty="0" err="1" smtClean="0"/>
              <a:t>CSCview</a:t>
            </a:r>
            <a:r>
              <a:rPr lang="en-US" dirty="0" smtClean="0"/>
              <a:t> after checking while databases get filled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5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CSC2 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CSCview</a:t>
            </a:r>
            <a:r>
              <a:rPr lang="en-US" dirty="0" smtClean="0"/>
              <a:t> adapted for release 2</a:t>
            </a:r>
          </a:p>
          <a:p>
            <a:r>
              <a:rPr lang="en-US" dirty="0" smtClean="0"/>
              <a:t>The complexity of our data structures allow users to select optimal views for their research</a:t>
            </a:r>
          </a:p>
          <a:p>
            <a:r>
              <a:rPr lang="en-US" dirty="0" smtClean="0"/>
              <a:t>Source parameters and associated data files available (as in CSC1)</a:t>
            </a:r>
          </a:p>
          <a:p>
            <a:r>
              <a:rPr lang="en-US" dirty="0" smtClean="0"/>
              <a:t>Simple web-based user interface will also be provided for the full released CSC2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1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1" r="-33"/>
          <a:stretch/>
        </p:blipFill>
        <p:spPr>
          <a:xfrm>
            <a:off x="86789" y="124048"/>
            <a:ext cx="9007048" cy="6680790"/>
          </a:xfrm>
        </p:spPr>
      </p:pic>
      <p:sp>
        <p:nvSpPr>
          <p:cNvPr id="5" name="Frame 4"/>
          <p:cNvSpPr/>
          <p:nvPr/>
        </p:nvSpPr>
        <p:spPr>
          <a:xfrm>
            <a:off x="218558" y="2947581"/>
            <a:ext cx="1063256" cy="1270000"/>
          </a:xfrm>
          <a:prstGeom prst="frame">
            <a:avLst>
              <a:gd name="adj1" fmla="val 194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358604" y="2522148"/>
            <a:ext cx="5133163" cy="2185711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Master Sources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Name, Position, Flags, Extent, Fluxes, Significance, Spectral Models, Hardness Ratios, Variability, Observation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1" r="-33"/>
          <a:stretch/>
        </p:blipFill>
        <p:spPr>
          <a:xfrm>
            <a:off x="86789" y="124048"/>
            <a:ext cx="9007048" cy="6680790"/>
          </a:xfrm>
        </p:spPr>
      </p:pic>
      <p:sp>
        <p:nvSpPr>
          <p:cNvPr id="5" name="Frame 4"/>
          <p:cNvSpPr/>
          <p:nvPr/>
        </p:nvSpPr>
        <p:spPr>
          <a:xfrm>
            <a:off x="218558" y="4170326"/>
            <a:ext cx="1199116" cy="454837"/>
          </a:xfrm>
          <a:prstGeom prst="frame">
            <a:avLst>
              <a:gd name="adj1" fmla="val 782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634272" y="3320177"/>
            <a:ext cx="4473846" cy="224448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Stacked Observation Detections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Per-Observation Detections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Master/Stack Source Associations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Stack/Observation Source Associations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0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478"/>
            <a:ext cx="8229600" cy="824727"/>
          </a:xfrm>
        </p:spPr>
        <p:txBody>
          <a:bodyPr>
            <a:normAutofit/>
          </a:bodyPr>
          <a:lstStyle/>
          <a:p>
            <a:r>
              <a:rPr lang="en-US" dirty="0"/>
              <a:t>All stack detections 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9364"/>
            <a:ext cx="8229600" cy="157322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CSC </a:t>
            </a:r>
            <a:r>
              <a:rPr lang="en-US" dirty="0"/>
              <a:t>2.0 pd2 released </a:t>
            </a:r>
            <a:r>
              <a:rPr lang="en-US" dirty="0" smtClean="0"/>
              <a:t>on 9/18/2017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://cxc.harvard.edu/csc2</a:t>
            </a:r>
            <a:r>
              <a:rPr lang="en-US" dirty="0" smtClean="0">
                <a:hlinkClick r:id="rId2"/>
              </a:rPr>
              <a:t>/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(CSC 2.0 web page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All data including 2014 - 7,287 stacks - 374,365 detections</a:t>
            </a:r>
          </a:p>
          <a:p>
            <a:pPr lvl="1"/>
            <a:r>
              <a:rPr lang="en-US" dirty="0" smtClean="0"/>
              <a:t>Stacks merge field with aim-point 1 </a:t>
            </a:r>
            <a:r>
              <a:rPr lang="en-US" dirty="0" err="1" smtClean="0"/>
              <a:t>arcminute</a:t>
            </a:r>
            <a:endParaRPr lang="en-US" dirty="0" smtClean="0"/>
          </a:p>
          <a:p>
            <a:pPr lvl="1"/>
            <a:r>
              <a:rPr lang="en-US" dirty="0"/>
              <a:t>Sources detected in different stacks are not </a:t>
            </a:r>
            <a:r>
              <a:rPr lang="en-US" dirty="0" smtClean="0"/>
              <a:t>combined</a:t>
            </a:r>
          </a:p>
          <a:p>
            <a:pPr lvl="1"/>
            <a:r>
              <a:rPr lang="en-US" dirty="0" smtClean="0"/>
              <a:t>&lt;0.1% of detections may be rejected in final CSC2 QA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rcRect t="4509" b="4509"/>
          <a:stretch>
            <a:fillRect/>
          </a:stretch>
        </p:blipFill>
        <p:spPr>
          <a:xfrm>
            <a:off x="1205023" y="2607989"/>
            <a:ext cx="6815680" cy="374836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8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CSC2 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Full preliminary stack detection list (CSC 2.0 pd2) released </a:t>
            </a:r>
            <a:r>
              <a:rPr lang="en-US" dirty="0"/>
              <a:t>on 9</a:t>
            </a:r>
            <a:r>
              <a:rPr lang="en-US" dirty="0" smtClean="0"/>
              <a:t>/18</a:t>
            </a:r>
            <a:r>
              <a:rPr lang="en-US" dirty="0"/>
              <a:t>/2017</a:t>
            </a:r>
          </a:p>
          <a:p>
            <a:pPr lvl="1"/>
            <a:r>
              <a:rPr lang="en-US" dirty="0">
                <a:hlinkClick r:id="rId2"/>
              </a:rPr>
              <a:t>http://cxc.harvard.edu/csc2/</a:t>
            </a:r>
            <a:r>
              <a:rPr lang="en-US" dirty="0"/>
              <a:t>   (CSC 2.0 web page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Full preliminary cross-matched source list soon to be released (~3 weeks)</a:t>
            </a:r>
          </a:p>
          <a:p>
            <a:r>
              <a:rPr lang="en-US" dirty="0" smtClean="0"/>
              <a:t>Aiming to start source property processing October 17</a:t>
            </a:r>
          </a:p>
          <a:p>
            <a:r>
              <a:rPr lang="en-US" dirty="0" smtClean="0"/>
              <a:t>Complete production of source properties estimate ~3 months</a:t>
            </a:r>
          </a:p>
          <a:p>
            <a:pPr lvl="1"/>
            <a:r>
              <a:rPr lang="en-US" dirty="0" smtClean="0"/>
              <a:t>Preliminary source properties will be accessible in </a:t>
            </a:r>
            <a:r>
              <a:rPr lang="en-US" dirty="0" err="1" smtClean="0"/>
              <a:t>CSCview</a:t>
            </a:r>
            <a:r>
              <a:rPr lang="en-US" dirty="0" smtClean="0"/>
              <a:t> during production</a:t>
            </a:r>
          </a:p>
          <a:p>
            <a:r>
              <a:rPr lang="en-US" dirty="0" smtClean="0"/>
              <a:t>Limiting sensitivity included in full release</a:t>
            </a:r>
          </a:p>
          <a:p>
            <a:r>
              <a:rPr lang="en-US" dirty="0" smtClean="0"/>
              <a:t>Full documented CSC2 release Feb 2018</a:t>
            </a:r>
          </a:p>
          <a:p>
            <a:r>
              <a:rPr lang="en-US" dirty="0" smtClean="0"/>
              <a:t>Convex hull (large extent) sources and properties</a:t>
            </a:r>
          </a:p>
          <a:p>
            <a:r>
              <a:rPr lang="en-US" dirty="0" smtClean="0"/>
              <a:t>Catalog description and characterization papers to follow</a:t>
            </a:r>
          </a:p>
          <a:p>
            <a:r>
              <a:rPr lang="en-US" dirty="0" smtClean="0"/>
              <a:t>AAS session in January 2018 to present CSC2 and demo interfaces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7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Master-Match QA</a:t>
            </a:r>
          </a:p>
          <a:p>
            <a:r>
              <a:rPr lang="en-US" dirty="0" smtClean="0"/>
              <a:t>The Complex Data Structures underneath </a:t>
            </a:r>
            <a:r>
              <a:rPr lang="en-US" dirty="0" err="1" smtClean="0"/>
              <a:t>CSCview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8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01"/>
            <a:ext cx="8229600" cy="824727"/>
          </a:xfrm>
        </p:spPr>
        <p:txBody>
          <a:bodyPr/>
          <a:lstStyle/>
          <a:p>
            <a:r>
              <a:rPr lang="en-US" dirty="0" smtClean="0"/>
              <a:t>Master-Match QA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7" r="21"/>
          <a:stretch/>
        </p:blipFill>
        <p:spPr>
          <a:xfrm>
            <a:off x="824593" y="1194138"/>
            <a:ext cx="7272192" cy="540903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7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8" b="520"/>
          <a:stretch/>
        </p:blipFill>
        <p:spPr>
          <a:xfrm>
            <a:off x="-1" y="0"/>
            <a:ext cx="9236113" cy="6858000"/>
          </a:xfrm>
        </p:spPr>
      </p:pic>
      <p:sp>
        <p:nvSpPr>
          <p:cNvPr id="5" name="TextBox 4"/>
          <p:cNvSpPr txBox="1"/>
          <p:nvPr/>
        </p:nvSpPr>
        <p:spPr>
          <a:xfrm>
            <a:off x="525721" y="632047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Final Master Sources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5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04" b="-319"/>
          <a:stretch/>
        </p:blipFill>
        <p:spPr>
          <a:xfrm>
            <a:off x="-46139" y="0"/>
            <a:ext cx="9190139" cy="692157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1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12" r="4896" b="-915"/>
          <a:stretch/>
        </p:blipFill>
        <p:spPr>
          <a:xfrm>
            <a:off x="0" y="-1"/>
            <a:ext cx="9144000" cy="691341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0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" r="4506" b="-362"/>
          <a:stretch/>
        </p:blipFill>
        <p:spPr>
          <a:xfrm>
            <a:off x="0" y="0"/>
            <a:ext cx="9144000" cy="6907424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5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24"/>
            <a:ext cx="8229600" cy="1225734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Complex Data Structures underneath </a:t>
            </a:r>
            <a:r>
              <a:rPr lang="en-US" sz="2800" dirty="0" err="1" smtClean="0"/>
              <a:t>CSCView</a:t>
            </a:r>
            <a:endParaRPr lang="en-US" sz="2800" dirty="0"/>
          </a:p>
        </p:txBody>
      </p:sp>
      <p:pic>
        <p:nvPicPr>
          <p:cNvPr id="5" name="Content Placeholder 4" descr="master_source_A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t="7742" r="518"/>
          <a:stretch/>
        </p:blipFill>
        <p:spPr>
          <a:xfrm>
            <a:off x="2882604" y="1128232"/>
            <a:ext cx="3589004" cy="5404882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6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ster_source_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r="7401"/>
          <a:stretch/>
        </p:blipFill>
        <p:spPr>
          <a:xfrm>
            <a:off x="64976" y="100418"/>
            <a:ext cx="9056535" cy="669260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3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ck_sources_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4" b="7974"/>
          <a:stretch>
            <a:fillRect/>
          </a:stretch>
        </p:blipFill>
        <p:spPr>
          <a:xfrm>
            <a:off x="112713" y="82550"/>
            <a:ext cx="8959850" cy="670401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138"/>
            <a:ext cx="3087611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Sgr</a:t>
            </a:r>
            <a:r>
              <a:rPr lang="en-US" dirty="0" smtClean="0"/>
              <a:t> A* Region </a:t>
            </a:r>
            <a:br>
              <a:rPr lang="en-US" dirty="0" smtClean="0"/>
            </a:br>
            <a:r>
              <a:rPr lang="en-US" sz="3600" dirty="0" smtClean="0"/>
              <a:t>Source Density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92864" y="1661848"/>
            <a:ext cx="26443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err="1" smtClean="0"/>
              <a:t>Sgr</a:t>
            </a:r>
            <a:r>
              <a:rPr lang="en-US" sz="2000" dirty="0" smtClean="0"/>
              <a:t> A* stacks detections included in pd2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Map shows detection density (number of detections per pixel)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04"/>
          <a:stretch/>
        </p:blipFill>
        <p:spPr>
          <a:xfrm>
            <a:off x="3087611" y="172680"/>
            <a:ext cx="5941008" cy="6590964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3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6" b="391"/>
          <a:stretch/>
        </p:blipFill>
        <p:spPr>
          <a:xfrm>
            <a:off x="183116" y="0"/>
            <a:ext cx="8515578" cy="68580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8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47"/>
            <a:ext cx="8229600" cy="976364"/>
          </a:xfrm>
        </p:spPr>
        <p:txBody>
          <a:bodyPr/>
          <a:lstStyle/>
          <a:p>
            <a:r>
              <a:rPr lang="en-US" dirty="0" smtClean="0"/>
              <a:t>Stack </a:t>
            </a:r>
            <a:r>
              <a:rPr lang="en-US" dirty="0"/>
              <a:t>D</a:t>
            </a:r>
            <a:r>
              <a:rPr lang="en-US" dirty="0" smtClean="0"/>
              <a:t>etection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843"/>
            <a:ext cx="8229600" cy="1198093"/>
          </a:xfrm>
        </p:spPr>
        <p:txBody>
          <a:bodyPr>
            <a:normAutofit fontScale="55000" lnSpcReduction="20000"/>
          </a:bodyPr>
          <a:lstStyle/>
          <a:p>
            <a:pPr lvl="1"/>
            <a:r>
              <a:rPr lang="en-US" dirty="0" smtClean="0"/>
              <a:t>Detection positions and amplitudes in different photometry bands</a:t>
            </a:r>
          </a:p>
          <a:p>
            <a:pPr lvl="1"/>
            <a:r>
              <a:rPr lang="en-US" dirty="0" smtClean="0"/>
              <a:t>Amplitude from MLE fit is good proxy of flux</a:t>
            </a:r>
          </a:p>
          <a:p>
            <a:pPr lvl="1"/>
            <a:r>
              <a:rPr lang="en-US" dirty="0" smtClean="0"/>
              <a:t>Conversion </a:t>
            </a:r>
            <a:r>
              <a:rPr lang="en-US" dirty="0"/>
              <a:t>from the provided photon fluxes to energy </a:t>
            </a:r>
            <a:r>
              <a:rPr lang="en-US" dirty="0" smtClean="0"/>
              <a:t>requires model assumption by user</a:t>
            </a:r>
          </a:p>
          <a:p>
            <a:pPr lvl="1"/>
            <a:r>
              <a:rPr lang="en-US" dirty="0" smtClean="0"/>
              <a:t>Both model and photon based fluxes will be calculated in the source properties pipelines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53" y="2306936"/>
            <a:ext cx="5840487" cy="380114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7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 and Properties of pd2 Stacks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http://</a:t>
            </a:r>
            <a:r>
              <a:rPr lang="en-US" sz="2700" dirty="0" err="1"/>
              <a:t>cxc.harvard.edu</a:t>
            </a:r>
            <a:r>
              <a:rPr lang="en-US" sz="2700" dirty="0"/>
              <a:t>/csc2/pd2</a:t>
            </a:r>
            <a:r>
              <a:rPr lang="en-US" sz="2700" dirty="0" smtClean="0"/>
              <a:t>/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563"/>
            <a:ext cx="9144000" cy="1866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7685"/>
            <a:ext cx="9144000" cy="592878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75424" y="2549390"/>
            <a:ext cx="2720454" cy="464386"/>
          </a:xfrm>
          <a:custGeom>
            <a:avLst/>
            <a:gdLst>
              <a:gd name="connsiteX0" fmla="*/ 57269 w 2693022"/>
              <a:gd name="connsiteY0" fmla="*/ 132682 h 464386"/>
              <a:gd name="connsiteX1" fmla="*/ 401 w 2693022"/>
              <a:gd name="connsiteY1" fmla="*/ 217977 h 464386"/>
              <a:gd name="connsiteX2" fmla="*/ 9879 w 2693022"/>
              <a:gd name="connsiteY2" fmla="*/ 303273 h 464386"/>
              <a:gd name="connsiteX3" fmla="*/ 19357 w 2693022"/>
              <a:gd name="connsiteY3" fmla="*/ 341182 h 464386"/>
              <a:gd name="connsiteX4" fmla="*/ 76226 w 2693022"/>
              <a:gd name="connsiteY4" fmla="*/ 379091 h 464386"/>
              <a:gd name="connsiteX5" fmla="*/ 114138 w 2693022"/>
              <a:gd name="connsiteY5" fmla="*/ 398045 h 464386"/>
              <a:gd name="connsiteX6" fmla="*/ 161529 w 2693022"/>
              <a:gd name="connsiteY6" fmla="*/ 407523 h 464386"/>
              <a:gd name="connsiteX7" fmla="*/ 199441 w 2693022"/>
              <a:gd name="connsiteY7" fmla="*/ 417000 h 464386"/>
              <a:gd name="connsiteX8" fmla="*/ 313178 w 2693022"/>
              <a:gd name="connsiteY8" fmla="*/ 435955 h 464386"/>
              <a:gd name="connsiteX9" fmla="*/ 521696 w 2693022"/>
              <a:gd name="connsiteY9" fmla="*/ 445432 h 464386"/>
              <a:gd name="connsiteX10" fmla="*/ 824996 w 2693022"/>
              <a:gd name="connsiteY10" fmla="*/ 454909 h 464386"/>
              <a:gd name="connsiteX11" fmla="*/ 1279945 w 2693022"/>
              <a:gd name="connsiteY11" fmla="*/ 464386 h 464386"/>
              <a:gd name="connsiteX12" fmla="*/ 1877065 w 2693022"/>
              <a:gd name="connsiteY12" fmla="*/ 454909 h 464386"/>
              <a:gd name="connsiteX13" fmla="*/ 2000281 w 2693022"/>
              <a:gd name="connsiteY13" fmla="*/ 445432 h 464386"/>
              <a:gd name="connsiteX14" fmla="*/ 2161408 w 2693022"/>
              <a:gd name="connsiteY14" fmla="*/ 435955 h 464386"/>
              <a:gd name="connsiteX15" fmla="*/ 2502620 w 2693022"/>
              <a:gd name="connsiteY15" fmla="*/ 417000 h 464386"/>
              <a:gd name="connsiteX16" fmla="*/ 2540532 w 2693022"/>
              <a:gd name="connsiteY16" fmla="*/ 407523 h 464386"/>
              <a:gd name="connsiteX17" fmla="*/ 2597401 w 2693022"/>
              <a:gd name="connsiteY17" fmla="*/ 398045 h 464386"/>
              <a:gd name="connsiteX18" fmla="*/ 2644792 w 2693022"/>
              <a:gd name="connsiteY18" fmla="*/ 388568 h 464386"/>
              <a:gd name="connsiteX19" fmla="*/ 2692182 w 2693022"/>
              <a:gd name="connsiteY19" fmla="*/ 341182 h 464386"/>
              <a:gd name="connsiteX20" fmla="*/ 2644792 w 2693022"/>
              <a:gd name="connsiteY20" fmla="*/ 208500 h 464386"/>
              <a:gd name="connsiteX21" fmla="*/ 2625835 w 2693022"/>
              <a:gd name="connsiteY21" fmla="*/ 189545 h 464386"/>
              <a:gd name="connsiteX22" fmla="*/ 2597401 w 2693022"/>
              <a:gd name="connsiteY22" fmla="*/ 180068 h 464386"/>
              <a:gd name="connsiteX23" fmla="*/ 2521576 w 2693022"/>
              <a:gd name="connsiteY23" fmla="*/ 142159 h 464386"/>
              <a:gd name="connsiteX24" fmla="*/ 2455230 w 2693022"/>
              <a:gd name="connsiteY24" fmla="*/ 113727 h 464386"/>
              <a:gd name="connsiteX25" fmla="*/ 2388883 w 2693022"/>
              <a:gd name="connsiteY25" fmla="*/ 94772 h 464386"/>
              <a:gd name="connsiteX26" fmla="*/ 2360449 w 2693022"/>
              <a:gd name="connsiteY26" fmla="*/ 85295 h 464386"/>
              <a:gd name="connsiteX27" fmla="*/ 2322536 w 2693022"/>
              <a:gd name="connsiteY27" fmla="*/ 75818 h 464386"/>
              <a:gd name="connsiteX28" fmla="*/ 2199321 w 2693022"/>
              <a:gd name="connsiteY28" fmla="*/ 47386 h 464386"/>
              <a:gd name="connsiteX29" fmla="*/ 1810719 w 2693022"/>
              <a:gd name="connsiteY29" fmla="*/ 37909 h 464386"/>
              <a:gd name="connsiteX30" fmla="*/ 1659069 w 2693022"/>
              <a:gd name="connsiteY30" fmla="*/ 28431 h 464386"/>
              <a:gd name="connsiteX31" fmla="*/ 1156729 w 2693022"/>
              <a:gd name="connsiteY31" fmla="*/ 9477 h 464386"/>
              <a:gd name="connsiteX32" fmla="*/ 938733 w 2693022"/>
              <a:gd name="connsiteY32" fmla="*/ 0 h 464386"/>
              <a:gd name="connsiteX33" fmla="*/ 275266 w 2693022"/>
              <a:gd name="connsiteY33" fmla="*/ 9477 h 464386"/>
              <a:gd name="connsiteX34" fmla="*/ 180485 w 2693022"/>
              <a:gd name="connsiteY34" fmla="*/ 18954 h 464386"/>
              <a:gd name="connsiteX35" fmla="*/ 114138 w 2693022"/>
              <a:gd name="connsiteY35" fmla="*/ 37909 h 464386"/>
              <a:gd name="connsiteX36" fmla="*/ 104660 w 2693022"/>
              <a:gd name="connsiteY36" fmla="*/ 66341 h 464386"/>
              <a:gd name="connsiteX37" fmla="*/ 47791 w 2693022"/>
              <a:gd name="connsiteY37" fmla="*/ 151636 h 464386"/>
              <a:gd name="connsiteX38" fmla="*/ 19357 w 2693022"/>
              <a:gd name="connsiteY38" fmla="*/ 180068 h 46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93022" h="464386">
                <a:moveTo>
                  <a:pt x="57269" y="132682"/>
                </a:moveTo>
                <a:cubicBezTo>
                  <a:pt x="48066" y="144184"/>
                  <a:pt x="2188" y="194742"/>
                  <a:pt x="401" y="217977"/>
                </a:cubicBezTo>
                <a:cubicBezTo>
                  <a:pt x="-1793" y="246500"/>
                  <a:pt x="5529" y="274999"/>
                  <a:pt x="9879" y="303273"/>
                </a:cubicBezTo>
                <a:cubicBezTo>
                  <a:pt x="11860" y="316147"/>
                  <a:pt x="12894" y="329873"/>
                  <a:pt x="19357" y="341182"/>
                </a:cubicBezTo>
                <a:cubicBezTo>
                  <a:pt x="38687" y="375007"/>
                  <a:pt x="47127" y="366622"/>
                  <a:pt x="76226" y="379091"/>
                </a:cubicBezTo>
                <a:cubicBezTo>
                  <a:pt x="89213" y="384656"/>
                  <a:pt x="100734" y="393577"/>
                  <a:pt x="114138" y="398045"/>
                </a:cubicBezTo>
                <a:cubicBezTo>
                  <a:pt x="129421" y="403139"/>
                  <a:pt x="145803" y="404029"/>
                  <a:pt x="161529" y="407523"/>
                </a:cubicBezTo>
                <a:cubicBezTo>
                  <a:pt x="174245" y="410349"/>
                  <a:pt x="186725" y="414175"/>
                  <a:pt x="199441" y="417000"/>
                </a:cubicBezTo>
                <a:cubicBezTo>
                  <a:pt x="230071" y="423806"/>
                  <a:pt x="284505" y="433978"/>
                  <a:pt x="313178" y="435955"/>
                </a:cubicBezTo>
                <a:cubicBezTo>
                  <a:pt x="382591" y="440742"/>
                  <a:pt x="452166" y="442857"/>
                  <a:pt x="521696" y="445432"/>
                </a:cubicBezTo>
                <a:lnTo>
                  <a:pt x="824996" y="454909"/>
                </a:lnTo>
                <a:lnTo>
                  <a:pt x="1279945" y="464386"/>
                </a:lnTo>
                <a:lnTo>
                  <a:pt x="1877065" y="454909"/>
                </a:lnTo>
                <a:cubicBezTo>
                  <a:pt x="1918244" y="453825"/>
                  <a:pt x="1959179" y="448172"/>
                  <a:pt x="2000281" y="445432"/>
                </a:cubicBezTo>
                <a:lnTo>
                  <a:pt x="2161408" y="435955"/>
                </a:lnTo>
                <a:cubicBezTo>
                  <a:pt x="2483323" y="419860"/>
                  <a:pt x="2271339" y="434789"/>
                  <a:pt x="2502620" y="417000"/>
                </a:cubicBezTo>
                <a:cubicBezTo>
                  <a:pt x="2515257" y="413841"/>
                  <a:pt x="2527759" y="410077"/>
                  <a:pt x="2540532" y="407523"/>
                </a:cubicBezTo>
                <a:cubicBezTo>
                  <a:pt x="2559377" y="403754"/>
                  <a:pt x="2578493" y="401483"/>
                  <a:pt x="2597401" y="398045"/>
                </a:cubicBezTo>
                <a:cubicBezTo>
                  <a:pt x="2613251" y="395163"/>
                  <a:pt x="2628995" y="391727"/>
                  <a:pt x="2644792" y="388568"/>
                </a:cubicBezTo>
                <a:cubicBezTo>
                  <a:pt x="2659467" y="378786"/>
                  <a:pt x="2690144" y="363602"/>
                  <a:pt x="2692182" y="341182"/>
                </a:cubicBezTo>
                <a:cubicBezTo>
                  <a:pt x="2696935" y="288903"/>
                  <a:pt x="2681577" y="245281"/>
                  <a:pt x="2644792" y="208500"/>
                </a:cubicBezTo>
                <a:cubicBezTo>
                  <a:pt x="2638473" y="202182"/>
                  <a:pt x="2633498" y="194142"/>
                  <a:pt x="2625835" y="189545"/>
                </a:cubicBezTo>
                <a:cubicBezTo>
                  <a:pt x="2617268" y="184405"/>
                  <a:pt x="2606496" y="184202"/>
                  <a:pt x="2597401" y="180068"/>
                </a:cubicBezTo>
                <a:cubicBezTo>
                  <a:pt x="2571676" y="168376"/>
                  <a:pt x="2548384" y="151094"/>
                  <a:pt x="2521576" y="142159"/>
                </a:cubicBezTo>
                <a:cubicBezTo>
                  <a:pt x="2454889" y="119932"/>
                  <a:pt x="2537219" y="148862"/>
                  <a:pt x="2455230" y="113727"/>
                </a:cubicBezTo>
                <a:cubicBezTo>
                  <a:pt x="2432514" y="103992"/>
                  <a:pt x="2412919" y="101639"/>
                  <a:pt x="2388883" y="94772"/>
                </a:cubicBezTo>
                <a:cubicBezTo>
                  <a:pt x="2379277" y="92028"/>
                  <a:pt x="2370055" y="88039"/>
                  <a:pt x="2360449" y="85295"/>
                </a:cubicBezTo>
                <a:cubicBezTo>
                  <a:pt x="2347924" y="81717"/>
                  <a:pt x="2335013" y="79561"/>
                  <a:pt x="2322536" y="75818"/>
                </a:cubicBezTo>
                <a:cubicBezTo>
                  <a:pt x="2264573" y="58431"/>
                  <a:pt x="2262976" y="50038"/>
                  <a:pt x="2199321" y="47386"/>
                </a:cubicBezTo>
                <a:cubicBezTo>
                  <a:pt x="2069861" y="41992"/>
                  <a:pt x="1940253" y="41068"/>
                  <a:pt x="1810719" y="37909"/>
                </a:cubicBezTo>
                <a:lnTo>
                  <a:pt x="1659069" y="28431"/>
                </a:lnTo>
                <a:cubicBezTo>
                  <a:pt x="1470370" y="18997"/>
                  <a:pt x="1349949" y="16908"/>
                  <a:pt x="1156729" y="9477"/>
                </a:cubicBezTo>
                <a:lnTo>
                  <a:pt x="938733" y="0"/>
                </a:lnTo>
                <a:lnTo>
                  <a:pt x="275266" y="9477"/>
                </a:lnTo>
                <a:cubicBezTo>
                  <a:pt x="243525" y="10270"/>
                  <a:pt x="211917" y="14464"/>
                  <a:pt x="180485" y="18954"/>
                </a:cubicBezTo>
                <a:cubicBezTo>
                  <a:pt x="159651" y="21930"/>
                  <a:pt x="134397" y="31156"/>
                  <a:pt x="114138" y="37909"/>
                </a:cubicBezTo>
                <a:cubicBezTo>
                  <a:pt x="110979" y="47386"/>
                  <a:pt x="109512" y="57608"/>
                  <a:pt x="104660" y="66341"/>
                </a:cubicBezTo>
                <a:cubicBezTo>
                  <a:pt x="104650" y="66359"/>
                  <a:pt x="57275" y="137412"/>
                  <a:pt x="47791" y="151636"/>
                </a:cubicBezTo>
                <a:cubicBezTo>
                  <a:pt x="27082" y="182697"/>
                  <a:pt x="40226" y="180068"/>
                  <a:pt x="19357" y="18006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60048" y="3013776"/>
            <a:ext cx="2369525" cy="1307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5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 l="-26554" r="-26554"/>
          <a:stretch>
            <a:fillRect/>
          </a:stretch>
        </p:blipFill>
        <p:spPr>
          <a:xfrm>
            <a:off x="3655486" y="2985991"/>
            <a:ext cx="6128355" cy="3370359"/>
          </a:xfrm>
        </p:spPr>
      </p:pic>
    </p:spTree>
    <p:extLst>
      <p:ext uri="{BB962C8B-B14F-4D97-AF65-F5344CB8AC3E}">
        <p14:creationId xmlns:p14="http://schemas.microsoft.com/office/powerpoint/2010/main" val="385816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5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Detection Cross-Matching near Completion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019"/>
            <a:ext cx="8229600" cy="36851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Link detections among different stacks to create CSC2 source list</a:t>
            </a:r>
          </a:p>
          <a:p>
            <a:r>
              <a:rPr lang="en-US" dirty="0" smtClean="0"/>
              <a:t>Identify regions observed where a given source was not detected</a:t>
            </a:r>
          </a:p>
          <a:p>
            <a:r>
              <a:rPr lang="en-US" dirty="0" smtClean="0"/>
              <a:t>Identify ambiguous detections (contribution from multiple sources)</a:t>
            </a:r>
          </a:p>
          <a:p>
            <a:r>
              <a:rPr lang="en-US" dirty="0" smtClean="0"/>
              <a:t>Data processed with CSC1 algorithm + manual Quality Assurance</a:t>
            </a:r>
          </a:p>
          <a:p>
            <a:r>
              <a:rPr lang="en-US" dirty="0" smtClean="0"/>
              <a:t>Completed processing and QA except </a:t>
            </a:r>
            <a:r>
              <a:rPr lang="en-US" dirty="0" err="1" smtClean="0"/>
              <a:t>Sgr</a:t>
            </a:r>
            <a:r>
              <a:rPr lang="en-US" dirty="0" smtClean="0"/>
              <a:t> A* stacks</a:t>
            </a:r>
          </a:p>
          <a:p>
            <a:r>
              <a:rPr lang="en-US" dirty="0" err="1" smtClean="0"/>
              <a:t>Sgr</a:t>
            </a:r>
            <a:r>
              <a:rPr lang="en-US" dirty="0" smtClean="0"/>
              <a:t> A* processing near completion</a:t>
            </a:r>
          </a:p>
          <a:p>
            <a:r>
              <a:rPr lang="en-US" dirty="0" smtClean="0"/>
              <a:t>Pre-release Source List being prepared</a:t>
            </a:r>
          </a:p>
          <a:p>
            <a:pPr lvl="1"/>
            <a:r>
              <a:rPr lang="en-US" dirty="0" smtClean="0"/>
              <a:t>Expected in 3 weeks</a:t>
            </a:r>
          </a:p>
          <a:p>
            <a:pPr lvl="1"/>
            <a:r>
              <a:rPr lang="fi-FI" smtClean="0"/>
              <a:t>315,887</a:t>
            </a:r>
            <a:r>
              <a:rPr lang="en-US" dirty="0" smtClean="0"/>
              <a:t> </a:t>
            </a:r>
            <a:r>
              <a:rPr lang="en-US" dirty="0" smtClean="0"/>
              <a:t>master match sources</a:t>
            </a:r>
          </a:p>
          <a:p>
            <a:pPr lvl="1"/>
            <a:r>
              <a:rPr lang="en-US" dirty="0" smtClean="0"/>
              <a:t>List will include master source positions and </a:t>
            </a:r>
            <a:r>
              <a:rPr lang="en-US" dirty="0"/>
              <a:t>amplitudes </a:t>
            </a:r>
            <a:r>
              <a:rPr lang="en-US" dirty="0" smtClean="0"/>
              <a:t>in </a:t>
            </a:r>
            <a:r>
              <a:rPr lang="en-US" dirty="0"/>
              <a:t>different photometry bands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4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47"/>
            <a:ext cx="8229600" cy="9195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Source property pipelines in final testing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859"/>
            <a:ext cx="8229600" cy="5318217"/>
          </a:xfrm>
        </p:spPr>
        <p:txBody>
          <a:bodyPr/>
          <a:lstStyle/>
          <a:p>
            <a:r>
              <a:rPr lang="en-US" dirty="0" smtClean="0"/>
              <a:t>Algorithms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FEC310"/>
                </a:solidFill>
              </a:rPr>
              <a:t>see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76DA31"/>
                </a:solidFill>
              </a:rPr>
              <a:t>next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slides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Pipeline infrastructure (source based pipelines) - </a:t>
            </a:r>
            <a:r>
              <a:rPr lang="en-US" b="1" dirty="0" smtClean="0">
                <a:solidFill>
                  <a:srgbClr val="008000"/>
                </a:solidFill>
              </a:rPr>
              <a:t>OK</a:t>
            </a:r>
          </a:p>
          <a:p>
            <a:r>
              <a:rPr lang="en-US" dirty="0" smtClean="0"/>
              <a:t>Correct transmission of parameters among files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6DA31"/>
                </a:solidFill>
              </a:rPr>
              <a:t>final check </a:t>
            </a:r>
          </a:p>
          <a:p>
            <a:r>
              <a:rPr lang="en-US" dirty="0" smtClean="0"/>
              <a:t>Population of archive - </a:t>
            </a:r>
            <a:r>
              <a:rPr lang="en-US" b="1" dirty="0" smtClean="0">
                <a:solidFill>
                  <a:srgbClr val="008000"/>
                </a:solidFill>
              </a:rPr>
              <a:t>OK</a:t>
            </a:r>
          </a:p>
          <a:p>
            <a:r>
              <a:rPr lang="en-US" dirty="0" smtClean="0"/>
              <a:t>Archive interface </a:t>
            </a:r>
            <a:r>
              <a:rPr lang="en-US" dirty="0" err="1" smtClean="0"/>
              <a:t>CSCview</a:t>
            </a:r>
            <a:r>
              <a:rPr lang="en-US" dirty="0" smtClean="0"/>
              <a:t> - </a:t>
            </a:r>
            <a:r>
              <a:rPr lang="en-US" b="1" dirty="0" smtClean="0">
                <a:solidFill>
                  <a:srgbClr val="008000"/>
                </a:solidFill>
              </a:rPr>
              <a:t>OK</a:t>
            </a:r>
          </a:p>
          <a:p>
            <a:r>
              <a:rPr lang="en-US" dirty="0" smtClean="0"/>
              <a:t>October 6 GO/NO GO/ALTERNATIVE check point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2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Example of Aperture Photometry Extraction - </a:t>
            </a:r>
            <a:r>
              <a:rPr lang="en-US" sz="3200" b="1" dirty="0" smtClean="0">
                <a:solidFill>
                  <a:srgbClr val="008000"/>
                </a:solidFill>
              </a:rPr>
              <a:t>OK</a:t>
            </a:r>
            <a:endParaRPr lang="en-US" sz="3200" b="1" dirty="0">
              <a:solidFill>
                <a:srgbClr val="008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5" r="293"/>
          <a:stretch/>
        </p:blipFill>
        <p:spPr>
          <a:xfrm>
            <a:off x="2642663" y="1152274"/>
            <a:ext cx="3860919" cy="3739670"/>
          </a:xfrm>
        </p:spPr>
      </p:pic>
      <p:sp>
        <p:nvSpPr>
          <p:cNvPr id="3" name="TextBox 2"/>
          <p:cNvSpPr txBox="1"/>
          <p:nvPr/>
        </p:nvSpPr>
        <p:spPr>
          <a:xfrm>
            <a:off x="856512" y="4993742"/>
            <a:ext cx="7371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Simultaneous photometry estimation in crowded field</a:t>
            </a:r>
          </a:p>
          <a:p>
            <a:pPr marL="742950" lvl="1" indent="-285750">
              <a:buFont typeface="Lucida Grande"/>
              <a:buChar char="-"/>
            </a:pPr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err="1"/>
              <a:t>Primini</a:t>
            </a:r>
            <a:r>
              <a:rPr lang="en-US" dirty="0"/>
              <a:t>, F. A.; </a:t>
            </a:r>
            <a:r>
              <a:rPr lang="en-US" dirty="0" err="1"/>
              <a:t>Kashyap</a:t>
            </a:r>
            <a:r>
              <a:rPr lang="en-US" dirty="0"/>
              <a:t>, V. L</a:t>
            </a:r>
            <a:r>
              <a:rPr lang="en-US" dirty="0" smtClean="0"/>
              <a:t>. 2014, </a:t>
            </a:r>
            <a:r>
              <a:rPr lang="en-US" dirty="0" err="1" smtClean="0"/>
              <a:t>ApJ</a:t>
            </a:r>
            <a:r>
              <a:rPr lang="en-US" dirty="0" smtClean="0"/>
              <a:t>, 796, 24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Algorithm checked against simulations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Pipeline results verified against published algorithm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0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5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Fluxes from Probability Density Estimation </a:t>
            </a:r>
            <a:r>
              <a:rPr lang="en-US" sz="3600" b="1" dirty="0" smtClean="0">
                <a:solidFill>
                  <a:srgbClr val="008000"/>
                </a:solidFill>
              </a:rPr>
              <a:t>OK</a:t>
            </a:r>
            <a:endParaRPr lang="en-US" sz="3600" b="1" dirty="0">
              <a:solidFill>
                <a:srgbClr val="008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2889" r="-22889"/>
          <a:stretch>
            <a:fillRect/>
          </a:stretch>
        </p:blipFill>
        <p:spPr>
          <a:xfrm>
            <a:off x="-145003" y="1070934"/>
            <a:ext cx="9191971" cy="505523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CSC2.0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4F28-BF4F-C345-9A3E-ADC47ED701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9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14836</TotalTime>
  <Words>1147</Words>
  <Application>Microsoft Macintosh PowerPoint</Application>
  <PresentationFormat>On-screen Show (4:3)</PresentationFormat>
  <Paragraphs>194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Chandra Source Catalog 2 Production and Release Status</vt:lpstr>
      <vt:lpstr>All stack detections complete</vt:lpstr>
      <vt:lpstr>Sgr A* Region  Source Density</vt:lpstr>
      <vt:lpstr>Stack Detection List</vt:lpstr>
      <vt:lpstr>List and Properties of pd2 Stacks http://cxc.harvard.edu/csc2/pd2/</vt:lpstr>
      <vt:lpstr>Detection Cross-Matching near Completion </vt:lpstr>
      <vt:lpstr>Source property pipelines in final testing</vt:lpstr>
      <vt:lpstr>Example of Aperture Photometry Extraction - OK</vt:lpstr>
      <vt:lpstr>Fluxes from Probability Density Estimation OK</vt:lpstr>
      <vt:lpstr>Bayesian Blocks Algorithm - OK</vt:lpstr>
      <vt:lpstr>Bayesian Blocks Test field ~ 500 sources</vt:lpstr>
      <vt:lpstr>Example of successful test: Source with no variability in each photometry band (b, s, m, h) – single Bayesian block</vt:lpstr>
      <vt:lpstr>Example of successful test: Source with variability  Multiple Bayesian blocks</vt:lpstr>
      <vt:lpstr>Model Flux versus Band Flux - OK </vt:lpstr>
      <vt:lpstr>Source Properties Algorithm Summary</vt:lpstr>
      <vt:lpstr>Source Properties Outlook</vt:lpstr>
      <vt:lpstr>CSC2 User Interface</vt:lpstr>
      <vt:lpstr>PowerPoint Presentation</vt:lpstr>
      <vt:lpstr>PowerPoint Presentation</vt:lpstr>
      <vt:lpstr>CSC2 Summary and Outlook</vt:lpstr>
      <vt:lpstr>Additional Information</vt:lpstr>
      <vt:lpstr>Master-Match QA</vt:lpstr>
      <vt:lpstr>PowerPoint Presentation</vt:lpstr>
      <vt:lpstr>PowerPoint Presentation</vt:lpstr>
      <vt:lpstr>PowerPoint Presentation</vt:lpstr>
      <vt:lpstr>PowerPoint Presentation</vt:lpstr>
      <vt:lpstr>The Complex Data Structures underneath CSCView</vt:lpstr>
      <vt:lpstr>PowerPoint Presentation</vt:lpstr>
      <vt:lpstr>PowerPoint Presentation</vt:lpstr>
      <vt:lpstr>PowerPoint Presentation</vt:lpstr>
    </vt:vector>
  </TitlesOfParts>
  <Company>Smithsonian Astrophysical Observatory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 Administrator</dc:creator>
  <cp:lastModifiedBy>Local Administrator</cp:lastModifiedBy>
  <cp:revision>62</cp:revision>
  <dcterms:created xsi:type="dcterms:W3CDTF">2017-09-21T14:48:11Z</dcterms:created>
  <dcterms:modified xsi:type="dcterms:W3CDTF">2017-10-02T17:27:37Z</dcterms:modified>
</cp:coreProperties>
</file>