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vml" ContentType="application/vnd.openxmlformats-officedocument.vmlDrawing"/>
  <Default Extension="bin" ContentType="application/vnd.openxmlformats-officedocument.oleObjec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5"/>
  </p:notesMasterIdLst>
  <p:handoutMasterIdLst>
    <p:handoutMasterId r:id="rId26"/>
  </p:handoutMasterIdLst>
  <p:sldIdLst>
    <p:sldId id="256" r:id="rId2"/>
    <p:sldId id="257" r:id="rId3"/>
    <p:sldId id="258" r:id="rId4"/>
    <p:sldId id="259" r:id="rId5"/>
    <p:sldId id="260" r:id="rId6"/>
    <p:sldId id="261" r:id="rId7"/>
    <p:sldId id="277" r:id="rId8"/>
    <p:sldId id="262" r:id="rId9"/>
    <p:sldId id="264" r:id="rId10"/>
    <p:sldId id="265" r:id="rId11"/>
    <p:sldId id="282" r:id="rId12"/>
    <p:sldId id="267" r:id="rId13"/>
    <p:sldId id="268" r:id="rId14"/>
    <p:sldId id="269" r:id="rId15"/>
    <p:sldId id="270" r:id="rId16"/>
    <p:sldId id="271" r:id="rId17"/>
    <p:sldId id="278" r:id="rId18"/>
    <p:sldId id="279" r:id="rId19"/>
    <p:sldId id="273" r:id="rId20"/>
    <p:sldId id="274" r:id="rId21"/>
    <p:sldId id="275" r:id="rId22"/>
    <p:sldId id="276" r:id="rId23"/>
    <p:sldId id="280"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468" autoAdjust="0"/>
    <p:restoredTop sz="86385"/>
  </p:normalViewPr>
  <p:slideViewPr>
    <p:cSldViewPr snapToGrid="0" snapToObjects="1">
      <p:cViewPr>
        <p:scale>
          <a:sx n="100" d="100"/>
          <a:sy n="100" d="100"/>
        </p:scale>
        <p:origin x="568" y="432"/>
      </p:cViewPr>
      <p:guideLst>
        <p:guide orient="horz" pos="2160"/>
        <p:guide pos="2880"/>
      </p:guideLst>
    </p:cSldViewPr>
  </p:slideViewPr>
  <p:outlineViewPr>
    <p:cViewPr>
      <p:scale>
        <a:sx n="33" d="100"/>
        <a:sy n="33" d="100"/>
      </p:scale>
      <p:origin x="0" y="-1480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8E7633C-4B5F-454C-B651-F81CAD83925B}" type="datetimeFigureOut">
              <a:rPr lang="en-US" smtClean="0"/>
              <a:t>9/25/17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8E42CFE-F1CD-D142-B1D7-81F49E819A4A}" type="slidenum">
              <a:rPr lang="en-US" smtClean="0"/>
              <a:t>‹#›</a:t>
            </a:fld>
            <a:endParaRPr lang="en-US"/>
          </a:p>
        </p:txBody>
      </p:sp>
    </p:spTree>
    <p:extLst>
      <p:ext uri="{BB962C8B-B14F-4D97-AF65-F5344CB8AC3E}">
        <p14:creationId xmlns:p14="http://schemas.microsoft.com/office/powerpoint/2010/main" val="16196492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A3D360-F8B2-CA45-BB74-4BEF667A2D9F}" type="datetimeFigureOut">
              <a:rPr lang="en-US" smtClean="0"/>
              <a:t>9/25/17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7D772E-3FE4-984D-986A-A08BBB7E155A}" type="slidenum">
              <a:rPr lang="en-US" smtClean="0"/>
              <a:t>‹#›</a:t>
            </a:fld>
            <a:endParaRPr lang="en-US"/>
          </a:p>
        </p:txBody>
      </p:sp>
    </p:spTree>
    <p:extLst>
      <p:ext uri="{BB962C8B-B14F-4D97-AF65-F5344CB8AC3E}">
        <p14:creationId xmlns:p14="http://schemas.microsoft.com/office/powerpoint/2010/main" val="309101217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latin typeface="Helvetica"/>
                <a:cs typeface="Helvetic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7562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latin typeface="Helvetica"/>
                <a:cs typeface="Helvetica"/>
              </a:defRPr>
            </a:lvl1pPr>
          </a:lstStyle>
          <a:p>
            <a:r>
              <a:rPr lang="en-US" dirty="0" smtClean="0"/>
              <a:t>Click to edit Master title style</a:t>
            </a:r>
            <a:endParaRPr lang="en-US" dirty="0"/>
          </a:p>
        </p:txBody>
      </p:sp>
      <p:sp>
        <p:nvSpPr>
          <p:cNvPr id="3" name="Footer Placeholder 2"/>
          <p:cNvSpPr>
            <a:spLocks noGrp="1"/>
          </p:cNvSpPr>
          <p:nvPr>
            <p:ph type="ftr" sz="quarter" idx="10"/>
          </p:nvPr>
        </p:nvSpPr>
        <p:spPr/>
        <p:txBody>
          <a:bodyPr/>
          <a:lstStyle/>
          <a:p>
            <a:r>
              <a:rPr lang="en-US" dirty="0"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a:t>
            </a:fld>
            <a:endParaRPr lang="en-US" dirty="0"/>
          </a:p>
        </p:txBody>
      </p:sp>
      <p:sp>
        <p:nvSpPr>
          <p:cNvPr id="6" name="Content Placeholder 5"/>
          <p:cNvSpPr>
            <a:spLocks noGrp="1"/>
          </p:cNvSpPr>
          <p:nvPr>
            <p:ph sz="quarter" idx="12"/>
          </p:nvPr>
        </p:nvSpPr>
        <p:spPr>
          <a:xfrm>
            <a:off x="193040" y="965200"/>
            <a:ext cx="8778240" cy="5455920"/>
          </a:xfrm>
        </p:spPr>
        <p:txBody>
          <a:bodyPr/>
          <a:lstStyle>
            <a:lvl1pPr>
              <a:defRPr sz="2800">
                <a:latin typeface="Helvetica"/>
                <a:cs typeface="Helvetica"/>
              </a:defRPr>
            </a:lvl1pPr>
            <a:lvl2pPr>
              <a:defRPr sz="2200">
                <a:latin typeface="Helvetica"/>
                <a:cs typeface="Helvetica"/>
              </a:defRPr>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9742746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jpg"/><Relationship Id="rId5"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3520" y="975360"/>
            <a:ext cx="8717280" cy="545592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3124200" y="6502400"/>
            <a:ext cx="2895600" cy="290195"/>
          </a:xfrm>
          <a:prstGeom prst="rect">
            <a:avLst/>
          </a:prstGeom>
        </p:spPr>
        <p:txBody>
          <a:bodyPr vert="horz" lIns="91440" tIns="45720" rIns="91440" bIns="45720" rtlCol="0" anchor="ctr"/>
          <a:lstStyle>
            <a:lvl1pPr algn="ctr">
              <a:defRPr sz="1200">
                <a:solidFill>
                  <a:schemeClr val="tx1"/>
                </a:solidFill>
                <a:latin typeface="Helvetica"/>
                <a:cs typeface="Helvetica"/>
              </a:defRPr>
            </a:lvl1pPr>
          </a:lstStyle>
          <a:p>
            <a:r>
              <a:rPr lang="en-US" dirty="0" smtClean="0"/>
              <a:t>CXC Status</a:t>
            </a:r>
            <a:endParaRPr lang="en-US" dirty="0"/>
          </a:p>
        </p:txBody>
      </p:sp>
      <p:sp>
        <p:nvSpPr>
          <p:cNvPr id="6" name="Slide Number Placeholder 5"/>
          <p:cNvSpPr>
            <a:spLocks noGrp="1"/>
          </p:cNvSpPr>
          <p:nvPr>
            <p:ph type="sldNum" sz="quarter" idx="4"/>
          </p:nvPr>
        </p:nvSpPr>
        <p:spPr>
          <a:xfrm>
            <a:off x="6553200" y="6502400"/>
            <a:ext cx="2133600" cy="290195"/>
          </a:xfrm>
          <a:prstGeom prst="rect">
            <a:avLst/>
          </a:prstGeom>
        </p:spPr>
        <p:txBody>
          <a:bodyPr vert="horz" lIns="91440" tIns="45720" rIns="91440" bIns="45720" rtlCol="0" anchor="ctr"/>
          <a:lstStyle>
            <a:lvl1pPr algn="r">
              <a:defRPr sz="1200">
                <a:solidFill>
                  <a:schemeClr val="tx1"/>
                </a:solidFill>
                <a:latin typeface="Helvetica"/>
                <a:cs typeface="Helvetica"/>
              </a:defRPr>
            </a:lvl1pPr>
          </a:lstStyle>
          <a:p>
            <a:r>
              <a:rPr lang="en-US" dirty="0" smtClean="0"/>
              <a:t>Page  </a:t>
            </a:r>
            <a:fld id="{29B541A8-D757-3A46-B0D4-6E56C2A99929}" type="slidenum">
              <a:rPr lang="en-US" smtClean="0"/>
              <a:pPr/>
              <a:t>‹#›</a:t>
            </a:fld>
            <a:endParaRPr lang="en-US" dirty="0"/>
          </a:p>
        </p:txBody>
      </p:sp>
      <p:pic>
        <p:nvPicPr>
          <p:cNvPr id="10" name="Picture 9"/>
          <p:cNvPicPr>
            <a:picLocks noChangeAspect="1"/>
          </p:cNvPicPr>
          <p:nvPr userDrawn="1"/>
        </p:nvPicPr>
        <p:blipFill rotWithShape="1">
          <a:blip r:embed="rId4">
            <a:extLst>
              <a:ext uri="{28A0092B-C50C-407E-A947-70E740481C1C}">
                <a14:useLocalDpi xmlns:a14="http://schemas.microsoft.com/office/drawing/2010/main" val="0"/>
              </a:ext>
            </a:extLst>
          </a:blip>
          <a:srcRect b="6655"/>
          <a:stretch/>
        </p:blipFill>
        <p:spPr>
          <a:xfrm>
            <a:off x="0" y="-1"/>
            <a:ext cx="9166393" cy="890955"/>
          </a:xfrm>
          <a:prstGeom prst="rect">
            <a:avLst/>
          </a:prstGeom>
        </p:spPr>
      </p:pic>
      <p:sp>
        <p:nvSpPr>
          <p:cNvPr id="2" name="Title Placeholder 1"/>
          <p:cNvSpPr>
            <a:spLocks noGrp="1"/>
          </p:cNvSpPr>
          <p:nvPr>
            <p:ph type="title"/>
          </p:nvPr>
        </p:nvSpPr>
        <p:spPr>
          <a:xfrm>
            <a:off x="457200" y="52052"/>
            <a:ext cx="8229600" cy="807669"/>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pic>
        <p:nvPicPr>
          <p:cNvPr id="11" name="Picture 4"/>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50797" y="176359"/>
            <a:ext cx="999237" cy="5556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46354988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ctr" defTabSz="457200" rtl="0" eaLnBrk="1" latinLnBrk="0" hangingPunct="1">
        <a:spcBef>
          <a:spcPct val="0"/>
        </a:spcBef>
        <a:buNone/>
        <a:defRPr sz="3200" kern="1200">
          <a:solidFill>
            <a:schemeClr val="bg1"/>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mj-lt"/>
          <a:ea typeface="+mn-ea"/>
          <a:cs typeface="Arial"/>
        </a:defRPr>
      </a:lvl1pPr>
      <a:lvl2pPr marL="742950" indent="-285750" algn="l" defTabSz="457200" rtl="0" eaLnBrk="1" latinLnBrk="0" hangingPunct="1">
        <a:spcBef>
          <a:spcPct val="20000"/>
        </a:spcBef>
        <a:buFont typeface="Arial"/>
        <a:buChar char="–"/>
        <a:defRPr sz="22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1800" kern="1200">
          <a:solidFill>
            <a:schemeClr val="tx1"/>
          </a:solidFill>
          <a:latin typeface="+mj-lt"/>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mj-lt"/>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3.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Chandra Users’ Committee</a:t>
            </a:r>
            <a:br>
              <a:rPr lang="en-US" dirty="0"/>
            </a:br>
            <a:r>
              <a:rPr lang="en-US" altLang="ja-JP" dirty="0">
                <a:ea typeface="ＭＳ Ｐゴシック" charset="-128"/>
              </a:rPr>
              <a:t>CXC Manager’s Status Report</a:t>
            </a:r>
            <a:br>
              <a:rPr lang="en-US" altLang="ja-JP" dirty="0">
                <a:ea typeface="ＭＳ Ｐゴシック" charset="-128"/>
              </a:rPr>
            </a:br>
            <a:endParaRPr lang="en-US" dirty="0"/>
          </a:p>
        </p:txBody>
      </p:sp>
      <p:sp>
        <p:nvSpPr>
          <p:cNvPr id="3" name="Subtitle 2"/>
          <p:cNvSpPr>
            <a:spLocks noGrp="1"/>
          </p:cNvSpPr>
          <p:nvPr>
            <p:ph type="subTitle" idx="1"/>
          </p:nvPr>
        </p:nvSpPr>
        <p:spPr/>
        <p:txBody>
          <a:bodyPr/>
          <a:lstStyle/>
          <a:p>
            <a:r>
              <a:rPr lang="en-US" altLang="en-US" dirty="0"/>
              <a:t>Roger </a:t>
            </a:r>
            <a:r>
              <a:rPr lang="en-US" altLang="en-US" dirty="0" err="1"/>
              <a:t>Brissenden</a:t>
            </a:r>
            <a:endParaRPr lang="en-US" altLang="en-US" dirty="0"/>
          </a:p>
          <a:p>
            <a:r>
              <a:rPr lang="en-US" altLang="en-US" dirty="0"/>
              <a:t>CXC </a:t>
            </a:r>
            <a:r>
              <a:rPr lang="en-US" altLang="en-US" dirty="0" smtClean="0"/>
              <a:t>Manager</a:t>
            </a:r>
            <a:endParaRPr lang="en-US" altLang="en-US" dirty="0"/>
          </a:p>
          <a:p>
            <a:pPr>
              <a:lnSpc>
                <a:spcPct val="50000"/>
              </a:lnSpc>
            </a:pPr>
            <a:endParaRPr lang="en-US" altLang="en-US" dirty="0"/>
          </a:p>
          <a:p>
            <a:pPr>
              <a:lnSpc>
                <a:spcPct val="50000"/>
              </a:lnSpc>
            </a:pPr>
            <a:r>
              <a:rPr lang="en-US" altLang="en-US" dirty="0" smtClean="0"/>
              <a:t>26 </a:t>
            </a:r>
            <a:r>
              <a:rPr lang="en-US" altLang="en-US" dirty="0"/>
              <a:t>September </a:t>
            </a:r>
            <a:r>
              <a:rPr lang="en-US" altLang="en-US" dirty="0" smtClean="0"/>
              <a:t>2017</a:t>
            </a:r>
            <a:endParaRPr lang="en-US" altLang="en-US" dirty="0"/>
          </a:p>
          <a:p>
            <a:endParaRPr lang="en-US" dirty="0"/>
          </a:p>
        </p:txBody>
      </p:sp>
    </p:spTree>
    <p:extLst>
      <p:ext uri="{BB962C8B-B14F-4D97-AF65-F5344CB8AC3E}">
        <p14:creationId xmlns:p14="http://schemas.microsoft.com/office/powerpoint/2010/main" val="4135658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Operations</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10</a:t>
            </a:fld>
            <a:endParaRPr lang="en-US" dirty="0"/>
          </a:p>
        </p:txBody>
      </p:sp>
      <p:sp>
        <p:nvSpPr>
          <p:cNvPr id="5" name="Content Placeholder 4"/>
          <p:cNvSpPr>
            <a:spLocks noGrp="1"/>
          </p:cNvSpPr>
          <p:nvPr>
            <p:ph sz="quarter" idx="12"/>
          </p:nvPr>
        </p:nvSpPr>
        <p:spPr>
          <a:xfrm>
            <a:off x="0" y="872420"/>
            <a:ext cx="9144000" cy="5629979"/>
          </a:xfrm>
        </p:spPr>
        <p:txBody>
          <a:bodyPr>
            <a:normAutofit lnSpcReduction="10000"/>
          </a:bodyPr>
          <a:lstStyle/>
          <a:p>
            <a:r>
              <a:rPr lang="en-US" altLang="en-US" dirty="0"/>
              <a:t>Spacecraft</a:t>
            </a:r>
          </a:p>
          <a:p>
            <a:pPr lvl="1">
              <a:lnSpc>
                <a:spcPct val="90000"/>
              </a:lnSpc>
            </a:pPr>
            <a:r>
              <a:rPr lang="en-US" altLang="en-US" dirty="0">
                <a:cs typeface="ＭＳ Ｐゴシック" charset="-128"/>
              </a:rPr>
              <a:t>Continues to operate extremely well</a:t>
            </a:r>
          </a:p>
          <a:p>
            <a:pPr lvl="1">
              <a:lnSpc>
                <a:spcPct val="90000"/>
              </a:lnSpc>
            </a:pPr>
            <a:r>
              <a:rPr lang="en-US" altLang="en-US" dirty="0" smtClean="0">
                <a:cs typeface="ＭＳ Ｐゴシック" charset="-128"/>
              </a:rPr>
              <a:t>2 solar radiation shutdowns; 280ks science time lost</a:t>
            </a:r>
          </a:p>
          <a:p>
            <a:pPr lvl="1">
              <a:lnSpc>
                <a:spcPct val="90000"/>
              </a:lnSpc>
            </a:pPr>
            <a:r>
              <a:rPr lang="en-US" dirty="0"/>
              <a:t>2</a:t>
            </a:r>
            <a:r>
              <a:rPr lang="en-US" dirty="0" smtClean="0"/>
              <a:t> </a:t>
            </a:r>
            <a:r>
              <a:rPr lang="en-US" dirty="0"/>
              <a:t>bright star </a:t>
            </a:r>
            <a:r>
              <a:rPr lang="en-US" dirty="0" smtClean="0"/>
              <a:t>holds and 2 normal sun mode transitions due to hot ACA hot pixels, and gyro-bias jogs </a:t>
            </a:r>
          </a:p>
          <a:p>
            <a:pPr lvl="1">
              <a:lnSpc>
                <a:spcPct val="90000"/>
              </a:lnSpc>
            </a:pPr>
            <a:r>
              <a:rPr lang="en-US" dirty="0" smtClean="0"/>
              <a:t>Mitigating </a:t>
            </a:r>
            <a:r>
              <a:rPr lang="en-US" dirty="0"/>
              <a:t>steps were put in place; </a:t>
            </a:r>
            <a:r>
              <a:rPr lang="en-US" smtClean="0"/>
              <a:t>problems have not </a:t>
            </a:r>
            <a:r>
              <a:rPr lang="en-US" dirty="0" smtClean="0"/>
              <a:t>recurred</a:t>
            </a:r>
            <a:r>
              <a:rPr lang="en-US" dirty="0" smtClean="0">
                <a:latin typeface="Times New Roman" charset="0"/>
                <a:ea typeface="ヒラギノ角ゴ Pro W3" charset="-128"/>
                <a:cs typeface="ＭＳ Ｐゴシック" charset="-128"/>
              </a:rPr>
              <a:t> </a:t>
            </a:r>
            <a:endParaRPr lang="en-US" altLang="en-US" dirty="0">
              <a:cs typeface="ＭＳ Ｐゴシック" charset="-128"/>
            </a:endParaRPr>
          </a:p>
          <a:p>
            <a:r>
              <a:rPr lang="en-US" altLang="en-US" dirty="0" smtClean="0"/>
              <a:t>Science </a:t>
            </a:r>
            <a:r>
              <a:rPr lang="en-US" altLang="en-US" dirty="0"/>
              <a:t>Instruments</a:t>
            </a:r>
          </a:p>
          <a:p>
            <a:pPr lvl="1">
              <a:lnSpc>
                <a:spcPct val="90000"/>
              </a:lnSpc>
            </a:pPr>
            <a:r>
              <a:rPr lang="en-US" altLang="en-US" dirty="0" smtClean="0">
                <a:cs typeface="ＭＳ Ｐゴシック" charset="-128"/>
              </a:rPr>
              <a:t>All instruments </a:t>
            </a:r>
            <a:r>
              <a:rPr lang="en-US" altLang="en-US" dirty="0">
                <a:cs typeface="ＭＳ Ｐゴシック" charset="-128"/>
              </a:rPr>
              <a:t>are operating </a:t>
            </a:r>
            <a:r>
              <a:rPr lang="en-US" altLang="en-US" dirty="0" smtClean="0">
                <a:cs typeface="ＭＳ Ｐゴシック" charset="-128"/>
              </a:rPr>
              <a:t>well</a:t>
            </a:r>
            <a:endParaRPr lang="en-US" altLang="en-US" dirty="0">
              <a:cs typeface="ＭＳ Ｐゴシック" charset="-128"/>
            </a:endParaRPr>
          </a:p>
          <a:p>
            <a:pPr lvl="1">
              <a:lnSpc>
                <a:spcPct val="90000"/>
              </a:lnSpc>
            </a:pPr>
            <a:r>
              <a:rPr lang="en-US" dirty="0" smtClean="0"/>
              <a:t>“State </a:t>
            </a:r>
            <a:r>
              <a:rPr lang="en-US" dirty="0"/>
              <a:t>of the aspect camera" community </a:t>
            </a:r>
            <a:r>
              <a:rPr lang="en-US" dirty="0" smtClean="0"/>
              <a:t>review conducted 9/6</a:t>
            </a:r>
          </a:p>
          <a:p>
            <a:pPr lvl="2">
              <a:lnSpc>
                <a:spcPct val="90000"/>
              </a:lnSpc>
            </a:pPr>
            <a:r>
              <a:rPr lang="en-US" dirty="0" smtClean="0"/>
              <a:t>Pursuing additional mitigations </a:t>
            </a:r>
            <a:r>
              <a:rPr lang="en-US" dirty="0"/>
              <a:t>to guard against star acquisition failures as </a:t>
            </a:r>
            <a:r>
              <a:rPr lang="en-US" dirty="0" smtClean="0"/>
              <a:t>the aspect camera warms in the future</a:t>
            </a:r>
          </a:p>
          <a:p>
            <a:pPr lvl="1">
              <a:lnSpc>
                <a:spcPct val="90000"/>
              </a:lnSpc>
            </a:pPr>
            <a:r>
              <a:rPr lang="en-US" dirty="0" smtClean="0"/>
              <a:t>Staff additions and training</a:t>
            </a:r>
          </a:p>
          <a:p>
            <a:pPr lvl="2">
              <a:lnSpc>
                <a:spcPct val="90000"/>
              </a:lnSpc>
            </a:pPr>
            <a:r>
              <a:rPr lang="en-US" dirty="0" smtClean="0"/>
              <a:t>New HRC instrument scientist (internal transfer) trained</a:t>
            </a:r>
          </a:p>
          <a:p>
            <a:pPr lvl="2">
              <a:lnSpc>
                <a:spcPct val="90000"/>
              </a:lnSpc>
            </a:pPr>
            <a:r>
              <a:rPr lang="en-US" dirty="0" smtClean="0"/>
              <a:t>2 science mission planners, SOT scientist hired and trained</a:t>
            </a:r>
          </a:p>
          <a:p>
            <a:pPr lvl="2">
              <a:lnSpc>
                <a:spcPct val="90000"/>
              </a:lnSpc>
            </a:pPr>
            <a:r>
              <a:rPr lang="en-US" dirty="0" smtClean="0"/>
              <a:t>MIT/Aspect scientist trained</a:t>
            </a:r>
          </a:p>
          <a:p>
            <a:pPr lvl="2">
              <a:lnSpc>
                <a:spcPct val="90000"/>
              </a:lnSpc>
            </a:pPr>
            <a:r>
              <a:rPr lang="en-US" dirty="0" smtClean="0"/>
              <a:t>Flight Director tasks reassigned between </a:t>
            </a:r>
            <a:r>
              <a:rPr lang="en-US" dirty="0" err="1" smtClean="0"/>
              <a:t>Aldcroft</a:t>
            </a:r>
            <a:r>
              <a:rPr lang="en-US" dirty="0" smtClean="0"/>
              <a:t> and </a:t>
            </a:r>
            <a:r>
              <a:rPr lang="en-US" dirty="0" err="1" smtClean="0"/>
              <a:t>Wolk</a:t>
            </a:r>
            <a:endParaRPr lang="en-US" dirty="0" smtClean="0"/>
          </a:p>
          <a:p>
            <a:pPr lvl="2"/>
            <a:endParaRPr lang="en-US" dirty="0" smtClean="0"/>
          </a:p>
          <a:p>
            <a:pPr marL="914400" lvl="2" indent="0">
              <a:buNone/>
            </a:pPr>
            <a:endParaRPr lang="en-US" altLang="en-US" dirty="0">
              <a:latin typeface="Times New Roman" charset="0"/>
              <a:ea typeface="ヒラギノ角ゴ Pro W3" charset="-128"/>
              <a:cs typeface="ＭＳ Ｐゴシック" charset="-128"/>
            </a:endParaRPr>
          </a:p>
          <a:p>
            <a:pPr marL="0" indent="0">
              <a:buNone/>
            </a:pPr>
            <a:endParaRPr lang="en-US" dirty="0"/>
          </a:p>
        </p:txBody>
      </p:sp>
    </p:spTree>
    <p:extLst>
      <p:ext uri="{BB962C8B-B14F-4D97-AF65-F5344CB8AC3E}">
        <p14:creationId xmlns:p14="http://schemas.microsoft.com/office/powerpoint/2010/main" val="3715624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Spacecraft Subsystem Status: Stable</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11</a:t>
            </a:fld>
            <a:endParaRPr lang="en-US" dirty="0"/>
          </a:p>
        </p:txBody>
      </p:sp>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t="7242"/>
          <a:stretch/>
        </p:blipFill>
        <p:spPr>
          <a:xfrm>
            <a:off x="0" y="859721"/>
            <a:ext cx="9117601" cy="5642679"/>
          </a:xfrm>
          <a:prstGeom prst="rect">
            <a:avLst/>
          </a:prstGeom>
        </p:spPr>
      </p:pic>
    </p:spTree>
    <p:extLst>
      <p:ext uri="{BB962C8B-B14F-4D97-AF65-F5344CB8AC3E}">
        <p14:creationId xmlns:p14="http://schemas.microsoft.com/office/powerpoint/2010/main" val="1026879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Operations</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12</a:t>
            </a:fld>
            <a:endParaRPr lang="en-US" dirty="0"/>
          </a:p>
        </p:txBody>
      </p:sp>
      <p:sp>
        <p:nvSpPr>
          <p:cNvPr id="5" name="Content Placeholder 4"/>
          <p:cNvSpPr>
            <a:spLocks noGrp="1"/>
          </p:cNvSpPr>
          <p:nvPr>
            <p:ph sz="quarter" idx="12"/>
          </p:nvPr>
        </p:nvSpPr>
        <p:spPr/>
        <p:txBody>
          <a:bodyPr/>
          <a:lstStyle/>
          <a:p>
            <a:r>
              <a:rPr lang="en-US" dirty="0"/>
              <a:t>Operations Control Center</a:t>
            </a:r>
          </a:p>
          <a:p>
            <a:pPr lvl="1"/>
            <a:r>
              <a:rPr lang="en-US" dirty="0"/>
              <a:t>Smooth operations</a:t>
            </a:r>
          </a:p>
          <a:p>
            <a:pPr lvl="1"/>
            <a:r>
              <a:rPr lang="en-US" dirty="0" smtClean="0"/>
              <a:t>System upgrades</a:t>
            </a:r>
          </a:p>
          <a:p>
            <a:pPr lvl="2"/>
            <a:r>
              <a:rPr lang="en-US" dirty="0" smtClean="0"/>
              <a:t>On-Line system (12/16)</a:t>
            </a:r>
          </a:p>
          <a:p>
            <a:pPr lvl="2"/>
            <a:r>
              <a:rPr lang="en-US" dirty="0" smtClean="0"/>
              <a:t>Off-Line system (10/16)</a:t>
            </a:r>
          </a:p>
          <a:p>
            <a:pPr lvl="2"/>
            <a:r>
              <a:rPr lang="en-US" dirty="0" smtClean="0"/>
              <a:t>Transitioned scheduler function to </a:t>
            </a:r>
            <a:r>
              <a:rPr lang="en-US" dirty="0" err="1" smtClean="0"/>
              <a:t>Matlab</a:t>
            </a:r>
            <a:r>
              <a:rPr lang="en-US" dirty="0" smtClean="0"/>
              <a:t> </a:t>
            </a:r>
            <a:r>
              <a:rPr lang="en-US" dirty="0" err="1" smtClean="0"/>
              <a:t>ORviewer</a:t>
            </a:r>
            <a:r>
              <a:rPr lang="en-US" dirty="0" smtClean="0"/>
              <a:t> (8/17</a:t>
            </a:r>
            <a:r>
              <a:rPr lang="en-US" dirty="0" smtClean="0"/>
              <a:t>): a significant upgrade</a:t>
            </a:r>
            <a:endParaRPr lang="en-US" dirty="0" smtClean="0"/>
          </a:p>
          <a:p>
            <a:pPr lvl="1"/>
            <a:endParaRPr lang="en-US" dirty="0"/>
          </a:p>
          <a:p>
            <a:r>
              <a:rPr lang="en-US" dirty="0" smtClean="0"/>
              <a:t>Mission </a:t>
            </a:r>
            <a:r>
              <a:rPr lang="en-US" dirty="0"/>
              <a:t>Planning</a:t>
            </a:r>
          </a:p>
          <a:p>
            <a:pPr lvl="1"/>
            <a:r>
              <a:rPr lang="en-US" dirty="0" smtClean="0"/>
              <a:t>12 load</a:t>
            </a:r>
            <a:r>
              <a:rPr lang="en-US" dirty="0"/>
              <a:t>-interrupting </a:t>
            </a:r>
            <a:r>
              <a:rPr lang="en-US" dirty="0" smtClean="0"/>
              <a:t>TOO and DDT observations </a:t>
            </a:r>
            <a:r>
              <a:rPr lang="en-US" dirty="0"/>
              <a:t>during this period</a:t>
            </a:r>
          </a:p>
          <a:p>
            <a:endParaRPr lang="en-US" dirty="0"/>
          </a:p>
        </p:txBody>
      </p:sp>
    </p:spTree>
    <p:extLst>
      <p:ext uri="{BB962C8B-B14F-4D97-AF65-F5344CB8AC3E}">
        <p14:creationId xmlns:p14="http://schemas.microsoft.com/office/powerpoint/2010/main" val="7035787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17"/>
            <a:ext cx="8229600" cy="807669"/>
          </a:xfrm>
        </p:spPr>
        <p:txBody>
          <a:bodyPr>
            <a:normAutofit fontScale="90000"/>
          </a:bodyPr>
          <a:lstStyle/>
          <a:p>
            <a:r>
              <a:rPr lang="en-US" dirty="0" smtClean="0"/>
              <a:t>Mission Operations</a:t>
            </a:r>
            <a:br>
              <a:rPr lang="en-US" dirty="0" smtClean="0"/>
            </a:br>
            <a:r>
              <a:rPr lang="en-US" sz="2400" dirty="0" smtClean="0"/>
              <a:t>Observing Efficiency</a:t>
            </a:r>
            <a:endParaRPr lang="en-US" sz="2400"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13</a:t>
            </a:fld>
            <a:endParaRPr lang="en-US" dirty="0"/>
          </a:p>
        </p:txBody>
      </p:sp>
      <p:pic>
        <p:nvPicPr>
          <p:cNvPr id="5" name="Picture 4" descr="Observing efficiency chart.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0" y="1003300"/>
            <a:ext cx="9144000" cy="5447677"/>
          </a:xfrm>
          <a:prstGeom prst="rect">
            <a:avLst/>
          </a:prstGeom>
        </p:spPr>
      </p:pic>
    </p:spTree>
    <p:extLst>
      <p:ext uri="{BB962C8B-B14F-4D97-AF65-F5344CB8AC3E}">
        <p14:creationId xmlns:p14="http://schemas.microsoft.com/office/powerpoint/2010/main" val="3474430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2052"/>
            <a:ext cx="8229600" cy="807669"/>
          </a:xfrm>
        </p:spPr>
        <p:txBody>
          <a:bodyPr>
            <a:normAutofit fontScale="90000"/>
          </a:bodyPr>
          <a:lstStyle/>
          <a:p>
            <a:r>
              <a:rPr lang="en-US" dirty="0" smtClean="0"/>
              <a:t>Mission Operations – Consumables</a:t>
            </a:r>
            <a:br>
              <a:rPr lang="en-US" dirty="0" smtClean="0"/>
            </a:br>
            <a:r>
              <a:rPr lang="en-US" sz="2000" dirty="0" smtClean="0"/>
              <a:t>Momentum Unloading &amp; Propulsion System (MUPS) Fuel Usage</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14</a:t>
            </a:fld>
            <a:endParaRPr lang="en-US" dirty="0"/>
          </a:p>
        </p:txBody>
      </p:sp>
      <p:pic>
        <p:nvPicPr>
          <p:cNvPr id="6" name="Picture 5" descr="fuel_remain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8" y="885121"/>
            <a:ext cx="9118912" cy="56172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Oval 6"/>
          <p:cNvSpPr/>
          <p:nvPr/>
        </p:nvSpPr>
        <p:spPr bwMode="auto">
          <a:xfrm>
            <a:off x="914400" y="4343400"/>
            <a:ext cx="4053160" cy="577056"/>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1" i="0" u="sng" strike="noStrike" cap="none" normalizeH="0" baseline="0">
              <a:ln>
                <a:noFill/>
              </a:ln>
              <a:solidFill>
                <a:schemeClr val="tx1"/>
              </a:solidFill>
              <a:effectLst/>
              <a:latin typeface="Times" pitchFamily="-112" charset="0"/>
            </a:endParaRPr>
          </a:p>
        </p:txBody>
      </p:sp>
    </p:spTree>
    <p:extLst>
      <p:ext uri="{BB962C8B-B14F-4D97-AF65-F5344CB8AC3E}">
        <p14:creationId xmlns:p14="http://schemas.microsoft.com/office/powerpoint/2010/main" val="1597488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2052"/>
            <a:ext cx="8229600" cy="807669"/>
          </a:xfrm>
        </p:spPr>
        <p:txBody>
          <a:bodyPr>
            <a:normAutofit fontScale="90000"/>
          </a:bodyPr>
          <a:lstStyle/>
          <a:p>
            <a:r>
              <a:rPr lang="en-US" dirty="0" smtClean="0"/>
              <a:t>Mission Operations – Consumables</a:t>
            </a:r>
            <a:br>
              <a:rPr lang="en-US" dirty="0" smtClean="0"/>
            </a:br>
            <a:r>
              <a:rPr lang="en-US" sz="2000" dirty="0" smtClean="0"/>
              <a:t>MUPS Thruster Warm Starts</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15</a:t>
            </a:fld>
            <a:endParaRPr lang="en-US" dirty="0"/>
          </a:p>
        </p:txBody>
      </p:sp>
      <p:pic>
        <p:nvPicPr>
          <p:cNvPr id="6" name="Picture 5" descr="warm_star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900" y="859721"/>
            <a:ext cx="8001000" cy="56600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extBox 6"/>
          <p:cNvSpPr txBox="1"/>
          <p:nvPr/>
        </p:nvSpPr>
        <p:spPr>
          <a:xfrm>
            <a:off x="2191668" y="3102277"/>
            <a:ext cx="2719214" cy="523220"/>
          </a:xfrm>
          <a:prstGeom prst="rect">
            <a:avLst/>
          </a:prstGeom>
          <a:solidFill>
            <a:schemeClr val="bg1"/>
          </a:solidFill>
        </p:spPr>
        <p:txBody>
          <a:bodyPr wrap="none" rtlCol="0">
            <a:spAutoFit/>
          </a:bodyPr>
          <a:lstStyle/>
          <a:p>
            <a:r>
              <a:rPr lang="en-US" sz="1400" dirty="0" smtClean="0">
                <a:latin typeface="Arial"/>
              </a:rPr>
              <a:t>A-side thrusters held in reserve;</a:t>
            </a:r>
          </a:p>
          <a:p>
            <a:r>
              <a:rPr lang="en-US" sz="1400" dirty="0" smtClean="0">
                <a:latin typeface="Arial"/>
              </a:rPr>
              <a:t> not in normal use</a:t>
            </a:r>
          </a:p>
        </p:txBody>
      </p:sp>
      <p:cxnSp>
        <p:nvCxnSpPr>
          <p:cNvPr id="8" name="Straight Connector 7"/>
          <p:cNvCxnSpPr/>
          <p:nvPr/>
        </p:nvCxnSpPr>
        <p:spPr bwMode="auto">
          <a:xfrm>
            <a:off x="4975230" y="3238252"/>
            <a:ext cx="777715" cy="150911"/>
          </a:xfrm>
          <a:prstGeom prst="line">
            <a:avLst/>
          </a:prstGeom>
          <a:solidFill>
            <a:schemeClr val="accent1"/>
          </a:solidFill>
          <a:ln w="28575" cap="flat" cmpd="sng" algn="ctr">
            <a:solidFill>
              <a:schemeClr val="tx1"/>
            </a:solidFill>
            <a:prstDash val="solid"/>
            <a:round/>
            <a:headEnd type="none" w="med" len="med"/>
            <a:tailEnd type="triangle" w="lg" len="lg"/>
          </a:ln>
          <a:effectLst/>
        </p:spPr>
      </p:cxnSp>
      <p:sp>
        <p:nvSpPr>
          <p:cNvPr id="9" name="TextBox 8"/>
          <p:cNvSpPr txBox="1"/>
          <p:nvPr/>
        </p:nvSpPr>
        <p:spPr>
          <a:xfrm>
            <a:off x="6372200" y="4293096"/>
            <a:ext cx="2599114" cy="523220"/>
          </a:xfrm>
          <a:prstGeom prst="rect">
            <a:avLst/>
          </a:prstGeom>
          <a:solidFill>
            <a:schemeClr val="bg1"/>
          </a:solidFill>
        </p:spPr>
        <p:txBody>
          <a:bodyPr wrap="none">
            <a:spAutoFit/>
          </a:bodyPr>
          <a:lstStyle/>
          <a:p>
            <a:pPr>
              <a:defRPr/>
            </a:pPr>
            <a:r>
              <a:rPr lang="en-US" sz="1400" b="1" dirty="0">
                <a:latin typeface="Arial"/>
              </a:rPr>
              <a:t>B-side thrusters have plenty</a:t>
            </a:r>
          </a:p>
          <a:p>
            <a:pPr>
              <a:defRPr/>
            </a:pPr>
            <a:r>
              <a:rPr lang="en-US" sz="1400" b="1" dirty="0">
                <a:latin typeface="Arial"/>
              </a:rPr>
              <a:t>of margin</a:t>
            </a:r>
          </a:p>
        </p:txBody>
      </p:sp>
      <p:cxnSp>
        <p:nvCxnSpPr>
          <p:cNvPr id="10" name="Straight Connector 13"/>
          <p:cNvCxnSpPr>
            <a:cxnSpLocks noChangeShapeType="1"/>
          </p:cNvCxnSpPr>
          <p:nvPr/>
        </p:nvCxnSpPr>
        <p:spPr bwMode="auto">
          <a:xfrm flipH="1">
            <a:off x="7143328" y="4743132"/>
            <a:ext cx="381000" cy="381000"/>
          </a:xfrm>
          <a:prstGeom prst="line">
            <a:avLst/>
          </a:prstGeom>
          <a:noFill/>
          <a:ln w="28575">
            <a:solidFill>
              <a:schemeClr val="tx1"/>
            </a:solidFill>
            <a:round/>
            <a:headEnd/>
            <a:tailEnd type="triangle" w="lg" len="lg"/>
          </a:ln>
          <a:extLst>
            <a:ext uri="{909E8E84-426E-40dd-AFC4-6F175D3DCCD1}">
              <a14:hiddenFill xmlns:a14="http://schemas.microsoft.com/office/drawing/2010/main" xmlns="">
                <a:noFill/>
              </a14:hiddenFill>
            </a:ext>
          </a:extLst>
        </p:spPr>
      </p:cxnSp>
      <p:sp>
        <p:nvSpPr>
          <p:cNvPr id="11" name="Oval 10"/>
          <p:cNvSpPr/>
          <p:nvPr/>
        </p:nvSpPr>
        <p:spPr bwMode="auto">
          <a:xfrm>
            <a:off x="4975230" y="4869160"/>
            <a:ext cx="2837130" cy="113794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1" i="0" u="sng" strike="noStrike" cap="none" normalizeH="0" baseline="0">
              <a:ln>
                <a:noFill/>
              </a:ln>
              <a:solidFill>
                <a:schemeClr val="tx1"/>
              </a:solidFill>
              <a:effectLst/>
              <a:latin typeface="Times" pitchFamily="-112" charset="0"/>
            </a:endParaRPr>
          </a:p>
        </p:txBody>
      </p:sp>
    </p:spTree>
    <p:extLst>
      <p:ext uri="{BB962C8B-B14F-4D97-AF65-F5344CB8AC3E}">
        <p14:creationId xmlns:p14="http://schemas.microsoft.com/office/powerpoint/2010/main" val="3305364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2052"/>
            <a:ext cx="8229600" cy="807669"/>
          </a:xfrm>
        </p:spPr>
        <p:txBody>
          <a:bodyPr/>
          <a:lstStyle/>
          <a:p>
            <a:r>
              <a:rPr lang="en-US" dirty="0" smtClean="0"/>
              <a:t>Science Operations</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16</a:t>
            </a:fld>
            <a:endParaRPr lang="en-US" dirty="0"/>
          </a:p>
        </p:txBody>
      </p:sp>
      <p:sp>
        <p:nvSpPr>
          <p:cNvPr id="5" name="Content Placeholder 4"/>
          <p:cNvSpPr>
            <a:spLocks noGrp="1"/>
          </p:cNvSpPr>
          <p:nvPr>
            <p:ph sz="quarter" idx="12"/>
          </p:nvPr>
        </p:nvSpPr>
        <p:spPr>
          <a:xfrm>
            <a:off x="0" y="965200"/>
            <a:ext cx="9144000" cy="5455920"/>
          </a:xfrm>
        </p:spPr>
        <p:txBody>
          <a:bodyPr/>
          <a:lstStyle/>
          <a:p>
            <a:r>
              <a:rPr lang="en-US" dirty="0"/>
              <a:t>CXC Data System Releases</a:t>
            </a:r>
          </a:p>
          <a:p>
            <a:pPr lvl="1">
              <a:lnSpc>
                <a:spcPct val="90000"/>
              </a:lnSpc>
            </a:pPr>
            <a:r>
              <a:rPr lang="en-US" sz="2000" dirty="0"/>
              <a:t>DS 10.5.2	</a:t>
            </a:r>
            <a:r>
              <a:rPr lang="en-US" sz="2000" dirty="0" smtClean="0"/>
              <a:t>Oct 26		S</a:t>
            </a:r>
            <a:r>
              <a:rPr lang="en-US" sz="2000" dirty="0"/>
              <a:t>-Lang deprecation in data system</a:t>
            </a:r>
          </a:p>
          <a:p>
            <a:pPr lvl="1">
              <a:lnSpc>
                <a:spcPct val="90000"/>
              </a:lnSpc>
            </a:pPr>
            <a:r>
              <a:rPr lang="en-US" sz="2000" dirty="0"/>
              <a:t>DS 10.5.3	</a:t>
            </a:r>
            <a:r>
              <a:rPr lang="en-US" sz="2000" dirty="0" smtClean="0"/>
              <a:t>Dec 13		</a:t>
            </a:r>
            <a:r>
              <a:rPr lang="en-US" sz="2000" dirty="0" err="1" smtClean="0"/>
              <a:t>CfP</a:t>
            </a:r>
            <a:r>
              <a:rPr lang="en-US" sz="2000" dirty="0" smtClean="0"/>
              <a:t> </a:t>
            </a:r>
            <a:r>
              <a:rPr lang="en-US" sz="2000" dirty="0"/>
              <a:t>19 support</a:t>
            </a:r>
          </a:p>
          <a:p>
            <a:pPr lvl="1">
              <a:lnSpc>
                <a:spcPct val="90000"/>
              </a:lnSpc>
            </a:pPr>
            <a:r>
              <a:rPr lang="en-US" sz="2000" dirty="0"/>
              <a:t>DS 10.5.3.1	</a:t>
            </a:r>
            <a:r>
              <a:rPr lang="en-US" sz="2000" dirty="0" smtClean="0"/>
              <a:t>Jan 17		PIMMS </a:t>
            </a:r>
            <a:r>
              <a:rPr lang="en-US" sz="2000" dirty="0"/>
              <a:t>security maintenance update</a:t>
            </a:r>
          </a:p>
          <a:p>
            <a:pPr lvl="1">
              <a:lnSpc>
                <a:spcPct val="90000"/>
              </a:lnSpc>
            </a:pPr>
            <a:r>
              <a:rPr lang="en-US" sz="2000" dirty="0"/>
              <a:t>DS 10.5.4	</a:t>
            </a:r>
            <a:r>
              <a:rPr lang="en-US" sz="2000" dirty="0" smtClean="0"/>
              <a:t>Mar 29</a:t>
            </a:r>
            <a:r>
              <a:rPr lang="en-US" sz="2000" dirty="0"/>
              <a:t>	</a:t>
            </a:r>
            <a:r>
              <a:rPr lang="en-US" sz="2000" dirty="0" smtClean="0"/>
              <a:t>	</a:t>
            </a:r>
            <a:r>
              <a:rPr lang="en-US" sz="2000" dirty="0" err="1" smtClean="0"/>
              <a:t>CfP</a:t>
            </a:r>
            <a:r>
              <a:rPr lang="en-US" sz="2000" dirty="0" smtClean="0"/>
              <a:t> </a:t>
            </a:r>
            <a:r>
              <a:rPr lang="en-US" sz="2000" dirty="0"/>
              <a:t>19 Panel Access Site upgrade</a:t>
            </a:r>
          </a:p>
          <a:p>
            <a:pPr lvl="1">
              <a:lnSpc>
                <a:spcPct val="90000"/>
              </a:lnSpc>
            </a:pPr>
            <a:r>
              <a:rPr lang="en-US" sz="2000" dirty="0"/>
              <a:t>DS 10.5.5	</a:t>
            </a:r>
            <a:r>
              <a:rPr lang="en-US" sz="2000" dirty="0" smtClean="0"/>
              <a:t>May 28</a:t>
            </a:r>
            <a:r>
              <a:rPr lang="en-US" sz="2000" dirty="0"/>
              <a:t>	</a:t>
            </a:r>
            <a:r>
              <a:rPr lang="en-US" sz="2000" dirty="0" smtClean="0"/>
              <a:t>	CfP19 </a:t>
            </a:r>
            <a:r>
              <a:rPr lang="en-US" sz="2000" dirty="0"/>
              <a:t>Peer Review GUI</a:t>
            </a:r>
          </a:p>
          <a:p>
            <a:pPr lvl="1">
              <a:lnSpc>
                <a:spcPct val="90000"/>
              </a:lnSpc>
            </a:pPr>
            <a:r>
              <a:rPr lang="en-US" sz="2000" dirty="0"/>
              <a:t>DS 10.6	</a:t>
            </a:r>
            <a:r>
              <a:rPr lang="en-US" sz="2000" dirty="0" smtClean="0"/>
              <a:t>	Jun 13		Annual </a:t>
            </a:r>
            <a:r>
              <a:rPr lang="en-US" sz="2000" dirty="0"/>
              <a:t>DS </a:t>
            </a:r>
            <a:r>
              <a:rPr lang="en-US" sz="2000" dirty="0" smtClean="0"/>
              <a:t>Release</a:t>
            </a:r>
          </a:p>
          <a:p>
            <a:pPr>
              <a:lnSpc>
                <a:spcPct val="90000"/>
              </a:lnSpc>
            </a:pPr>
            <a:r>
              <a:rPr lang="en-US" dirty="0" smtClean="0"/>
              <a:t>Data </a:t>
            </a:r>
            <a:r>
              <a:rPr lang="en-US" dirty="0"/>
              <a:t>Analysis Releases </a:t>
            </a:r>
          </a:p>
          <a:p>
            <a:pPr lvl="1">
              <a:spcBef>
                <a:spcPts val="0"/>
              </a:spcBef>
              <a:tabLst>
                <a:tab pos="2281238" algn="l"/>
                <a:tab pos="3541713" algn="l"/>
              </a:tabLst>
              <a:defRPr/>
            </a:pPr>
            <a:r>
              <a:rPr lang="en-US" sz="2000" dirty="0"/>
              <a:t>CIAO 4.9	</a:t>
            </a:r>
            <a:r>
              <a:rPr lang="en-US" sz="2000" dirty="0" smtClean="0"/>
              <a:t>Dec 15</a:t>
            </a:r>
            <a:r>
              <a:rPr lang="en-US" sz="2000" dirty="0"/>
              <a:t>	Annual </a:t>
            </a:r>
            <a:r>
              <a:rPr lang="en-US" sz="2000" dirty="0" smtClean="0"/>
              <a:t>data analysis </a:t>
            </a:r>
            <a:r>
              <a:rPr lang="en-US" sz="2000" dirty="0"/>
              <a:t>release </a:t>
            </a:r>
          </a:p>
          <a:p>
            <a:pPr lvl="1">
              <a:spcBef>
                <a:spcPts val="0"/>
              </a:spcBef>
              <a:tabLst>
                <a:tab pos="2281238" algn="l"/>
                <a:tab pos="3541713" algn="l"/>
              </a:tabLst>
              <a:defRPr/>
            </a:pPr>
            <a:r>
              <a:rPr lang="en-US" sz="2000" dirty="0"/>
              <a:t>Sherpa 4.9	</a:t>
            </a:r>
            <a:r>
              <a:rPr lang="en-US" sz="2000" dirty="0" smtClean="0"/>
              <a:t>Feb 1</a:t>
            </a:r>
            <a:r>
              <a:rPr lang="en-US" sz="2000" dirty="0"/>
              <a:t>	Sherpa </a:t>
            </a:r>
            <a:r>
              <a:rPr lang="en-US" sz="2000" dirty="0" smtClean="0"/>
              <a:t>standalone </a:t>
            </a:r>
            <a:r>
              <a:rPr lang="en-US" sz="2000" dirty="0"/>
              <a:t>v4.9</a:t>
            </a:r>
          </a:p>
          <a:p>
            <a:pPr lvl="1">
              <a:spcBef>
                <a:spcPts val="0"/>
              </a:spcBef>
              <a:tabLst>
                <a:tab pos="2281238" algn="l"/>
                <a:tab pos="3541713" algn="l"/>
              </a:tabLst>
              <a:defRPr/>
            </a:pPr>
            <a:r>
              <a:rPr lang="en-US" sz="2000" dirty="0">
                <a:cs typeface="Times New Roman"/>
              </a:rPr>
              <a:t>Iris 3.0	</a:t>
            </a:r>
            <a:r>
              <a:rPr lang="en-US" sz="2000" dirty="0" smtClean="0">
                <a:cs typeface="Times New Roman"/>
              </a:rPr>
              <a:t>Mar 6</a:t>
            </a:r>
            <a:r>
              <a:rPr lang="en-US" sz="2000" dirty="0">
                <a:cs typeface="Times New Roman"/>
              </a:rPr>
              <a:t>	</a:t>
            </a:r>
            <a:r>
              <a:rPr lang="en-US" sz="2000" dirty="0" err="1" smtClean="0">
                <a:cs typeface="Times New Roman"/>
              </a:rPr>
              <a:t>Bugfixes</a:t>
            </a:r>
            <a:r>
              <a:rPr lang="en-US" sz="2000" dirty="0" smtClean="0">
                <a:cs typeface="Times New Roman"/>
              </a:rPr>
              <a:t>, enhancements, graphics </a:t>
            </a:r>
            <a:endParaRPr lang="en-US" sz="2000" dirty="0">
              <a:cs typeface="Times New Roman"/>
            </a:endParaRPr>
          </a:p>
          <a:p>
            <a:pPr lvl="1">
              <a:spcBef>
                <a:spcPts val="0"/>
              </a:spcBef>
              <a:tabLst>
                <a:tab pos="2281238" algn="l"/>
                <a:tab pos="3541713" algn="l"/>
              </a:tabLst>
              <a:defRPr/>
            </a:pPr>
            <a:r>
              <a:rPr lang="en-US" sz="2000" dirty="0"/>
              <a:t>CIAO </a:t>
            </a:r>
            <a:r>
              <a:rPr lang="en-US" sz="2000" dirty="0" smtClean="0"/>
              <a:t>B1</a:t>
            </a:r>
            <a:r>
              <a:rPr lang="en-US" sz="2000" dirty="0"/>
              <a:t>	</a:t>
            </a:r>
            <a:r>
              <a:rPr lang="en-US" sz="2000" dirty="0" smtClean="0"/>
              <a:t>Jun 16</a:t>
            </a:r>
            <a:r>
              <a:rPr lang="en-US" sz="2000" dirty="0"/>
              <a:t>	1</a:t>
            </a:r>
            <a:r>
              <a:rPr lang="en-US" sz="2000" baseline="30000" dirty="0"/>
              <a:t>st</a:t>
            </a:r>
            <a:r>
              <a:rPr lang="en-US" sz="2000" dirty="0"/>
              <a:t> CIAO beta release </a:t>
            </a:r>
            <a:r>
              <a:rPr lang="en-US" sz="2000" i="1" dirty="0"/>
              <a:t>(Internal)</a:t>
            </a:r>
          </a:p>
          <a:p>
            <a:pPr lvl="1">
              <a:spcBef>
                <a:spcPts val="0"/>
              </a:spcBef>
              <a:tabLst>
                <a:tab pos="2281238" algn="l"/>
                <a:tab pos="3541713" algn="l"/>
              </a:tabLst>
              <a:defRPr/>
            </a:pPr>
            <a:r>
              <a:rPr lang="en-US" sz="2000" dirty="0"/>
              <a:t>Sherpa </a:t>
            </a:r>
            <a:r>
              <a:rPr lang="en-US" sz="2000" dirty="0" smtClean="0"/>
              <a:t>4.9.1 Aug 4</a:t>
            </a:r>
            <a:r>
              <a:rPr lang="en-US" sz="2000" dirty="0"/>
              <a:t>	User statistics </a:t>
            </a:r>
            <a:r>
              <a:rPr lang="en-US" sz="2000" dirty="0" err="1"/>
              <a:t>bugfix</a:t>
            </a:r>
            <a:r>
              <a:rPr lang="en-US" sz="2000" dirty="0"/>
              <a:t>; </a:t>
            </a:r>
            <a:r>
              <a:rPr lang="en-US" sz="2000" dirty="0" smtClean="0"/>
              <a:t>AREASCAL</a:t>
            </a:r>
            <a:endParaRPr lang="en-US" sz="2000" dirty="0"/>
          </a:p>
          <a:p>
            <a:pPr lvl="1">
              <a:spcBef>
                <a:spcPts val="0"/>
              </a:spcBef>
              <a:tabLst>
                <a:tab pos="2281238" algn="l"/>
                <a:tab pos="3541713" algn="l"/>
              </a:tabLst>
              <a:defRPr/>
            </a:pPr>
            <a:r>
              <a:rPr lang="en-US" sz="2000" dirty="0"/>
              <a:t>CIAO </a:t>
            </a:r>
            <a:r>
              <a:rPr lang="en-US" sz="2000" dirty="0" smtClean="0"/>
              <a:t>B1.5</a:t>
            </a:r>
            <a:r>
              <a:rPr lang="en-US" sz="2000" dirty="0"/>
              <a:t>	</a:t>
            </a:r>
            <a:r>
              <a:rPr lang="en-US" sz="2000" dirty="0" smtClean="0"/>
              <a:t>Aug 22</a:t>
            </a:r>
            <a:r>
              <a:rPr lang="en-US" sz="2000" dirty="0"/>
              <a:t>	Response to </a:t>
            </a:r>
            <a:r>
              <a:rPr lang="en-US" sz="2000" dirty="0" smtClean="0"/>
              <a:t>B1 </a:t>
            </a:r>
            <a:r>
              <a:rPr lang="en-US" sz="2000" dirty="0"/>
              <a:t>testing </a:t>
            </a:r>
            <a:r>
              <a:rPr lang="en-US" sz="2000" i="1" dirty="0" smtClean="0"/>
              <a:t>(</a:t>
            </a:r>
            <a:r>
              <a:rPr lang="en-US" sz="2000" i="1" dirty="0"/>
              <a:t>Internal)</a:t>
            </a:r>
          </a:p>
          <a:p>
            <a:pPr>
              <a:lnSpc>
                <a:spcPct val="90000"/>
              </a:lnSpc>
            </a:pPr>
            <a:endParaRPr lang="en-US" sz="2000" dirty="0"/>
          </a:p>
        </p:txBody>
      </p:sp>
    </p:spTree>
    <p:extLst>
      <p:ext uri="{BB962C8B-B14F-4D97-AF65-F5344CB8AC3E}">
        <p14:creationId xmlns:p14="http://schemas.microsoft.com/office/powerpoint/2010/main" val="3333854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2052"/>
            <a:ext cx="8229600" cy="807669"/>
          </a:xfrm>
        </p:spPr>
        <p:txBody>
          <a:bodyPr/>
          <a:lstStyle/>
          <a:p>
            <a:r>
              <a:rPr lang="en-US" dirty="0" smtClean="0"/>
              <a:t>Science Operations</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17</a:t>
            </a:fld>
            <a:endParaRPr lang="en-US" dirty="0"/>
          </a:p>
        </p:txBody>
      </p:sp>
      <p:sp>
        <p:nvSpPr>
          <p:cNvPr id="5" name="Content Placeholder 4"/>
          <p:cNvSpPr>
            <a:spLocks noGrp="1"/>
          </p:cNvSpPr>
          <p:nvPr>
            <p:ph sz="quarter" idx="12"/>
          </p:nvPr>
        </p:nvSpPr>
        <p:spPr>
          <a:xfrm>
            <a:off x="0" y="965200"/>
            <a:ext cx="9144000" cy="5455920"/>
          </a:xfrm>
        </p:spPr>
        <p:txBody>
          <a:bodyPr/>
          <a:lstStyle/>
          <a:p>
            <a:r>
              <a:rPr lang="en-US" dirty="0" smtClean="0"/>
              <a:t>Chandra Source Catalog production</a:t>
            </a:r>
          </a:p>
          <a:p>
            <a:pPr lvl="1">
              <a:spcBef>
                <a:spcPts val="0"/>
              </a:spcBef>
              <a:tabLst>
                <a:tab pos="2281238" algn="l"/>
                <a:tab pos="3255963" algn="l"/>
              </a:tabLst>
            </a:pPr>
            <a:r>
              <a:rPr lang="en-GB" sz="1800" dirty="0" smtClean="0"/>
              <a:t>CAT 4.3.24</a:t>
            </a:r>
            <a:r>
              <a:rPr lang="en-GB" sz="1800" dirty="0"/>
              <a:t>	Oct </a:t>
            </a:r>
            <a:r>
              <a:rPr lang="en-GB" sz="1800" dirty="0" smtClean="0"/>
              <a:t>17</a:t>
            </a:r>
            <a:r>
              <a:rPr lang="en-GB" sz="1800" dirty="0"/>
              <a:t>	Reprocessing updates for </a:t>
            </a:r>
            <a:r>
              <a:rPr lang="en-GB" sz="1800" dirty="0" smtClean="0"/>
              <a:t>MEF, MRF, STK PLs</a:t>
            </a:r>
            <a:endParaRPr lang="en-US" sz="1800" dirty="0" smtClean="0"/>
          </a:p>
          <a:p>
            <a:pPr lvl="1">
              <a:spcBef>
                <a:spcPts val="0"/>
              </a:spcBef>
              <a:tabLst>
                <a:tab pos="2281238" algn="l"/>
                <a:tab pos="3255963" algn="l"/>
              </a:tabLst>
            </a:pPr>
            <a:r>
              <a:rPr lang="en-US" sz="1800" dirty="0" smtClean="0"/>
              <a:t>CAT </a:t>
            </a:r>
            <a:r>
              <a:rPr lang="en-US" sz="1800" dirty="0"/>
              <a:t>4.3.25	Jan 05	Reprocessing </a:t>
            </a:r>
            <a:r>
              <a:rPr lang="en-US" sz="1800" dirty="0" smtClean="0"/>
              <a:t>Support</a:t>
            </a:r>
            <a:endParaRPr lang="en-US" sz="1800" dirty="0"/>
          </a:p>
          <a:p>
            <a:pPr lvl="1">
              <a:spcBef>
                <a:spcPts val="0"/>
              </a:spcBef>
              <a:tabLst>
                <a:tab pos="2281238" algn="l"/>
                <a:tab pos="3255963" algn="l"/>
              </a:tabLst>
            </a:pPr>
            <a:r>
              <a:rPr lang="en-US" sz="1800" dirty="0"/>
              <a:t>CAT 4.3.26 	Jan 22	PL </a:t>
            </a:r>
            <a:r>
              <a:rPr lang="en-US" sz="1800" dirty="0" err="1"/>
              <a:t>bugfix</a:t>
            </a:r>
            <a:r>
              <a:rPr lang="en-US" sz="1800" dirty="0"/>
              <a:t>; HRC likelihood parameter</a:t>
            </a:r>
          </a:p>
          <a:p>
            <a:pPr lvl="1">
              <a:spcBef>
                <a:spcPts val="0"/>
              </a:spcBef>
              <a:tabLst>
                <a:tab pos="2281238" algn="l"/>
                <a:tab pos="3255963" algn="l"/>
              </a:tabLst>
            </a:pPr>
            <a:r>
              <a:rPr lang="en-US" sz="1800" dirty="0"/>
              <a:t>CAT 4.3.27	Feb 03	Cache Server efficiency upgrade</a:t>
            </a:r>
          </a:p>
          <a:p>
            <a:pPr lvl="1">
              <a:spcBef>
                <a:spcPts val="0"/>
              </a:spcBef>
              <a:tabLst>
                <a:tab pos="2281238" algn="l"/>
                <a:tab pos="3255963" algn="l"/>
              </a:tabLst>
            </a:pPr>
            <a:r>
              <a:rPr lang="en-US" sz="1800" dirty="0"/>
              <a:t>CAT 4.3.28	Feb 09	Stacker PL patch for subset reprocessing</a:t>
            </a:r>
          </a:p>
          <a:p>
            <a:pPr lvl="1">
              <a:spcBef>
                <a:spcPts val="0"/>
              </a:spcBef>
              <a:tabLst>
                <a:tab pos="2281238" algn="l"/>
                <a:tab pos="3255963" algn="l"/>
              </a:tabLst>
            </a:pPr>
            <a:r>
              <a:rPr lang="en-US" sz="1800" dirty="0"/>
              <a:t>CAT 4.3.29	Mar 14	PL repro update </a:t>
            </a:r>
            <a:r>
              <a:rPr lang="mr-IN" sz="1800" dirty="0"/>
              <a:t>–</a:t>
            </a:r>
            <a:r>
              <a:rPr lang="en-US" sz="1800" dirty="0"/>
              <a:t> corner case; AP efficiency</a:t>
            </a:r>
          </a:p>
          <a:p>
            <a:pPr lvl="1">
              <a:spcBef>
                <a:spcPts val="0"/>
              </a:spcBef>
              <a:tabLst>
                <a:tab pos="2281238" algn="l"/>
                <a:tab pos="3255963" algn="l"/>
              </a:tabLst>
            </a:pPr>
            <a:r>
              <a:rPr lang="en-US" sz="1800" dirty="0"/>
              <a:t>CAT 4.3.29.1	Mar 22	QA cleanup/efficiency update</a:t>
            </a:r>
          </a:p>
          <a:p>
            <a:pPr lvl="1">
              <a:spcBef>
                <a:spcPts val="0"/>
              </a:spcBef>
              <a:tabLst>
                <a:tab pos="2281238" algn="l"/>
                <a:tab pos="3255963" algn="l"/>
              </a:tabLst>
            </a:pPr>
            <a:r>
              <a:rPr lang="en-US" sz="1800" dirty="0"/>
              <a:t>CAT 4.3.29.2	Apr 08	AP QA handling update</a:t>
            </a:r>
          </a:p>
          <a:p>
            <a:pPr lvl="1">
              <a:spcBef>
                <a:spcPts val="0"/>
              </a:spcBef>
              <a:tabLst>
                <a:tab pos="2281238" algn="l"/>
                <a:tab pos="3255963" algn="l"/>
              </a:tabLst>
            </a:pPr>
            <a:r>
              <a:rPr lang="en-US" sz="1800" dirty="0"/>
              <a:t>CAT 4.3.29.3	Jul 21	AP cleanup efficiency update</a:t>
            </a:r>
          </a:p>
          <a:p>
            <a:pPr lvl="1">
              <a:spcBef>
                <a:spcPts val="0"/>
              </a:spcBef>
              <a:tabLst>
                <a:tab pos="2281238" algn="l"/>
                <a:tab pos="3255963" algn="l"/>
              </a:tabLst>
            </a:pPr>
            <a:r>
              <a:rPr lang="en-US" sz="1800" dirty="0"/>
              <a:t>CAT 4.4 	Apr 25	Master Match release</a:t>
            </a:r>
          </a:p>
          <a:p>
            <a:pPr lvl="1">
              <a:spcBef>
                <a:spcPts val="0"/>
              </a:spcBef>
              <a:tabLst>
                <a:tab pos="2281238" algn="l"/>
                <a:tab pos="3255963" algn="l"/>
              </a:tabLst>
            </a:pPr>
            <a:r>
              <a:rPr lang="en-US" sz="1800" dirty="0"/>
              <a:t>CAT 4.4.1	May 08	Multi-Cohort support in MM</a:t>
            </a:r>
          </a:p>
          <a:p>
            <a:pPr lvl="1">
              <a:spcBef>
                <a:spcPts val="0"/>
              </a:spcBef>
              <a:tabLst>
                <a:tab pos="2281238" algn="l"/>
                <a:tab pos="3255963" algn="l"/>
              </a:tabLst>
            </a:pPr>
            <a:r>
              <a:rPr lang="en-US" sz="1800" dirty="0"/>
              <a:t>CAT 4.4.2	May 23	Added checks for invalid master </a:t>
            </a:r>
            <a:r>
              <a:rPr lang="en-US" sz="1800" dirty="0" err="1"/>
              <a:t>src</a:t>
            </a:r>
            <a:r>
              <a:rPr lang="en-US" sz="1800" dirty="0"/>
              <a:t> associations</a:t>
            </a:r>
          </a:p>
          <a:p>
            <a:pPr lvl="1">
              <a:spcBef>
                <a:spcPts val="0"/>
              </a:spcBef>
              <a:tabLst>
                <a:tab pos="2281238" algn="l"/>
                <a:tab pos="3255963" algn="l"/>
              </a:tabLst>
            </a:pPr>
            <a:r>
              <a:rPr lang="en-US" sz="1800" dirty="0"/>
              <a:t>CAT 4.4.3	May 31	</a:t>
            </a:r>
            <a:r>
              <a:rPr lang="en-US" sz="1800" dirty="0" err="1"/>
              <a:t>CSCview</a:t>
            </a:r>
            <a:r>
              <a:rPr lang="en-US" sz="1800" dirty="0"/>
              <a:t> prep; Multi cohort support</a:t>
            </a:r>
          </a:p>
          <a:p>
            <a:pPr lvl="1">
              <a:spcBef>
                <a:spcPts val="0"/>
              </a:spcBef>
              <a:tabLst>
                <a:tab pos="2281238" algn="l"/>
                <a:tab pos="3255963" algn="l"/>
              </a:tabLst>
            </a:pPr>
            <a:r>
              <a:rPr lang="en-US" sz="1800" dirty="0"/>
              <a:t>CAT 4.4.4	Jun 02	Minor update to circular errors</a:t>
            </a:r>
            <a:endParaRPr lang="en-US" altLang="en-US" sz="1800" dirty="0"/>
          </a:p>
          <a:p>
            <a:pPr lvl="1">
              <a:spcBef>
                <a:spcPts val="0"/>
              </a:spcBef>
              <a:tabLst>
                <a:tab pos="2281238" algn="l"/>
                <a:tab pos="3255963" algn="l"/>
              </a:tabLst>
            </a:pPr>
            <a:r>
              <a:rPr lang="en-GB" sz="1800" dirty="0"/>
              <a:t>CAT 4.5 drop1	Apr 15	Build CIAO 4.9 into CSC release (</a:t>
            </a:r>
            <a:r>
              <a:rPr lang="en-GB" sz="1800" dirty="0" smtClean="0"/>
              <a:t>Integration &amp; test</a:t>
            </a:r>
            <a:r>
              <a:rPr lang="en-GB" sz="1800" dirty="0"/>
              <a:t>)</a:t>
            </a:r>
          </a:p>
          <a:p>
            <a:pPr lvl="1">
              <a:spcBef>
                <a:spcPts val="0"/>
              </a:spcBef>
              <a:tabLst>
                <a:tab pos="2281238" algn="l"/>
                <a:tab pos="3255963" algn="l"/>
              </a:tabLst>
            </a:pPr>
            <a:r>
              <a:rPr lang="en-US" sz="1800" dirty="0"/>
              <a:t>CAT 4.5 drop2	Jun 10 	</a:t>
            </a:r>
            <a:r>
              <a:rPr lang="en-US" sz="1800" dirty="0" err="1"/>
              <a:t>Src</a:t>
            </a:r>
            <a:r>
              <a:rPr lang="en-US" sz="1800" dirty="0"/>
              <a:t> Properties PL for Per-</a:t>
            </a:r>
            <a:r>
              <a:rPr lang="en-US" sz="1800" dirty="0" err="1"/>
              <a:t>ObI</a:t>
            </a:r>
            <a:r>
              <a:rPr lang="en-US" sz="1800" dirty="0"/>
              <a:t> </a:t>
            </a:r>
            <a:r>
              <a:rPr lang="en-GB" sz="1800" dirty="0"/>
              <a:t>(</a:t>
            </a:r>
            <a:r>
              <a:rPr lang="en-GB" sz="1800" dirty="0" smtClean="0"/>
              <a:t>Integration &amp; test</a:t>
            </a:r>
            <a:r>
              <a:rPr lang="en-GB" sz="1800" dirty="0"/>
              <a:t>) </a:t>
            </a:r>
          </a:p>
          <a:p>
            <a:pPr lvl="1">
              <a:spcBef>
                <a:spcPts val="0"/>
              </a:spcBef>
              <a:tabLst>
                <a:tab pos="2281238" algn="l"/>
                <a:tab pos="3255963" algn="l"/>
              </a:tabLst>
            </a:pPr>
            <a:r>
              <a:rPr lang="en-US" sz="1800" dirty="0"/>
              <a:t>CAT 4.5 drop3	Jul 15	Add Bayesian </a:t>
            </a:r>
            <a:r>
              <a:rPr lang="en-US" sz="1800" dirty="0" smtClean="0"/>
              <a:t>tools, PL, AP</a:t>
            </a:r>
            <a:r>
              <a:rPr lang="en-GB" sz="1800" dirty="0" smtClean="0"/>
              <a:t> </a:t>
            </a:r>
            <a:r>
              <a:rPr lang="en-GB" sz="1800" dirty="0"/>
              <a:t>(</a:t>
            </a:r>
            <a:r>
              <a:rPr lang="en-GB" sz="1800" dirty="0" smtClean="0"/>
              <a:t>Integration &amp; test</a:t>
            </a:r>
            <a:r>
              <a:rPr lang="en-GB" sz="1800" dirty="0"/>
              <a:t>)</a:t>
            </a:r>
          </a:p>
          <a:p>
            <a:pPr marL="457200" lvl="1" indent="0">
              <a:buNone/>
            </a:pPr>
            <a:endParaRPr lang="en-US" sz="1800" dirty="0" smtClean="0"/>
          </a:p>
        </p:txBody>
      </p:sp>
    </p:spTree>
    <p:extLst>
      <p:ext uri="{BB962C8B-B14F-4D97-AF65-F5344CB8AC3E}">
        <p14:creationId xmlns:p14="http://schemas.microsoft.com/office/powerpoint/2010/main" val="1885087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2052"/>
            <a:ext cx="8229600" cy="807669"/>
          </a:xfrm>
        </p:spPr>
        <p:txBody>
          <a:bodyPr/>
          <a:lstStyle/>
          <a:p>
            <a:r>
              <a:rPr lang="en-US" dirty="0" smtClean="0"/>
              <a:t>Science Operations</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18</a:t>
            </a:fld>
            <a:endParaRPr lang="en-US" dirty="0"/>
          </a:p>
        </p:txBody>
      </p:sp>
      <p:sp>
        <p:nvSpPr>
          <p:cNvPr id="5" name="Content Placeholder 4"/>
          <p:cNvSpPr>
            <a:spLocks noGrp="1"/>
          </p:cNvSpPr>
          <p:nvPr>
            <p:ph sz="quarter" idx="12"/>
          </p:nvPr>
        </p:nvSpPr>
        <p:spPr>
          <a:xfrm>
            <a:off x="0" y="965200"/>
            <a:ext cx="9144000" cy="5455920"/>
          </a:xfrm>
        </p:spPr>
        <p:txBody>
          <a:bodyPr/>
          <a:lstStyle/>
          <a:p>
            <a:r>
              <a:rPr lang="en-US" dirty="0" smtClean="0"/>
              <a:t>Chandra Source Catalog releases</a:t>
            </a:r>
          </a:p>
          <a:p>
            <a:pPr lvl="1">
              <a:spcBef>
                <a:spcPts val="0"/>
              </a:spcBef>
              <a:tabLst>
                <a:tab pos="2338388" algn="l"/>
                <a:tab pos="3313113" algn="l"/>
              </a:tabLst>
            </a:pPr>
            <a:r>
              <a:rPr lang="en-US" sz="2000" dirty="0"/>
              <a:t>Master </a:t>
            </a:r>
            <a:r>
              <a:rPr lang="en-US" sz="2000" dirty="0" smtClean="0"/>
              <a:t>Match		Apr 26		Master </a:t>
            </a:r>
            <a:r>
              <a:rPr lang="en-US" sz="2000" dirty="0"/>
              <a:t>Match </a:t>
            </a:r>
            <a:r>
              <a:rPr lang="en-US" sz="2000" dirty="0" smtClean="0"/>
              <a:t>production started</a:t>
            </a:r>
            <a:endParaRPr lang="en-US" sz="2000" dirty="0"/>
          </a:p>
          <a:p>
            <a:pPr lvl="1">
              <a:spcBef>
                <a:spcPts val="0"/>
              </a:spcBef>
              <a:tabLst>
                <a:tab pos="2338388" algn="l"/>
                <a:tab pos="3313113" algn="l"/>
              </a:tabLst>
            </a:pPr>
            <a:r>
              <a:rPr lang="en-US" altLang="en-US" sz="2000" dirty="0">
                <a:cs typeface="ＭＳ Ｐゴシック" charset="-128"/>
              </a:rPr>
              <a:t>Stack Detection	Sep 01	Stack </a:t>
            </a:r>
            <a:r>
              <a:rPr lang="en-US" altLang="en-US" sz="2000" dirty="0" smtClean="0">
                <a:cs typeface="ＭＳ Ｐゴシック" charset="-128"/>
              </a:rPr>
              <a:t>processing completed</a:t>
            </a:r>
          </a:p>
          <a:p>
            <a:pPr lvl="1">
              <a:spcBef>
                <a:spcPts val="0"/>
              </a:spcBef>
              <a:tabLst>
                <a:tab pos="2338388" algn="l"/>
                <a:tab pos="3313113" algn="l"/>
              </a:tabLst>
            </a:pPr>
            <a:endParaRPr lang="en-US" altLang="en-US" sz="2000" dirty="0">
              <a:cs typeface="ＭＳ Ｐゴシック" charset="-128"/>
            </a:endParaRPr>
          </a:p>
          <a:p>
            <a:pPr marL="285750" indent="-276225">
              <a:spcBef>
                <a:spcPts val="0"/>
              </a:spcBef>
              <a:tabLst>
                <a:tab pos="2338388" algn="l"/>
                <a:tab pos="3313113" algn="l"/>
              </a:tabLst>
            </a:pPr>
            <a:r>
              <a:rPr lang="en-US" altLang="en-US" dirty="0"/>
              <a:t>Public Release milestones</a:t>
            </a:r>
          </a:p>
          <a:p>
            <a:pPr lvl="1">
              <a:spcBef>
                <a:spcPts val="0"/>
              </a:spcBef>
              <a:tabLst>
                <a:tab pos="2338388" algn="l"/>
                <a:tab pos="3313113" algn="l"/>
              </a:tabLst>
            </a:pPr>
            <a:r>
              <a:rPr lang="en-US" sz="2000" dirty="0">
                <a:cs typeface="Times New Roman"/>
              </a:rPr>
              <a:t>CSC 2.0pd1	Mar </a:t>
            </a:r>
            <a:r>
              <a:rPr lang="en-US" sz="2000" dirty="0" smtClean="0">
                <a:cs typeface="Times New Roman"/>
              </a:rPr>
              <a:t>22		CSC </a:t>
            </a:r>
            <a:r>
              <a:rPr lang="en-US" sz="2000" dirty="0">
                <a:cs typeface="Times New Roman"/>
              </a:rPr>
              <a:t>2.0 Prelim detection list public release</a:t>
            </a:r>
            <a:endParaRPr lang="en-US" sz="2000" dirty="0"/>
          </a:p>
          <a:p>
            <a:pPr lvl="1">
              <a:spcBef>
                <a:spcPts val="0"/>
              </a:spcBef>
              <a:tabLst>
                <a:tab pos="2338388" algn="l"/>
                <a:tab pos="3313113" algn="l"/>
              </a:tabLst>
            </a:pPr>
            <a:r>
              <a:rPr lang="en-US" sz="2000" dirty="0">
                <a:cs typeface="Times New Roman"/>
              </a:rPr>
              <a:t>CSC 2.0pd2	Sep </a:t>
            </a:r>
            <a:r>
              <a:rPr lang="en-US" sz="2000" dirty="0" smtClean="0">
                <a:cs typeface="Times New Roman"/>
              </a:rPr>
              <a:t>18		CSC </a:t>
            </a:r>
            <a:r>
              <a:rPr lang="en-US" sz="2000" dirty="0">
                <a:cs typeface="Times New Roman"/>
              </a:rPr>
              <a:t>2.0 Prelim detection list public release</a:t>
            </a:r>
          </a:p>
          <a:p>
            <a:pPr lvl="1">
              <a:spcBef>
                <a:spcPts val="0"/>
              </a:spcBef>
              <a:tabLst>
                <a:tab pos="2338388" algn="l"/>
                <a:tab pos="3313113" algn="l"/>
              </a:tabLst>
            </a:pPr>
            <a:r>
              <a:rPr lang="en-US" sz="2000" dirty="0">
                <a:cs typeface="Times New Roman"/>
              </a:rPr>
              <a:t>CSC 2.0pre1	Sep </a:t>
            </a:r>
            <a:r>
              <a:rPr lang="en-US" sz="2000" dirty="0" smtClean="0">
                <a:cs typeface="Times New Roman"/>
              </a:rPr>
              <a:t>25		CSC </a:t>
            </a:r>
            <a:r>
              <a:rPr lang="en-US" sz="2000" dirty="0">
                <a:cs typeface="Times New Roman"/>
              </a:rPr>
              <a:t>2.0 Prelim source list public release</a:t>
            </a:r>
          </a:p>
          <a:p>
            <a:pPr>
              <a:lnSpc>
                <a:spcPct val="100000"/>
              </a:lnSpc>
              <a:spcBef>
                <a:spcPts val="0"/>
              </a:spcBef>
              <a:spcAft>
                <a:spcPts val="0"/>
              </a:spcAft>
              <a:buNone/>
            </a:pPr>
            <a:r>
              <a:rPr lang="en-US" altLang="en-US" sz="2000" i="1" dirty="0">
                <a:cs typeface="Times New Roman"/>
              </a:rPr>
              <a:t>      </a:t>
            </a:r>
            <a:endParaRPr lang="en-US" altLang="en-US" sz="2000" dirty="0">
              <a:cs typeface="ＭＳ Ｐゴシック" charset="-128"/>
            </a:endParaRPr>
          </a:p>
          <a:p>
            <a:pPr>
              <a:spcBef>
                <a:spcPts val="0"/>
              </a:spcBef>
              <a:tabLst>
                <a:tab pos="2338388" algn="l"/>
                <a:tab pos="3313113" algn="l"/>
              </a:tabLst>
            </a:pPr>
            <a:endParaRPr lang="en-US" altLang="en-US" sz="2600" dirty="0"/>
          </a:p>
          <a:p>
            <a:pPr lvl="1"/>
            <a:endParaRPr lang="en-US" sz="2000" dirty="0" smtClean="0"/>
          </a:p>
        </p:txBody>
      </p:sp>
    </p:spTree>
    <p:extLst>
      <p:ext uri="{BB962C8B-B14F-4D97-AF65-F5344CB8AC3E}">
        <p14:creationId xmlns:p14="http://schemas.microsoft.com/office/powerpoint/2010/main" val="3042816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2052"/>
            <a:ext cx="8229600" cy="807669"/>
          </a:xfrm>
        </p:spPr>
        <p:txBody>
          <a:bodyPr/>
          <a:lstStyle/>
          <a:p>
            <a:r>
              <a:rPr lang="en-US" dirty="0" smtClean="0"/>
              <a:t>Science Operations</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19</a:t>
            </a:fld>
            <a:endParaRPr lang="en-US" dirty="0"/>
          </a:p>
        </p:txBody>
      </p:sp>
      <p:sp>
        <p:nvSpPr>
          <p:cNvPr id="5" name="Content Placeholder 4"/>
          <p:cNvSpPr>
            <a:spLocks noGrp="1"/>
          </p:cNvSpPr>
          <p:nvPr>
            <p:ph sz="quarter" idx="12"/>
          </p:nvPr>
        </p:nvSpPr>
        <p:spPr/>
        <p:txBody>
          <a:bodyPr/>
          <a:lstStyle/>
          <a:p>
            <a:r>
              <a:rPr lang="en-US" dirty="0"/>
              <a:t>Data Processing</a:t>
            </a:r>
          </a:p>
          <a:p>
            <a:pPr lvl="1"/>
            <a:r>
              <a:rPr lang="en-US" dirty="0"/>
              <a:t>Automatic processing is current; mean time from end of observation to delivery to user remains at about one day</a:t>
            </a:r>
          </a:p>
          <a:p>
            <a:r>
              <a:rPr lang="en-US" dirty="0"/>
              <a:t>Calibration Products </a:t>
            </a:r>
            <a:r>
              <a:rPr lang="en-US" dirty="0" smtClean="0"/>
              <a:t>released</a:t>
            </a:r>
            <a:endParaRPr lang="en-US" dirty="0"/>
          </a:p>
          <a:p>
            <a:pPr lvl="1"/>
            <a:r>
              <a:rPr lang="en-US" dirty="0"/>
              <a:t>Semi-annual ACIS detector gain maps</a:t>
            </a:r>
          </a:p>
          <a:p>
            <a:pPr lvl="1"/>
            <a:r>
              <a:rPr lang="en-US" dirty="0"/>
              <a:t>Updated ACIS contamination model</a:t>
            </a:r>
          </a:p>
          <a:p>
            <a:pPr lvl="1"/>
            <a:r>
              <a:rPr lang="en-US" dirty="0"/>
              <a:t>ACIS blank sky background files covering the 2012-2016 time period</a:t>
            </a:r>
          </a:p>
          <a:p>
            <a:pPr lvl="1"/>
            <a:r>
              <a:rPr lang="en-US" dirty="0"/>
              <a:t>Annual HRC detector gain maps</a:t>
            </a:r>
          </a:p>
          <a:p>
            <a:pPr lvl="1"/>
            <a:r>
              <a:rPr lang="en-US" dirty="0"/>
              <a:t>Annual HRC background spectrum</a:t>
            </a:r>
          </a:p>
        </p:txBody>
      </p:sp>
    </p:spTree>
    <p:extLst>
      <p:ext uri="{BB962C8B-B14F-4D97-AF65-F5344CB8AC3E}">
        <p14:creationId xmlns:p14="http://schemas.microsoft.com/office/powerpoint/2010/main" val="72312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charset="-128"/>
              </a:rPr>
              <a:t>Topics</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2</a:t>
            </a:fld>
            <a:endParaRPr lang="en-US" dirty="0"/>
          </a:p>
        </p:txBody>
      </p:sp>
      <p:sp>
        <p:nvSpPr>
          <p:cNvPr id="5" name="Content Placeholder 4"/>
          <p:cNvSpPr>
            <a:spLocks noGrp="1"/>
          </p:cNvSpPr>
          <p:nvPr>
            <p:ph sz="quarter" idx="12"/>
          </p:nvPr>
        </p:nvSpPr>
        <p:spPr/>
        <p:txBody>
          <a:bodyPr/>
          <a:lstStyle/>
          <a:p>
            <a:pPr>
              <a:lnSpc>
                <a:spcPct val="90000"/>
              </a:lnSpc>
            </a:pPr>
            <a:r>
              <a:rPr lang="en-US" altLang="en-US" dirty="0"/>
              <a:t>Program Management</a:t>
            </a:r>
          </a:p>
          <a:p>
            <a:pPr>
              <a:lnSpc>
                <a:spcPct val="90000"/>
              </a:lnSpc>
            </a:pPr>
            <a:r>
              <a:rPr lang="en-US" altLang="en-US" dirty="0"/>
              <a:t>Mission Operations</a:t>
            </a:r>
          </a:p>
          <a:p>
            <a:pPr lvl="1">
              <a:lnSpc>
                <a:spcPct val="70000"/>
              </a:lnSpc>
            </a:pPr>
            <a:r>
              <a:rPr lang="en-US" altLang="en-US" dirty="0">
                <a:cs typeface="ＭＳ Ｐゴシック" charset="-128"/>
              </a:rPr>
              <a:t>Spacecraft</a:t>
            </a:r>
          </a:p>
          <a:p>
            <a:pPr lvl="1">
              <a:lnSpc>
                <a:spcPct val="70000"/>
              </a:lnSpc>
            </a:pPr>
            <a:r>
              <a:rPr lang="en-US" altLang="en-US" dirty="0">
                <a:cs typeface="ＭＳ Ｐゴシック" charset="-128"/>
              </a:rPr>
              <a:t>Science Instruments and Calibration</a:t>
            </a:r>
          </a:p>
          <a:p>
            <a:pPr lvl="1">
              <a:lnSpc>
                <a:spcPct val="70000"/>
              </a:lnSpc>
            </a:pPr>
            <a:r>
              <a:rPr lang="en-US" altLang="en-US" dirty="0">
                <a:cs typeface="ＭＳ Ｐゴシック" charset="-128"/>
              </a:rPr>
              <a:t>Mission Planning</a:t>
            </a:r>
          </a:p>
          <a:p>
            <a:pPr lvl="1">
              <a:lnSpc>
                <a:spcPct val="70000"/>
              </a:lnSpc>
            </a:pPr>
            <a:r>
              <a:rPr lang="en-US" altLang="en-US" dirty="0">
                <a:cs typeface="ＭＳ Ｐゴシック" charset="-128"/>
              </a:rPr>
              <a:t>Operations Control Center</a:t>
            </a:r>
          </a:p>
          <a:p>
            <a:pPr>
              <a:lnSpc>
                <a:spcPct val="90000"/>
              </a:lnSpc>
            </a:pPr>
            <a:r>
              <a:rPr lang="en-US" altLang="en-US" dirty="0"/>
              <a:t>Science Operations</a:t>
            </a:r>
          </a:p>
          <a:p>
            <a:pPr lvl="1">
              <a:lnSpc>
                <a:spcPct val="70000"/>
              </a:lnSpc>
            </a:pPr>
            <a:r>
              <a:rPr lang="en-US" altLang="en-US" dirty="0">
                <a:cs typeface="ＭＳ Ｐゴシック" charset="-128"/>
              </a:rPr>
              <a:t>CXC Data Systems</a:t>
            </a:r>
          </a:p>
          <a:p>
            <a:pPr lvl="1">
              <a:lnSpc>
                <a:spcPct val="70000"/>
              </a:lnSpc>
            </a:pPr>
            <a:r>
              <a:rPr lang="en-US" altLang="en-US" dirty="0">
                <a:cs typeface="ＭＳ Ｐゴシック" charset="-128"/>
              </a:rPr>
              <a:t>Calibration</a:t>
            </a:r>
          </a:p>
          <a:p>
            <a:pPr lvl="1">
              <a:lnSpc>
                <a:spcPct val="70000"/>
              </a:lnSpc>
            </a:pPr>
            <a:r>
              <a:rPr lang="en-US" altLang="en-US" dirty="0">
                <a:cs typeface="ＭＳ Ｐゴシック" charset="-128"/>
              </a:rPr>
              <a:t>Data Processing</a:t>
            </a:r>
          </a:p>
          <a:p>
            <a:pPr>
              <a:lnSpc>
                <a:spcPct val="90000"/>
              </a:lnSpc>
            </a:pPr>
            <a:r>
              <a:rPr lang="en-US" altLang="en-US" dirty="0" smtClean="0"/>
              <a:t>Public Outreach </a:t>
            </a:r>
            <a:r>
              <a:rPr lang="en-US" altLang="en-US" smtClean="0"/>
              <a:t>and Communication</a:t>
            </a:r>
            <a:endParaRPr lang="en-US" altLang="en-US" dirty="0"/>
          </a:p>
          <a:p>
            <a:pPr marL="0" indent="0">
              <a:buNone/>
            </a:pPr>
            <a:endParaRPr lang="en-US" dirty="0"/>
          </a:p>
        </p:txBody>
      </p:sp>
    </p:spTree>
    <p:extLst>
      <p:ext uri="{BB962C8B-B14F-4D97-AF65-F5344CB8AC3E}">
        <p14:creationId xmlns:p14="http://schemas.microsoft.com/office/powerpoint/2010/main" val="3277169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2052"/>
            <a:ext cx="8229600" cy="807669"/>
          </a:xfrm>
        </p:spPr>
        <p:txBody>
          <a:bodyPr>
            <a:normAutofit fontScale="90000"/>
          </a:bodyPr>
          <a:lstStyle/>
          <a:p>
            <a:r>
              <a:rPr lang="en-US" dirty="0" smtClean="0"/>
              <a:t>Science Operations</a:t>
            </a:r>
            <a:br>
              <a:rPr lang="en-US" dirty="0" smtClean="0"/>
            </a:br>
            <a:r>
              <a:rPr lang="en-US" sz="2000" dirty="0" smtClean="0"/>
              <a:t>Data Delivery</a:t>
            </a:r>
            <a:endParaRPr lang="en-US" sz="2000"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a:xfrm>
            <a:off x="6553200" y="6491605"/>
            <a:ext cx="2133600" cy="290195"/>
          </a:xfrm>
        </p:spPr>
        <p:txBody>
          <a:bodyPr/>
          <a:lstStyle/>
          <a:p>
            <a:r>
              <a:rPr lang="en-US" smtClean="0"/>
              <a:t>Page  </a:t>
            </a:r>
            <a:fld id="{29B541A8-D757-3A46-B0D4-6E56C2A99929}" type="slidenum">
              <a:rPr lang="en-US" smtClean="0"/>
              <a:t>20</a:t>
            </a:fld>
            <a:endParaRPr lang="en-US" dirty="0"/>
          </a:p>
        </p:txBody>
      </p:sp>
      <p:pic>
        <p:nvPicPr>
          <p:cNvPr id="6" name="table"/>
          <p:cNvPicPr>
            <a:picLocks noChangeAspect="1"/>
          </p:cNvPicPr>
          <p:nvPr/>
        </p:nvPicPr>
        <p:blipFill>
          <a:blip r:embed="rId2"/>
          <a:stretch>
            <a:fillRect/>
          </a:stretch>
        </p:blipFill>
        <p:spPr>
          <a:xfrm>
            <a:off x="63499" y="943660"/>
            <a:ext cx="8997639" cy="5380939"/>
          </a:xfrm>
          <a:prstGeom prst="rect">
            <a:avLst/>
          </a:prstGeom>
        </p:spPr>
      </p:pic>
      <p:sp>
        <p:nvSpPr>
          <p:cNvPr id="7" name="Oval 272"/>
          <p:cNvSpPr>
            <a:spLocks noChangeArrowheads="1"/>
          </p:cNvSpPr>
          <p:nvPr/>
        </p:nvSpPr>
        <p:spPr bwMode="auto">
          <a:xfrm>
            <a:off x="2128044" y="1700807"/>
            <a:ext cx="762000" cy="4790797"/>
          </a:xfrm>
          <a:prstGeom prst="ellipse">
            <a:avLst/>
          </a:prstGeom>
          <a:noFill/>
          <a:ln w="25400">
            <a:solidFill>
              <a:srgbClr val="FF0000"/>
            </a:solidFill>
            <a:round/>
            <a:headEnd/>
            <a:tailEnd/>
          </a:ln>
        </p:spPr>
        <p:txBody>
          <a:bodyPr wrap="none" lIns="91418" tIns="45709" rIns="91418" bIns="45709" anchor="ctr">
            <a:prstTxWarp prst="textNoShape">
              <a:avLst/>
            </a:prstTxWarp>
          </a:bodyPr>
          <a:lstStyle/>
          <a:p>
            <a:pPr algn="ctr" eaLnBrk="0" hangingPunct="0"/>
            <a:endParaRPr lang="en-US" b="1" u="sng"/>
          </a:p>
        </p:txBody>
      </p:sp>
      <p:sp>
        <p:nvSpPr>
          <p:cNvPr id="8" name="TextBox 3"/>
          <p:cNvSpPr txBox="1">
            <a:spLocks noChangeArrowheads="1"/>
          </p:cNvSpPr>
          <p:nvPr/>
        </p:nvSpPr>
        <p:spPr bwMode="auto">
          <a:xfrm>
            <a:off x="610090" y="6443246"/>
            <a:ext cx="3035907" cy="338554"/>
          </a:xfrm>
          <a:prstGeom prst="rect">
            <a:avLst/>
          </a:prstGeom>
          <a:ln>
            <a:solidFill>
              <a:srgbClr val="FF0000"/>
            </a:solidFill>
            <a:headEnd/>
            <a:tailEnd/>
          </a:ln>
        </p:spPr>
        <p:style>
          <a:lnRef idx="2">
            <a:schemeClr val="dk1"/>
          </a:lnRef>
          <a:fillRef idx="1">
            <a:schemeClr val="lt1"/>
          </a:fillRef>
          <a:effectRef idx="0">
            <a:schemeClr val="dk1"/>
          </a:effectRef>
          <a:fontRef idx="minor">
            <a:schemeClr val="dk1"/>
          </a:fontRef>
        </p:style>
        <p:txBody>
          <a:bodyPr wrap="none">
            <a:prstTxWarp prst="textNoShape">
              <a:avLst/>
            </a:prstTxWarp>
            <a:spAutoFit/>
          </a:bodyPr>
          <a:lstStyle/>
          <a:p>
            <a:r>
              <a:rPr lang="en-US" sz="1600" dirty="0" smtClean="0">
                <a:latin typeface="Arial" pitchFamily="-72" charset="0"/>
                <a:ea typeface="Arial" pitchFamily="-72" charset="0"/>
                <a:cs typeface="Arial" pitchFamily="-72" charset="0"/>
              </a:rPr>
              <a:t>Consistently rapid data delivery</a:t>
            </a:r>
            <a:endParaRPr lang="en-US" sz="1600" dirty="0">
              <a:latin typeface="Arial" pitchFamily="-72" charset="0"/>
              <a:ea typeface="Arial" pitchFamily="-72" charset="0"/>
              <a:cs typeface="Arial" pitchFamily="-72" charset="0"/>
            </a:endParaRPr>
          </a:p>
        </p:txBody>
      </p:sp>
    </p:spTree>
    <p:extLst>
      <p:ext uri="{BB962C8B-B14F-4D97-AF65-F5344CB8AC3E}">
        <p14:creationId xmlns:p14="http://schemas.microsoft.com/office/powerpoint/2010/main" val="1388648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2052"/>
            <a:ext cx="8229600" cy="807669"/>
          </a:xfrm>
        </p:spPr>
        <p:txBody>
          <a:bodyPr>
            <a:normAutofit fontScale="90000"/>
          </a:bodyPr>
          <a:lstStyle/>
          <a:p>
            <a:r>
              <a:rPr lang="en-US" dirty="0" smtClean="0"/>
              <a:t>Chandra Grants Program</a:t>
            </a:r>
            <a:br>
              <a:rPr lang="en-US" dirty="0" smtClean="0"/>
            </a:br>
            <a:r>
              <a:rPr lang="en-US" sz="2000" dirty="0" smtClean="0"/>
              <a:t>Grant Awards</a:t>
            </a:r>
            <a:endParaRPr lang="en-US" sz="2000"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21</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944138704"/>
              </p:ext>
            </p:extLst>
          </p:nvPr>
        </p:nvGraphicFramePr>
        <p:xfrm>
          <a:off x="241300" y="910521"/>
          <a:ext cx="8801099" cy="5465335"/>
        </p:xfrm>
        <a:graphic>
          <a:graphicData uri="http://schemas.openxmlformats.org/drawingml/2006/table">
            <a:tbl>
              <a:tblPr>
                <a:tableStyleId>{ED083AE6-46FA-4A59-8FB0-9F97EB10719F}</a:tableStyleId>
              </a:tblPr>
              <a:tblGrid>
                <a:gridCol w="756208"/>
                <a:gridCol w="580256"/>
                <a:gridCol w="757557"/>
                <a:gridCol w="839228"/>
                <a:gridCol w="948993"/>
                <a:gridCol w="948993"/>
                <a:gridCol w="948993"/>
                <a:gridCol w="1207809"/>
                <a:gridCol w="1813062"/>
              </a:tblGrid>
              <a:tr h="381347">
                <a:tc rowSpan="3">
                  <a:txBody>
                    <a:bodyPr/>
                    <a:lstStyle/>
                    <a:p>
                      <a:pPr marL="0" marR="0" algn="ctr">
                        <a:spcBef>
                          <a:spcPts val="0"/>
                        </a:spcBef>
                        <a:spcAft>
                          <a:spcPts val="0"/>
                        </a:spcAft>
                      </a:pPr>
                      <a:r>
                        <a:rPr lang="en-US" sz="1100" dirty="0">
                          <a:effectLst/>
                          <a:latin typeface="+mj-lt"/>
                        </a:rPr>
                        <a:t>Month of Data Delivery</a:t>
                      </a:r>
                    </a:p>
                    <a:p>
                      <a:pPr marL="0" marR="0" algn="ctr">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nchor="ctr"/>
                </a:tc>
                <a:tc rowSpan="3">
                  <a:txBody>
                    <a:bodyPr/>
                    <a:lstStyle/>
                    <a:p>
                      <a:pPr marL="0" marR="0" algn="ctr">
                        <a:spcBef>
                          <a:spcPts val="0"/>
                        </a:spcBef>
                        <a:spcAft>
                          <a:spcPts val="0"/>
                        </a:spcAft>
                      </a:pPr>
                      <a:r>
                        <a:rPr lang="en-US" sz="1100" dirty="0">
                          <a:effectLst/>
                          <a:latin typeface="+mj-lt"/>
                        </a:rPr>
                        <a:t>Federal Grants</a:t>
                      </a:r>
                    </a:p>
                    <a:p>
                      <a:pPr marL="0" marR="0" algn="ctr">
                        <a:spcBef>
                          <a:spcPts val="0"/>
                        </a:spcBef>
                        <a:spcAft>
                          <a:spcPts val="0"/>
                        </a:spcAft>
                      </a:pPr>
                      <a:r>
                        <a:rPr lang="en-US" sz="1100" baseline="30000" dirty="0">
                          <a:effectLst/>
                          <a:latin typeface="+mj-lt"/>
                        </a:rPr>
                        <a:t>(1,3)</a:t>
                      </a:r>
                      <a:endParaRPr lang="en-US" sz="1100" dirty="0">
                        <a:effectLst/>
                        <a:latin typeface="+mj-lt"/>
                        <a:ea typeface="Times New Roman"/>
                      </a:endParaRPr>
                    </a:p>
                  </a:txBody>
                  <a:tcPr marL="0" marR="0" marT="0" marB="0" anchor="ctr"/>
                </a:tc>
                <a:tc gridSpan="7">
                  <a:txBody>
                    <a:bodyPr/>
                    <a:lstStyle/>
                    <a:p>
                      <a:pPr marL="0" marR="0" algn="ctr">
                        <a:spcBef>
                          <a:spcPts val="0"/>
                        </a:spcBef>
                        <a:spcAft>
                          <a:spcPts val="0"/>
                        </a:spcAft>
                      </a:pPr>
                      <a:r>
                        <a:rPr lang="en-US" sz="1600" dirty="0">
                          <a:effectLst/>
                          <a:latin typeface="+mj-lt"/>
                        </a:rPr>
                        <a:t>SAO Grants </a:t>
                      </a:r>
                      <a:r>
                        <a:rPr lang="en-US" sz="1600" baseline="30000" dirty="0">
                          <a:effectLst/>
                          <a:latin typeface="+mj-lt"/>
                        </a:rPr>
                        <a:t>(2)</a:t>
                      </a:r>
                      <a:endParaRPr lang="en-US" sz="1600" dirty="0">
                        <a:effectLst/>
                        <a:latin typeface="+mj-lt"/>
                        <a:ea typeface="Times New Roman"/>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1347">
                <a:tc vMerge="1">
                  <a:txBody>
                    <a:bodyPr/>
                    <a:lstStyle/>
                    <a:p>
                      <a:endParaRPr lang="en-US"/>
                    </a:p>
                  </a:txBody>
                  <a:tcPr/>
                </a:tc>
                <a:tc vMerge="1">
                  <a:txBody>
                    <a:bodyPr/>
                    <a:lstStyle/>
                    <a:p>
                      <a:endParaRPr lang="en-US"/>
                    </a:p>
                  </a:txBody>
                  <a:tcPr/>
                </a:tc>
                <a:tc gridSpan="5">
                  <a:txBody>
                    <a:bodyPr/>
                    <a:lstStyle/>
                    <a:p>
                      <a:pPr marL="0" marR="0" algn="ctr">
                        <a:spcBef>
                          <a:spcPts val="0"/>
                        </a:spcBef>
                        <a:spcAft>
                          <a:spcPts val="0"/>
                        </a:spcAft>
                      </a:pPr>
                      <a:r>
                        <a:rPr lang="en-US" sz="1100" u="sng" dirty="0">
                          <a:effectLst/>
                          <a:latin typeface="+mj-lt"/>
                        </a:rPr>
                        <a:t>As of the middle of following month</a:t>
                      </a:r>
                      <a:endParaRPr lang="en-US" sz="1100" dirty="0">
                        <a:effectLst/>
                        <a:latin typeface="+mj-lt"/>
                        <a:ea typeface="Times New Roman"/>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algn="ctr">
                        <a:spcBef>
                          <a:spcPts val="0"/>
                        </a:spcBef>
                        <a:spcAft>
                          <a:spcPts val="0"/>
                        </a:spcAft>
                      </a:pPr>
                      <a:r>
                        <a:rPr lang="en-US" sz="1100" u="sng">
                          <a:effectLst/>
                          <a:latin typeface="+mj-lt"/>
                        </a:rPr>
                        <a:t>As of 9/15/17</a:t>
                      </a:r>
                      <a:endParaRPr lang="en-US" sz="1100">
                        <a:effectLst/>
                        <a:latin typeface="+mj-lt"/>
                        <a:ea typeface="Times New Roman"/>
                      </a:endParaRPr>
                    </a:p>
                  </a:txBody>
                  <a:tcPr marL="0" marR="0" marT="0" marB="0" anchor="ctr"/>
                </a:tc>
                <a:tc hMerge="1">
                  <a:txBody>
                    <a:bodyPr/>
                    <a:lstStyle/>
                    <a:p>
                      <a:endParaRPr lang="en-US"/>
                    </a:p>
                  </a:txBody>
                  <a:tcPr/>
                </a:tc>
              </a:tr>
              <a:tr h="721406">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100" dirty="0">
                          <a:effectLst/>
                          <a:latin typeface="+mj-lt"/>
                        </a:rPr>
                        <a:t> Non-Federal Grants </a:t>
                      </a:r>
                      <a:r>
                        <a:rPr lang="en-US" sz="1100" baseline="30000" dirty="0">
                          <a:effectLst/>
                          <a:latin typeface="+mj-lt"/>
                        </a:rPr>
                        <a:t>(3)</a:t>
                      </a:r>
                      <a:endParaRPr lang="en-US" sz="1100" dirty="0">
                        <a:effectLst/>
                        <a:latin typeface="+mj-lt"/>
                        <a:ea typeface="Times New Roman"/>
                      </a:endParaRPr>
                    </a:p>
                  </a:txBody>
                  <a:tcPr marL="0" marR="0" marT="0" marB="0"/>
                </a:tc>
                <a:tc>
                  <a:txBody>
                    <a:bodyPr/>
                    <a:lstStyle/>
                    <a:p>
                      <a:pPr marL="0" marR="0" algn="ctr">
                        <a:spcBef>
                          <a:spcPts val="0"/>
                        </a:spcBef>
                        <a:spcAft>
                          <a:spcPts val="0"/>
                        </a:spcAft>
                      </a:pPr>
                      <a:r>
                        <a:rPr lang="en-US" sz="1100" dirty="0">
                          <a:effectLst/>
                          <a:latin typeface="+mj-lt"/>
                        </a:rPr>
                        <a:t>No. Grants Awarded</a:t>
                      </a:r>
                      <a:endParaRPr lang="en-US" sz="1100" dirty="0">
                        <a:effectLst/>
                        <a:latin typeface="+mj-lt"/>
                        <a:ea typeface="Times New Roman"/>
                      </a:endParaRPr>
                    </a:p>
                  </a:txBody>
                  <a:tcPr marL="0" marR="0" marT="0" marB="0"/>
                </a:tc>
                <a:tc>
                  <a:txBody>
                    <a:bodyPr/>
                    <a:lstStyle/>
                    <a:p>
                      <a:pPr marL="0" marR="0" algn="ctr">
                        <a:spcBef>
                          <a:spcPts val="0"/>
                        </a:spcBef>
                        <a:spcAft>
                          <a:spcPts val="0"/>
                        </a:spcAft>
                      </a:pPr>
                      <a:r>
                        <a:rPr lang="en-US" sz="1100" dirty="0">
                          <a:effectLst/>
                          <a:latin typeface="+mj-lt"/>
                        </a:rPr>
                        <a:t>No. Outstanding</a:t>
                      </a:r>
                      <a:endParaRPr lang="en-US" sz="1100" dirty="0">
                        <a:effectLst/>
                        <a:latin typeface="+mj-lt"/>
                        <a:ea typeface="Times New Roman"/>
                      </a:endParaRPr>
                    </a:p>
                  </a:txBody>
                  <a:tcPr marL="0" marR="0" marT="0" marB="0"/>
                </a:tc>
                <a:tc>
                  <a:txBody>
                    <a:bodyPr/>
                    <a:lstStyle/>
                    <a:p>
                      <a:pPr marL="0" marR="0" algn="ctr">
                        <a:spcBef>
                          <a:spcPts val="0"/>
                        </a:spcBef>
                        <a:spcAft>
                          <a:spcPts val="0"/>
                        </a:spcAft>
                      </a:pPr>
                      <a:r>
                        <a:rPr lang="en-US" sz="1100" dirty="0" err="1">
                          <a:effectLst/>
                          <a:latin typeface="+mj-lt"/>
                        </a:rPr>
                        <a:t>Avg</a:t>
                      </a:r>
                      <a:r>
                        <a:rPr lang="en-US" sz="1100" dirty="0">
                          <a:effectLst/>
                          <a:latin typeface="+mj-lt"/>
                        </a:rPr>
                        <a:t> days to award </a:t>
                      </a:r>
                      <a:r>
                        <a:rPr lang="en-US" sz="1100" baseline="30000" dirty="0">
                          <a:effectLst/>
                          <a:latin typeface="+mj-lt"/>
                        </a:rPr>
                        <a:t>(4)</a:t>
                      </a:r>
                      <a:endParaRPr lang="en-US" sz="1100" dirty="0">
                        <a:effectLst/>
                        <a:latin typeface="+mj-lt"/>
                        <a:ea typeface="Times New Roman"/>
                      </a:endParaRPr>
                    </a:p>
                  </a:txBody>
                  <a:tcPr marL="0" marR="0" marT="0" marB="0"/>
                </a:tc>
                <a:tc>
                  <a:txBody>
                    <a:bodyPr/>
                    <a:lstStyle/>
                    <a:p>
                      <a:pPr marL="0" marR="0" algn="ctr">
                        <a:spcBef>
                          <a:spcPts val="0"/>
                        </a:spcBef>
                        <a:spcAft>
                          <a:spcPts val="0"/>
                        </a:spcAft>
                      </a:pPr>
                      <a:r>
                        <a:rPr lang="en-US" sz="1100" dirty="0">
                          <a:effectLst/>
                          <a:latin typeface="+mj-lt"/>
                        </a:rPr>
                        <a:t>No. Grants Awarded</a:t>
                      </a:r>
                      <a:endParaRPr lang="en-US" sz="1100" dirty="0">
                        <a:effectLst/>
                        <a:latin typeface="+mj-lt"/>
                        <a:ea typeface="Times New Roman"/>
                      </a:endParaRPr>
                    </a:p>
                  </a:txBody>
                  <a:tcPr marL="0" marR="0" marT="0" marB="0"/>
                </a:tc>
                <a:tc>
                  <a:txBody>
                    <a:bodyPr/>
                    <a:lstStyle/>
                    <a:p>
                      <a:pPr marL="0" marR="0" algn="ctr">
                        <a:spcBef>
                          <a:spcPts val="0"/>
                        </a:spcBef>
                        <a:spcAft>
                          <a:spcPts val="0"/>
                        </a:spcAft>
                      </a:pPr>
                      <a:r>
                        <a:rPr lang="en-US" sz="1100" dirty="0">
                          <a:effectLst/>
                          <a:latin typeface="+mj-lt"/>
                        </a:rPr>
                        <a:t>No. Outstanding</a:t>
                      </a:r>
                      <a:endParaRPr lang="en-US" sz="1100" dirty="0">
                        <a:effectLst/>
                        <a:latin typeface="+mj-lt"/>
                        <a:ea typeface="Times New Roman"/>
                      </a:endParaRPr>
                    </a:p>
                  </a:txBody>
                  <a:tcPr marL="0" marR="0" marT="0" marB="0"/>
                </a:tc>
                <a:tc>
                  <a:txBody>
                    <a:bodyPr/>
                    <a:lstStyle/>
                    <a:p>
                      <a:pPr marL="0" marR="0" algn="ctr">
                        <a:spcBef>
                          <a:spcPts val="0"/>
                        </a:spcBef>
                        <a:spcAft>
                          <a:spcPts val="0"/>
                        </a:spcAft>
                      </a:pPr>
                      <a:r>
                        <a:rPr lang="en-US" sz="1100" dirty="0">
                          <a:effectLst/>
                          <a:latin typeface="+mj-lt"/>
                        </a:rPr>
                        <a:t>Outstanding Awards</a:t>
                      </a:r>
                    </a:p>
                    <a:p>
                      <a:pPr marL="0" marR="0" algn="ctr">
                        <a:spcBef>
                          <a:spcPts val="0"/>
                        </a:spcBef>
                        <a:spcAft>
                          <a:spcPts val="0"/>
                        </a:spcAft>
                      </a:pPr>
                      <a:r>
                        <a:rPr lang="en-US" sz="1100" dirty="0">
                          <a:effectLst/>
                          <a:latin typeface="+mj-lt"/>
                        </a:rPr>
                        <a:t>Proposal no, Comments</a:t>
                      </a:r>
                      <a:endParaRPr lang="en-US" sz="1100" dirty="0">
                        <a:effectLst/>
                        <a:latin typeface="+mj-lt"/>
                        <a:ea typeface="Times New Roman"/>
                      </a:endParaRPr>
                    </a:p>
                  </a:txBody>
                  <a:tcPr marL="0" marR="0" marT="0" marB="0"/>
                </a:tc>
              </a:tr>
              <a:tr h="240469">
                <a:tc>
                  <a:txBody>
                    <a:bodyPr/>
                    <a:lstStyle/>
                    <a:p>
                      <a:pPr marL="0" marR="0" algn="ctr">
                        <a:spcBef>
                          <a:spcPts val="0"/>
                        </a:spcBef>
                        <a:spcAft>
                          <a:spcPts val="0"/>
                        </a:spcAft>
                      </a:pPr>
                      <a:r>
                        <a:rPr lang="en-US" sz="1100">
                          <a:effectLst/>
                          <a:latin typeface="+mj-lt"/>
                        </a:rPr>
                        <a:t>Sep-16</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6</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4</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2</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6</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6</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tc>
              </a:tr>
              <a:tr h="240469">
                <a:tc>
                  <a:txBody>
                    <a:bodyPr/>
                    <a:lstStyle/>
                    <a:p>
                      <a:pPr marL="0" marR="0" algn="ctr">
                        <a:spcBef>
                          <a:spcPts val="0"/>
                        </a:spcBef>
                        <a:spcAft>
                          <a:spcPts val="0"/>
                        </a:spcAft>
                      </a:pPr>
                      <a:r>
                        <a:rPr lang="en-US" sz="1100">
                          <a:effectLst/>
                          <a:latin typeface="+mj-lt"/>
                        </a:rPr>
                        <a:t>Oct-16</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5</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3</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2</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9</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5</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tc>
              </a:tr>
              <a:tr h="240469">
                <a:tc>
                  <a:txBody>
                    <a:bodyPr/>
                    <a:lstStyle/>
                    <a:p>
                      <a:pPr marL="0" marR="0" algn="ctr">
                        <a:spcBef>
                          <a:spcPts val="0"/>
                        </a:spcBef>
                        <a:spcAft>
                          <a:spcPts val="0"/>
                        </a:spcAft>
                      </a:pPr>
                      <a:r>
                        <a:rPr lang="en-US" sz="1100">
                          <a:effectLst/>
                          <a:latin typeface="+mj-lt"/>
                        </a:rPr>
                        <a:t>Nov-16</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5</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3</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2</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4</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5</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dirty="0">
                          <a:effectLst/>
                          <a:latin typeface="+mj-lt"/>
                        </a:rPr>
                        <a:t>0</a:t>
                      </a:r>
                      <a:endParaRPr lang="en-US" sz="1100" dirty="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tc>
              </a:tr>
              <a:tr h="240469">
                <a:tc>
                  <a:txBody>
                    <a:bodyPr/>
                    <a:lstStyle/>
                    <a:p>
                      <a:pPr marL="0" marR="0" algn="ctr">
                        <a:spcBef>
                          <a:spcPts val="0"/>
                        </a:spcBef>
                        <a:spcAft>
                          <a:spcPts val="0"/>
                        </a:spcAft>
                      </a:pPr>
                      <a:r>
                        <a:rPr lang="en-US" sz="1100">
                          <a:effectLst/>
                          <a:latin typeface="+mj-lt"/>
                        </a:rPr>
                        <a:t>Dec-16</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5</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4</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10</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5</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tc>
              </a:tr>
              <a:tr h="240469">
                <a:tc>
                  <a:txBody>
                    <a:bodyPr/>
                    <a:lstStyle/>
                    <a:p>
                      <a:pPr marL="0" marR="0" algn="ctr">
                        <a:spcBef>
                          <a:spcPts val="0"/>
                        </a:spcBef>
                        <a:spcAft>
                          <a:spcPts val="0"/>
                        </a:spcAft>
                      </a:pPr>
                      <a:r>
                        <a:rPr lang="en-US" sz="1100">
                          <a:effectLst/>
                          <a:latin typeface="+mj-lt"/>
                        </a:rPr>
                        <a:t>Jan-17*</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4</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64</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58</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6</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50</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64</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tc>
              </a:tr>
              <a:tr h="240469">
                <a:tc>
                  <a:txBody>
                    <a:bodyPr/>
                    <a:lstStyle/>
                    <a:p>
                      <a:pPr marL="0" marR="0" algn="ctr">
                        <a:spcBef>
                          <a:spcPts val="0"/>
                        </a:spcBef>
                        <a:spcAft>
                          <a:spcPts val="0"/>
                        </a:spcAft>
                      </a:pPr>
                      <a:r>
                        <a:rPr lang="en-US" sz="1100">
                          <a:effectLst/>
                          <a:latin typeface="+mj-lt"/>
                        </a:rPr>
                        <a:t>Feb-17</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15</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13</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2</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12</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15</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tc>
              </a:tr>
              <a:tr h="240469">
                <a:tc>
                  <a:txBody>
                    <a:bodyPr/>
                    <a:lstStyle/>
                    <a:p>
                      <a:pPr marL="0" marR="0" algn="ctr">
                        <a:spcBef>
                          <a:spcPts val="0"/>
                        </a:spcBef>
                        <a:spcAft>
                          <a:spcPts val="0"/>
                        </a:spcAft>
                      </a:pPr>
                      <a:r>
                        <a:rPr lang="en-US" sz="1100">
                          <a:effectLst/>
                          <a:latin typeface="+mj-lt"/>
                        </a:rPr>
                        <a:t>Mar-17</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17</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15</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2</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8</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17</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tc>
              </a:tr>
              <a:tr h="240469">
                <a:tc>
                  <a:txBody>
                    <a:bodyPr/>
                    <a:lstStyle/>
                    <a:p>
                      <a:pPr marL="0" marR="0" algn="ctr">
                        <a:spcBef>
                          <a:spcPts val="0"/>
                        </a:spcBef>
                        <a:spcAft>
                          <a:spcPts val="0"/>
                        </a:spcAft>
                      </a:pPr>
                      <a:r>
                        <a:rPr lang="en-US" sz="1100">
                          <a:effectLst/>
                          <a:latin typeface="+mj-lt"/>
                        </a:rPr>
                        <a:t>Apr-17</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5</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3</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2</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7</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5</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tc>
              </a:tr>
              <a:tr h="266327">
                <a:tc>
                  <a:txBody>
                    <a:bodyPr/>
                    <a:lstStyle/>
                    <a:p>
                      <a:pPr marL="0" marR="0" algn="ctr">
                        <a:spcBef>
                          <a:spcPts val="0"/>
                        </a:spcBef>
                        <a:spcAft>
                          <a:spcPts val="0"/>
                        </a:spcAft>
                      </a:pPr>
                      <a:r>
                        <a:rPr lang="en-US" sz="1100">
                          <a:effectLst/>
                          <a:latin typeface="+mj-lt"/>
                        </a:rPr>
                        <a:t>May-17</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2</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13</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11</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2</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12</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13</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tc>
              </a:tr>
              <a:tr h="240469">
                <a:tc>
                  <a:txBody>
                    <a:bodyPr/>
                    <a:lstStyle/>
                    <a:p>
                      <a:pPr marL="0" marR="0" algn="ctr">
                        <a:spcBef>
                          <a:spcPts val="0"/>
                        </a:spcBef>
                        <a:spcAft>
                          <a:spcPts val="0"/>
                        </a:spcAft>
                      </a:pPr>
                      <a:r>
                        <a:rPr lang="en-US" sz="1100">
                          <a:effectLst/>
                          <a:latin typeface="+mj-lt"/>
                        </a:rPr>
                        <a:t>Jun-17</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9</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3</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6</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8</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9</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tc>
              </a:tr>
              <a:tr h="240469">
                <a:tc>
                  <a:txBody>
                    <a:bodyPr/>
                    <a:lstStyle/>
                    <a:p>
                      <a:pPr marL="0" marR="0" algn="ctr">
                        <a:spcBef>
                          <a:spcPts val="0"/>
                        </a:spcBef>
                        <a:spcAft>
                          <a:spcPts val="0"/>
                        </a:spcAft>
                      </a:pPr>
                      <a:r>
                        <a:rPr lang="en-US" sz="1100">
                          <a:effectLst/>
                          <a:latin typeface="+mj-lt"/>
                        </a:rPr>
                        <a:t>Jul-17</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9</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8</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14</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9</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0</a:t>
                      </a:r>
                      <a:endParaRPr lang="en-US" sz="110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 </a:t>
                      </a:r>
                      <a:endParaRPr lang="en-US" sz="1100" dirty="0">
                        <a:effectLst/>
                        <a:latin typeface="+mj-lt"/>
                        <a:ea typeface="Times New Roman"/>
                      </a:endParaRPr>
                    </a:p>
                  </a:txBody>
                  <a:tcPr marL="0" marR="0" marT="0" marB="0"/>
                </a:tc>
              </a:tr>
              <a:tr h="240469">
                <a:tc>
                  <a:txBody>
                    <a:bodyPr/>
                    <a:lstStyle/>
                    <a:p>
                      <a:pPr marL="0" marR="0" algn="ctr">
                        <a:spcBef>
                          <a:spcPts val="0"/>
                        </a:spcBef>
                        <a:spcAft>
                          <a:spcPts val="0"/>
                        </a:spcAft>
                      </a:pPr>
                      <a:r>
                        <a:rPr lang="en-US" sz="1100">
                          <a:effectLst/>
                          <a:latin typeface="+mj-lt"/>
                        </a:rPr>
                        <a:t>Aug-17</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11</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9</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2</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10</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9</a:t>
                      </a:r>
                      <a:endParaRPr lang="en-US" sz="1100">
                        <a:effectLst/>
                        <a:latin typeface="+mj-lt"/>
                        <a:ea typeface="Times New Roman"/>
                      </a:endParaRPr>
                    </a:p>
                  </a:txBody>
                  <a:tcPr marL="0" marR="0" marT="0" marB="0"/>
                </a:tc>
                <a:tc>
                  <a:txBody>
                    <a:bodyPr/>
                    <a:lstStyle/>
                    <a:p>
                      <a:pPr marL="0" marR="0" algn="ctr">
                        <a:spcBef>
                          <a:spcPts val="0"/>
                        </a:spcBef>
                        <a:spcAft>
                          <a:spcPts val="0"/>
                        </a:spcAft>
                      </a:pPr>
                      <a:r>
                        <a:rPr lang="en-US" sz="1100">
                          <a:effectLst/>
                          <a:latin typeface="+mj-lt"/>
                        </a:rPr>
                        <a:t>2</a:t>
                      </a:r>
                      <a:endParaRPr lang="en-US" sz="1100">
                        <a:effectLst/>
                        <a:latin typeface="+mj-lt"/>
                        <a:ea typeface="Times New Roman"/>
                      </a:endParaRPr>
                    </a:p>
                  </a:txBody>
                  <a:tcPr marL="0" marR="0" marT="0" marB="0"/>
                </a:tc>
                <a:tc>
                  <a:txBody>
                    <a:bodyPr/>
                    <a:lstStyle/>
                    <a:p>
                      <a:pPr marL="0" marR="0">
                        <a:spcBef>
                          <a:spcPts val="0"/>
                        </a:spcBef>
                        <a:spcAft>
                          <a:spcPts val="0"/>
                        </a:spcAft>
                      </a:pPr>
                      <a:r>
                        <a:rPr lang="en-US" sz="1100" dirty="0">
                          <a:effectLst/>
                          <a:latin typeface="+mj-lt"/>
                        </a:rPr>
                        <a:t>18800481, 18800649</a:t>
                      </a:r>
                      <a:endParaRPr lang="en-US" sz="1100" dirty="0">
                        <a:effectLst/>
                        <a:latin typeface="+mj-lt"/>
                        <a:ea typeface="Times New Roman"/>
                      </a:endParaRPr>
                    </a:p>
                  </a:txBody>
                  <a:tcPr marL="0" marR="0" marT="0" marB="0"/>
                </a:tc>
              </a:tr>
              <a:tr h="1069749">
                <a:tc gridSpan="9">
                  <a:txBody>
                    <a:bodyPr/>
                    <a:lstStyle/>
                    <a:p>
                      <a:pPr marL="0" marR="0">
                        <a:spcBef>
                          <a:spcPts val="0"/>
                        </a:spcBef>
                        <a:spcAft>
                          <a:spcPts val="0"/>
                        </a:spcAft>
                      </a:pPr>
                      <a:r>
                        <a:rPr lang="en-US" sz="900" baseline="30000" dirty="0">
                          <a:effectLst/>
                          <a:latin typeface="+mj-lt"/>
                        </a:rPr>
                        <a:t>(1)</a:t>
                      </a:r>
                      <a:r>
                        <a:rPr lang="en-US" sz="900" dirty="0">
                          <a:effectLst/>
                          <a:latin typeface="+mj-lt"/>
                        </a:rPr>
                        <a:t> Grants awarded to scientists at Federal institutions as interagency transfers through MSFC. </a:t>
                      </a:r>
                    </a:p>
                    <a:p>
                      <a:pPr marL="0" marR="0">
                        <a:spcBef>
                          <a:spcPts val="0"/>
                        </a:spcBef>
                        <a:spcAft>
                          <a:spcPts val="0"/>
                        </a:spcAft>
                      </a:pPr>
                      <a:r>
                        <a:rPr lang="en-US" sz="900" baseline="30000" dirty="0">
                          <a:effectLst/>
                          <a:latin typeface="+mj-lt"/>
                        </a:rPr>
                        <a:t>(2)</a:t>
                      </a:r>
                      <a:r>
                        <a:rPr lang="en-US" sz="900" dirty="0">
                          <a:effectLst/>
                          <a:latin typeface="+mj-lt"/>
                        </a:rPr>
                        <a:t> Grants awarded to scientists at non-Federal institutions through SAO Contracts and Grants Department.  </a:t>
                      </a:r>
                    </a:p>
                    <a:p>
                      <a:pPr marL="0" marR="0">
                        <a:spcBef>
                          <a:spcPts val="0"/>
                        </a:spcBef>
                        <a:spcAft>
                          <a:spcPts val="0"/>
                        </a:spcAft>
                      </a:pPr>
                      <a:r>
                        <a:rPr lang="en-US" sz="900" baseline="30000" dirty="0">
                          <a:effectLst/>
                          <a:latin typeface="+mj-lt"/>
                        </a:rPr>
                        <a:t>(3)</a:t>
                      </a:r>
                      <a:r>
                        <a:rPr lang="en-US" sz="900" dirty="0">
                          <a:effectLst/>
                          <a:latin typeface="+mj-lt"/>
                        </a:rPr>
                        <a:t> Number of grants eligible for award, for which data were delivered to the observer in the month.</a:t>
                      </a:r>
                    </a:p>
                    <a:p>
                      <a:pPr marL="0" marR="0">
                        <a:spcBef>
                          <a:spcPts val="0"/>
                        </a:spcBef>
                        <a:spcAft>
                          <a:spcPts val="0"/>
                        </a:spcAft>
                      </a:pPr>
                      <a:r>
                        <a:rPr lang="en-US" sz="900" baseline="30000" dirty="0">
                          <a:effectLst/>
                          <a:latin typeface="+mj-lt"/>
                        </a:rPr>
                        <a:t>(4)</a:t>
                      </a:r>
                      <a:r>
                        <a:rPr lang="en-US" sz="900" dirty="0">
                          <a:effectLst/>
                          <a:latin typeface="+mj-lt"/>
                        </a:rPr>
                        <a:t> Average days from data delivery to grant award does not include grants outstanding as of the middle of the following month.</a:t>
                      </a:r>
                    </a:p>
                    <a:p>
                      <a:pPr marL="0" marR="0">
                        <a:spcBef>
                          <a:spcPts val="0"/>
                        </a:spcBef>
                        <a:spcAft>
                          <a:spcPts val="0"/>
                        </a:spcAft>
                      </a:pPr>
                      <a:r>
                        <a:rPr lang="en-US" sz="900" dirty="0">
                          <a:effectLst/>
                          <a:latin typeface="+mj-lt"/>
                        </a:rPr>
                        <a:t>* Approval from MSFC to issue grant funds was received after some observations were made and data were distributed, delaying issuance of awards. The number of Federal Grants includes archive and theory awards.</a:t>
                      </a:r>
                      <a:endParaRPr lang="en-US" sz="900" dirty="0">
                        <a:effectLst/>
                        <a:latin typeface="+mj-lt"/>
                        <a:ea typeface="Times New Roman"/>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7" name="Oval 272"/>
          <p:cNvSpPr>
            <a:spLocks noChangeArrowheads="1"/>
          </p:cNvSpPr>
          <p:nvPr/>
        </p:nvSpPr>
        <p:spPr bwMode="auto">
          <a:xfrm>
            <a:off x="4210844" y="1778000"/>
            <a:ext cx="762000" cy="3848100"/>
          </a:xfrm>
          <a:prstGeom prst="ellipse">
            <a:avLst/>
          </a:prstGeom>
          <a:noFill/>
          <a:ln w="25400">
            <a:solidFill>
              <a:srgbClr val="FF0000"/>
            </a:solidFill>
            <a:round/>
            <a:headEnd/>
            <a:tailEnd/>
          </a:ln>
        </p:spPr>
        <p:txBody>
          <a:bodyPr wrap="none" lIns="91418" tIns="45709" rIns="91418" bIns="45709" anchor="ctr">
            <a:prstTxWarp prst="textNoShape">
              <a:avLst/>
            </a:prstTxWarp>
          </a:bodyPr>
          <a:lstStyle/>
          <a:p>
            <a:pPr algn="ctr" eaLnBrk="0" hangingPunct="0"/>
            <a:endParaRPr lang="en-US" b="1" u="sng"/>
          </a:p>
        </p:txBody>
      </p:sp>
      <p:sp>
        <p:nvSpPr>
          <p:cNvPr id="10" name="TextBox 3"/>
          <p:cNvSpPr txBox="1">
            <a:spLocks noChangeArrowheads="1"/>
          </p:cNvSpPr>
          <p:nvPr/>
        </p:nvSpPr>
        <p:spPr bwMode="auto">
          <a:xfrm>
            <a:off x="5169390" y="5456823"/>
            <a:ext cx="2328682" cy="338554"/>
          </a:xfrm>
          <a:prstGeom prst="rect">
            <a:avLst/>
          </a:prstGeom>
          <a:ln>
            <a:solidFill>
              <a:srgbClr val="FF0000"/>
            </a:solidFill>
            <a:headEnd/>
            <a:tailEnd/>
          </a:ln>
        </p:spPr>
        <p:style>
          <a:lnRef idx="2">
            <a:schemeClr val="dk1"/>
          </a:lnRef>
          <a:fillRef idx="1">
            <a:schemeClr val="lt1"/>
          </a:fillRef>
          <a:effectRef idx="0">
            <a:schemeClr val="dk1"/>
          </a:effectRef>
          <a:fontRef idx="minor">
            <a:schemeClr val="dk1"/>
          </a:fontRef>
        </p:style>
        <p:txBody>
          <a:bodyPr wrap="none">
            <a:prstTxWarp prst="textNoShape">
              <a:avLst/>
            </a:prstTxWarp>
            <a:spAutoFit/>
          </a:bodyPr>
          <a:lstStyle/>
          <a:p>
            <a:r>
              <a:rPr lang="en-US" sz="1600" dirty="0" smtClean="0">
                <a:latin typeface="Arial" pitchFamily="-72" charset="0"/>
                <a:ea typeface="Arial" pitchFamily="-72" charset="0"/>
                <a:cs typeface="Arial" pitchFamily="-72" charset="0"/>
              </a:rPr>
              <a:t>Prompt award issuance</a:t>
            </a:r>
            <a:endParaRPr lang="en-US" sz="1600" dirty="0">
              <a:latin typeface="Arial" pitchFamily="-72" charset="0"/>
              <a:ea typeface="Arial" pitchFamily="-72" charset="0"/>
              <a:cs typeface="Arial" pitchFamily="-72" charset="0"/>
            </a:endParaRPr>
          </a:p>
        </p:txBody>
      </p:sp>
      <p:sp>
        <p:nvSpPr>
          <p:cNvPr id="8" name="TextBox 3"/>
          <p:cNvSpPr txBox="1">
            <a:spLocks noChangeArrowheads="1"/>
          </p:cNvSpPr>
          <p:nvPr/>
        </p:nvSpPr>
        <p:spPr bwMode="auto">
          <a:xfrm>
            <a:off x="7035800" y="3065620"/>
            <a:ext cx="1651000" cy="584776"/>
          </a:xfrm>
          <a:prstGeom prst="rect">
            <a:avLst/>
          </a:prstGeom>
          <a:ln>
            <a:solidFill>
              <a:schemeClr val="accent1"/>
            </a:solidFill>
            <a:headEnd/>
            <a:tailEnd/>
          </a:ln>
        </p:spPr>
        <p:style>
          <a:lnRef idx="2">
            <a:schemeClr val="dk1"/>
          </a:lnRef>
          <a:fillRef idx="1">
            <a:schemeClr val="lt1"/>
          </a:fillRef>
          <a:effectRef idx="0">
            <a:schemeClr val="dk1"/>
          </a:effectRef>
          <a:fontRef idx="minor">
            <a:schemeClr val="dk1"/>
          </a:fontRef>
        </p:style>
        <p:txBody>
          <a:bodyPr wrap="square">
            <a:prstTxWarp prst="textNoShape">
              <a:avLst/>
            </a:prstTxWarp>
            <a:spAutoFit/>
          </a:bodyPr>
          <a:lstStyle/>
          <a:p>
            <a:pPr algn="ctr"/>
            <a:r>
              <a:rPr lang="en-US" sz="1600" dirty="0" smtClean="0">
                <a:latin typeface="Arial" pitchFamily="-72" charset="0"/>
                <a:ea typeface="Arial" pitchFamily="-72" charset="0"/>
                <a:cs typeface="Arial" pitchFamily="-72" charset="0"/>
              </a:rPr>
              <a:t>Delay in funds approval</a:t>
            </a:r>
            <a:endParaRPr lang="en-US" sz="1600" dirty="0">
              <a:latin typeface="Arial" pitchFamily="-72" charset="0"/>
              <a:ea typeface="Arial" pitchFamily="-72" charset="0"/>
              <a:cs typeface="Arial" pitchFamily="-72" charset="0"/>
            </a:endParaRPr>
          </a:p>
        </p:txBody>
      </p:sp>
      <p:cxnSp>
        <p:nvCxnSpPr>
          <p:cNvPr id="9" name="Straight Connector 8"/>
          <p:cNvCxnSpPr>
            <a:stCxn id="8" idx="1"/>
          </p:cNvCxnSpPr>
          <p:nvPr/>
        </p:nvCxnSpPr>
        <p:spPr>
          <a:xfrm flipH="1">
            <a:off x="4775201" y="3358008"/>
            <a:ext cx="2260599" cy="121792"/>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39536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Outreach and Communication</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22</a:t>
            </a:fld>
            <a:endParaRPr lang="en-US" dirty="0"/>
          </a:p>
        </p:txBody>
      </p:sp>
      <p:sp>
        <p:nvSpPr>
          <p:cNvPr id="5" name="Content Placeholder 4"/>
          <p:cNvSpPr>
            <a:spLocks noGrp="1"/>
          </p:cNvSpPr>
          <p:nvPr>
            <p:ph sz="quarter" idx="12"/>
          </p:nvPr>
        </p:nvSpPr>
        <p:spPr/>
        <p:txBody>
          <a:bodyPr/>
          <a:lstStyle/>
          <a:p>
            <a:r>
              <a:rPr lang="en-US" dirty="0"/>
              <a:t>Selected Public Communication Activities</a:t>
            </a:r>
          </a:p>
          <a:p>
            <a:pPr lvl="1"/>
            <a:r>
              <a:rPr lang="en-US" dirty="0" smtClean="0"/>
              <a:t>14 science releases, 24 image releases yielding &gt;3600 web, print articles</a:t>
            </a:r>
          </a:p>
          <a:p>
            <a:pPr lvl="1"/>
            <a:r>
              <a:rPr lang="en-US" dirty="0" smtClean="0"/>
              <a:t>Social media continues to grow: Twitter ~138k followers; Facebook ~855k daily users, 10.4M unique user reach. Added </a:t>
            </a:r>
            <a:r>
              <a:rPr lang="en-US" dirty="0" err="1" smtClean="0"/>
              <a:t>Instagram</a:t>
            </a:r>
            <a:r>
              <a:rPr lang="en-US" dirty="0" smtClean="0"/>
              <a:t>, ~190k followers</a:t>
            </a:r>
          </a:p>
          <a:p>
            <a:pPr lvl="1"/>
            <a:r>
              <a:rPr lang="en-US" dirty="0" smtClean="0"/>
              <a:t>Developed and printed 3D models of Chandra spacecraft and Chandra sources such as </a:t>
            </a:r>
            <a:r>
              <a:rPr lang="en-US" dirty="0" err="1" smtClean="0"/>
              <a:t>Cas</a:t>
            </a:r>
            <a:r>
              <a:rPr lang="en-US" dirty="0" smtClean="0"/>
              <a:t> A, SN1987a, V745 </a:t>
            </a:r>
            <a:r>
              <a:rPr lang="en-US" dirty="0" err="1" smtClean="0"/>
              <a:t>Sco</a:t>
            </a:r>
            <a:r>
              <a:rPr lang="en-US" dirty="0" smtClean="0"/>
              <a:t> for blind users and other outreach</a:t>
            </a:r>
          </a:p>
          <a:p>
            <a:r>
              <a:rPr lang="en-US" dirty="0" smtClean="0"/>
              <a:t>Informal Education &amp; Outreach</a:t>
            </a:r>
          </a:p>
          <a:p>
            <a:pPr lvl="1"/>
            <a:r>
              <a:rPr lang="en-US" dirty="0" smtClean="0"/>
              <a:t>“Universe of Learning” Cooperate Agreement</a:t>
            </a:r>
          </a:p>
          <a:p>
            <a:pPr lvl="1"/>
            <a:r>
              <a:rPr lang="en-US" dirty="0" smtClean="0"/>
              <a:t>Presented 26 astronomy-focused workshops at after-school &amp; out-of-school programs, esp. for disadvantaged youth &amp; STEM programs focused on engaging girls</a:t>
            </a:r>
            <a:endParaRPr lang="en-US" dirty="0"/>
          </a:p>
        </p:txBody>
      </p:sp>
    </p:spTree>
    <p:extLst>
      <p:ext uri="{BB962C8B-B14F-4D97-AF65-F5344CB8AC3E}">
        <p14:creationId xmlns:p14="http://schemas.microsoft.com/office/powerpoint/2010/main" val="38439765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Outreach and Communication</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23</a:t>
            </a:fld>
            <a:endParaRPr lang="en-US" dirty="0"/>
          </a:p>
        </p:txBody>
      </p:sp>
      <p:sp>
        <p:nvSpPr>
          <p:cNvPr id="5" name="Content Placeholder 4"/>
          <p:cNvSpPr>
            <a:spLocks noGrp="1"/>
          </p:cNvSpPr>
          <p:nvPr>
            <p:ph sz="quarter" idx="12"/>
          </p:nvPr>
        </p:nvSpPr>
        <p:spPr/>
        <p:txBody>
          <a:bodyPr/>
          <a:lstStyle/>
          <a:p>
            <a:r>
              <a:rPr lang="en-US" dirty="0" smtClean="0"/>
              <a:t>Informal Education &amp; Outreach (</a:t>
            </a:r>
            <a:r>
              <a:rPr lang="en-US" dirty="0" err="1" smtClean="0"/>
              <a:t>con’t</a:t>
            </a:r>
            <a:r>
              <a:rPr lang="en-US" dirty="0" smtClean="0"/>
              <a:t>)</a:t>
            </a:r>
          </a:p>
          <a:p>
            <a:pPr lvl="1"/>
            <a:r>
              <a:rPr lang="en-US" dirty="0" smtClean="0"/>
              <a:t>Continued support of National Science Olympiad competitions and coaches’ clinics reaching ~200k students. DC “Urban Initiative” added 10 schools serving low income communities to Olympiad participation</a:t>
            </a:r>
          </a:p>
          <a:p>
            <a:pPr lvl="1"/>
            <a:r>
              <a:rPr lang="en-US" dirty="0" smtClean="0"/>
              <a:t>Continued public exhibits: “Here, There and Everywhere”, “Light: Beyond the Bulb” exhibits in California, Alaska, Massachusetts, Rhode Island</a:t>
            </a:r>
            <a:endParaRPr lang="en-US" dirty="0"/>
          </a:p>
        </p:txBody>
      </p:sp>
    </p:spTree>
    <p:extLst>
      <p:ext uri="{BB962C8B-B14F-4D97-AF65-F5344CB8AC3E}">
        <p14:creationId xmlns:p14="http://schemas.microsoft.com/office/powerpoint/2010/main" val="2573867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charset="-128"/>
              </a:rPr>
              <a:t>Top Level Summary</a:t>
            </a:r>
            <a:endParaRPr lang="en-US" dirty="0"/>
          </a:p>
        </p:txBody>
      </p:sp>
      <p:sp>
        <p:nvSpPr>
          <p:cNvPr id="3" name="Footer Placeholder 2"/>
          <p:cNvSpPr>
            <a:spLocks noGrp="1"/>
          </p:cNvSpPr>
          <p:nvPr>
            <p:ph type="ftr" sz="quarter" idx="10"/>
          </p:nvPr>
        </p:nvSpPr>
        <p:spPr/>
        <p:txBody>
          <a:bodyPr/>
          <a:lstStyle/>
          <a:p>
            <a:r>
              <a:rPr lang="en-US" dirty="0"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3</a:t>
            </a:fld>
            <a:endParaRPr lang="en-US" dirty="0"/>
          </a:p>
        </p:txBody>
      </p:sp>
      <p:sp>
        <p:nvSpPr>
          <p:cNvPr id="5" name="Content Placeholder 4"/>
          <p:cNvSpPr>
            <a:spLocks noGrp="1"/>
          </p:cNvSpPr>
          <p:nvPr>
            <p:ph sz="quarter" idx="12"/>
          </p:nvPr>
        </p:nvSpPr>
        <p:spPr>
          <a:xfrm>
            <a:off x="0" y="973667"/>
            <a:ext cx="9144000" cy="5455920"/>
          </a:xfrm>
        </p:spPr>
        <p:txBody>
          <a:bodyPr/>
          <a:lstStyle/>
          <a:p>
            <a:r>
              <a:rPr lang="en-US" altLang="en-US" dirty="0"/>
              <a:t>Spacecraft and instruments are performing </a:t>
            </a:r>
            <a:r>
              <a:rPr lang="en-US" altLang="en-US" dirty="0" smtClean="0"/>
              <a:t>well</a:t>
            </a:r>
            <a:endParaRPr lang="en-US" altLang="en-US" dirty="0"/>
          </a:p>
          <a:p>
            <a:pPr lvl="1"/>
            <a:r>
              <a:rPr lang="en-US" altLang="en-US" dirty="0">
                <a:cs typeface="ＭＳ Ｐゴシック" charset="-128"/>
              </a:rPr>
              <a:t>There are no known spacecraft limitations due to degradation, aging or consumables that would prevent our meeting Level 1 requirements over the course of a 25-year </a:t>
            </a:r>
            <a:r>
              <a:rPr lang="en-US" altLang="en-US" dirty="0" smtClean="0">
                <a:cs typeface="ＭＳ Ｐゴシック" charset="-128"/>
              </a:rPr>
              <a:t>mission</a:t>
            </a:r>
            <a:endParaRPr lang="en-US" altLang="en-US" dirty="0" smtClean="0"/>
          </a:p>
          <a:p>
            <a:r>
              <a:rPr lang="en-US" altLang="en-US" dirty="0" smtClean="0"/>
              <a:t>CXC </a:t>
            </a:r>
            <a:r>
              <a:rPr lang="en-US" altLang="en-US" dirty="0"/>
              <a:t>contract extension</a:t>
            </a:r>
          </a:p>
          <a:p>
            <a:pPr lvl="1"/>
            <a:r>
              <a:rPr lang="en-US" altLang="en-US" dirty="0">
                <a:cs typeface="ＭＳ Ｐゴシック" charset="-128"/>
              </a:rPr>
              <a:t>Contract currently runs through </a:t>
            </a:r>
            <a:r>
              <a:rPr lang="en-US" altLang="en-US" dirty="0" smtClean="0">
                <a:cs typeface="ＭＳ Ｐゴシック" charset="-128"/>
              </a:rPr>
              <a:t>9/19 </a:t>
            </a:r>
            <a:r>
              <a:rPr lang="en-US" altLang="en-US" dirty="0">
                <a:cs typeface="ＭＳ Ｐゴシック" charset="-128"/>
              </a:rPr>
              <a:t>(mission ops </a:t>
            </a:r>
            <a:r>
              <a:rPr lang="en-US" altLang="en-US" dirty="0" smtClean="0">
                <a:cs typeface="ＭＳ Ｐゴシック" charset="-128"/>
              </a:rPr>
              <a:t>to 9/18)</a:t>
            </a:r>
            <a:endParaRPr lang="en-US" altLang="en-US" dirty="0">
              <a:cs typeface="ＭＳ Ｐゴシック" charset="-128"/>
            </a:endParaRPr>
          </a:p>
          <a:p>
            <a:pPr lvl="1"/>
            <a:r>
              <a:rPr lang="en-US" altLang="en-US" dirty="0">
                <a:cs typeface="ＭＳ Ｐゴシック" charset="-128"/>
              </a:rPr>
              <a:t>NASA is proceeding on an extension through Sept </a:t>
            </a:r>
            <a:r>
              <a:rPr lang="en-US" altLang="en-US" dirty="0" smtClean="0">
                <a:cs typeface="ＭＳ Ｐゴシック" charset="-128"/>
              </a:rPr>
              <a:t>2030</a:t>
            </a:r>
          </a:p>
          <a:p>
            <a:pPr lvl="1"/>
            <a:r>
              <a:rPr lang="en-US" altLang="en-US" dirty="0" smtClean="0">
                <a:cs typeface="ＭＳ Ｐゴシック" charset="-128"/>
              </a:rPr>
              <a:t>Details on extension process in program management section</a:t>
            </a:r>
          </a:p>
          <a:p>
            <a:r>
              <a:rPr lang="en-US" altLang="en-US" dirty="0" smtClean="0">
                <a:cs typeface="ＭＳ Ｐゴシック" charset="-128"/>
              </a:rPr>
              <a:t>Operations Control Center relocation</a:t>
            </a:r>
          </a:p>
          <a:p>
            <a:pPr lvl="1"/>
            <a:r>
              <a:rPr lang="en-US" altLang="en-US" dirty="0" smtClean="0">
                <a:cs typeface="ＭＳ Ｐゴシック" charset="-128"/>
              </a:rPr>
              <a:t>OCC lease runs through 9/30/19; Draper will not renew</a:t>
            </a:r>
          </a:p>
          <a:p>
            <a:pPr lvl="1"/>
            <a:r>
              <a:rPr lang="en-US" altLang="en-US" dirty="0" smtClean="0">
                <a:cs typeface="ＭＳ Ｐゴシック" charset="-128"/>
              </a:rPr>
              <a:t>Details on relocation process and status in program </a:t>
            </a:r>
            <a:r>
              <a:rPr lang="en-US" altLang="en-US" dirty="0" err="1" smtClean="0">
                <a:cs typeface="ＭＳ Ｐゴシック" charset="-128"/>
              </a:rPr>
              <a:t>mgt</a:t>
            </a:r>
            <a:r>
              <a:rPr lang="en-US" altLang="en-US" dirty="0" smtClean="0">
                <a:cs typeface="ＭＳ Ｐゴシック" charset="-128"/>
              </a:rPr>
              <a:t> section</a:t>
            </a:r>
          </a:p>
          <a:p>
            <a:pPr lvl="1"/>
            <a:endParaRPr lang="en-US" altLang="en-US" dirty="0" smtClean="0">
              <a:cs typeface="ＭＳ Ｐゴシック" charset="-128"/>
            </a:endParaRPr>
          </a:p>
          <a:p>
            <a:pPr marL="457200" lvl="1" indent="0">
              <a:buNone/>
            </a:pPr>
            <a:endParaRPr lang="en-US" altLang="en-US" dirty="0">
              <a:cs typeface="ＭＳ Ｐゴシック" charset="-128"/>
            </a:endParaRPr>
          </a:p>
          <a:p>
            <a:endParaRPr lang="en-US" dirty="0"/>
          </a:p>
        </p:txBody>
      </p:sp>
    </p:spTree>
    <p:extLst>
      <p:ext uri="{BB962C8B-B14F-4D97-AF65-F5344CB8AC3E}">
        <p14:creationId xmlns:p14="http://schemas.microsoft.com/office/powerpoint/2010/main" val="3287772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charset="-128"/>
              </a:rPr>
              <a:t>Program Management</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4</a:t>
            </a:fld>
            <a:endParaRPr lang="en-US" dirty="0"/>
          </a:p>
        </p:txBody>
      </p:sp>
      <p:graphicFrame>
        <p:nvGraphicFramePr>
          <p:cNvPr id="6" name="Object 4"/>
          <p:cNvGraphicFramePr>
            <a:graphicFrameLocks noGrp="1" noChangeAspect="1"/>
          </p:cNvGraphicFramePr>
          <p:nvPr>
            <p:ph sz="quarter" idx="12"/>
          </p:nvPr>
        </p:nvGraphicFramePr>
        <p:xfrm>
          <a:off x="193675" y="1174103"/>
          <a:ext cx="8777288" cy="5038431"/>
        </p:xfrm>
        <a:graphic>
          <a:graphicData uri="http://schemas.openxmlformats.org/presentationml/2006/ole">
            <mc:AlternateContent xmlns:mc="http://schemas.openxmlformats.org/markup-compatibility/2006">
              <mc:Choice xmlns:v="urn:schemas-microsoft-com:vml" Requires="v">
                <p:oleObj spid="_x0000_s1076" name="Microsoft Organization Chart" r:id="rId3" imgW="21615400" imgH="12407900" progId="MSOrgChart.2">
                  <p:embed/>
                </p:oleObj>
              </mc:Choice>
              <mc:Fallback>
                <p:oleObj name="Microsoft Organization Chart" r:id="rId3" imgW="21615400" imgH="12407900" progId="MSOrgChart.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675" y="1174103"/>
                        <a:ext cx="8777288" cy="50384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30336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charset="-128"/>
              </a:rPr>
              <a:t>Program Management</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5</a:t>
            </a:fld>
            <a:endParaRPr lang="en-US" dirty="0"/>
          </a:p>
        </p:txBody>
      </p:sp>
      <p:sp>
        <p:nvSpPr>
          <p:cNvPr id="5" name="Content Placeholder 4"/>
          <p:cNvSpPr>
            <a:spLocks noGrp="1"/>
          </p:cNvSpPr>
          <p:nvPr>
            <p:ph sz="quarter" idx="12"/>
          </p:nvPr>
        </p:nvSpPr>
        <p:spPr>
          <a:xfrm>
            <a:off x="193040" y="833240"/>
            <a:ext cx="8778240" cy="5669160"/>
          </a:xfrm>
        </p:spPr>
        <p:txBody>
          <a:bodyPr>
            <a:normAutofit lnSpcReduction="10000"/>
          </a:bodyPr>
          <a:lstStyle/>
          <a:p>
            <a:r>
              <a:rPr lang="en-US" dirty="0"/>
              <a:t>CXC Contract Extension Status</a:t>
            </a:r>
          </a:p>
          <a:p>
            <a:pPr lvl="1"/>
            <a:r>
              <a:rPr lang="en-US" sz="2200" dirty="0"/>
              <a:t>NASA </a:t>
            </a:r>
            <a:r>
              <a:rPr lang="en-US" sz="2200" dirty="0" smtClean="0"/>
              <a:t>is in process </a:t>
            </a:r>
            <a:r>
              <a:rPr lang="en-US" sz="2200" dirty="0"/>
              <a:t>of extending </a:t>
            </a:r>
            <a:r>
              <a:rPr lang="en-US" sz="2200" dirty="0" smtClean="0"/>
              <a:t>CXC </a:t>
            </a:r>
            <a:r>
              <a:rPr lang="en-US" sz="2200" dirty="0"/>
              <a:t>contract through 2030</a:t>
            </a:r>
          </a:p>
          <a:p>
            <a:pPr lvl="1"/>
            <a:r>
              <a:rPr lang="en-US" sz="2200" dirty="0"/>
              <a:t>B</a:t>
            </a:r>
            <a:r>
              <a:rPr lang="en-US" sz="2200" dirty="0" smtClean="0"/>
              <a:t>aseline period through 9</a:t>
            </a:r>
            <a:r>
              <a:rPr lang="en-US" sz="2200" dirty="0"/>
              <a:t>/30/</a:t>
            </a:r>
            <a:r>
              <a:rPr lang="en-US" sz="2200" dirty="0" smtClean="0"/>
              <a:t>24, </a:t>
            </a:r>
            <a:r>
              <a:rPr lang="en-US" sz="2200" dirty="0"/>
              <a:t>plus </a:t>
            </a:r>
            <a:r>
              <a:rPr lang="en-US" sz="2200" dirty="0" smtClean="0"/>
              <a:t>2 option periods</a:t>
            </a:r>
          </a:p>
          <a:p>
            <a:pPr lvl="1"/>
            <a:r>
              <a:rPr lang="en-US" sz="2200" dirty="0" smtClean="0"/>
              <a:t>Each period is 3 years of science observing followed by 3 years of closeout activities (analyze &amp; archive data, secure spacecraft)</a:t>
            </a:r>
          </a:p>
          <a:p>
            <a:pPr lvl="1"/>
            <a:r>
              <a:rPr lang="en-US" dirty="0"/>
              <a:t>NASA HQ delegated procurement responsibility to </a:t>
            </a:r>
            <a:r>
              <a:rPr lang="en-US" dirty="0" smtClean="0"/>
              <a:t>MSFC</a:t>
            </a:r>
            <a:endParaRPr lang="en-US" dirty="0"/>
          </a:p>
          <a:p>
            <a:r>
              <a:rPr lang="en-US" dirty="0" smtClean="0"/>
              <a:t>Integrated Acquisition Team (IAT) process</a:t>
            </a:r>
          </a:p>
          <a:p>
            <a:pPr lvl="1"/>
            <a:r>
              <a:rPr lang="en-US" dirty="0" smtClean="0"/>
              <a:t>IAT consists of MSFC and SAO members</a:t>
            </a:r>
          </a:p>
          <a:p>
            <a:pPr lvl="1"/>
            <a:r>
              <a:rPr lang="en-US" dirty="0" smtClean="0"/>
              <a:t>Kickoff meeting 1/25/17 defined process,  responsibilities</a:t>
            </a:r>
          </a:p>
          <a:p>
            <a:pPr lvl="1"/>
            <a:r>
              <a:rPr lang="en-US" dirty="0" smtClean="0"/>
              <a:t>Team reviewed budget, statement of work, proposal contents</a:t>
            </a:r>
          </a:p>
          <a:p>
            <a:pPr lvl="1"/>
            <a:r>
              <a:rPr lang="en-US" dirty="0" smtClean="0"/>
              <a:t>SAO submitted draft proposal with summary budget 7/26/17</a:t>
            </a:r>
          </a:p>
          <a:p>
            <a:pPr lvl="1"/>
            <a:r>
              <a:rPr lang="en-US" dirty="0" smtClean="0"/>
              <a:t>Final IAT meeting 9/12/17</a:t>
            </a:r>
          </a:p>
          <a:p>
            <a:pPr lvl="1"/>
            <a:r>
              <a:rPr lang="en-US" dirty="0" smtClean="0"/>
              <a:t>MSFC sent letter directing SAO to propose, 9/15/17</a:t>
            </a:r>
          </a:p>
        </p:txBody>
      </p:sp>
    </p:spTree>
    <p:extLst>
      <p:ext uri="{BB962C8B-B14F-4D97-AF65-F5344CB8AC3E}">
        <p14:creationId xmlns:p14="http://schemas.microsoft.com/office/powerpoint/2010/main" val="344541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charset="-128"/>
              </a:rPr>
              <a:t>Program Management</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6</a:t>
            </a:fld>
            <a:endParaRPr lang="en-US" dirty="0"/>
          </a:p>
        </p:txBody>
      </p:sp>
      <p:sp>
        <p:nvSpPr>
          <p:cNvPr id="5" name="Content Placeholder 4"/>
          <p:cNvSpPr>
            <a:spLocks noGrp="1"/>
          </p:cNvSpPr>
          <p:nvPr>
            <p:ph sz="quarter" idx="12"/>
          </p:nvPr>
        </p:nvSpPr>
        <p:spPr/>
        <p:txBody>
          <a:bodyPr/>
          <a:lstStyle/>
          <a:p>
            <a:r>
              <a:rPr lang="en-US" dirty="0" smtClean="0"/>
              <a:t>Contract extension next steps</a:t>
            </a:r>
            <a:endParaRPr lang="en-US" dirty="0"/>
          </a:p>
          <a:p>
            <a:pPr lvl="1"/>
            <a:r>
              <a:rPr lang="en-US" dirty="0" smtClean="0"/>
              <a:t>~9/30 </a:t>
            </a:r>
            <a:r>
              <a:rPr lang="en-US" dirty="0"/>
              <a:t>Issue </a:t>
            </a:r>
            <a:r>
              <a:rPr lang="en-US" dirty="0" err="1"/>
              <a:t>RfPs</a:t>
            </a:r>
            <a:r>
              <a:rPr lang="en-US" dirty="0"/>
              <a:t> to </a:t>
            </a:r>
            <a:r>
              <a:rPr lang="en-US" dirty="0" smtClean="0"/>
              <a:t>subcontractors</a:t>
            </a:r>
          </a:p>
          <a:p>
            <a:pPr lvl="1"/>
            <a:r>
              <a:rPr lang="en-US" dirty="0" smtClean="0"/>
              <a:t>~11/15 Send draft of full proposal to MSFC</a:t>
            </a:r>
          </a:p>
          <a:p>
            <a:pPr lvl="2"/>
            <a:r>
              <a:rPr lang="en-US" dirty="0" smtClean="0"/>
              <a:t>Includes subcontractor rough-order-of-magnitude estimates</a:t>
            </a:r>
            <a:endParaRPr lang="en-US" dirty="0"/>
          </a:p>
          <a:p>
            <a:pPr lvl="1"/>
            <a:r>
              <a:rPr lang="en-US" dirty="0" smtClean="0"/>
              <a:t>11/</a:t>
            </a:r>
            <a:r>
              <a:rPr lang="en-US" dirty="0"/>
              <a:t>15 Receive proposals from </a:t>
            </a:r>
            <a:r>
              <a:rPr lang="en-US" dirty="0" smtClean="0"/>
              <a:t>subcontractors</a:t>
            </a:r>
          </a:p>
          <a:p>
            <a:pPr lvl="1"/>
            <a:r>
              <a:rPr lang="en-US" dirty="0" smtClean="0"/>
              <a:t>Review subcontract proposals; reiterate if necessary</a:t>
            </a:r>
            <a:endParaRPr lang="en-US" dirty="0"/>
          </a:p>
          <a:p>
            <a:pPr lvl="1"/>
            <a:r>
              <a:rPr lang="en-US" dirty="0" smtClean="0"/>
              <a:t>12/15  </a:t>
            </a:r>
            <a:r>
              <a:rPr lang="en-US" dirty="0"/>
              <a:t>Submit proposal to </a:t>
            </a:r>
            <a:r>
              <a:rPr lang="en-US" dirty="0" smtClean="0"/>
              <a:t>MSFC</a:t>
            </a:r>
          </a:p>
          <a:p>
            <a:pPr lvl="2"/>
            <a:r>
              <a:rPr lang="en-US" dirty="0" smtClean="0"/>
              <a:t>MSFC allows for later submission if needed to accommodate subcontractors</a:t>
            </a:r>
          </a:p>
          <a:p>
            <a:pPr lvl="1"/>
            <a:r>
              <a:rPr lang="en-US" altLang="en-US" dirty="0"/>
              <a:t>P</a:t>
            </a:r>
            <a:r>
              <a:rPr lang="en-US" altLang="en-US" dirty="0" smtClean="0"/>
              <a:t>roposal evaluation by MSFC </a:t>
            </a:r>
            <a:r>
              <a:rPr lang="en-US" altLang="en-US" dirty="0"/>
              <a:t>and negotiation (</a:t>
            </a:r>
            <a:r>
              <a:rPr lang="en-US" altLang="en-US" dirty="0" smtClean="0"/>
              <a:t>~March 2018)</a:t>
            </a:r>
            <a:endParaRPr lang="en-US" alt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2291586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ea typeface="ＭＳ Ｐゴシック" charset="-128"/>
              </a:rPr>
              <a:t>Program Management</a:t>
            </a:r>
            <a:endParaRPr lang="en-US" dirty="0"/>
          </a:p>
        </p:txBody>
      </p:sp>
      <p:sp>
        <p:nvSpPr>
          <p:cNvPr id="3" name="Footer Placeholder 2"/>
          <p:cNvSpPr>
            <a:spLocks noGrp="1"/>
          </p:cNvSpPr>
          <p:nvPr>
            <p:ph type="ftr" sz="quarter" idx="10"/>
          </p:nvPr>
        </p:nvSpPr>
        <p:spPr/>
        <p:txBody>
          <a:bodyPr/>
          <a:lstStyle/>
          <a:p>
            <a:r>
              <a:rPr lang="en-US" dirty="0"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7</a:t>
            </a:fld>
            <a:endParaRPr lang="en-US" dirty="0"/>
          </a:p>
        </p:txBody>
      </p:sp>
      <p:sp>
        <p:nvSpPr>
          <p:cNvPr id="5" name="Content Placeholder 4"/>
          <p:cNvSpPr>
            <a:spLocks noGrp="1"/>
          </p:cNvSpPr>
          <p:nvPr>
            <p:ph sz="quarter" idx="12"/>
          </p:nvPr>
        </p:nvSpPr>
        <p:spPr>
          <a:xfrm>
            <a:off x="0" y="973667"/>
            <a:ext cx="9144000" cy="5455920"/>
          </a:xfrm>
        </p:spPr>
        <p:txBody>
          <a:bodyPr/>
          <a:lstStyle/>
          <a:p>
            <a:pPr lvl="1">
              <a:lnSpc>
                <a:spcPct val="50000"/>
              </a:lnSpc>
            </a:pPr>
            <a:endParaRPr lang="en-US" altLang="en-US" dirty="0">
              <a:cs typeface="ＭＳ Ｐゴシック" charset="-128"/>
            </a:endParaRPr>
          </a:p>
          <a:p>
            <a:r>
              <a:rPr lang="en-US" altLang="en-US" dirty="0" smtClean="0">
                <a:cs typeface="ＭＳ Ｐゴシック" charset="-128"/>
              </a:rPr>
              <a:t>Operations Control Center relocation</a:t>
            </a:r>
          </a:p>
          <a:p>
            <a:pPr lvl="1"/>
            <a:r>
              <a:rPr lang="en-US" altLang="en-US" dirty="0" smtClean="0">
                <a:cs typeface="ＭＳ Ｐゴシック" charset="-128"/>
              </a:rPr>
              <a:t>OCC lease ends Sept 2019; Draper will not renew</a:t>
            </a:r>
          </a:p>
          <a:p>
            <a:pPr lvl="1"/>
            <a:r>
              <a:rPr lang="en-US" altLang="en-US" dirty="0" smtClean="0">
                <a:cs typeface="ＭＳ Ｐゴシック" charset="-128"/>
              </a:rPr>
              <a:t>In process of selecting new location and moving the OCC</a:t>
            </a:r>
          </a:p>
          <a:p>
            <a:pPr lvl="2"/>
            <a:r>
              <a:rPr lang="en-US" dirty="0"/>
              <a:t>Conducted survey of </a:t>
            </a:r>
            <a:r>
              <a:rPr lang="en-US" dirty="0" smtClean="0"/>
              <a:t>requirements for </a:t>
            </a:r>
            <a:r>
              <a:rPr lang="en-US" dirty="0"/>
              <a:t>new OCC</a:t>
            </a:r>
          </a:p>
          <a:p>
            <a:pPr lvl="2"/>
            <a:r>
              <a:rPr lang="en-US" dirty="0"/>
              <a:t>Smithsonian engaged </a:t>
            </a:r>
            <a:r>
              <a:rPr lang="en-US" dirty="0" smtClean="0"/>
              <a:t>realtor, architecture </a:t>
            </a:r>
            <a:r>
              <a:rPr lang="en-US" dirty="0"/>
              <a:t>and engineering firm </a:t>
            </a:r>
          </a:p>
          <a:p>
            <a:pPr lvl="2"/>
            <a:r>
              <a:rPr lang="en-US" dirty="0"/>
              <a:t>Realtor </a:t>
            </a:r>
            <a:r>
              <a:rPr lang="en-US" dirty="0" smtClean="0"/>
              <a:t>found alternative </a:t>
            </a:r>
            <a:r>
              <a:rPr lang="en-US" dirty="0"/>
              <a:t>spaces; we </a:t>
            </a:r>
            <a:r>
              <a:rPr lang="en-US" dirty="0" err="1" smtClean="0"/>
              <a:t>downselected</a:t>
            </a:r>
            <a:r>
              <a:rPr lang="en-US" dirty="0" smtClean="0"/>
              <a:t> </a:t>
            </a:r>
            <a:r>
              <a:rPr lang="en-US" dirty="0"/>
              <a:t>to 3 – 4 locations</a:t>
            </a:r>
          </a:p>
          <a:p>
            <a:pPr lvl="2"/>
            <a:r>
              <a:rPr lang="en-US" dirty="0" smtClean="0"/>
              <a:t>A</a:t>
            </a:r>
            <a:r>
              <a:rPr lang="en-US" dirty="0"/>
              <a:t>&amp;E firm will produce 35% engineering plans for 3 locations, to better estimate schedule and </a:t>
            </a:r>
            <a:r>
              <a:rPr lang="en-US" dirty="0" smtClean="0"/>
              <a:t>cost; final selection ~end of October 2017</a:t>
            </a:r>
          </a:p>
          <a:p>
            <a:pPr lvl="1"/>
            <a:r>
              <a:rPr lang="en-US" dirty="0" smtClean="0"/>
              <a:t>Construction planned for March–September 2018</a:t>
            </a:r>
          </a:p>
          <a:p>
            <a:pPr lvl="1"/>
            <a:r>
              <a:rPr lang="en-US" dirty="0" smtClean="0"/>
              <a:t>Equipment installation and transition ~Oct 18 – Mar 19</a:t>
            </a:r>
          </a:p>
          <a:p>
            <a:pPr lvl="1"/>
            <a:r>
              <a:rPr lang="en-US" dirty="0" smtClean="0"/>
              <a:t>Operate in parallel with current OCC ~Apr 19, followed by cutover</a:t>
            </a:r>
          </a:p>
          <a:p>
            <a:pPr lvl="1"/>
            <a:r>
              <a:rPr lang="en-US" dirty="0" smtClean="0"/>
              <a:t>~6 months of margin in schedule</a:t>
            </a:r>
            <a:endParaRPr lang="en-US" altLang="en-US" dirty="0">
              <a:cs typeface="ＭＳ Ｐゴシック" charset="-128"/>
            </a:endParaRPr>
          </a:p>
          <a:p>
            <a:endParaRPr lang="en-US" dirty="0"/>
          </a:p>
        </p:txBody>
      </p:sp>
    </p:spTree>
    <p:extLst>
      <p:ext uri="{BB962C8B-B14F-4D97-AF65-F5344CB8AC3E}">
        <p14:creationId xmlns:p14="http://schemas.microsoft.com/office/powerpoint/2010/main" val="3440975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Management</a:t>
            </a:r>
            <a:endParaRPr lang="en-US" dirty="0"/>
          </a:p>
        </p:txBody>
      </p:sp>
      <p:sp>
        <p:nvSpPr>
          <p:cNvPr id="3" name="Footer Placeholder 2"/>
          <p:cNvSpPr>
            <a:spLocks noGrp="1"/>
          </p:cNvSpPr>
          <p:nvPr>
            <p:ph type="ftr" sz="quarter" idx="10"/>
          </p:nvPr>
        </p:nvSpPr>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8</a:t>
            </a:fld>
            <a:endParaRPr lang="en-US" dirty="0"/>
          </a:p>
        </p:txBody>
      </p:sp>
      <p:sp>
        <p:nvSpPr>
          <p:cNvPr id="5" name="Content Placeholder 4"/>
          <p:cNvSpPr>
            <a:spLocks noGrp="1"/>
          </p:cNvSpPr>
          <p:nvPr>
            <p:ph sz="quarter" idx="12"/>
          </p:nvPr>
        </p:nvSpPr>
        <p:spPr/>
        <p:txBody>
          <a:bodyPr/>
          <a:lstStyle/>
          <a:p>
            <a:r>
              <a:rPr lang="en-US" dirty="0"/>
              <a:t>Budget and Staffing</a:t>
            </a:r>
          </a:p>
          <a:p>
            <a:pPr lvl="1"/>
            <a:r>
              <a:rPr lang="en-US" dirty="0"/>
              <a:t>PPBE-19 budget package and presentation materials were submitted to MSFC on </a:t>
            </a:r>
            <a:r>
              <a:rPr lang="en-US" dirty="0" smtClean="0"/>
              <a:t>5/3/17</a:t>
            </a:r>
            <a:endParaRPr lang="en-US" dirty="0"/>
          </a:p>
          <a:p>
            <a:pPr lvl="1"/>
            <a:r>
              <a:rPr lang="en-US" dirty="0" smtClean="0"/>
              <a:t>The </a:t>
            </a:r>
            <a:r>
              <a:rPr lang="en-US" dirty="0"/>
              <a:t>CXC’s budget and expenditures are in line with the PPBE-</a:t>
            </a:r>
            <a:r>
              <a:rPr lang="en-US" dirty="0" smtClean="0"/>
              <a:t>19 </a:t>
            </a:r>
            <a:r>
              <a:rPr lang="en-US" dirty="0"/>
              <a:t>plan</a:t>
            </a:r>
          </a:p>
          <a:p>
            <a:pPr lvl="1"/>
            <a:r>
              <a:rPr lang="en-US" dirty="0"/>
              <a:t>Current staffing profile is consistent with PPBE-</a:t>
            </a:r>
            <a:r>
              <a:rPr lang="en-US" dirty="0" smtClean="0"/>
              <a:t>19</a:t>
            </a:r>
            <a:endParaRPr lang="en-US" dirty="0"/>
          </a:p>
          <a:p>
            <a:pPr lvl="1"/>
            <a:r>
              <a:rPr lang="en-US" dirty="0"/>
              <a:t>CXC is funded through </a:t>
            </a:r>
            <a:r>
              <a:rPr lang="en-US" dirty="0" smtClean="0"/>
              <a:t>9/20/17; </a:t>
            </a:r>
            <a:r>
              <a:rPr lang="en-US" dirty="0"/>
              <a:t>Einstein program through </a:t>
            </a:r>
            <a:r>
              <a:rPr lang="en-US" dirty="0" smtClean="0"/>
              <a:t>9/30</a:t>
            </a:r>
          </a:p>
          <a:p>
            <a:pPr lvl="2"/>
            <a:r>
              <a:rPr lang="en-US" dirty="0" smtClean="0"/>
              <a:t>Federal government under Continuing Resolution through December 8, 2017. Funding to the CXC expected to carry SAO into January prior to expiration of CR</a:t>
            </a:r>
            <a:endParaRPr lang="en-US" dirty="0"/>
          </a:p>
          <a:p>
            <a:endParaRPr lang="en-US" dirty="0"/>
          </a:p>
        </p:txBody>
      </p:sp>
    </p:spTree>
    <p:extLst>
      <p:ext uri="{BB962C8B-B14F-4D97-AF65-F5344CB8AC3E}">
        <p14:creationId xmlns:p14="http://schemas.microsoft.com/office/powerpoint/2010/main" val="4046820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Management</a:t>
            </a:r>
            <a:endParaRPr lang="en-US" dirty="0"/>
          </a:p>
        </p:txBody>
      </p:sp>
      <p:sp>
        <p:nvSpPr>
          <p:cNvPr id="3" name="Footer Placeholder 2"/>
          <p:cNvSpPr>
            <a:spLocks noGrp="1"/>
          </p:cNvSpPr>
          <p:nvPr>
            <p:ph type="ftr" sz="quarter" idx="10"/>
          </p:nvPr>
        </p:nvSpPr>
        <p:spPr>
          <a:xfrm>
            <a:off x="3124200" y="6515100"/>
            <a:ext cx="2895600" cy="290195"/>
          </a:xfrm>
        </p:spPr>
        <p:txBody>
          <a:bodyPr/>
          <a:lstStyle/>
          <a:p>
            <a:r>
              <a:rPr lang="en-US" smtClean="0"/>
              <a:t>CXC Status</a:t>
            </a:r>
            <a:endParaRPr lang="en-US" dirty="0"/>
          </a:p>
        </p:txBody>
      </p:sp>
      <p:sp>
        <p:nvSpPr>
          <p:cNvPr id="4" name="Slide Number Placeholder 3"/>
          <p:cNvSpPr>
            <a:spLocks noGrp="1"/>
          </p:cNvSpPr>
          <p:nvPr>
            <p:ph type="sldNum" sz="quarter" idx="11"/>
          </p:nvPr>
        </p:nvSpPr>
        <p:spPr/>
        <p:txBody>
          <a:bodyPr/>
          <a:lstStyle/>
          <a:p>
            <a:r>
              <a:rPr lang="en-US" smtClean="0"/>
              <a:t>Page  </a:t>
            </a:r>
            <a:fld id="{29B541A8-D757-3A46-B0D4-6E56C2A99929}" type="slidenum">
              <a:rPr lang="en-US" smtClean="0"/>
              <a:t>9</a:t>
            </a:fld>
            <a:endParaRPr lang="en-US" dirty="0"/>
          </a:p>
        </p:txBody>
      </p:sp>
      <p:sp>
        <p:nvSpPr>
          <p:cNvPr id="5" name="Content Placeholder 4"/>
          <p:cNvSpPr>
            <a:spLocks noGrp="1"/>
          </p:cNvSpPr>
          <p:nvPr>
            <p:ph sz="quarter" idx="12"/>
          </p:nvPr>
        </p:nvSpPr>
        <p:spPr/>
        <p:txBody>
          <a:bodyPr/>
          <a:lstStyle/>
          <a:p>
            <a:r>
              <a:rPr lang="en-US" dirty="0"/>
              <a:t>CXC-organized Conferences and Reviews</a:t>
            </a:r>
          </a:p>
          <a:p>
            <a:pPr lvl="1"/>
            <a:r>
              <a:rPr lang="en-US" dirty="0"/>
              <a:t>Chandra Users’ Committee meeting  27 Sep 16</a:t>
            </a:r>
          </a:p>
          <a:p>
            <a:pPr lvl="1"/>
            <a:r>
              <a:rPr lang="en-US" dirty="0"/>
              <a:t>Einstein Fellows Symposium </a:t>
            </a:r>
            <a:r>
              <a:rPr lang="en-US" dirty="0" smtClean="0"/>
              <a:t>16-17 Oct 16</a:t>
            </a:r>
            <a:endParaRPr lang="en-US" dirty="0"/>
          </a:p>
          <a:p>
            <a:pPr lvl="1"/>
            <a:r>
              <a:rPr lang="en-US" dirty="0"/>
              <a:t>Cycle 19 Peer Review </a:t>
            </a:r>
            <a:r>
              <a:rPr lang="en-US" dirty="0" smtClean="0"/>
              <a:t>19-23 Jun 17</a:t>
            </a:r>
            <a:endParaRPr lang="en-US" dirty="0"/>
          </a:p>
          <a:p>
            <a:pPr lvl="1"/>
            <a:r>
              <a:rPr lang="en-US" dirty="0"/>
              <a:t>CIAO workshop 15-16 Aug </a:t>
            </a:r>
            <a:r>
              <a:rPr lang="en-US" dirty="0" smtClean="0"/>
              <a:t>16</a:t>
            </a:r>
          </a:p>
          <a:p>
            <a:pPr lvl="1"/>
            <a:r>
              <a:rPr lang="en-US" dirty="0" smtClean="0"/>
              <a:t>Next Einstein </a:t>
            </a:r>
            <a:r>
              <a:rPr lang="en-US" dirty="0"/>
              <a:t>Fellows Symposium </a:t>
            </a:r>
            <a:r>
              <a:rPr lang="en-US" dirty="0" smtClean="0"/>
              <a:t>12-13 </a:t>
            </a:r>
            <a:r>
              <a:rPr lang="en-US" dirty="0"/>
              <a:t>Oct </a:t>
            </a:r>
            <a:r>
              <a:rPr lang="en-US" dirty="0" smtClean="0"/>
              <a:t>17</a:t>
            </a:r>
            <a:endParaRPr lang="en-US" dirty="0"/>
          </a:p>
          <a:p>
            <a:pPr lvl="1"/>
            <a:endParaRPr lang="en-US" dirty="0"/>
          </a:p>
          <a:p>
            <a:endParaRPr lang="en-US" dirty="0"/>
          </a:p>
        </p:txBody>
      </p:sp>
    </p:spTree>
    <p:extLst>
      <p:ext uri="{BB962C8B-B14F-4D97-AF65-F5344CB8AC3E}">
        <p14:creationId xmlns:p14="http://schemas.microsoft.com/office/powerpoint/2010/main" val="364372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451</TotalTime>
  <Words>1353</Words>
  <Application>Microsoft Macintosh PowerPoint</Application>
  <PresentationFormat>On-screen Show (4:3)</PresentationFormat>
  <Paragraphs>355</Paragraphs>
  <Slides>23</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2" baseType="lpstr">
      <vt:lpstr>Arial</vt:lpstr>
      <vt:lpstr>Calibri</vt:lpstr>
      <vt:lpstr>Helvetica</vt:lpstr>
      <vt:lpstr>ＭＳ Ｐゴシック</vt:lpstr>
      <vt:lpstr>Times</vt:lpstr>
      <vt:lpstr>Times New Roman</vt:lpstr>
      <vt:lpstr>ヒラギノ角ゴ Pro W3</vt:lpstr>
      <vt:lpstr>Office Theme</vt:lpstr>
      <vt:lpstr>Microsoft Organization Chart</vt:lpstr>
      <vt:lpstr>Chandra Users’ Committee CXC Manager’s Status Report </vt:lpstr>
      <vt:lpstr>Topics</vt:lpstr>
      <vt:lpstr>Top Level Summary</vt:lpstr>
      <vt:lpstr>Program Management</vt:lpstr>
      <vt:lpstr>Program Management</vt:lpstr>
      <vt:lpstr>Program Management</vt:lpstr>
      <vt:lpstr>Program Management</vt:lpstr>
      <vt:lpstr>Program Management</vt:lpstr>
      <vt:lpstr>Program Management</vt:lpstr>
      <vt:lpstr>Mission Operations</vt:lpstr>
      <vt:lpstr>Spacecraft Subsystem Status: Stable</vt:lpstr>
      <vt:lpstr>Mission Operations</vt:lpstr>
      <vt:lpstr>Mission Operations Observing Efficiency</vt:lpstr>
      <vt:lpstr>Mission Operations – Consumables Momentum Unloading &amp; Propulsion System (MUPS) Fuel Usage</vt:lpstr>
      <vt:lpstr>Mission Operations – Consumables MUPS Thruster Warm Starts</vt:lpstr>
      <vt:lpstr>Science Operations</vt:lpstr>
      <vt:lpstr>Science Operations</vt:lpstr>
      <vt:lpstr>Science Operations</vt:lpstr>
      <vt:lpstr>Science Operations</vt:lpstr>
      <vt:lpstr>Science Operations Data Delivery</vt:lpstr>
      <vt:lpstr>Chandra Grants Program Grant Awards</vt:lpstr>
      <vt:lpstr>Public Outreach and Communication</vt:lpstr>
      <vt:lpstr>Public Outreach and Communication</vt:lpstr>
    </vt:vector>
  </TitlesOfParts>
  <Company>Smithsonian Astrophysical Observatory</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EdM</dc:creator>
  <cp:lastModifiedBy>Roger Brissenden</cp:lastModifiedBy>
  <cp:revision>62</cp:revision>
  <dcterms:created xsi:type="dcterms:W3CDTF">2017-09-11T15:37:52Z</dcterms:created>
  <dcterms:modified xsi:type="dcterms:W3CDTF">2017-09-25T23:52:25Z</dcterms:modified>
</cp:coreProperties>
</file>