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media/image1.jpeg" ContentType="image/jpeg"/>
  <Override PartName="/ppt/media/image2.jpeg" ContentType="image/jpeg"/>
  <Override PartName="/ppt/notesSlides/notesSlide4.xml" ContentType="application/vnd.openxmlformats-officedocument.presentationml.notesSlide+xml"/>
  <Override PartName="/ppt/media/image3.jpeg" ContentType="image/jpeg"/>
  <Override PartName="/ppt/media/image4.jpeg" ContentType="image/jpeg"/>
  <Override PartName="/ppt/media/image5.jpeg" ContentType="image/jpeg"/>
  <Override PartName="/ppt/notesSlides/notesSlide5.xml" ContentType="application/vnd.openxmlformats-officedocument.presentationml.notesSlide+xml"/>
  <Override PartName="/ppt/media/image6.jpeg" ContentType="image/jpeg"/>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12.xml" ContentType="application/vnd.openxmlformats-officedocument.presentationml.notesSlide+xml"/>
  <Override PartName="/ppt/media/image7.jpeg" ContentType="image/jpeg"/>
  <Override PartName="/ppt/media/image8.jpeg" ContentType="image/jpeg"/>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rts/chart3.xml" ContentType="application/vnd.openxmlformats-officedocument.drawingml.chart+xml"/>
  <Override PartName="/ppt/notesSlides/notesSlide20.xml" ContentType="application/vnd.openxmlformats-officedocument.presentationml.notesSlid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Lst>
  <p:sldSz cx="9144000" cy="6858000"/>
  <p:notesSz cx="6858000" cy="9144000"/>
  <p:defaultTextStyle>
    <a:lvl1pPr>
      <a:defRPr sz="2400">
        <a:latin typeface="Times New Roman"/>
        <a:ea typeface="Times New Roman"/>
        <a:cs typeface="Times New Roman"/>
        <a:sym typeface="Times New Roman"/>
      </a:defRPr>
    </a:lvl1pPr>
    <a:lvl2pPr indent="457200">
      <a:defRPr sz="2400">
        <a:latin typeface="Times New Roman"/>
        <a:ea typeface="Times New Roman"/>
        <a:cs typeface="Times New Roman"/>
        <a:sym typeface="Times New Roman"/>
      </a:defRPr>
    </a:lvl2pPr>
    <a:lvl3pPr indent="914400">
      <a:defRPr sz="2400">
        <a:latin typeface="Times New Roman"/>
        <a:ea typeface="Times New Roman"/>
        <a:cs typeface="Times New Roman"/>
        <a:sym typeface="Times New Roman"/>
      </a:defRPr>
    </a:lvl3pPr>
    <a:lvl4pPr indent="1371600">
      <a:defRPr sz="2400">
        <a:latin typeface="Times New Roman"/>
        <a:ea typeface="Times New Roman"/>
        <a:cs typeface="Times New Roman"/>
        <a:sym typeface="Times New Roman"/>
      </a:defRPr>
    </a:lvl4pPr>
    <a:lvl5pPr indent="1828800">
      <a:defRPr sz="2400">
        <a:latin typeface="Times New Roman"/>
        <a:ea typeface="Times New Roman"/>
        <a:cs typeface="Times New Roman"/>
        <a:sym typeface="Times New Roman"/>
      </a:defRPr>
    </a:lvl5pPr>
    <a:lvl6pPr>
      <a:defRPr sz="2400">
        <a:latin typeface="Times New Roman"/>
        <a:ea typeface="Times New Roman"/>
        <a:cs typeface="Times New Roman"/>
        <a:sym typeface="Times New Roman"/>
      </a:defRPr>
    </a:lvl6pPr>
    <a:lvl7pPr>
      <a:defRPr sz="2400">
        <a:latin typeface="Times New Roman"/>
        <a:ea typeface="Times New Roman"/>
        <a:cs typeface="Times New Roman"/>
        <a:sym typeface="Times New Roman"/>
      </a:defRPr>
    </a:lvl7pPr>
    <a:lvl8pPr>
      <a:defRPr sz="2400">
        <a:latin typeface="Times New Roman"/>
        <a:ea typeface="Times New Roman"/>
        <a:cs typeface="Times New Roman"/>
        <a:sym typeface="Times New Roman"/>
      </a:defRPr>
    </a:lvl8pPr>
    <a:lvl9pPr>
      <a:defRPr sz="2400">
        <a:latin typeface="Times New Roman"/>
        <a:ea typeface="Times New Roman"/>
        <a:cs typeface="Times New Roman"/>
        <a:sym typeface="Times New Roman"/>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n" i="on">
        <a:font>
          <a:latin typeface="Times New Roman"/>
          <a:ea typeface="Times New Roman"/>
          <a:cs typeface="Times New Roman"/>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AECDD"/>
          </a:solidFill>
        </a:fill>
      </a:tcStyle>
    </a:wholeTbl>
    <a:band2H>
      <a:tcTxStyle b="def" i="def"/>
      <a:tcStyle>
        <a:tcBdr/>
        <a:fill>
          <a:solidFill>
            <a:srgbClr val="E6F6EF"/>
          </a:solidFill>
        </a:fill>
      </a:tcStyle>
    </a:band2H>
    <a:firstCol>
      <a:tcTxStyle b="on" i="on">
        <a:font>
          <a:latin typeface="Times New Roman"/>
          <a:ea typeface="Times New Roman"/>
          <a:cs typeface="Times New Roman"/>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00CC99"/>
          </a:solidFill>
        </a:fill>
      </a:tcStyle>
    </a:firstCol>
    <a:lastRow>
      <a:tcTxStyle b="on" i="on">
        <a:font>
          <a:latin typeface="Times New Roman"/>
          <a:ea typeface="Times New Roman"/>
          <a:cs typeface="Times New Roman"/>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00CC99"/>
          </a:solidFill>
        </a:fill>
      </a:tcStyle>
    </a:lastRow>
    <a:firstRow>
      <a:tcTxStyle b="on" i="on">
        <a:font>
          <a:latin typeface="Times New Roman"/>
          <a:ea typeface="Times New Roman"/>
          <a:cs typeface="Times New Roman"/>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00CC99"/>
          </a:solidFill>
        </a:fill>
      </a:tcStyle>
    </a:firstRow>
  </a:tblStyle>
  <a:tblStyle styleId="{C7B018BB-80A7-4F77-B60F-C8B233D01FF8}" styleName="">
    <a:tblBg/>
    <a:wholeTbl>
      <a:tcTxStyle b="on" i="on">
        <a:font>
          <a:latin typeface="Times New Roman"/>
          <a:ea typeface="Times New Roman"/>
          <a:cs typeface="Times New Roman"/>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solidFill>
        </a:fill>
      </a:tcStyle>
    </a:wholeTbl>
    <a:band2H>
      <a:tcTxStyle b="def" i="def"/>
      <a:tcStyle>
        <a:tcBdr/>
        <a:fill>
          <a:solidFill>
            <a:srgbClr val="FFFFFF"/>
          </a:solidFill>
        </a:fill>
      </a:tcStyle>
    </a:band2H>
    <a:firstCol>
      <a:tcTxStyle b="on" i="on">
        <a:font>
          <a:latin typeface="Times New Roman"/>
          <a:ea typeface="Times New Roman"/>
          <a:cs typeface="Times New Roman"/>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solidFill>
        </a:fill>
      </a:tcStyle>
    </a:firstCol>
    <a:lastRow>
      <a:tcTxStyle b="on" i="on">
        <a:font>
          <a:latin typeface="Times New Roman"/>
          <a:ea typeface="Times New Roman"/>
          <a:cs typeface="Times New Roman"/>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solidFill>
        </a:fill>
      </a:tcStyle>
    </a:lastRow>
    <a:firstRow>
      <a:tcTxStyle b="on" i="on">
        <a:font>
          <a:latin typeface="Times New Roman"/>
          <a:ea typeface="Times New Roman"/>
          <a:cs typeface="Times New Roman"/>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solidFill>
        </a:fill>
      </a:tcStyle>
    </a:firstRow>
  </a:tblStyle>
  <a:tblStyle styleId="{EEE7283C-3CF3-47DC-8721-378D4A62B228}" styleName="">
    <a:tblBg/>
    <a:wholeTbl>
      <a:tcTxStyle b="on" i="on">
        <a:font>
          <a:latin typeface="Times New Roman"/>
          <a:ea typeface="Times New Roman"/>
          <a:cs typeface="Times New Roman"/>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CCCE6"/>
          </a:solidFill>
        </a:fill>
      </a:tcStyle>
    </a:wholeTbl>
    <a:band2H>
      <a:tcTxStyle b="def" i="def"/>
      <a:tcStyle>
        <a:tcBdr/>
        <a:fill>
          <a:solidFill>
            <a:srgbClr val="E7E7F3"/>
          </a:solidFill>
        </a:fill>
      </a:tcStyle>
    </a:band2H>
    <a:firstCol>
      <a:tcTxStyle b="on" i="on">
        <a:font>
          <a:latin typeface="Times New Roman"/>
          <a:ea typeface="Times New Roman"/>
          <a:cs typeface="Times New Roman"/>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2E2EB9"/>
          </a:solidFill>
        </a:fill>
      </a:tcStyle>
    </a:firstCol>
    <a:lastRow>
      <a:tcTxStyle b="on" i="on">
        <a:font>
          <a:latin typeface="Times New Roman"/>
          <a:ea typeface="Times New Roman"/>
          <a:cs typeface="Times New Roman"/>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2E2EB9"/>
          </a:solidFill>
        </a:fill>
      </a:tcStyle>
    </a:lastRow>
    <a:firstRow>
      <a:tcTxStyle b="on" i="on">
        <a:font>
          <a:latin typeface="Times New Roman"/>
          <a:ea typeface="Times New Roman"/>
          <a:cs typeface="Times New Roman"/>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2E2EB9"/>
          </a:solidFill>
        </a:fill>
      </a:tcStyle>
    </a:firstRow>
  </a:tblStyle>
  <a:tblStyle styleId="{CF821DB8-F4EB-4A41-A1BA-3FCAFE7338EE}" styleName="">
    <a:tblBg/>
    <a:wholeTbl>
      <a:tcTxStyle b="on" i="on">
        <a:font>
          <a:latin typeface="Times New Roman"/>
          <a:ea typeface="Times New Roman"/>
          <a:cs typeface="Times New Roman"/>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n">
        <a:font>
          <a:latin typeface="Times New Roman"/>
          <a:ea typeface="Times New Roman"/>
          <a:cs typeface="Times New Roman"/>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00CC99"/>
          </a:solidFill>
        </a:fill>
      </a:tcStyle>
    </a:firstCol>
    <a:lastRow>
      <a:tcTxStyle b="on" i="on">
        <a:font>
          <a:latin typeface="Times New Roman"/>
          <a:ea typeface="Times New Roman"/>
          <a:cs typeface="Times New Roman"/>
        </a:font>
        <a:srgbClr val="000000"/>
      </a:tcTxStyle>
      <a:tcStyle>
        <a:tcBdr>
          <a:left>
            <a:ln w="12700" cap="flat">
              <a:noFill/>
              <a:miter lim="400000"/>
            </a:ln>
          </a:left>
          <a:right>
            <a:ln w="12700" cap="flat">
              <a:noFill/>
              <a:miter lim="400000"/>
            </a:ln>
          </a:right>
          <a:top>
            <a:ln w="508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FFFFFF"/>
          </a:solidFill>
        </a:fill>
      </a:tcStyle>
    </a:lastRow>
    <a:firstRow>
      <a:tcTxStyle b="on" i="on">
        <a:font>
          <a:latin typeface="Times New Roman"/>
          <a:ea typeface="Times New Roman"/>
          <a:cs typeface="Times New Roman"/>
        </a:font>
        <a:srgbClr val="FFFFFF"/>
      </a:tcTxStyle>
      <a:tcStyle>
        <a:tcBdr>
          <a:left>
            <a:ln w="12700" cap="flat">
              <a:noFill/>
              <a:miter lim="400000"/>
            </a:ln>
          </a:left>
          <a:right>
            <a:ln w="12700" cap="flat">
              <a:noFill/>
              <a:miter lim="400000"/>
            </a:ln>
          </a:right>
          <a:top>
            <a:ln w="254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00CC99"/>
          </a:solidFill>
        </a:fill>
      </a:tcStyle>
    </a:firstRow>
  </a:tblStyle>
  <a:tblStyle styleId="{33BA23B1-9221-436E-865A-0063620EA4FD}" styleName="">
    <a:tblBg/>
    <a:wholeTbl>
      <a:tcTxStyle b="on" i="on">
        <a:font>
          <a:latin typeface="Times New Roman"/>
          <a:ea typeface="Times New Roman"/>
          <a:cs typeface="Times New Roman"/>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ACACA"/>
          </a:solidFill>
        </a:fill>
      </a:tcStyle>
    </a:wholeTbl>
    <a:band2H>
      <a:tcTxStyle b="def" i="def"/>
      <a:tcStyle>
        <a:tcBdr/>
        <a:fill>
          <a:solidFill>
            <a:srgbClr val="E6E6E6"/>
          </a:solidFill>
        </a:fill>
      </a:tcStyle>
    </a:band2H>
    <a:firstCol>
      <a:tcTxStyle b="on" i="on">
        <a:font>
          <a:latin typeface="Times New Roman"/>
          <a:ea typeface="Times New Roman"/>
          <a:cs typeface="Times New Roman"/>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Col>
    <a:lastRow>
      <a:tcTxStyle b="on" i="on">
        <a:font>
          <a:latin typeface="Times New Roman"/>
          <a:ea typeface="Times New Roman"/>
          <a:cs typeface="Times New Roman"/>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lastRow>
    <a:firstRow>
      <a:tcTxStyle b="on" i="on">
        <a:font>
          <a:latin typeface="Times New Roman"/>
          <a:ea typeface="Times New Roman"/>
          <a:cs typeface="Times New Roman"/>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Row>
  </a:tblStyle>
  <a:tblStyle styleId="{2708684C-4D16-4618-839F-0558EEFCDFE6}" styleName="">
    <a:tblBg/>
    <a:wholeTbl>
      <a:tcTxStyle b="on" i="on">
        <a:font>
          <a:latin typeface="Times New Roman"/>
          <a:ea typeface="Times New Roman"/>
          <a:cs typeface="Times New Roman"/>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wholeTbl>
    <a:band2H>
      <a:tcTxStyle b="def" i="def"/>
      <a:tcStyle>
        <a:tcBdr/>
        <a:fill>
          <a:solidFill>
            <a:srgbClr val="FFFFFF"/>
          </a:solidFill>
        </a:fill>
      </a:tcStyle>
    </a:band2H>
    <a:firstCol>
      <a:tcTxStyle b="on" i="on">
        <a:font>
          <a:latin typeface="Times New Roman"/>
          <a:ea typeface="Times New Roman"/>
          <a:cs typeface="Times New Roman"/>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firstCol>
    <a:lastRow>
      <a:tcTxStyle b="on" i="on">
        <a:font>
          <a:latin typeface="Times New Roman"/>
          <a:ea typeface="Times New Roman"/>
          <a:cs typeface="Times New Roman"/>
        </a:font>
        <a:srgbClr val="000000"/>
      </a:tcTxStyle>
      <a:tcStyle>
        <a:tcBdr>
          <a:left>
            <a:ln w="12700" cap="flat">
              <a:solidFill>
                <a:srgbClr val="000000"/>
              </a:solidFill>
              <a:prstDash val="solid"/>
              <a:bevel/>
            </a:ln>
          </a:left>
          <a:right>
            <a:ln w="12700" cap="flat">
              <a:solidFill>
                <a:srgbClr val="000000"/>
              </a:solidFill>
              <a:prstDash val="solid"/>
              <a:bevel/>
            </a:ln>
          </a:right>
          <a:top>
            <a:ln w="508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lastRow>
    <a:firstRow>
      <a:tcTxStyle b="on" i="on">
        <a:font>
          <a:latin typeface="Times New Roman"/>
          <a:ea typeface="Times New Roman"/>
          <a:cs typeface="Times New Roman"/>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254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s>

</file>

<file path=ppt/charts/_rels/chart1.xml.rels><?xml version="1.0" encoding="UTF-8" standalone="yes"?><Relationships xmlns="http://schemas.openxmlformats.org/package/2006/relationships"><Relationship Id="rId1" Type="http://schemas.openxmlformats.org/officeDocument/2006/relationships/package" Target="../embeddings/Microsoft_Excel_Sheet1.xlsx"/></Relationships>

</file>

<file path=ppt/charts/_rels/chart2.xml.rels><?xml version="1.0" encoding="UTF-8" standalone="yes"?><Relationships xmlns="http://schemas.openxmlformats.org/package/2006/relationships"><Relationship Id="rId1" Type="http://schemas.openxmlformats.org/officeDocument/2006/relationships/package" Target="../embeddings/Microsoft_Excel_Sheet2.xlsx"/></Relationships>

</file>

<file path=ppt/charts/_rels/chart3.xml.rels><?xml version="1.0" encoding="UTF-8" standalone="yes"?><Relationships xmlns="http://schemas.openxmlformats.org/package/2006/relationships"><Relationship Id="rId1" Type="http://schemas.openxmlformats.org/officeDocument/2006/relationships/package" Target="../embeddings/Microsoft_Excel_Sheet3.xlsx"/></Relationships>

</file>

<file path=ppt/charts/chart1.xml><?xml version="1.0" encoding="utf-8"?>
<c:chartSpace xmlns:c="http://schemas.openxmlformats.org/drawingml/2006/chart" xmlns:a="http://schemas.openxmlformats.org/drawingml/2006/main" xmlns:r="http://schemas.openxmlformats.org/officeDocument/2006/relationships">
  <c:date1904 val="1"/>
  <c:roundedCorners val="0"/>
  <c:chart>
    <c:title>
      <c:tx>
        <c:rich>
          <a:bodyPr rot="0"/>
          <a:lstStyle/>
          <a:p>
            <a:pPr lvl="0"/>
          </a:p>
        </c:rich>
      </c:tx>
      <c:layout/>
      <c:overlay val="1"/>
    </c:title>
    <c:autoTitleDeleted val="1"/>
    <c:plotArea>
      <c:layout>
        <c:manualLayout>
          <c:layoutTarget val="inner"/>
          <c:xMode val="edge"/>
          <c:yMode val="edge"/>
          <c:x val="0.005"/>
          <c:y val="0.005"/>
          <c:w val="1"/>
          <c:h val="1"/>
        </c:manualLayout>
      </c:layout>
      <c:pieChart>
        <c:varyColors val="0"/>
        <c:ser>
          <c:idx val="0"/>
          <c:order val="0"/>
          <c:tx>
            <c:strRef>
              <c:f>Sheet1!$A$2</c:f>
              <c:strCache>
                <c:pt idx="0">
                  <c:v>Total_norm</c:v>
                </c:pt>
              </c:strCache>
            </c:strRef>
          </c:tx>
          <c:spPr>
            <a:gradFill flip="none" rotWithShape="1">
              <a:gsLst>
                <a:gs pos="0">
                  <a:srgbClr val="51A7F9"/>
                </a:gs>
                <a:gs pos="100000">
                  <a:srgbClr val="0365C0"/>
                </a:gs>
              </a:gsLst>
              <a:lin ang="5400000" scaled="0"/>
            </a:gradFill>
            <a:ln w="12700" cap="flat">
              <a:noFill/>
              <a:miter lim="400000"/>
            </a:ln>
            <a:effectLst/>
          </c:spPr>
          <c:explosion val="0"/>
          <c:dPt>
            <c:idx val="0"/>
            <c:explosion val="0"/>
            <c:spPr>
              <a:gradFill flip="none" rotWithShape="1">
                <a:gsLst>
                  <a:gs pos="0">
                    <a:srgbClr val="51A7F9"/>
                  </a:gs>
                  <a:gs pos="100000">
                    <a:srgbClr val="0365C0"/>
                  </a:gs>
                </a:gsLst>
                <a:lin ang="5400000" scaled="0"/>
              </a:gradFill>
              <a:ln w="12700" cap="flat">
                <a:noFill/>
                <a:miter lim="400000"/>
              </a:ln>
              <a:effectLst/>
            </c:spPr>
          </c:dPt>
          <c:dPt>
            <c:idx val="1"/>
            <c:explosion val="0"/>
            <c:spPr>
              <a:gradFill flip="none" rotWithShape="1">
                <a:gsLst>
                  <a:gs pos="0">
                    <a:srgbClr val="70BF41"/>
                  </a:gs>
                  <a:gs pos="100000">
                    <a:srgbClr val="00882B"/>
                  </a:gs>
                </a:gsLst>
                <a:lin ang="5400000" scaled="0"/>
              </a:gradFill>
              <a:ln w="12700" cap="flat">
                <a:noFill/>
                <a:miter lim="400000"/>
              </a:ln>
              <a:effectLst/>
            </c:spPr>
          </c:dPt>
          <c:dPt>
            <c:idx val="2"/>
            <c:explosion val="0"/>
            <c:spPr>
              <a:gradFill flip="none" rotWithShape="1">
                <a:gsLst>
                  <a:gs pos="0">
                    <a:srgbClr val="FBE12B"/>
                  </a:gs>
                  <a:gs pos="100000">
                    <a:srgbClr val="BE9A1A"/>
                  </a:gs>
                </a:gsLst>
                <a:lin ang="5400000" scaled="0"/>
              </a:gradFill>
              <a:ln w="12700" cap="flat">
                <a:noFill/>
                <a:miter lim="400000"/>
              </a:ln>
              <a:effectLst/>
            </c:spPr>
          </c:dPt>
          <c:dPt>
            <c:idx val="3"/>
            <c:explosion val="0"/>
            <c:spPr>
              <a:gradFill flip="none" rotWithShape="1">
                <a:gsLst>
                  <a:gs pos="0">
                    <a:srgbClr val="EF951A"/>
                  </a:gs>
                  <a:gs pos="100000">
                    <a:srgbClr val="DE6A10"/>
                  </a:gs>
                </a:gsLst>
                <a:lin ang="5400000" scaled="0"/>
              </a:gradFill>
              <a:ln w="12700" cap="flat">
                <a:noFill/>
                <a:miter lim="400000"/>
              </a:ln>
              <a:effectLst/>
            </c:spPr>
          </c:dPt>
          <c:dPt>
            <c:idx val="4"/>
            <c:explosion val="0"/>
            <c:spPr>
              <a:gradFill flip="none" rotWithShape="1">
                <a:gsLst>
                  <a:gs pos="0">
                    <a:srgbClr val="FB4912"/>
                  </a:gs>
                  <a:gs pos="100000">
                    <a:srgbClr val="C82506"/>
                  </a:gs>
                </a:gsLst>
                <a:lin ang="5400000" scaled="0"/>
              </a:gradFill>
              <a:ln w="12700" cap="flat">
                <a:noFill/>
                <a:miter lim="400000"/>
              </a:ln>
              <a:effectLst/>
            </c:spPr>
          </c:dPt>
          <c:dPt>
            <c:idx val="5"/>
            <c:explosion val="0"/>
            <c:spPr>
              <a:gradFill flip="none" rotWithShape="1">
                <a:gsLst>
                  <a:gs pos="0">
                    <a:srgbClr val="885CB2"/>
                  </a:gs>
                  <a:gs pos="100000">
                    <a:srgbClr val="773F9B"/>
                  </a:gs>
                </a:gsLst>
                <a:lin ang="5400000" scaled="0"/>
              </a:gradFill>
              <a:ln w="12700" cap="flat">
                <a:noFill/>
                <a:miter lim="400000"/>
              </a:ln>
              <a:effectLst/>
            </c:spPr>
          </c:dPt>
          <c:dLbls>
            <c:dLbl>
              <c:idx val="0"/>
              <c:numFmt formatCode="#,##0%" sourceLinked="0"/>
              <c:txPr>
                <a:bodyPr/>
                <a:lstStyle/>
                <a:p>
                  <a:pPr lvl="0">
                    <a:defRPr b="0" i="0" strike="noStrike" sz="1200" u="none">
                      <a:solidFill>
                        <a:srgbClr val="FFFFFF"/>
                      </a:solidFill>
                      <a:effectLst>
                        <a:outerShdw sx="100000" sy="100000" kx="0" ky="0" algn="b" rotWithShape="0" blurRad="0" dist="38100" dir="2700000">
                          <a:srgbClr val="000000"/>
                        </a:outerShdw>
                      </a:effectLst>
                      <a:latin typeface="Helvetica"/>
                    </a:defRPr>
                  </a:pPr>
                  <a:r>
                    <a:rPr b="0" i="0" strike="noStrike" sz="1200" u="none">
                      <a:solidFill>
                        <a:srgbClr val="FFFFFF"/>
                      </a:solidFill>
                      <a:effectLst>
                        <a:outerShdw sx="100000" sy="100000" kx="0" ky="0" algn="b" rotWithShape="0" blurRad="0" dist="38100" dir="2700000">
                          <a:srgbClr val="000000"/>
                        </a:outerShdw>
                      </a:effectLst>
                      <a:latin typeface="Helvetica"/>
                    </a:rPr>
                    <a:t/>
                  </a:r>
                </a:p>
              </c:txPr>
              <c:dLblPos val="ctr"/>
              <c:showLegendKey val="0"/>
              <c:showVal val="0"/>
              <c:showCatName val="0"/>
              <c:showSerName val="0"/>
              <c:showPercent val="1"/>
              <c:showBubbleSize val="0"/>
            </c:dLbl>
            <c:dLbl>
              <c:idx val="1"/>
              <c:numFmt formatCode="#,##0%" sourceLinked="0"/>
              <c:txPr>
                <a:bodyPr/>
                <a:lstStyle/>
                <a:p>
                  <a:pPr lvl="0">
                    <a:defRPr b="0" i="0" strike="noStrike" sz="1200" u="none">
                      <a:solidFill>
                        <a:srgbClr val="FFFFFF"/>
                      </a:solidFill>
                      <a:effectLst>
                        <a:outerShdw sx="100000" sy="100000" kx="0" ky="0" algn="b" rotWithShape="0" blurRad="0" dist="38100" dir="2700000">
                          <a:srgbClr val="000000"/>
                        </a:outerShdw>
                      </a:effectLst>
                      <a:latin typeface="Helvetica"/>
                    </a:defRPr>
                  </a:pPr>
                  <a:r>
                    <a:rPr b="0" i="0" strike="noStrike" sz="1200" u="none">
                      <a:solidFill>
                        <a:srgbClr val="FFFFFF"/>
                      </a:solidFill>
                      <a:effectLst>
                        <a:outerShdw sx="100000" sy="100000" kx="0" ky="0" algn="b" rotWithShape="0" blurRad="0" dist="38100" dir="2700000">
                          <a:srgbClr val="000000"/>
                        </a:outerShdw>
                      </a:effectLst>
                      <a:latin typeface="Helvetica"/>
                    </a:rPr>
                    <a:t/>
                  </a:r>
                </a:p>
              </c:txPr>
              <c:dLblPos val="ctr"/>
              <c:showLegendKey val="0"/>
              <c:showVal val="0"/>
              <c:showCatName val="0"/>
              <c:showSerName val="0"/>
              <c:showPercent val="1"/>
              <c:showBubbleSize val="0"/>
            </c:dLbl>
            <c:dLbl>
              <c:idx val="2"/>
              <c:numFmt formatCode="#,##0%" sourceLinked="0"/>
              <c:txPr>
                <a:bodyPr/>
                <a:lstStyle/>
                <a:p>
                  <a:pPr lvl="0">
                    <a:defRPr b="0" i="0" strike="noStrike" sz="1200" u="none">
                      <a:solidFill>
                        <a:srgbClr val="FFFFFF"/>
                      </a:solidFill>
                      <a:effectLst>
                        <a:outerShdw sx="100000" sy="100000" kx="0" ky="0" algn="b" rotWithShape="0" blurRad="0" dist="38100" dir="2700000">
                          <a:srgbClr val="000000"/>
                        </a:outerShdw>
                      </a:effectLst>
                      <a:latin typeface="Helvetica"/>
                    </a:defRPr>
                  </a:pPr>
                  <a:r>
                    <a:rPr b="0" i="0" strike="noStrike" sz="1200" u="none">
                      <a:solidFill>
                        <a:srgbClr val="FFFFFF"/>
                      </a:solidFill>
                      <a:effectLst>
                        <a:outerShdw sx="100000" sy="100000" kx="0" ky="0" algn="b" rotWithShape="0" blurRad="0" dist="38100" dir="2700000">
                          <a:srgbClr val="000000"/>
                        </a:outerShdw>
                      </a:effectLst>
                      <a:latin typeface="Helvetica"/>
                    </a:rPr>
                    <a:t/>
                  </a:r>
                </a:p>
              </c:txPr>
              <c:dLblPos val="ctr"/>
              <c:showLegendKey val="0"/>
              <c:showVal val="0"/>
              <c:showCatName val="0"/>
              <c:showSerName val="0"/>
              <c:showPercent val="1"/>
              <c:showBubbleSize val="0"/>
            </c:dLbl>
            <c:dLbl>
              <c:idx val="3"/>
              <c:numFmt formatCode="#,##0%" sourceLinked="0"/>
              <c:txPr>
                <a:bodyPr/>
                <a:lstStyle/>
                <a:p>
                  <a:pPr lvl="0">
                    <a:defRPr b="0" i="0" strike="noStrike" sz="1200" u="none">
                      <a:solidFill>
                        <a:srgbClr val="FFFFFF"/>
                      </a:solidFill>
                      <a:effectLst>
                        <a:outerShdw sx="100000" sy="100000" kx="0" ky="0" algn="b" rotWithShape="0" blurRad="0" dist="38100" dir="2700000">
                          <a:srgbClr val="000000"/>
                        </a:outerShdw>
                      </a:effectLst>
                      <a:latin typeface="Helvetica"/>
                    </a:defRPr>
                  </a:pPr>
                  <a:r>
                    <a:rPr b="0" i="0" strike="noStrike" sz="1200" u="none">
                      <a:solidFill>
                        <a:srgbClr val="FFFFFF"/>
                      </a:solidFill>
                      <a:effectLst>
                        <a:outerShdw sx="100000" sy="100000" kx="0" ky="0" algn="b" rotWithShape="0" blurRad="0" dist="38100" dir="2700000">
                          <a:srgbClr val="000000"/>
                        </a:outerShdw>
                      </a:effectLst>
                      <a:latin typeface="Helvetica"/>
                    </a:rPr>
                    <a:t/>
                  </a:r>
                </a:p>
              </c:txPr>
              <c:dLblPos val="ctr"/>
              <c:showLegendKey val="0"/>
              <c:showVal val="0"/>
              <c:showCatName val="0"/>
              <c:showSerName val="0"/>
              <c:showPercent val="1"/>
              <c:showBubbleSize val="0"/>
            </c:dLbl>
            <c:dLbl>
              <c:idx val="4"/>
              <c:numFmt formatCode="#,##0%" sourceLinked="0"/>
              <c:txPr>
                <a:bodyPr/>
                <a:lstStyle/>
                <a:p>
                  <a:pPr lvl="0">
                    <a:defRPr b="0" i="0" strike="noStrike" sz="1200" u="none">
                      <a:solidFill>
                        <a:srgbClr val="FFFFFF"/>
                      </a:solidFill>
                      <a:effectLst>
                        <a:outerShdw sx="100000" sy="100000" kx="0" ky="0" algn="b" rotWithShape="0" blurRad="0" dist="38100" dir="2700000">
                          <a:srgbClr val="000000"/>
                        </a:outerShdw>
                      </a:effectLst>
                      <a:latin typeface="Helvetica"/>
                    </a:defRPr>
                  </a:pPr>
                  <a:r>
                    <a:rPr b="0" i="0" strike="noStrike" sz="1200" u="none">
                      <a:solidFill>
                        <a:srgbClr val="FFFFFF"/>
                      </a:solidFill>
                      <a:effectLst>
                        <a:outerShdw sx="100000" sy="100000" kx="0" ky="0" algn="b" rotWithShape="0" blurRad="0" dist="38100" dir="2700000">
                          <a:srgbClr val="000000"/>
                        </a:outerShdw>
                      </a:effectLst>
                      <a:latin typeface="Helvetica"/>
                    </a:rPr>
                    <a:t/>
                  </a:r>
                </a:p>
              </c:txPr>
              <c:dLblPos val="ctr"/>
              <c:showLegendKey val="0"/>
              <c:showVal val="0"/>
              <c:showCatName val="0"/>
              <c:showSerName val="0"/>
              <c:showPercent val="1"/>
              <c:showBubbleSize val="0"/>
            </c:dLbl>
            <c:dLbl>
              <c:idx val="5"/>
              <c:numFmt formatCode="#,##0%" sourceLinked="0"/>
              <c:txPr>
                <a:bodyPr/>
                <a:lstStyle/>
                <a:p>
                  <a:pPr lvl="0">
                    <a:defRPr b="0" i="0" strike="noStrike" sz="1200" u="none">
                      <a:solidFill>
                        <a:srgbClr val="FFFFFF"/>
                      </a:solidFill>
                      <a:effectLst>
                        <a:outerShdw sx="100000" sy="100000" kx="0" ky="0" algn="b" rotWithShape="0" blurRad="0" dist="38100" dir="2700000">
                          <a:srgbClr val="000000"/>
                        </a:outerShdw>
                      </a:effectLst>
                      <a:latin typeface="Helvetica"/>
                    </a:defRPr>
                  </a:pPr>
                  <a:r>
                    <a:rPr b="0" i="0" strike="noStrike" sz="1200" u="none">
                      <a:solidFill>
                        <a:srgbClr val="FFFFFF"/>
                      </a:solidFill>
                      <a:effectLst>
                        <a:outerShdw sx="100000" sy="100000" kx="0" ky="0" algn="b" rotWithShape="0" blurRad="0" dist="38100" dir="2700000">
                          <a:srgbClr val="000000"/>
                        </a:outerShdw>
                      </a:effectLst>
                      <a:latin typeface="Helvetica"/>
                    </a:rPr>
                    <a:t/>
                  </a:r>
                </a:p>
              </c:txPr>
              <c:dLblPos val="ctr"/>
              <c:showLegendKey val="0"/>
              <c:showVal val="0"/>
              <c:showCatName val="0"/>
              <c:showSerName val="0"/>
              <c:showPercent val="1"/>
              <c:showBubbleSize val="0"/>
            </c:dLbl>
            <c:numFmt formatCode="#,##0%" sourceLinked="0"/>
            <c:txPr>
              <a:bodyPr/>
              <a:lstStyle/>
              <a:p>
                <a:pPr lvl="0">
                  <a:defRPr b="0" i="0" strike="noStrike" sz="1200" u="none">
                    <a:solidFill>
                      <a:srgbClr val="FFFFFF"/>
                    </a:solidFill>
                    <a:effectLst>
                      <a:outerShdw sx="100000" sy="100000" kx="0" ky="0" algn="b" rotWithShape="0" blurRad="0" dist="38100" dir="2700000">
                        <a:srgbClr val="000000"/>
                      </a:outerShdw>
                    </a:effectLst>
                    <a:latin typeface="Helvetica"/>
                  </a:defRPr>
                </a:pPr>
                <a:r>
                  <a:rPr b="0" i="0" strike="noStrike" sz="1200" u="none">
                    <a:solidFill>
                      <a:srgbClr val="FFFFFF"/>
                    </a:solidFill>
                    <a:effectLst>
                      <a:outerShdw sx="100000" sy="100000" kx="0" ky="0" algn="b" rotWithShape="0" blurRad="0" dist="38100" dir="2700000">
                        <a:srgbClr val="000000"/>
                      </a:outerShdw>
                    </a:effectLst>
                    <a:latin typeface="Helvetica"/>
                  </a:rPr>
                  <a:t/>
                </a:r>
              </a:p>
            </c:txPr>
            <c:dLblPos val="ctr"/>
            <c:showLegendKey val="0"/>
            <c:showVal val="0"/>
            <c:showCatName val="0"/>
            <c:showSerName val="0"/>
            <c:showPercent val="1"/>
            <c:showBubbleSize val="0"/>
            <c:showLeaderLines val="0"/>
          </c:dLbls>
          <c:cat>
            <c:strRef>
              <c:f>Sheet1!$B$1:$G$1</c:f>
              <c:strCache>
                <c:ptCount val="6"/>
                <c:pt idx="0">
                  <c:v>Untitled 1</c:v>
                </c:pt>
                <c:pt idx="1">
                  <c:v>Untitled 2</c:v>
                </c:pt>
                <c:pt idx="2">
                  <c:v>Untitled 3</c:v>
                </c:pt>
                <c:pt idx="3">
                  <c:v>Untitled 4</c:v>
                </c:pt>
                <c:pt idx="4">
                  <c:v>Untitled 5</c:v>
                </c:pt>
                <c:pt idx="5">
                  <c:v>Untitled 6</c:v>
                </c:pt>
              </c:strCache>
            </c:strRef>
          </c:cat>
          <c:val>
            <c:numRef>
              <c:f>Sheet1!$B$2:$G$2</c:f>
              <c:numCache>
                <c:ptCount val="6"/>
                <c:pt idx="0">
                  <c:v>0.406888</c:v>
                </c:pt>
                <c:pt idx="1">
                  <c:v>0.239870</c:v>
                </c:pt>
                <c:pt idx="2">
                  <c:v>0.085706</c:v>
                </c:pt>
                <c:pt idx="3">
                  <c:v>0.055426</c:v>
                </c:pt>
                <c:pt idx="4">
                  <c:v>0.066520</c:v>
                </c:pt>
                <c:pt idx="5">
                  <c:v>0.145590</c:v>
                </c:pt>
              </c:numCache>
            </c:numRef>
          </c:val>
        </c:ser>
        <c:firstSliceAng val="0"/>
      </c:pieChart>
      <c:spPr>
        <a:noFill/>
        <a:ln w="12700" cap="flat">
          <a:noFill/>
          <a:miter lim="400000"/>
        </a:ln>
        <a:effectLst/>
      </c:spPr>
    </c:plotArea>
    <c:plotVisOnly val="1"/>
    <c:dispBlanksAs val="gap"/>
  </c:chart>
  <c:spPr>
    <a:no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1"/>
  <c:roundedCorners val="0"/>
  <c:chart>
    <c:title>
      <c:tx>
        <c:rich>
          <a:bodyPr rot="0"/>
          <a:lstStyle/>
          <a:p>
            <a:pPr lvl="0"/>
          </a:p>
        </c:rich>
      </c:tx>
      <c:layout/>
      <c:overlay val="1"/>
    </c:title>
    <c:autoTitleDeleted val="1"/>
    <c:plotArea>
      <c:layout>
        <c:manualLayout>
          <c:layoutTarget val="inner"/>
          <c:xMode val="edge"/>
          <c:yMode val="edge"/>
          <c:x val="0.005"/>
          <c:y val="0.005"/>
          <c:w val="1"/>
          <c:h val="1"/>
        </c:manualLayout>
      </c:layout>
      <c:pieChart>
        <c:varyColors val="0"/>
        <c:ser>
          <c:idx val="0"/>
          <c:order val="0"/>
          <c:tx>
            <c:strRef>
              <c:f>Sheet1!$A$2</c:f>
              <c:strCache>
                <c:pt idx="0">
                  <c:v>total_norm</c:v>
                </c:pt>
              </c:strCache>
            </c:strRef>
          </c:tx>
          <c:spPr>
            <a:gradFill flip="none" rotWithShape="1">
              <a:gsLst>
                <a:gs pos="0">
                  <a:srgbClr val="51A7F9"/>
                </a:gs>
                <a:gs pos="100000">
                  <a:srgbClr val="0365C0"/>
                </a:gs>
              </a:gsLst>
              <a:lin ang="5400000" scaled="0"/>
            </a:gradFill>
            <a:ln w="12700" cap="flat">
              <a:noFill/>
              <a:miter lim="400000"/>
            </a:ln>
            <a:effectLst/>
          </c:spPr>
          <c:explosion val="0"/>
          <c:dPt>
            <c:idx val="0"/>
            <c:explosion val="0"/>
            <c:spPr>
              <a:gradFill flip="none" rotWithShape="1">
                <a:gsLst>
                  <a:gs pos="0">
                    <a:srgbClr val="51A7F9"/>
                  </a:gs>
                  <a:gs pos="100000">
                    <a:srgbClr val="0365C0"/>
                  </a:gs>
                </a:gsLst>
                <a:lin ang="5400000" scaled="0"/>
              </a:gradFill>
              <a:ln w="12700" cap="flat">
                <a:noFill/>
                <a:miter lim="400000"/>
              </a:ln>
              <a:effectLst/>
            </c:spPr>
          </c:dPt>
          <c:dPt>
            <c:idx val="1"/>
            <c:explosion val="0"/>
            <c:spPr>
              <a:gradFill flip="none" rotWithShape="1">
                <a:gsLst>
                  <a:gs pos="0">
                    <a:srgbClr val="70BF41"/>
                  </a:gs>
                  <a:gs pos="100000">
                    <a:srgbClr val="00882B"/>
                  </a:gs>
                </a:gsLst>
                <a:lin ang="5400000" scaled="0"/>
              </a:gradFill>
              <a:ln w="12700" cap="flat">
                <a:noFill/>
                <a:miter lim="400000"/>
              </a:ln>
              <a:effectLst/>
            </c:spPr>
          </c:dPt>
          <c:dPt>
            <c:idx val="2"/>
            <c:explosion val="0"/>
            <c:spPr>
              <a:gradFill flip="none" rotWithShape="1">
                <a:gsLst>
                  <a:gs pos="0">
                    <a:srgbClr val="FBE12B"/>
                  </a:gs>
                  <a:gs pos="100000">
                    <a:srgbClr val="BE9A1A"/>
                  </a:gs>
                </a:gsLst>
                <a:lin ang="5400000" scaled="0"/>
              </a:gradFill>
              <a:ln w="12700" cap="flat">
                <a:noFill/>
                <a:miter lim="400000"/>
              </a:ln>
              <a:effectLst/>
            </c:spPr>
          </c:dPt>
          <c:dPt>
            <c:idx val="3"/>
            <c:explosion val="0"/>
            <c:spPr>
              <a:gradFill flip="none" rotWithShape="1">
                <a:gsLst>
                  <a:gs pos="0">
                    <a:srgbClr val="EF951A"/>
                  </a:gs>
                  <a:gs pos="100000">
                    <a:srgbClr val="DE6A10"/>
                  </a:gs>
                </a:gsLst>
                <a:lin ang="5400000" scaled="0"/>
              </a:gradFill>
              <a:ln w="12700" cap="flat">
                <a:noFill/>
                <a:miter lim="400000"/>
              </a:ln>
              <a:effectLst/>
            </c:spPr>
          </c:dPt>
          <c:dPt>
            <c:idx val="4"/>
            <c:explosion val="0"/>
            <c:spPr>
              <a:gradFill flip="none" rotWithShape="1">
                <a:gsLst>
                  <a:gs pos="0">
                    <a:srgbClr val="FB4912"/>
                  </a:gs>
                  <a:gs pos="100000">
                    <a:srgbClr val="C82506"/>
                  </a:gs>
                </a:gsLst>
                <a:lin ang="5400000" scaled="0"/>
              </a:gradFill>
              <a:ln w="12700" cap="flat">
                <a:noFill/>
                <a:miter lim="400000"/>
              </a:ln>
              <a:effectLst/>
            </c:spPr>
          </c:dPt>
          <c:dPt>
            <c:idx val="5"/>
            <c:explosion val="0"/>
            <c:spPr>
              <a:gradFill flip="none" rotWithShape="1">
                <a:gsLst>
                  <a:gs pos="0">
                    <a:srgbClr val="885CB2"/>
                  </a:gs>
                  <a:gs pos="100000">
                    <a:srgbClr val="773F9B"/>
                  </a:gs>
                </a:gsLst>
                <a:lin ang="5400000" scaled="0"/>
              </a:gradFill>
              <a:ln w="12700" cap="flat">
                <a:noFill/>
                <a:miter lim="400000"/>
              </a:ln>
              <a:effectLst/>
            </c:spPr>
          </c:dPt>
          <c:dLbls>
            <c:dLbl>
              <c:idx val="0"/>
              <c:numFmt formatCode="#,##0%" sourceLinked="0"/>
              <c:txPr>
                <a:bodyPr/>
                <a:lstStyle/>
                <a:p>
                  <a:pPr lvl="0">
                    <a:defRPr b="0" i="0" strike="noStrike" sz="1200" u="none">
                      <a:solidFill>
                        <a:srgbClr val="FFFFFF"/>
                      </a:solidFill>
                      <a:effectLst>
                        <a:outerShdw sx="100000" sy="100000" kx="0" ky="0" algn="b" rotWithShape="0" blurRad="0" dist="38100" dir="2700000">
                          <a:srgbClr val="000000"/>
                        </a:outerShdw>
                      </a:effectLst>
                      <a:latin typeface="Helvetica"/>
                    </a:defRPr>
                  </a:pPr>
                  <a:r>
                    <a:rPr b="0" i="0" strike="noStrike" sz="1200" u="none">
                      <a:solidFill>
                        <a:srgbClr val="FFFFFF"/>
                      </a:solidFill>
                      <a:effectLst>
                        <a:outerShdw sx="100000" sy="100000" kx="0" ky="0" algn="b" rotWithShape="0" blurRad="0" dist="38100" dir="2700000">
                          <a:srgbClr val="000000"/>
                        </a:outerShdw>
                      </a:effectLst>
                      <a:latin typeface="Helvetica"/>
                    </a:rPr>
                    <a:t/>
                  </a:r>
                </a:p>
              </c:txPr>
              <c:dLblPos val="ctr"/>
              <c:showLegendKey val="0"/>
              <c:showVal val="0"/>
              <c:showCatName val="0"/>
              <c:showSerName val="0"/>
              <c:showPercent val="1"/>
              <c:showBubbleSize val="0"/>
            </c:dLbl>
            <c:dLbl>
              <c:idx val="1"/>
              <c:numFmt formatCode="#,##0%" sourceLinked="0"/>
              <c:txPr>
                <a:bodyPr/>
                <a:lstStyle/>
                <a:p>
                  <a:pPr lvl="0">
                    <a:defRPr b="0" i="0" strike="noStrike" sz="1200" u="none">
                      <a:solidFill>
                        <a:srgbClr val="FFFFFF"/>
                      </a:solidFill>
                      <a:effectLst>
                        <a:outerShdw sx="100000" sy="100000" kx="0" ky="0" algn="b" rotWithShape="0" blurRad="0" dist="38100" dir="2700000">
                          <a:srgbClr val="000000"/>
                        </a:outerShdw>
                      </a:effectLst>
                      <a:latin typeface="Helvetica"/>
                    </a:defRPr>
                  </a:pPr>
                  <a:r>
                    <a:rPr b="0" i="0" strike="noStrike" sz="1200" u="none">
                      <a:solidFill>
                        <a:srgbClr val="FFFFFF"/>
                      </a:solidFill>
                      <a:effectLst>
                        <a:outerShdw sx="100000" sy="100000" kx="0" ky="0" algn="b" rotWithShape="0" blurRad="0" dist="38100" dir="2700000">
                          <a:srgbClr val="000000"/>
                        </a:outerShdw>
                      </a:effectLst>
                      <a:latin typeface="Helvetica"/>
                    </a:rPr>
                    <a:t/>
                  </a:r>
                </a:p>
              </c:txPr>
              <c:dLblPos val="ctr"/>
              <c:showLegendKey val="0"/>
              <c:showVal val="0"/>
              <c:showCatName val="0"/>
              <c:showSerName val="0"/>
              <c:showPercent val="1"/>
              <c:showBubbleSize val="0"/>
            </c:dLbl>
            <c:dLbl>
              <c:idx val="2"/>
              <c:numFmt formatCode="#,##0%" sourceLinked="0"/>
              <c:txPr>
                <a:bodyPr/>
                <a:lstStyle/>
                <a:p>
                  <a:pPr lvl="0">
                    <a:defRPr b="0" i="0" strike="noStrike" sz="1200" u="none">
                      <a:solidFill>
                        <a:srgbClr val="FFFFFF"/>
                      </a:solidFill>
                      <a:effectLst>
                        <a:outerShdw sx="100000" sy="100000" kx="0" ky="0" algn="b" rotWithShape="0" blurRad="0" dist="38100" dir="2700000">
                          <a:srgbClr val="000000"/>
                        </a:outerShdw>
                      </a:effectLst>
                      <a:latin typeface="Helvetica"/>
                    </a:defRPr>
                  </a:pPr>
                  <a:r>
                    <a:rPr b="0" i="0" strike="noStrike" sz="1200" u="none">
                      <a:solidFill>
                        <a:srgbClr val="FFFFFF"/>
                      </a:solidFill>
                      <a:effectLst>
                        <a:outerShdw sx="100000" sy="100000" kx="0" ky="0" algn="b" rotWithShape="0" blurRad="0" dist="38100" dir="2700000">
                          <a:srgbClr val="000000"/>
                        </a:outerShdw>
                      </a:effectLst>
                      <a:latin typeface="Helvetica"/>
                    </a:rPr>
                    <a:t/>
                  </a:r>
                </a:p>
              </c:txPr>
              <c:dLblPos val="ctr"/>
              <c:showLegendKey val="0"/>
              <c:showVal val="0"/>
              <c:showCatName val="0"/>
              <c:showSerName val="0"/>
              <c:showPercent val="1"/>
              <c:showBubbleSize val="0"/>
            </c:dLbl>
            <c:dLbl>
              <c:idx val="3"/>
              <c:numFmt formatCode="#,##0%" sourceLinked="0"/>
              <c:txPr>
                <a:bodyPr/>
                <a:lstStyle/>
                <a:p>
                  <a:pPr lvl="0">
                    <a:defRPr b="0" i="0" strike="noStrike" sz="1200" u="none">
                      <a:solidFill>
                        <a:srgbClr val="FFFFFF"/>
                      </a:solidFill>
                      <a:effectLst>
                        <a:outerShdw sx="100000" sy="100000" kx="0" ky="0" algn="b" rotWithShape="0" blurRad="0" dist="38100" dir="2700000">
                          <a:srgbClr val="000000"/>
                        </a:outerShdw>
                      </a:effectLst>
                      <a:latin typeface="Helvetica"/>
                    </a:defRPr>
                  </a:pPr>
                  <a:r>
                    <a:rPr b="0" i="0" strike="noStrike" sz="1200" u="none">
                      <a:solidFill>
                        <a:srgbClr val="FFFFFF"/>
                      </a:solidFill>
                      <a:effectLst>
                        <a:outerShdw sx="100000" sy="100000" kx="0" ky="0" algn="b" rotWithShape="0" blurRad="0" dist="38100" dir="2700000">
                          <a:srgbClr val="000000"/>
                        </a:outerShdw>
                      </a:effectLst>
                      <a:latin typeface="Helvetica"/>
                    </a:rPr>
                    <a:t/>
                  </a:r>
                </a:p>
              </c:txPr>
              <c:dLblPos val="ctr"/>
              <c:showLegendKey val="0"/>
              <c:showVal val="0"/>
              <c:showCatName val="0"/>
              <c:showSerName val="0"/>
              <c:showPercent val="1"/>
              <c:showBubbleSize val="0"/>
            </c:dLbl>
            <c:dLbl>
              <c:idx val="4"/>
              <c:numFmt formatCode="#,##0%" sourceLinked="0"/>
              <c:txPr>
                <a:bodyPr/>
                <a:lstStyle/>
                <a:p>
                  <a:pPr lvl="0">
                    <a:defRPr b="0" i="0" strike="noStrike" sz="1200" u="none">
                      <a:solidFill>
                        <a:srgbClr val="FFFFFF"/>
                      </a:solidFill>
                      <a:effectLst>
                        <a:outerShdw sx="100000" sy="100000" kx="0" ky="0" algn="b" rotWithShape="0" blurRad="0" dist="38100" dir="2700000">
                          <a:srgbClr val="000000"/>
                        </a:outerShdw>
                      </a:effectLst>
                      <a:latin typeface="Helvetica"/>
                    </a:defRPr>
                  </a:pPr>
                  <a:r>
                    <a:rPr b="0" i="0" strike="noStrike" sz="1200" u="none">
                      <a:solidFill>
                        <a:srgbClr val="FFFFFF"/>
                      </a:solidFill>
                      <a:effectLst>
                        <a:outerShdw sx="100000" sy="100000" kx="0" ky="0" algn="b" rotWithShape="0" blurRad="0" dist="38100" dir="2700000">
                          <a:srgbClr val="000000"/>
                        </a:outerShdw>
                      </a:effectLst>
                      <a:latin typeface="Helvetica"/>
                    </a:rPr>
                    <a:t/>
                  </a:r>
                </a:p>
              </c:txPr>
              <c:dLblPos val="ctr"/>
              <c:showLegendKey val="0"/>
              <c:showVal val="0"/>
              <c:showCatName val="0"/>
              <c:showSerName val="0"/>
              <c:showPercent val="1"/>
              <c:showBubbleSize val="0"/>
            </c:dLbl>
            <c:dLbl>
              <c:idx val="5"/>
              <c:numFmt formatCode="#,##0%" sourceLinked="0"/>
              <c:txPr>
                <a:bodyPr/>
                <a:lstStyle/>
                <a:p>
                  <a:pPr lvl="0">
                    <a:defRPr b="0" i="0" strike="noStrike" sz="1200" u="none">
                      <a:solidFill>
                        <a:srgbClr val="FFFFFF"/>
                      </a:solidFill>
                      <a:effectLst>
                        <a:outerShdw sx="100000" sy="100000" kx="0" ky="0" algn="b" rotWithShape="0" blurRad="0" dist="38100" dir="2700000">
                          <a:srgbClr val="000000"/>
                        </a:outerShdw>
                      </a:effectLst>
                      <a:latin typeface="Helvetica"/>
                    </a:defRPr>
                  </a:pPr>
                  <a:r>
                    <a:rPr b="0" i="0" strike="noStrike" sz="1200" u="none">
                      <a:solidFill>
                        <a:srgbClr val="FFFFFF"/>
                      </a:solidFill>
                      <a:effectLst>
                        <a:outerShdw sx="100000" sy="100000" kx="0" ky="0" algn="b" rotWithShape="0" blurRad="0" dist="38100" dir="2700000">
                          <a:srgbClr val="000000"/>
                        </a:outerShdw>
                      </a:effectLst>
                      <a:latin typeface="Helvetica"/>
                    </a:rPr>
                    <a:t/>
                  </a:r>
                </a:p>
              </c:txPr>
              <c:dLblPos val="ctr"/>
              <c:showLegendKey val="0"/>
              <c:showVal val="0"/>
              <c:showCatName val="0"/>
              <c:showSerName val="0"/>
              <c:showPercent val="1"/>
              <c:showBubbleSize val="0"/>
            </c:dLbl>
            <c:numFmt formatCode="#,##0%" sourceLinked="0"/>
            <c:txPr>
              <a:bodyPr/>
              <a:lstStyle/>
              <a:p>
                <a:pPr lvl="0">
                  <a:defRPr b="0" i="0" strike="noStrike" sz="1200" u="none">
                    <a:solidFill>
                      <a:srgbClr val="FFFFFF"/>
                    </a:solidFill>
                    <a:effectLst>
                      <a:outerShdw sx="100000" sy="100000" kx="0" ky="0" algn="b" rotWithShape="0" blurRad="0" dist="38100" dir="2700000">
                        <a:srgbClr val="000000"/>
                      </a:outerShdw>
                    </a:effectLst>
                    <a:latin typeface="Helvetica"/>
                  </a:defRPr>
                </a:pPr>
                <a:r>
                  <a:rPr b="0" i="0" strike="noStrike" sz="1200" u="none">
                    <a:solidFill>
                      <a:srgbClr val="FFFFFF"/>
                    </a:solidFill>
                    <a:effectLst>
                      <a:outerShdw sx="100000" sy="100000" kx="0" ky="0" algn="b" rotWithShape="0" blurRad="0" dist="38100" dir="2700000">
                        <a:srgbClr val="000000"/>
                      </a:outerShdw>
                    </a:effectLst>
                    <a:latin typeface="Helvetica"/>
                  </a:rPr>
                  <a:t/>
                </a:r>
              </a:p>
            </c:txPr>
            <c:dLblPos val="ctr"/>
            <c:showLegendKey val="0"/>
            <c:showVal val="0"/>
            <c:showCatName val="0"/>
            <c:showSerName val="0"/>
            <c:showPercent val="1"/>
            <c:showBubbleSize val="0"/>
            <c:showLeaderLines val="0"/>
          </c:dLbls>
          <c:cat>
            <c:strRef>
              <c:f>Sheet1!$B$1:$G$1</c:f>
              <c:strCache>
                <c:ptCount val="6"/>
                <c:pt idx="0">
                  <c:v>Untitled 1</c:v>
                </c:pt>
                <c:pt idx="1">
                  <c:v>Untitled 2</c:v>
                </c:pt>
                <c:pt idx="2">
                  <c:v>Untitled 3</c:v>
                </c:pt>
                <c:pt idx="3">
                  <c:v>Untitled 4</c:v>
                </c:pt>
                <c:pt idx="4">
                  <c:v>Untitled 5</c:v>
                </c:pt>
                <c:pt idx="5">
                  <c:v>Untitled 6</c:v>
                </c:pt>
              </c:strCache>
            </c:strRef>
          </c:cat>
          <c:val>
            <c:numRef>
              <c:f>Sheet1!$B$2:$G$2</c:f>
              <c:numCache>
                <c:ptCount val="6"/>
                <c:pt idx="0">
                  <c:v>0.590711</c:v>
                </c:pt>
                <c:pt idx="1">
                  <c:v>0.185949</c:v>
                </c:pt>
                <c:pt idx="2">
                  <c:v>0.053934</c:v>
                </c:pt>
                <c:pt idx="3">
                  <c:v>0.033616</c:v>
                </c:pt>
                <c:pt idx="4">
                  <c:v>0.034698</c:v>
                </c:pt>
                <c:pt idx="5">
                  <c:v>0.101092</c:v>
                </c:pt>
              </c:numCache>
            </c:numRef>
          </c:val>
        </c:ser>
        <c:firstSliceAng val="0"/>
      </c:pieChart>
      <c:spPr>
        <a:noFill/>
        <a:ln w="12700" cap="flat">
          <a:noFill/>
          <a:miter lim="400000"/>
        </a:ln>
        <a:effectLst/>
      </c:spPr>
    </c:plotArea>
    <c:plotVisOnly val="1"/>
    <c:dispBlanksAs val="gap"/>
  </c:chart>
  <c:spPr>
    <a:noFill/>
    <a:ln>
      <a:noFill/>
    </a:ln>
    <a:effectLst/>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1"/>
  <c:roundedCorners val="0"/>
  <c:chart>
    <c:title>
      <c:tx>
        <c:rich>
          <a:bodyPr rot="0"/>
          <a:lstStyle/>
          <a:p>
            <a:pPr lvl="0"/>
          </a:p>
        </c:rich>
      </c:tx>
      <c:layout/>
      <c:overlay val="1"/>
    </c:title>
    <c:autoTitleDeleted val="1"/>
    <c:plotArea>
      <c:layout>
        <c:manualLayout>
          <c:layoutTarget val="inner"/>
          <c:xMode val="edge"/>
          <c:yMode val="edge"/>
          <c:x val="0.162093"/>
          <c:y val="0.0484725"/>
          <c:w val="0.77656"/>
          <c:h val="0.799669"/>
        </c:manualLayout>
      </c:layout>
      <c:scatterChart>
        <c:scatterStyle val="lineMarker"/>
        <c:varyColors val="0"/>
        <c:ser>
          <c:idx val="0"/>
          <c:order val="0"/>
          <c:tx>
            <c:strRef>
              <c:f>Sheet1!$B$1</c:f>
              <c:strCache>
                <c:pt idx="0">
                  <c:v>Time</c:v>
                </c:pt>
              </c:strCache>
            </c:strRef>
          </c:tx>
          <c:spPr>
            <a:solidFill>
              <a:srgbClr val="FFFFFF"/>
            </a:solidFill>
            <a:ln w="12700" cap="flat">
              <a:noFill/>
              <a:prstDash val="solid"/>
              <a:miter lim="400000"/>
            </a:ln>
            <a:effectLst/>
          </c:spPr>
          <c:marker>
            <c:symbol val="circle"/>
            <c:size val="8"/>
            <c:spPr>
              <a:solidFill>
                <a:srgbClr val="FFFFFF"/>
              </a:solidFill>
              <a:ln w="25400" cap="flat">
                <a:solidFill>
                  <a:srgbClr val="51A7F9"/>
                </a:solidFill>
                <a:prstDash val="solid"/>
                <a:miter lim="400000"/>
              </a:ln>
              <a:effectLst/>
            </c:spPr>
          </c:marker>
          <c:dLbls>
            <c:numFmt formatCode="#,##0" sourceLinked="0"/>
            <c:txPr>
              <a:bodyPr/>
              <a:lstStyle/>
              <a:p>
                <a:pPr lvl="0">
                  <a:defRPr b="0" i="0" strike="noStrike" sz="1200" u="none">
                    <a:solidFill>
                      <a:srgbClr val="FFFFFF"/>
                    </a:solidFill>
                    <a:effectLst>
                      <a:outerShdw sx="100000" sy="100000" kx="0" ky="0" algn="b" rotWithShape="0" blurRad="0" dist="38100" dir="2700000">
                        <a:srgbClr val="000000"/>
                      </a:outerShdw>
                    </a:effectLst>
                    <a:latin typeface="Helvetica"/>
                  </a:defRPr>
                </a:pPr>
                <a:r>
                  <a:rPr b="0" i="0" strike="noStrike" sz="1200" u="none">
                    <a:solidFill>
                      <a:srgbClr val="FFFFFF"/>
                    </a:solidFill>
                    <a:effectLst>
                      <a:outerShdw sx="100000" sy="100000" kx="0" ky="0" algn="b" rotWithShape="0" blurRad="0" dist="38100" dir="2700000">
                        <a:srgbClr val="000000"/>
                      </a:outerShdw>
                    </a:effectLst>
                    <a:latin typeface="Helvetica"/>
                  </a:rPr>
                  <a:t/>
                </a:r>
              </a:p>
            </c:txPr>
            <c:dLblPos val="b"/>
            <c:showLegendKey val="0"/>
            <c:showVal val="0"/>
            <c:showCatName val="0"/>
            <c:showSerName val="0"/>
            <c:showPercent val="0"/>
            <c:showBubbleSize val="0"/>
            <c:showLeaderLines val="0"/>
          </c:dLbls>
          <c:xVal>
            <c:numRef>
              <c:f>Sheet1!$B$2:$B$144</c:f>
              <c:numCache>
                <c:ptCount val="143"/>
                <c:pt idx="0">
                  <c:v>54.000000</c:v>
                </c:pt>
                <c:pt idx="1">
                  <c:v>80.000000</c:v>
                </c:pt>
                <c:pt idx="2">
                  <c:v>75.000000</c:v>
                </c:pt>
                <c:pt idx="3">
                  <c:v>88.500000</c:v>
                </c:pt>
                <c:pt idx="4">
                  <c:v>60.000000</c:v>
                </c:pt>
                <c:pt idx="5">
                  <c:v>80.000000</c:v>
                </c:pt>
                <c:pt idx="6">
                  <c:v>150.000000</c:v>
                </c:pt>
                <c:pt idx="7">
                  <c:v>90.000000</c:v>
                </c:pt>
                <c:pt idx="8">
                  <c:v>50.000000</c:v>
                </c:pt>
                <c:pt idx="9">
                  <c:v>21.000000</c:v>
                </c:pt>
                <c:pt idx="10">
                  <c:v>17.000000</c:v>
                </c:pt>
                <c:pt idx="11">
                  <c:v>130.000000</c:v>
                </c:pt>
                <c:pt idx="12">
                  <c:v>100.000000</c:v>
                </c:pt>
                <c:pt idx="13">
                  <c:v>150.000000</c:v>
                </c:pt>
                <c:pt idx="14">
                  <c:v>10.000000</c:v>
                </c:pt>
                <c:pt idx="15">
                  <c:v>60.000000</c:v>
                </c:pt>
                <c:pt idx="16">
                  <c:v>10.000000</c:v>
                </c:pt>
                <c:pt idx="17">
                  <c:v>40.000000</c:v>
                </c:pt>
                <c:pt idx="18">
                  <c:v>48.000000</c:v>
                </c:pt>
                <c:pt idx="19">
                  <c:v>80.000000</c:v>
                </c:pt>
                <c:pt idx="20">
                  <c:v>100.000000</c:v>
                </c:pt>
                <c:pt idx="21">
                  <c:v>20.000000</c:v>
                </c:pt>
                <c:pt idx="22">
                  <c:v>150.000000</c:v>
                </c:pt>
                <c:pt idx="23">
                  <c:v>75.000000</c:v>
                </c:pt>
                <c:pt idx="24">
                  <c:v>40.000000</c:v>
                </c:pt>
                <c:pt idx="25">
                  <c:v>33.000000</c:v>
                </c:pt>
                <c:pt idx="26">
                  <c:v>150.000000</c:v>
                </c:pt>
                <c:pt idx="27">
                  <c:v>45.000000</c:v>
                </c:pt>
                <c:pt idx="28">
                  <c:v>70.000000</c:v>
                </c:pt>
                <c:pt idx="29">
                  <c:v>100.000000</c:v>
                </c:pt>
                <c:pt idx="30">
                  <c:v>90.000000</c:v>
                </c:pt>
                <c:pt idx="31">
                  <c:v>20.000000</c:v>
                </c:pt>
                <c:pt idx="32">
                  <c:v>140.000000</c:v>
                </c:pt>
                <c:pt idx="33">
                  <c:v>50.000000</c:v>
                </c:pt>
                <c:pt idx="34">
                  <c:v>100.000000</c:v>
                </c:pt>
                <c:pt idx="35">
                  <c:v>40.000000</c:v>
                </c:pt>
                <c:pt idx="36">
                  <c:v>30.000000</c:v>
                </c:pt>
                <c:pt idx="37">
                  <c:v>160.000000</c:v>
                </c:pt>
                <c:pt idx="38">
                  <c:v>20.000000</c:v>
                </c:pt>
                <c:pt idx="39">
                  <c:v>130.000000</c:v>
                </c:pt>
                <c:pt idx="40">
                  <c:v>50.000000</c:v>
                </c:pt>
                <c:pt idx="41">
                  <c:v>78.000000</c:v>
                </c:pt>
                <c:pt idx="42">
                  <c:v>100.000000</c:v>
                </c:pt>
                <c:pt idx="43">
                  <c:v>70.000000</c:v>
                </c:pt>
                <c:pt idx="44">
                  <c:v>35.000000</c:v>
                </c:pt>
                <c:pt idx="45">
                  <c:v>50.000000</c:v>
                </c:pt>
                <c:pt idx="46">
                  <c:v>120.000000</c:v>
                </c:pt>
                <c:pt idx="47">
                  <c:v>130.000000</c:v>
                </c:pt>
                <c:pt idx="48">
                  <c:v>120.000000</c:v>
                </c:pt>
                <c:pt idx="49">
                  <c:v>60.000000</c:v>
                </c:pt>
                <c:pt idx="50">
                  <c:v>50.000000</c:v>
                </c:pt>
                <c:pt idx="51">
                  <c:v>98.000000</c:v>
                </c:pt>
                <c:pt idx="52">
                  <c:v>95.800000</c:v>
                </c:pt>
                <c:pt idx="53">
                  <c:v>60.000000</c:v>
                </c:pt>
                <c:pt idx="54">
                  <c:v>100.000000</c:v>
                </c:pt>
                <c:pt idx="55">
                  <c:v>40.000000</c:v>
                </c:pt>
                <c:pt idx="56">
                  <c:v>10.000000</c:v>
                </c:pt>
                <c:pt idx="57">
                  <c:v>36.900000</c:v>
                </c:pt>
                <c:pt idx="58">
                  <c:v>245.000000</c:v>
                </c:pt>
                <c:pt idx="59">
                  <c:v>92.000000</c:v>
                </c:pt>
                <c:pt idx="60">
                  <c:v>47.000000</c:v>
                </c:pt>
                <c:pt idx="61">
                  <c:v>80.000000</c:v>
                </c:pt>
                <c:pt idx="62">
                  <c:v>70.000000</c:v>
                </c:pt>
                <c:pt idx="63">
                  <c:v>10.000000</c:v>
                </c:pt>
                <c:pt idx="64">
                  <c:v>116.000000</c:v>
                </c:pt>
                <c:pt idx="65">
                  <c:v>167.000000</c:v>
                </c:pt>
                <c:pt idx="66">
                  <c:v>70.000000</c:v>
                </c:pt>
                <c:pt idx="67">
                  <c:v>214.000000</c:v>
                </c:pt>
                <c:pt idx="68">
                  <c:v>90.000000</c:v>
                </c:pt>
                <c:pt idx="69">
                  <c:v>14.900000</c:v>
                </c:pt>
                <c:pt idx="70">
                  <c:v>225.000000</c:v>
                </c:pt>
                <c:pt idx="71">
                  <c:v>72.100000</c:v>
                </c:pt>
                <c:pt idx="72">
                  <c:v>10.000000</c:v>
                </c:pt>
                <c:pt idx="73">
                  <c:v>42.000000</c:v>
                </c:pt>
                <c:pt idx="74">
                  <c:v>90.000000</c:v>
                </c:pt>
                <c:pt idx="75">
                  <c:v>120.000000</c:v>
                </c:pt>
                <c:pt idx="76">
                  <c:v>120.000000</c:v>
                </c:pt>
                <c:pt idx="77">
                  <c:v>50.000000</c:v>
                </c:pt>
                <c:pt idx="78">
                  <c:v>130.000000</c:v>
                </c:pt>
                <c:pt idx="79">
                  <c:v>40.000000</c:v>
                </c:pt>
                <c:pt idx="80">
                  <c:v>182.000000</c:v>
                </c:pt>
                <c:pt idx="81">
                  <c:v>50.200000</c:v>
                </c:pt>
                <c:pt idx="82">
                  <c:v>100.000000</c:v>
                </c:pt>
                <c:pt idx="83">
                  <c:v>40.000000</c:v>
                </c:pt>
                <c:pt idx="84">
                  <c:v>210.000000</c:v>
                </c:pt>
                <c:pt idx="85">
                  <c:v>145.000000</c:v>
                </c:pt>
                <c:pt idx="86">
                  <c:v>155.000000</c:v>
                </c:pt>
                <c:pt idx="87">
                  <c:v>120.000000</c:v>
                </c:pt>
                <c:pt idx="88">
                  <c:v>16.000000</c:v>
                </c:pt>
                <c:pt idx="89">
                  <c:v>200.000000</c:v>
                </c:pt>
                <c:pt idx="90">
                  <c:v>20.000000</c:v>
                </c:pt>
                <c:pt idx="91">
                  <c:v>200.000000</c:v>
                </c:pt>
                <c:pt idx="92">
                  <c:v>197.000000</c:v>
                </c:pt>
                <c:pt idx="93">
                  <c:v>200.000000</c:v>
                </c:pt>
                <c:pt idx="94">
                  <c:v>210.000000</c:v>
                </c:pt>
                <c:pt idx="95">
                  <c:v>87.000000</c:v>
                </c:pt>
                <c:pt idx="96">
                  <c:v>165.000000</c:v>
                </c:pt>
                <c:pt idx="97">
                  <c:v>70.000000</c:v>
                </c:pt>
                <c:pt idx="98">
                  <c:v>110.000000</c:v>
                </c:pt>
                <c:pt idx="99">
                  <c:v>160.000000</c:v>
                </c:pt>
                <c:pt idx="100">
                  <c:v>200.000000</c:v>
                </c:pt>
                <c:pt idx="101">
                  <c:v>26.000000</c:v>
                </c:pt>
                <c:pt idx="102">
                  <c:v>27.000000</c:v>
                </c:pt>
                <c:pt idx="103">
                  <c:v>153.000000</c:v>
                </c:pt>
                <c:pt idx="104">
                  <c:v>130.000000</c:v>
                </c:pt>
                <c:pt idx="105">
                  <c:v>10.000000</c:v>
                </c:pt>
                <c:pt idx="106">
                  <c:v>94.000000</c:v>
                </c:pt>
                <c:pt idx="107">
                  <c:v>70.000000</c:v>
                </c:pt>
                <c:pt idx="108">
                  <c:v>480.000000</c:v>
                </c:pt>
                <c:pt idx="109">
                  <c:v>150.000000</c:v>
                </c:pt>
                <c:pt idx="110">
                  <c:v>29.000000</c:v>
                </c:pt>
                <c:pt idx="111">
                  <c:v>35.000000</c:v>
                </c:pt>
                <c:pt idx="112">
                  <c:v>50.000000</c:v>
                </c:pt>
                <c:pt idx="113">
                  <c:v>100.000000</c:v>
                </c:pt>
                <c:pt idx="114">
                  <c:v>10.000000</c:v>
                </c:pt>
                <c:pt idx="115">
                  <c:v>20.000000</c:v>
                </c:pt>
                <c:pt idx="116">
                  <c:v>20.000000</c:v>
                </c:pt>
                <c:pt idx="117">
                  <c:v>135.000000</c:v>
                </c:pt>
                <c:pt idx="118">
                  <c:v>80.000000</c:v>
                </c:pt>
                <c:pt idx="119">
                  <c:v>120.000000</c:v>
                </c:pt>
                <c:pt idx="120">
                  <c:v>150.000000</c:v>
                </c:pt>
                <c:pt idx="121">
                  <c:v>100.000000</c:v>
                </c:pt>
                <c:pt idx="122">
                  <c:v>150.000000</c:v>
                </c:pt>
                <c:pt idx="123">
                  <c:v>150.000000</c:v>
                </c:pt>
                <c:pt idx="124">
                  <c:v>4.000000</c:v>
                </c:pt>
                <c:pt idx="125">
                  <c:v>80.000000</c:v>
                </c:pt>
                <c:pt idx="126">
                  <c:v>24.000000</c:v>
                </c:pt>
                <c:pt idx="127">
                  <c:v>120.000000</c:v>
                </c:pt>
                <c:pt idx="128">
                  <c:v>32.000000</c:v>
                </c:pt>
                <c:pt idx="129">
                  <c:v>100.000000</c:v>
                </c:pt>
                <c:pt idx="130">
                  <c:v>20.000000</c:v>
                </c:pt>
                <c:pt idx="131">
                  <c:v>70.000000</c:v>
                </c:pt>
                <c:pt idx="132">
                  <c:v>50.000000</c:v>
                </c:pt>
                <c:pt idx="133">
                  <c:v>105.000000</c:v>
                </c:pt>
                <c:pt idx="134">
                  <c:v>10.000000</c:v>
                </c:pt>
                <c:pt idx="135">
                  <c:v>85.000000</c:v>
                </c:pt>
                <c:pt idx="136">
                  <c:v>50.000000</c:v>
                </c:pt>
                <c:pt idx="137">
                  <c:v>120.000000</c:v>
                </c:pt>
                <c:pt idx="138">
                  <c:v>100.000000</c:v>
                </c:pt>
                <c:pt idx="139">
                  <c:v>35.000000</c:v>
                </c:pt>
                <c:pt idx="140">
                  <c:v>280.000000</c:v>
                </c:pt>
                <c:pt idx="141">
                  <c:v>30.000000</c:v>
                </c:pt>
                <c:pt idx="142">
                  <c:v>20.000000</c:v>
                </c:pt>
              </c:numCache>
            </c:numRef>
          </c:xVal>
          <c:yVal>
            <c:numRef>
              <c:f>Sheet1!$C$2:$C$144</c:f>
              <c:numCache>
                <c:ptCount val="143"/>
                <c:pt idx="0">
                  <c:v>798.920000</c:v>
                </c:pt>
                <c:pt idx="1">
                  <c:v>504.060000</c:v>
                </c:pt>
                <c:pt idx="2">
                  <c:v>292.070000</c:v>
                </c:pt>
                <c:pt idx="3">
                  <c:v>678.690000</c:v>
                </c:pt>
                <c:pt idx="4">
                  <c:v>744.530000</c:v>
                </c:pt>
                <c:pt idx="5">
                  <c:v>560.060000</c:v>
                </c:pt>
                <c:pt idx="6">
                  <c:v>375.770000</c:v>
                </c:pt>
                <c:pt idx="7">
                  <c:v>727.410000</c:v>
                </c:pt>
                <c:pt idx="8">
                  <c:v>688.480000</c:v>
                </c:pt>
                <c:pt idx="9">
                  <c:v>1551.130000</c:v>
                </c:pt>
                <c:pt idx="10">
                  <c:v>1623.240000</c:v>
                </c:pt>
                <c:pt idx="11">
                  <c:v>205.410000</c:v>
                </c:pt>
                <c:pt idx="12">
                  <c:v>551.220000</c:v>
                </c:pt>
                <c:pt idx="13">
                  <c:v>413.350000</c:v>
                </c:pt>
                <c:pt idx="14">
                  <c:v>2456.800000</c:v>
                </c:pt>
                <c:pt idx="15">
                  <c:v>676.850000</c:v>
                </c:pt>
                <c:pt idx="16">
                  <c:v>2456.800000</c:v>
                </c:pt>
                <c:pt idx="17">
                  <c:v>801.810000</c:v>
                </c:pt>
                <c:pt idx="18">
                  <c:v>946.110000</c:v>
                </c:pt>
                <c:pt idx="19">
                  <c:v>560.060000</c:v>
                </c:pt>
                <c:pt idx="20">
                  <c:v>485.000000</c:v>
                </c:pt>
                <c:pt idx="21">
                  <c:v>1457.620000</c:v>
                </c:pt>
                <c:pt idx="22">
                  <c:v>375.770000</c:v>
                </c:pt>
                <c:pt idx="23">
                  <c:v>584.150000</c:v>
                </c:pt>
                <c:pt idx="24">
                  <c:v>400.900000</c:v>
                </c:pt>
                <c:pt idx="25">
                  <c:v>1018.360000</c:v>
                </c:pt>
                <c:pt idx="26">
                  <c:v>375.770000</c:v>
                </c:pt>
                <c:pt idx="27">
                  <c:v>821.750000</c:v>
                </c:pt>
                <c:pt idx="28">
                  <c:v>621.300000</c:v>
                </c:pt>
                <c:pt idx="29">
                  <c:v>496.100000</c:v>
                </c:pt>
                <c:pt idx="30">
                  <c:v>233.520000</c:v>
                </c:pt>
                <c:pt idx="31">
                  <c:v>1311.860000</c:v>
                </c:pt>
                <c:pt idx="32">
                  <c:v>448.200000</c:v>
                </c:pt>
                <c:pt idx="33">
                  <c:v>764.970000</c:v>
                </c:pt>
                <c:pt idx="34">
                  <c:v>551.220000</c:v>
                </c:pt>
                <c:pt idx="35">
                  <c:v>995.610000</c:v>
                </c:pt>
                <c:pt idx="36">
                  <c:v>544.500000</c:v>
                </c:pt>
                <c:pt idx="37">
                  <c:v>361.070000</c:v>
                </c:pt>
                <c:pt idx="38">
                  <c:v>1457.620000</c:v>
                </c:pt>
                <c:pt idx="39">
                  <c:v>515.790000</c:v>
                </c:pt>
                <c:pt idx="40">
                  <c:v>1010.160000</c:v>
                </c:pt>
                <c:pt idx="41">
                  <c:v>626.310000</c:v>
                </c:pt>
                <c:pt idx="42">
                  <c:v>533.500000</c:v>
                </c:pt>
                <c:pt idx="43">
                  <c:v>611.190000</c:v>
                </c:pt>
                <c:pt idx="44">
                  <c:v>1075.050000</c:v>
                </c:pt>
                <c:pt idx="45">
                  <c:v>764.970000</c:v>
                </c:pt>
                <c:pt idx="46">
                  <c:v>492.460000</c:v>
                </c:pt>
                <c:pt idx="47">
                  <c:v>225.950000</c:v>
                </c:pt>
                <c:pt idx="48">
                  <c:v>432.000000</c:v>
                </c:pt>
                <c:pt idx="49">
                  <c:v>819.670000</c:v>
                </c:pt>
                <c:pt idx="50">
                  <c:v>764.970000</c:v>
                </c:pt>
                <c:pt idx="51">
                  <c:v>666.440000</c:v>
                </c:pt>
                <c:pt idx="52">
                  <c:v>970.740000</c:v>
                </c:pt>
                <c:pt idx="53">
                  <c:v>686.110000</c:v>
                </c:pt>
                <c:pt idx="54">
                  <c:v>485.000000</c:v>
                </c:pt>
                <c:pt idx="55">
                  <c:v>890.900000</c:v>
                </c:pt>
                <c:pt idx="56">
                  <c:v>1105.560000</c:v>
                </c:pt>
                <c:pt idx="57">
                  <c:v>1363.820000</c:v>
                </c:pt>
                <c:pt idx="58">
                  <c:v>353.120000</c:v>
                </c:pt>
                <c:pt idx="59">
                  <c:v>684.380000</c:v>
                </c:pt>
                <c:pt idx="60">
                  <c:v>1005.880000</c:v>
                </c:pt>
                <c:pt idx="61">
                  <c:v>560.060000</c:v>
                </c:pt>
                <c:pt idx="62">
                  <c:v>611.190000</c:v>
                </c:pt>
                <c:pt idx="63">
                  <c:v>2211.120000</c:v>
                </c:pt>
                <c:pt idx="64">
                  <c:v>644.960000</c:v>
                </c:pt>
                <c:pt idx="65">
                  <c:v>463.860000</c:v>
                </c:pt>
                <c:pt idx="66">
                  <c:v>873.300000</c:v>
                </c:pt>
                <c:pt idx="67">
                  <c:v>393.780000</c:v>
                </c:pt>
                <c:pt idx="68">
                  <c:v>588.740000</c:v>
                </c:pt>
                <c:pt idx="69">
                  <c:v>1812.760000</c:v>
                </c:pt>
                <c:pt idx="70">
                  <c:v>389.980000</c:v>
                </c:pt>
                <c:pt idx="71">
                  <c:v>920.230000</c:v>
                </c:pt>
                <c:pt idx="72">
                  <c:v>2456.800000</c:v>
                </c:pt>
                <c:pt idx="73">
                  <c:v>861.490000</c:v>
                </c:pt>
                <c:pt idx="74">
                  <c:v>570.830000</c:v>
                </c:pt>
                <c:pt idx="75">
                  <c:v>649.840000</c:v>
                </c:pt>
                <c:pt idx="76">
                  <c:v>388.800000</c:v>
                </c:pt>
                <c:pt idx="77">
                  <c:v>764.970000</c:v>
                </c:pt>
                <c:pt idx="78">
                  <c:v>205.410000</c:v>
                </c:pt>
                <c:pt idx="79">
                  <c:v>890.900000</c:v>
                </c:pt>
                <c:pt idx="80">
                  <c:v>333.610000</c:v>
                </c:pt>
                <c:pt idx="81">
                  <c:v>762.910000</c:v>
                </c:pt>
                <c:pt idx="82">
                  <c:v>485.000000</c:v>
                </c:pt>
                <c:pt idx="83">
                  <c:v>979.990000</c:v>
                </c:pt>
                <c:pt idx="84">
                  <c:v>343.930000</c:v>
                </c:pt>
                <c:pt idx="85">
                  <c:v>767.610000</c:v>
                </c:pt>
                <c:pt idx="86">
                  <c:v>368.220000</c:v>
                </c:pt>
                <c:pt idx="87">
                  <c:v>624.930000</c:v>
                </c:pt>
                <c:pt idx="88">
                  <c:v>1718.750000</c:v>
                </c:pt>
                <c:pt idx="89">
                  <c:v>157.490000</c:v>
                </c:pt>
                <c:pt idx="90">
                  <c:v>728.810000</c:v>
                </c:pt>
                <c:pt idx="91">
                  <c:v>157.490000</c:v>
                </c:pt>
                <c:pt idx="92">
                  <c:v>317.890000</c:v>
                </c:pt>
                <c:pt idx="93">
                  <c:v>173.240000</c:v>
                </c:pt>
                <c:pt idx="94">
                  <c:v>305.810000</c:v>
                </c:pt>
                <c:pt idx="95">
                  <c:v>786.250000</c:v>
                </c:pt>
                <c:pt idx="96">
                  <c:v>354.290000</c:v>
                </c:pt>
                <c:pt idx="97">
                  <c:v>305.590000</c:v>
                </c:pt>
                <c:pt idx="98">
                  <c:v>456.440000</c:v>
                </c:pt>
                <c:pt idx="99">
                  <c:v>361.070000</c:v>
                </c:pt>
                <c:pt idx="100">
                  <c:v>361.810000</c:v>
                </c:pt>
                <c:pt idx="101">
                  <c:v>1489.960000</c:v>
                </c:pt>
                <c:pt idx="102">
                  <c:v>586.790000</c:v>
                </c:pt>
                <c:pt idx="103">
                  <c:v>439.560000</c:v>
                </c:pt>
                <c:pt idx="104">
                  <c:v>410.820000</c:v>
                </c:pt>
                <c:pt idx="105">
                  <c:v>2456.800000</c:v>
                </c:pt>
                <c:pt idx="106">
                  <c:v>504.610000</c:v>
                </c:pt>
                <c:pt idx="107">
                  <c:v>550.070000</c:v>
                </c:pt>
                <c:pt idx="108">
                  <c:v>109.050000</c:v>
                </c:pt>
                <c:pt idx="109">
                  <c:v>413.350000</c:v>
                </c:pt>
                <c:pt idx="110">
                  <c:v>1246.200000</c:v>
                </c:pt>
                <c:pt idx="111">
                  <c:v>1164.310000</c:v>
                </c:pt>
                <c:pt idx="112">
                  <c:v>764.970000</c:v>
                </c:pt>
                <c:pt idx="113">
                  <c:v>533.500000</c:v>
                </c:pt>
                <c:pt idx="114">
                  <c:v>2211.120000</c:v>
                </c:pt>
                <c:pt idx="115">
                  <c:v>801.690000</c:v>
                </c:pt>
                <c:pt idx="116">
                  <c:v>1445.130000</c:v>
                </c:pt>
                <c:pt idx="117">
                  <c:v>401.230000</c:v>
                </c:pt>
                <c:pt idx="118">
                  <c:v>560.060000</c:v>
                </c:pt>
                <c:pt idx="119">
                  <c:v>432.000000</c:v>
                </c:pt>
                <c:pt idx="120">
                  <c:v>169.100000</c:v>
                </c:pt>
                <c:pt idx="121">
                  <c:v>266.750000</c:v>
                </c:pt>
                <c:pt idx="122">
                  <c:v>413.350000</c:v>
                </c:pt>
                <c:pt idx="123">
                  <c:v>169.100000</c:v>
                </c:pt>
                <c:pt idx="124">
                  <c:v>5264.890000</c:v>
                </c:pt>
                <c:pt idx="125">
                  <c:v>560.060000</c:v>
                </c:pt>
                <c:pt idx="126">
                  <c:v>1276.930000</c:v>
                </c:pt>
                <c:pt idx="127">
                  <c:v>432.000000</c:v>
                </c:pt>
                <c:pt idx="128">
                  <c:v>1040.590000</c:v>
                </c:pt>
                <c:pt idx="129">
                  <c:v>485.000000</c:v>
                </c:pt>
                <c:pt idx="130">
                  <c:v>1311.860000</c:v>
                </c:pt>
                <c:pt idx="131">
                  <c:v>336.150000</c:v>
                </c:pt>
                <c:pt idx="132">
                  <c:v>688.480000</c:v>
                </c:pt>
                <c:pt idx="133">
                  <c:v>235.070000</c:v>
                </c:pt>
                <c:pt idx="134">
                  <c:v>2211.120000</c:v>
                </c:pt>
                <c:pt idx="135">
                  <c:v>269.230000</c:v>
                </c:pt>
                <c:pt idx="136">
                  <c:v>764.970000</c:v>
                </c:pt>
                <c:pt idx="137">
                  <c:v>432.000000</c:v>
                </c:pt>
                <c:pt idx="138">
                  <c:v>436.500000</c:v>
                </c:pt>
                <c:pt idx="139">
                  <c:v>879.590000</c:v>
                </c:pt>
                <c:pt idx="140">
                  <c:v>128.690000</c:v>
                </c:pt>
                <c:pt idx="141">
                  <c:v>604.960000</c:v>
                </c:pt>
                <c:pt idx="142">
                  <c:v>1445.130000</c:v>
                </c:pt>
              </c:numCache>
            </c:numRef>
          </c:yVal>
          <c:smooth val="0"/>
        </c:ser>
        <c:ser>
          <c:idx val="1"/>
          <c:order val="1"/>
          <c:tx>
            <c:strRef>
              <c:f>Sheet1!$C$1</c:f>
              <c:strCache/>
            </c:strRef>
          </c:tx>
          <c:spPr>
            <a:solidFill>
              <a:srgbClr val="FFFFFF"/>
            </a:solidFill>
            <a:ln w="12700" cap="flat">
              <a:noFill/>
              <a:prstDash val="solid"/>
              <a:miter lim="400000"/>
            </a:ln>
            <a:effectLst/>
          </c:spPr>
          <c:marker>
            <c:symbol val="circle"/>
            <c:size val="8"/>
            <c:spPr>
              <a:solidFill>
                <a:srgbClr val="FFFFFF"/>
              </a:solidFill>
              <a:ln w="25400" cap="flat">
                <a:solidFill>
                  <a:srgbClr val="70BF41"/>
                </a:solidFill>
                <a:prstDash val="solid"/>
                <a:miter lim="400000"/>
              </a:ln>
              <a:effectLst/>
            </c:spPr>
          </c:marker>
          <c:dLbls>
            <c:numFmt formatCode="#,##0" sourceLinked="0"/>
            <c:txPr>
              <a:bodyPr/>
              <a:lstStyle/>
              <a:p>
                <a:pPr lvl="0">
                  <a:defRPr b="0" i="0" strike="noStrike" sz="1200" u="none">
                    <a:solidFill>
                      <a:srgbClr val="FFFFFF"/>
                    </a:solidFill>
                    <a:effectLst>
                      <a:outerShdw sx="100000" sy="100000" kx="0" ky="0" algn="b" rotWithShape="0" blurRad="0" dist="38100" dir="2700000">
                        <a:srgbClr val="000000"/>
                      </a:outerShdw>
                    </a:effectLst>
                    <a:latin typeface="Helvetica"/>
                  </a:defRPr>
                </a:pPr>
                <a:r>
                  <a:rPr b="0" i="0" strike="noStrike" sz="1200" u="none">
                    <a:solidFill>
                      <a:srgbClr val="FFFFFF"/>
                    </a:solidFill>
                    <a:effectLst>
                      <a:outerShdw sx="100000" sy="100000" kx="0" ky="0" algn="b" rotWithShape="0" blurRad="0" dist="38100" dir="2700000">
                        <a:srgbClr val="000000"/>
                      </a:outerShdw>
                    </a:effectLst>
                    <a:latin typeface="Helvetica"/>
                  </a:rPr>
                  <a:t/>
                </a:r>
              </a:p>
            </c:txPr>
            <c:dLblPos val="b"/>
            <c:showLegendKey val="0"/>
            <c:showVal val="0"/>
            <c:showCatName val="0"/>
            <c:showSerName val="0"/>
            <c:showPercent val="0"/>
            <c:showBubbleSize val="0"/>
            <c:showLeaderLines val="0"/>
          </c:dLbls>
          <c:xVal>
            <c:numRef>
              <c:f>Sheet1!$D$2:$D$144</c:f>
              <c:numCache>
                <c:ptCount val="9"/>
                <c:pt idx="0">
                  <c:v>350.000000</c:v>
                </c:pt>
                <c:pt idx="1">
                  <c:v>500.000000</c:v>
                </c:pt>
                <c:pt idx="2">
                  <c:v>400.000000</c:v>
                </c:pt>
                <c:pt idx="3">
                  <c:v>350.000000</c:v>
                </c:pt>
                <c:pt idx="4">
                  <c:v>700.000000</c:v>
                </c:pt>
                <c:pt idx="5">
                  <c:v>450.000000</c:v>
                </c:pt>
                <c:pt idx="6">
                  <c:v>340.000000</c:v>
                </c:pt>
                <c:pt idx="7">
                  <c:v>370.000000</c:v>
                </c:pt>
                <c:pt idx="8">
                  <c:v>588.000000</c:v>
                </c:pt>
              </c:numCache>
            </c:numRef>
          </c:xVal>
          <c:yVal>
            <c:numRef>
              <c:f>Sheet1!$E$2:$E$144</c:f>
              <c:numCache>
                <c:ptCount val="9"/>
                <c:pt idx="0">
                  <c:v>176.890000</c:v>
                </c:pt>
                <c:pt idx="1">
                  <c:v>366.560000</c:v>
                </c:pt>
                <c:pt idx="2">
                  <c:v>302.500000</c:v>
                </c:pt>
                <c:pt idx="3">
                  <c:v>403.530000</c:v>
                </c:pt>
                <c:pt idx="4">
                  <c:v>233.780000</c:v>
                </c:pt>
                <c:pt idx="5">
                  <c:v>308.530000</c:v>
                </c:pt>
                <c:pt idx="6">
                  <c:v>336.140000</c:v>
                </c:pt>
                <c:pt idx="7">
                  <c:v>349.960000</c:v>
                </c:pt>
                <c:pt idx="8">
                  <c:v>310.980000</c:v>
                </c:pt>
              </c:numCache>
            </c:numRef>
          </c:yVal>
          <c:smooth val="0"/>
        </c:ser>
        <c:ser>
          <c:idx val="2"/>
          <c:order val="2"/>
          <c:tx>
            <c:strRef>
              <c:f>Sheet1!$D$1</c:f>
              <c:strCache/>
            </c:strRef>
          </c:tx>
          <c:spPr>
            <a:solidFill>
              <a:srgbClr val="FFFFFF"/>
            </a:solidFill>
            <a:ln w="12700" cap="flat">
              <a:noFill/>
              <a:prstDash val="solid"/>
              <a:miter lim="400000"/>
            </a:ln>
            <a:effectLst/>
          </c:spPr>
          <c:marker>
            <c:symbol val="circle"/>
            <c:size val="8"/>
            <c:spPr>
              <a:solidFill>
                <a:srgbClr val="FFFFFF"/>
              </a:solidFill>
              <a:ln w="25400" cap="flat">
                <a:solidFill>
                  <a:srgbClr val="FBE12B"/>
                </a:solidFill>
                <a:prstDash val="solid"/>
                <a:miter lim="400000"/>
              </a:ln>
              <a:effectLst/>
            </c:spPr>
          </c:marker>
          <c:dLbls>
            <c:numFmt formatCode="#,##0" sourceLinked="0"/>
            <c:txPr>
              <a:bodyPr/>
              <a:lstStyle/>
              <a:p>
                <a:pPr lvl="0">
                  <a:defRPr b="0" i="0" strike="noStrike" sz="1200" u="none">
                    <a:solidFill>
                      <a:srgbClr val="FFFFFF"/>
                    </a:solidFill>
                    <a:effectLst>
                      <a:outerShdw sx="100000" sy="100000" kx="0" ky="0" algn="b" rotWithShape="0" blurRad="0" dist="38100" dir="2700000">
                        <a:srgbClr val="000000"/>
                      </a:outerShdw>
                    </a:effectLst>
                    <a:latin typeface="Helvetica"/>
                  </a:defRPr>
                </a:pPr>
                <a:r>
                  <a:rPr b="0" i="0" strike="noStrike" sz="1200" u="none">
                    <a:solidFill>
                      <a:srgbClr val="FFFFFF"/>
                    </a:solidFill>
                    <a:effectLst>
                      <a:outerShdw sx="100000" sy="100000" kx="0" ky="0" algn="b" rotWithShape="0" blurRad="0" dist="38100" dir="2700000">
                        <a:srgbClr val="000000"/>
                      </a:outerShdw>
                    </a:effectLst>
                    <a:latin typeface="Helvetica"/>
                  </a:rPr>
                  <a:t/>
                </a:r>
              </a:p>
            </c:txPr>
            <c:dLblPos val="b"/>
            <c:showLegendKey val="0"/>
            <c:showVal val="0"/>
            <c:showCatName val="0"/>
            <c:showSerName val="0"/>
            <c:showPercent val="0"/>
            <c:showBubbleSize val="0"/>
            <c:showLeaderLines val="0"/>
          </c:dLbls>
          <c:xVal>
            <c:numRef>
              <c:f>Sheet1!$F$2:$F$144</c:f>
              <c:numCache>
                <c:ptCount val="3"/>
                <c:pt idx="0">
                  <c:v>2000.000000</c:v>
                </c:pt>
                <c:pt idx="1">
                  <c:v>2100.000000</c:v>
                </c:pt>
                <c:pt idx="2">
                  <c:v>1250.000000</c:v>
                </c:pt>
              </c:numCache>
            </c:numRef>
          </c:xVal>
          <c:yVal>
            <c:numRef>
              <c:f>Sheet1!$G$2:$G$144</c:f>
              <c:numCache>
                <c:ptCount val="3"/>
                <c:pt idx="0">
                  <c:v>85.490000</c:v>
                </c:pt>
                <c:pt idx="1">
                  <c:v>147.740000</c:v>
                </c:pt>
                <c:pt idx="2">
                  <c:v>235.810000</c:v>
                </c:pt>
              </c:numCache>
            </c:numRef>
          </c:yVal>
          <c:smooth val="0"/>
        </c:ser>
        <c:axId val="0"/>
        <c:axId val="1"/>
      </c:scatterChart>
      <c:valAx>
        <c:axId val="0"/>
        <c:scaling>
          <c:orientation val="minMax"/>
          <c:max val="1000"/>
        </c:scaling>
        <c:delete val="0"/>
        <c:axPos val="b"/>
        <c:title>
          <c:tx>
            <c:rich>
              <a:bodyPr rot="0"/>
              <a:lstStyle/>
              <a:p>
                <a:pPr lvl="0">
                  <a:defRPr b="0" i="0" strike="noStrike" sz="1100" u="none">
                    <a:solidFill>
                      <a:srgbClr val="FFFFFF"/>
                    </a:solidFill>
                    <a:effectLst/>
                    <a:latin typeface="Helvetica"/>
                  </a:defRPr>
                </a:pPr>
                <a:r>
                  <a:rPr b="0" i="0" strike="noStrike" sz="1100" u="none">
                    <a:solidFill>
                      <a:srgbClr val="FFFFFF"/>
                    </a:solidFill>
                    <a:effectLst/>
                    <a:latin typeface="Helvetica"/>
                  </a:rPr>
                  <a:t>Approved exposure time</a:t>
                </a:r>
              </a:p>
            </c:rich>
          </c:tx>
          <c:layout/>
          <c:overlay val="1"/>
        </c:title>
        <c:numFmt formatCode="#,##0.00" sourceLinked="0"/>
        <c:majorTickMark val="none"/>
        <c:minorTickMark val="none"/>
        <c:tickLblPos val="nextTo"/>
        <c:spPr>
          <a:ln w="12700" cap="flat">
            <a:solidFill>
              <a:srgbClr val="FFFFFF"/>
            </a:solidFill>
            <a:prstDash val="solid"/>
            <a:miter lim="400000"/>
          </a:ln>
        </c:spPr>
        <c:txPr>
          <a:bodyPr rot="0"/>
          <a:lstStyle/>
          <a:p>
            <a:pPr lvl="0">
              <a:defRPr b="0" i="0" strike="noStrike" sz="1000" u="none">
                <a:solidFill>
                  <a:srgbClr val="FFFFFF"/>
                </a:solidFill>
                <a:effectLst/>
                <a:latin typeface="Helvetica"/>
              </a:defRPr>
            </a:pPr>
          </a:p>
        </c:txPr>
        <c:crossAx val="1"/>
        <c:crosses val="autoZero"/>
        <c:crossBetween val="between"/>
        <c:majorUnit val="250"/>
        <c:minorUnit val="125"/>
      </c:valAx>
      <c:valAx>
        <c:axId val="1"/>
        <c:scaling>
          <c:orientation val="minMax"/>
          <c:max val="1500"/>
          <c:min val="0"/>
        </c:scaling>
        <c:delete val="0"/>
        <c:axPos val="l"/>
        <c:majorGridlines>
          <c:spPr>
            <a:ln w="3175" cap="flat">
              <a:solidFill>
                <a:srgbClr val="B8B8B8"/>
              </a:solidFill>
              <a:prstDash val="solid"/>
              <a:miter lim="400000"/>
            </a:ln>
          </c:spPr>
        </c:majorGridlines>
        <c:title>
          <c:tx>
            <c:rich>
              <a:bodyPr rot="-5400000"/>
              <a:lstStyle/>
              <a:p>
                <a:pPr lvl="0">
                  <a:defRPr b="0" i="0" strike="noStrike" sz="1100" u="none">
                    <a:solidFill>
                      <a:srgbClr val="FFFFFF"/>
                    </a:solidFill>
                    <a:effectLst/>
                    <a:latin typeface="Helvetica"/>
                  </a:defRPr>
                </a:pPr>
                <a:r>
                  <a:rPr b="0" i="0" strike="noStrike" sz="1100" u="none">
                    <a:solidFill>
                      <a:srgbClr val="FFFFFF"/>
                    </a:solidFill>
                    <a:effectLst/>
                    <a:latin typeface="Helvetica"/>
                  </a:rPr>
                  <a:t>dollars per ks</a:t>
                </a:r>
              </a:p>
            </c:rich>
          </c:tx>
          <c:layout/>
          <c:overlay val="1"/>
        </c:title>
        <c:numFmt formatCode="General" sourceLinked="0"/>
        <c:majorTickMark val="none"/>
        <c:minorTickMark val="none"/>
        <c:tickLblPos val="nextTo"/>
        <c:spPr>
          <a:ln w="12700" cap="flat">
            <a:noFill/>
            <a:prstDash val="solid"/>
            <a:miter lim="400000"/>
          </a:ln>
        </c:spPr>
        <c:txPr>
          <a:bodyPr rot="0"/>
          <a:lstStyle/>
          <a:p>
            <a:pPr lvl="0">
              <a:defRPr b="0" i="0" strike="noStrike" sz="1000" u="none">
                <a:solidFill>
                  <a:srgbClr val="FFFFFF"/>
                </a:solidFill>
                <a:effectLst/>
                <a:latin typeface="Helvetica"/>
              </a:defRPr>
            </a:pPr>
          </a:p>
        </c:txPr>
        <c:crossAx val="0"/>
        <c:crosses val="autoZero"/>
        <c:crossBetween val="between"/>
        <c:majorUnit val="375"/>
        <c:minorUnit val="187.5"/>
      </c:valAx>
      <c:spPr>
        <a:solidFill>
          <a:srgbClr val="FFFFFF"/>
        </a:solidFill>
        <a:ln w="12700" cap="flat">
          <a:solidFill>
            <a:srgbClr val="FFFFFF"/>
          </a:solidFill>
          <a:prstDash val="solid"/>
          <a:miter lim="400000"/>
        </a:ln>
        <a:effectLst/>
      </c:spPr>
    </c:plotArea>
    <c:plotVisOnly val="1"/>
    <c:dispBlanksAs val="gap"/>
  </c:chart>
  <c:spPr>
    <a:noFill/>
    <a:ln>
      <a:noFill/>
    </a:ln>
    <a:effectLst/>
  </c:spPr>
  <c:externalData r:id="rId1">
    <c:autoUpdate val="0"/>
  </c:externalData>
</c:chartSpace>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Shape 40"/>
          <p:cNvSpPr/>
          <p:nvPr>
            <p:ph type="sldImg"/>
          </p:nvPr>
        </p:nvSpPr>
        <p:spPr>
          <a:xfrm>
            <a:off x="1143000" y="685800"/>
            <a:ext cx="4572000" cy="3429000"/>
          </a:xfrm>
          <a:prstGeom prst="rect">
            <a:avLst/>
          </a:prstGeom>
        </p:spPr>
        <p:txBody>
          <a:bodyPr/>
          <a:lstStyle/>
          <a:p>
            <a:pPr lvl="0"/>
          </a:p>
        </p:txBody>
      </p:sp>
      <p:sp>
        <p:nvSpPr>
          <p:cNvPr id="41" name="Shape 41"/>
          <p:cNvSpPr/>
          <p:nvPr>
            <p:ph type="body" sz="quarter" idx="1"/>
          </p:nvPr>
        </p:nvSpPr>
        <p:spPr>
          <a:xfrm>
            <a:off x="914400" y="4343400"/>
            <a:ext cx="5029200" cy="4114800"/>
          </a:xfrm>
          <a:prstGeom prst="rect">
            <a:avLst/>
          </a:prstGeom>
        </p:spPr>
        <p:txBody>
          <a:bodyPr/>
          <a:lstStyle/>
          <a:p>
            <a:pPr lvl="0"/>
          </a:p>
        </p:txBody>
      </p:sp>
    </p:spTree>
  </p:cSld>
  <p:clrMap bg1="lt1" tx1="dk1" bg2="lt2" tx2="dk2" accent1="accent1" accent2="accent2" accent3="accent3" accent4="accent4" accent5="accent5" accent6="accent6" hlink="hlink" folHlink="folHlink"/>
  <p:notesStyle>
    <a:lvl1pPr defTabSz="457200">
      <a:lnSpc>
        <a:spcPct val="125000"/>
      </a:lnSpc>
      <a:defRPr sz="2400">
        <a:latin typeface="+mn-lt"/>
        <a:ea typeface="+mn-ea"/>
        <a:cs typeface="+mn-cs"/>
        <a:sym typeface="Avenir Roman"/>
      </a:defRPr>
    </a:lvl1pPr>
    <a:lvl2pPr indent="228600" defTabSz="457200">
      <a:lnSpc>
        <a:spcPct val="125000"/>
      </a:lnSpc>
      <a:defRPr sz="2400">
        <a:latin typeface="+mn-lt"/>
        <a:ea typeface="+mn-ea"/>
        <a:cs typeface="+mn-cs"/>
        <a:sym typeface="Avenir Roman"/>
      </a:defRPr>
    </a:lvl2pPr>
    <a:lvl3pPr indent="457200" defTabSz="457200">
      <a:lnSpc>
        <a:spcPct val="125000"/>
      </a:lnSpc>
      <a:defRPr sz="2400">
        <a:latin typeface="+mn-lt"/>
        <a:ea typeface="+mn-ea"/>
        <a:cs typeface="+mn-cs"/>
        <a:sym typeface="Avenir Roman"/>
      </a:defRPr>
    </a:lvl3pPr>
    <a:lvl4pPr indent="685800" defTabSz="457200">
      <a:lnSpc>
        <a:spcPct val="125000"/>
      </a:lnSpc>
      <a:defRPr sz="2400">
        <a:latin typeface="+mn-lt"/>
        <a:ea typeface="+mn-ea"/>
        <a:cs typeface="+mn-cs"/>
        <a:sym typeface="Avenir Roman"/>
      </a:defRPr>
    </a:lvl4pPr>
    <a:lvl5pPr indent="914400" defTabSz="457200">
      <a:lnSpc>
        <a:spcPct val="125000"/>
      </a:lnSpc>
      <a:defRPr sz="2400">
        <a:latin typeface="+mn-lt"/>
        <a:ea typeface="+mn-ea"/>
        <a:cs typeface="+mn-cs"/>
        <a:sym typeface="Avenir Roman"/>
      </a:defRPr>
    </a:lvl5pPr>
    <a:lvl6pPr indent="1143000" defTabSz="457200">
      <a:lnSpc>
        <a:spcPct val="125000"/>
      </a:lnSpc>
      <a:defRPr sz="2400">
        <a:latin typeface="+mn-lt"/>
        <a:ea typeface="+mn-ea"/>
        <a:cs typeface="+mn-cs"/>
        <a:sym typeface="Avenir Roman"/>
      </a:defRPr>
    </a:lvl6pPr>
    <a:lvl7pPr indent="1371600" defTabSz="457200">
      <a:lnSpc>
        <a:spcPct val="125000"/>
      </a:lnSpc>
      <a:defRPr sz="2400">
        <a:latin typeface="+mn-lt"/>
        <a:ea typeface="+mn-ea"/>
        <a:cs typeface="+mn-cs"/>
        <a:sym typeface="Avenir Roman"/>
      </a:defRPr>
    </a:lvl7pPr>
    <a:lvl8pPr indent="1600200" defTabSz="457200">
      <a:lnSpc>
        <a:spcPct val="125000"/>
      </a:lnSpc>
      <a:defRPr sz="2400">
        <a:latin typeface="+mn-lt"/>
        <a:ea typeface="+mn-ea"/>
        <a:cs typeface="+mn-cs"/>
        <a:sym typeface="Avenir Roman"/>
      </a:defRPr>
    </a:lvl8pPr>
    <a:lvl9pPr indent="1828800" defTabSz="457200">
      <a:lnSpc>
        <a:spcPct val="125000"/>
      </a:lnSpc>
      <a:defRPr sz="2400">
        <a:latin typeface="+mn-lt"/>
        <a:ea typeface="+mn-ea"/>
        <a:cs typeface="+mn-cs"/>
        <a:sym typeface="Avenir Roman"/>
      </a:defRPr>
    </a:lvl9pPr>
  </p:notesStyle>
</p:notesMaster>
</file>

<file path=ppt/notesSlides/_rels/notesSlide1.xml.rels><?xml version="1.0" encoding="UTF-8" standalone="yes"?><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Relationships>

</file>

<file path=ppt/notesSlides/_rels/notesSlide10.xml.rels><?xml version="1.0" encoding="UTF-8" standalone="yes"?><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Relationships>

</file>

<file path=ppt/notesSlides/_rels/notesSlide11.xml.rels><?xml version="1.0" encoding="UTF-8" standalone="yes"?><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Relationships>

</file>

<file path=ppt/notesSlides/_rels/notesSlide12.xml.rels><?xml version="1.0" encoding="UTF-8" standalone="yes"?><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Relationships>

</file>

<file path=ppt/notesSlides/_rels/notesSlide13.xml.rels><?xml version="1.0" encoding="UTF-8" standalone="yes"?><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Relationships>

</file>

<file path=ppt/notesSlides/_rels/notesSlide14.xml.rels><?xml version="1.0" encoding="UTF-8" standalone="yes"?><Relationships xmlns="http://schemas.openxmlformats.org/package/2006/relationships"><Relationship Id="rId1" Type="http://schemas.openxmlformats.org/officeDocument/2006/relationships/slide" Target="../slides/slide15.xml"/><Relationship Id="rId2" Type="http://schemas.openxmlformats.org/officeDocument/2006/relationships/notesMaster" Target="../notesMasters/notesMaster1.xml"/></Relationships>

</file>

<file path=ppt/notesSlides/_rels/notesSlide15.xml.rels><?xml version="1.0" encoding="UTF-8" standalone="yes"?><Relationships xmlns="http://schemas.openxmlformats.org/package/2006/relationships"><Relationship Id="rId1" Type="http://schemas.openxmlformats.org/officeDocument/2006/relationships/slide" Target="../slides/slide16.xml"/><Relationship Id="rId2" Type="http://schemas.openxmlformats.org/officeDocument/2006/relationships/notesMaster" Target="../notesMasters/notesMaster1.xml"/></Relationships>

</file>

<file path=ppt/notesSlides/_rels/notesSlide16.xml.rels><?xml version="1.0" encoding="UTF-8" standalone="yes"?><Relationships xmlns="http://schemas.openxmlformats.org/package/2006/relationships"><Relationship Id="rId1" Type="http://schemas.openxmlformats.org/officeDocument/2006/relationships/slide" Target="../slides/slide17.xml"/><Relationship Id="rId2" Type="http://schemas.openxmlformats.org/officeDocument/2006/relationships/notesMaster" Target="../notesMasters/notesMaster1.xml"/></Relationships>

</file>

<file path=ppt/notesSlides/_rels/notesSlide17.xml.rels><?xml version="1.0" encoding="UTF-8" standalone="yes"?><Relationships xmlns="http://schemas.openxmlformats.org/package/2006/relationships"><Relationship Id="rId1" Type="http://schemas.openxmlformats.org/officeDocument/2006/relationships/slide" Target="../slides/slide18.xml"/><Relationship Id="rId2" Type="http://schemas.openxmlformats.org/officeDocument/2006/relationships/notesMaster" Target="../notesMasters/notesMaster1.xml"/></Relationships>

</file>

<file path=ppt/notesSlides/_rels/notesSlide18.xml.rels><?xml version="1.0" encoding="UTF-8" standalone="yes"?><Relationships xmlns="http://schemas.openxmlformats.org/package/2006/relationships"><Relationship Id="rId1" Type="http://schemas.openxmlformats.org/officeDocument/2006/relationships/slide" Target="../slides/slide19.xml"/><Relationship Id="rId2" Type="http://schemas.openxmlformats.org/officeDocument/2006/relationships/notesMaster" Target="../notesMasters/notesMaster1.xml"/></Relationships>

</file>

<file path=ppt/notesSlides/_rels/notesSlide19.xml.rels><?xml version="1.0" encoding="UTF-8" standalone="yes"?><Relationships xmlns="http://schemas.openxmlformats.org/package/2006/relationships"><Relationship Id="rId1" Type="http://schemas.openxmlformats.org/officeDocument/2006/relationships/slide" Target="../slides/slide20.xml"/><Relationship Id="rId2" Type="http://schemas.openxmlformats.org/officeDocument/2006/relationships/notesMaster" Target="../notesMasters/notesMaster1.xml"/></Relationships>

</file>

<file path=ppt/notesSlides/_rels/notesSlide2.xml.rels><?xml version="1.0" encoding="UTF-8" standalone="yes"?><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Relationships>

</file>

<file path=ppt/notesSlides/_rels/notesSlide20.xml.rels><?xml version="1.0" encoding="UTF-8" standalone="yes"?><Relationships xmlns="http://schemas.openxmlformats.org/package/2006/relationships"><Relationship Id="rId1" Type="http://schemas.openxmlformats.org/officeDocument/2006/relationships/slide" Target="../slides/slide21.xml"/><Relationship Id="rId2" Type="http://schemas.openxmlformats.org/officeDocument/2006/relationships/notesMaster" Target="../notesMasters/notesMaster1.xml"/></Relationships>

</file>

<file path=ppt/notesSlides/_rels/notesSlide3.xml.rels><?xml version="1.0" encoding="UTF-8" standalone="yes"?><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Relationships>

</file>

<file path=ppt/notesSlides/_rels/notesSlide4.xml.rels><?xml version="1.0" encoding="UTF-8" standalone="yes"?><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Relationships>

</file>

<file path=ppt/notesSlides/_rels/notesSlide5.xml.rels><?xml version="1.0" encoding="UTF-8" standalone="yes"?><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Relationships>

</file>

<file path=ppt/notesSlides/_rels/notesSlide6.xml.rels><?xml version="1.0" encoding="UTF-8" standalone="yes"?><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Relationships>

</file>

<file path=ppt/notesSlides/_rels/notesSlide7.xml.rels><?xml version="1.0" encoding="UTF-8" standalone="yes"?><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Relationships>

</file>

<file path=ppt/notesSlides/_rels/notesSlide8.xml.rels><?xml version="1.0" encoding="UTF-8" standalone="yes"?><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Relationships>

</file>

<file path=ppt/notesSlides/_rels/notesSlide9.xml.rels><?xml version="1.0" encoding="UTF-8" standalone="yes"?><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6" name="Shape 46"/>
          <p:cNvSpPr/>
          <p:nvPr>
            <p:ph type="sldImg"/>
          </p:nvPr>
        </p:nvSpPr>
        <p:spPr>
          <a:prstGeom prst="rect">
            <a:avLst/>
          </a:prstGeom>
        </p:spPr>
        <p:txBody>
          <a:bodyPr/>
          <a:lstStyle/>
          <a:p>
            <a:pPr lvl="0"/>
          </a:p>
        </p:txBody>
      </p:sp>
      <p:sp>
        <p:nvSpPr>
          <p:cNvPr id="47" name="Shape 47"/>
          <p:cNvSpPr/>
          <p:nvPr>
            <p:ph type="body" sz="quarter" idx="1"/>
          </p:nvPr>
        </p:nvSpPr>
        <p:spPr>
          <a:prstGeom prst="rect">
            <a:avLst/>
          </a:prstGeom>
        </p:spPr>
        <p:txBody>
          <a:bodyPr/>
          <a:lstStyle/>
          <a:p>
            <a:pPr lvl="0" defTabSz="914400">
              <a:lnSpc>
                <a:spcPct val="100000"/>
              </a:lnSpc>
              <a:spcBef>
                <a:spcPts val="400"/>
              </a:spcBef>
              <a:defRPr sz="1800"/>
            </a:pPr>
            <a:r>
              <a:rPr sz="1200">
                <a:latin typeface="Times New Roman"/>
                <a:ea typeface="Times New Roman"/>
                <a:cs typeface="Times New Roman"/>
                <a:sym typeface="Times New Roman"/>
              </a:rPr>
              <a:t> </a:t>
            </a:r>
            <a:endParaRPr sz="1200">
              <a:latin typeface="Times New Roman"/>
              <a:ea typeface="Times New Roman"/>
              <a:cs typeface="Times New Roman"/>
              <a:sym typeface="Times New Roman"/>
            </a:endParaRPr>
          </a:p>
          <a:p>
            <a:pPr lvl="0" defTabSz="914400">
              <a:lnSpc>
                <a:spcPct val="100000"/>
              </a:lnSpc>
              <a:spcBef>
                <a:spcPts val="400"/>
              </a:spcBef>
              <a:defRPr sz="1800"/>
            </a:pP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Responsible for running the review this year after assisting Fred Seward for many years. </a:t>
            </a: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Fred is in the process of retiring and I would like to acknowledge his many years of hard work which have made this transition smooth (so far anyway)!</a:t>
            </a:r>
            <a:endParaRPr sz="1200">
              <a:latin typeface="Times New Roman"/>
              <a:ea typeface="Times New Roman"/>
              <a:cs typeface="Times New Roman"/>
              <a:sym typeface="Times New Roman"/>
            </a:endParaRPr>
          </a:p>
          <a:p>
            <a:pPr lvl="0" defTabSz="914400">
              <a:lnSpc>
                <a:spcPct val="100000"/>
              </a:lnSpc>
              <a:spcBef>
                <a:spcPts val="400"/>
              </a:spcBef>
              <a:defRPr sz="1800"/>
            </a:pP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So – bottom line is: “It is all my fault!!”</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06" name="Shape 106"/>
          <p:cNvSpPr/>
          <p:nvPr>
            <p:ph type="sldImg"/>
          </p:nvPr>
        </p:nvSpPr>
        <p:spPr>
          <a:prstGeom prst="rect">
            <a:avLst/>
          </a:prstGeom>
        </p:spPr>
        <p:txBody>
          <a:bodyPr/>
          <a:lstStyle/>
          <a:p>
            <a:pPr lvl="0"/>
          </a:p>
        </p:txBody>
      </p:sp>
      <p:sp>
        <p:nvSpPr>
          <p:cNvPr id="107" name="Shape 107"/>
          <p:cNvSpPr/>
          <p:nvPr>
            <p:ph type="body" sz="quarter" idx="1"/>
          </p:nvPr>
        </p:nvSpPr>
        <p:spPr>
          <a:prstGeom prst="rect">
            <a:avLst/>
          </a:prstGeom>
        </p:spPr>
        <p:txBody>
          <a:bodyPr/>
          <a:lstStyle/>
          <a:p>
            <a:pPr lvl="0" defTabSz="914400">
              <a:lnSpc>
                <a:spcPct val="100000"/>
              </a:lnSpc>
              <a:spcBef>
                <a:spcPts val="400"/>
              </a:spcBef>
              <a:defRPr sz="1800"/>
            </a:pPr>
            <a:r>
              <a:rPr sz="1200">
                <a:latin typeface="Times New Roman"/>
                <a:ea typeface="Times New Roman"/>
                <a:cs typeface="Times New Roman"/>
                <a:sym typeface="Times New Roman"/>
              </a:rPr>
              <a:t> </a:t>
            </a:r>
            <a:endParaRPr sz="1200">
              <a:latin typeface="Times New Roman"/>
              <a:ea typeface="Times New Roman"/>
              <a:cs typeface="Times New Roman"/>
              <a:sym typeface="Times New Roman"/>
            </a:endParaRPr>
          </a:p>
          <a:p>
            <a:pPr lvl="0" defTabSz="914400">
              <a:lnSpc>
                <a:spcPct val="100000"/>
              </a:lnSpc>
              <a:spcBef>
                <a:spcPts val="400"/>
              </a:spcBef>
              <a:defRPr sz="1800"/>
            </a:pP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Responsible for running the review this year after assisting Fred Seward for many years. </a:t>
            </a: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Fred is in the process of retiring and I would like to acknowledge his many years of hard work which have made this transition smooth (so far anyway)!</a:t>
            </a:r>
            <a:endParaRPr sz="1200">
              <a:latin typeface="Times New Roman"/>
              <a:ea typeface="Times New Roman"/>
              <a:cs typeface="Times New Roman"/>
              <a:sym typeface="Times New Roman"/>
            </a:endParaRPr>
          </a:p>
          <a:p>
            <a:pPr lvl="0" defTabSz="914400">
              <a:lnSpc>
                <a:spcPct val="100000"/>
              </a:lnSpc>
              <a:spcBef>
                <a:spcPts val="400"/>
              </a:spcBef>
              <a:defRPr sz="1800"/>
            </a:pP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So – bottom line is: “It is all my fault!!”</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1" name="Shape 121"/>
          <p:cNvSpPr/>
          <p:nvPr>
            <p:ph type="sldImg"/>
          </p:nvPr>
        </p:nvSpPr>
        <p:spPr>
          <a:prstGeom prst="rect">
            <a:avLst/>
          </a:prstGeom>
        </p:spPr>
        <p:txBody>
          <a:bodyPr/>
          <a:lstStyle/>
          <a:p>
            <a:pPr lvl="0"/>
          </a:p>
        </p:txBody>
      </p:sp>
      <p:sp>
        <p:nvSpPr>
          <p:cNvPr id="122" name="Shape 122"/>
          <p:cNvSpPr/>
          <p:nvPr>
            <p:ph type="body" sz="quarter" idx="1"/>
          </p:nvPr>
        </p:nvSpPr>
        <p:spPr>
          <a:prstGeom prst="rect">
            <a:avLst/>
          </a:prstGeom>
        </p:spPr>
        <p:txBody>
          <a:bodyPr/>
          <a:lstStyle/>
          <a:p>
            <a:pPr lvl="0" defTabSz="914400">
              <a:lnSpc>
                <a:spcPct val="100000"/>
              </a:lnSpc>
              <a:spcBef>
                <a:spcPts val="400"/>
              </a:spcBef>
              <a:defRPr sz="1800"/>
            </a:pPr>
            <a:r>
              <a:rPr sz="1200">
                <a:latin typeface="Times New Roman"/>
                <a:ea typeface="Times New Roman"/>
                <a:cs typeface="Times New Roman"/>
                <a:sym typeface="Times New Roman"/>
              </a:rPr>
              <a:t> </a:t>
            </a:r>
            <a:endParaRPr sz="1200">
              <a:latin typeface="Times New Roman"/>
              <a:ea typeface="Times New Roman"/>
              <a:cs typeface="Times New Roman"/>
              <a:sym typeface="Times New Roman"/>
            </a:endParaRPr>
          </a:p>
          <a:p>
            <a:pPr lvl="0" defTabSz="914400">
              <a:lnSpc>
                <a:spcPct val="100000"/>
              </a:lnSpc>
              <a:spcBef>
                <a:spcPts val="400"/>
              </a:spcBef>
              <a:defRPr sz="1800"/>
            </a:pP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Responsible for running the review this year after assisting Fred Seward for many years. </a:t>
            </a: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Fred is in the process of retiring and I would like to acknowledge his many years of hard work which have made this transition smooth (so far anyway)!</a:t>
            </a:r>
            <a:endParaRPr sz="1200">
              <a:latin typeface="Times New Roman"/>
              <a:ea typeface="Times New Roman"/>
              <a:cs typeface="Times New Roman"/>
              <a:sym typeface="Times New Roman"/>
            </a:endParaRPr>
          </a:p>
          <a:p>
            <a:pPr lvl="0" defTabSz="914400">
              <a:lnSpc>
                <a:spcPct val="100000"/>
              </a:lnSpc>
              <a:spcBef>
                <a:spcPts val="400"/>
              </a:spcBef>
              <a:defRPr sz="1800"/>
            </a:pP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So – bottom line is: “It is all my fault!!”</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8" name="Shape 128"/>
          <p:cNvSpPr/>
          <p:nvPr>
            <p:ph type="sldImg"/>
          </p:nvPr>
        </p:nvSpPr>
        <p:spPr>
          <a:prstGeom prst="rect">
            <a:avLst/>
          </a:prstGeom>
        </p:spPr>
        <p:txBody>
          <a:bodyPr/>
          <a:lstStyle/>
          <a:p>
            <a:pPr lvl="0"/>
          </a:p>
        </p:txBody>
      </p:sp>
      <p:sp>
        <p:nvSpPr>
          <p:cNvPr id="129" name="Shape 129"/>
          <p:cNvSpPr/>
          <p:nvPr>
            <p:ph type="body" sz="quarter" idx="1"/>
          </p:nvPr>
        </p:nvSpPr>
        <p:spPr>
          <a:prstGeom prst="rect">
            <a:avLst/>
          </a:prstGeom>
        </p:spPr>
        <p:txBody>
          <a:bodyPr/>
          <a:lstStyle/>
          <a:p>
            <a:pPr lvl="0" defTabSz="914400">
              <a:lnSpc>
                <a:spcPct val="100000"/>
              </a:lnSpc>
              <a:spcBef>
                <a:spcPts val="400"/>
              </a:spcBef>
              <a:defRPr sz="1800"/>
            </a:pPr>
            <a:r>
              <a:rPr sz="1200">
                <a:latin typeface="Times New Roman"/>
                <a:ea typeface="Times New Roman"/>
                <a:cs typeface="Times New Roman"/>
                <a:sym typeface="Times New Roman"/>
              </a:rPr>
              <a:t> </a:t>
            </a:r>
            <a:endParaRPr sz="1200">
              <a:latin typeface="Times New Roman"/>
              <a:ea typeface="Times New Roman"/>
              <a:cs typeface="Times New Roman"/>
              <a:sym typeface="Times New Roman"/>
            </a:endParaRPr>
          </a:p>
          <a:p>
            <a:pPr lvl="0" defTabSz="914400">
              <a:lnSpc>
                <a:spcPct val="100000"/>
              </a:lnSpc>
              <a:spcBef>
                <a:spcPts val="400"/>
              </a:spcBef>
              <a:defRPr sz="1800"/>
            </a:pP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Responsible for running the review this year after assisting Fred Seward for many years. </a:t>
            </a: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Fred is in the process of retiring and I would like to acknowledge his many years of hard work which have made this transition smooth (so far anyway)!</a:t>
            </a:r>
            <a:endParaRPr sz="1200">
              <a:latin typeface="Times New Roman"/>
              <a:ea typeface="Times New Roman"/>
              <a:cs typeface="Times New Roman"/>
              <a:sym typeface="Times New Roman"/>
            </a:endParaRPr>
          </a:p>
          <a:p>
            <a:pPr lvl="0" defTabSz="914400">
              <a:lnSpc>
                <a:spcPct val="100000"/>
              </a:lnSpc>
              <a:spcBef>
                <a:spcPts val="400"/>
              </a:spcBef>
              <a:defRPr sz="1800"/>
            </a:pP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So – bottom line is: “It is all my fault!!”</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6" name="Shape 136"/>
          <p:cNvSpPr/>
          <p:nvPr>
            <p:ph type="sldImg"/>
          </p:nvPr>
        </p:nvSpPr>
        <p:spPr>
          <a:prstGeom prst="rect">
            <a:avLst/>
          </a:prstGeom>
        </p:spPr>
        <p:txBody>
          <a:bodyPr/>
          <a:lstStyle/>
          <a:p>
            <a:pPr lvl="0"/>
          </a:p>
        </p:txBody>
      </p:sp>
      <p:sp>
        <p:nvSpPr>
          <p:cNvPr id="137" name="Shape 137"/>
          <p:cNvSpPr/>
          <p:nvPr>
            <p:ph type="body" sz="quarter" idx="1"/>
          </p:nvPr>
        </p:nvSpPr>
        <p:spPr>
          <a:prstGeom prst="rect">
            <a:avLst/>
          </a:prstGeom>
        </p:spPr>
        <p:txBody>
          <a:bodyPr/>
          <a:lstStyle/>
          <a:p>
            <a:pPr lvl="0" defTabSz="914400">
              <a:lnSpc>
                <a:spcPct val="100000"/>
              </a:lnSpc>
              <a:spcBef>
                <a:spcPts val="400"/>
              </a:spcBef>
              <a:defRPr sz="1800"/>
            </a:pPr>
            <a:r>
              <a:rPr sz="1200">
                <a:latin typeface="Times New Roman"/>
                <a:ea typeface="Times New Roman"/>
                <a:cs typeface="Times New Roman"/>
                <a:sym typeface="Times New Roman"/>
              </a:rPr>
              <a:t> </a:t>
            </a:r>
            <a:endParaRPr sz="1200">
              <a:latin typeface="Times New Roman"/>
              <a:ea typeface="Times New Roman"/>
              <a:cs typeface="Times New Roman"/>
              <a:sym typeface="Times New Roman"/>
            </a:endParaRPr>
          </a:p>
          <a:p>
            <a:pPr lvl="0" defTabSz="914400">
              <a:lnSpc>
                <a:spcPct val="100000"/>
              </a:lnSpc>
              <a:spcBef>
                <a:spcPts val="400"/>
              </a:spcBef>
              <a:defRPr sz="1800"/>
            </a:pP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Responsible for running the review this year after assisting Fred Seward for many years. </a:t>
            </a: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Fred is in the process of retiring and I would like to acknowledge his many years of hard work which have made this transition smooth (so far anyway)!</a:t>
            </a:r>
            <a:endParaRPr sz="1200">
              <a:latin typeface="Times New Roman"/>
              <a:ea typeface="Times New Roman"/>
              <a:cs typeface="Times New Roman"/>
              <a:sym typeface="Times New Roman"/>
            </a:endParaRPr>
          </a:p>
          <a:p>
            <a:pPr lvl="0" defTabSz="914400">
              <a:lnSpc>
                <a:spcPct val="100000"/>
              </a:lnSpc>
              <a:spcBef>
                <a:spcPts val="400"/>
              </a:spcBef>
              <a:defRPr sz="1800"/>
            </a:pP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So – bottom line is: “It is all my fault!!”</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2" name="Shape 142"/>
          <p:cNvSpPr/>
          <p:nvPr>
            <p:ph type="sldImg"/>
          </p:nvPr>
        </p:nvSpPr>
        <p:spPr>
          <a:prstGeom prst="rect">
            <a:avLst/>
          </a:prstGeom>
        </p:spPr>
        <p:txBody>
          <a:bodyPr/>
          <a:lstStyle/>
          <a:p>
            <a:pPr lvl="0"/>
          </a:p>
        </p:txBody>
      </p:sp>
      <p:sp>
        <p:nvSpPr>
          <p:cNvPr id="143" name="Shape 143"/>
          <p:cNvSpPr/>
          <p:nvPr>
            <p:ph type="body" sz="quarter" idx="1"/>
          </p:nvPr>
        </p:nvSpPr>
        <p:spPr>
          <a:prstGeom prst="rect">
            <a:avLst/>
          </a:prstGeom>
        </p:spPr>
        <p:txBody>
          <a:bodyPr/>
          <a:lstStyle/>
          <a:p>
            <a:pPr lvl="0" defTabSz="914400">
              <a:lnSpc>
                <a:spcPct val="100000"/>
              </a:lnSpc>
              <a:spcBef>
                <a:spcPts val="400"/>
              </a:spcBef>
              <a:defRPr sz="1800"/>
            </a:pPr>
            <a:r>
              <a:rPr sz="1200">
                <a:latin typeface="Times New Roman"/>
                <a:ea typeface="Times New Roman"/>
                <a:cs typeface="Times New Roman"/>
                <a:sym typeface="Times New Roman"/>
              </a:rPr>
              <a:t> </a:t>
            </a:r>
            <a:endParaRPr sz="1200">
              <a:latin typeface="Times New Roman"/>
              <a:ea typeface="Times New Roman"/>
              <a:cs typeface="Times New Roman"/>
              <a:sym typeface="Times New Roman"/>
            </a:endParaRPr>
          </a:p>
          <a:p>
            <a:pPr lvl="0" defTabSz="914400">
              <a:lnSpc>
                <a:spcPct val="100000"/>
              </a:lnSpc>
              <a:spcBef>
                <a:spcPts val="400"/>
              </a:spcBef>
              <a:defRPr sz="1800"/>
            </a:pP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Responsible for running the review this year after assisting Fred Seward for many years. </a:t>
            </a: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Fred is in the process of retiring and I would like to acknowledge his many years of hard work which have made this transition smooth (so far anyway)!</a:t>
            </a:r>
            <a:endParaRPr sz="1200">
              <a:latin typeface="Times New Roman"/>
              <a:ea typeface="Times New Roman"/>
              <a:cs typeface="Times New Roman"/>
              <a:sym typeface="Times New Roman"/>
            </a:endParaRPr>
          </a:p>
          <a:p>
            <a:pPr lvl="0" defTabSz="914400">
              <a:lnSpc>
                <a:spcPct val="100000"/>
              </a:lnSpc>
              <a:spcBef>
                <a:spcPts val="400"/>
              </a:spcBef>
              <a:defRPr sz="1800"/>
            </a:pP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So – bottom line is: “It is all my fault!!”</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7" name="Shape 147"/>
          <p:cNvSpPr/>
          <p:nvPr>
            <p:ph type="sldImg"/>
          </p:nvPr>
        </p:nvSpPr>
        <p:spPr>
          <a:prstGeom prst="rect">
            <a:avLst/>
          </a:prstGeom>
        </p:spPr>
        <p:txBody>
          <a:bodyPr/>
          <a:lstStyle/>
          <a:p>
            <a:pPr lvl="0"/>
          </a:p>
        </p:txBody>
      </p:sp>
      <p:sp>
        <p:nvSpPr>
          <p:cNvPr id="148" name="Shape 148"/>
          <p:cNvSpPr/>
          <p:nvPr>
            <p:ph type="body" sz="quarter" idx="1"/>
          </p:nvPr>
        </p:nvSpPr>
        <p:spPr>
          <a:prstGeom prst="rect">
            <a:avLst/>
          </a:prstGeom>
        </p:spPr>
        <p:txBody>
          <a:bodyPr/>
          <a:lstStyle/>
          <a:p>
            <a:pPr lvl="0" defTabSz="914400">
              <a:lnSpc>
                <a:spcPct val="100000"/>
              </a:lnSpc>
              <a:spcBef>
                <a:spcPts val="400"/>
              </a:spcBef>
              <a:defRPr sz="1800"/>
            </a:pPr>
            <a:r>
              <a:rPr sz="1200">
                <a:latin typeface="Times New Roman"/>
                <a:ea typeface="Times New Roman"/>
                <a:cs typeface="Times New Roman"/>
                <a:sym typeface="Times New Roman"/>
              </a:rPr>
              <a:t> </a:t>
            </a:r>
            <a:endParaRPr sz="1200">
              <a:latin typeface="Times New Roman"/>
              <a:ea typeface="Times New Roman"/>
              <a:cs typeface="Times New Roman"/>
              <a:sym typeface="Times New Roman"/>
            </a:endParaRPr>
          </a:p>
          <a:p>
            <a:pPr lvl="0" defTabSz="914400">
              <a:lnSpc>
                <a:spcPct val="100000"/>
              </a:lnSpc>
              <a:spcBef>
                <a:spcPts val="400"/>
              </a:spcBef>
              <a:defRPr sz="1800"/>
            </a:pP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Responsible for running the review this year after assisting Fred Seward for many years. </a:t>
            </a: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Fred is in the process of retiring and I would like to acknowledge his many years of hard work which have made this transition smooth (so far anyway)!</a:t>
            </a:r>
            <a:endParaRPr sz="1200">
              <a:latin typeface="Times New Roman"/>
              <a:ea typeface="Times New Roman"/>
              <a:cs typeface="Times New Roman"/>
              <a:sym typeface="Times New Roman"/>
            </a:endParaRPr>
          </a:p>
          <a:p>
            <a:pPr lvl="0" defTabSz="914400">
              <a:lnSpc>
                <a:spcPct val="100000"/>
              </a:lnSpc>
              <a:spcBef>
                <a:spcPts val="400"/>
              </a:spcBef>
              <a:defRPr sz="1800"/>
            </a:pP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So – bottom line is: “It is all my fault!!”</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2" name="Shape 152"/>
          <p:cNvSpPr/>
          <p:nvPr>
            <p:ph type="sldImg"/>
          </p:nvPr>
        </p:nvSpPr>
        <p:spPr>
          <a:prstGeom prst="rect">
            <a:avLst/>
          </a:prstGeom>
        </p:spPr>
        <p:txBody>
          <a:bodyPr/>
          <a:lstStyle/>
          <a:p>
            <a:pPr lvl="0"/>
          </a:p>
        </p:txBody>
      </p:sp>
      <p:sp>
        <p:nvSpPr>
          <p:cNvPr id="153" name="Shape 153"/>
          <p:cNvSpPr/>
          <p:nvPr>
            <p:ph type="body" sz="quarter" idx="1"/>
          </p:nvPr>
        </p:nvSpPr>
        <p:spPr>
          <a:prstGeom prst="rect">
            <a:avLst/>
          </a:prstGeom>
        </p:spPr>
        <p:txBody>
          <a:bodyPr/>
          <a:lstStyle/>
          <a:p>
            <a:pPr lvl="0" defTabSz="914400">
              <a:lnSpc>
                <a:spcPct val="100000"/>
              </a:lnSpc>
              <a:spcBef>
                <a:spcPts val="400"/>
              </a:spcBef>
              <a:defRPr sz="1800"/>
            </a:pPr>
            <a:r>
              <a:rPr sz="1200">
                <a:latin typeface="Times New Roman"/>
                <a:ea typeface="Times New Roman"/>
                <a:cs typeface="Times New Roman"/>
                <a:sym typeface="Times New Roman"/>
              </a:rPr>
              <a:t> </a:t>
            </a:r>
            <a:endParaRPr sz="1200">
              <a:latin typeface="Times New Roman"/>
              <a:ea typeface="Times New Roman"/>
              <a:cs typeface="Times New Roman"/>
              <a:sym typeface="Times New Roman"/>
            </a:endParaRPr>
          </a:p>
          <a:p>
            <a:pPr lvl="0" defTabSz="914400">
              <a:lnSpc>
                <a:spcPct val="100000"/>
              </a:lnSpc>
              <a:spcBef>
                <a:spcPts val="400"/>
              </a:spcBef>
              <a:defRPr sz="1800"/>
            </a:pP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Responsible for running the review this year after assisting Fred Seward for many years. </a:t>
            </a: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Fred is in the process of retiring and I would like to acknowledge his many years of hard work which have made this transition smooth (so far anyway)!</a:t>
            </a:r>
            <a:endParaRPr sz="1200">
              <a:latin typeface="Times New Roman"/>
              <a:ea typeface="Times New Roman"/>
              <a:cs typeface="Times New Roman"/>
              <a:sym typeface="Times New Roman"/>
            </a:endParaRPr>
          </a:p>
          <a:p>
            <a:pPr lvl="0" defTabSz="914400">
              <a:lnSpc>
                <a:spcPct val="100000"/>
              </a:lnSpc>
              <a:spcBef>
                <a:spcPts val="400"/>
              </a:spcBef>
              <a:defRPr sz="1800"/>
            </a:pP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So – bottom line is: “It is all my fault!!”</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7" name="Shape 157"/>
          <p:cNvSpPr/>
          <p:nvPr>
            <p:ph type="sldImg"/>
          </p:nvPr>
        </p:nvSpPr>
        <p:spPr>
          <a:prstGeom prst="rect">
            <a:avLst/>
          </a:prstGeom>
        </p:spPr>
        <p:txBody>
          <a:bodyPr/>
          <a:lstStyle/>
          <a:p>
            <a:pPr lvl="0"/>
          </a:p>
        </p:txBody>
      </p:sp>
      <p:sp>
        <p:nvSpPr>
          <p:cNvPr id="158" name="Shape 158"/>
          <p:cNvSpPr/>
          <p:nvPr>
            <p:ph type="body" sz="quarter" idx="1"/>
          </p:nvPr>
        </p:nvSpPr>
        <p:spPr>
          <a:prstGeom prst="rect">
            <a:avLst/>
          </a:prstGeom>
        </p:spPr>
        <p:txBody>
          <a:bodyPr/>
          <a:lstStyle/>
          <a:p>
            <a:pPr lvl="0" defTabSz="914400">
              <a:lnSpc>
                <a:spcPct val="100000"/>
              </a:lnSpc>
              <a:spcBef>
                <a:spcPts val="400"/>
              </a:spcBef>
              <a:defRPr sz="1800"/>
            </a:pPr>
            <a:r>
              <a:rPr sz="1200">
                <a:latin typeface="Times New Roman"/>
                <a:ea typeface="Times New Roman"/>
                <a:cs typeface="Times New Roman"/>
                <a:sym typeface="Times New Roman"/>
              </a:rPr>
              <a:t> </a:t>
            </a:r>
            <a:endParaRPr sz="1200">
              <a:latin typeface="Times New Roman"/>
              <a:ea typeface="Times New Roman"/>
              <a:cs typeface="Times New Roman"/>
              <a:sym typeface="Times New Roman"/>
            </a:endParaRPr>
          </a:p>
          <a:p>
            <a:pPr lvl="0" defTabSz="914400">
              <a:lnSpc>
                <a:spcPct val="100000"/>
              </a:lnSpc>
              <a:spcBef>
                <a:spcPts val="400"/>
              </a:spcBef>
              <a:defRPr sz="1800"/>
            </a:pP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Responsible for running the review this year after assisting Fred Seward for many years. </a:t>
            </a: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Fred is in the process of retiring and I would like to acknowledge his many years of hard work which have made this transition smooth (so far anyway)!</a:t>
            </a:r>
            <a:endParaRPr sz="1200">
              <a:latin typeface="Times New Roman"/>
              <a:ea typeface="Times New Roman"/>
              <a:cs typeface="Times New Roman"/>
              <a:sym typeface="Times New Roman"/>
            </a:endParaRPr>
          </a:p>
          <a:p>
            <a:pPr lvl="0" defTabSz="914400">
              <a:lnSpc>
                <a:spcPct val="100000"/>
              </a:lnSpc>
              <a:spcBef>
                <a:spcPts val="400"/>
              </a:spcBef>
              <a:defRPr sz="1800"/>
            </a:pP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So – bottom line is: “It is all my fault!!”</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62" name="Shape 162"/>
          <p:cNvSpPr/>
          <p:nvPr>
            <p:ph type="sldImg"/>
          </p:nvPr>
        </p:nvSpPr>
        <p:spPr>
          <a:prstGeom prst="rect">
            <a:avLst/>
          </a:prstGeom>
        </p:spPr>
        <p:txBody>
          <a:bodyPr/>
          <a:lstStyle/>
          <a:p>
            <a:pPr lvl="0"/>
          </a:p>
        </p:txBody>
      </p:sp>
      <p:sp>
        <p:nvSpPr>
          <p:cNvPr id="163" name="Shape 163"/>
          <p:cNvSpPr/>
          <p:nvPr>
            <p:ph type="body" sz="quarter" idx="1"/>
          </p:nvPr>
        </p:nvSpPr>
        <p:spPr>
          <a:prstGeom prst="rect">
            <a:avLst/>
          </a:prstGeom>
        </p:spPr>
        <p:txBody>
          <a:bodyPr/>
          <a:lstStyle/>
          <a:p>
            <a:pPr lvl="0" defTabSz="914400">
              <a:lnSpc>
                <a:spcPct val="100000"/>
              </a:lnSpc>
              <a:spcBef>
                <a:spcPts val="400"/>
              </a:spcBef>
              <a:defRPr sz="1800"/>
            </a:pPr>
            <a:r>
              <a:rPr sz="1200">
                <a:latin typeface="Times New Roman"/>
                <a:ea typeface="Times New Roman"/>
                <a:cs typeface="Times New Roman"/>
                <a:sym typeface="Times New Roman"/>
              </a:rPr>
              <a:t> </a:t>
            </a:r>
            <a:endParaRPr sz="1200">
              <a:latin typeface="Times New Roman"/>
              <a:ea typeface="Times New Roman"/>
              <a:cs typeface="Times New Roman"/>
              <a:sym typeface="Times New Roman"/>
            </a:endParaRPr>
          </a:p>
          <a:p>
            <a:pPr lvl="0" defTabSz="914400">
              <a:lnSpc>
                <a:spcPct val="100000"/>
              </a:lnSpc>
              <a:spcBef>
                <a:spcPts val="400"/>
              </a:spcBef>
              <a:defRPr sz="1800"/>
            </a:pP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Responsible for running the review this year after assisting Fred Seward for many years. </a:t>
            </a: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Fred is in the process of retiring and I would like to acknowledge his many years of hard work which have made this transition smooth (so far anyway)!</a:t>
            </a:r>
            <a:endParaRPr sz="1200">
              <a:latin typeface="Times New Roman"/>
              <a:ea typeface="Times New Roman"/>
              <a:cs typeface="Times New Roman"/>
              <a:sym typeface="Times New Roman"/>
            </a:endParaRPr>
          </a:p>
          <a:p>
            <a:pPr lvl="0" defTabSz="914400">
              <a:lnSpc>
                <a:spcPct val="100000"/>
              </a:lnSpc>
              <a:spcBef>
                <a:spcPts val="400"/>
              </a:spcBef>
              <a:defRPr sz="1800"/>
            </a:pP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So – bottom line is: “It is all my fault!!”</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69" name="Shape 169"/>
          <p:cNvSpPr/>
          <p:nvPr>
            <p:ph type="sldImg"/>
          </p:nvPr>
        </p:nvSpPr>
        <p:spPr>
          <a:prstGeom prst="rect">
            <a:avLst/>
          </a:prstGeom>
        </p:spPr>
        <p:txBody>
          <a:bodyPr/>
          <a:lstStyle/>
          <a:p>
            <a:pPr lvl="0"/>
          </a:p>
        </p:txBody>
      </p:sp>
      <p:sp>
        <p:nvSpPr>
          <p:cNvPr id="170" name="Shape 170"/>
          <p:cNvSpPr/>
          <p:nvPr>
            <p:ph type="body" sz="quarter" idx="1"/>
          </p:nvPr>
        </p:nvSpPr>
        <p:spPr>
          <a:prstGeom prst="rect">
            <a:avLst/>
          </a:prstGeom>
        </p:spPr>
        <p:txBody>
          <a:bodyPr/>
          <a:lstStyle/>
          <a:p>
            <a:pPr lvl="0" defTabSz="914400">
              <a:lnSpc>
                <a:spcPct val="100000"/>
              </a:lnSpc>
              <a:spcBef>
                <a:spcPts val="400"/>
              </a:spcBef>
              <a:defRPr sz="1800"/>
            </a:pPr>
            <a:r>
              <a:rPr sz="1200">
                <a:latin typeface="Times New Roman"/>
                <a:ea typeface="Times New Roman"/>
                <a:cs typeface="Times New Roman"/>
                <a:sym typeface="Times New Roman"/>
              </a:rPr>
              <a:t> </a:t>
            </a:r>
            <a:endParaRPr sz="1200">
              <a:latin typeface="Times New Roman"/>
              <a:ea typeface="Times New Roman"/>
              <a:cs typeface="Times New Roman"/>
              <a:sym typeface="Times New Roman"/>
            </a:endParaRPr>
          </a:p>
          <a:p>
            <a:pPr lvl="0" defTabSz="914400">
              <a:lnSpc>
                <a:spcPct val="100000"/>
              </a:lnSpc>
              <a:spcBef>
                <a:spcPts val="400"/>
              </a:spcBef>
              <a:defRPr sz="1800"/>
            </a:pP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Responsible for running the review this year after assisting Fred Seward for many years. </a:t>
            </a: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Fred is in the process of retiring and I would like to acknowledge his many years of hard work which have made this transition smooth (so far anyway)!</a:t>
            </a:r>
            <a:endParaRPr sz="1200">
              <a:latin typeface="Times New Roman"/>
              <a:ea typeface="Times New Roman"/>
              <a:cs typeface="Times New Roman"/>
              <a:sym typeface="Times New Roman"/>
            </a:endParaRPr>
          </a:p>
          <a:p>
            <a:pPr lvl="0" defTabSz="914400">
              <a:lnSpc>
                <a:spcPct val="100000"/>
              </a:lnSpc>
              <a:spcBef>
                <a:spcPts val="400"/>
              </a:spcBef>
              <a:defRPr sz="1800"/>
            </a:pP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So – bottom line is: “It is all my fault!!”</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1" name="Shape 51"/>
          <p:cNvSpPr/>
          <p:nvPr>
            <p:ph type="sldImg"/>
          </p:nvPr>
        </p:nvSpPr>
        <p:spPr>
          <a:prstGeom prst="rect">
            <a:avLst/>
          </a:prstGeom>
        </p:spPr>
        <p:txBody>
          <a:bodyPr/>
          <a:lstStyle/>
          <a:p>
            <a:pPr lvl="0"/>
          </a:p>
        </p:txBody>
      </p:sp>
      <p:sp>
        <p:nvSpPr>
          <p:cNvPr id="52" name="Shape 52"/>
          <p:cNvSpPr/>
          <p:nvPr>
            <p:ph type="body" sz="quarter" idx="1"/>
          </p:nvPr>
        </p:nvSpPr>
        <p:spPr>
          <a:prstGeom prst="rect">
            <a:avLst/>
          </a:prstGeom>
        </p:spPr>
        <p:txBody>
          <a:bodyPr/>
          <a:lstStyle/>
          <a:p>
            <a:pPr lvl="0" defTabSz="914400">
              <a:lnSpc>
                <a:spcPct val="100000"/>
              </a:lnSpc>
              <a:spcBef>
                <a:spcPts val="400"/>
              </a:spcBef>
              <a:defRPr sz="1800"/>
            </a:pPr>
            <a:r>
              <a:rPr sz="1200">
                <a:latin typeface="Times New Roman"/>
                <a:ea typeface="Times New Roman"/>
                <a:cs typeface="Times New Roman"/>
                <a:sym typeface="Times New Roman"/>
              </a:rPr>
              <a:t> </a:t>
            </a:r>
            <a:endParaRPr sz="1200">
              <a:latin typeface="Times New Roman"/>
              <a:ea typeface="Times New Roman"/>
              <a:cs typeface="Times New Roman"/>
              <a:sym typeface="Times New Roman"/>
            </a:endParaRPr>
          </a:p>
          <a:p>
            <a:pPr lvl="0" defTabSz="914400">
              <a:lnSpc>
                <a:spcPct val="100000"/>
              </a:lnSpc>
              <a:spcBef>
                <a:spcPts val="400"/>
              </a:spcBef>
              <a:defRPr sz="1800"/>
            </a:pP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Responsible for running the review this year after assisting Fred Seward for many years. </a:t>
            </a: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Fred is in the process of retiring and I would like to acknowledge his many years of hard work which have made this transition smooth (so far anyway)!</a:t>
            </a:r>
            <a:endParaRPr sz="1200">
              <a:latin typeface="Times New Roman"/>
              <a:ea typeface="Times New Roman"/>
              <a:cs typeface="Times New Roman"/>
              <a:sym typeface="Times New Roman"/>
            </a:endParaRPr>
          </a:p>
          <a:p>
            <a:pPr lvl="0" defTabSz="914400">
              <a:lnSpc>
                <a:spcPct val="100000"/>
              </a:lnSpc>
              <a:spcBef>
                <a:spcPts val="400"/>
              </a:spcBef>
              <a:defRPr sz="1800"/>
            </a:pP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So – bottom line is: “It is all my fault!!”</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72" name="Shape 172"/>
          <p:cNvSpPr/>
          <p:nvPr>
            <p:ph type="sldImg"/>
          </p:nvPr>
        </p:nvSpPr>
        <p:spPr>
          <a:prstGeom prst="rect">
            <a:avLst/>
          </a:prstGeom>
        </p:spPr>
        <p:txBody>
          <a:bodyPr/>
          <a:lstStyle/>
          <a:p>
            <a:pPr lvl="0"/>
          </a:p>
        </p:txBody>
      </p:sp>
      <p:sp>
        <p:nvSpPr>
          <p:cNvPr id="173" name="Shape 173"/>
          <p:cNvSpPr/>
          <p:nvPr>
            <p:ph type="body" sz="quarter" idx="1"/>
          </p:nvPr>
        </p:nvSpPr>
        <p:spPr>
          <a:prstGeom prst="rect">
            <a:avLst/>
          </a:prstGeom>
        </p:spPr>
        <p:txBody>
          <a:bodyPr/>
          <a:lstStyle/>
          <a:p>
            <a:pPr lvl="0" defTabSz="914400">
              <a:lnSpc>
                <a:spcPct val="100000"/>
              </a:lnSpc>
              <a:spcBef>
                <a:spcPts val="400"/>
              </a:spcBef>
              <a:defRPr sz="1800"/>
            </a:pPr>
            <a:r>
              <a:rPr sz="1200">
                <a:latin typeface="Times New Roman"/>
                <a:ea typeface="Times New Roman"/>
                <a:cs typeface="Times New Roman"/>
                <a:sym typeface="Times New Roman"/>
              </a:rPr>
              <a:t> </a:t>
            </a:r>
            <a:endParaRPr sz="1200">
              <a:latin typeface="Times New Roman"/>
              <a:ea typeface="Times New Roman"/>
              <a:cs typeface="Times New Roman"/>
              <a:sym typeface="Times New Roman"/>
            </a:endParaRPr>
          </a:p>
          <a:p>
            <a:pPr lvl="0" defTabSz="914400">
              <a:lnSpc>
                <a:spcPct val="100000"/>
              </a:lnSpc>
              <a:spcBef>
                <a:spcPts val="400"/>
              </a:spcBef>
              <a:defRPr sz="1800"/>
            </a:pP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Responsible for running the review this year after assisting Fred Seward for many years. </a:t>
            </a: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Fred is in the process of retiring and I would like to acknowledge his many years of hard work which have made this transition smooth (so far anyway)!</a:t>
            </a:r>
            <a:endParaRPr sz="1200">
              <a:latin typeface="Times New Roman"/>
              <a:ea typeface="Times New Roman"/>
              <a:cs typeface="Times New Roman"/>
              <a:sym typeface="Times New Roman"/>
            </a:endParaRPr>
          </a:p>
          <a:p>
            <a:pPr lvl="0" defTabSz="914400">
              <a:lnSpc>
                <a:spcPct val="100000"/>
              </a:lnSpc>
              <a:spcBef>
                <a:spcPts val="400"/>
              </a:spcBef>
              <a:defRPr sz="1800"/>
            </a:pP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So – bottom line is: “It is all my fault!!”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8" name="Shape 58"/>
          <p:cNvSpPr/>
          <p:nvPr>
            <p:ph type="sldImg"/>
          </p:nvPr>
        </p:nvSpPr>
        <p:spPr>
          <a:prstGeom prst="rect">
            <a:avLst/>
          </a:prstGeom>
        </p:spPr>
        <p:txBody>
          <a:bodyPr/>
          <a:lstStyle/>
          <a:p>
            <a:pPr lvl="0"/>
          </a:p>
        </p:txBody>
      </p:sp>
      <p:sp>
        <p:nvSpPr>
          <p:cNvPr id="59" name="Shape 59"/>
          <p:cNvSpPr/>
          <p:nvPr>
            <p:ph type="body" sz="quarter" idx="1"/>
          </p:nvPr>
        </p:nvSpPr>
        <p:spPr>
          <a:prstGeom prst="rect">
            <a:avLst/>
          </a:prstGeom>
        </p:spPr>
        <p:txBody>
          <a:bodyPr/>
          <a:lstStyle/>
          <a:p>
            <a:pPr lvl="0" defTabSz="914400">
              <a:lnSpc>
                <a:spcPct val="100000"/>
              </a:lnSpc>
              <a:spcBef>
                <a:spcPts val="400"/>
              </a:spcBef>
              <a:defRPr sz="1800"/>
            </a:pPr>
            <a:r>
              <a:rPr sz="1200">
                <a:latin typeface="Times New Roman"/>
                <a:ea typeface="Times New Roman"/>
                <a:cs typeface="Times New Roman"/>
                <a:sym typeface="Times New Roman"/>
              </a:rPr>
              <a:t> </a:t>
            </a:r>
            <a:endParaRPr sz="1200">
              <a:latin typeface="Times New Roman"/>
              <a:ea typeface="Times New Roman"/>
              <a:cs typeface="Times New Roman"/>
              <a:sym typeface="Times New Roman"/>
            </a:endParaRPr>
          </a:p>
          <a:p>
            <a:pPr lvl="0" defTabSz="914400">
              <a:lnSpc>
                <a:spcPct val="100000"/>
              </a:lnSpc>
              <a:spcBef>
                <a:spcPts val="400"/>
              </a:spcBef>
              <a:defRPr sz="1800"/>
            </a:pP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Responsible for running the review this year after assisting Fred Seward for many years. </a:t>
            </a: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Fred is in the process of retiring and I would like to acknowledge his many years of hard work which have made this transition smooth (so far anyway)!</a:t>
            </a:r>
            <a:endParaRPr sz="1200">
              <a:latin typeface="Times New Roman"/>
              <a:ea typeface="Times New Roman"/>
              <a:cs typeface="Times New Roman"/>
              <a:sym typeface="Times New Roman"/>
            </a:endParaRPr>
          </a:p>
          <a:p>
            <a:pPr lvl="0" defTabSz="914400">
              <a:lnSpc>
                <a:spcPct val="100000"/>
              </a:lnSpc>
              <a:spcBef>
                <a:spcPts val="400"/>
              </a:spcBef>
              <a:defRPr sz="1800"/>
            </a:pP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So – bottom line is: “It is all my fault!!”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6" name="Shape 66"/>
          <p:cNvSpPr/>
          <p:nvPr>
            <p:ph type="sldImg"/>
          </p:nvPr>
        </p:nvSpPr>
        <p:spPr>
          <a:prstGeom prst="rect">
            <a:avLst/>
          </a:prstGeom>
        </p:spPr>
        <p:txBody>
          <a:bodyPr/>
          <a:lstStyle/>
          <a:p>
            <a:pPr lvl="0"/>
          </a:p>
        </p:txBody>
      </p:sp>
      <p:sp>
        <p:nvSpPr>
          <p:cNvPr id="67" name="Shape 67"/>
          <p:cNvSpPr/>
          <p:nvPr>
            <p:ph type="body" sz="quarter" idx="1"/>
          </p:nvPr>
        </p:nvSpPr>
        <p:spPr>
          <a:prstGeom prst="rect">
            <a:avLst/>
          </a:prstGeom>
        </p:spPr>
        <p:txBody>
          <a:bodyPr/>
          <a:lstStyle/>
          <a:p>
            <a:pPr lvl="0" defTabSz="914400">
              <a:lnSpc>
                <a:spcPct val="100000"/>
              </a:lnSpc>
              <a:spcBef>
                <a:spcPts val="400"/>
              </a:spcBef>
              <a:defRPr sz="1800"/>
            </a:pPr>
            <a:r>
              <a:rPr sz="1200">
                <a:latin typeface="Times New Roman"/>
                <a:ea typeface="Times New Roman"/>
                <a:cs typeface="Times New Roman"/>
                <a:sym typeface="Times New Roman"/>
              </a:rPr>
              <a:t> </a:t>
            </a:r>
            <a:endParaRPr sz="1200">
              <a:latin typeface="Times New Roman"/>
              <a:ea typeface="Times New Roman"/>
              <a:cs typeface="Times New Roman"/>
              <a:sym typeface="Times New Roman"/>
            </a:endParaRPr>
          </a:p>
          <a:p>
            <a:pPr lvl="0" defTabSz="914400">
              <a:lnSpc>
                <a:spcPct val="100000"/>
              </a:lnSpc>
              <a:spcBef>
                <a:spcPts val="400"/>
              </a:spcBef>
              <a:defRPr sz="1800"/>
            </a:pP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Responsible for running the review this year after assisting Fred Seward for many years. </a:t>
            </a: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Fred is in the process of retiring and I would like to acknowledge his many years of hard work which have made this transition smooth (so far anyway)!</a:t>
            </a:r>
            <a:endParaRPr sz="1200">
              <a:latin typeface="Times New Roman"/>
              <a:ea typeface="Times New Roman"/>
              <a:cs typeface="Times New Roman"/>
              <a:sym typeface="Times New Roman"/>
            </a:endParaRPr>
          </a:p>
          <a:p>
            <a:pPr lvl="0" defTabSz="914400">
              <a:lnSpc>
                <a:spcPct val="100000"/>
              </a:lnSpc>
              <a:spcBef>
                <a:spcPts val="400"/>
              </a:spcBef>
              <a:defRPr sz="1800"/>
            </a:pP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So – bottom line is: “It is all my fault!!”</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3" name="Shape 73"/>
          <p:cNvSpPr/>
          <p:nvPr>
            <p:ph type="sldImg"/>
          </p:nvPr>
        </p:nvSpPr>
        <p:spPr>
          <a:prstGeom prst="rect">
            <a:avLst/>
          </a:prstGeom>
        </p:spPr>
        <p:txBody>
          <a:bodyPr/>
          <a:lstStyle/>
          <a:p>
            <a:pPr lvl="0"/>
          </a:p>
        </p:txBody>
      </p:sp>
      <p:sp>
        <p:nvSpPr>
          <p:cNvPr id="74" name="Shape 74"/>
          <p:cNvSpPr/>
          <p:nvPr>
            <p:ph type="body" sz="quarter" idx="1"/>
          </p:nvPr>
        </p:nvSpPr>
        <p:spPr>
          <a:prstGeom prst="rect">
            <a:avLst/>
          </a:prstGeom>
        </p:spPr>
        <p:txBody>
          <a:bodyPr/>
          <a:lstStyle/>
          <a:p>
            <a:pPr lvl="0" defTabSz="914400">
              <a:lnSpc>
                <a:spcPct val="100000"/>
              </a:lnSpc>
              <a:spcBef>
                <a:spcPts val="400"/>
              </a:spcBef>
              <a:defRPr sz="1800"/>
            </a:pPr>
            <a:r>
              <a:rPr sz="1200">
                <a:latin typeface="Times New Roman"/>
                <a:ea typeface="Times New Roman"/>
                <a:cs typeface="Times New Roman"/>
                <a:sym typeface="Times New Roman"/>
              </a:rPr>
              <a:t> </a:t>
            </a:r>
            <a:endParaRPr sz="1200">
              <a:latin typeface="Times New Roman"/>
              <a:ea typeface="Times New Roman"/>
              <a:cs typeface="Times New Roman"/>
              <a:sym typeface="Times New Roman"/>
            </a:endParaRPr>
          </a:p>
          <a:p>
            <a:pPr lvl="0" defTabSz="914400">
              <a:lnSpc>
                <a:spcPct val="100000"/>
              </a:lnSpc>
              <a:spcBef>
                <a:spcPts val="400"/>
              </a:spcBef>
              <a:defRPr sz="1800"/>
            </a:pP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Responsible for running the review this year after assisting Fred Seward for many years. </a:t>
            </a: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Fred is in the process of retiring and I would like to acknowledge his many years of hard work which have made this transition smooth (so far anyway)!</a:t>
            </a:r>
            <a:endParaRPr sz="1200">
              <a:latin typeface="Times New Roman"/>
              <a:ea typeface="Times New Roman"/>
              <a:cs typeface="Times New Roman"/>
              <a:sym typeface="Times New Roman"/>
            </a:endParaRPr>
          </a:p>
          <a:p>
            <a:pPr lvl="0" defTabSz="914400">
              <a:lnSpc>
                <a:spcPct val="100000"/>
              </a:lnSpc>
              <a:spcBef>
                <a:spcPts val="400"/>
              </a:spcBef>
              <a:defRPr sz="1800"/>
            </a:pP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So – bottom line is: “It is all my fault!!”</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8" name="Shape 78"/>
          <p:cNvSpPr/>
          <p:nvPr>
            <p:ph type="sldImg"/>
          </p:nvPr>
        </p:nvSpPr>
        <p:spPr>
          <a:prstGeom prst="rect">
            <a:avLst/>
          </a:prstGeom>
        </p:spPr>
        <p:txBody>
          <a:bodyPr/>
          <a:lstStyle/>
          <a:p>
            <a:pPr lvl="0"/>
          </a:p>
        </p:txBody>
      </p:sp>
      <p:sp>
        <p:nvSpPr>
          <p:cNvPr id="79" name="Shape 79"/>
          <p:cNvSpPr/>
          <p:nvPr>
            <p:ph type="body" sz="quarter" idx="1"/>
          </p:nvPr>
        </p:nvSpPr>
        <p:spPr>
          <a:prstGeom prst="rect">
            <a:avLst/>
          </a:prstGeom>
        </p:spPr>
        <p:txBody>
          <a:bodyPr/>
          <a:lstStyle/>
          <a:p>
            <a:pPr lvl="0" defTabSz="914400">
              <a:lnSpc>
                <a:spcPct val="100000"/>
              </a:lnSpc>
              <a:spcBef>
                <a:spcPts val="400"/>
              </a:spcBef>
              <a:defRPr sz="1800"/>
            </a:pPr>
            <a:r>
              <a:rPr sz="1200">
                <a:latin typeface="Times New Roman"/>
                <a:ea typeface="Times New Roman"/>
                <a:cs typeface="Times New Roman"/>
                <a:sym typeface="Times New Roman"/>
              </a:rPr>
              <a:t> </a:t>
            </a:r>
            <a:endParaRPr sz="1200">
              <a:latin typeface="Times New Roman"/>
              <a:ea typeface="Times New Roman"/>
              <a:cs typeface="Times New Roman"/>
              <a:sym typeface="Times New Roman"/>
            </a:endParaRPr>
          </a:p>
          <a:p>
            <a:pPr lvl="0" defTabSz="914400">
              <a:lnSpc>
                <a:spcPct val="100000"/>
              </a:lnSpc>
              <a:spcBef>
                <a:spcPts val="400"/>
              </a:spcBef>
              <a:defRPr sz="1800"/>
            </a:pP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Responsible for running the review this year after assisting Fred Seward for many years. </a:t>
            </a: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Fred is in the process of retiring and I would like to acknowledge his many years of hard work which have made this transition smooth (so far anyway)!</a:t>
            </a:r>
            <a:endParaRPr sz="1200">
              <a:latin typeface="Times New Roman"/>
              <a:ea typeface="Times New Roman"/>
              <a:cs typeface="Times New Roman"/>
              <a:sym typeface="Times New Roman"/>
            </a:endParaRPr>
          </a:p>
          <a:p>
            <a:pPr lvl="0" defTabSz="914400">
              <a:lnSpc>
                <a:spcPct val="100000"/>
              </a:lnSpc>
              <a:spcBef>
                <a:spcPts val="400"/>
              </a:spcBef>
              <a:defRPr sz="1800"/>
            </a:pP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So – bottom line is: “It is all my fault!!”</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9" name="Shape 89"/>
          <p:cNvSpPr/>
          <p:nvPr>
            <p:ph type="sldImg"/>
          </p:nvPr>
        </p:nvSpPr>
        <p:spPr>
          <a:prstGeom prst="rect">
            <a:avLst/>
          </a:prstGeom>
        </p:spPr>
        <p:txBody>
          <a:bodyPr/>
          <a:lstStyle/>
          <a:p>
            <a:pPr lvl="0"/>
          </a:p>
        </p:txBody>
      </p:sp>
      <p:sp>
        <p:nvSpPr>
          <p:cNvPr id="90" name="Shape 90"/>
          <p:cNvSpPr/>
          <p:nvPr>
            <p:ph type="body" sz="quarter" idx="1"/>
          </p:nvPr>
        </p:nvSpPr>
        <p:spPr>
          <a:prstGeom prst="rect">
            <a:avLst/>
          </a:prstGeom>
        </p:spPr>
        <p:txBody>
          <a:bodyPr/>
          <a:lstStyle/>
          <a:p>
            <a:pPr lvl="0" defTabSz="914400">
              <a:lnSpc>
                <a:spcPct val="100000"/>
              </a:lnSpc>
              <a:spcBef>
                <a:spcPts val="400"/>
              </a:spcBef>
              <a:defRPr sz="1800"/>
            </a:pPr>
            <a:r>
              <a:rPr sz="1200">
                <a:latin typeface="Times New Roman"/>
                <a:ea typeface="Times New Roman"/>
                <a:cs typeface="Times New Roman"/>
                <a:sym typeface="Times New Roman"/>
              </a:rPr>
              <a:t> </a:t>
            </a:r>
            <a:endParaRPr sz="1200">
              <a:latin typeface="Times New Roman"/>
              <a:ea typeface="Times New Roman"/>
              <a:cs typeface="Times New Roman"/>
              <a:sym typeface="Times New Roman"/>
            </a:endParaRPr>
          </a:p>
          <a:p>
            <a:pPr lvl="0" defTabSz="914400">
              <a:lnSpc>
                <a:spcPct val="100000"/>
              </a:lnSpc>
              <a:spcBef>
                <a:spcPts val="400"/>
              </a:spcBef>
              <a:defRPr sz="1800"/>
            </a:pP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Responsible for running the review this year after assisting Fred Seward for many years. </a:t>
            </a: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Fred is in the process of retiring and I would like to acknowledge his many years of hard work which have made this transition smooth (so far anyway)!</a:t>
            </a:r>
            <a:endParaRPr sz="1200">
              <a:latin typeface="Times New Roman"/>
              <a:ea typeface="Times New Roman"/>
              <a:cs typeface="Times New Roman"/>
              <a:sym typeface="Times New Roman"/>
            </a:endParaRPr>
          </a:p>
          <a:p>
            <a:pPr lvl="0" defTabSz="914400">
              <a:lnSpc>
                <a:spcPct val="100000"/>
              </a:lnSpc>
              <a:spcBef>
                <a:spcPts val="400"/>
              </a:spcBef>
              <a:defRPr sz="1800"/>
            </a:pP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So – bottom line is: “It is all my fault!!”</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4" name="Shape 94"/>
          <p:cNvSpPr/>
          <p:nvPr>
            <p:ph type="sldImg"/>
          </p:nvPr>
        </p:nvSpPr>
        <p:spPr>
          <a:prstGeom prst="rect">
            <a:avLst/>
          </a:prstGeom>
        </p:spPr>
        <p:txBody>
          <a:bodyPr/>
          <a:lstStyle/>
          <a:p>
            <a:pPr lvl="0"/>
          </a:p>
        </p:txBody>
      </p:sp>
      <p:sp>
        <p:nvSpPr>
          <p:cNvPr id="95" name="Shape 95"/>
          <p:cNvSpPr/>
          <p:nvPr>
            <p:ph type="body" sz="quarter" idx="1"/>
          </p:nvPr>
        </p:nvSpPr>
        <p:spPr>
          <a:prstGeom prst="rect">
            <a:avLst/>
          </a:prstGeom>
        </p:spPr>
        <p:txBody>
          <a:bodyPr/>
          <a:lstStyle/>
          <a:p>
            <a:pPr lvl="0" defTabSz="914400">
              <a:lnSpc>
                <a:spcPct val="100000"/>
              </a:lnSpc>
              <a:spcBef>
                <a:spcPts val="400"/>
              </a:spcBef>
              <a:defRPr sz="1800"/>
            </a:pPr>
            <a:r>
              <a:rPr sz="1200">
                <a:latin typeface="Times New Roman"/>
                <a:ea typeface="Times New Roman"/>
                <a:cs typeface="Times New Roman"/>
                <a:sym typeface="Times New Roman"/>
              </a:rPr>
              <a:t> </a:t>
            </a:r>
            <a:endParaRPr sz="1200">
              <a:latin typeface="Times New Roman"/>
              <a:ea typeface="Times New Roman"/>
              <a:cs typeface="Times New Roman"/>
              <a:sym typeface="Times New Roman"/>
            </a:endParaRPr>
          </a:p>
          <a:p>
            <a:pPr lvl="0" defTabSz="914400">
              <a:lnSpc>
                <a:spcPct val="100000"/>
              </a:lnSpc>
              <a:spcBef>
                <a:spcPts val="400"/>
              </a:spcBef>
              <a:defRPr sz="1800"/>
            </a:pP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Responsible for running the review this year after assisting Fred Seward for many years. </a:t>
            </a: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Fred is in the process of retiring and I would like to acknowledge his many years of hard work which have made this transition smooth (so far anyway)!</a:t>
            </a:r>
            <a:endParaRPr sz="1200">
              <a:latin typeface="Times New Roman"/>
              <a:ea typeface="Times New Roman"/>
              <a:cs typeface="Times New Roman"/>
              <a:sym typeface="Times New Roman"/>
            </a:endParaRPr>
          </a:p>
          <a:p>
            <a:pPr lvl="0" defTabSz="914400">
              <a:lnSpc>
                <a:spcPct val="100000"/>
              </a:lnSpc>
              <a:spcBef>
                <a:spcPts val="400"/>
              </a:spcBef>
              <a:defRPr sz="1800"/>
            </a:pP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So – bottom line is: “It is all my fault!!”</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9" name="Shape 99"/>
          <p:cNvSpPr/>
          <p:nvPr>
            <p:ph type="sldImg"/>
          </p:nvPr>
        </p:nvSpPr>
        <p:spPr>
          <a:prstGeom prst="rect">
            <a:avLst/>
          </a:prstGeom>
        </p:spPr>
        <p:txBody>
          <a:bodyPr/>
          <a:lstStyle/>
          <a:p>
            <a:pPr lvl="0"/>
          </a:p>
        </p:txBody>
      </p:sp>
      <p:sp>
        <p:nvSpPr>
          <p:cNvPr id="100" name="Shape 100"/>
          <p:cNvSpPr/>
          <p:nvPr>
            <p:ph type="body" sz="quarter" idx="1"/>
          </p:nvPr>
        </p:nvSpPr>
        <p:spPr>
          <a:prstGeom prst="rect">
            <a:avLst/>
          </a:prstGeom>
        </p:spPr>
        <p:txBody>
          <a:bodyPr/>
          <a:lstStyle/>
          <a:p>
            <a:pPr lvl="0" defTabSz="914400">
              <a:lnSpc>
                <a:spcPct val="100000"/>
              </a:lnSpc>
              <a:spcBef>
                <a:spcPts val="400"/>
              </a:spcBef>
              <a:defRPr sz="1800"/>
            </a:pPr>
            <a:r>
              <a:rPr sz="1200">
                <a:latin typeface="Times New Roman"/>
                <a:ea typeface="Times New Roman"/>
                <a:cs typeface="Times New Roman"/>
                <a:sym typeface="Times New Roman"/>
              </a:rPr>
              <a:t> </a:t>
            </a:r>
            <a:endParaRPr sz="1200">
              <a:latin typeface="Times New Roman"/>
              <a:ea typeface="Times New Roman"/>
              <a:cs typeface="Times New Roman"/>
              <a:sym typeface="Times New Roman"/>
            </a:endParaRPr>
          </a:p>
          <a:p>
            <a:pPr lvl="0" defTabSz="914400">
              <a:lnSpc>
                <a:spcPct val="100000"/>
              </a:lnSpc>
              <a:spcBef>
                <a:spcPts val="400"/>
              </a:spcBef>
              <a:defRPr sz="1800"/>
            </a:pP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Responsible for running the review this year after assisting Fred Seward for many years. </a:t>
            </a: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Fred is in the process of retiring and I would like to acknowledge his many years of hard work which have made this transition smooth (so far anyway)!</a:t>
            </a:r>
            <a:endParaRPr sz="1200">
              <a:latin typeface="Times New Roman"/>
              <a:ea typeface="Times New Roman"/>
              <a:cs typeface="Times New Roman"/>
              <a:sym typeface="Times New Roman"/>
            </a:endParaRPr>
          </a:p>
          <a:p>
            <a:pPr lvl="0" defTabSz="914400">
              <a:lnSpc>
                <a:spcPct val="100000"/>
              </a:lnSpc>
              <a:spcBef>
                <a:spcPts val="400"/>
              </a:spcBef>
              <a:defRPr sz="1800"/>
            </a:pPr>
            <a:endParaRPr sz="1200">
              <a:latin typeface="Times New Roman"/>
              <a:ea typeface="Times New Roman"/>
              <a:cs typeface="Times New Roman"/>
              <a:sym typeface="Times New Roman"/>
            </a:endParaRPr>
          </a:p>
          <a:p>
            <a:pPr lvl="0" defTabSz="914400">
              <a:lnSpc>
                <a:spcPct val="100000"/>
              </a:lnSpc>
              <a:spcBef>
                <a:spcPts val="400"/>
              </a:spcBef>
              <a:defRPr sz="1800"/>
            </a:pPr>
            <a:r>
              <a:rPr sz="1200">
                <a:latin typeface="Times New Roman"/>
                <a:ea typeface="Times New Roman"/>
                <a:cs typeface="Times New Roman"/>
                <a:sym typeface="Times New Roman"/>
              </a:rPr>
              <a:t>So – bottom line is: “It is all my fault!!”</a:t>
            </a:r>
          </a:p>
        </p:txBody>
      </p:sp>
    </p:spTree>
  </p:cSld>
  <p:clrMapOvr>
    <a:masterClrMapping/>
  </p:clrMapOvr>
</p:notes>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tif"/></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showMasterSp="0" showMasterPhAnim="1">
  <p:cSld name="Default">
    <p:bg>
      <p:bgPr>
        <a:gradFill flip="none" rotWithShape="1">
          <a:gsLst>
            <a:gs pos="0">
              <a:srgbClr val="010526"/>
            </a:gs>
            <a:gs pos="100000">
              <a:srgbClr val="5567AE"/>
            </a:gs>
          </a:gsLst>
          <a:lin ang="5400000" scaled="0"/>
        </a:gradFill>
      </p:bgPr>
    </p:bg>
    <p:spTree>
      <p:nvGrpSpPr>
        <p:cNvPr id="1" name=""/>
        <p:cNvGrpSpPr/>
        <p:nvPr/>
      </p:nvGrpSpPr>
      <p:grpSpPr>
        <a:xfrm>
          <a:off x="0" y="0"/>
          <a:ext cx="0" cy="0"/>
          <a:chOff x="0" y="0"/>
          <a:chExt cx="0" cy="0"/>
        </a:xfrm>
      </p:grpSpPr>
      <p:sp>
        <p:nvSpPr>
          <p:cNvPr id="7" name="Shape 7"/>
          <p:cNvSpPr/>
          <p:nvPr>
            <p:ph type="sldNum" sz="quarter" idx="2"/>
          </p:nvPr>
        </p:nvSpPr>
        <p:spPr>
          <a:prstGeom prst="rect">
            <a:avLst/>
          </a:prstGeom>
        </p:spPr>
        <p:txBody>
          <a:bodyPr/>
          <a:lstStyle/>
          <a:p>
            <a:pPr lvl="0"/>
            <a:fld id="{86CB4B4D-7CA3-9044-876B-883B54F8677D}" type="slidenum"/>
          </a:p>
        </p:txBody>
      </p:sp>
      <p:sp>
        <p:nvSpPr>
          <p:cNvPr id="8" name="Shape 8"/>
          <p:cNvSpPr/>
          <p:nvPr>
            <p:ph type="title"/>
          </p:nvPr>
        </p:nvSpPr>
        <p:spPr>
          <a:xfrm>
            <a:off x="558800" y="393700"/>
            <a:ext cx="7772400" cy="1600200"/>
          </a:xfrm>
          <a:prstGeom prst="rect">
            <a:avLst/>
          </a:prstGeom>
        </p:spPr>
        <p:txBody>
          <a:bodyPr/>
          <a:lstStyle>
            <a:lvl1pPr>
              <a:defRPr sz="3500">
                <a:latin typeface="+mj-lt"/>
                <a:ea typeface="+mj-ea"/>
                <a:cs typeface="+mj-cs"/>
                <a:sym typeface="Helvetica"/>
              </a:defRPr>
            </a:lvl1pPr>
          </a:lstStyle>
          <a:p>
            <a:pPr lvl="0">
              <a:defRPr sz="1800">
                <a:solidFill>
                  <a:srgbClr val="000000"/>
                </a:solidFill>
              </a:defRPr>
            </a:pPr>
            <a:r>
              <a:rPr sz="3500">
                <a:solidFill>
                  <a:srgbClr val="FFFFFF"/>
                </a:solidFill>
              </a:rPr>
              <a:t>Title Text</a:t>
            </a:r>
          </a:p>
        </p:txBody>
      </p:sp>
      <p:sp>
        <p:nvSpPr>
          <p:cNvPr id="9" name="Shape 9"/>
          <p:cNvSpPr/>
          <p:nvPr>
            <p:ph type="body" idx="1"/>
          </p:nvPr>
        </p:nvSpPr>
        <p:spPr>
          <a:xfrm>
            <a:off x="685800" y="1981200"/>
            <a:ext cx="7772400" cy="2693790"/>
          </a:xfrm>
          <a:prstGeom prst="rect">
            <a:avLst/>
          </a:prstGeom>
        </p:spPr>
        <p:txBody>
          <a:bodyPr/>
          <a:lstStyle>
            <a:lvl1pPr marL="228600" indent="-228600">
              <a:buChar char="•"/>
            </a:lvl1pPr>
            <a:lvl2pPr>
              <a:buChar char="•"/>
            </a:lvl2pPr>
            <a:lvl3pPr>
              <a:buChar char="•"/>
            </a:lvl3pPr>
            <a:lvl4pPr>
              <a:buChar char="•"/>
            </a:lvl4pPr>
            <a:lvl5pPr>
              <a:buChar char="•"/>
            </a:lvl5pPr>
          </a:lstStyle>
          <a:p>
            <a:pPr lvl="0">
              <a:defRPr sz="1800">
                <a:solidFill>
                  <a:srgbClr val="000000"/>
                </a:solidFill>
              </a:defRPr>
            </a:pPr>
            <a:r>
              <a:rPr sz="3000">
                <a:solidFill>
                  <a:srgbClr val="FFFFFF"/>
                </a:solidFill>
              </a:rPr>
              <a:t>Body Level One</a:t>
            </a:r>
            <a:endParaRPr sz="3000">
              <a:solidFill>
                <a:srgbClr val="FFFFFF"/>
              </a:solidFill>
            </a:endParaRPr>
          </a:p>
          <a:p>
            <a:pPr lvl="1">
              <a:defRPr sz="1800">
                <a:solidFill>
                  <a:srgbClr val="000000"/>
                </a:solidFill>
              </a:defRPr>
            </a:pPr>
            <a:r>
              <a:rPr sz="3000">
                <a:solidFill>
                  <a:srgbClr val="FFFFFF"/>
                </a:solidFill>
              </a:rPr>
              <a:t>Body Level Two</a:t>
            </a:r>
            <a:endParaRPr sz="3000">
              <a:solidFill>
                <a:srgbClr val="FFFFFF"/>
              </a:solidFill>
            </a:endParaRPr>
          </a:p>
          <a:p>
            <a:pPr lvl="2">
              <a:defRPr sz="1800">
                <a:solidFill>
                  <a:srgbClr val="000000"/>
                </a:solidFill>
              </a:defRPr>
            </a:pPr>
            <a:r>
              <a:rPr sz="3000">
                <a:solidFill>
                  <a:srgbClr val="FFFFFF"/>
                </a:solidFill>
              </a:rPr>
              <a:t>Body Level Three</a:t>
            </a:r>
            <a:endParaRPr sz="3000">
              <a:solidFill>
                <a:srgbClr val="FFFFFF"/>
              </a:solidFill>
            </a:endParaRPr>
          </a:p>
          <a:p>
            <a:pPr lvl="3">
              <a:defRPr sz="1800">
                <a:solidFill>
                  <a:srgbClr val="000000"/>
                </a:solidFill>
              </a:defRPr>
            </a:pPr>
            <a:r>
              <a:rPr sz="3000">
                <a:solidFill>
                  <a:srgbClr val="FFFFFF"/>
                </a:solidFill>
              </a:rPr>
              <a:t>Body Level Four</a:t>
            </a:r>
            <a:endParaRPr sz="3000">
              <a:solidFill>
                <a:srgbClr val="FFFFFF"/>
              </a:solidFill>
            </a:endParaRPr>
          </a:p>
          <a:p>
            <a:pPr lvl="4">
              <a:defRPr sz="1800">
                <a:solidFill>
                  <a:srgbClr val="000000"/>
                </a:solidFill>
              </a:defRPr>
            </a:pPr>
            <a:r>
              <a:rPr sz="3000">
                <a:solidFill>
                  <a:srgbClr val="FFFFFF"/>
                </a:solidFill>
              </a:rPr>
              <a:t>Body Level Five</a:t>
            </a:r>
          </a:p>
        </p:txBody>
      </p:sp>
      <p:pic>
        <p:nvPicPr>
          <p:cNvPr id="10" name="pasted-image.tif"/>
          <p:cNvPicPr/>
          <p:nvPr/>
        </p:nvPicPr>
        <p:blipFill>
          <a:blip r:embed="rId2">
            <a:extLst/>
          </a:blip>
          <a:stretch>
            <a:fillRect/>
          </a:stretch>
        </p:blipFill>
        <p:spPr>
          <a:xfrm>
            <a:off x="7980442" y="5969956"/>
            <a:ext cx="549474" cy="586446"/>
          </a:xfrm>
          <a:prstGeom prst="rect">
            <a:avLst/>
          </a:prstGeom>
          <a:ln w="12700">
            <a:miter lim="400000"/>
          </a:ln>
        </p:spPr>
      </p:pic>
      <p:sp>
        <p:nvSpPr>
          <p:cNvPr id="11" name="Shape 11"/>
          <p:cNvSpPr/>
          <p:nvPr/>
        </p:nvSpPr>
        <p:spPr>
          <a:xfrm>
            <a:off x="3302000" y="6248400"/>
            <a:ext cx="2895600" cy="287087"/>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gn="ctr">
              <a:defRPr sz="1400">
                <a:solidFill>
                  <a:srgbClr val="FFFFFF"/>
                </a:solidFill>
              </a:defRPr>
            </a:lvl1pPr>
          </a:lstStyle>
          <a:p>
            <a:pPr lvl="0">
              <a:defRPr sz="1800">
                <a:solidFill>
                  <a:srgbClr val="000000"/>
                </a:solidFill>
              </a:defRPr>
            </a:pPr>
            <a:r>
              <a:rPr sz="1400">
                <a:solidFill>
                  <a:srgbClr val="FFFFFF"/>
                </a:solidFill>
              </a:rPr>
              <a:t>Chandra Users Committee</a:t>
            </a:r>
          </a:p>
        </p:txBody>
      </p:sp>
      <p:sp>
        <p:nvSpPr>
          <p:cNvPr id="12" name="Shape 12"/>
          <p:cNvSpPr/>
          <p:nvPr/>
        </p:nvSpPr>
        <p:spPr>
          <a:xfrm>
            <a:off x="863600" y="6248400"/>
            <a:ext cx="1905000" cy="287087"/>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defRPr sz="1400">
                <a:solidFill>
                  <a:srgbClr val="FFFFFF"/>
                </a:solidFill>
              </a:defRPr>
            </a:lvl1pPr>
          </a:lstStyle>
          <a:p>
            <a:pPr lvl="0">
              <a:defRPr sz="1800">
                <a:solidFill>
                  <a:srgbClr val="000000"/>
                </a:solidFill>
              </a:defRPr>
            </a:pPr>
            <a:r>
              <a:rPr sz="1400">
                <a:solidFill>
                  <a:srgbClr val="FFFFFF"/>
                </a:solidFill>
              </a:rPr>
              <a:t>23 Oct 2014</a:t>
            </a:r>
          </a:p>
        </p:txBody>
      </p:sp>
    </p:spTree>
  </p:cSld>
  <p:clrMapOvr>
    <a:masterClrMapping/>
  </p:clrMapOvr>
  <p:transitio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Default">
    <p:spTree>
      <p:nvGrpSpPr>
        <p:cNvPr id="1" name=""/>
        <p:cNvGrpSpPr/>
        <p:nvPr/>
      </p:nvGrpSpPr>
      <p:grpSpPr>
        <a:xfrm>
          <a:off x="0" y="0"/>
          <a:ext cx="0" cy="0"/>
          <a:chOff x="0" y="0"/>
          <a:chExt cx="0" cy="0"/>
        </a:xfrm>
      </p:grpSpPr>
      <p:sp>
        <p:nvSpPr>
          <p:cNvPr id="14" name="Shape 14"/>
          <p:cNvSpPr/>
          <p:nvPr>
            <p:ph type="sldNum" sz="quarter" idx="2"/>
          </p:nvPr>
        </p:nvSpPr>
        <p:spPr>
          <a:prstGeom prst="rect">
            <a:avLst/>
          </a:prstGeom>
        </p:spPr>
        <p:txBody>
          <a:bodyPr/>
          <a:lstStyle/>
          <a:p>
            <a:pPr lvl="0"/>
            <a:fld id="{86CB4B4D-7CA3-9044-876B-883B54F8677D}" type="slidenum"/>
          </a:p>
        </p:txBody>
      </p:sp>
      <p:sp>
        <p:nvSpPr>
          <p:cNvPr id="15" name="Shape 15"/>
          <p:cNvSpPr/>
          <p:nvPr>
            <p:ph type="title"/>
          </p:nvPr>
        </p:nvSpPr>
        <p:spPr>
          <a:prstGeom prst="rect">
            <a:avLst/>
          </a:prstGeom>
        </p:spPr>
        <p:txBody>
          <a:bodyPr/>
          <a:lstStyle/>
          <a:p>
            <a:pPr lvl="0">
              <a:defRPr sz="1800">
                <a:solidFill>
                  <a:srgbClr val="000000"/>
                </a:solidFill>
              </a:defRPr>
            </a:pPr>
            <a:r>
              <a:rPr sz="4400">
                <a:solidFill>
                  <a:srgbClr val="FFFFFF"/>
                </a:solidFill>
              </a:rPr>
              <a:t>Title Text</a:t>
            </a:r>
          </a:p>
        </p:txBody>
      </p:sp>
      <p:sp>
        <p:nvSpPr>
          <p:cNvPr id="16" name="Shape 16"/>
          <p:cNvSpPr/>
          <p:nvPr>
            <p:ph type="body" idx="1"/>
          </p:nvPr>
        </p:nvSpPr>
        <p:spPr>
          <a:xfrm>
            <a:off x="685800" y="1981200"/>
            <a:ext cx="7772400" cy="3701901"/>
          </a:xfrm>
          <a:prstGeom prst="rect">
            <a:avLst/>
          </a:prstGeom>
        </p:spPr>
        <p:txBody>
          <a:bodyPr/>
          <a:lstStyle/>
          <a:p>
            <a:pPr lvl="0">
              <a:defRPr sz="1800">
                <a:solidFill>
                  <a:srgbClr val="000000"/>
                </a:solidFill>
              </a:defRPr>
            </a:pPr>
            <a:r>
              <a:rPr sz="3000">
                <a:solidFill>
                  <a:srgbClr val="FFFFFF"/>
                </a:solidFill>
              </a:rPr>
              <a:t>Body Level One</a:t>
            </a:r>
            <a:endParaRPr sz="3000">
              <a:solidFill>
                <a:srgbClr val="FFFFFF"/>
              </a:solidFill>
            </a:endParaRPr>
          </a:p>
          <a:p>
            <a:pPr lvl="1">
              <a:defRPr sz="1800">
                <a:solidFill>
                  <a:srgbClr val="000000"/>
                </a:solidFill>
              </a:defRPr>
            </a:pPr>
            <a:r>
              <a:rPr sz="3000">
                <a:solidFill>
                  <a:srgbClr val="FFFFFF"/>
                </a:solidFill>
              </a:rPr>
              <a:t>Body Level Two</a:t>
            </a:r>
            <a:endParaRPr sz="3000">
              <a:solidFill>
                <a:srgbClr val="FFFFFF"/>
              </a:solidFill>
            </a:endParaRPr>
          </a:p>
          <a:p>
            <a:pPr lvl="2">
              <a:defRPr sz="1800">
                <a:solidFill>
                  <a:srgbClr val="000000"/>
                </a:solidFill>
              </a:defRPr>
            </a:pPr>
            <a:r>
              <a:rPr sz="3000">
                <a:solidFill>
                  <a:srgbClr val="FFFFFF"/>
                </a:solidFill>
              </a:rPr>
              <a:t>Body Level Three</a:t>
            </a:r>
            <a:endParaRPr sz="3000">
              <a:solidFill>
                <a:srgbClr val="FFFFFF"/>
              </a:solidFill>
            </a:endParaRPr>
          </a:p>
          <a:p>
            <a:pPr lvl="3">
              <a:defRPr sz="1800">
                <a:solidFill>
                  <a:srgbClr val="000000"/>
                </a:solidFill>
              </a:defRPr>
            </a:pPr>
            <a:r>
              <a:rPr sz="3000">
                <a:solidFill>
                  <a:srgbClr val="FFFFFF"/>
                </a:solidFill>
              </a:rPr>
              <a:t>Body Level Four</a:t>
            </a:r>
            <a:endParaRPr sz="3000">
              <a:solidFill>
                <a:srgbClr val="FFFFFF"/>
              </a:solidFill>
            </a:endParaRPr>
          </a:p>
          <a:p>
            <a:pPr lvl="4">
              <a:defRPr sz="1800">
                <a:solidFill>
                  <a:srgbClr val="000000"/>
                </a:solidFill>
              </a:defRPr>
            </a:pPr>
            <a:r>
              <a:rPr sz="3000">
                <a:solidFill>
                  <a:srgbClr val="FFFFFF"/>
                </a:solidFill>
              </a:rPr>
              <a:t>Body Level Five</a:t>
            </a:r>
          </a:p>
        </p:txBody>
      </p:sp>
    </p:spTree>
  </p:cSld>
  <p:clrMapOvr>
    <a:masterClrMapping/>
  </p:clrMapOvr>
  <p:transitio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Default">
    <p:spTree>
      <p:nvGrpSpPr>
        <p:cNvPr id="1" name=""/>
        <p:cNvGrpSpPr/>
        <p:nvPr/>
      </p:nvGrpSpPr>
      <p:grpSpPr>
        <a:xfrm>
          <a:off x="0" y="0"/>
          <a:ext cx="0" cy="0"/>
          <a:chOff x="0" y="0"/>
          <a:chExt cx="0" cy="0"/>
        </a:xfrm>
      </p:grpSpPr>
      <p:sp>
        <p:nvSpPr>
          <p:cNvPr id="18" name="Shape 18"/>
          <p:cNvSpPr/>
          <p:nvPr>
            <p:ph type="sldNum" sz="quarter" idx="2"/>
          </p:nvPr>
        </p:nvSpPr>
        <p:spPr>
          <a:prstGeom prst="rect">
            <a:avLst/>
          </a:prstGeom>
        </p:spPr>
        <p:txBody>
          <a:bodyPr/>
          <a:lstStyle/>
          <a:p>
            <a:pPr lvl="0"/>
            <a:fld id="{86CB4B4D-7CA3-9044-876B-883B54F8677D}" type="slidenum"/>
          </a:p>
        </p:txBody>
      </p:sp>
      <p:sp>
        <p:nvSpPr>
          <p:cNvPr id="19" name="Shape 19"/>
          <p:cNvSpPr/>
          <p:nvPr>
            <p:ph type="title"/>
          </p:nvPr>
        </p:nvSpPr>
        <p:spPr>
          <a:prstGeom prst="rect">
            <a:avLst/>
          </a:prstGeom>
        </p:spPr>
        <p:txBody>
          <a:bodyPr/>
          <a:lstStyle/>
          <a:p>
            <a:pPr lvl="0">
              <a:defRPr sz="1800">
                <a:solidFill>
                  <a:srgbClr val="000000"/>
                </a:solidFill>
              </a:defRPr>
            </a:pPr>
            <a:r>
              <a:rPr sz="4400">
                <a:solidFill>
                  <a:srgbClr val="FFFFFF"/>
                </a:solidFill>
              </a:rPr>
              <a:t>Title Text</a:t>
            </a:r>
          </a:p>
        </p:txBody>
      </p:sp>
      <p:sp>
        <p:nvSpPr>
          <p:cNvPr id="20" name="Shape 20"/>
          <p:cNvSpPr/>
          <p:nvPr>
            <p:ph type="body" idx="1"/>
          </p:nvPr>
        </p:nvSpPr>
        <p:spPr>
          <a:xfrm>
            <a:off x="685799" y="1981200"/>
            <a:ext cx="3814235" cy="4876800"/>
          </a:xfrm>
          <a:prstGeom prst="rect">
            <a:avLst/>
          </a:prstGeom>
        </p:spPr>
        <p:txBody>
          <a:bodyPr/>
          <a:lstStyle/>
          <a:p>
            <a:pPr lvl="0">
              <a:defRPr sz="1800">
                <a:solidFill>
                  <a:srgbClr val="000000"/>
                </a:solidFill>
              </a:defRPr>
            </a:pPr>
            <a:r>
              <a:rPr sz="3000">
                <a:solidFill>
                  <a:srgbClr val="FFFFFF"/>
                </a:solidFill>
              </a:rPr>
              <a:t>Body Level One</a:t>
            </a:r>
            <a:endParaRPr sz="3000">
              <a:solidFill>
                <a:srgbClr val="FFFFFF"/>
              </a:solidFill>
            </a:endParaRPr>
          </a:p>
          <a:p>
            <a:pPr lvl="1">
              <a:defRPr sz="1800">
                <a:solidFill>
                  <a:srgbClr val="000000"/>
                </a:solidFill>
              </a:defRPr>
            </a:pPr>
            <a:r>
              <a:rPr sz="3000">
                <a:solidFill>
                  <a:srgbClr val="FFFFFF"/>
                </a:solidFill>
              </a:rPr>
              <a:t>Body Level Two</a:t>
            </a:r>
            <a:endParaRPr sz="3000">
              <a:solidFill>
                <a:srgbClr val="FFFFFF"/>
              </a:solidFill>
            </a:endParaRPr>
          </a:p>
          <a:p>
            <a:pPr lvl="2">
              <a:defRPr sz="1800">
                <a:solidFill>
                  <a:srgbClr val="000000"/>
                </a:solidFill>
              </a:defRPr>
            </a:pPr>
            <a:r>
              <a:rPr sz="3000">
                <a:solidFill>
                  <a:srgbClr val="FFFFFF"/>
                </a:solidFill>
              </a:rPr>
              <a:t>Body Level Three</a:t>
            </a:r>
            <a:endParaRPr sz="3000">
              <a:solidFill>
                <a:srgbClr val="FFFFFF"/>
              </a:solidFill>
            </a:endParaRPr>
          </a:p>
          <a:p>
            <a:pPr lvl="3">
              <a:defRPr sz="1800">
                <a:solidFill>
                  <a:srgbClr val="000000"/>
                </a:solidFill>
              </a:defRPr>
            </a:pPr>
            <a:r>
              <a:rPr sz="3000">
                <a:solidFill>
                  <a:srgbClr val="FFFFFF"/>
                </a:solidFill>
              </a:rPr>
              <a:t>Body Level Four</a:t>
            </a:r>
            <a:endParaRPr sz="3000">
              <a:solidFill>
                <a:srgbClr val="FFFFFF"/>
              </a:solidFill>
            </a:endParaRPr>
          </a:p>
          <a:p>
            <a:pPr lvl="4">
              <a:defRPr sz="1800">
                <a:solidFill>
                  <a:srgbClr val="000000"/>
                </a:solidFill>
              </a:defRPr>
            </a:pPr>
            <a:r>
              <a:rPr sz="3000">
                <a:solidFill>
                  <a:srgbClr val="FFFFFF"/>
                </a:solidFill>
              </a:rPr>
              <a:t>Body Level Five</a:t>
            </a:r>
          </a:p>
        </p:txBody>
      </p:sp>
    </p:spTree>
  </p:cSld>
  <p:clrMapOvr>
    <a:masterClrMapping/>
  </p:clrMapOvr>
  <p:transitio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Default">
    <p:spTree>
      <p:nvGrpSpPr>
        <p:cNvPr id="1" name=""/>
        <p:cNvGrpSpPr/>
        <p:nvPr/>
      </p:nvGrpSpPr>
      <p:grpSpPr>
        <a:xfrm>
          <a:off x="0" y="0"/>
          <a:ext cx="0" cy="0"/>
          <a:chOff x="0" y="0"/>
          <a:chExt cx="0" cy="0"/>
        </a:xfrm>
      </p:grpSpPr>
      <p:sp>
        <p:nvSpPr>
          <p:cNvPr id="22" name="Shape 22"/>
          <p:cNvSpPr/>
          <p:nvPr>
            <p:ph type="sldNum" sz="quarter" idx="2"/>
          </p:nvPr>
        </p:nvSpPr>
        <p:spPr>
          <a:prstGeom prst="rect">
            <a:avLst/>
          </a:prstGeom>
        </p:spPr>
        <p:txBody>
          <a:bodyPr/>
          <a:lstStyle/>
          <a:p>
            <a:pPr lvl="0"/>
            <a:fld id="{86CB4B4D-7CA3-9044-876B-883B54F8677D}" type="slidenum"/>
          </a:p>
        </p:txBody>
      </p:sp>
      <p:sp>
        <p:nvSpPr>
          <p:cNvPr id="23" name="Shape 23"/>
          <p:cNvSpPr/>
          <p:nvPr>
            <p:ph type="title"/>
          </p:nvPr>
        </p:nvSpPr>
        <p:spPr>
          <a:prstGeom prst="rect">
            <a:avLst/>
          </a:prstGeom>
        </p:spPr>
        <p:txBody>
          <a:bodyPr/>
          <a:lstStyle/>
          <a:p>
            <a:pPr lvl="0">
              <a:defRPr sz="1800">
                <a:solidFill>
                  <a:srgbClr val="000000"/>
                </a:solidFill>
              </a:defRPr>
            </a:pPr>
            <a:r>
              <a:rPr sz="4400">
                <a:solidFill>
                  <a:srgbClr val="FFFFFF"/>
                </a:solidFill>
              </a:rPr>
              <a:t>Title Text</a:t>
            </a:r>
          </a:p>
        </p:txBody>
      </p:sp>
      <p:sp>
        <p:nvSpPr>
          <p:cNvPr id="24" name="Shape 24"/>
          <p:cNvSpPr/>
          <p:nvPr>
            <p:ph type="body" idx="1"/>
          </p:nvPr>
        </p:nvSpPr>
        <p:spPr>
          <a:xfrm>
            <a:off x="685799" y="1981200"/>
            <a:ext cx="3814235" cy="4876800"/>
          </a:xfrm>
          <a:prstGeom prst="rect">
            <a:avLst/>
          </a:prstGeom>
        </p:spPr>
        <p:txBody>
          <a:bodyPr/>
          <a:lstStyle/>
          <a:p>
            <a:pPr lvl="0">
              <a:defRPr sz="1800">
                <a:solidFill>
                  <a:srgbClr val="000000"/>
                </a:solidFill>
              </a:defRPr>
            </a:pPr>
            <a:r>
              <a:rPr sz="3000">
                <a:solidFill>
                  <a:srgbClr val="FFFFFF"/>
                </a:solidFill>
              </a:rPr>
              <a:t>Body Level One</a:t>
            </a:r>
            <a:endParaRPr sz="3000">
              <a:solidFill>
                <a:srgbClr val="FFFFFF"/>
              </a:solidFill>
            </a:endParaRPr>
          </a:p>
          <a:p>
            <a:pPr lvl="1">
              <a:defRPr sz="1800">
                <a:solidFill>
                  <a:srgbClr val="000000"/>
                </a:solidFill>
              </a:defRPr>
            </a:pPr>
            <a:r>
              <a:rPr sz="3000">
                <a:solidFill>
                  <a:srgbClr val="FFFFFF"/>
                </a:solidFill>
              </a:rPr>
              <a:t>Body Level Two</a:t>
            </a:r>
            <a:endParaRPr sz="3000">
              <a:solidFill>
                <a:srgbClr val="FFFFFF"/>
              </a:solidFill>
            </a:endParaRPr>
          </a:p>
          <a:p>
            <a:pPr lvl="2">
              <a:defRPr sz="1800">
                <a:solidFill>
                  <a:srgbClr val="000000"/>
                </a:solidFill>
              </a:defRPr>
            </a:pPr>
            <a:r>
              <a:rPr sz="3000">
                <a:solidFill>
                  <a:srgbClr val="FFFFFF"/>
                </a:solidFill>
              </a:rPr>
              <a:t>Body Level Three</a:t>
            </a:r>
            <a:endParaRPr sz="3000">
              <a:solidFill>
                <a:srgbClr val="FFFFFF"/>
              </a:solidFill>
            </a:endParaRPr>
          </a:p>
          <a:p>
            <a:pPr lvl="3">
              <a:defRPr sz="1800">
                <a:solidFill>
                  <a:srgbClr val="000000"/>
                </a:solidFill>
              </a:defRPr>
            </a:pPr>
            <a:r>
              <a:rPr sz="3000">
                <a:solidFill>
                  <a:srgbClr val="FFFFFF"/>
                </a:solidFill>
              </a:rPr>
              <a:t>Body Level Four</a:t>
            </a:r>
            <a:endParaRPr sz="3000">
              <a:solidFill>
                <a:srgbClr val="FFFFFF"/>
              </a:solidFill>
            </a:endParaRPr>
          </a:p>
          <a:p>
            <a:pPr lvl="4">
              <a:defRPr sz="1800">
                <a:solidFill>
                  <a:srgbClr val="000000"/>
                </a:solidFill>
              </a:defRPr>
            </a:pPr>
            <a:r>
              <a:rPr sz="3000">
                <a:solidFill>
                  <a:srgbClr val="FFFFFF"/>
                </a:solidFill>
              </a:rPr>
              <a:t>Body Level Five</a:t>
            </a:r>
          </a:p>
        </p:txBody>
      </p:sp>
    </p:spTree>
  </p:cSld>
  <p:clrMapOvr>
    <a:masterClrMapping/>
  </p:clrMapOvr>
  <p:transitio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Default">
    <p:spTree>
      <p:nvGrpSpPr>
        <p:cNvPr id="1" name=""/>
        <p:cNvGrpSpPr/>
        <p:nvPr/>
      </p:nvGrpSpPr>
      <p:grpSpPr>
        <a:xfrm>
          <a:off x="0" y="0"/>
          <a:ext cx="0" cy="0"/>
          <a:chOff x="0" y="0"/>
          <a:chExt cx="0" cy="0"/>
        </a:xfrm>
      </p:grpSpPr>
      <p:sp>
        <p:nvSpPr>
          <p:cNvPr id="26" name="Shape 26"/>
          <p:cNvSpPr/>
          <p:nvPr>
            <p:ph type="sldNum" sz="quarter" idx="2"/>
          </p:nvPr>
        </p:nvSpPr>
        <p:spPr>
          <a:prstGeom prst="rect">
            <a:avLst/>
          </a:prstGeom>
        </p:spPr>
        <p:txBody>
          <a:bodyPr/>
          <a:lstStyle/>
          <a:p>
            <a:pPr lvl="0"/>
            <a:fld id="{86CB4B4D-7CA3-9044-876B-883B54F8677D}" type="slidenum"/>
          </a:p>
        </p:txBody>
      </p:sp>
      <p:sp>
        <p:nvSpPr>
          <p:cNvPr id="27" name="Shape 27"/>
          <p:cNvSpPr/>
          <p:nvPr>
            <p:ph type="title"/>
          </p:nvPr>
        </p:nvSpPr>
        <p:spPr>
          <a:prstGeom prst="rect">
            <a:avLst/>
          </a:prstGeom>
        </p:spPr>
        <p:txBody>
          <a:bodyPr/>
          <a:lstStyle/>
          <a:p>
            <a:pPr lvl="0">
              <a:defRPr sz="1800">
                <a:solidFill>
                  <a:srgbClr val="000000"/>
                </a:solidFill>
              </a:defRPr>
            </a:pPr>
            <a:r>
              <a:rPr sz="4400">
                <a:solidFill>
                  <a:srgbClr val="FFFFFF"/>
                </a:solidFill>
              </a:rPr>
              <a:t>Title Text</a:t>
            </a:r>
          </a:p>
        </p:txBody>
      </p:sp>
      <p:sp>
        <p:nvSpPr>
          <p:cNvPr id="28" name="Shape 28"/>
          <p:cNvSpPr/>
          <p:nvPr>
            <p:ph type="body" idx="1"/>
          </p:nvPr>
        </p:nvSpPr>
        <p:spPr>
          <a:xfrm>
            <a:off x="685799" y="1981200"/>
            <a:ext cx="3814235" cy="4876800"/>
          </a:xfrm>
          <a:prstGeom prst="rect">
            <a:avLst/>
          </a:prstGeom>
        </p:spPr>
        <p:txBody>
          <a:bodyPr/>
          <a:lstStyle/>
          <a:p>
            <a:pPr lvl="0">
              <a:defRPr sz="1800">
                <a:solidFill>
                  <a:srgbClr val="000000"/>
                </a:solidFill>
              </a:defRPr>
            </a:pPr>
            <a:r>
              <a:rPr sz="3000">
                <a:solidFill>
                  <a:srgbClr val="FFFFFF"/>
                </a:solidFill>
              </a:rPr>
              <a:t>Body Level One</a:t>
            </a:r>
            <a:endParaRPr sz="3000">
              <a:solidFill>
                <a:srgbClr val="FFFFFF"/>
              </a:solidFill>
            </a:endParaRPr>
          </a:p>
          <a:p>
            <a:pPr lvl="1">
              <a:defRPr sz="1800">
                <a:solidFill>
                  <a:srgbClr val="000000"/>
                </a:solidFill>
              </a:defRPr>
            </a:pPr>
            <a:r>
              <a:rPr sz="3000">
                <a:solidFill>
                  <a:srgbClr val="FFFFFF"/>
                </a:solidFill>
              </a:rPr>
              <a:t>Body Level Two</a:t>
            </a:r>
            <a:endParaRPr sz="3000">
              <a:solidFill>
                <a:srgbClr val="FFFFFF"/>
              </a:solidFill>
            </a:endParaRPr>
          </a:p>
          <a:p>
            <a:pPr lvl="2">
              <a:defRPr sz="1800">
                <a:solidFill>
                  <a:srgbClr val="000000"/>
                </a:solidFill>
              </a:defRPr>
            </a:pPr>
            <a:r>
              <a:rPr sz="3000">
                <a:solidFill>
                  <a:srgbClr val="FFFFFF"/>
                </a:solidFill>
              </a:rPr>
              <a:t>Body Level Three</a:t>
            </a:r>
            <a:endParaRPr sz="3000">
              <a:solidFill>
                <a:srgbClr val="FFFFFF"/>
              </a:solidFill>
            </a:endParaRPr>
          </a:p>
          <a:p>
            <a:pPr lvl="3">
              <a:defRPr sz="1800">
                <a:solidFill>
                  <a:srgbClr val="000000"/>
                </a:solidFill>
              </a:defRPr>
            </a:pPr>
            <a:r>
              <a:rPr sz="3000">
                <a:solidFill>
                  <a:srgbClr val="FFFFFF"/>
                </a:solidFill>
              </a:rPr>
              <a:t>Body Level Four</a:t>
            </a:r>
            <a:endParaRPr sz="3000">
              <a:solidFill>
                <a:srgbClr val="FFFFFF"/>
              </a:solidFill>
            </a:endParaRPr>
          </a:p>
          <a:p>
            <a:pPr lvl="4">
              <a:defRPr sz="1800">
                <a:solidFill>
                  <a:srgbClr val="000000"/>
                </a:solidFill>
              </a:defRPr>
            </a:pPr>
            <a:r>
              <a:rPr sz="3000">
                <a:solidFill>
                  <a:srgbClr val="FFFFFF"/>
                </a:solidFill>
              </a:rPr>
              <a:t>Body Level Five</a:t>
            </a:r>
          </a:p>
        </p:txBody>
      </p:sp>
    </p:spTree>
  </p:cSld>
  <p:clrMapOvr>
    <a:masterClrMapping/>
  </p:clrMapOvr>
  <p:transitio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Default">
    <p:spTree>
      <p:nvGrpSpPr>
        <p:cNvPr id="1" name=""/>
        <p:cNvGrpSpPr/>
        <p:nvPr/>
      </p:nvGrpSpPr>
      <p:grpSpPr>
        <a:xfrm>
          <a:off x="0" y="0"/>
          <a:ext cx="0" cy="0"/>
          <a:chOff x="0" y="0"/>
          <a:chExt cx="0" cy="0"/>
        </a:xfrm>
      </p:grpSpPr>
      <p:sp>
        <p:nvSpPr>
          <p:cNvPr id="30" name="Shape 30"/>
          <p:cNvSpPr/>
          <p:nvPr>
            <p:ph type="sldNum" sz="quarter" idx="2"/>
          </p:nvPr>
        </p:nvSpPr>
        <p:spPr>
          <a:prstGeom prst="rect">
            <a:avLst/>
          </a:prstGeom>
        </p:spPr>
        <p:txBody>
          <a:bodyPr/>
          <a:lstStyle/>
          <a:p>
            <a:pPr lvl="0"/>
            <a:fld id="{86CB4B4D-7CA3-9044-876B-883B54F8677D}" type="slidenum"/>
          </a:p>
        </p:txBody>
      </p:sp>
      <p:sp>
        <p:nvSpPr>
          <p:cNvPr id="31" name="Shape 31"/>
          <p:cNvSpPr/>
          <p:nvPr>
            <p:ph type="title"/>
          </p:nvPr>
        </p:nvSpPr>
        <p:spPr>
          <a:prstGeom prst="rect">
            <a:avLst/>
          </a:prstGeom>
        </p:spPr>
        <p:txBody>
          <a:bodyPr/>
          <a:lstStyle/>
          <a:p>
            <a:pPr lvl="0">
              <a:defRPr sz="1800">
                <a:solidFill>
                  <a:srgbClr val="000000"/>
                </a:solidFill>
              </a:defRPr>
            </a:pPr>
            <a:r>
              <a:rPr sz="4400">
                <a:solidFill>
                  <a:srgbClr val="FFFFFF"/>
                </a:solidFill>
              </a:rPr>
              <a:t>Title Text</a:t>
            </a:r>
          </a:p>
        </p:txBody>
      </p:sp>
      <p:sp>
        <p:nvSpPr>
          <p:cNvPr id="32" name="Shape 32"/>
          <p:cNvSpPr/>
          <p:nvPr>
            <p:ph type="body" idx="1"/>
          </p:nvPr>
        </p:nvSpPr>
        <p:spPr>
          <a:prstGeom prst="rect">
            <a:avLst/>
          </a:prstGeom>
        </p:spPr>
        <p:txBody>
          <a:bodyPr/>
          <a:lstStyle/>
          <a:p>
            <a:pPr lvl="0">
              <a:defRPr sz="1800">
                <a:solidFill>
                  <a:srgbClr val="000000"/>
                </a:solidFill>
              </a:defRPr>
            </a:pPr>
            <a:r>
              <a:rPr sz="3000">
                <a:solidFill>
                  <a:srgbClr val="FFFFFF"/>
                </a:solidFill>
              </a:rPr>
              <a:t>Body Level One</a:t>
            </a:r>
            <a:endParaRPr sz="3000">
              <a:solidFill>
                <a:srgbClr val="FFFFFF"/>
              </a:solidFill>
            </a:endParaRPr>
          </a:p>
          <a:p>
            <a:pPr lvl="1">
              <a:defRPr sz="1800">
                <a:solidFill>
                  <a:srgbClr val="000000"/>
                </a:solidFill>
              </a:defRPr>
            </a:pPr>
            <a:r>
              <a:rPr sz="3000">
                <a:solidFill>
                  <a:srgbClr val="FFFFFF"/>
                </a:solidFill>
              </a:rPr>
              <a:t>Body Level Two</a:t>
            </a:r>
            <a:endParaRPr sz="3000">
              <a:solidFill>
                <a:srgbClr val="FFFFFF"/>
              </a:solidFill>
            </a:endParaRPr>
          </a:p>
          <a:p>
            <a:pPr lvl="2">
              <a:defRPr sz="1800">
                <a:solidFill>
                  <a:srgbClr val="000000"/>
                </a:solidFill>
              </a:defRPr>
            </a:pPr>
            <a:r>
              <a:rPr sz="3000">
                <a:solidFill>
                  <a:srgbClr val="FFFFFF"/>
                </a:solidFill>
              </a:rPr>
              <a:t>Body Level Three</a:t>
            </a:r>
            <a:endParaRPr sz="3000">
              <a:solidFill>
                <a:srgbClr val="FFFFFF"/>
              </a:solidFill>
            </a:endParaRPr>
          </a:p>
          <a:p>
            <a:pPr lvl="3">
              <a:defRPr sz="1800">
                <a:solidFill>
                  <a:srgbClr val="000000"/>
                </a:solidFill>
              </a:defRPr>
            </a:pPr>
            <a:r>
              <a:rPr sz="3000">
                <a:solidFill>
                  <a:srgbClr val="FFFFFF"/>
                </a:solidFill>
              </a:rPr>
              <a:t>Body Level Four</a:t>
            </a:r>
            <a:endParaRPr sz="3000">
              <a:solidFill>
                <a:srgbClr val="FFFFFF"/>
              </a:solidFill>
            </a:endParaRPr>
          </a:p>
          <a:p>
            <a:pPr lvl="4">
              <a:defRPr sz="1800">
                <a:solidFill>
                  <a:srgbClr val="000000"/>
                </a:solidFill>
              </a:defRPr>
            </a:pPr>
            <a:r>
              <a:rPr sz="3000">
                <a:solidFill>
                  <a:srgbClr val="FFFFFF"/>
                </a:solidFill>
              </a:rPr>
              <a:t>Body Level Five</a:t>
            </a:r>
          </a:p>
        </p:txBody>
      </p:sp>
    </p:spTree>
  </p:cSld>
  <p:clrMapOvr>
    <a:masterClrMapping/>
  </p:clrMapOvr>
  <p:transitio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1" showMasterPhAnim="1">
  <p:cSld name="Default">
    <p:spTree>
      <p:nvGrpSpPr>
        <p:cNvPr id="1" name=""/>
        <p:cNvGrpSpPr/>
        <p:nvPr/>
      </p:nvGrpSpPr>
      <p:grpSpPr>
        <a:xfrm>
          <a:off x="0" y="0"/>
          <a:ext cx="0" cy="0"/>
          <a:chOff x="0" y="0"/>
          <a:chExt cx="0" cy="0"/>
        </a:xfrm>
      </p:grpSpPr>
      <p:sp>
        <p:nvSpPr>
          <p:cNvPr id="34" name="Shape 34"/>
          <p:cNvSpPr/>
          <p:nvPr>
            <p:ph type="sldNum" sz="quarter" idx="2"/>
          </p:nvPr>
        </p:nvSpPr>
        <p:spPr>
          <a:prstGeom prst="rect">
            <a:avLst/>
          </a:prstGeom>
        </p:spPr>
        <p:txBody>
          <a:bodyPr/>
          <a:lstStyle/>
          <a:p>
            <a:pPr lvl="0"/>
            <a:fld id="{86CB4B4D-7CA3-9044-876B-883B54F8677D}" type="slidenum"/>
          </a:p>
        </p:txBody>
      </p:sp>
      <p:sp>
        <p:nvSpPr>
          <p:cNvPr id="35" name="Shape 35"/>
          <p:cNvSpPr/>
          <p:nvPr>
            <p:ph type="title"/>
          </p:nvPr>
        </p:nvSpPr>
        <p:spPr>
          <a:prstGeom prst="rect">
            <a:avLst/>
          </a:prstGeom>
        </p:spPr>
        <p:txBody>
          <a:bodyPr/>
          <a:lstStyle/>
          <a:p>
            <a:pPr lvl="0">
              <a:defRPr sz="1800">
                <a:solidFill>
                  <a:srgbClr val="000000"/>
                </a:solidFill>
              </a:defRPr>
            </a:pPr>
            <a:r>
              <a:rPr sz="4400">
                <a:solidFill>
                  <a:srgbClr val="FFFFFF"/>
                </a:solidFill>
              </a:rPr>
              <a:t>Title Text</a:t>
            </a:r>
          </a:p>
        </p:txBody>
      </p:sp>
      <p:sp>
        <p:nvSpPr>
          <p:cNvPr id="36" name="Shape 36"/>
          <p:cNvSpPr/>
          <p:nvPr>
            <p:ph type="body" idx="1"/>
          </p:nvPr>
        </p:nvSpPr>
        <p:spPr>
          <a:xfrm>
            <a:off x="685799" y="1981200"/>
            <a:ext cx="3814235" cy="4876800"/>
          </a:xfrm>
          <a:prstGeom prst="rect">
            <a:avLst/>
          </a:prstGeom>
        </p:spPr>
        <p:txBody>
          <a:bodyPr/>
          <a:lstStyle/>
          <a:p>
            <a:pPr lvl="0">
              <a:defRPr sz="1800">
                <a:solidFill>
                  <a:srgbClr val="000000"/>
                </a:solidFill>
              </a:defRPr>
            </a:pPr>
            <a:r>
              <a:rPr sz="3000">
                <a:solidFill>
                  <a:srgbClr val="FFFFFF"/>
                </a:solidFill>
              </a:rPr>
              <a:t>Body Level One</a:t>
            </a:r>
            <a:endParaRPr sz="3000">
              <a:solidFill>
                <a:srgbClr val="FFFFFF"/>
              </a:solidFill>
            </a:endParaRPr>
          </a:p>
          <a:p>
            <a:pPr lvl="1">
              <a:defRPr sz="1800">
                <a:solidFill>
                  <a:srgbClr val="000000"/>
                </a:solidFill>
              </a:defRPr>
            </a:pPr>
            <a:r>
              <a:rPr sz="3000">
                <a:solidFill>
                  <a:srgbClr val="FFFFFF"/>
                </a:solidFill>
              </a:rPr>
              <a:t>Body Level Two</a:t>
            </a:r>
            <a:endParaRPr sz="3000">
              <a:solidFill>
                <a:srgbClr val="FFFFFF"/>
              </a:solidFill>
            </a:endParaRPr>
          </a:p>
          <a:p>
            <a:pPr lvl="2">
              <a:defRPr sz="1800">
                <a:solidFill>
                  <a:srgbClr val="000000"/>
                </a:solidFill>
              </a:defRPr>
            </a:pPr>
            <a:r>
              <a:rPr sz="3000">
                <a:solidFill>
                  <a:srgbClr val="FFFFFF"/>
                </a:solidFill>
              </a:rPr>
              <a:t>Body Level Three</a:t>
            </a:r>
            <a:endParaRPr sz="3000">
              <a:solidFill>
                <a:srgbClr val="FFFFFF"/>
              </a:solidFill>
            </a:endParaRPr>
          </a:p>
          <a:p>
            <a:pPr lvl="3">
              <a:defRPr sz="1800">
                <a:solidFill>
                  <a:srgbClr val="000000"/>
                </a:solidFill>
              </a:defRPr>
            </a:pPr>
            <a:r>
              <a:rPr sz="3000">
                <a:solidFill>
                  <a:srgbClr val="FFFFFF"/>
                </a:solidFill>
              </a:rPr>
              <a:t>Body Level Four</a:t>
            </a:r>
            <a:endParaRPr sz="3000">
              <a:solidFill>
                <a:srgbClr val="FFFFFF"/>
              </a:solidFill>
            </a:endParaRPr>
          </a:p>
          <a:p>
            <a:pPr lvl="4">
              <a:defRPr sz="1800">
                <a:solidFill>
                  <a:srgbClr val="000000"/>
                </a:solidFill>
              </a:defRPr>
            </a:pPr>
            <a:r>
              <a:rPr sz="3000">
                <a:solidFill>
                  <a:srgbClr val="FFFFFF"/>
                </a:solidFill>
              </a:rPr>
              <a:t>Body Level Five</a:t>
            </a:r>
          </a:p>
        </p:txBody>
      </p:sp>
    </p:spTree>
  </p:cSld>
  <p:clrMapOvr>
    <a:masterClrMapping/>
  </p:clrMapOvr>
  <p:transitio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Default">
    <p:spTree>
      <p:nvGrpSpPr>
        <p:cNvPr id="1" name=""/>
        <p:cNvGrpSpPr/>
        <p:nvPr/>
      </p:nvGrpSpPr>
      <p:grpSpPr>
        <a:xfrm>
          <a:off x="0" y="0"/>
          <a:ext cx="0" cy="0"/>
          <a:chOff x="0" y="0"/>
          <a:chExt cx="0" cy="0"/>
        </a:xfrm>
      </p:grpSpPr>
      <p:sp>
        <p:nvSpPr>
          <p:cNvPr id="38" name="Shape 38"/>
          <p:cNvSpPr/>
          <p:nvPr>
            <p:ph type="sldNum" sz="quarter" idx="2"/>
          </p:nvPr>
        </p:nvSpPr>
        <p:spPr>
          <a:prstGeom prst="rect">
            <a:avLst/>
          </a:prstGeom>
        </p:spPr>
        <p:txBody>
          <a:bodyPr/>
          <a:lstStyle/>
          <a:p>
            <a:pPr lvl="0"/>
            <a:fld id="{86CB4B4D-7CA3-9044-876B-883B54F8677D}" type="slidenum"/>
          </a:p>
        </p:txBody>
      </p:sp>
      <p:sp>
        <p:nvSpPr>
          <p:cNvPr id="39" name="Shape 39"/>
          <p:cNvSpPr/>
          <p:nvPr>
            <p:ph type="body" idx="1"/>
          </p:nvPr>
        </p:nvSpPr>
        <p:spPr>
          <a:xfrm>
            <a:off x="685800" y="609600"/>
            <a:ext cx="7772400" cy="5486400"/>
          </a:xfrm>
          <a:prstGeom prst="rect">
            <a:avLst/>
          </a:prstGeom>
        </p:spPr>
        <p:txBody>
          <a:bodyPr/>
          <a:lstStyle/>
          <a:p>
            <a:pPr lvl="0">
              <a:defRPr sz="1800">
                <a:solidFill>
                  <a:srgbClr val="000000"/>
                </a:solidFill>
              </a:defRPr>
            </a:pPr>
            <a:r>
              <a:rPr sz="3000">
                <a:solidFill>
                  <a:srgbClr val="FFFFFF"/>
                </a:solidFill>
              </a:rPr>
              <a:t>Body Level One</a:t>
            </a:r>
            <a:endParaRPr sz="3000">
              <a:solidFill>
                <a:srgbClr val="FFFFFF"/>
              </a:solidFill>
            </a:endParaRPr>
          </a:p>
          <a:p>
            <a:pPr lvl="1">
              <a:defRPr sz="1800">
                <a:solidFill>
                  <a:srgbClr val="000000"/>
                </a:solidFill>
              </a:defRPr>
            </a:pPr>
            <a:r>
              <a:rPr sz="3000">
                <a:solidFill>
                  <a:srgbClr val="FFFFFF"/>
                </a:solidFill>
              </a:rPr>
              <a:t>Body Level Two</a:t>
            </a:r>
            <a:endParaRPr sz="3000">
              <a:solidFill>
                <a:srgbClr val="FFFFFF"/>
              </a:solidFill>
            </a:endParaRPr>
          </a:p>
          <a:p>
            <a:pPr lvl="2">
              <a:defRPr sz="1800">
                <a:solidFill>
                  <a:srgbClr val="000000"/>
                </a:solidFill>
              </a:defRPr>
            </a:pPr>
            <a:r>
              <a:rPr sz="3000">
                <a:solidFill>
                  <a:srgbClr val="FFFFFF"/>
                </a:solidFill>
              </a:rPr>
              <a:t>Body Level Three</a:t>
            </a:r>
            <a:endParaRPr sz="3000">
              <a:solidFill>
                <a:srgbClr val="FFFFFF"/>
              </a:solidFill>
            </a:endParaRPr>
          </a:p>
          <a:p>
            <a:pPr lvl="3">
              <a:defRPr sz="1800">
                <a:solidFill>
                  <a:srgbClr val="000000"/>
                </a:solidFill>
              </a:defRPr>
            </a:pPr>
            <a:r>
              <a:rPr sz="3000">
                <a:solidFill>
                  <a:srgbClr val="FFFFFF"/>
                </a:solidFill>
              </a:rPr>
              <a:t>Body Level Four</a:t>
            </a:r>
            <a:endParaRPr sz="3000">
              <a:solidFill>
                <a:srgbClr val="FFFFFF"/>
              </a:solidFill>
            </a:endParaRPr>
          </a:p>
          <a:p>
            <a:pPr lvl="4">
              <a:defRPr sz="1800">
                <a:solidFill>
                  <a:srgbClr val="000000"/>
                </a:solidFill>
              </a:defRPr>
            </a:pPr>
            <a:r>
              <a:rPr sz="3000">
                <a:solidFill>
                  <a:srgbClr val="FFFFFF"/>
                </a:solidFill>
              </a:rPr>
              <a:t>Body Level Five</a:t>
            </a:r>
          </a:p>
        </p:txBody>
      </p:sp>
    </p:spTree>
  </p:cSld>
  <p:clrMapOvr>
    <a:masterClrMapping/>
  </p:clrMapOvr>
  <p:transitio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 Id="rId9" Type="http://schemas.openxmlformats.org/officeDocument/2006/relationships/slideLayout" Target="../slideLayouts/slideLayout7.xml"/><Relationship Id="rId10"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3333CC"/>
        </a:solidFill>
      </p:bgPr>
    </p:bg>
    <p:spTree>
      <p:nvGrpSpPr>
        <p:cNvPr id="1" name=""/>
        <p:cNvGrpSpPr/>
        <p:nvPr/>
      </p:nvGrpSpPr>
      <p:grpSpPr>
        <a:xfrm>
          <a:off x="0" y="0"/>
          <a:ext cx="0" cy="0"/>
          <a:chOff x="0" y="0"/>
          <a:chExt cx="0" cy="0"/>
        </a:xfrm>
      </p:grpSpPr>
      <p:pic>
        <p:nvPicPr>
          <p:cNvPr id="2" name="logo.png"/>
          <p:cNvPicPr/>
          <p:nvPr/>
        </p:nvPicPr>
        <p:blipFill>
          <a:blip r:embed="rId2">
            <a:extLst/>
          </a:blip>
          <a:stretch>
            <a:fillRect/>
          </a:stretch>
        </p:blipFill>
        <p:spPr>
          <a:xfrm>
            <a:off x="7686675" y="6194425"/>
            <a:ext cx="1304925" cy="511175"/>
          </a:xfrm>
          <a:prstGeom prst="rect">
            <a:avLst/>
          </a:prstGeom>
          <a:ln w="12700">
            <a:miter lim="400000"/>
          </a:ln>
        </p:spPr>
      </p:pic>
      <p:sp>
        <p:nvSpPr>
          <p:cNvPr id="3" name="Shape 3"/>
          <p:cNvSpPr/>
          <p:nvPr>
            <p:ph type="sldNum" sz="quarter" idx="2"/>
          </p:nvPr>
        </p:nvSpPr>
        <p:spPr>
          <a:xfrm>
            <a:off x="6553200" y="6248400"/>
            <a:ext cx="1905000" cy="287087"/>
          </a:xfrm>
          <a:prstGeom prst="rect">
            <a:avLst/>
          </a:prstGeom>
          <a:ln w="12700">
            <a:miter lim="400000"/>
          </a:ln>
        </p:spPr>
        <p:txBody>
          <a:bodyPr lIns="45719" rIns="45719">
            <a:spAutoFit/>
          </a:bodyPr>
          <a:lstStyle>
            <a:lvl1pPr algn="r">
              <a:defRPr sz="1400">
                <a:solidFill>
                  <a:srgbClr val="FFFFFF"/>
                </a:solidFill>
              </a:defRPr>
            </a:lvl1pPr>
          </a:lstStyle>
          <a:p>
            <a:pPr lvl="0"/>
            <a:fld id="{86CB4B4D-7CA3-9044-876B-883B54F8677D}" type="slidenum"/>
          </a:p>
        </p:txBody>
      </p:sp>
      <p:sp>
        <p:nvSpPr>
          <p:cNvPr id="4" name="Shape 4"/>
          <p:cNvSpPr/>
          <p:nvPr>
            <p:ph type="title"/>
          </p:nvPr>
        </p:nvSpPr>
        <p:spPr>
          <a:xfrm>
            <a:off x="685800" y="381000"/>
            <a:ext cx="7772400" cy="1600200"/>
          </a:xfrm>
          <a:prstGeom prst="rect">
            <a:avLst/>
          </a:prstGeom>
          <a:ln w="12700">
            <a:miter lim="400000"/>
          </a:ln>
          <a:extLst>
            <a:ext uri="{C572A759-6A51-4108-AA02-DFA0A04FC94B}">
              <ma14:wrappingTextBoxFlag xmlns:ma14="http://schemas.microsoft.com/office/mac/drawingml/2011/main" val="1"/>
            </a:ext>
          </a:extLst>
        </p:spPr>
        <p:txBody>
          <a:bodyPr lIns="45719" rIns="45719" anchor="ctr"/>
          <a:lstStyle/>
          <a:p>
            <a:pPr lvl="0">
              <a:defRPr sz="1800">
                <a:solidFill>
                  <a:srgbClr val="000000"/>
                </a:solidFill>
              </a:defRPr>
            </a:pPr>
            <a:r>
              <a:rPr sz="4400">
                <a:solidFill>
                  <a:srgbClr val="FFFFFF"/>
                </a:solidFill>
              </a:rPr>
              <a:t>Title Text</a:t>
            </a:r>
          </a:p>
        </p:txBody>
      </p:sp>
      <p:sp>
        <p:nvSpPr>
          <p:cNvPr id="5" name="Shape 5"/>
          <p:cNvSpPr/>
          <p:nvPr>
            <p:ph type="body" idx="1"/>
          </p:nvPr>
        </p:nvSpPr>
        <p:spPr>
          <a:xfrm>
            <a:off x="685800" y="1981200"/>
            <a:ext cx="7772400" cy="4876800"/>
          </a:xfrm>
          <a:prstGeom prst="rect">
            <a:avLst/>
          </a:prstGeom>
          <a:ln w="12700">
            <a:miter lim="400000"/>
          </a:ln>
          <a:extLst>
            <a:ext uri="{C572A759-6A51-4108-AA02-DFA0A04FC94B}">
              <ma14:wrappingTextBoxFlag xmlns:ma14="http://schemas.microsoft.com/office/mac/drawingml/2011/main" val="1"/>
            </a:ext>
          </a:extLst>
        </p:spPr>
        <p:txBody>
          <a:bodyPr lIns="45719" rIns="45719"/>
          <a:lstStyle/>
          <a:p>
            <a:pPr lvl="0">
              <a:defRPr sz="1800">
                <a:solidFill>
                  <a:srgbClr val="000000"/>
                </a:solidFill>
              </a:defRPr>
            </a:pPr>
            <a:r>
              <a:rPr sz="3000">
                <a:solidFill>
                  <a:srgbClr val="FFFFFF"/>
                </a:solidFill>
              </a:rPr>
              <a:t>Body Level One</a:t>
            </a:r>
            <a:endParaRPr sz="3000">
              <a:solidFill>
                <a:srgbClr val="FFFFFF"/>
              </a:solidFill>
            </a:endParaRPr>
          </a:p>
          <a:p>
            <a:pPr lvl="1">
              <a:defRPr sz="1800">
                <a:solidFill>
                  <a:srgbClr val="000000"/>
                </a:solidFill>
              </a:defRPr>
            </a:pPr>
            <a:r>
              <a:rPr sz="3000">
                <a:solidFill>
                  <a:srgbClr val="FFFFFF"/>
                </a:solidFill>
              </a:rPr>
              <a:t>Body Level Two</a:t>
            </a:r>
            <a:endParaRPr sz="3000">
              <a:solidFill>
                <a:srgbClr val="FFFFFF"/>
              </a:solidFill>
            </a:endParaRPr>
          </a:p>
          <a:p>
            <a:pPr lvl="2">
              <a:defRPr sz="1800">
                <a:solidFill>
                  <a:srgbClr val="000000"/>
                </a:solidFill>
              </a:defRPr>
            </a:pPr>
            <a:r>
              <a:rPr sz="3000">
                <a:solidFill>
                  <a:srgbClr val="FFFFFF"/>
                </a:solidFill>
              </a:rPr>
              <a:t>Body Level Three</a:t>
            </a:r>
            <a:endParaRPr sz="3000">
              <a:solidFill>
                <a:srgbClr val="FFFFFF"/>
              </a:solidFill>
            </a:endParaRPr>
          </a:p>
          <a:p>
            <a:pPr lvl="3">
              <a:defRPr sz="1800">
                <a:solidFill>
                  <a:srgbClr val="000000"/>
                </a:solidFill>
              </a:defRPr>
            </a:pPr>
            <a:r>
              <a:rPr sz="3000">
                <a:solidFill>
                  <a:srgbClr val="FFFFFF"/>
                </a:solidFill>
              </a:rPr>
              <a:t>Body Level Four</a:t>
            </a:r>
            <a:endParaRPr sz="3000">
              <a:solidFill>
                <a:srgbClr val="FFFFFF"/>
              </a:solidFill>
            </a:endParaRPr>
          </a:p>
          <a:p>
            <a:pPr lvl="4">
              <a:defRPr sz="1800">
                <a:solidFill>
                  <a:srgbClr val="000000"/>
                </a:solidFill>
              </a:defRPr>
            </a:pPr>
            <a:r>
              <a:rPr sz="3000">
                <a:solidFill>
                  <a:srgbClr val="FFFFFF"/>
                </a:solidFill>
              </a:rPr>
              <a:t>Body Level Five</a:t>
            </a: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Lst>
  <p:transition spd="med" advClick="1"/>
  <p:txStyles>
    <p:titleStyle>
      <a:lvl1pPr algn="ctr">
        <a:defRPr sz="4400">
          <a:solidFill>
            <a:srgbClr val="FFFFFF"/>
          </a:solidFill>
          <a:latin typeface="Times New Roman"/>
          <a:ea typeface="Times New Roman"/>
          <a:cs typeface="Times New Roman"/>
          <a:sym typeface="Times New Roman"/>
        </a:defRPr>
      </a:lvl1pPr>
      <a:lvl2pPr algn="ctr">
        <a:defRPr sz="4400">
          <a:solidFill>
            <a:srgbClr val="FFFFFF"/>
          </a:solidFill>
          <a:latin typeface="Times New Roman"/>
          <a:ea typeface="Times New Roman"/>
          <a:cs typeface="Times New Roman"/>
          <a:sym typeface="Times New Roman"/>
        </a:defRPr>
      </a:lvl2pPr>
      <a:lvl3pPr algn="ctr">
        <a:defRPr sz="4400">
          <a:solidFill>
            <a:srgbClr val="FFFFFF"/>
          </a:solidFill>
          <a:latin typeface="Times New Roman"/>
          <a:ea typeface="Times New Roman"/>
          <a:cs typeface="Times New Roman"/>
          <a:sym typeface="Times New Roman"/>
        </a:defRPr>
      </a:lvl3pPr>
      <a:lvl4pPr algn="ctr">
        <a:defRPr sz="4400">
          <a:solidFill>
            <a:srgbClr val="FFFFFF"/>
          </a:solidFill>
          <a:latin typeface="Times New Roman"/>
          <a:ea typeface="Times New Roman"/>
          <a:cs typeface="Times New Roman"/>
          <a:sym typeface="Times New Roman"/>
        </a:defRPr>
      </a:lvl4pPr>
      <a:lvl5pPr algn="ctr">
        <a:defRPr sz="4400">
          <a:solidFill>
            <a:srgbClr val="FFFFFF"/>
          </a:solidFill>
          <a:latin typeface="Times New Roman"/>
          <a:ea typeface="Times New Roman"/>
          <a:cs typeface="Times New Roman"/>
          <a:sym typeface="Times New Roman"/>
        </a:defRPr>
      </a:lvl5pPr>
      <a:lvl6pPr indent="457200" algn="ctr">
        <a:defRPr sz="4400">
          <a:solidFill>
            <a:srgbClr val="FFFFFF"/>
          </a:solidFill>
          <a:latin typeface="Times New Roman"/>
          <a:ea typeface="Times New Roman"/>
          <a:cs typeface="Times New Roman"/>
          <a:sym typeface="Times New Roman"/>
        </a:defRPr>
      </a:lvl6pPr>
      <a:lvl7pPr indent="914400" algn="ctr">
        <a:defRPr sz="4400">
          <a:solidFill>
            <a:srgbClr val="FFFFFF"/>
          </a:solidFill>
          <a:latin typeface="Times New Roman"/>
          <a:ea typeface="Times New Roman"/>
          <a:cs typeface="Times New Roman"/>
          <a:sym typeface="Times New Roman"/>
        </a:defRPr>
      </a:lvl7pPr>
      <a:lvl8pPr indent="1371600" algn="ctr">
        <a:defRPr sz="4400">
          <a:solidFill>
            <a:srgbClr val="FFFFFF"/>
          </a:solidFill>
          <a:latin typeface="Times New Roman"/>
          <a:ea typeface="Times New Roman"/>
          <a:cs typeface="Times New Roman"/>
          <a:sym typeface="Times New Roman"/>
        </a:defRPr>
      </a:lvl8pPr>
      <a:lvl9pPr indent="1828800" algn="ctr">
        <a:defRPr sz="4400">
          <a:solidFill>
            <a:srgbClr val="FFFFFF"/>
          </a:solidFill>
          <a:latin typeface="Times New Roman"/>
          <a:ea typeface="Times New Roman"/>
          <a:cs typeface="Times New Roman"/>
          <a:sym typeface="Times New Roman"/>
        </a:defRPr>
      </a:lvl9pPr>
    </p:titleStyle>
    <p:bodyStyle>
      <a:lvl1pPr marL="321468" indent="-321468">
        <a:lnSpc>
          <a:spcPct val="80000"/>
        </a:lnSpc>
        <a:spcBef>
          <a:spcPts val="600"/>
        </a:spcBef>
        <a:buSzPct val="100000"/>
        <a:buAutoNum type="alphaUcPeriod" startAt="1"/>
        <a:defRPr sz="3000">
          <a:solidFill>
            <a:srgbClr val="FFFFFF"/>
          </a:solidFill>
          <a:latin typeface="+mj-lt"/>
          <a:ea typeface="+mj-ea"/>
          <a:cs typeface="+mj-cs"/>
          <a:sym typeface="Helvetica"/>
        </a:defRPr>
      </a:lvl1pPr>
      <a:lvl2pPr marL="763360" indent="-306160">
        <a:lnSpc>
          <a:spcPct val="80000"/>
        </a:lnSpc>
        <a:spcBef>
          <a:spcPts val="600"/>
        </a:spcBef>
        <a:buSzPct val="100000"/>
        <a:buAutoNum type="alphaUcPeriod" startAt="1"/>
        <a:defRPr sz="3000">
          <a:solidFill>
            <a:srgbClr val="FFFFFF"/>
          </a:solidFill>
          <a:latin typeface="+mj-lt"/>
          <a:ea typeface="+mj-ea"/>
          <a:cs typeface="+mj-cs"/>
          <a:sym typeface="Helvetica"/>
        </a:defRPr>
      </a:lvl2pPr>
      <a:lvl3pPr marL="1200150" indent="-285750">
        <a:lnSpc>
          <a:spcPct val="80000"/>
        </a:lnSpc>
        <a:spcBef>
          <a:spcPts val="600"/>
        </a:spcBef>
        <a:buSzPct val="100000"/>
        <a:buAutoNum type="alphaUcPeriod" startAt="1"/>
        <a:defRPr sz="3000">
          <a:solidFill>
            <a:srgbClr val="FFFFFF"/>
          </a:solidFill>
          <a:latin typeface="+mj-lt"/>
          <a:ea typeface="+mj-ea"/>
          <a:cs typeface="+mj-cs"/>
          <a:sym typeface="Helvetica"/>
        </a:defRPr>
      </a:lvl3pPr>
      <a:lvl4pPr marL="1714500" indent="-342900">
        <a:lnSpc>
          <a:spcPct val="80000"/>
        </a:lnSpc>
        <a:spcBef>
          <a:spcPts val="600"/>
        </a:spcBef>
        <a:buSzPct val="100000"/>
        <a:buAutoNum type="alphaUcPeriod" startAt="1"/>
        <a:defRPr sz="3000">
          <a:solidFill>
            <a:srgbClr val="FFFFFF"/>
          </a:solidFill>
          <a:latin typeface="+mj-lt"/>
          <a:ea typeface="+mj-ea"/>
          <a:cs typeface="+mj-cs"/>
          <a:sym typeface="Helvetica"/>
        </a:defRPr>
      </a:lvl4pPr>
      <a:lvl5pPr marL="2209800" indent="-381000">
        <a:lnSpc>
          <a:spcPct val="80000"/>
        </a:lnSpc>
        <a:spcBef>
          <a:spcPts val="600"/>
        </a:spcBef>
        <a:buSzPct val="100000"/>
        <a:buAutoNum type="alphaUcPeriod" startAt="1"/>
        <a:defRPr sz="3000">
          <a:solidFill>
            <a:srgbClr val="FFFFFF"/>
          </a:solidFill>
          <a:latin typeface="+mj-lt"/>
          <a:ea typeface="+mj-ea"/>
          <a:cs typeface="+mj-cs"/>
          <a:sym typeface="Helvetica"/>
        </a:defRPr>
      </a:lvl5pPr>
      <a:lvl6pPr marL="2667000" indent="-381000">
        <a:lnSpc>
          <a:spcPct val="80000"/>
        </a:lnSpc>
        <a:spcBef>
          <a:spcPts val="600"/>
        </a:spcBef>
        <a:buSzPct val="100000"/>
        <a:buAutoNum type="alphaUcPeriod" startAt="1"/>
        <a:defRPr sz="3000">
          <a:solidFill>
            <a:srgbClr val="FFFFFF"/>
          </a:solidFill>
          <a:latin typeface="+mj-lt"/>
          <a:ea typeface="+mj-ea"/>
          <a:cs typeface="+mj-cs"/>
          <a:sym typeface="Helvetica"/>
        </a:defRPr>
      </a:lvl6pPr>
      <a:lvl7pPr marL="3124200" indent="-381000">
        <a:lnSpc>
          <a:spcPct val="80000"/>
        </a:lnSpc>
        <a:spcBef>
          <a:spcPts val="600"/>
        </a:spcBef>
        <a:buSzPct val="100000"/>
        <a:buAutoNum type="alphaUcPeriod" startAt="1"/>
        <a:defRPr sz="3000">
          <a:solidFill>
            <a:srgbClr val="FFFFFF"/>
          </a:solidFill>
          <a:latin typeface="+mj-lt"/>
          <a:ea typeface="+mj-ea"/>
          <a:cs typeface="+mj-cs"/>
          <a:sym typeface="Helvetica"/>
        </a:defRPr>
      </a:lvl7pPr>
      <a:lvl8pPr marL="3581400" indent="-381000">
        <a:lnSpc>
          <a:spcPct val="80000"/>
        </a:lnSpc>
        <a:spcBef>
          <a:spcPts val="600"/>
        </a:spcBef>
        <a:buSzPct val="100000"/>
        <a:buAutoNum type="alphaUcPeriod" startAt="1"/>
        <a:defRPr sz="3000">
          <a:solidFill>
            <a:srgbClr val="FFFFFF"/>
          </a:solidFill>
          <a:latin typeface="+mj-lt"/>
          <a:ea typeface="+mj-ea"/>
          <a:cs typeface="+mj-cs"/>
          <a:sym typeface="Helvetica"/>
        </a:defRPr>
      </a:lvl8pPr>
      <a:lvl9pPr marL="4038600" indent="-381000">
        <a:lnSpc>
          <a:spcPct val="80000"/>
        </a:lnSpc>
        <a:spcBef>
          <a:spcPts val="600"/>
        </a:spcBef>
        <a:buSzPct val="100000"/>
        <a:buAutoNum type="alphaUcPeriod" startAt="1"/>
        <a:defRPr sz="3000">
          <a:solidFill>
            <a:srgbClr val="FFFFFF"/>
          </a:solidFill>
          <a:latin typeface="+mj-lt"/>
          <a:ea typeface="+mj-ea"/>
          <a:cs typeface="+mj-cs"/>
          <a:sym typeface="Helvetica"/>
        </a:defRPr>
      </a:lvl9pPr>
    </p:bodyStyle>
    <p:otherStyle>
      <a:lvl1pPr algn="r">
        <a:defRPr sz="1400">
          <a:solidFill>
            <a:schemeClr val="tx1"/>
          </a:solidFill>
          <a:latin typeface="+mn-lt"/>
          <a:ea typeface="+mn-ea"/>
          <a:cs typeface="+mn-cs"/>
          <a:sym typeface="Times New Roman"/>
        </a:defRPr>
      </a:lvl1pPr>
      <a:lvl2pPr indent="457200" algn="r">
        <a:defRPr sz="1400">
          <a:solidFill>
            <a:schemeClr val="tx1"/>
          </a:solidFill>
          <a:latin typeface="+mn-lt"/>
          <a:ea typeface="+mn-ea"/>
          <a:cs typeface="+mn-cs"/>
          <a:sym typeface="Times New Roman"/>
        </a:defRPr>
      </a:lvl2pPr>
      <a:lvl3pPr indent="914400" algn="r">
        <a:defRPr sz="1400">
          <a:solidFill>
            <a:schemeClr val="tx1"/>
          </a:solidFill>
          <a:latin typeface="+mn-lt"/>
          <a:ea typeface="+mn-ea"/>
          <a:cs typeface="+mn-cs"/>
          <a:sym typeface="Times New Roman"/>
        </a:defRPr>
      </a:lvl3pPr>
      <a:lvl4pPr indent="1371600" algn="r">
        <a:defRPr sz="1400">
          <a:solidFill>
            <a:schemeClr val="tx1"/>
          </a:solidFill>
          <a:latin typeface="+mn-lt"/>
          <a:ea typeface="+mn-ea"/>
          <a:cs typeface="+mn-cs"/>
          <a:sym typeface="Times New Roman"/>
        </a:defRPr>
      </a:lvl4pPr>
      <a:lvl5pPr indent="1828800" algn="r">
        <a:defRPr sz="1400">
          <a:solidFill>
            <a:schemeClr val="tx1"/>
          </a:solidFill>
          <a:latin typeface="+mn-lt"/>
          <a:ea typeface="+mn-ea"/>
          <a:cs typeface="+mn-cs"/>
          <a:sym typeface="Times New Roman"/>
        </a:defRPr>
      </a:lvl5pPr>
      <a:lvl6pPr algn="r">
        <a:defRPr sz="1400">
          <a:solidFill>
            <a:schemeClr val="tx1"/>
          </a:solidFill>
          <a:latin typeface="+mn-lt"/>
          <a:ea typeface="+mn-ea"/>
          <a:cs typeface="+mn-cs"/>
          <a:sym typeface="Times New Roman"/>
        </a:defRPr>
      </a:lvl6pPr>
      <a:lvl7pPr algn="r">
        <a:defRPr sz="1400">
          <a:solidFill>
            <a:schemeClr val="tx1"/>
          </a:solidFill>
          <a:latin typeface="+mn-lt"/>
          <a:ea typeface="+mn-ea"/>
          <a:cs typeface="+mn-cs"/>
          <a:sym typeface="Times New Roman"/>
        </a:defRPr>
      </a:lvl7pPr>
      <a:lvl8pPr algn="r">
        <a:defRPr sz="1400">
          <a:solidFill>
            <a:schemeClr val="tx1"/>
          </a:solidFill>
          <a:latin typeface="+mn-lt"/>
          <a:ea typeface="+mn-ea"/>
          <a:cs typeface="+mn-cs"/>
          <a:sym typeface="Times New Roman"/>
        </a:defRPr>
      </a:lvl8pPr>
      <a:lvl9pPr algn="r">
        <a:defRPr sz="1400">
          <a:solidFill>
            <a:schemeClr val="tx1"/>
          </a:solidFill>
          <a:latin typeface="+mn-lt"/>
          <a:ea typeface="+mn-ea"/>
          <a:cs typeface="+mn-cs"/>
          <a:sym typeface="Times New Roman"/>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chart" Target="../charts/chart1.xml"/><Relationship Id="rId4" Type="http://schemas.openxmlformats.org/officeDocument/2006/relationships/chart" Target="../charts/chart2.xml"/></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7.jpeg"/><Relationship Id="rId4" Type="http://schemas.openxmlformats.org/officeDocument/2006/relationships/image" Target="../media/image8.jpeg"/></Relationships>

</file>

<file path=ppt/slides/_rels/slide14.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5.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6.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7.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8.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9.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 Id="rId3" Type="http://schemas.openxmlformats.org/officeDocument/2006/relationships/image" Target="../media/image2.png"/><Relationship Id="rId4" Type="http://schemas.openxmlformats.org/officeDocument/2006/relationships/chart" Target="../charts/chart3.xml"/></Relationships>

</file>

<file path=ppt/slides/_rels/slide2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jpeg"/><Relationship Id="rId4" Type="http://schemas.openxmlformats.org/officeDocument/2006/relationships/image" Target="../media/image2.jpeg"/></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3.jpeg"/><Relationship Id="rId4" Type="http://schemas.openxmlformats.org/officeDocument/2006/relationships/image" Target="../media/image4.jpeg"/><Relationship Id="rId5" Type="http://schemas.openxmlformats.org/officeDocument/2006/relationships/image" Target="../media/image5.jpeg"/></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6.jpeg"/></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3" name="Shape 43"/>
          <p:cNvSpPr/>
          <p:nvPr>
            <p:ph type="title"/>
          </p:nvPr>
        </p:nvSpPr>
        <p:spPr>
          <a:xfrm>
            <a:off x="212452" y="423963"/>
            <a:ext cx="8719096" cy="930565"/>
          </a:xfrm>
          <a:prstGeom prst="rect">
            <a:avLst/>
          </a:prstGeom>
        </p:spPr>
        <p:txBody>
          <a:bodyPr lIns="0" tIns="0" rIns="0" bIns="0">
            <a:normAutofit fontScale="100000" lnSpcReduction="0"/>
          </a:bodyPr>
          <a:lstStyle/>
          <a:p>
            <a:pPr lvl="0">
              <a:defRPr sz="1800">
                <a:solidFill>
                  <a:srgbClr val="000000"/>
                </a:solidFill>
              </a:defRPr>
            </a:pPr>
            <a:r>
              <a:rPr sz="3500">
                <a:solidFill>
                  <a:srgbClr val="FFFFFF"/>
                </a:solidFill>
              </a:rPr>
              <a:t>Proposal Cycle: Updates and Plans</a:t>
            </a:r>
          </a:p>
        </p:txBody>
      </p:sp>
      <p:sp>
        <p:nvSpPr>
          <p:cNvPr id="44" name="Shape 44"/>
          <p:cNvSpPr/>
          <p:nvPr>
            <p:ph type="body" idx="1"/>
          </p:nvPr>
        </p:nvSpPr>
        <p:spPr>
          <a:xfrm>
            <a:off x="799717" y="2780619"/>
            <a:ext cx="7900166" cy="3438735"/>
          </a:xfrm>
          <a:prstGeom prst="rect">
            <a:avLst/>
          </a:prstGeom>
        </p:spPr>
        <p:txBody>
          <a:bodyPr lIns="0" tIns="0" rIns="0" bIns="0">
            <a:normAutofit fontScale="100000" lnSpcReduction="0"/>
          </a:bodyPr>
          <a:lstStyle/>
          <a:p>
            <a:pPr lvl="0" marL="228599" indent="-228599">
              <a:defRPr sz="1800">
                <a:solidFill>
                  <a:srgbClr val="000000"/>
                </a:solidFill>
              </a:defRPr>
            </a:pPr>
            <a:r>
              <a:rPr sz="3000">
                <a:solidFill>
                  <a:srgbClr val="FFFFFF"/>
                </a:solidFill>
              </a:rPr>
              <a:t>Highlights of CDO activities</a:t>
            </a:r>
            <a:endParaRPr sz="3000">
              <a:solidFill>
                <a:srgbClr val="FFFFFF"/>
              </a:solidFill>
            </a:endParaRPr>
          </a:p>
          <a:p>
            <a:pPr lvl="0" marL="228599" indent="-228599">
              <a:defRPr sz="1800">
                <a:solidFill>
                  <a:srgbClr val="000000"/>
                </a:solidFill>
              </a:defRPr>
            </a:pPr>
            <a:r>
              <a:rPr sz="3000">
                <a:solidFill>
                  <a:srgbClr val="FFFFFF"/>
                </a:solidFill>
              </a:rPr>
              <a:t>Report on Cycle 16</a:t>
            </a:r>
            <a:endParaRPr sz="3000">
              <a:solidFill>
                <a:srgbClr val="FFFFFF"/>
              </a:solidFill>
            </a:endParaRPr>
          </a:p>
          <a:p>
            <a:pPr lvl="0" marL="228599" indent="-228599">
              <a:defRPr sz="1800">
                <a:solidFill>
                  <a:srgbClr val="000000"/>
                </a:solidFill>
              </a:defRPr>
            </a:pPr>
            <a:r>
              <a:rPr sz="3000">
                <a:solidFill>
                  <a:srgbClr val="FFFFFF"/>
                </a:solidFill>
              </a:rPr>
              <a:t>Plans for Cycle 17 and beyond</a:t>
            </a:r>
            <a:endParaRPr sz="3000">
              <a:solidFill>
                <a:srgbClr val="FFFFFF"/>
              </a:solidFill>
            </a:endParaRPr>
          </a:p>
          <a:p>
            <a:pPr lvl="0" marL="228599" indent="-228599">
              <a:defRPr sz="1800">
                <a:solidFill>
                  <a:srgbClr val="000000"/>
                </a:solidFill>
              </a:defRPr>
            </a:pPr>
            <a:r>
              <a:rPr sz="3000">
                <a:solidFill>
                  <a:srgbClr val="FFFFFF"/>
                </a:solidFill>
              </a:rPr>
              <a:t>Proposed changes to GTO target submission timeline</a:t>
            </a:r>
            <a:endParaRPr sz="3000">
              <a:solidFill>
                <a:srgbClr val="FFFFFF"/>
              </a:solidFill>
            </a:endParaRPr>
          </a:p>
          <a:p>
            <a:pPr lvl="0" marL="228599" indent="-228599">
              <a:defRPr sz="1800">
                <a:solidFill>
                  <a:srgbClr val="000000"/>
                </a:solidFill>
              </a:defRPr>
            </a:pPr>
            <a:r>
              <a:rPr sz="3000">
                <a:solidFill>
                  <a:srgbClr val="FFFFFF"/>
                </a:solidFill>
              </a:rPr>
              <a:t>The “Fair Share” calculation</a:t>
            </a:r>
          </a:p>
        </p:txBody>
      </p:sp>
      <p:sp>
        <p:nvSpPr>
          <p:cNvPr id="45" name="Shape 45"/>
          <p:cNvSpPr/>
          <p:nvPr/>
        </p:nvSpPr>
        <p:spPr>
          <a:xfrm>
            <a:off x="2752937" y="1564016"/>
            <a:ext cx="3419437" cy="8280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lvl="0" algn="ctr">
              <a:defRPr sz="1800"/>
            </a:pPr>
            <a:r>
              <a:rPr sz="2400">
                <a:solidFill>
                  <a:srgbClr val="FFFFFF"/>
                </a:solidFill>
                <a:latin typeface="+mj-lt"/>
                <a:ea typeface="+mj-ea"/>
                <a:cs typeface="+mj-cs"/>
                <a:sym typeface="Helvetica"/>
              </a:rPr>
              <a:t>Andrea Prestwich, </a:t>
            </a:r>
            <a:endParaRPr sz="2400">
              <a:solidFill>
                <a:srgbClr val="FFFFFF"/>
              </a:solidFill>
              <a:latin typeface="+mj-lt"/>
              <a:ea typeface="+mj-ea"/>
              <a:cs typeface="+mj-cs"/>
              <a:sym typeface="Helvetica"/>
            </a:endParaRPr>
          </a:p>
          <a:p>
            <a:pPr lvl="0" algn="ctr">
              <a:defRPr sz="1800"/>
            </a:pPr>
            <a:r>
              <a:rPr sz="2400">
                <a:solidFill>
                  <a:srgbClr val="FFFFFF"/>
                </a:solidFill>
                <a:latin typeface="+mj-lt"/>
                <a:ea typeface="+mj-ea"/>
                <a:cs typeface="+mj-cs"/>
                <a:sym typeface="Helvetica"/>
              </a:rPr>
              <a:t>Peer Review Team Lead</a:t>
            </a:r>
          </a:p>
        </p:txBody>
      </p:sp>
    </p:spTree>
  </p:cSld>
  <p:clrMapOvr>
    <a:masterClrMapping/>
  </p:clrMapOvr>
  <p:transitio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7" name="Shape 97"/>
          <p:cNvSpPr/>
          <p:nvPr>
            <p:ph type="title"/>
          </p:nvPr>
        </p:nvSpPr>
        <p:spPr>
          <a:xfrm>
            <a:off x="212452" y="65814"/>
            <a:ext cx="8719096" cy="930565"/>
          </a:xfrm>
          <a:prstGeom prst="rect">
            <a:avLst/>
          </a:prstGeom>
        </p:spPr>
        <p:txBody>
          <a:bodyPr lIns="0" tIns="0" rIns="0" bIns="0">
            <a:normAutofit fontScale="100000" lnSpcReduction="0"/>
          </a:bodyPr>
          <a:lstStyle/>
          <a:p>
            <a:pPr lvl="0">
              <a:defRPr sz="1800">
                <a:solidFill>
                  <a:srgbClr val="000000"/>
                </a:solidFill>
              </a:defRPr>
            </a:pPr>
            <a:r>
              <a:rPr sz="3500">
                <a:solidFill>
                  <a:srgbClr val="FFFFFF"/>
                </a:solidFill>
              </a:rPr>
              <a:t>XVP Plans for Cycle 18 and Beyond</a:t>
            </a:r>
          </a:p>
        </p:txBody>
      </p:sp>
      <p:sp>
        <p:nvSpPr>
          <p:cNvPr id="98" name="Shape 98"/>
          <p:cNvSpPr/>
          <p:nvPr>
            <p:ph type="body" idx="1"/>
          </p:nvPr>
        </p:nvSpPr>
        <p:spPr>
          <a:xfrm>
            <a:off x="845265" y="800962"/>
            <a:ext cx="7453470" cy="6320742"/>
          </a:xfrm>
          <a:prstGeom prst="rect">
            <a:avLst/>
          </a:prstGeom>
        </p:spPr>
        <p:txBody>
          <a:bodyPr lIns="65023" tIns="65023" rIns="65023" bIns="65023">
            <a:normAutofit fontScale="100000" lnSpcReduction="0"/>
          </a:bodyPr>
          <a:lstStyle/>
          <a:p>
            <a:pPr lvl="0" marL="342900" indent="-342900">
              <a:buSzTx/>
              <a:buNone/>
              <a:defRPr sz="1800">
                <a:solidFill>
                  <a:srgbClr val="000000"/>
                </a:solidFill>
              </a:defRPr>
            </a:pPr>
            <a:endParaRPr sz="2300">
              <a:solidFill>
                <a:srgbClr val="FFFFFF"/>
              </a:solidFill>
            </a:endParaRPr>
          </a:p>
          <a:p>
            <a:pPr lvl="0" marL="342900" indent="-342900">
              <a:buSzTx/>
              <a:buNone/>
              <a:defRPr sz="1800">
                <a:solidFill>
                  <a:srgbClr val="000000"/>
                </a:solidFill>
              </a:defRPr>
            </a:pPr>
            <a:r>
              <a:rPr sz="2300">
                <a:solidFill>
                  <a:srgbClr val="FFFFFF"/>
                </a:solidFill>
              </a:rPr>
              <a:t>	</a:t>
            </a:r>
            <a:r>
              <a:rPr sz="2600">
                <a:solidFill>
                  <a:srgbClr val="FFFFFF"/>
                </a:solidFill>
              </a:rPr>
              <a:t>Under the assumption we will continue with the XVP program in some form, two scenarios for XVP calls:</a:t>
            </a:r>
            <a:endParaRPr sz="2600">
              <a:solidFill>
                <a:srgbClr val="FFFFFF"/>
              </a:solidFill>
            </a:endParaRPr>
          </a:p>
          <a:p>
            <a:pPr lvl="0">
              <a:defRPr sz="1800">
                <a:solidFill>
                  <a:srgbClr val="000000"/>
                </a:solidFill>
              </a:defRPr>
            </a:pPr>
            <a:endParaRPr sz="2600">
              <a:solidFill>
                <a:srgbClr val="FFFFFF"/>
              </a:solidFill>
            </a:endParaRPr>
          </a:p>
          <a:p>
            <a:pPr lvl="1" marL="885491" indent="-428291">
              <a:defRPr sz="1800">
                <a:solidFill>
                  <a:srgbClr val="000000"/>
                </a:solidFill>
              </a:defRPr>
            </a:pPr>
            <a:r>
              <a:rPr sz="2600">
                <a:solidFill>
                  <a:srgbClr val="FFFFFF"/>
                </a:solidFill>
              </a:rPr>
              <a:t>New XVP Call in Cycle 18, borrowing from Cycle 19</a:t>
            </a:r>
            <a:endParaRPr sz="2600">
              <a:solidFill>
                <a:srgbClr val="FFFFFF"/>
              </a:solidFill>
            </a:endParaRPr>
          </a:p>
          <a:p>
            <a:pPr lvl="2" marL="1342691" indent="-428291">
              <a:defRPr sz="1800">
                <a:solidFill>
                  <a:srgbClr val="000000"/>
                </a:solidFill>
              </a:defRPr>
            </a:pPr>
            <a:r>
              <a:rPr sz="2600">
                <a:solidFill>
                  <a:srgbClr val="FFFFFF"/>
                </a:solidFill>
              </a:rPr>
              <a:t>~5 Msec available for XVPs as soon as possible</a:t>
            </a:r>
            <a:endParaRPr sz="2600">
              <a:solidFill>
                <a:srgbClr val="FFFFFF"/>
              </a:solidFill>
            </a:endParaRPr>
          </a:p>
          <a:p>
            <a:pPr lvl="1" marL="885491" indent="-428291">
              <a:defRPr sz="1800">
                <a:solidFill>
                  <a:srgbClr val="000000"/>
                </a:solidFill>
              </a:defRPr>
            </a:pPr>
            <a:r>
              <a:rPr sz="2600">
                <a:solidFill>
                  <a:srgbClr val="FFFFFF"/>
                </a:solidFill>
              </a:rPr>
              <a:t>New XVP Call in Cycle 19, borrowing from Cycle 20</a:t>
            </a:r>
            <a:endParaRPr sz="2600">
              <a:solidFill>
                <a:srgbClr val="FFFFFF"/>
              </a:solidFill>
            </a:endParaRPr>
          </a:p>
          <a:p>
            <a:pPr lvl="2" marL="1342691" indent="-428291">
              <a:defRPr sz="1800">
                <a:solidFill>
                  <a:srgbClr val="000000"/>
                </a:solidFill>
              </a:defRPr>
            </a:pPr>
            <a:r>
              <a:rPr sz="2600">
                <a:solidFill>
                  <a:srgbClr val="FFFFFF"/>
                </a:solidFill>
              </a:rPr>
              <a:t>Two Cycles without XVPs will allow ~10 Msec LP time in Cycles 17-18, relieving some of the LP pressure</a:t>
            </a:r>
          </a:p>
        </p:txBody>
      </p:sp>
    </p:spTree>
  </p:cSld>
  <p:clrMapOvr>
    <a:masterClrMapping/>
  </p:clrMapOvr>
  <p:transition spd="med" advClick="1"/>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02" name="Shape 102"/>
          <p:cNvSpPr/>
          <p:nvPr>
            <p:ph type="title"/>
          </p:nvPr>
        </p:nvSpPr>
        <p:spPr>
          <a:xfrm>
            <a:off x="212452" y="65814"/>
            <a:ext cx="8719096" cy="930565"/>
          </a:xfrm>
          <a:prstGeom prst="rect">
            <a:avLst/>
          </a:prstGeom>
        </p:spPr>
        <p:txBody>
          <a:bodyPr lIns="0" tIns="0" rIns="0" bIns="0">
            <a:normAutofit fontScale="100000" lnSpcReduction="0"/>
          </a:bodyPr>
          <a:lstStyle/>
          <a:p>
            <a:pPr lvl="0">
              <a:defRPr sz="1800">
                <a:solidFill>
                  <a:srgbClr val="000000"/>
                </a:solidFill>
              </a:defRPr>
            </a:pPr>
            <a:r>
              <a:rPr sz="3500">
                <a:solidFill>
                  <a:srgbClr val="FFFFFF"/>
                </a:solidFill>
              </a:rPr>
              <a:t>XVP Plans for Cycle 18 and Beyond</a:t>
            </a:r>
          </a:p>
        </p:txBody>
      </p:sp>
      <p:graphicFrame>
        <p:nvGraphicFramePr>
          <p:cNvPr id="103" name="Table 103"/>
          <p:cNvGraphicFramePr/>
          <p:nvPr/>
        </p:nvGraphicFramePr>
        <p:xfrm>
          <a:off x="1193827" y="2081922"/>
          <a:ext cx="7120388" cy="3787364"/>
        </p:xfrm>
        <a:graphic xmlns:a="http://schemas.openxmlformats.org/drawingml/2006/main">
          <a:graphicData uri="http://schemas.openxmlformats.org/drawingml/2006/table">
            <a:tbl>
              <a:tblPr firstCol="1" firstRow="0" lastCol="0" lastRow="0" bandCol="0" bandRow="1" rtl="0">
                <a:tableStyleId>{4C3C2611-4C71-4FC5-86AE-919BDF0F9419}</a:tableStyleId>
              </a:tblPr>
              <a:tblGrid>
                <a:gridCol w="2914464"/>
                <a:gridCol w="723900"/>
                <a:gridCol w="553368"/>
                <a:gridCol w="596900"/>
                <a:gridCol w="687193"/>
                <a:gridCol w="767038"/>
                <a:gridCol w="869079"/>
              </a:tblGrid>
              <a:tr h="539547">
                <a:tc>
                  <a:txBody>
                    <a:bodyPr/>
                    <a:lstStyle/>
                    <a:p>
                      <a:pPr lvl="0" algn="l">
                        <a:spcBef>
                          <a:spcPts val="500"/>
                        </a:spcBef>
                        <a:defRPr b="0" i="0" sz="1800">
                          <a:solidFill>
                            <a:srgbClr val="000000"/>
                          </a:solidFill>
                        </a:defRPr>
                      </a:pPr>
                      <a:r>
                        <a:rPr b="1" i="1" sz="2000">
                          <a:solidFill>
                            <a:srgbClr val="FFFFFF"/>
                          </a:solidFill>
                        </a:rPr>
                        <a:t>Cycle</a:t>
                      </a:r>
                    </a:p>
                  </a:txBody>
                  <a:tcPr marL="63500" marR="63500" marT="63500" marB="63500" anchor="t" anchorCtr="0" horzOverflow="overflow">
                    <a:solidFill>
                      <a:srgbClr val="2929A3"/>
                    </a:solidFill>
                  </a:tcPr>
                </a:tc>
                <a:tc>
                  <a:txBody>
                    <a:bodyPr/>
                    <a:lstStyle/>
                    <a:p>
                      <a:pPr lvl="0" algn="l">
                        <a:spcBef>
                          <a:spcPts val="500"/>
                        </a:spcBef>
                        <a:defRPr b="0" i="0" sz="1800"/>
                      </a:pPr>
                      <a:r>
                        <a:rPr b="1" i="1" sz="2000">
                          <a:solidFill>
                            <a:srgbClr val="FFFFFF"/>
                          </a:solidFill>
                        </a:rPr>
                        <a:t>17</a:t>
                      </a:r>
                    </a:p>
                  </a:txBody>
                  <a:tcPr marL="63500" marR="63500" marT="63500" marB="63500" anchor="t" anchorCtr="0" horzOverflow="overflow">
                    <a:solidFill>
                      <a:srgbClr val="6666D9"/>
                    </a:solidFill>
                  </a:tcPr>
                </a:tc>
                <a:tc>
                  <a:txBody>
                    <a:bodyPr/>
                    <a:lstStyle/>
                    <a:p>
                      <a:pPr lvl="0" algn="l">
                        <a:spcBef>
                          <a:spcPts val="500"/>
                        </a:spcBef>
                        <a:defRPr b="0" i="0" sz="1800"/>
                      </a:pPr>
                      <a:r>
                        <a:rPr b="1" i="1" sz="2000">
                          <a:solidFill>
                            <a:srgbClr val="FFFFFF"/>
                          </a:solidFill>
                        </a:rPr>
                        <a:t>18</a:t>
                      </a:r>
                    </a:p>
                  </a:txBody>
                  <a:tcPr marL="63500" marR="63500" marT="63500" marB="63500" anchor="t" anchorCtr="0" horzOverflow="overflow">
                    <a:solidFill>
                      <a:srgbClr val="942192"/>
                    </a:solidFill>
                  </a:tcPr>
                </a:tc>
                <a:tc>
                  <a:txBody>
                    <a:bodyPr/>
                    <a:lstStyle/>
                    <a:p>
                      <a:pPr lvl="0" algn="l">
                        <a:spcBef>
                          <a:spcPts val="500"/>
                        </a:spcBef>
                        <a:defRPr b="0" i="0" sz="1800"/>
                      </a:pPr>
                      <a:r>
                        <a:rPr b="1" i="1" sz="2000">
                          <a:solidFill>
                            <a:srgbClr val="FFFFFF"/>
                          </a:solidFill>
                        </a:rPr>
                        <a:t>19</a:t>
                      </a:r>
                    </a:p>
                  </a:txBody>
                  <a:tcPr marL="63500" marR="63500" marT="63500" marB="63500" anchor="t" anchorCtr="0" horzOverflow="overflow">
                    <a:solidFill>
                      <a:srgbClr val="942192"/>
                    </a:solidFill>
                  </a:tcPr>
                </a:tc>
                <a:tc>
                  <a:txBody>
                    <a:bodyPr/>
                    <a:lstStyle/>
                    <a:p>
                      <a:pPr lvl="0" algn="l">
                        <a:spcBef>
                          <a:spcPts val="500"/>
                        </a:spcBef>
                        <a:defRPr b="0" i="0" sz="1800"/>
                      </a:pPr>
                      <a:r>
                        <a:rPr b="1" i="1" sz="2000">
                          <a:solidFill>
                            <a:srgbClr val="FFFFFF"/>
                          </a:solidFill>
                        </a:rPr>
                        <a:t>20</a:t>
                      </a:r>
                    </a:p>
                  </a:txBody>
                  <a:tcPr marL="63500" marR="63500" marT="63500" marB="63500" anchor="t" anchorCtr="0" horzOverflow="overflow">
                    <a:solidFill>
                      <a:srgbClr val="942192"/>
                    </a:solidFill>
                  </a:tcPr>
                </a:tc>
                <a:tc>
                  <a:txBody>
                    <a:bodyPr/>
                    <a:lstStyle/>
                    <a:p>
                      <a:pPr lvl="0" algn="l">
                        <a:spcBef>
                          <a:spcPts val="500"/>
                        </a:spcBef>
                        <a:defRPr b="0" i="0" sz="1800"/>
                      </a:pPr>
                      <a:r>
                        <a:rPr b="1" i="1" sz="2000">
                          <a:solidFill>
                            <a:srgbClr val="FFFFFF"/>
                          </a:solidFill>
                        </a:rPr>
                        <a:t>18</a:t>
                      </a:r>
                    </a:p>
                  </a:txBody>
                  <a:tcPr marL="63500" marR="63500" marT="63500" marB="63500" anchor="t" anchorCtr="0" horzOverflow="overflow">
                    <a:solidFill>
                      <a:srgbClr val="0433FF"/>
                    </a:solidFill>
                  </a:tcPr>
                </a:tc>
                <a:tc>
                  <a:txBody>
                    <a:bodyPr/>
                    <a:lstStyle/>
                    <a:p>
                      <a:pPr lvl="0" algn="l">
                        <a:spcBef>
                          <a:spcPts val="500"/>
                        </a:spcBef>
                        <a:defRPr b="0" i="0" sz="1800"/>
                      </a:pPr>
                      <a:r>
                        <a:rPr b="1" i="1" sz="2000">
                          <a:solidFill>
                            <a:srgbClr val="FFFFFF"/>
                          </a:solidFill>
                        </a:rPr>
                        <a:t>19</a:t>
                      </a:r>
                    </a:p>
                  </a:txBody>
                  <a:tcPr marL="63500" marR="63500" marT="63500" marB="63500" anchor="t" anchorCtr="0" horzOverflow="overflow">
                    <a:solidFill>
                      <a:srgbClr val="0433FF"/>
                    </a:solidFill>
                  </a:tcPr>
                </a:tc>
              </a:tr>
              <a:tr h="539547">
                <a:tc>
                  <a:txBody>
                    <a:bodyPr/>
                    <a:lstStyle/>
                    <a:p>
                      <a:pPr lvl="0" algn="l">
                        <a:spcBef>
                          <a:spcPts val="500"/>
                        </a:spcBef>
                        <a:defRPr b="0" i="0" sz="1800">
                          <a:solidFill>
                            <a:srgbClr val="000000"/>
                          </a:solidFill>
                        </a:defRPr>
                      </a:pPr>
                      <a:r>
                        <a:rPr b="1" i="1" sz="2000">
                          <a:solidFill>
                            <a:srgbClr val="FFFFFF"/>
                          </a:solidFill>
                        </a:rPr>
                        <a:t>Total Science Time</a:t>
                      </a:r>
                    </a:p>
                  </a:txBody>
                  <a:tcPr marL="63500" marR="63500" marT="63500" marB="63500" anchor="t" anchorCtr="0" horzOverflow="overflow">
                    <a:solidFill>
                      <a:srgbClr val="2929A3"/>
                    </a:solidFill>
                  </a:tcPr>
                </a:tc>
                <a:tc>
                  <a:txBody>
                    <a:bodyPr/>
                    <a:lstStyle/>
                    <a:p>
                      <a:pPr lvl="0" algn="l">
                        <a:spcBef>
                          <a:spcPts val="500"/>
                        </a:spcBef>
                        <a:defRPr b="0" i="0" sz="1800"/>
                      </a:pPr>
                      <a:r>
                        <a:rPr b="1" i="1" sz="2000">
                          <a:solidFill>
                            <a:srgbClr val="FFFFFF"/>
                          </a:solidFill>
                        </a:rPr>
                        <a:t>22.7</a:t>
                      </a:r>
                    </a:p>
                  </a:txBody>
                  <a:tcPr marL="63500" marR="63500" marT="63500" marB="63500" anchor="t" anchorCtr="0" horzOverflow="overflow">
                    <a:solidFill>
                      <a:srgbClr val="6666D9"/>
                    </a:solidFill>
                  </a:tcPr>
                </a:tc>
                <a:tc>
                  <a:txBody>
                    <a:bodyPr/>
                    <a:lstStyle/>
                    <a:p>
                      <a:pPr lvl="0" algn="l">
                        <a:spcBef>
                          <a:spcPts val="500"/>
                        </a:spcBef>
                        <a:defRPr b="0" i="0" sz="1800"/>
                      </a:pPr>
                      <a:r>
                        <a:rPr b="1" i="1" sz="2000">
                          <a:solidFill>
                            <a:srgbClr val="FFFFFF"/>
                          </a:solidFill>
                        </a:rPr>
                        <a:t>22.4</a:t>
                      </a:r>
                    </a:p>
                  </a:txBody>
                  <a:tcPr marL="63500" marR="63500" marT="63500" marB="63500" anchor="t" anchorCtr="0" horzOverflow="overflow">
                    <a:solidFill>
                      <a:srgbClr val="942192"/>
                    </a:solidFill>
                  </a:tcPr>
                </a:tc>
                <a:tc>
                  <a:txBody>
                    <a:bodyPr/>
                    <a:lstStyle/>
                    <a:p>
                      <a:pPr lvl="0" algn="l">
                        <a:spcBef>
                          <a:spcPts val="500"/>
                        </a:spcBef>
                        <a:defRPr b="0" i="0" sz="1800"/>
                      </a:pPr>
                      <a:r>
                        <a:rPr b="1" i="1" sz="2000">
                          <a:solidFill>
                            <a:srgbClr val="FFFFFF"/>
                          </a:solidFill>
                        </a:rPr>
                        <a:t>22.4</a:t>
                      </a:r>
                    </a:p>
                  </a:txBody>
                  <a:tcPr marL="63500" marR="63500" marT="63500" marB="63500" anchor="t" anchorCtr="0" horzOverflow="overflow">
                    <a:solidFill>
                      <a:srgbClr val="942192"/>
                    </a:solidFill>
                  </a:tcPr>
                </a:tc>
                <a:tc>
                  <a:txBody>
                    <a:bodyPr/>
                    <a:lstStyle/>
                    <a:p>
                      <a:pPr lvl="0" algn="l">
                        <a:spcBef>
                          <a:spcPts val="500"/>
                        </a:spcBef>
                        <a:defRPr b="0" i="0" sz="1800"/>
                      </a:pPr>
                      <a:r>
                        <a:rPr b="1" i="1" sz="2000">
                          <a:solidFill>
                            <a:srgbClr val="FFFFFF"/>
                          </a:solidFill>
                        </a:rPr>
                        <a:t>22.6</a:t>
                      </a:r>
                    </a:p>
                  </a:txBody>
                  <a:tcPr marL="63500" marR="63500" marT="63500" marB="63500" anchor="t" anchorCtr="0" horzOverflow="overflow">
                    <a:solidFill>
                      <a:srgbClr val="942192"/>
                    </a:solidFill>
                  </a:tcPr>
                </a:tc>
                <a:tc>
                  <a:txBody>
                    <a:bodyPr/>
                    <a:lstStyle/>
                    <a:p>
                      <a:pPr lvl="0" algn="l">
                        <a:spcBef>
                          <a:spcPts val="500"/>
                        </a:spcBef>
                        <a:defRPr b="0" i="0" sz="1800"/>
                      </a:pPr>
                      <a:r>
                        <a:rPr b="1" i="1" sz="2000">
                          <a:solidFill>
                            <a:srgbClr val="FFFFFF"/>
                          </a:solidFill>
                        </a:rPr>
                        <a:t>22.4</a:t>
                      </a:r>
                    </a:p>
                  </a:txBody>
                  <a:tcPr marL="63500" marR="63500" marT="63500" marB="63500" anchor="t" anchorCtr="0" horzOverflow="overflow">
                    <a:solidFill>
                      <a:srgbClr val="0433FF"/>
                    </a:solidFill>
                  </a:tcPr>
                </a:tc>
                <a:tc>
                  <a:txBody>
                    <a:bodyPr/>
                    <a:lstStyle/>
                    <a:p>
                      <a:pPr lvl="0" algn="l">
                        <a:spcBef>
                          <a:spcPts val="500"/>
                        </a:spcBef>
                        <a:defRPr b="0" i="0" sz="1800"/>
                      </a:pPr>
                      <a:r>
                        <a:rPr b="1" i="1" sz="2000">
                          <a:solidFill>
                            <a:srgbClr val="FFFFFF"/>
                          </a:solidFill>
                        </a:rPr>
                        <a:t>22.4</a:t>
                      </a:r>
                    </a:p>
                  </a:txBody>
                  <a:tcPr marL="63500" marR="63500" marT="63500" marB="63500" anchor="t" anchorCtr="0" horzOverflow="overflow">
                    <a:solidFill>
                      <a:srgbClr val="0433FF"/>
                    </a:solidFill>
                  </a:tcPr>
                </a:tc>
              </a:tr>
              <a:tr h="550078">
                <a:tc>
                  <a:txBody>
                    <a:bodyPr/>
                    <a:lstStyle/>
                    <a:p>
                      <a:pPr lvl="0" algn="l">
                        <a:spcBef>
                          <a:spcPts val="500"/>
                        </a:spcBef>
                        <a:defRPr b="0" i="0" sz="1800">
                          <a:solidFill>
                            <a:srgbClr val="000000"/>
                          </a:solidFill>
                        </a:defRPr>
                      </a:pPr>
                      <a:r>
                        <a:rPr b="1" i="1" sz="2000">
                          <a:solidFill>
                            <a:srgbClr val="FFFFFF"/>
                          </a:solidFill>
                        </a:rPr>
                        <a:t>Time already allocated</a:t>
                      </a:r>
                    </a:p>
                  </a:txBody>
                  <a:tcPr marL="63500" marR="63500" marT="63500" marB="63500" anchor="t" anchorCtr="0" horzOverflow="overflow">
                    <a:lnB w="38100">
                      <a:solidFill>
                        <a:srgbClr val="FFFFFF"/>
                      </a:solidFill>
                    </a:lnB>
                    <a:solidFill>
                      <a:srgbClr val="2929A3"/>
                    </a:solidFill>
                  </a:tcPr>
                </a:tc>
                <a:tc>
                  <a:txBody>
                    <a:bodyPr/>
                    <a:lstStyle/>
                    <a:p>
                      <a:pPr lvl="0" algn="l">
                        <a:spcBef>
                          <a:spcPts val="500"/>
                        </a:spcBef>
                        <a:defRPr b="0" i="0" sz="1800"/>
                      </a:pPr>
                      <a:r>
                        <a:rPr b="1" i="1" sz="2000">
                          <a:solidFill>
                            <a:srgbClr val="FFFFFF"/>
                          </a:solidFill>
                        </a:rPr>
                        <a:t>7.2</a:t>
                      </a:r>
                    </a:p>
                  </a:txBody>
                  <a:tcPr marL="63500" marR="63500" marT="63500" marB="63500" anchor="t" anchorCtr="0" horzOverflow="overflow">
                    <a:lnB w="38100">
                      <a:solidFill>
                        <a:srgbClr val="FFFFFF"/>
                      </a:solidFill>
                    </a:lnB>
                    <a:solidFill>
                      <a:srgbClr val="6666D9"/>
                    </a:solidFill>
                  </a:tcPr>
                </a:tc>
                <a:tc>
                  <a:txBody>
                    <a:bodyPr/>
                    <a:lstStyle/>
                    <a:p>
                      <a:pPr lvl="0" algn="l">
                        <a:spcBef>
                          <a:spcPts val="500"/>
                        </a:spcBef>
                        <a:defRPr b="0" i="0" sz="1800"/>
                      </a:pPr>
                      <a:r>
                        <a:rPr b="1" i="1" sz="2000">
                          <a:solidFill>
                            <a:srgbClr val="FFFFFF"/>
                          </a:solidFill>
                        </a:rPr>
                        <a:t>5.2</a:t>
                      </a:r>
                    </a:p>
                  </a:txBody>
                  <a:tcPr marL="63500" marR="63500" marT="63500" marB="63500" anchor="t" anchorCtr="0" horzOverflow="overflow">
                    <a:lnB w="38100">
                      <a:solidFill>
                        <a:srgbClr val="FFFFFF"/>
                      </a:solidFill>
                    </a:lnB>
                    <a:solidFill>
                      <a:srgbClr val="942192"/>
                    </a:solidFill>
                  </a:tcPr>
                </a:tc>
                <a:tc>
                  <a:txBody>
                    <a:bodyPr/>
                    <a:lstStyle/>
                    <a:p>
                      <a:pPr lvl="0" algn="l">
                        <a:spcBef>
                          <a:spcPts val="500"/>
                        </a:spcBef>
                        <a:defRPr b="0" i="0" sz="1800"/>
                      </a:pPr>
                      <a:r>
                        <a:rPr b="1" i="1" sz="2000">
                          <a:solidFill>
                            <a:srgbClr val="FFFFFF"/>
                          </a:solidFill>
                        </a:rPr>
                        <a:t>5.2</a:t>
                      </a:r>
                    </a:p>
                  </a:txBody>
                  <a:tcPr marL="63500" marR="63500" marT="63500" marB="63500" anchor="t" anchorCtr="0" horzOverflow="overflow">
                    <a:lnB w="38100">
                      <a:solidFill>
                        <a:srgbClr val="FFFFFF"/>
                      </a:solidFill>
                    </a:lnB>
                    <a:solidFill>
                      <a:srgbClr val="942192"/>
                    </a:solidFill>
                  </a:tcPr>
                </a:tc>
                <a:tc>
                  <a:txBody>
                    <a:bodyPr/>
                    <a:lstStyle/>
                    <a:p>
                      <a:pPr lvl="0" algn="l">
                        <a:spcBef>
                          <a:spcPts val="500"/>
                        </a:spcBef>
                        <a:defRPr b="0" i="0" sz="1800"/>
                      </a:pPr>
                      <a:r>
                        <a:rPr b="1" i="1" sz="2000">
                          <a:solidFill>
                            <a:srgbClr val="FFFFFF"/>
                          </a:solidFill>
                        </a:rPr>
                        <a:t>7.2</a:t>
                      </a:r>
                    </a:p>
                  </a:txBody>
                  <a:tcPr marL="63500" marR="63500" marT="63500" marB="63500" anchor="t" anchorCtr="0" horzOverflow="overflow">
                    <a:lnB w="38100">
                      <a:solidFill>
                        <a:srgbClr val="FFFFFF"/>
                      </a:solidFill>
                    </a:lnB>
                    <a:solidFill>
                      <a:srgbClr val="942192"/>
                    </a:solidFill>
                  </a:tcPr>
                </a:tc>
                <a:tc>
                  <a:txBody>
                    <a:bodyPr/>
                    <a:lstStyle/>
                    <a:p>
                      <a:pPr lvl="0" algn="l">
                        <a:spcBef>
                          <a:spcPts val="500"/>
                        </a:spcBef>
                        <a:defRPr b="0" i="0" sz="1800"/>
                      </a:pPr>
                      <a:r>
                        <a:rPr b="1" i="1" sz="2000">
                          <a:solidFill>
                            <a:srgbClr val="FFFFFF"/>
                          </a:solidFill>
                        </a:rPr>
                        <a:t>5.2</a:t>
                      </a:r>
                    </a:p>
                  </a:txBody>
                  <a:tcPr marL="63500" marR="63500" marT="63500" marB="63500" anchor="t" anchorCtr="0" horzOverflow="overflow">
                    <a:lnB w="38100">
                      <a:solidFill>
                        <a:srgbClr val="FFFFFF"/>
                      </a:solidFill>
                    </a:lnB>
                    <a:solidFill>
                      <a:srgbClr val="0433FF"/>
                    </a:solidFill>
                  </a:tcPr>
                </a:tc>
                <a:tc>
                  <a:txBody>
                    <a:bodyPr/>
                    <a:lstStyle/>
                    <a:p>
                      <a:pPr lvl="0" algn="l">
                        <a:spcBef>
                          <a:spcPts val="500"/>
                        </a:spcBef>
                        <a:defRPr b="0" i="0" sz="1800"/>
                      </a:pPr>
                      <a:r>
                        <a:rPr b="1" i="1" sz="2000">
                          <a:solidFill>
                            <a:srgbClr val="FFFFFF"/>
                          </a:solidFill>
                        </a:rPr>
                        <a:t>7.2</a:t>
                      </a:r>
                    </a:p>
                  </a:txBody>
                  <a:tcPr marL="63500" marR="63500" marT="63500" marB="63500" anchor="t" anchorCtr="0" horzOverflow="overflow">
                    <a:lnB w="38100">
                      <a:solidFill>
                        <a:srgbClr val="FFFFFF"/>
                      </a:solidFill>
                    </a:lnB>
                    <a:solidFill>
                      <a:srgbClr val="0433FF"/>
                    </a:solidFill>
                  </a:tcPr>
                </a:tc>
              </a:tr>
              <a:tr h="539547">
                <a:tc>
                  <a:txBody>
                    <a:bodyPr/>
                    <a:lstStyle/>
                    <a:p>
                      <a:pPr lvl="0" algn="l">
                        <a:spcBef>
                          <a:spcPts val="500"/>
                        </a:spcBef>
                        <a:defRPr b="0" i="0" sz="1800">
                          <a:solidFill>
                            <a:srgbClr val="000000"/>
                          </a:solidFill>
                        </a:defRPr>
                      </a:pPr>
                      <a:r>
                        <a:rPr b="1" i="1" sz="2000">
                          <a:solidFill>
                            <a:srgbClr val="FFFFFF"/>
                          </a:solidFill>
                        </a:rPr>
                        <a:t>Available for Peer Review</a:t>
                      </a:r>
                    </a:p>
                  </a:txBody>
                  <a:tcPr marL="63500" marR="63500" marT="63500" marB="63500" anchor="t" anchorCtr="0" horzOverflow="overflow">
                    <a:lnT w="38100">
                      <a:solidFill>
                        <a:srgbClr val="FFFFFF"/>
                      </a:solidFill>
                    </a:lnT>
                    <a:solidFill>
                      <a:srgbClr val="2929A3"/>
                    </a:solidFill>
                  </a:tcPr>
                </a:tc>
                <a:tc>
                  <a:txBody>
                    <a:bodyPr/>
                    <a:lstStyle/>
                    <a:p>
                      <a:pPr lvl="0" algn="l">
                        <a:spcBef>
                          <a:spcPts val="500"/>
                        </a:spcBef>
                        <a:defRPr b="0" i="0" sz="1800"/>
                      </a:pPr>
                      <a:r>
                        <a:rPr b="1" i="1" sz="2000">
                          <a:solidFill>
                            <a:srgbClr val="FFFFFF"/>
                          </a:solidFill>
                        </a:rPr>
                        <a:t>15.55</a:t>
                      </a:r>
                    </a:p>
                  </a:txBody>
                  <a:tcPr marL="63500" marR="63500" marT="63500" marB="63500" anchor="t" anchorCtr="0" horzOverflow="overflow">
                    <a:lnT w="38100">
                      <a:solidFill>
                        <a:srgbClr val="FFFFFF"/>
                      </a:solidFill>
                    </a:lnT>
                    <a:solidFill>
                      <a:srgbClr val="6666D9"/>
                    </a:solidFill>
                  </a:tcPr>
                </a:tc>
                <a:tc>
                  <a:txBody>
                    <a:bodyPr/>
                    <a:lstStyle/>
                    <a:p>
                      <a:pPr lvl="0" algn="l">
                        <a:spcBef>
                          <a:spcPts val="500"/>
                        </a:spcBef>
                        <a:defRPr b="0" i="0" sz="1800"/>
                      </a:pPr>
                      <a:r>
                        <a:rPr b="1" i="1" sz="2000">
                          <a:solidFill>
                            <a:srgbClr val="FFFFFF"/>
                          </a:solidFill>
                        </a:rPr>
                        <a:t>17.2</a:t>
                      </a:r>
                    </a:p>
                  </a:txBody>
                  <a:tcPr marL="63500" marR="63500" marT="63500" marB="63500" anchor="t" anchorCtr="0" horzOverflow="overflow">
                    <a:lnT w="38100">
                      <a:solidFill>
                        <a:srgbClr val="FFFFFF"/>
                      </a:solidFill>
                    </a:lnT>
                    <a:solidFill>
                      <a:srgbClr val="942192"/>
                    </a:solidFill>
                  </a:tcPr>
                </a:tc>
                <a:tc>
                  <a:txBody>
                    <a:bodyPr/>
                    <a:lstStyle/>
                    <a:p>
                      <a:pPr lvl="0" algn="l">
                        <a:spcBef>
                          <a:spcPts val="500"/>
                        </a:spcBef>
                        <a:defRPr b="0" i="0" sz="1800"/>
                      </a:pPr>
                      <a:r>
                        <a:rPr b="1" i="1" sz="2000">
                          <a:solidFill>
                            <a:srgbClr val="FFFFFF"/>
                          </a:solidFill>
                        </a:rPr>
                        <a:t>17.2</a:t>
                      </a:r>
                    </a:p>
                  </a:txBody>
                  <a:tcPr marL="63500" marR="63500" marT="63500" marB="63500" anchor="t" anchorCtr="0" horzOverflow="overflow">
                    <a:lnT w="38100">
                      <a:solidFill>
                        <a:srgbClr val="FFFFFF"/>
                      </a:solidFill>
                    </a:lnT>
                    <a:solidFill>
                      <a:srgbClr val="942192"/>
                    </a:solidFill>
                  </a:tcPr>
                </a:tc>
                <a:tc>
                  <a:txBody>
                    <a:bodyPr/>
                    <a:lstStyle/>
                    <a:p>
                      <a:pPr lvl="0" algn="l">
                        <a:spcBef>
                          <a:spcPts val="500"/>
                        </a:spcBef>
                        <a:defRPr b="0" i="0" sz="1800"/>
                      </a:pPr>
                      <a:r>
                        <a:rPr b="1" i="1" sz="2000">
                          <a:solidFill>
                            <a:srgbClr val="FFFFFF"/>
                          </a:solidFill>
                        </a:rPr>
                        <a:t>15.4</a:t>
                      </a:r>
                    </a:p>
                  </a:txBody>
                  <a:tcPr marL="63500" marR="63500" marT="63500" marB="63500" anchor="t" anchorCtr="0" horzOverflow="overflow">
                    <a:lnT w="38100">
                      <a:solidFill>
                        <a:srgbClr val="FFFFFF"/>
                      </a:solidFill>
                    </a:lnT>
                    <a:solidFill>
                      <a:srgbClr val="942192"/>
                    </a:solidFill>
                  </a:tcPr>
                </a:tc>
                <a:tc>
                  <a:txBody>
                    <a:bodyPr/>
                    <a:lstStyle/>
                    <a:p>
                      <a:pPr lvl="0" algn="l">
                        <a:spcBef>
                          <a:spcPts val="500"/>
                        </a:spcBef>
                        <a:defRPr b="0" i="0" sz="1800"/>
                      </a:pPr>
                      <a:r>
                        <a:rPr b="1" i="1" sz="2000">
                          <a:solidFill>
                            <a:srgbClr val="FFFFFF"/>
                          </a:solidFill>
                        </a:rPr>
                        <a:t>17.2</a:t>
                      </a:r>
                    </a:p>
                  </a:txBody>
                  <a:tcPr marL="63500" marR="63500" marT="63500" marB="63500" anchor="t" anchorCtr="0" horzOverflow="overflow">
                    <a:lnT w="38100">
                      <a:solidFill>
                        <a:srgbClr val="FFFFFF"/>
                      </a:solidFill>
                    </a:lnT>
                    <a:solidFill>
                      <a:srgbClr val="0433FF"/>
                    </a:solidFill>
                  </a:tcPr>
                </a:tc>
                <a:tc>
                  <a:txBody>
                    <a:bodyPr/>
                    <a:lstStyle/>
                    <a:p>
                      <a:pPr lvl="0" algn="l">
                        <a:spcBef>
                          <a:spcPts val="500"/>
                        </a:spcBef>
                        <a:defRPr b="0" i="0" sz="1800"/>
                      </a:pPr>
                      <a:r>
                        <a:rPr b="1" i="1" sz="2000">
                          <a:solidFill>
                            <a:srgbClr val="FFFFFF"/>
                          </a:solidFill>
                        </a:rPr>
                        <a:t>15.2</a:t>
                      </a:r>
                    </a:p>
                  </a:txBody>
                  <a:tcPr marL="63500" marR="63500" marT="63500" marB="63500" anchor="t" anchorCtr="0" horzOverflow="overflow">
                    <a:lnT w="38100">
                      <a:solidFill>
                        <a:srgbClr val="FFFFFF"/>
                      </a:solidFill>
                    </a:lnT>
                    <a:solidFill>
                      <a:srgbClr val="0433FF"/>
                    </a:solidFill>
                  </a:tcPr>
                </a:tc>
              </a:tr>
              <a:tr h="539547">
                <a:tc>
                  <a:txBody>
                    <a:bodyPr/>
                    <a:lstStyle/>
                    <a:p>
                      <a:pPr lvl="0" algn="l">
                        <a:spcBef>
                          <a:spcPts val="500"/>
                        </a:spcBef>
                        <a:defRPr b="0" i="0" sz="1800">
                          <a:solidFill>
                            <a:srgbClr val="000000"/>
                          </a:solidFill>
                        </a:defRPr>
                      </a:pPr>
                      <a:r>
                        <a:rPr b="1" i="1" sz="2000">
                          <a:solidFill>
                            <a:srgbClr val="FFFFFF"/>
                          </a:solidFill>
                        </a:rPr>
                        <a:t>LP</a:t>
                      </a:r>
                    </a:p>
                  </a:txBody>
                  <a:tcPr marL="63500" marR="63500" marT="63500" marB="63500" anchor="t" anchorCtr="0" horzOverflow="overflow">
                    <a:solidFill>
                      <a:srgbClr val="2929A3"/>
                    </a:solidFill>
                  </a:tcPr>
                </a:tc>
                <a:tc>
                  <a:txBody>
                    <a:bodyPr/>
                    <a:lstStyle/>
                    <a:p>
                      <a:pPr lvl="0" algn="l">
                        <a:spcBef>
                          <a:spcPts val="500"/>
                        </a:spcBef>
                        <a:defRPr b="0" i="0" sz="1800"/>
                      </a:pPr>
                      <a:r>
                        <a:rPr b="1" i="1" sz="2000">
                          <a:solidFill>
                            <a:srgbClr val="FFFFFF"/>
                          </a:solidFill>
                        </a:rPr>
                        <a:t>4.0</a:t>
                      </a:r>
                    </a:p>
                  </a:txBody>
                  <a:tcPr marL="63500" marR="63500" marT="63500" marB="63500" anchor="t" anchorCtr="0" horzOverflow="overflow">
                    <a:solidFill>
                      <a:srgbClr val="6666D9"/>
                    </a:solidFill>
                  </a:tcPr>
                </a:tc>
                <a:tc>
                  <a:txBody>
                    <a:bodyPr/>
                    <a:lstStyle/>
                    <a:p>
                      <a:pPr lvl="0" algn="l">
                        <a:spcBef>
                          <a:spcPts val="500"/>
                        </a:spcBef>
                        <a:defRPr b="0" i="0" sz="1800"/>
                      </a:pPr>
                      <a:r>
                        <a:rPr b="1" i="1" sz="2000">
                          <a:solidFill>
                            <a:srgbClr val="FFFFFF"/>
                          </a:solidFill>
                        </a:rPr>
                        <a:t>6.0</a:t>
                      </a:r>
                    </a:p>
                  </a:txBody>
                  <a:tcPr marL="63500" marR="63500" marT="63500" marB="63500" anchor="t" anchorCtr="0" horzOverflow="overflow">
                    <a:solidFill>
                      <a:srgbClr val="942192"/>
                    </a:solidFill>
                  </a:tcPr>
                </a:tc>
                <a:tc>
                  <a:txBody>
                    <a:bodyPr/>
                    <a:lstStyle/>
                    <a:p>
                      <a:pPr lvl="0" algn="l">
                        <a:spcBef>
                          <a:spcPts val="500"/>
                        </a:spcBef>
                        <a:defRPr b="0" i="0" sz="1800"/>
                      </a:pPr>
                      <a:r>
                        <a:rPr b="1" i="1" sz="2000">
                          <a:solidFill>
                            <a:srgbClr val="FFFFFF"/>
                          </a:solidFill>
                        </a:rPr>
                        <a:t>4.0</a:t>
                      </a:r>
                    </a:p>
                  </a:txBody>
                  <a:tcPr marL="63500" marR="63500" marT="63500" marB="63500" anchor="t" anchorCtr="0" horzOverflow="overflow">
                    <a:solidFill>
                      <a:srgbClr val="942192"/>
                    </a:solidFill>
                  </a:tcPr>
                </a:tc>
                <a:tc>
                  <a:txBody>
                    <a:bodyPr/>
                    <a:lstStyle/>
                    <a:p>
                      <a:pPr lvl="0" algn="l">
                        <a:spcBef>
                          <a:spcPts val="500"/>
                        </a:spcBef>
                        <a:defRPr b="0" i="0" sz="1800"/>
                      </a:pPr>
                      <a:r>
                        <a:rPr b="1" i="1" sz="2000">
                          <a:solidFill>
                            <a:srgbClr val="FFFFFF"/>
                          </a:solidFill>
                        </a:rPr>
                        <a:t>4.0</a:t>
                      </a:r>
                    </a:p>
                  </a:txBody>
                  <a:tcPr marL="63500" marR="63500" marT="63500" marB="63500" anchor="t" anchorCtr="0" horzOverflow="overflow">
                    <a:solidFill>
                      <a:srgbClr val="942192"/>
                    </a:solidFill>
                  </a:tcPr>
                </a:tc>
                <a:tc>
                  <a:txBody>
                    <a:bodyPr/>
                    <a:lstStyle/>
                    <a:p>
                      <a:pPr lvl="0" algn="l">
                        <a:spcBef>
                          <a:spcPts val="500"/>
                        </a:spcBef>
                        <a:defRPr b="0" i="0" sz="1800"/>
                      </a:pPr>
                      <a:r>
                        <a:rPr b="1" i="1" sz="2000">
                          <a:solidFill>
                            <a:srgbClr val="FFFFFF"/>
                          </a:solidFill>
                        </a:rPr>
                        <a:t>4.0</a:t>
                      </a:r>
                    </a:p>
                  </a:txBody>
                  <a:tcPr marL="63500" marR="63500" marT="63500" marB="63500" anchor="t" anchorCtr="0" horzOverflow="overflow">
                    <a:solidFill>
                      <a:srgbClr val="0433FF"/>
                    </a:solidFill>
                  </a:tcPr>
                </a:tc>
                <a:tc>
                  <a:txBody>
                    <a:bodyPr/>
                    <a:lstStyle/>
                    <a:p>
                      <a:pPr lvl="0" algn="l">
                        <a:spcBef>
                          <a:spcPts val="500"/>
                        </a:spcBef>
                        <a:defRPr b="0" i="0" sz="1800"/>
                      </a:pPr>
                      <a:r>
                        <a:rPr b="1" i="1" sz="2000">
                          <a:solidFill>
                            <a:srgbClr val="FFFFFF"/>
                          </a:solidFill>
                        </a:rPr>
                        <a:t>4.0</a:t>
                      </a:r>
                    </a:p>
                  </a:txBody>
                  <a:tcPr marL="63500" marR="63500" marT="63500" marB="63500" anchor="t" anchorCtr="0" horzOverflow="overflow">
                    <a:solidFill>
                      <a:srgbClr val="0433FF"/>
                    </a:solidFill>
                  </a:tcPr>
                </a:tc>
              </a:tr>
              <a:tr h="539547">
                <a:tc>
                  <a:txBody>
                    <a:bodyPr/>
                    <a:lstStyle/>
                    <a:p>
                      <a:pPr lvl="0" algn="l">
                        <a:spcBef>
                          <a:spcPts val="500"/>
                        </a:spcBef>
                        <a:defRPr b="0" i="0" sz="1800">
                          <a:solidFill>
                            <a:srgbClr val="000000"/>
                          </a:solidFill>
                        </a:defRPr>
                      </a:pPr>
                      <a:r>
                        <a:rPr b="1" i="1" sz="2000">
                          <a:solidFill>
                            <a:srgbClr val="FFFFFF"/>
                          </a:solidFill>
                        </a:rPr>
                        <a:t>XVP</a:t>
                      </a:r>
                    </a:p>
                  </a:txBody>
                  <a:tcPr marL="63500" marR="63500" marT="63500" marB="63500" anchor="t" anchorCtr="0" horzOverflow="overflow">
                    <a:solidFill>
                      <a:srgbClr val="2929A3"/>
                    </a:solidFill>
                  </a:tcPr>
                </a:tc>
                <a:tc>
                  <a:txBody>
                    <a:bodyPr/>
                    <a:lstStyle/>
                    <a:p>
                      <a:pPr lvl="0" algn="l">
                        <a:spcBef>
                          <a:spcPts val="500"/>
                        </a:spcBef>
                        <a:defRPr b="0" i="0" sz="1800"/>
                      </a:pPr>
                      <a:r>
                        <a:rPr b="1" i="1" sz="2000">
                          <a:solidFill>
                            <a:srgbClr val="FFFFFF"/>
                          </a:solidFill>
                        </a:rPr>
                        <a:t>0.0</a:t>
                      </a:r>
                    </a:p>
                  </a:txBody>
                  <a:tcPr marL="63500" marR="63500" marT="63500" marB="63500" anchor="t" anchorCtr="0" horzOverflow="overflow">
                    <a:solidFill>
                      <a:srgbClr val="6666D9"/>
                    </a:solidFill>
                  </a:tcPr>
                </a:tc>
                <a:tc>
                  <a:txBody>
                    <a:bodyPr/>
                    <a:lstStyle/>
                    <a:p>
                      <a:pPr lvl="0" algn="l">
                        <a:spcBef>
                          <a:spcPts val="500"/>
                        </a:spcBef>
                        <a:defRPr b="0" i="0" sz="1800"/>
                      </a:pPr>
                      <a:r>
                        <a:rPr b="1" i="1" sz="2000">
                          <a:solidFill>
                            <a:srgbClr val="FFFFFF"/>
                          </a:solidFill>
                        </a:rPr>
                        <a:t>0.0</a:t>
                      </a:r>
                    </a:p>
                  </a:txBody>
                  <a:tcPr marL="63500" marR="63500" marT="63500" marB="63500" anchor="t" anchorCtr="0" horzOverflow="overflow">
                    <a:solidFill>
                      <a:srgbClr val="942192"/>
                    </a:solidFill>
                  </a:tcPr>
                </a:tc>
                <a:tc>
                  <a:txBody>
                    <a:bodyPr/>
                    <a:lstStyle/>
                    <a:p>
                      <a:pPr lvl="0" algn="l">
                        <a:spcBef>
                          <a:spcPts val="500"/>
                        </a:spcBef>
                        <a:defRPr b="0" i="0" sz="1800"/>
                      </a:pPr>
                      <a:r>
                        <a:rPr b="1" i="1" sz="2000">
                          <a:solidFill>
                            <a:srgbClr val="FFFFFF"/>
                          </a:solidFill>
                        </a:rPr>
                        <a:t>5.0</a:t>
                      </a:r>
                    </a:p>
                  </a:txBody>
                  <a:tcPr marL="63500" marR="63500" marT="63500" marB="63500" anchor="t" anchorCtr="0" horzOverflow="overflow">
                    <a:solidFill>
                      <a:srgbClr val="942192"/>
                    </a:solidFill>
                  </a:tcPr>
                </a:tc>
                <a:tc>
                  <a:txBody>
                    <a:bodyPr/>
                    <a:lstStyle/>
                    <a:p>
                      <a:pPr lvl="0" algn="l">
                        <a:spcBef>
                          <a:spcPts val="500"/>
                        </a:spcBef>
                        <a:defRPr b="0" i="0" sz="1800"/>
                      </a:pPr>
                      <a:r>
                        <a:rPr b="1" i="1" sz="2000">
                          <a:solidFill>
                            <a:srgbClr val="FFFFFF"/>
                          </a:solidFill>
                        </a:rPr>
                        <a:t>0</a:t>
                      </a:r>
                    </a:p>
                  </a:txBody>
                  <a:tcPr marL="63500" marR="63500" marT="63500" marB="63500" anchor="t" anchorCtr="0" horzOverflow="overflow">
                    <a:solidFill>
                      <a:srgbClr val="942192"/>
                    </a:solidFill>
                  </a:tcPr>
                </a:tc>
                <a:tc>
                  <a:txBody>
                    <a:bodyPr/>
                    <a:lstStyle/>
                    <a:p>
                      <a:pPr lvl="0" algn="l">
                        <a:spcBef>
                          <a:spcPts val="500"/>
                        </a:spcBef>
                        <a:defRPr b="0" i="0" sz="1800"/>
                      </a:pPr>
                      <a:r>
                        <a:rPr b="1" i="1" sz="2000">
                          <a:solidFill>
                            <a:srgbClr val="FFFFFF"/>
                          </a:solidFill>
                        </a:rPr>
                        <a:t>5.0</a:t>
                      </a:r>
                    </a:p>
                  </a:txBody>
                  <a:tcPr marL="63500" marR="63500" marT="63500" marB="63500" anchor="t" anchorCtr="0" horzOverflow="overflow">
                    <a:solidFill>
                      <a:srgbClr val="0433FF"/>
                    </a:solidFill>
                  </a:tcPr>
                </a:tc>
                <a:tc>
                  <a:txBody>
                    <a:bodyPr/>
                    <a:lstStyle/>
                    <a:p>
                      <a:pPr lvl="0" algn="l">
                        <a:spcBef>
                          <a:spcPts val="500"/>
                        </a:spcBef>
                        <a:defRPr b="0" i="0" sz="1800"/>
                      </a:pPr>
                      <a:r>
                        <a:rPr b="1" i="1" sz="2000">
                          <a:solidFill>
                            <a:srgbClr val="FFFFFF"/>
                          </a:solidFill>
                        </a:rPr>
                        <a:t>0</a:t>
                      </a:r>
                    </a:p>
                  </a:txBody>
                  <a:tcPr marL="63500" marR="63500" marT="63500" marB="63500" anchor="t" anchorCtr="0" horzOverflow="overflow">
                    <a:solidFill>
                      <a:srgbClr val="0433FF"/>
                    </a:solidFill>
                  </a:tcPr>
                </a:tc>
              </a:tr>
              <a:tr h="539547">
                <a:tc>
                  <a:txBody>
                    <a:bodyPr/>
                    <a:lstStyle/>
                    <a:p>
                      <a:pPr lvl="0" algn="l">
                        <a:spcBef>
                          <a:spcPts val="500"/>
                        </a:spcBef>
                        <a:defRPr b="0" i="0" sz="1800">
                          <a:solidFill>
                            <a:srgbClr val="000000"/>
                          </a:solidFill>
                        </a:defRPr>
                      </a:pPr>
                      <a:r>
                        <a:rPr b="1" i="1" sz="2000">
                          <a:solidFill>
                            <a:srgbClr val="FFFFFF"/>
                          </a:solidFill>
                        </a:rPr>
                        <a:t>GO</a:t>
                      </a:r>
                    </a:p>
                  </a:txBody>
                  <a:tcPr marL="63500" marR="63500" marT="63500" marB="63500" anchor="t" anchorCtr="0" horzOverflow="overflow">
                    <a:solidFill>
                      <a:srgbClr val="2929A3"/>
                    </a:solidFill>
                  </a:tcPr>
                </a:tc>
                <a:tc>
                  <a:txBody>
                    <a:bodyPr/>
                    <a:lstStyle/>
                    <a:p>
                      <a:pPr lvl="0" algn="l">
                        <a:spcBef>
                          <a:spcPts val="500"/>
                        </a:spcBef>
                        <a:defRPr b="0" i="0" sz="1800"/>
                      </a:pPr>
                      <a:r>
                        <a:rPr b="1" i="1" sz="2000">
                          <a:solidFill>
                            <a:srgbClr val="FFFFFF"/>
                          </a:solidFill>
                        </a:rPr>
                        <a:t>11.55</a:t>
                      </a:r>
                    </a:p>
                  </a:txBody>
                  <a:tcPr marL="63500" marR="63500" marT="63500" marB="63500" anchor="t" anchorCtr="0" horzOverflow="overflow">
                    <a:solidFill>
                      <a:srgbClr val="6666D9"/>
                    </a:solidFill>
                  </a:tcPr>
                </a:tc>
                <a:tc>
                  <a:txBody>
                    <a:bodyPr/>
                    <a:lstStyle/>
                    <a:p>
                      <a:pPr lvl="0" algn="l">
                        <a:spcBef>
                          <a:spcPts val="500"/>
                        </a:spcBef>
                        <a:defRPr b="0" i="0" sz="1800"/>
                      </a:pPr>
                      <a:r>
                        <a:rPr b="1" i="1" sz="2000">
                          <a:solidFill>
                            <a:srgbClr val="FFFFFF"/>
                          </a:solidFill>
                        </a:rPr>
                        <a:t>11.2</a:t>
                      </a:r>
                    </a:p>
                  </a:txBody>
                  <a:tcPr marL="63500" marR="63500" marT="63500" marB="63500" anchor="t" anchorCtr="0" horzOverflow="overflow">
                    <a:solidFill>
                      <a:srgbClr val="942192"/>
                    </a:solidFill>
                  </a:tcPr>
                </a:tc>
                <a:tc>
                  <a:txBody>
                    <a:bodyPr/>
                    <a:lstStyle/>
                    <a:p>
                      <a:pPr lvl="0" algn="l">
                        <a:spcBef>
                          <a:spcPts val="500"/>
                        </a:spcBef>
                        <a:defRPr b="0" i="0" sz="1800"/>
                      </a:pPr>
                      <a:r>
                        <a:rPr b="1" i="1" sz="2000">
                          <a:solidFill>
                            <a:srgbClr val="FFFFFF"/>
                          </a:solidFill>
                        </a:rPr>
                        <a:t>10.2</a:t>
                      </a:r>
                    </a:p>
                  </a:txBody>
                  <a:tcPr marL="63500" marR="63500" marT="63500" marB="63500" anchor="t" anchorCtr="0" horzOverflow="overflow">
                    <a:solidFill>
                      <a:srgbClr val="942192"/>
                    </a:solidFill>
                  </a:tcPr>
                </a:tc>
                <a:tc>
                  <a:txBody>
                    <a:bodyPr/>
                    <a:lstStyle/>
                    <a:p>
                      <a:pPr lvl="0" algn="l">
                        <a:spcBef>
                          <a:spcPts val="500"/>
                        </a:spcBef>
                        <a:defRPr b="0" i="0" sz="1800"/>
                      </a:pPr>
                      <a:r>
                        <a:rPr b="1" i="1" sz="2000">
                          <a:solidFill>
                            <a:srgbClr val="FFFFFF"/>
                          </a:solidFill>
                        </a:rPr>
                        <a:t>11.4</a:t>
                      </a:r>
                    </a:p>
                  </a:txBody>
                  <a:tcPr marL="63500" marR="63500" marT="63500" marB="63500" anchor="t" anchorCtr="0" horzOverflow="overflow">
                    <a:solidFill>
                      <a:srgbClr val="942192"/>
                    </a:solidFill>
                  </a:tcPr>
                </a:tc>
                <a:tc>
                  <a:txBody>
                    <a:bodyPr/>
                    <a:lstStyle/>
                    <a:p>
                      <a:pPr lvl="0" algn="l">
                        <a:spcBef>
                          <a:spcPts val="500"/>
                        </a:spcBef>
                        <a:defRPr b="0" i="0" sz="1800"/>
                      </a:pPr>
                      <a:r>
                        <a:rPr b="1" i="1" sz="2000">
                          <a:solidFill>
                            <a:srgbClr val="FFFFFF"/>
                          </a:solidFill>
                        </a:rPr>
                        <a:t>10.2</a:t>
                      </a:r>
                    </a:p>
                  </a:txBody>
                  <a:tcPr marL="63500" marR="63500" marT="63500" marB="63500" anchor="t" anchorCtr="0" horzOverflow="overflow">
                    <a:solidFill>
                      <a:srgbClr val="0433FF"/>
                    </a:solidFill>
                  </a:tcPr>
                </a:tc>
                <a:tc>
                  <a:txBody>
                    <a:bodyPr/>
                    <a:lstStyle/>
                    <a:p>
                      <a:pPr lvl="0" algn="l">
                        <a:spcBef>
                          <a:spcPts val="500"/>
                        </a:spcBef>
                        <a:defRPr b="0" i="0" sz="1800"/>
                      </a:pPr>
                      <a:r>
                        <a:rPr b="1" i="1" sz="2000">
                          <a:solidFill>
                            <a:srgbClr val="FFFFFF"/>
                          </a:solidFill>
                        </a:rPr>
                        <a:t>11.2</a:t>
                      </a:r>
                    </a:p>
                  </a:txBody>
                  <a:tcPr marL="63500" marR="63500" marT="63500" marB="63500" anchor="t" anchorCtr="0" horzOverflow="overflow">
                    <a:solidFill>
                      <a:srgbClr val="0433FF"/>
                    </a:solidFill>
                  </a:tcPr>
                </a:tc>
              </a:tr>
            </a:tbl>
          </a:graphicData>
        </a:graphic>
      </p:graphicFrame>
      <p:sp>
        <p:nvSpPr>
          <p:cNvPr id="104" name="Shape 104"/>
          <p:cNvSpPr/>
          <p:nvPr/>
        </p:nvSpPr>
        <p:spPr>
          <a:xfrm>
            <a:off x="4742458" y="1661211"/>
            <a:ext cx="1816037" cy="3200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sz="1500">
                <a:solidFill>
                  <a:srgbClr val="FFFFFF"/>
                </a:solidFill>
                <a:latin typeface="+mj-lt"/>
                <a:ea typeface="+mj-ea"/>
                <a:cs typeface="+mj-cs"/>
                <a:sym typeface="Helvetica"/>
              </a:defRPr>
            </a:lvl1pPr>
          </a:lstStyle>
          <a:p>
            <a:pPr lvl="0">
              <a:defRPr sz="1800">
                <a:solidFill>
                  <a:srgbClr val="000000"/>
                </a:solidFill>
              </a:defRPr>
            </a:pPr>
            <a:r>
              <a:rPr sz="1500">
                <a:solidFill>
                  <a:srgbClr val="FFFFFF"/>
                </a:solidFill>
              </a:rPr>
              <a:t>XVP call in Cycle 19</a:t>
            </a:r>
          </a:p>
        </p:txBody>
      </p:sp>
      <p:sp>
        <p:nvSpPr>
          <p:cNvPr id="105" name="Shape 105"/>
          <p:cNvSpPr/>
          <p:nvPr/>
        </p:nvSpPr>
        <p:spPr>
          <a:xfrm>
            <a:off x="6666907" y="1661211"/>
            <a:ext cx="1816037" cy="3200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sz="1500">
                <a:solidFill>
                  <a:srgbClr val="FFFFFF"/>
                </a:solidFill>
                <a:latin typeface="+mj-lt"/>
                <a:ea typeface="+mj-ea"/>
                <a:cs typeface="+mj-cs"/>
                <a:sym typeface="Helvetica"/>
              </a:defRPr>
            </a:lvl1pPr>
          </a:lstStyle>
          <a:p>
            <a:pPr lvl="0">
              <a:defRPr sz="1800">
                <a:solidFill>
                  <a:srgbClr val="000000"/>
                </a:solidFill>
              </a:defRPr>
            </a:pPr>
            <a:r>
              <a:rPr sz="1500">
                <a:solidFill>
                  <a:srgbClr val="FFFFFF"/>
                </a:solidFill>
              </a:rPr>
              <a:t>XVP call in Cycle 18</a:t>
            </a:r>
          </a:p>
        </p:txBody>
      </p:sp>
    </p:spTree>
  </p:cSld>
  <p:clrMapOvr>
    <a:masterClrMapping/>
  </p:clrMapOvr>
  <p:transition spd="med" advClick="1"/>
</p:sld>
</file>

<file path=ppt/slides/slide12.xml><?xml version="1.0" encoding="utf-8"?>
<p:sld xmlns:a="http://schemas.openxmlformats.org/drawingml/2006/main" xmlns:r="http://schemas.openxmlformats.org/officeDocument/2006/relationships" xmlns:p="http://schemas.openxmlformats.org/presentationml/2006/main" show="0" showMasterSp="1" showMasterPhAnim="1">
  <p:cSld>
    <p:spTree>
      <p:nvGrpSpPr>
        <p:cNvPr id="1" name=""/>
        <p:cNvGrpSpPr/>
        <p:nvPr/>
      </p:nvGrpSpPr>
      <p:grpSpPr>
        <a:xfrm>
          <a:off x="0" y="0"/>
          <a:ext cx="0" cy="0"/>
          <a:chOff x="0" y="0"/>
          <a:chExt cx="0" cy="0"/>
        </a:xfrm>
      </p:grpSpPr>
      <p:sp>
        <p:nvSpPr>
          <p:cNvPr id="109" name="Shape 109"/>
          <p:cNvSpPr/>
          <p:nvPr>
            <p:ph type="title"/>
          </p:nvPr>
        </p:nvSpPr>
        <p:spPr>
          <a:xfrm>
            <a:off x="212452" y="65814"/>
            <a:ext cx="8719096" cy="930565"/>
          </a:xfrm>
          <a:prstGeom prst="rect">
            <a:avLst/>
          </a:prstGeom>
        </p:spPr>
        <p:txBody>
          <a:bodyPr lIns="0" tIns="0" rIns="0" bIns="0">
            <a:normAutofit fontScale="100000" lnSpcReduction="0"/>
          </a:bodyPr>
          <a:lstStyle/>
          <a:p>
            <a:pPr lvl="0">
              <a:defRPr sz="1800">
                <a:solidFill>
                  <a:srgbClr val="000000"/>
                </a:solidFill>
              </a:defRPr>
            </a:pPr>
            <a:r>
              <a:rPr sz="3500">
                <a:solidFill>
                  <a:srgbClr val="FFFFFF"/>
                </a:solidFill>
              </a:rPr>
              <a:t>Plans for Cycle 18 and Beyond</a:t>
            </a:r>
          </a:p>
        </p:txBody>
      </p:sp>
      <p:sp>
        <p:nvSpPr>
          <p:cNvPr id="110" name="Shape 110"/>
          <p:cNvSpPr/>
          <p:nvPr/>
        </p:nvSpPr>
        <p:spPr>
          <a:xfrm>
            <a:off x="5508810" y="3092719"/>
            <a:ext cx="2499688" cy="421393"/>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defRPr>
                <a:solidFill>
                  <a:srgbClr val="FFFFFF"/>
                </a:solidFill>
              </a:defRPr>
            </a:lvl1pPr>
          </a:lstStyle>
          <a:p>
            <a:pPr lvl="0">
              <a:defRPr sz="1800">
                <a:solidFill>
                  <a:srgbClr val="000000"/>
                </a:solidFill>
              </a:defRPr>
            </a:pPr>
            <a:r>
              <a:rPr sz="2400">
                <a:solidFill>
                  <a:srgbClr val="FFFFFF"/>
                </a:solidFill>
              </a:rPr>
              <a:t> Cycles 2-12, Time</a:t>
            </a:r>
          </a:p>
        </p:txBody>
      </p:sp>
      <p:sp>
        <p:nvSpPr>
          <p:cNvPr id="111" name="Shape 111"/>
          <p:cNvSpPr/>
          <p:nvPr/>
        </p:nvSpPr>
        <p:spPr>
          <a:xfrm>
            <a:off x="5093369" y="5610453"/>
            <a:ext cx="3330570" cy="421393"/>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defRPr>
                <a:solidFill>
                  <a:srgbClr val="FFFFFF"/>
                </a:solidFill>
              </a:defRPr>
            </a:lvl1pPr>
          </a:lstStyle>
          <a:p>
            <a:pPr lvl="0">
              <a:defRPr sz="1800">
                <a:solidFill>
                  <a:srgbClr val="000000"/>
                </a:solidFill>
              </a:defRPr>
            </a:pPr>
            <a:r>
              <a:rPr sz="2400">
                <a:solidFill>
                  <a:srgbClr val="FFFFFF"/>
                </a:solidFill>
              </a:rPr>
              <a:t>Cycles 2-12, paper counts </a:t>
            </a:r>
          </a:p>
        </p:txBody>
      </p:sp>
      <p:sp>
        <p:nvSpPr>
          <p:cNvPr id="112" name="Shape 112"/>
          <p:cNvSpPr/>
          <p:nvPr/>
        </p:nvSpPr>
        <p:spPr>
          <a:xfrm>
            <a:off x="7801780" y="1799252"/>
            <a:ext cx="591367" cy="3200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defTabSz="457200">
              <a:defRPr sz="1500">
                <a:solidFill>
                  <a:srgbClr val="FFFFFF"/>
                </a:solidFill>
                <a:latin typeface="+mj-lt"/>
                <a:ea typeface="+mj-ea"/>
                <a:cs typeface="+mj-cs"/>
                <a:sym typeface="Helvetica"/>
              </a:defRPr>
            </a:lvl1pPr>
          </a:lstStyle>
          <a:p>
            <a:pPr lvl="0">
              <a:defRPr sz="1800">
                <a:solidFill>
                  <a:srgbClr val="000000"/>
                </a:solidFill>
              </a:defRPr>
            </a:pPr>
            <a:r>
              <a:rPr sz="1500">
                <a:solidFill>
                  <a:srgbClr val="FFFFFF"/>
                </a:solidFill>
              </a:rPr>
              <a:t>0-100</a:t>
            </a:r>
          </a:p>
        </p:txBody>
      </p:sp>
      <p:sp>
        <p:nvSpPr>
          <p:cNvPr id="113" name="Shape 113"/>
          <p:cNvSpPr/>
          <p:nvPr/>
        </p:nvSpPr>
        <p:spPr>
          <a:xfrm>
            <a:off x="5624364" y="2766875"/>
            <a:ext cx="803261" cy="3200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defTabSz="457200">
              <a:defRPr sz="1500">
                <a:solidFill>
                  <a:srgbClr val="FFFFFF"/>
                </a:solidFill>
                <a:latin typeface="+mj-lt"/>
                <a:ea typeface="+mj-ea"/>
                <a:cs typeface="+mj-cs"/>
                <a:sym typeface="Helvetica"/>
              </a:defRPr>
            </a:lvl1pPr>
          </a:lstStyle>
          <a:p>
            <a:pPr lvl="0">
              <a:defRPr sz="1800">
                <a:solidFill>
                  <a:srgbClr val="000000"/>
                </a:solidFill>
              </a:defRPr>
            </a:pPr>
            <a:r>
              <a:rPr sz="1500">
                <a:solidFill>
                  <a:srgbClr val="FFFFFF"/>
                </a:solidFill>
              </a:rPr>
              <a:t>100-200</a:t>
            </a:r>
          </a:p>
        </p:txBody>
      </p:sp>
      <p:sp>
        <p:nvSpPr>
          <p:cNvPr id="114" name="Shape 114"/>
          <p:cNvSpPr/>
          <p:nvPr/>
        </p:nvSpPr>
        <p:spPr>
          <a:xfrm>
            <a:off x="5158295" y="2262618"/>
            <a:ext cx="803261" cy="3200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defTabSz="457200">
              <a:defRPr sz="1500">
                <a:solidFill>
                  <a:srgbClr val="FFFFFF"/>
                </a:solidFill>
                <a:latin typeface="+mj-lt"/>
                <a:ea typeface="+mj-ea"/>
                <a:cs typeface="+mj-cs"/>
                <a:sym typeface="Helvetica"/>
              </a:defRPr>
            </a:lvl1pPr>
          </a:lstStyle>
          <a:p>
            <a:pPr lvl="0">
              <a:defRPr sz="1800">
                <a:solidFill>
                  <a:srgbClr val="000000"/>
                </a:solidFill>
              </a:defRPr>
            </a:pPr>
            <a:r>
              <a:rPr sz="1500">
                <a:solidFill>
                  <a:srgbClr val="FFFFFF"/>
                </a:solidFill>
              </a:rPr>
              <a:t>200-300</a:t>
            </a:r>
          </a:p>
        </p:txBody>
      </p:sp>
      <p:sp>
        <p:nvSpPr>
          <p:cNvPr id="115" name="Shape 115"/>
          <p:cNvSpPr/>
          <p:nvPr/>
        </p:nvSpPr>
        <p:spPr>
          <a:xfrm>
            <a:off x="4957344" y="1806928"/>
            <a:ext cx="803261" cy="3200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defTabSz="457200">
              <a:defRPr sz="1500">
                <a:solidFill>
                  <a:srgbClr val="FFFFFF"/>
                </a:solidFill>
                <a:latin typeface="+mj-lt"/>
                <a:ea typeface="+mj-ea"/>
                <a:cs typeface="+mj-cs"/>
                <a:sym typeface="Helvetica"/>
              </a:defRPr>
            </a:lvl1pPr>
          </a:lstStyle>
          <a:p>
            <a:pPr lvl="0">
              <a:defRPr sz="1800">
                <a:solidFill>
                  <a:srgbClr val="000000"/>
                </a:solidFill>
              </a:defRPr>
            </a:pPr>
            <a:r>
              <a:rPr sz="1500">
                <a:solidFill>
                  <a:srgbClr val="FFFFFF"/>
                </a:solidFill>
              </a:rPr>
              <a:t>300-400</a:t>
            </a:r>
          </a:p>
        </p:txBody>
      </p:sp>
      <p:sp>
        <p:nvSpPr>
          <p:cNvPr id="116" name="Shape 116"/>
          <p:cNvSpPr/>
          <p:nvPr/>
        </p:nvSpPr>
        <p:spPr>
          <a:xfrm>
            <a:off x="5064524" y="1351238"/>
            <a:ext cx="803261" cy="3200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defTabSz="457200">
              <a:defRPr sz="1500">
                <a:solidFill>
                  <a:srgbClr val="FFFFFF"/>
                </a:solidFill>
                <a:latin typeface="+mj-lt"/>
                <a:ea typeface="+mj-ea"/>
                <a:cs typeface="+mj-cs"/>
                <a:sym typeface="Helvetica"/>
              </a:defRPr>
            </a:lvl1pPr>
          </a:lstStyle>
          <a:p>
            <a:pPr lvl="0">
              <a:defRPr sz="1800">
                <a:solidFill>
                  <a:srgbClr val="000000"/>
                </a:solidFill>
              </a:defRPr>
            </a:pPr>
            <a:r>
              <a:rPr sz="1500">
                <a:solidFill>
                  <a:srgbClr val="FFFFFF"/>
                </a:solidFill>
              </a:rPr>
              <a:t>400-500</a:t>
            </a:r>
          </a:p>
        </p:txBody>
      </p:sp>
      <p:sp>
        <p:nvSpPr>
          <p:cNvPr id="117" name="Shape 117"/>
          <p:cNvSpPr/>
          <p:nvPr/>
        </p:nvSpPr>
        <p:spPr>
          <a:xfrm>
            <a:off x="5759379" y="908663"/>
            <a:ext cx="533231" cy="3200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defTabSz="457200">
              <a:defRPr sz="1500">
                <a:solidFill>
                  <a:srgbClr val="FFFFFF"/>
                </a:solidFill>
                <a:latin typeface="+mj-lt"/>
                <a:ea typeface="+mj-ea"/>
                <a:cs typeface="+mj-cs"/>
                <a:sym typeface="Helvetica"/>
              </a:defRPr>
            </a:lvl1pPr>
          </a:lstStyle>
          <a:p>
            <a:pPr lvl="0">
              <a:defRPr sz="1800">
                <a:solidFill>
                  <a:srgbClr val="000000"/>
                </a:solidFill>
              </a:defRPr>
            </a:pPr>
            <a:r>
              <a:rPr sz="1500">
                <a:solidFill>
                  <a:srgbClr val="FFFFFF"/>
                </a:solidFill>
              </a:rPr>
              <a:t>500+</a:t>
            </a:r>
          </a:p>
        </p:txBody>
      </p:sp>
      <p:sp>
        <p:nvSpPr>
          <p:cNvPr id="118" name="Shape 118"/>
          <p:cNvSpPr/>
          <p:nvPr/>
        </p:nvSpPr>
        <p:spPr>
          <a:xfrm>
            <a:off x="265359" y="1169906"/>
            <a:ext cx="4649068" cy="4384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lvl="0" marL="228600" indent="-228600">
              <a:buClr>
                <a:srgbClr val="FFFFFF"/>
              </a:buClr>
              <a:buSzPct val="100000"/>
              <a:buChar char="•"/>
              <a:defRPr sz="1800"/>
            </a:pPr>
            <a:r>
              <a:rPr sz="2200">
                <a:solidFill>
                  <a:srgbClr val="FFFFFF"/>
                </a:solidFill>
                <a:latin typeface="+mj-lt"/>
                <a:ea typeface="+mj-ea"/>
                <a:cs typeface="+mj-cs"/>
                <a:sym typeface="Helvetica"/>
              </a:rPr>
              <a:t>Paper counts “normalized” so that papers which have more than one dataset are assigned a “fractional” value</a:t>
            </a:r>
            <a:endParaRPr sz="2200">
              <a:solidFill>
                <a:srgbClr val="FFFFFF"/>
              </a:solidFill>
              <a:latin typeface="+mj-lt"/>
              <a:ea typeface="+mj-ea"/>
              <a:cs typeface="+mj-cs"/>
              <a:sym typeface="Helvetica"/>
            </a:endParaRPr>
          </a:p>
          <a:p>
            <a:pPr lvl="0" marL="228600" indent="-228600">
              <a:buClr>
                <a:srgbClr val="FFFFFF"/>
              </a:buClr>
              <a:buSzPct val="100000"/>
              <a:buChar char="•"/>
              <a:defRPr sz="1800"/>
            </a:pPr>
            <a:r>
              <a:rPr sz="2200">
                <a:solidFill>
                  <a:srgbClr val="FFFFFF"/>
                </a:solidFill>
                <a:latin typeface="+mj-lt"/>
                <a:ea typeface="+mj-ea"/>
                <a:cs typeface="+mj-cs"/>
                <a:sym typeface="Helvetica"/>
              </a:rPr>
              <a:t>Paper counts are divided by the time available for publication to account for aging </a:t>
            </a:r>
            <a:endParaRPr sz="2200">
              <a:solidFill>
                <a:srgbClr val="FFFFFF"/>
              </a:solidFill>
              <a:latin typeface="+mj-lt"/>
              <a:ea typeface="+mj-ea"/>
              <a:cs typeface="+mj-cs"/>
              <a:sym typeface="Helvetica"/>
            </a:endParaRPr>
          </a:p>
          <a:p>
            <a:pPr lvl="0" marL="228600" indent="-228600">
              <a:buClr>
                <a:srgbClr val="FFFFFF"/>
              </a:buClr>
              <a:buSzPct val="100000"/>
              <a:buChar char="•"/>
              <a:defRPr sz="1800"/>
            </a:pPr>
            <a:r>
              <a:rPr sz="2200">
                <a:solidFill>
                  <a:srgbClr val="FFFFFF"/>
                </a:solidFill>
                <a:latin typeface="+mj-lt"/>
                <a:ea typeface="+mj-ea"/>
                <a:cs typeface="+mj-cs"/>
                <a:sym typeface="Helvetica"/>
              </a:rPr>
              <a:t>Caveats:</a:t>
            </a:r>
            <a:endParaRPr sz="2200">
              <a:solidFill>
                <a:srgbClr val="FFFFFF"/>
              </a:solidFill>
              <a:latin typeface="+mj-lt"/>
              <a:ea typeface="+mj-ea"/>
              <a:cs typeface="+mj-cs"/>
              <a:sym typeface="Helvetica"/>
            </a:endParaRPr>
          </a:p>
          <a:p>
            <a:pPr lvl="1" marL="685800" indent="-228600">
              <a:buClr>
                <a:srgbClr val="FFFB00"/>
              </a:buClr>
              <a:buSzPct val="100000"/>
              <a:buChar char="•"/>
              <a:defRPr sz="1800"/>
            </a:pPr>
            <a:r>
              <a:rPr sz="2200">
                <a:solidFill>
                  <a:srgbClr val="FF2600"/>
                </a:solidFill>
                <a:latin typeface="+mj-lt"/>
                <a:ea typeface="+mj-ea"/>
                <a:cs typeface="+mj-cs"/>
                <a:sym typeface="Helvetica"/>
              </a:rPr>
              <a:t> </a:t>
            </a:r>
            <a:r>
              <a:rPr sz="2200">
                <a:solidFill>
                  <a:srgbClr val="FFFB00"/>
                </a:solidFill>
                <a:latin typeface="+mj-lt"/>
                <a:ea typeface="+mj-ea"/>
                <a:cs typeface="+mj-cs"/>
                <a:sym typeface="Helvetica"/>
              </a:rPr>
              <a:t>We have no data on XVPs</a:t>
            </a:r>
            <a:endParaRPr sz="2200">
              <a:solidFill>
                <a:srgbClr val="FFFB00"/>
              </a:solidFill>
              <a:latin typeface="+mj-lt"/>
              <a:ea typeface="+mj-ea"/>
              <a:cs typeface="+mj-cs"/>
              <a:sym typeface="Helvetica"/>
            </a:endParaRPr>
          </a:p>
          <a:p>
            <a:pPr lvl="1" marL="685800" indent="-228600">
              <a:buClr>
                <a:srgbClr val="FFFB00"/>
              </a:buClr>
              <a:buSzPct val="100000"/>
              <a:buChar char="•"/>
              <a:defRPr sz="1800"/>
            </a:pPr>
            <a:r>
              <a:rPr sz="2200">
                <a:solidFill>
                  <a:srgbClr val="FFFB00"/>
                </a:solidFill>
                <a:latin typeface="+mj-lt"/>
                <a:ea typeface="+mj-ea"/>
                <a:cs typeface="+mj-cs"/>
                <a:sym typeface="Helvetica"/>
              </a:rPr>
              <a:t>No measure of the impact of publications (in progress)</a:t>
            </a:r>
            <a:endParaRPr sz="2200">
              <a:solidFill>
                <a:srgbClr val="FFFB00"/>
              </a:solidFill>
              <a:latin typeface="+mj-lt"/>
              <a:ea typeface="+mj-ea"/>
              <a:cs typeface="+mj-cs"/>
              <a:sym typeface="Helvetica"/>
            </a:endParaRPr>
          </a:p>
          <a:p>
            <a:pPr lvl="1" marL="685800" indent="-228600">
              <a:buClr>
                <a:srgbClr val="FFFB00"/>
              </a:buClr>
              <a:buSzPct val="100000"/>
              <a:buChar char="•"/>
              <a:defRPr sz="1800"/>
            </a:pPr>
            <a:r>
              <a:rPr sz="2200">
                <a:solidFill>
                  <a:srgbClr val="FFFB00"/>
                </a:solidFill>
                <a:latin typeface="+mj-lt"/>
                <a:ea typeface="+mj-ea"/>
                <a:cs typeface="+mj-cs"/>
                <a:sym typeface="Helvetica"/>
              </a:rPr>
              <a:t>Catalogs are not properly accounted for</a:t>
            </a:r>
          </a:p>
        </p:txBody>
      </p:sp>
      <p:graphicFrame>
        <p:nvGraphicFramePr>
          <p:cNvPr id="119" name="Chart 119"/>
          <p:cNvGraphicFramePr/>
          <p:nvPr/>
        </p:nvGraphicFramePr>
        <p:xfrm>
          <a:off x="5788518" y="963699"/>
          <a:ext cx="1985349" cy="1985348"/>
        </p:xfrm>
        <a:graphic xmlns:a="http://schemas.openxmlformats.org/drawingml/2006/main">
          <a:graphicData uri="http://schemas.openxmlformats.org/drawingml/2006/chart">
            <c:chart xmlns:c="http://schemas.openxmlformats.org/drawingml/2006/chart" r:id="rId3"/>
          </a:graphicData>
        </a:graphic>
      </p:graphicFrame>
      <p:graphicFrame>
        <p:nvGraphicFramePr>
          <p:cNvPr id="120" name="Chart 120"/>
          <p:cNvGraphicFramePr/>
          <p:nvPr/>
        </p:nvGraphicFramePr>
        <p:xfrm>
          <a:off x="5666429" y="3487711"/>
          <a:ext cx="2153544" cy="2153544"/>
        </p:xfrm>
        <a:graphic xmlns:a="http://schemas.openxmlformats.org/drawingml/2006/main">
          <a:graphicData uri="http://schemas.openxmlformats.org/drawingml/2006/chart">
            <c:chart xmlns:c="http://schemas.openxmlformats.org/drawingml/2006/chart" r:id="rId4"/>
          </a:graphicData>
        </a:graphic>
      </p:graphicFrame>
    </p:spTree>
  </p:cSld>
  <p:clrMapOvr>
    <a:masterClrMapping/>
  </p:clrMapOvr>
  <p:transition spd="med" advClick="1"/>
</p:sld>
</file>

<file path=ppt/slides/slide13.xml><?xml version="1.0" encoding="utf-8"?>
<p:sld xmlns:a="http://schemas.openxmlformats.org/drawingml/2006/main" xmlns:r="http://schemas.openxmlformats.org/officeDocument/2006/relationships" xmlns:p="http://schemas.openxmlformats.org/presentationml/2006/main" show="0" showMasterSp="1" showMasterPhAnim="1">
  <p:cSld>
    <p:spTree>
      <p:nvGrpSpPr>
        <p:cNvPr id="1" name=""/>
        <p:cNvGrpSpPr/>
        <p:nvPr/>
      </p:nvGrpSpPr>
      <p:grpSpPr>
        <a:xfrm>
          <a:off x="0" y="0"/>
          <a:ext cx="0" cy="0"/>
          <a:chOff x="0" y="0"/>
          <a:chExt cx="0" cy="0"/>
        </a:xfrm>
      </p:grpSpPr>
      <p:sp>
        <p:nvSpPr>
          <p:cNvPr id="124" name="Shape 124"/>
          <p:cNvSpPr/>
          <p:nvPr>
            <p:ph type="title"/>
          </p:nvPr>
        </p:nvSpPr>
        <p:spPr>
          <a:xfrm>
            <a:off x="212452" y="65814"/>
            <a:ext cx="8719096" cy="930565"/>
          </a:xfrm>
          <a:prstGeom prst="rect">
            <a:avLst/>
          </a:prstGeom>
        </p:spPr>
        <p:txBody>
          <a:bodyPr lIns="0" tIns="0" rIns="0" bIns="0">
            <a:normAutofit fontScale="100000" lnSpcReduction="0"/>
          </a:bodyPr>
          <a:lstStyle/>
          <a:p>
            <a:pPr lvl="0">
              <a:defRPr sz="1800">
                <a:solidFill>
                  <a:srgbClr val="000000"/>
                </a:solidFill>
              </a:defRPr>
            </a:pPr>
            <a:r>
              <a:rPr sz="3500">
                <a:solidFill>
                  <a:srgbClr val="FFFFFF"/>
                </a:solidFill>
              </a:rPr>
              <a:t>Plans for Cycle 18 and Beyond</a:t>
            </a:r>
          </a:p>
        </p:txBody>
      </p:sp>
      <p:sp>
        <p:nvSpPr>
          <p:cNvPr id="125" name="Shape 125"/>
          <p:cNvSpPr/>
          <p:nvPr/>
        </p:nvSpPr>
        <p:spPr>
          <a:xfrm>
            <a:off x="305324" y="944879"/>
            <a:ext cx="5265252" cy="51714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lvl="0" marL="228600" indent="-228600">
              <a:buClr>
                <a:srgbClr val="FFFFFF"/>
              </a:buClr>
              <a:buSzPct val="100000"/>
              <a:buChar char="•"/>
              <a:defRPr sz="1800"/>
            </a:pPr>
            <a:r>
              <a:rPr sz="2100">
                <a:solidFill>
                  <a:srgbClr val="FFFFFF"/>
                </a:solidFill>
                <a:latin typeface="+mj-lt"/>
                <a:ea typeface="+mj-ea"/>
                <a:cs typeface="+mj-cs"/>
                <a:sym typeface="Helvetica"/>
              </a:rPr>
              <a:t>Do we have a “problem” with medium sized proposals?</a:t>
            </a:r>
            <a:endParaRPr sz="2100">
              <a:solidFill>
                <a:srgbClr val="FFFFFF"/>
              </a:solidFill>
              <a:latin typeface="+mj-lt"/>
              <a:ea typeface="+mj-ea"/>
              <a:cs typeface="+mj-cs"/>
              <a:sym typeface="Helvetica"/>
            </a:endParaRPr>
          </a:p>
          <a:p>
            <a:pPr lvl="1" marL="685800" indent="-228600">
              <a:buClr>
                <a:srgbClr val="FFFFFF"/>
              </a:buClr>
              <a:buSzPct val="100000"/>
              <a:buChar char="•"/>
              <a:defRPr sz="1800"/>
            </a:pPr>
            <a:r>
              <a:rPr sz="2100">
                <a:solidFill>
                  <a:srgbClr val="FFFFFF"/>
                </a:solidFill>
                <a:latin typeface="+mj-lt"/>
                <a:ea typeface="+mj-ea"/>
                <a:cs typeface="+mj-cs"/>
                <a:sym typeface="Helvetica"/>
              </a:rPr>
              <a:t>medium -&gt;  25% or more of a panel allocation.  Proposers perception is that these have a low chance of being approved.</a:t>
            </a:r>
            <a:endParaRPr sz="2100">
              <a:solidFill>
                <a:srgbClr val="FFFFFF"/>
              </a:solidFill>
              <a:latin typeface="+mj-lt"/>
              <a:ea typeface="+mj-ea"/>
              <a:cs typeface="+mj-cs"/>
              <a:sym typeface="Helvetica"/>
            </a:endParaRPr>
          </a:p>
          <a:p>
            <a:pPr lvl="0" marL="228600" indent="-228600">
              <a:buClr>
                <a:srgbClr val="FFFFFF"/>
              </a:buClr>
              <a:buSzPct val="100000"/>
              <a:buChar char="•"/>
              <a:defRPr sz="1800"/>
            </a:pPr>
            <a:r>
              <a:rPr sz="2100">
                <a:solidFill>
                  <a:srgbClr val="FFFFFF"/>
                </a:solidFill>
                <a:latin typeface="+mj-lt"/>
                <a:ea typeface="+mj-ea"/>
                <a:cs typeface="+mj-cs"/>
                <a:sym typeface="Helvetica"/>
              </a:rPr>
              <a:t>Not true: but there is a hole in the submission numbers at 200-300 ks</a:t>
            </a:r>
            <a:endParaRPr sz="2100">
              <a:solidFill>
                <a:srgbClr val="FFFFFF"/>
              </a:solidFill>
              <a:latin typeface="+mj-lt"/>
              <a:ea typeface="+mj-ea"/>
              <a:cs typeface="+mj-cs"/>
              <a:sym typeface="Helvetica"/>
            </a:endParaRPr>
          </a:p>
          <a:p>
            <a:pPr lvl="0" marL="228600" indent="-228600">
              <a:buClr>
                <a:srgbClr val="FFFFFF"/>
              </a:buClr>
              <a:buSzPct val="100000"/>
              <a:buChar char="•"/>
              <a:defRPr sz="1800"/>
            </a:pPr>
            <a:r>
              <a:rPr sz="2100">
                <a:solidFill>
                  <a:srgbClr val="FFFFFF"/>
                </a:solidFill>
                <a:latin typeface="+mj-lt"/>
                <a:ea typeface="+mj-ea"/>
                <a:cs typeface="+mj-cs"/>
                <a:sym typeface="Helvetica"/>
              </a:rPr>
              <a:t>Approx 15 medium proposals approved per cycle</a:t>
            </a:r>
            <a:endParaRPr sz="2100">
              <a:solidFill>
                <a:srgbClr val="FFFFFF"/>
              </a:solidFill>
              <a:latin typeface="+mj-lt"/>
              <a:ea typeface="+mj-ea"/>
              <a:cs typeface="+mj-cs"/>
              <a:sym typeface="Helvetica"/>
            </a:endParaRPr>
          </a:p>
          <a:p>
            <a:pPr lvl="0" marL="228600" indent="-228600">
              <a:buClr>
                <a:srgbClr val="FFFFFF"/>
              </a:buClr>
              <a:buSzPct val="100000"/>
              <a:buChar char="•"/>
              <a:defRPr sz="1800"/>
            </a:pPr>
            <a:r>
              <a:rPr sz="2100">
                <a:solidFill>
                  <a:srgbClr val="FFFFFF"/>
                </a:solidFill>
                <a:latin typeface="+mj-lt"/>
                <a:ea typeface="+mj-ea"/>
                <a:cs typeface="+mj-cs"/>
                <a:sym typeface="Helvetica"/>
              </a:rPr>
              <a:t> No suggestion that medium proposals are more productive.</a:t>
            </a:r>
            <a:endParaRPr sz="2100">
              <a:solidFill>
                <a:srgbClr val="FFFFFF"/>
              </a:solidFill>
              <a:latin typeface="+mj-lt"/>
              <a:ea typeface="+mj-ea"/>
              <a:cs typeface="+mj-cs"/>
              <a:sym typeface="Helvetica"/>
            </a:endParaRPr>
          </a:p>
          <a:p>
            <a:pPr lvl="0" marL="228600" indent="-228600">
              <a:buClr>
                <a:srgbClr val="FFFFFF"/>
              </a:buClr>
              <a:buSzPct val="100000"/>
              <a:buChar char="•"/>
              <a:defRPr sz="1800"/>
            </a:pPr>
            <a:r>
              <a:rPr sz="2100">
                <a:solidFill>
                  <a:srgbClr val="FFFB00"/>
                </a:solidFill>
                <a:latin typeface="+mj-lt"/>
                <a:ea typeface="+mj-ea"/>
                <a:cs typeface="+mj-cs"/>
                <a:sym typeface="Helvetica"/>
              </a:rPr>
              <a:t>Conclude: no adverse effects from 300 ks boundary condition, no motivation to increase the number of medium proposals</a:t>
            </a:r>
          </a:p>
        </p:txBody>
      </p:sp>
      <p:pic>
        <p:nvPicPr>
          <p:cNvPr id="126" name="accepted_time_5-10.jpg"/>
          <p:cNvPicPr/>
          <p:nvPr/>
        </p:nvPicPr>
        <p:blipFill>
          <a:blip r:embed="rId3">
            <a:extLst/>
          </a:blip>
          <a:stretch>
            <a:fillRect/>
          </a:stretch>
        </p:blipFill>
        <p:spPr>
          <a:xfrm>
            <a:off x="5568540" y="1202057"/>
            <a:ext cx="3286137" cy="2200651"/>
          </a:xfrm>
          <a:prstGeom prst="rect">
            <a:avLst/>
          </a:prstGeom>
          <a:ln w="12700">
            <a:miter lim="400000"/>
          </a:ln>
        </p:spPr>
      </p:pic>
      <p:pic>
        <p:nvPicPr>
          <p:cNvPr id="127" name="submitted_proposals_binned_by_time.jpg"/>
          <p:cNvPicPr/>
          <p:nvPr/>
        </p:nvPicPr>
        <p:blipFill>
          <a:blip r:embed="rId4">
            <a:extLst/>
          </a:blip>
          <a:stretch>
            <a:fillRect/>
          </a:stretch>
        </p:blipFill>
        <p:spPr>
          <a:xfrm>
            <a:off x="5568540" y="3608387"/>
            <a:ext cx="3286137" cy="2200651"/>
          </a:xfrm>
          <a:prstGeom prst="rect">
            <a:avLst/>
          </a:prstGeom>
          <a:ln w="12700">
            <a:miter lim="400000"/>
          </a:ln>
        </p:spPr>
      </p:pic>
    </p:spTree>
  </p:cSld>
  <p:clrMapOvr>
    <a:masterClrMapping/>
  </p:clrMapOvr>
  <p:transition spd="med" advClick="1"/>
</p:sld>
</file>

<file path=ppt/slides/slide1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1" name="Shape 131"/>
          <p:cNvSpPr/>
          <p:nvPr>
            <p:ph type="title"/>
          </p:nvPr>
        </p:nvSpPr>
        <p:spPr>
          <a:xfrm>
            <a:off x="212452" y="65814"/>
            <a:ext cx="8719096" cy="930565"/>
          </a:xfrm>
          <a:prstGeom prst="rect">
            <a:avLst/>
          </a:prstGeom>
        </p:spPr>
        <p:txBody>
          <a:bodyPr lIns="0" tIns="0" rIns="0" bIns="0">
            <a:normAutofit fontScale="100000" lnSpcReduction="0"/>
          </a:bodyPr>
          <a:lstStyle/>
          <a:p>
            <a:pPr lvl="0">
              <a:defRPr sz="1800">
                <a:solidFill>
                  <a:srgbClr val="000000"/>
                </a:solidFill>
              </a:defRPr>
            </a:pPr>
            <a:r>
              <a:rPr sz="3500">
                <a:solidFill>
                  <a:srgbClr val="FFFFFF"/>
                </a:solidFill>
              </a:rPr>
              <a:t>New GTO target submission timeline</a:t>
            </a:r>
          </a:p>
        </p:txBody>
      </p:sp>
      <p:sp>
        <p:nvSpPr>
          <p:cNvPr id="132" name="Shape 132"/>
          <p:cNvSpPr/>
          <p:nvPr/>
        </p:nvSpPr>
        <p:spPr>
          <a:xfrm>
            <a:off x="798914" y="2042104"/>
            <a:ext cx="3564720" cy="20599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marL="228600" indent="-228600">
              <a:buClr>
                <a:srgbClr val="FFFFFF"/>
              </a:buClr>
              <a:buSzPct val="100000"/>
              <a:buChar char="•"/>
              <a:defRPr sz="2600">
                <a:solidFill>
                  <a:srgbClr val="FFFFFF"/>
                </a:solidFill>
                <a:latin typeface="+mj-lt"/>
                <a:ea typeface="+mj-ea"/>
                <a:cs typeface="+mj-cs"/>
                <a:sym typeface="Helvetica"/>
              </a:defRPr>
            </a:lvl1pPr>
          </a:lstStyle>
          <a:p>
            <a:pPr lvl="0">
              <a:defRPr sz="1800">
                <a:solidFill>
                  <a:srgbClr val="000000"/>
                </a:solidFill>
              </a:defRPr>
            </a:pPr>
            <a:r>
              <a:rPr sz="2600">
                <a:solidFill>
                  <a:srgbClr val="FFFFFF"/>
                </a:solidFill>
              </a:rPr>
              <a:t>PIs of science  instruments are guaranteed observing time for duration of mission </a:t>
            </a:r>
          </a:p>
        </p:txBody>
      </p:sp>
      <p:graphicFrame>
        <p:nvGraphicFramePr>
          <p:cNvPr id="133" name="Table 133"/>
          <p:cNvGraphicFramePr/>
          <p:nvPr/>
        </p:nvGraphicFramePr>
        <p:xfrm>
          <a:off x="4488179" y="1981549"/>
          <a:ext cx="4361499" cy="2286001"/>
        </p:xfrm>
        <a:graphic xmlns:a="http://schemas.openxmlformats.org/drawingml/2006/main">
          <a:graphicData uri="http://schemas.openxmlformats.org/drawingml/2006/table">
            <a:tbl>
              <a:tblPr firstCol="0" firstRow="1" lastCol="0" lastRow="0" bandCol="0" bandRow="0" rtl="0">
                <a:tableStyleId>{4C3C2611-4C71-4FC5-86AE-919BDF0F9419}</a:tableStyleId>
              </a:tblPr>
              <a:tblGrid>
                <a:gridCol w="1270000"/>
                <a:gridCol w="1846897"/>
                <a:gridCol w="685800"/>
                <a:gridCol w="558800"/>
              </a:tblGrid>
              <a:tr h="381000">
                <a:tc>
                  <a:txBody>
                    <a:bodyPr/>
                    <a:lstStyle/>
                    <a:p>
                      <a:pPr lvl="0" algn="ctr">
                        <a:spcBef>
                          <a:spcPts val="500"/>
                        </a:spcBef>
                        <a:defRPr b="0" i="0" sz="1800">
                          <a:solidFill>
                            <a:srgbClr val="000000"/>
                          </a:solidFill>
                        </a:defRPr>
                      </a:pPr>
                      <a:r>
                        <a:rPr b="1" i="1">
                          <a:solidFill>
                            <a:srgbClr val="FFFFFF"/>
                          </a:solidFill>
                        </a:rPr>
                        <a:t>Instrument</a:t>
                      </a:r>
                    </a:p>
                  </a:txBody>
                  <a:tcPr marL="63500" marR="63500" marT="63500" marB="63500" anchor="t" anchorCtr="0" horzOverflow="overflow">
                    <a:solidFill>
                      <a:srgbClr val="9999E6"/>
                    </a:solidFill>
                  </a:tcPr>
                </a:tc>
                <a:tc>
                  <a:txBody>
                    <a:bodyPr/>
                    <a:lstStyle/>
                    <a:p>
                      <a:pPr lvl="0" algn="ctr">
                        <a:spcBef>
                          <a:spcPts val="500"/>
                        </a:spcBef>
                        <a:defRPr b="0" i="0" sz="1800">
                          <a:solidFill>
                            <a:srgbClr val="000000"/>
                          </a:solidFill>
                        </a:defRPr>
                      </a:pPr>
                      <a:r>
                        <a:rPr b="1" i="1">
                          <a:solidFill>
                            <a:srgbClr val="FFFFFF"/>
                          </a:solidFill>
                        </a:rPr>
                        <a:t>PI</a:t>
                      </a:r>
                    </a:p>
                  </a:txBody>
                  <a:tcPr marL="63500" marR="63500" marT="63500" marB="63500" anchor="t" anchorCtr="0" horzOverflow="overflow">
                    <a:solidFill>
                      <a:srgbClr val="9999E6"/>
                    </a:solidFill>
                  </a:tcPr>
                </a:tc>
                <a:tc>
                  <a:txBody>
                    <a:bodyPr/>
                    <a:lstStyle/>
                    <a:p>
                      <a:pPr lvl="0" algn="ctr">
                        <a:spcBef>
                          <a:spcPts val="500"/>
                        </a:spcBef>
                        <a:defRPr b="0" i="0" sz="1800">
                          <a:solidFill>
                            <a:srgbClr val="000000"/>
                          </a:solidFill>
                        </a:defRPr>
                      </a:pPr>
                      <a:r>
                        <a:rPr b="1" i="1">
                          <a:solidFill>
                            <a:srgbClr val="FFFFFF"/>
                          </a:solidFill>
                        </a:rPr>
                        <a:t>share</a:t>
                      </a:r>
                    </a:p>
                  </a:txBody>
                  <a:tcPr marL="63500" marR="63500" marT="63500" marB="63500" anchor="t" anchorCtr="0" horzOverflow="overflow">
                    <a:solidFill>
                      <a:srgbClr val="9999E6"/>
                    </a:solidFill>
                  </a:tcPr>
                </a:tc>
                <a:tc>
                  <a:txBody>
                    <a:bodyPr/>
                    <a:lstStyle/>
                    <a:p>
                      <a:pPr lvl="0" algn="ctr">
                        <a:spcBef>
                          <a:spcPts val="500"/>
                        </a:spcBef>
                        <a:defRPr b="0" i="0" sz="1800">
                          <a:solidFill>
                            <a:srgbClr val="000000"/>
                          </a:solidFill>
                        </a:defRPr>
                      </a:pPr>
                      <a:r>
                        <a:rPr b="1" i="1">
                          <a:solidFill>
                            <a:srgbClr val="FFFFFF"/>
                          </a:solidFill>
                        </a:rPr>
                        <a:t>ks</a:t>
                      </a:r>
                    </a:p>
                  </a:txBody>
                  <a:tcPr marL="63500" marR="63500" marT="63500" marB="63500" anchor="t" anchorCtr="0" horzOverflow="overflow">
                    <a:solidFill>
                      <a:srgbClr val="9999E6"/>
                    </a:solidFill>
                  </a:tcPr>
                </a:tc>
              </a:tr>
              <a:tr h="381000">
                <a:tc>
                  <a:txBody>
                    <a:bodyPr/>
                    <a:lstStyle/>
                    <a:p>
                      <a:pPr lvl="0" algn="l">
                        <a:spcBef>
                          <a:spcPts val="500"/>
                        </a:spcBef>
                        <a:defRPr b="0" i="0" sz="1800"/>
                      </a:pPr>
                      <a:r>
                        <a:rPr b="1" i="1" sz="1600">
                          <a:solidFill>
                            <a:srgbClr val="FFFFFF"/>
                          </a:solidFill>
                        </a:rPr>
                        <a:t>ACIS</a:t>
                      </a:r>
                    </a:p>
                  </a:txBody>
                  <a:tcPr marL="63500" marR="63500" marT="63500" marB="63500" anchor="t" anchorCtr="0" horzOverflow="overflow">
                    <a:solidFill>
                      <a:srgbClr val="942192"/>
                    </a:solidFill>
                  </a:tcPr>
                </a:tc>
                <a:tc>
                  <a:txBody>
                    <a:bodyPr/>
                    <a:lstStyle/>
                    <a:p>
                      <a:pPr lvl="0" algn="l">
                        <a:spcBef>
                          <a:spcPts val="500"/>
                        </a:spcBef>
                        <a:defRPr b="0" i="0" sz="1800"/>
                      </a:pPr>
                      <a:r>
                        <a:rPr b="1" i="1" sz="1600">
                          <a:solidFill>
                            <a:srgbClr val="FFFFFF"/>
                          </a:solidFill>
                        </a:rPr>
                        <a:t>Garmire</a:t>
                      </a:r>
                    </a:p>
                  </a:txBody>
                  <a:tcPr marL="63500" marR="63500" marT="63500" marB="63500" anchor="t" anchorCtr="0" horzOverflow="overflow">
                    <a:solidFill>
                      <a:srgbClr val="942192"/>
                    </a:solidFill>
                  </a:tcPr>
                </a:tc>
                <a:tc>
                  <a:txBody>
                    <a:bodyPr/>
                    <a:lstStyle/>
                    <a:p>
                      <a:pPr lvl="0" algn="l">
                        <a:spcBef>
                          <a:spcPts val="500"/>
                        </a:spcBef>
                        <a:defRPr b="0" i="0" sz="1800"/>
                      </a:pPr>
                      <a:r>
                        <a:rPr b="1" i="1" sz="1600">
                          <a:solidFill>
                            <a:srgbClr val="FFFFFF"/>
                          </a:solidFill>
                        </a:rPr>
                        <a:t>1</a:t>
                      </a:r>
                    </a:p>
                  </a:txBody>
                  <a:tcPr marL="63500" marR="63500" marT="63500" marB="63500" anchor="t" anchorCtr="0" horzOverflow="overflow">
                    <a:solidFill>
                      <a:srgbClr val="942192"/>
                    </a:solidFill>
                  </a:tcPr>
                </a:tc>
                <a:tc>
                  <a:txBody>
                    <a:bodyPr/>
                    <a:lstStyle/>
                    <a:p>
                      <a:pPr lvl="0" algn="l">
                        <a:spcBef>
                          <a:spcPts val="500"/>
                        </a:spcBef>
                        <a:defRPr b="0" i="0" sz="1800"/>
                      </a:pPr>
                      <a:r>
                        <a:rPr b="1" i="1" sz="1600">
                          <a:solidFill>
                            <a:srgbClr val="FFFFFF"/>
                          </a:solidFill>
                        </a:rPr>
                        <a:t>700</a:t>
                      </a:r>
                    </a:p>
                  </a:txBody>
                  <a:tcPr marL="63500" marR="63500" marT="63500" marB="63500" anchor="t" anchorCtr="0" horzOverflow="overflow">
                    <a:solidFill>
                      <a:srgbClr val="942192"/>
                    </a:solidFill>
                  </a:tcPr>
                </a:tc>
              </a:tr>
              <a:tr h="381000">
                <a:tc>
                  <a:txBody>
                    <a:bodyPr/>
                    <a:lstStyle/>
                    <a:p>
                      <a:pPr lvl="0" algn="l">
                        <a:spcBef>
                          <a:spcPts val="500"/>
                        </a:spcBef>
                        <a:defRPr b="0" i="0" sz="1800"/>
                      </a:pPr>
                      <a:r>
                        <a:rPr b="1" i="1" sz="1600">
                          <a:solidFill>
                            <a:srgbClr val="FFFFFF"/>
                          </a:solidFill>
                        </a:rPr>
                        <a:t>HRC</a:t>
                      </a:r>
                    </a:p>
                  </a:txBody>
                  <a:tcPr marL="63500" marR="63500" marT="63500" marB="63500" anchor="t" anchorCtr="0" horzOverflow="overflow">
                    <a:solidFill>
                      <a:srgbClr val="942192"/>
                    </a:solidFill>
                  </a:tcPr>
                </a:tc>
                <a:tc>
                  <a:txBody>
                    <a:bodyPr/>
                    <a:lstStyle/>
                    <a:p>
                      <a:pPr lvl="0" algn="l">
                        <a:spcBef>
                          <a:spcPts val="500"/>
                        </a:spcBef>
                        <a:defRPr b="0" i="0" sz="1800"/>
                      </a:pPr>
                      <a:r>
                        <a:rPr b="1" i="1" sz="1600">
                          <a:solidFill>
                            <a:srgbClr val="FFFFFF"/>
                          </a:solidFill>
                        </a:rPr>
                        <a:t>Murray</a:t>
                      </a:r>
                    </a:p>
                  </a:txBody>
                  <a:tcPr marL="63500" marR="63500" marT="63500" marB="63500" anchor="t" anchorCtr="0" horzOverflow="overflow">
                    <a:solidFill>
                      <a:srgbClr val="942192"/>
                    </a:solidFill>
                  </a:tcPr>
                </a:tc>
                <a:tc>
                  <a:txBody>
                    <a:bodyPr/>
                    <a:lstStyle/>
                    <a:p>
                      <a:pPr lvl="0" algn="l">
                        <a:spcBef>
                          <a:spcPts val="500"/>
                        </a:spcBef>
                        <a:defRPr b="0" i="0" sz="1800"/>
                      </a:pPr>
                      <a:r>
                        <a:rPr b="1" i="1" sz="1600">
                          <a:solidFill>
                            <a:srgbClr val="FFFFFF"/>
                          </a:solidFill>
                        </a:rPr>
                        <a:t>1</a:t>
                      </a:r>
                    </a:p>
                  </a:txBody>
                  <a:tcPr marL="63500" marR="63500" marT="63500" marB="63500" anchor="t" anchorCtr="0" horzOverflow="overflow">
                    <a:solidFill>
                      <a:srgbClr val="942192"/>
                    </a:solidFill>
                  </a:tcPr>
                </a:tc>
                <a:tc>
                  <a:txBody>
                    <a:bodyPr/>
                    <a:lstStyle/>
                    <a:p>
                      <a:pPr lvl="0" algn="l">
                        <a:spcBef>
                          <a:spcPts val="500"/>
                        </a:spcBef>
                        <a:defRPr b="0" i="0" sz="1800"/>
                      </a:pPr>
                      <a:r>
                        <a:rPr b="1" i="1" sz="1600">
                          <a:solidFill>
                            <a:srgbClr val="FFFFFF"/>
                          </a:solidFill>
                        </a:rPr>
                        <a:t>700</a:t>
                      </a:r>
                    </a:p>
                  </a:txBody>
                  <a:tcPr marL="63500" marR="63500" marT="63500" marB="63500" anchor="t" anchorCtr="0" horzOverflow="overflow">
                    <a:solidFill>
                      <a:srgbClr val="942192"/>
                    </a:solidFill>
                  </a:tcPr>
                </a:tc>
              </a:tr>
              <a:tr h="381000">
                <a:tc>
                  <a:txBody>
                    <a:bodyPr/>
                    <a:lstStyle/>
                    <a:p>
                      <a:pPr lvl="0" algn="l">
                        <a:spcBef>
                          <a:spcPts val="500"/>
                        </a:spcBef>
                        <a:defRPr b="0" i="0" sz="1800"/>
                      </a:pPr>
                      <a:r>
                        <a:rPr b="1" i="1" sz="1600">
                          <a:solidFill>
                            <a:srgbClr val="FFFFFF"/>
                          </a:solidFill>
                        </a:rPr>
                        <a:t>HETG</a:t>
                      </a:r>
                    </a:p>
                  </a:txBody>
                  <a:tcPr marL="63500" marR="63500" marT="63500" marB="63500" anchor="t" anchorCtr="0" horzOverflow="overflow">
                    <a:solidFill>
                      <a:srgbClr val="942192"/>
                    </a:solidFill>
                  </a:tcPr>
                </a:tc>
                <a:tc>
                  <a:txBody>
                    <a:bodyPr/>
                    <a:lstStyle/>
                    <a:p>
                      <a:pPr lvl="0" algn="l">
                        <a:spcBef>
                          <a:spcPts val="500"/>
                        </a:spcBef>
                        <a:defRPr b="0" i="0" sz="1800"/>
                      </a:pPr>
                      <a:r>
                        <a:rPr b="1" i="1" sz="1600">
                          <a:solidFill>
                            <a:srgbClr val="FFFFFF"/>
                          </a:solidFill>
                        </a:rPr>
                        <a:t>Canizares</a:t>
                      </a:r>
                    </a:p>
                  </a:txBody>
                  <a:tcPr marL="63500" marR="63500" marT="63500" marB="63500" anchor="t" anchorCtr="0" horzOverflow="overflow">
                    <a:solidFill>
                      <a:srgbClr val="942192"/>
                    </a:solidFill>
                  </a:tcPr>
                </a:tc>
                <a:tc>
                  <a:txBody>
                    <a:bodyPr/>
                    <a:lstStyle/>
                    <a:p>
                      <a:pPr lvl="0" algn="l">
                        <a:spcBef>
                          <a:spcPts val="500"/>
                        </a:spcBef>
                        <a:defRPr b="0" i="0" sz="1800"/>
                      </a:pPr>
                      <a:r>
                        <a:rPr b="1" i="1" sz="1600">
                          <a:solidFill>
                            <a:srgbClr val="FFFFFF"/>
                          </a:solidFill>
                        </a:rPr>
                        <a:t>1</a:t>
                      </a:r>
                    </a:p>
                  </a:txBody>
                  <a:tcPr marL="63500" marR="63500" marT="63500" marB="63500" anchor="t" anchorCtr="0" horzOverflow="overflow">
                    <a:solidFill>
                      <a:srgbClr val="942192"/>
                    </a:solidFill>
                  </a:tcPr>
                </a:tc>
                <a:tc>
                  <a:txBody>
                    <a:bodyPr/>
                    <a:lstStyle/>
                    <a:p>
                      <a:pPr lvl="0" algn="l">
                        <a:spcBef>
                          <a:spcPts val="500"/>
                        </a:spcBef>
                        <a:defRPr b="0" i="0" sz="1800"/>
                      </a:pPr>
                      <a:r>
                        <a:rPr b="1" i="1" sz="1600">
                          <a:solidFill>
                            <a:srgbClr val="FFFFFF"/>
                          </a:solidFill>
                        </a:rPr>
                        <a:t>700</a:t>
                      </a:r>
                    </a:p>
                  </a:txBody>
                  <a:tcPr marL="63500" marR="63500" marT="63500" marB="63500" anchor="t" anchorCtr="0" horzOverflow="overflow">
                    <a:solidFill>
                      <a:srgbClr val="942192"/>
                    </a:solidFill>
                  </a:tcPr>
                </a:tc>
              </a:tr>
              <a:tr h="381000">
                <a:tc>
                  <a:txBody>
                    <a:bodyPr/>
                    <a:lstStyle/>
                    <a:p>
                      <a:pPr lvl="0" algn="l">
                        <a:spcBef>
                          <a:spcPts val="500"/>
                        </a:spcBef>
                        <a:defRPr b="0" i="0" sz="1800"/>
                      </a:pPr>
                      <a:r>
                        <a:rPr b="1" i="1" sz="1600">
                          <a:solidFill>
                            <a:srgbClr val="FFFFFF"/>
                          </a:solidFill>
                        </a:rPr>
                        <a:t>LETG</a:t>
                      </a:r>
                    </a:p>
                  </a:txBody>
                  <a:tcPr marL="63500" marR="63500" marT="63500" marB="63500" anchor="t" anchorCtr="0" horzOverflow="overflow">
                    <a:solidFill>
                      <a:srgbClr val="942192"/>
                    </a:solidFill>
                  </a:tcPr>
                </a:tc>
                <a:tc>
                  <a:txBody>
                    <a:bodyPr/>
                    <a:lstStyle/>
                    <a:p>
                      <a:pPr lvl="0" algn="l">
                        <a:spcBef>
                          <a:spcPts val="500"/>
                        </a:spcBef>
                        <a:defRPr b="0" i="0" sz="1800"/>
                      </a:pPr>
                      <a:r>
                        <a:rPr b="1" i="1" sz="1600">
                          <a:solidFill>
                            <a:srgbClr val="FFFFFF"/>
                          </a:solidFill>
                        </a:rPr>
                        <a:t>Kaastra &amp; Predehl</a:t>
                      </a:r>
                    </a:p>
                  </a:txBody>
                  <a:tcPr marL="63500" marR="63500" marT="63500" marB="63500" anchor="t" anchorCtr="0" horzOverflow="overflow">
                    <a:solidFill>
                      <a:srgbClr val="942192"/>
                    </a:solidFill>
                  </a:tcPr>
                </a:tc>
                <a:tc>
                  <a:txBody>
                    <a:bodyPr/>
                    <a:lstStyle/>
                    <a:p>
                      <a:pPr lvl="0" algn="l">
                        <a:spcBef>
                          <a:spcPts val="500"/>
                        </a:spcBef>
                        <a:defRPr b="0" i="0" sz="1800"/>
                      </a:pPr>
                      <a:r>
                        <a:rPr b="1" i="1" sz="1600">
                          <a:solidFill>
                            <a:srgbClr val="FFFFFF"/>
                          </a:solidFill>
                        </a:rPr>
                        <a:t>1/2</a:t>
                      </a:r>
                    </a:p>
                  </a:txBody>
                  <a:tcPr marL="63500" marR="63500" marT="63500" marB="63500" anchor="t" anchorCtr="0" horzOverflow="overflow">
                    <a:solidFill>
                      <a:srgbClr val="942192"/>
                    </a:solidFill>
                  </a:tcPr>
                </a:tc>
                <a:tc>
                  <a:txBody>
                    <a:bodyPr/>
                    <a:lstStyle/>
                    <a:p>
                      <a:pPr lvl="0" algn="l">
                        <a:spcBef>
                          <a:spcPts val="500"/>
                        </a:spcBef>
                        <a:defRPr b="0" i="0" sz="1800"/>
                      </a:pPr>
                      <a:r>
                        <a:rPr b="1" i="1" sz="1600">
                          <a:solidFill>
                            <a:srgbClr val="FFFFFF"/>
                          </a:solidFill>
                        </a:rPr>
                        <a:t>350</a:t>
                      </a:r>
                    </a:p>
                  </a:txBody>
                  <a:tcPr marL="63500" marR="63500" marT="63500" marB="63500" anchor="t" anchorCtr="0" horzOverflow="overflow">
                    <a:solidFill>
                      <a:srgbClr val="942192"/>
                    </a:solidFill>
                  </a:tcPr>
                </a:tc>
              </a:tr>
              <a:tr h="381000">
                <a:tc>
                  <a:txBody>
                    <a:bodyPr/>
                    <a:lstStyle/>
                    <a:p>
                      <a:pPr lvl="0" algn="l">
                        <a:spcBef>
                          <a:spcPts val="500"/>
                        </a:spcBef>
                        <a:defRPr sz="1600">
                          <a:solidFill>
                            <a:srgbClr val="FFFFFF"/>
                          </a:solidFill>
                        </a:defRPr>
                      </a:pPr>
                    </a:p>
                  </a:txBody>
                  <a:tcPr marL="63500" marR="63500" marT="63500" marB="63500" anchor="t" anchorCtr="0" horzOverflow="overflow">
                    <a:solidFill>
                      <a:srgbClr val="942192"/>
                    </a:solidFill>
                  </a:tcPr>
                </a:tc>
                <a:tc>
                  <a:txBody>
                    <a:bodyPr/>
                    <a:lstStyle/>
                    <a:p>
                      <a:pPr lvl="0" algn="l">
                        <a:spcBef>
                          <a:spcPts val="500"/>
                        </a:spcBef>
                        <a:defRPr sz="1600">
                          <a:solidFill>
                            <a:srgbClr val="FFFFFF"/>
                          </a:solidFill>
                        </a:defRPr>
                      </a:pPr>
                    </a:p>
                  </a:txBody>
                  <a:tcPr marL="63500" marR="63500" marT="63500" marB="63500" anchor="t" anchorCtr="0" horzOverflow="overflow">
                    <a:solidFill>
                      <a:srgbClr val="942192"/>
                    </a:solidFill>
                  </a:tcPr>
                </a:tc>
                <a:tc>
                  <a:txBody>
                    <a:bodyPr/>
                    <a:lstStyle/>
                    <a:p>
                      <a:pPr lvl="0" algn="l">
                        <a:spcBef>
                          <a:spcPts val="500"/>
                        </a:spcBef>
                        <a:defRPr sz="1600">
                          <a:solidFill>
                            <a:srgbClr val="FFFFFF"/>
                          </a:solidFill>
                        </a:defRPr>
                      </a:pPr>
                    </a:p>
                  </a:txBody>
                  <a:tcPr marL="63500" marR="63500" marT="63500" marB="63500" anchor="t" anchorCtr="0" horzOverflow="overflow">
                    <a:solidFill>
                      <a:srgbClr val="942192"/>
                    </a:solidFill>
                  </a:tcPr>
                </a:tc>
                <a:tc>
                  <a:txBody>
                    <a:bodyPr/>
                    <a:lstStyle/>
                    <a:p>
                      <a:pPr lvl="0" algn="l">
                        <a:spcBef>
                          <a:spcPts val="500"/>
                        </a:spcBef>
                        <a:defRPr b="0" i="0" sz="1800"/>
                      </a:pPr>
                      <a:r>
                        <a:rPr b="1" i="1" sz="1600">
                          <a:solidFill>
                            <a:srgbClr val="FFFFFF"/>
                          </a:solidFill>
                        </a:rPr>
                        <a:t>2450</a:t>
                      </a:r>
                    </a:p>
                  </a:txBody>
                  <a:tcPr marL="63500" marR="63500" marT="63500" marB="63500" anchor="t" anchorCtr="0" horzOverflow="overflow">
                    <a:solidFill>
                      <a:srgbClr val="942192"/>
                    </a:solidFill>
                  </a:tcPr>
                </a:tc>
              </a:tr>
            </a:tbl>
          </a:graphicData>
        </a:graphic>
      </p:graphicFrame>
      <p:sp>
        <p:nvSpPr>
          <p:cNvPr id="134" name="Shape 134"/>
          <p:cNvSpPr/>
          <p:nvPr/>
        </p:nvSpPr>
        <p:spPr>
          <a:xfrm>
            <a:off x="671914" y="4428029"/>
            <a:ext cx="8269555" cy="12725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marL="228600" indent="-228600">
              <a:buClr>
                <a:srgbClr val="FFFFFF"/>
              </a:buClr>
              <a:buSzPct val="100000"/>
              <a:buChar char="•"/>
              <a:defRPr sz="2600">
                <a:solidFill>
                  <a:srgbClr val="FFFFFF"/>
                </a:solidFill>
                <a:latin typeface="+mj-lt"/>
                <a:ea typeface="+mj-ea"/>
                <a:cs typeface="+mj-cs"/>
                <a:sym typeface="Helvetica"/>
              </a:defRPr>
            </a:lvl1pPr>
          </a:lstStyle>
          <a:p>
            <a:pPr lvl="0">
              <a:defRPr sz="1800">
                <a:solidFill>
                  <a:srgbClr val="000000"/>
                </a:solidFill>
              </a:defRPr>
            </a:pPr>
            <a:r>
              <a:rPr sz="2600">
                <a:solidFill>
                  <a:srgbClr val="FFFFFF"/>
                </a:solidFill>
              </a:rPr>
              <a:t>Since Cycle 2 GTO have been guaranteed time but they cannot reserve targets.  Any GTO/GO conflicts must be resolved by the peer review.</a:t>
            </a:r>
          </a:p>
        </p:txBody>
      </p:sp>
      <p:sp>
        <p:nvSpPr>
          <p:cNvPr id="135" name="Shape 135"/>
          <p:cNvSpPr/>
          <p:nvPr/>
        </p:nvSpPr>
        <p:spPr>
          <a:xfrm>
            <a:off x="1474694" y="959199"/>
            <a:ext cx="6194613" cy="5232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buClr>
                <a:srgbClr val="FFFFFF"/>
              </a:buClr>
              <a:defRPr sz="2800">
                <a:solidFill>
                  <a:srgbClr val="FFFFFF"/>
                </a:solidFill>
                <a:latin typeface="+mj-lt"/>
                <a:ea typeface="+mj-ea"/>
                <a:cs typeface="+mj-cs"/>
                <a:sym typeface="Helvetica"/>
              </a:defRPr>
            </a:lvl1pPr>
          </a:lstStyle>
          <a:p>
            <a:pPr lvl="0">
              <a:defRPr sz="1800">
                <a:solidFill>
                  <a:srgbClr val="000000"/>
                </a:solidFill>
              </a:defRPr>
            </a:pPr>
            <a:r>
              <a:rPr sz="2800">
                <a:solidFill>
                  <a:srgbClr val="FFFFFF"/>
                </a:solidFill>
              </a:rPr>
              <a:t>Overview of Chandra GTO program:</a:t>
            </a:r>
          </a:p>
        </p:txBody>
      </p:sp>
    </p:spTree>
  </p:cSld>
  <p:clrMapOvr>
    <a:masterClrMapping/>
  </p:clrMapOvr>
  <p:transition spd="med" advClick="1"/>
</p:sld>
</file>

<file path=ppt/slides/slide1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9" name="Shape 139"/>
          <p:cNvSpPr/>
          <p:nvPr>
            <p:ph type="title"/>
          </p:nvPr>
        </p:nvSpPr>
        <p:spPr>
          <a:xfrm>
            <a:off x="212452" y="65814"/>
            <a:ext cx="8719096" cy="930565"/>
          </a:xfrm>
          <a:prstGeom prst="rect">
            <a:avLst/>
          </a:prstGeom>
        </p:spPr>
        <p:txBody>
          <a:bodyPr lIns="0" tIns="0" rIns="0" bIns="0">
            <a:normAutofit fontScale="100000" lnSpcReduction="0"/>
          </a:bodyPr>
          <a:lstStyle/>
          <a:p>
            <a:pPr lvl="0">
              <a:defRPr sz="1800">
                <a:solidFill>
                  <a:srgbClr val="000000"/>
                </a:solidFill>
              </a:defRPr>
            </a:pPr>
            <a:r>
              <a:rPr sz="3500">
                <a:solidFill>
                  <a:srgbClr val="FFFFFF"/>
                </a:solidFill>
              </a:rPr>
              <a:t>New GTO target submission timeline</a:t>
            </a:r>
          </a:p>
        </p:txBody>
      </p:sp>
      <p:sp>
        <p:nvSpPr>
          <p:cNvPr id="140" name="Shape 140"/>
          <p:cNvSpPr/>
          <p:nvPr/>
        </p:nvSpPr>
        <p:spPr>
          <a:xfrm>
            <a:off x="804410" y="1320339"/>
            <a:ext cx="8194905" cy="48412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lvl="0" marL="400050" indent="-171450" defTabSz="457200">
              <a:buSzPct val="202000"/>
              <a:buChar char="•"/>
              <a:defRPr sz="1800"/>
            </a:pPr>
            <a:r>
              <a:rPr>
                <a:solidFill>
                  <a:srgbClr val="FFFFFF"/>
                </a:solidFill>
                <a:latin typeface="+mj-lt"/>
                <a:ea typeface="+mj-ea"/>
                <a:cs typeface="+mj-cs"/>
                <a:sym typeface="Helvetica"/>
              </a:rPr>
              <a:t> Two weeks before GO deadline:</a:t>
            </a:r>
            <a:endParaRPr>
              <a:solidFill>
                <a:srgbClr val="FFFFFF"/>
              </a:solidFill>
              <a:latin typeface="+mj-lt"/>
              <a:ea typeface="+mj-ea"/>
              <a:cs typeface="+mj-cs"/>
              <a:sym typeface="Helvetica"/>
            </a:endParaRPr>
          </a:p>
          <a:p>
            <a:pPr lvl="2" indent="457200" defTabSz="457200">
              <a:defRPr sz="1800"/>
            </a:pPr>
            <a:r>
              <a:rPr>
                <a:solidFill>
                  <a:srgbClr val="FFFFFF"/>
                </a:solidFill>
                <a:latin typeface="+mj-lt"/>
                <a:ea typeface="+mj-ea"/>
                <a:cs typeface="+mj-cs"/>
                <a:sym typeface="Helvetica"/>
              </a:rPr>
              <a:t>GTO targets submitted </a:t>
            </a:r>
            <a:endParaRPr>
              <a:solidFill>
                <a:srgbClr val="FFFFFF"/>
              </a:solidFill>
              <a:latin typeface="+mj-lt"/>
              <a:ea typeface="+mj-ea"/>
              <a:cs typeface="+mj-cs"/>
              <a:sym typeface="Helvetica"/>
            </a:endParaRPr>
          </a:p>
          <a:p>
            <a:pPr lvl="2" indent="457200" defTabSz="457200">
              <a:defRPr sz="1800"/>
            </a:pPr>
            <a:r>
              <a:rPr>
                <a:solidFill>
                  <a:srgbClr val="FFFFFF"/>
                </a:solidFill>
                <a:latin typeface="+mj-lt"/>
                <a:ea typeface="+mj-ea"/>
                <a:cs typeface="+mj-cs"/>
                <a:sym typeface="Helvetica"/>
              </a:rPr>
              <a:t>GTO-GTO target conflicts identified</a:t>
            </a:r>
            <a:endParaRPr>
              <a:solidFill>
                <a:srgbClr val="FFFFFF"/>
              </a:solidFill>
              <a:latin typeface="+mj-lt"/>
              <a:ea typeface="+mj-ea"/>
              <a:cs typeface="+mj-cs"/>
              <a:sym typeface="Helvetica"/>
            </a:endParaRPr>
          </a:p>
          <a:p>
            <a:pPr lvl="0" marL="285552" indent="-56952" defTabSz="457200">
              <a:buSzPct val="202000"/>
              <a:buChar char="•"/>
              <a:defRPr sz="1800"/>
            </a:pPr>
            <a:r>
              <a:rPr>
                <a:solidFill>
                  <a:srgbClr val="FFFFFF"/>
                </a:solidFill>
                <a:latin typeface="+mj-lt"/>
                <a:ea typeface="+mj-ea"/>
                <a:cs typeface="+mj-cs"/>
                <a:sym typeface="Helvetica"/>
              </a:rPr>
              <a:t> GO deadline: </a:t>
            </a:r>
            <a:endParaRPr>
              <a:solidFill>
                <a:srgbClr val="FFFFFF"/>
              </a:solidFill>
              <a:latin typeface="+mj-lt"/>
              <a:ea typeface="+mj-ea"/>
              <a:cs typeface="+mj-cs"/>
              <a:sym typeface="Helvetica"/>
            </a:endParaRPr>
          </a:p>
          <a:p>
            <a:pPr lvl="2" indent="457200" defTabSz="457200">
              <a:defRPr sz="1800"/>
            </a:pPr>
            <a:r>
              <a:rPr>
                <a:solidFill>
                  <a:srgbClr val="FFFFFF"/>
                </a:solidFill>
                <a:latin typeface="+mj-lt"/>
                <a:ea typeface="+mj-ea"/>
                <a:cs typeface="+mj-cs"/>
                <a:sym typeface="Helvetica"/>
              </a:rPr>
              <a:t>GTOs inform us of joint GO-GTO  proposals</a:t>
            </a:r>
            <a:endParaRPr>
              <a:solidFill>
                <a:srgbClr val="FFFFFF"/>
              </a:solidFill>
              <a:latin typeface="+mj-lt"/>
              <a:ea typeface="+mj-ea"/>
              <a:cs typeface="+mj-cs"/>
              <a:sym typeface="Helvetica"/>
            </a:endParaRPr>
          </a:p>
          <a:p>
            <a:pPr lvl="1" marL="228600" indent="0" defTabSz="457200">
              <a:buSzPct val="200000"/>
              <a:buChar char="•"/>
              <a:defRPr sz="1800"/>
            </a:pPr>
            <a:r>
              <a:rPr>
                <a:solidFill>
                  <a:srgbClr val="FFFFFF"/>
                </a:solidFill>
                <a:latin typeface="+mj-lt"/>
                <a:ea typeface="+mj-ea"/>
                <a:cs typeface="+mj-cs"/>
                <a:sym typeface="Helvetica"/>
              </a:rPr>
              <a:t>One week after the GO deadline:</a:t>
            </a:r>
            <a:endParaRPr>
              <a:solidFill>
                <a:srgbClr val="FFFFFF"/>
              </a:solidFill>
              <a:latin typeface="+mj-lt"/>
              <a:ea typeface="+mj-ea"/>
              <a:cs typeface="+mj-cs"/>
              <a:sym typeface="Helvetica"/>
            </a:endParaRPr>
          </a:p>
          <a:p>
            <a:pPr lvl="2" indent="457200" defTabSz="457200">
              <a:defRPr sz="1800"/>
            </a:pPr>
            <a:r>
              <a:rPr>
                <a:solidFill>
                  <a:srgbClr val="FFFFFF"/>
                </a:solidFill>
                <a:latin typeface="+mj-lt"/>
                <a:ea typeface="+mj-ea"/>
                <a:cs typeface="+mj-cs"/>
                <a:sym typeface="Helvetica"/>
              </a:rPr>
              <a:t> We inform the GTOs of any GTO-GO conflicts, excluding proposals written by GTO team members. </a:t>
            </a:r>
            <a:endParaRPr>
              <a:solidFill>
                <a:srgbClr val="FFFFFF"/>
              </a:solidFill>
              <a:latin typeface="+mj-lt"/>
              <a:ea typeface="+mj-ea"/>
              <a:cs typeface="+mj-cs"/>
              <a:sym typeface="Helvetica"/>
            </a:endParaRPr>
          </a:p>
          <a:p>
            <a:pPr lvl="0" marL="285552" indent="-56952" defTabSz="457200">
              <a:buSzPct val="202000"/>
              <a:buChar char="•"/>
              <a:defRPr sz="1800"/>
            </a:pPr>
            <a:r>
              <a:rPr>
                <a:solidFill>
                  <a:srgbClr val="FFFFFF"/>
                </a:solidFill>
                <a:latin typeface="+mj-lt"/>
                <a:ea typeface="+mj-ea"/>
                <a:cs typeface="+mj-cs"/>
                <a:sym typeface="Helvetica"/>
              </a:rPr>
              <a:t> Three weeks after the GO deadline:</a:t>
            </a:r>
            <a:endParaRPr>
              <a:solidFill>
                <a:srgbClr val="FFFFFF"/>
              </a:solidFill>
              <a:latin typeface="+mj-lt"/>
              <a:ea typeface="+mj-ea"/>
              <a:cs typeface="+mj-cs"/>
              <a:sym typeface="Helvetica"/>
            </a:endParaRPr>
          </a:p>
          <a:p>
            <a:pPr lvl="2" indent="457200" defTabSz="457200">
              <a:defRPr sz="1800"/>
            </a:pPr>
            <a:r>
              <a:rPr>
                <a:solidFill>
                  <a:srgbClr val="FFFFFF"/>
                </a:solidFill>
                <a:latin typeface="+mj-lt"/>
                <a:ea typeface="+mj-ea"/>
                <a:cs typeface="+mj-cs"/>
                <a:sym typeface="Helvetica"/>
              </a:rPr>
              <a:t>GTOs submit science proposals for conflicted targets OR drop the targets</a:t>
            </a:r>
            <a:endParaRPr>
              <a:solidFill>
                <a:srgbClr val="FFFFFF"/>
              </a:solidFill>
              <a:latin typeface="+mj-lt"/>
              <a:ea typeface="+mj-ea"/>
              <a:cs typeface="+mj-cs"/>
              <a:sym typeface="Helvetica"/>
            </a:endParaRPr>
          </a:p>
          <a:p>
            <a:pPr lvl="0" marL="285552" indent="-56952" defTabSz="457200">
              <a:buSzPct val="202000"/>
              <a:buChar char="•"/>
              <a:defRPr sz="1800"/>
            </a:pPr>
            <a:r>
              <a:rPr>
                <a:solidFill>
                  <a:srgbClr val="FFFFFF"/>
                </a:solidFill>
                <a:latin typeface="+mj-lt"/>
                <a:ea typeface="+mj-ea"/>
                <a:cs typeface="+mj-cs"/>
                <a:sym typeface="Helvetica"/>
              </a:rPr>
              <a:t>At the Review:</a:t>
            </a:r>
            <a:endParaRPr>
              <a:solidFill>
                <a:srgbClr val="FFFFFF"/>
              </a:solidFill>
              <a:latin typeface="+mj-lt"/>
              <a:ea typeface="+mj-ea"/>
              <a:cs typeface="+mj-cs"/>
              <a:sym typeface="Helvetica"/>
            </a:endParaRPr>
          </a:p>
          <a:p>
            <a:pPr lvl="2" indent="457200" defTabSz="457200">
              <a:defRPr sz="1800"/>
            </a:pPr>
            <a:r>
              <a:rPr>
                <a:solidFill>
                  <a:srgbClr val="FFFFFF"/>
                </a:solidFill>
                <a:latin typeface="+mj-lt"/>
                <a:ea typeface="+mj-ea"/>
                <a:cs typeface="+mj-cs"/>
                <a:sym typeface="Helvetica"/>
              </a:rPr>
              <a:t>GTO proposals are disguised as GO proposals. They are approved if the GTO proposal is ranked higher than the competing GO proposal, so long as the GTO proposal is not ranked lower than the GO and below the panel pass-fail line.</a:t>
            </a:r>
            <a:endParaRPr>
              <a:solidFill>
                <a:srgbClr val="FFFFFF"/>
              </a:solidFill>
              <a:latin typeface="+mj-lt"/>
              <a:ea typeface="+mj-ea"/>
              <a:cs typeface="+mj-cs"/>
              <a:sym typeface="Helvetica"/>
            </a:endParaRPr>
          </a:p>
          <a:p>
            <a:pPr lvl="0" marL="285552" indent="-56952" defTabSz="457200">
              <a:buSzPct val="202000"/>
              <a:buChar char="•"/>
              <a:defRPr sz="1800"/>
            </a:pPr>
            <a:r>
              <a:rPr>
                <a:solidFill>
                  <a:srgbClr val="FFFFFF"/>
                </a:solidFill>
                <a:latin typeface="+mj-lt"/>
                <a:ea typeface="+mj-ea"/>
                <a:cs typeface="+mj-cs"/>
                <a:sym typeface="Helvetica"/>
              </a:rPr>
              <a:t>After the peer review:</a:t>
            </a:r>
            <a:endParaRPr>
              <a:solidFill>
                <a:srgbClr val="FFFFFF"/>
              </a:solidFill>
              <a:latin typeface="+mj-lt"/>
              <a:ea typeface="+mj-ea"/>
              <a:cs typeface="+mj-cs"/>
              <a:sym typeface="Helvetica"/>
            </a:endParaRPr>
          </a:p>
          <a:p>
            <a:pPr lvl="2" indent="457200" defTabSz="457200">
              <a:defRPr sz="1800"/>
            </a:pPr>
            <a:r>
              <a:rPr>
                <a:solidFill>
                  <a:srgbClr val="FFFFFF"/>
                </a:solidFill>
                <a:latin typeface="+mj-lt"/>
                <a:ea typeface="+mj-ea"/>
                <a:cs typeface="+mj-cs"/>
                <a:sym typeface="Helvetica"/>
              </a:rPr>
              <a:t>GTOs pick unconflicted targets or add time to approved targets.</a:t>
            </a:r>
          </a:p>
        </p:txBody>
      </p:sp>
      <p:sp>
        <p:nvSpPr>
          <p:cNvPr id="141" name="Shape 141"/>
          <p:cNvSpPr/>
          <p:nvPr/>
        </p:nvSpPr>
        <p:spPr>
          <a:xfrm>
            <a:off x="1474694" y="786479"/>
            <a:ext cx="6194613" cy="4724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ctr">
              <a:buClr>
                <a:srgbClr val="FFFFFF"/>
              </a:buClr>
              <a:defRPr sz="2500">
                <a:solidFill>
                  <a:srgbClr val="FFFFFF"/>
                </a:solidFill>
                <a:latin typeface="+mj-lt"/>
                <a:ea typeface="+mj-ea"/>
                <a:cs typeface="+mj-cs"/>
                <a:sym typeface="Helvetica"/>
              </a:defRPr>
            </a:lvl1pPr>
          </a:lstStyle>
          <a:p>
            <a:pPr lvl="0">
              <a:defRPr sz="1800">
                <a:solidFill>
                  <a:srgbClr val="000000"/>
                </a:solidFill>
              </a:defRPr>
            </a:pPr>
            <a:r>
              <a:rPr sz="2500">
                <a:solidFill>
                  <a:srgbClr val="FFFFFF"/>
                </a:solidFill>
              </a:rPr>
              <a:t>Current Timeline:</a:t>
            </a:r>
          </a:p>
        </p:txBody>
      </p:sp>
    </p:spTree>
  </p:cSld>
  <p:clrMapOvr>
    <a:masterClrMapping/>
  </p:clrMapOvr>
  <p:transition spd="med" advClick="1"/>
</p:sld>
</file>

<file path=ppt/slides/slide1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5" name="Shape 145"/>
          <p:cNvSpPr/>
          <p:nvPr>
            <p:ph type="title"/>
          </p:nvPr>
        </p:nvSpPr>
        <p:spPr>
          <a:xfrm>
            <a:off x="212452" y="65814"/>
            <a:ext cx="8719096" cy="930565"/>
          </a:xfrm>
          <a:prstGeom prst="rect">
            <a:avLst/>
          </a:prstGeom>
        </p:spPr>
        <p:txBody>
          <a:bodyPr lIns="0" tIns="0" rIns="0" bIns="0">
            <a:normAutofit fontScale="100000" lnSpcReduction="0"/>
          </a:bodyPr>
          <a:lstStyle/>
          <a:p>
            <a:pPr lvl="0">
              <a:defRPr sz="1800">
                <a:solidFill>
                  <a:srgbClr val="000000"/>
                </a:solidFill>
              </a:defRPr>
            </a:pPr>
            <a:r>
              <a:rPr sz="3500">
                <a:solidFill>
                  <a:srgbClr val="FFFFFF"/>
                </a:solidFill>
              </a:rPr>
              <a:t>New GTO target submission timeline</a:t>
            </a:r>
          </a:p>
        </p:txBody>
      </p:sp>
      <p:sp>
        <p:nvSpPr>
          <p:cNvPr id="146" name="Shape 146"/>
          <p:cNvSpPr/>
          <p:nvPr/>
        </p:nvSpPr>
        <p:spPr>
          <a:xfrm>
            <a:off x="377730" y="1253047"/>
            <a:ext cx="8388540" cy="44602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lvl="0" marL="400050" indent="-171450" defTabSz="457200">
              <a:buSzPct val="202000"/>
              <a:buChar char="•"/>
              <a:defRPr sz="1800"/>
            </a:pPr>
            <a:r>
              <a:rPr sz="1900">
                <a:solidFill>
                  <a:srgbClr val="FFFFFF"/>
                </a:solidFill>
                <a:latin typeface="+mj-lt"/>
                <a:ea typeface="+mj-ea"/>
                <a:cs typeface="+mj-cs"/>
                <a:sym typeface="Helvetica"/>
              </a:rPr>
              <a:t> Advantages:</a:t>
            </a:r>
            <a:endParaRPr sz="1900">
              <a:solidFill>
                <a:srgbClr val="FFFFFF"/>
              </a:solidFill>
              <a:latin typeface="+mj-lt"/>
              <a:ea typeface="+mj-ea"/>
              <a:cs typeface="+mj-cs"/>
              <a:sym typeface="Helvetica"/>
            </a:endParaRPr>
          </a:p>
          <a:p>
            <a:pPr lvl="3" marL="881315" indent="-195515" defTabSz="457200">
              <a:buSzPct val="100000"/>
              <a:buChar char="•"/>
              <a:defRPr sz="1800"/>
            </a:pPr>
            <a:r>
              <a:rPr sz="1900">
                <a:solidFill>
                  <a:srgbClr val="FFFFFF"/>
                </a:solidFill>
                <a:latin typeface="+mj-lt"/>
                <a:ea typeface="+mj-ea"/>
                <a:cs typeface="+mj-cs"/>
                <a:sym typeface="Helvetica"/>
              </a:rPr>
              <a:t>Minimizes load on the Peer Review and saves GTOs from writing unnecessary proposals</a:t>
            </a:r>
            <a:endParaRPr sz="1900">
              <a:solidFill>
                <a:srgbClr val="FFFFFF"/>
              </a:solidFill>
              <a:latin typeface="+mj-lt"/>
              <a:ea typeface="+mj-ea"/>
              <a:cs typeface="+mj-cs"/>
              <a:sym typeface="Helvetica"/>
            </a:endParaRPr>
          </a:p>
          <a:p>
            <a:pPr lvl="3" marL="881315" indent="-195515" defTabSz="457200">
              <a:buSzPct val="100000"/>
              <a:buChar char="•"/>
              <a:defRPr sz="1800"/>
            </a:pPr>
            <a:r>
              <a:rPr sz="1900">
                <a:solidFill>
                  <a:srgbClr val="FFFFFF"/>
                </a:solidFill>
                <a:latin typeface="+mj-lt"/>
                <a:ea typeface="+mj-ea"/>
                <a:cs typeface="+mj-cs"/>
                <a:sym typeface="Helvetica"/>
              </a:rPr>
              <a:t>GTO targets ready for early scheduling</a:t>
            </a:r>
            <a:r>
              <a:rPr sz="1900">
                <a:solidFill>
                  <a:srgbClr val="FFFB00"/>
                </a:solidFill>
                <a:latin typeface="+mj-lt"/>
                <a:ea typeface="+mj-ea"/>
                <a:cs typeface="+mj-cs"/>
                <a:sym typeface="Helvetica"/>
              </a:rPr>
              <a:t> &lt;— NO LONGER AN</a:t>
            </a:r>
            <a:r>
              <a:rPr sz="1900">
                <a:solidFill>
                  <a:srgbClr val="FFFFFF"/>
                </a:solidFill>
                <a:latin typeface="+mj-lt"/>
                <a:ea typeface="+mj-ea"/>
                <a:cs typeface="+mj-cs"/>
                <a:sym typeface="Helvetica"/>
              </a:rPr>
              <a:t> </a:t>
            </a:r>
            <a:r>
              <a:rPr sz="1900">
                <a:solidFill>
                  <a:srgbClr val="FFFB00"/>
                </a:solidFill>
                <a:latin typeface="+mj-lt"/>
                <a:ea typeface="+mj-ea"/>
                <a:cs typeface="+mj-cs"/>
                <a:sym typeface="Helvetica"/>
              </a:rPr>
              <a:t>ISSUE</a:t>
            </a:r>
            <a:endParaRPr sz="1900">
              <a:solidFill>
                <a:srgbClr val="FFFFFF"/>
              </a:solidFill>
              <a:latin typeface="+mj-lt"/>
              <a:ea typeface="+mj-ea"/>
              <a:cs typeface="+mj-cs"/>
              <a:sym typeface="Helvetica"/>
            </a:endParaRPr>
          </a:p>
          <a:p>
            <a:pPr lvl="0" marL="277309" indent="-48709" defTabSz="457200">
              <a:buSzPct val="202000"/>
              <a:buChar char="•"/>
              <a:defRPr sz="1800"/>
            </a:pPr>
            <a:r>
              <a:rPr sz="1900">
                <a:solidFill>
                  <a:srgbClr val="FFFFFF"/>
                </a:solidFill>
                <a:latin typeface="+mj-lt"/>
                <a:ea typeface="+mj-ea"/>
                <a:cs typeface="+mj-cs"/>
                <a:sym typeface="Helvetica"/>
              </a:rPr>
              <a:t> Disadvantages:</a:t>
            </a:r>
            <a:endParaRPr sz="1900">
              <a:solidFill>
                <a:srgbClr val="FFFFFF"/>
              </a:solidFill>
              <a:latin typeface="+mj-lt"/>
              <a:ea typeface="+mj-ea"/>
              <a:cs typeface="+mj-cs"/>
              <a:sym typeface="Helvetica"/>
            </a:endParaRPr>
          </a:p>
          <a:p>
            <a:pPr lvl="3" marL="881315" indent="-195515" defTabSz="457200">
              <a:buSzPct val="100000"/>
              <a:buChar char="•"/>
              <a:defRPr sz="1800"/>
            </a:pPr>
            <a:r>
              <a:rPr sz="1900">
                <a:solidFill>
                  <a:srgbClr val="FFFFFF"/>
                </a:solidFill>
                <a:latin typeface="+mj-lt"/>
                <a:ea typeface="+mj-ea"/>
                <a:cs typeface="+mj-cs"/>
                <a:sym typeface="Helvetica"/>
              </a:rPr>
              <a:t>Process is extremely cumbersome</a:t>
            </a:r>
            <a:endParaRPr sz="1900">
              <a:solidFill>
                <a:srgbClr val="FFFFFF"/>
              </a:solidFill>
              <a:latin typeface="+mj-lt"/>
              <a:ea typeface="+mj-ea"/>
              <a:cs typeface="+mj-cs"/>
              <a:sym typeface="Helvetica"/>
            </a:endParaRPr>
          </a:p>
          <a:p>
            <a:pPr lvl="3" marL="881315" indent="-195515" defTabSz="457200">
              <a:buSzPct val="100000"/>
              <a:buChar char="•"/>
              <a:defRPr sz="1800"/>
            </a:pPr>
            <a:r>
              <a:rPr sz="1900">
                <a:solidFill>
                  <a:srgbClr val="FFFFFF"/>
                </a:solidFill>
                <a:latin typeface="+mj-lt"/>
                <a:ea typeface="+mj-ea"/>
                <a:cs typeface="+mj-cs"/>
                <a:sym typeface="Helvetica"/>
              </a:rPr>
              <a:t>Requires keeping track of many details by hand, leads to mistakes</a:t>
            </a:r>
            <a:endParaRPr sz="1900">
              <a:solidFill>
                <a:srgbClr val="FFFFFF"/>
              </a:solidFill>
              <a:latin typeface="+mj-lt"/>
              <a:ea typeface="+mj-ea"/>
              <a:cs typeface="+mj-cs"/>
              <a:sym typeface="Helvetica"/>
            </a:endParaRPr>
          </a:p>
          <a:p>
            <a:pPr lvl="1" marL="228600" indent="0" defTabSz="457200">
              <a:buSzPct val="200000"/>
              <a:buChar char="•"/>
              <a:defRPr sz="1800"/>
            </a:pPr>
            <a:r>
              <a:rPr sz="1900">
                <a:solidFill>
                  <a:srgbClr val="FFFFFF"/>
                </a:solidFill>
                <a:latin typeface="+mj-lt"/>
                <a:ea typeface="+mj-ea"/>
                <a:cs typeface="+mj-cs"/>
                <a:sym typeface="Helvetica"/>
              </a:rPr>
              <a:t> Conflict resolution is a big problem:</a:t>
            </a:r>
            <a:endParaRPr sz="1900">
              <a:solidFill>
                <a:srgbClr val="FFFFFF"/>
              </a:solidFill>
              <a:latin typeface="+mj-lt"/>
              <a:ea typeface="+mj-ea"/>
              <a:cs typeface="+mj-cs"/>
              <a:sym typeface="Helvetica"/>
            </a:endParaRPr>
          </a:p>
          <a:p>
            <a:pPr lvl="3" marL="881315" indent="-195515" defTabSz="457200">
              <a:buSzPct val="100000"/>
              <a:buChar char="•"/>
              <a:defRPr sz="1800"/>
            </a:pPr>
            <a:r>
              <a:rPr sz="1900">
                <a:solidFill>
                  <a:srgbClr val="FFFFFF"/>
                </a:solidFill>
                <a:latin typeface="+mj-lt"/>
                <a:ea typeface="+mj-ea"/>
                <a:cs typeface="+mj-cs"/>
                <a:sym typeface="Helvetica"/>
              </a:rPr>
              <a:t>Review all GTO-GO conflicts to determine whether the conflict is “real” - should be determined by the Peer Review</a:t>
            </a:r>
            <a:endParaRPr sz="1900">
              <a:solidFill>
                <a:srgbClr val="FFFFFF"/>
              </a:solidFill>
              <a:latin typeface="+mj-lt"/>
              <a:ea typeface="+mj-ea"/>
              <a:cs typeface="+mj-cs"/>
              <a:sym typeface="Helvetica"/>
            </a:endParaRPr>
          </a:p>
          <a:p>
            <a:pPr lvl="3" marL="881315" indent="-195515" defTabSz="457200">
              <a:buSzPct val="100000"/>
              <a:buChar char="•"/>
              <a:defRPr sz="1800"/>
            </a:pPr>
            <a:r>
              <a:rPr sz="1900">
                <a:solidFill>
                  <a:srgbClr val="FFFFFF"/>
                </a:solidFill>
                <a:latin typeface="+mj-lt"/>
                <a:ea typeface="+mj-ea"/>
                <a:cs typeface="+mj-cs"/>
                <a:sym typeface="Helvetica"/>
              </a:rPr>
              <a:t>Keeping track of GTO-GO conflicts can be very complicated: multiple GTO targets in in a single proposal can be conflicted with GO targets, some of which are collaborations, some not “real” conflicts </a:t>
            </a:r>
            <a:endParaRPr sz="1900">
              <a:solidFill>
                <a:srgbClr val="FFFFFF"/>
              </a:solidFill>
              <a:latin typeface="+mj-lt"/>
              <a:ea typeface="+mj-ea"/>
              <a:cs typeface="+mj-cs"/>
              <a:sym typeface="Helvetica"/>
            </a:endParaRPr>
          </a:p>
          <a:p>
            <a:pPr lvl="3" marL="881315" indent="-195515" defTabSz="457200">
              <a:buSzPct val="100000"/>
              <a:buChar char="•"/>
              <a:defRPr sz="1800"/>
            </a:pPr>
            <a:r>
              <a:rPr sz="1900">
                <a:solidFill>
                  <a:srgbClr val="FFFFFF"/>
                </a:solidFill>
                <a:latin typeface="+mj-lt"/>
                <a:ea typeface="+mj-ea"/>
                <a:cs typeface="+mj-cs"/>
                <a:sym typeface="Helvetica"/>
              </a:rPr>
              <a:t>Two mistakes in the past 3 years, GTOs lost a target</a:t>
            </a:r>
            <a:endParaRPr sz="1900">
              <a:solidFill>
                <a:srgbClr val="FFFFFF"/>
              </a:solidFill>
              <a:latin typeface="+mj-lt"/>
              <a:ea typeface="+mj-ea"/>
              <a:cs typeface="+mj-cs"/>
              <a:sym typeface="Helvetica"/>
            </a:endParaRPr>
          </a:p>
          <a:p>
            <a:pPr lvl="0" defTabSz="457200">
              <a:defRPr sz="1800"/>
            </a:pPr>
            <a:r>
              <a:rPr>
                <a:solidFill>
                  <a:srgbClr val="FFFFFF"/>
                </a:solidFill>
                <a:latin typeface="+mj-lt"/>
                <a:ea typeface="+mj-ea"/>
                <a:cs typeface="+mj-cs"/>
                <a:sym typeface="Helvetica"/>
              </a:rPr>
              <a:t>    </a:t>
            </a:r>
          </a:p>
        </p:txBody>
      </p:sp>
    </p:spTree>
  </p:cSld>
  <p:clrMapOvr>
    <a:masterClrMapping/>
  </p:clrMapOvr>
  <p:transition spd="med" advClick="1"/>
</p:sld>
</file>

<file path=ppt/slides/slide1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0" name="Shape 150"/>
          <p:cNvSpPr/>
          <p:nvPr>
            <p:ph type="title"/>
          </p:nvPr>
        </p:nvSpPr>
        <p:spPr>
          <a:xfrm>
            <a:off x="212452" y="65814"/>
            <a:ext cx="8719096" cy="930565"/>
          </a:xfrm>
          <a:prstGeom prst="rect">
            <a:avLst/>
          </a:prstGeom>
        </p:spPr>
        <p:txBody>
          <a:bodyPr lIns="0" tIns="0" rIns="0" bIns="0">
            <a:normAutofit fontScale="100000" lnSpcReduction="0"/>
          </a:bodyPr>
          <a:lstStyle/>
          <a:p>
            <a:pPr lvl="0">
              <a:defRPr sz="1800">
                <a:solidFill>
                  <a:srgbClr val="000000"/>
                </a:solidFill>
              </a:defRPr>
            </a:pPr>
            <a:r>
              <a:rPr sz="3500">
                <a:solidFill>
                  <a:srgbClr val="FFFFFF"/>
                </a:solidFill>
              </a:rPr>
              <a:t>New GTO target submission timeline</a:t>
            </a:r>
          </a:p>
        </p:txBody>
      </p:sp>
      <p:sp>
        <p:nvSpPr>
          <p:cNvPr id="151" name="Shape 151"/>
          <p:cNvSpPr/>
          <p:nvPr/>
        </p:nvSpPr>
        <p:spPr>
          <a:xfrm>
            <a:off x="474548" y="1062068"/>
            <a:ext cx="8194904" cy="52222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lvl="0" defTabSz="457200">
              <a:defRPr sz="1800"/>
            </a:pPr>
            <a:endParaRPr>
              <a:solidFill>
                <a:srgbClr val="FFFFFF"/>
              </a:solidFill>
              <a:latin typeface="+mj-lt"/>
              <a:ea typeface="+mj-ea"/>
              <a:cs typeface="+mj-cs"/>
              <a:sym typeface="Helvetica"/>
            </a:endParaRPr>
          </a:p>
          <a:p>
            <a:pPr lvl="1" marL="228600" indent="0" defTabSz="457200">
              <a:buSzPct val="200000"/>
              <a:buChar char="•"/>
              <a:defRPr sz="1800"/>
            </a:pPr>
            <a:r>
              <a:rPr>
                <a:solidFill>
                  <a:srgbClr val="FFFFFF"/>
                </a:solidFill>
                <a:latin typeface="+mj-lt"/>
                <a:ea typeface="+mj-ea"/>
                <a:cs typeface="+mj-cs"/>
                <a:sym typeface="Helvetica"/>
              </a:rPr>
              <a:t> </a:t>
            </a:r>
            <a:r>
              <a:rPr sz="2200">
                <a:solidFill>
                  <a:srgbClr val="FFFFFF"/>
                </a:solidFill>
                <a:latin typeface="+mj-lt"/>
                <a:ea typeface="+mj-ea"/>
                <a:cs typeface="+mj-cs"/>
                <a:sym typeface="Helvetica"/>
              </a:rPr>
              <a:t>Disguising GTO proposals at the review:</a:t>
            </a:r>
            <a:endParaRPr sz="2200">
              <a:solidFill>
                <a:srgbClr val="FFFFFF"/>
              </a:solidFill>
              <a:latin typeface="+mj-lt"/>
              <a:ea typeface="+mj-ea"/>
              <a:cs typeface="+mj-cs"/>
              <a:sym typeface="Helvetica"/>
            </a:endParaRPr>
          </a:p>
          <a:p>
            <a:pPr lvl="3" marL="685800" indent="0" defTabSz="457200">
              <a:buSzPct val="100000"/>
              <a:buChar char="•"/>
              <a:defRPr sz="1800"/>
            </a:pPr>
            <a:r>
              <a:rPr sz="2200">
                <a:solidFill>
                  <a:srgbClr val="FFFFFF"/>
                </a:solidFill>
                <a:latin typeface="+mj-lt"/>
                <a:ea typeface="+mj-ea"/>
                <a:cs typeface="+mj-cs"/>
                <a:sym typeface="Helvetica"/>
              </a:rPr>
              <a:t> Recommended by the CUC in Jan 2002 because GTO proposals had a  significantly higher success rate than GO proposals. </a:t>
            </a:r>
            <a:endParaRPr sz="2200">
              <a:solidFill>
                <a:srgbClr val="FFFFFF"/>
              </a:solidFill>
              <a:latin typeface="+mj-lt"/>
              <a:ea typeface="+mj-ea"/>
              <a:cs typeface="+mj-cs"/>
              <a:sym typeface="Helvetica"/>
            </a:endParaRPr>
          </a:p>
          <a:p>
            <a:pPr lvl="3" marL="685800" indent="0" defTabSz="457200">
              <a:buSzPct val="100000"/>
              <a:buChar char="•"/>
              <a:defRPr sz="1800"/>
            </a:pPr>
            <a:r>
              <a:rPr sz="2200">
                <a:solidFill>
                  <a:srgbClr val="FFFFFF"/>
                </a:solidFill>
                <a:latin typeface="+mj-lt"/>
                <a:ea typeface="+mj-ea"/>
                <a:cs typeface="+mj-cs"/>
                <a:sym typeface="Helvetica"/>
              </a:rPr>
              <a:t> Was useful earlier in the mission when there was much more competition for the “best” targets</a:t>
            </a:r>
            <a:endParaRPr sz="2200">
              <a:solidFill>
                <a:srgbClr val="FFFFFF"/>
              </a:solidFill>
              <a:latin typeface="+mj-lt"/>
              <a:ea typeface="+mj-ea"/>
              <a:cs typeface="+mj-cs"/>
              <a:sym typeface="Helvetica"/>
            </a:endParaRPr>
          </a:p>
          <a:p>
            <a:pPr lvl="1" indent="228600" defTabSz="457200">
              <a:defRPr sz="1800"/>
            </a:pPr>
            <a:endParaRPr sz="2200">
              <a:solidFill>
                <a:srgbClr val="FFFFFF"/>
              </a:solidFill>
              <a:latin typeface="+mj-lt"/>
              <a:ea typeface="+mj-ea"/>
              <a:cs typeface="+mj-cs"/>
              <a:sym typeface="Helvetica"/>
            </a:endParaRPr>
          </a:p>
          <a:p>
            <a:pPr lvl="1" marL="228600" indent="0" defTabSz="457200">
              <a:buSzPct val="200000"/>
              <a:buChar char="•"/>
              <a:defRPr sz="1800"/>
            </a:pPr>
            <a:r>
              <a:rPr sz="2200">
                <a:solidFill>
                  <a:srgbClr val="FFFFFF"/>
                </a:solidFill>
                <a:latin typeface="+mj-lt"/>
                <a:ea typeface="+mj-ea"/>
                <a:cs typeface="+mj-cs"/>
                <a:sym typeface="Helvetica"/>
              </a:rPr>
              <a:t> Disguise isn’t very  successful!</a:t>
            </a:r>
            <a:endParaRPr sz="2200">
              <a:solidFill>
                <a:srgbClr val="FFFFFF"/>
              </a:solidFill>
              <a:latin typeface="+mj-lt"/>
              <a:ea typeface="+mj-ea"/>
              <a:cs typeface="+mj-cs"/>
              <a:sym typeface="Helvetica"/>
            </a:endParaRPr>
          </a:p>
          <a:p>
            <a:pPr lvl="3" marL="852867" indent="-167067" defTabSz="457200">
              <a:buSzPct val="100000"/>
              <a:buChar char="•"/>
              <a:defRPr sz="1800"/>
            </a:pPr>
            <a:r>
              <a:rPr sz="2200">
                <a:solidFill>
                  <a:srgbClr val="FFFFFF"/>
                </a:solidFill>
                <a:latin typeface="+mj-lt"/>
                <a:ea typeface="+mj-ea"/>
                <a:cs typeface="+mj-cs"/>
                <a:sym typeface="Helvetica"/>
              </a:rPr>
              <a:t>GTO proposals often state they are GTO in the science justification because they are part of bigger projects</a:t>
            </a:r>
            <a:endParaRPr sz="2200">
              <a:solidFill>
                <a:srgbClr val="FFFFFF"/>
              </a:solidFill>
              <a:latin typeface="+mj-lt"/>
              <a:ea typeface="+mj-ea"/>
              <a:cs typeface="+mj-cs"/>
              <a:sym typeface="Helvetica"/>
            </a:endParaRPr>
          </a:p>
          <a:p>
            <a:pPr lvl="3" marL="852867" indent="-167067" defTabSz="457200">
              <a:buSzPct val="100000"/>
              <a:buChar char="•"/>
              <a:defRPr sz="1800"/>
            </a:pPr>
            <a:r>
              <a:rPr sz="2200">
                <a:solidFill>
                  <a:srgbClr val="FFFFFF"/>
                </a:solidFill>
                <a:latin typeface="+mj-lt"/>
                <a:ea typeface="+mj-ea"/>
                <a:cs typeface="+mj-cs"/>
                <a:sym typeface="Helvetica"/>
              </a:rPr>
              <a:t>When it is successful it can waste valuable time at the review</a:t>
            </a:r>
            <a:endParaRPr sz="2200">
              <a:solidFill>
                <a:srgbClr val="FFFFFF"/>
              </a:solidFill>
              <a:latin typeface="+mj-lt"/>
              <a:ea typeface="+mj-ea"/>
              <a:cs typeface="+mj-cs"/>
              <a:sym typeface="Helvetica"/>
            </a:endParaRPr>
          </a:p>
          <a:p>
            <a:pPr lvl="3" marL="852867" indent="-167067" defTabSz="457200">
              <a:buSzPct val="100000"/>
              <a:buChar char="•"/>
              <a:defRPr sz="1800"/>
            </a:pPr>
            <a:r>
              <a:rPr sz="2200">
                <a:solidFill>
                  <a:srgbClr val="FFFFFF"/>
                </a:solidFill>
                <a:latin typeface="+mj-lt"/>
                <a:ea typeface="+mj-ea"/>
                <a:cs typeface="+mj-cs"/>
                <a:sym typeface="Helvetica"/>
              </a:rPr>
              <a:t>Proposals need to be tracked by hand</a:t>
            </a:r>
            <a:endParaRPr sz="2200">
              <a:solidFill>
                <a:srgbClr val="FFFFFF"/>
              </a:solidFill>
              <a:latin typeface="+mj-lt"/>
              <a:ea typeface="+mj-ea"/>
              <a:cs typeface="+mj-cs"/>
              <a:sym typeface="Helvetica"/>
            </a:endParaRPr>
          </a:p>
          <a:p>
            <a:pPr lvl="2" indent="457200" defTabSz="457200">
              <a:defRPr sz="1800"/>
            </a:pPr>
            <a:endParaRPr>
              <a:solidFill>
                <a:srgbClr val="FFFFFF"/>
              </a:solidFill>
              <a:latin typeface="+mj-lt"/>
              <a:ea typeface="+mj-ea"/>
              <a:cs typeface="+mj-cs"/>
              <a:sym typeface="Helvetica"/>
            </a:endParaRPr>
          </a:p>
          <a:p>
            <a:pPr lvl="0" defTabSz="457200">
              <a:defRPr sz="1800"/>
            </a:pPr>
            <a:r>
              <a:rPr>
                <a:solidFill>
                  <a:srgbClr val="FFFFFF"/>
                </a:solidFill>
                <a:latin typeface="+mj-lt"/>
                <a:ea typeface="+mj-ea"/>
                <a:cs typeface="+mj-cs"/>
                <a:sym typeface="Helvetica"/>
              </a:rPr>
              <a:t>    </a:t>
            </a:r>
          </a:p>
        </p:txBody>
      </p:sp>
    </p:spTree>
  </p:cSld>
  <p:clrMapOvr>
    <a:masterClrMapping/>
  </p:clrMapOvr>
  <p:transition spd="med" advClick="1"/>
</p:sld>
</file>

<file path=ppt/slides/slide1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5" name="Shape 155"/>
          <p:cNvSpPr/>
          <p:nvPr>
            <p:ph type="title"/>
          </p:nvPr>
        </p:nvSpPr>
        <p:spPr>
          <a:xfrm>
            <a:off x="212452" y="65814"/>
            <a:ext cx="8719096" cy="930565"/>
          </a:xfrm>
          <a:prstGeom prst="rect">
            <a:avLst/>
          </a:prstGeom>
        </p:spPr>
        <p:txBody>
          <a:bodyPr lIns="0" tIns="0" rIns="0" bIns="0">
            <a:normAutofit fontScale="100000" lnSpcReduction="0"/>
          </a:bodyPr>
          <a:lstStyle/>
          <a:p>
            <a:pPr lvl="0">
              <a:defRPr sz="1800">
                <a:solidFill>
                  <a:srgbClr val="000000"/>
                </a:solidFill>
              </a:defRPr>
            </a:pPr>
            <a:r>
              <a:rPr sz="3500">
                <a:solidFill>
                  <a:srgbClr val="FFFFFF"/>
                </a:solidFill>
              </a:rPr>
              <a:t>New GTO target submission timeline</a:t>
            </a:r>
          </a:p>
        </p:txBody>
      </p:sp>
      <p:sp>
        <p:nvSpPr>
          <p:cNvPr id="156" name="Shape 156"/>
          <p:cNvSpPr/>
          <p:nvPr/>
        </p:nvSpPr>
        <p:spPr>
          <a:xfrm>
            <a:off x="474548" y="584548"/>
            <a:ext cx="8368180" cy="60985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lvl="0" defTabSz="457200">
              <a:defRPr sz="1800"/>
            </a:pPr>
            <a:endParaRPr>
              <a:solidFill>
                <a:srgbClr val="FFFFFF"/>
              </a:solidFill>
              <a:latin typeface="+mj-lt"/>
              <a:ea typeface="+mj-ea"/>
              <a:cs typeface="+mj-cs"/>
              <a:sym typeface="Helvetica"/>
            </a:endParaRPr>
          </a:p>
          <a:p>
            <a:pPr lvl="0" marL="228600" indent="-228600" defTabSz="457200">
              <a:buSzPct val="200000"/>
              <a:buChar char="•"/>
              <a:defRPr sz="1800"/>
            </a:pPr>
            <a:r>
              <a:rPr>
                <a:solidFill>
                  <a:srgbClr val="FFFFFF"/>
                </a:solidFill>
                <a:latin typeface="+mj-lt"/>
                <a:ea typeface="+mj-ea"/>
                <a:cs typeface="+mj-cs"/>
                <a:sym typeface="Helvetica"/>
              </a:rPr>
              <a:t>GTOs submit proposals for “First Priority” (FP)  targets at  the GO deadline. </a:t>
            </a:r>
            <a:endParaRPr>
              <a:solidFill>
                <a:srgbClr val="FFFFFF"/>
              </a:solidFill>
              <a:latin typeface="+mj-lt"/>
              <a:ea typeface="+mj-ea"/>
              <a:cs typeface="+mj-cs"/>
              <a:sym typeface="Helvetica"/>
            </a:endParaRPr>
          </a:p>
          <a:p>
            <a:pPr lvl="1" marL="457200" indent="-228600" defTabSz="457200">
              <a:buSzPct val="100000"/>
              <a:buChar char="•"/>
              <a:defRPr sz="1800"/>
            </a:pPr>
            <a:r>
              <a:rPr>
                <a:solidFill>
                  <a:srgbClr val="FFFFFF"/>
                </a:solidFill>
                <a:latin typeface="+mj-lt"/>
                <a:ea typeface="+mj-ea"/>
                <a:cs typeface="+mj-cs"/>
                <a:sym typeface="Helvetica"/>
              </a:rPr>
              <a:t>These are targets/programs for which the GTO is prepared to write a proposal</a:t>
            </a:r>
            <a:endParaRPr>
              <a:solidFill>
                <a:srgbClr val="FFFFFF"/>
              </a:solidFill>
              <a:latin typeface="+mj-lt"/>
              <a:ea typeface="+mj-ea"/>
              <a:cs typeface="+mj-cs"/>
              <a:sym typeface="Helvetica"/>
            </a:endParaRPr>
          </a:p>
          <a:p>
            <a:pPr lvl="1" marL="457200" indent="-228600" defTabSz="457200">
              <a:buSzPct val="100000"/>
              <a:buChar char="•"/>
              <a:defRPr sz="1800"/>
            </a:pPr>
            <a:r>
              <a:rPr>
                <a:solidFill>
                  <a:srgbClr val="FFFFFF"/>
                </a:solidFill>
                <a:latin typeface="+mj-lt"/>
                <a:ea typeface="+mj-ea"/>
                <a:cs typeface="+mj-cs"/>
                <a:sym typeface="Helvetica"/>
              </a:rPr>
              <a:t>ALL conflicts for FP targets go to the peer review.  </a:t>
            </a:r>
            <a:endParaRPr>
              <a:solidFill>
                <a:srgbClr val="FFFFFF"/>
              </a:solidFill>
              <a:latin typeface="+mj-lt"/>
              <a:ea typeface="+mj-ea"/>
              <a:cs typeface="+mj-cs"/>
              <a:sym typeface="Helvetica"/>
            </a:endParaRPr>
          </a:p>
          <a:p>
            <a:pPr lvl="0" marL="228600" indent="-228600" defTabSz="457200">
              <a:buSzPct val="200000"/>
              <a:buChar char="•"/>
              <a:defRPr sz="1800"/>
            </a:pPr>
            <a:r>
              <a:rPr>
                <a:solidFill>
                  <a:srgbClr val="FFFFFF"/>
                </a:solidFill>
                <a:latin typeface="+mj-lt"/>
                <a:ea typeface="+mj-ea"/>
                <a:cs typeface="+mj-cs"/>
                <a:sym typeface="Helvetica"/>
              </a:rPr>
              <a:t>GTO science justifications due 2 weeks after the GO deadline.</a:t>
            </a:r>
            <a:endParaRPr>
              <a:solidFill>
                <a:srgbClr val="FFFFFF"/>
              </a:solidFill>
              <a:latin typeface="+mj-lt"/>
              <a:ea typeface="+mj-ea"/>
              <a:cs typeface="+mj-cs"/>
              <a:sym typeface="Helvetica"/>
            </a:endParaRPr>
          </a:p>
          <a:p>
            <a:pPr lvl="0" marL="228600" indent="-228600" defTabSz="457200">
              <a:buSzPct val="200000"/>
              <a:buChar char="•"/>
              <a:defRPr sz="1800"/>
            </a:pPr>
            <a:r>
              <a:rPr>
                <a:solidFill>
                  <a:srgbClr val="FFFFFF"/>
                </a:solidFill>
                <a:latin typeface="+mj-lt"/>
                <a:ea typeface="+mj-ea"/>
                <a:cs typeface="+mj-cs"/>
                <a:sym typeface="Helvetica"/>
              </a:rPr>
              <a:t> GTO proposals at the review are not disguised.</a:t>
            </a:r>
            <a:endParaRPr>
              <a:solidFill>
                <a:srgbClr val="FFFFFF"/>
              </a:solidFill>
              <a:latin typeface="+mj-lt"/>
              <a:ea typeface="+mj-ea"/>
              <a:cs typeface="+mj-cs"/>
              <a:sym typeface="Helvetica"/>
            </a:endParaRPr>
          </a:p>
          <a:p>
            <a:pPr lvl="1" marL="457200" indent="-228600" defTabSz="457200">
              <a:buSzPct val="100000"/>
              <a:buChar char="•"/>
              <a:defRPr sz="1800"/>
            </a:pPr>
            <a:r>
              <a:rPr>
                <a:solidFill>
                  <a:srgbClr val="FFFFFF"/>
                </a:solidFill>
                <a:latin typeface="+mj-lt"/>
                <a:ea typeface="+mj-ea"/>
                <a:cs typeface="+mj-cs"/>
                <a:sym typeface="Helvetica"/>
              </a:rPr>
              <a:t>Panelists decide if the conflict is “real”</a:t>
            </a:r>
            <a:endParaRPr>
              <a:solidFill>
                <a:srgbClr val="FFFFFF"/>
              </a:solidFill>
              <a:latin typeface="+mj-lt"/>
              <a:ea typeface="+mj-ea"/>
              <a:cs typeface="+mj-cs"/>
              <a:sym typeface="Helvetica"/>
            </a:endParaRPr>
          </a:p>
          <a:p>
            <a:pPr lvl="1" marL="457200" indent="-228600" defTabSz="457200">
              <a:buSzPct val="100000"/>
              <a:buChar char="•"/>
              <a:defRPr sz="1800"/>
            </a:pPr>
            <a:r>
              <a:rPr>
                <a:solidFill>
                  <a:srgbClr val="FFFFFF"/>
                </a:solidFill>
                <a:latin typeface="+mj-lt"/>
                <a:ea typeface="+mj-ea"/>
                <a:cs typeface="+mj-cs"/>
                <a:sym typeface="Helvetica"/>
              </a:rPr>
              <a:t>If no actual conflict, the GTO target is approved</a:t>
            </a:r>
            <a:endParaRPr>
              <a:solidFill>
                <a:srgbClr val="FFFFFF"/>
              </a:solidFill>
              <a:latin typeface="+mj-lt"/>
              <a:ea typeface="+mj-ea"/>
              <a:cs typeface="+mj-cs"/>
              <a:sym typeface="Helvetica"/>
            </a:endParaRPr>
          </a:p>
          <a:p>
            <a:pPr lvl="1" marL="457200" indent="-228600" defTabSz="457200">
              <a:buSzPct val="100000"/>
              <a:buChar char="•"/>
              <a:defRPr sz="1800"/>
            </a:pPr>
            <a:r>
              <a:rPr>
                <a:solidFill>
                  <a:srgbClr val="FFFFFF"/>
                </a:solidFill>
                <a:latin typeface="+mj-lt"/>
                <a:ea typeface="+mj-ea"/>
                <a:cs typeface="+mj-cs"/>
                <a:sym typeface="Helvetica"/>
              </a:rPr>
              <a:t>If there is a conflict, the panel will rank the GTO proposal along with GO proposals</a:t>
            </a:r>
            <a:endParaRPr>
              <a:solidFill>
                <a:srgbClr val="FFFFFF"/>
              </a:solidFill>
              <a:latin typeface="+mj-lt"/>
              <a:ea typeface="+mj-ea"/>
              <a:cs typeface="+mj-cs"/>
              <a:sym typeface="Helvetica"/>
            </a:endParaRPr>
          </a:p>
          <a:p>
            <a:pPr lvl="1" marL="457200" indent="-228600" defTabSz="457200">
              <a:buSzPct val="100000"/>
              <a:buChar char="•"/>
              <a:defRPr sz="1800"/>
            </a:pPr>
            <a:r>
              <a:rPr>
                <a:solidFill>
                  <a:srgbClr val="FFFFFF"/>
                </a:solidFill>
                <a:latin typeface="+mj-lt"/>
                <a:ea typeface="+mj-ea"/>
                <a:cs typeface="+mj-cs"/>
                <a:sym typeface="Helvetica"/>
              </a:rPr>
              <a:t>GTO targets are approved using the current algorithm</a:t>
            </a:r>
            <a:endParaRPr>
              <a:solidFill>
                <a:srgbClr val="FFFFFF"/>
              </a:solidFill>
              <a:latin typeface="+mj-lt"/>
              <a:ea typeface="+mj-ea"/>
              <a:cs typeface="+mj-cs"/>
              <a:sym typeface="Helvetica"/>
            </a:endParaRPr>
          </a:p>
          <a:p>
            <a:pPr lvl="0" marL="228600" indent="-228600" defTabSz="457200">
              <a:buSzPct val="200000"/>
              <a:buChar char="•"/>
              <a:defRPr sz="1800"/>
            </a:pPr>
            <a:r>
              <a:rPr>
                <a:solidFill>
                  <a:srgbClr val="FFFFFF"/>
                </a:solidFill>
                <a:latin typeface="+mj-lt"/>
                <a:ea typeface="+mj-ea"/>
                <a:cs typeface="+mj-cs"/>
                <a:sym typeface="Helvetica"/>
              </a:rPr>
              <a:t> GTOs submit the bulk of their targets after GO targets have been ingested.  </a:t>
            </a:r>
            <a:endParaRPr>
              <a:solidFill>
                <a:srgbClr val="FFFFFF"/>
              </a:solidFill>
              <a:latin typeface="+mj-lt"/>
              <a:ea typeface="+mj-ea"/>
              <a:cs typeface="+mj-cs"/>
              <a:sym typeface="Helvetica"/>
            </a:endParaRPr>
          </a:p>
          <a:p>
            <a:pPr lvl="1" marL="457200" indent="-228600" defTabSz="457200">
              <a:buSzPct val="100000"/>
              <a:buChar char="•"/>
              <a:defRPr sz="1800"/>
            </a:pPr>
            <a:r>
              <a:rPr>
                <a:solidFill>
                  <a:srgbClr val="FFFFFF"/>
                </a:solidFill>
                <a:latin typeface="+mj-lt"/>
                <a:ea typeface="+mj-ea"/>
                <a:cs typeface="+mj-cs"/>
                <a:sym typeface="Helvetica"/>
              </a:rPr>
              <a:t>GTOs can request any target not in an approved GO proposal.   </a:t>
            </a:r>
            <a:endParaRPr>
              <a:solidFill>
                <a:srgbClr val="FFFFFF"/>
              </a:solidFill>
              <a:latin typeface="+mj-lt"/>
              <a:ea typeface="+mj-ea"/>
              <a:cs typeface="+mj-cs"/>
              <a:sym typeface="Helvetica"/>
            </a:endParaRPr>
          </a:p>
          <a:p>
            <a:pPr lvl="1" marL="457200" indent="-228600" defTabSz="457200">
              <a:buSzPct val="100000"/>
              <a:buChar char="•"/>
              <a:defRPr sz="1800"/>
            </a:pPr>
            <a:r>
              <a:rPr>
                <a:solidFill>
                  <a:srgbClr val="FFFFFF"/>
                </a:solidFill>
                <a:latin typeface="+mj-lt"/>
                <a:ea typeface="+mj-ea"/>
                <a:cs typeface="+mj-cs"/>
                <a:sym typeface="Helvetica"/>
              </a:rPr>
              <a:t>Requests for duplicates will be assessed by the CXC director, and may be approved if the observing mode is significantly different</a:t>
            </a:r>
            <a:endParaRPr>
              <a:solidFill>
                <a:srgbClr val="FFFFFF"/>
              </a:solidFill>
              <a:latin typeface="+mj-lt"/>
              <a:ea typeface="+mj-ea"/>
              <a:cs typeface="+mj-cs"/>
              <a:sym typeface="Helvetica"/>
            </a:endParaRPr>
          </a:p>
          <a:p>
            <a:pPr lvl="1" marL="457200" indent="-228600" defTabSz="457200">
              <a:buSzPct val="100000"/>
              <a:buChar char="•"/>
              <a:defRPr sz="1800"/>
            </a:pPr>
            <a:r>
              <a:rPr>
                <a:solidFill>
                  <a:srgbClr val="FFFFFF"/>
                </a:solidFill>
                <a:latin typeface="+mj-lt"/>
                <a:ea typeface="+mj-ea"/>
                <a:cs typeface="+mj-cs"/>
                <a:sym typeface="Helvetica"/>
              </a:rPr>
              <a:t> GTOs can also add time to any GO target “won” by a member of the GTO team.  </a:t>
            </a:r>
            <a:endParaRPr>
              <a:solidFill>
                <a:srgbClr val="FFFFFF"/>
              </a:solidFill>
              <a:latin typeface="+mj-lt"/>
              <a:ea typeface="+mj-ea"/>
              <a:cs typeface="+mj-cs"/>
              <a:sym typeface="Helvetica"/>
            </a:endParaRPr>
          </a:p>
          <a:p>
            <a:pPr lvl="0" marL="228600" indent="-228600" defTabSz="457200">
              <a:buSzPct val="200000"/>
              <a:buChar char="•"/>
              <a:defRPr sz="1800"/>
            </a:pPr>
            <a:r>
              <a:rPr>
                <a:solidFill>
                  <a:srgbClr val="FFFFFF"/>
                </a:solidFill>
                <a:latin typeface="+mj-lt"/>
                <a:ea typeface="+mj-ea"/>
                <a:cs typeface="+mj-cs"/>
                <a:sym typeface="Helvetica"/>
              </a:rPr>
              <a:t> There is a final conflict check to ensure no unintended GTO-GO duplications.   </a:t>
            </a:r>
            <a:endParaRPr>
              <a:solidFill>
                <a:srgbClr val="FFFFFF"/>
              </a:solidFill>
              <a:latin typeface="+mj-lt"/>
              <a:ea typeface="+mj-ea"/>
              <a:cs typeface="+mj-cs"/>
              <a:sym typeface="Helvetica"/>
            </a:endParaRPr>
          </a:p>
          <a:p>
            <a:pPr lvl="0" defTabSz="457200">
              <a:defRPr sz="1800"/>
            </a:pPr>
            <a:endParaRPr sz="1600">
              <a:solidFill>
                <a:srgbClr val="FFFFFF"/>
              </a:solidFill>
              <a:latin typeface="+mj-lt"/>
              <a:ea typeface="+mj-ea"/>
              <a:cs typeface="+mj-cs"/>
              <a:sym typeface="Helvetica"/>
            </a:endParaRPr>
          </a:p>
          <a:p>
            <a:pPr lvl="2" indent="457200" defTabSz="457200">
              <a:defRPr sz="1800"/>
            </a:pPr>
            <a:endParaRPr sz="1200">
              <a:latin typeface="+mj-lt"/>
              <a:ea typeface="+mj-ea"/>
              <a:cs typeface="+mj-cs"/>
              <a:sym typeface="Helvetica"/>
            </a:endParaRPr>
          </a:p>
          <a:p>
            <a:pPr lvl="0" defTabSz="457200">
              <a:defRPr sz="1800"/>
            </a:pPr>
            <a:r>
              <a:rPr>
                <a:solidFill>
                  <a:srgbClr val="FFFFFF"/>
                </a:solidFill>
                <a:latin typeface="+mj-lt"/>
                <a:ea typeface="+mj-ea"/>
                <a:cs typeface="+mj-cs"/>
                <a:sym typeface="Helvetica"/>
              </a:rPr>
              <a:t>    </a:t>
            </a:r>
          </a:p>
        </p:txBody>
      </p:sp>
    </p:spTree>
  </p:cSld>
  <p:clrMapOvr>
    <a:masterClrMapping/>
  </p:clrMapOvr>
  <p:transition spd="med" advClick="1"/>
</p:sld>
</file>

<file path=ppt/slides/slide1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60" name="Shape 160"/>
          <p:cNvSpPr/>
          <p:nvPr>
            <p:ph type="title"/>
          </p:nvPr>
        </p:nvSpPr>
        <p:spPr>
          <a:xfrm>
            <a:off x="212452" y="423963"/>
            <a:ext cx="8719096" cy="930565"/>
          </a:xfrm>
          <a:prstGeom prst="rect">
            <a:avLst/>
          </a:prstGeom>
        </p:spPr>
        <p:txBody>
          <a:bodyPr lIns="0" tIns="0" rIns="0" bIns="0">
            <a:normAutofit fontScale="100000" lnSpcReduction="0"/>
          </a:bodyPr>
          <a:lstStyle/>
          <a:p>
            <a:pPr lvl="0">
              <a:defRPr sz="1800">
                <a:solidFill>
                  <a:srgbClr val="000000"/>
                </a:solidFill>
              </a:defRPr>
            </a:pPr>
            <a:r>
              <a:rPr sz="3500">
                <a:solidFill>
                  <a:srgbClr val="FFFFFF"/>
                </a:solidFill>
              </a:rPr>
              <a:t>The Budget Allocation</a:t>
            </a:r>
            <a:r>
              <a:rPr sz="3000">
                <a:solidFill>
                  <a:srgbClr val="FFFFFF"/>
                </a:solidFill>
              </a:rPr>
              <a:t> </a:t>
            </a:r>
            <a:r>
              <a:rPr sz="2800">
                <a:solidFill>
                  <a:srgbClr val="FFFFFF"/>
                </a:solidFill>
              </a:rPr>
              <a:t>(fair share)</a:t>
            </a:r>
            <a:r>
              <a:rPr sz="3500">
                <a:solidFill>
                  <a:srgbClr val="FFFFFF"/>
                </a:solidFill>
              </a:rPr>
              <a:t> Calculation</a:t>
            </a:r>
          </a:p>
        </p:txBody>
      </p:sp>
      <p:sp>
        <p:nvSpPr>
          <p:cNvPr id="161" name="Shape 161"/>
          <p:cNvSpPr/>
          <p:nvPr>
            <p:ph type="body" idx="1"/>
          </p:nvPr>
        </p:nvSpPr>
        <p:spPr>
          <a:xfrm>
            <a:off x="799717" y="1709633"/>
            <a:ext cx="7900166" cy="3438734"/>
          </a:xfrm>
          <a:prstGeom prst="rect">
            <a:avLst/>
          </a:prstGeom>
        </p:spPr>
        <p:txBody>
          <a:bodyPr lIns="0" tIns="0" rIns="0" bIns="0">
            <a:normAutofit fontScale="100000" lnSpcReduction="0"/>
          </a:bodyPr>
          <a:lstStyle/>
          <a:p>
            <a:pPr lvl="0" marL="132587" indent="-132587" defTabSz="530351">
              <a:spcBef>
                <a:spcPts val="300"/>
              </a:spcBef>
              <a:defRPr sz="1800">
                <a:solidFill>
                  <a:srgbClr val="000000"/>
                </a:solidFill>
              </a:defRPr>
            </a:pPr>
            <a:r>
              <a:rPr sz="1740">
                <a:solidFill>
                  <a:srgbClr val="FFFFFF"/>
                </a:solidFill>
              </a:rPr>
              <a:t>GO budget $8.6M, Archive $1.0M, Theory $0.6M excluding DDT</a:t>
            </a:r>
            <a:endParaRPr sz="1740">
              <a:solidFill>
                <a:srgbClr val="FFFFFF"/>
              </a:solidFill>
            </a:endParaRPr>
          </a:p>
          <a:p>
            <a:pPr lvl="0" marL="132587" indent="-132587" defTabSz="530351">
              <a:spcBef>
                <a:spcPts val="300"/>
              </a:spcBef>
              <a:defRPr sz="1800">
                <a:solidFill>
                  <a:srgbClr val="000000"/>
                </a:solidFill>
              </a:defRPr>
            </a:pPr>
            <a:r>
              <a:rPr sz="1740">
                <a:solidFill>
                  <a:srgbClr val="FFFFFF"/>
                </a:solidFill>
              </a:rPr>
              <a:t>PIs eligible for funding</a:t>
            </a:r>
            <a:endParaRPr sz="1740">
              <a:solidFill>
                <a:srgbClr val="FFFFFF"/>
              </a:solidFill>
            </a:endParaRPr>
          </a:p>
          <a:p>
            <a:pPr lvl="1" marL="397763" indent="-132587" defTabSz="530351">
              <a:spcBef>
                <a:spcPts val="300"/>
              </a:spcBef>
              <a:buChar char="–"/>
              <a:defRPr sz="1800">
                <a:solidFill>
                  <a:srgbClr val="000000"/>
                </a:solidFill>
              </a:defRPr>
            </a:pPr>
            <a:r>
              <a:rPr sz="1740">
                <a:solidFill>
                  <a:srgbClr val="FFFFFF"/>
                </a:solidFill>
              </a:rPr>
              <a:t>US Institution</a:t>
            </a:r>
            <a:endParaRPr sz="1740">
              <a:solidFill>
                <a:srgbClr val="FFFFFF"/>
              </a:solidFill>
            </a:endParaRPr>
          </a:p>
          <a:p>
            <a:pPr lvl="1" marL="397763" indent="-132587" defTabSz="530351">
              <a:spcBef>
                <a:spcPts val="300"/>
              </a:spcBef>
              <a:buChar char="–"/>
              <a:defRPr sz="1800">
                <a:solidFill>
                  <a:srgbClr val="000000"/>
                </a:solidFill>
              </a:defRPr>
            </a:pPr>
            <a:r>
              <a:rPr sz="1740">
                <a:solidFill>
                  <a:srgbClr val="FFFFFF"/>
                </a:solidFill>
              </a:rPr>
              <a:t>CoIs at a US institution with foreign PI  (1/2 US rate)</a:t>
            </a:r>
            <a:endParaRPr sz="1740">
              <a:solidFill>
                <a:srgbClr val="FFFFFF"/>
              </a:solidFill>
            </a:endParaRPr>
          </a:p>
          <a:p>
            <a:pPr lvl="1" marL="397763" indent="-132587" defTabSz="530351">
              <a:spcBef>
                <a:spcPts val="300"/>
              </a:spcBef>
              <a:buChar char="–"/>
              <a:defRPr sz="1800">
                <a:solidFill>
                  <a:srgbClr val="000000"/>
                </a:solidFill>
              </a:defRPr>
            </a:pPr>
            <a:r>
              <a:rPr sz="1740">
                <a:solidFill>
                  <a:srgbClr val="FFFFFF"/>
                </a:solidFill>
              </a:rPr>
              <a:t>PIs with multiple affiliations, &lt; 50% at a US institution (1/2 US rate)</a:t>
            </a:r>
            <a:endParaRPr sz="1740">
              <a:solidFill>
                <a:srgbClr val="FFFFFF"/>
              </a:solidFill>
            </a:endParaRPr>
          </a:p>
          <a:p>
            <a:pPr lvl="0" marL="132587" indent="-132587" defTabSz="530351">
              <a:spcBef>
                <a:spcPts val="300"/>
              </a:spcBef>
              <a:defRPr sz="1800">
                <a:solidFill>
                  <a:srgbClr val="000000"/>
                </a:solidFill>
              </a:defRPr>
            </a:pPr>
            <a:r>
              <a:rPr sz="1740">
                <a:solidFill>
                  <a:srgbClr val="FFFFFF"/>
                </a:solidFill>
              </a:rPr>
              <a:t>Allocated budget procedure in place since Cycle 1.  Value depends on:</a:t>
            </a:r>
            <a:endParaRPr sz="1740">
              <a:solidFill>
                <a:srgbClr val="FFFFFF"/>
              </a:solidFill>
            </a:endParaRPr>
          </a:p>
          <a:p>
            <a:pPr lvl="1" marL="397763" indent="-132587" defTabSz="530351">
              <a:spcBef>
                <a:spcPts val="300"/>
              </a:spcBef>
              <a:buChar char="–"/>
              <a:defRPr sz="1800">
                <a:solidFill>
                  <a:srgbClr val="000000"/>
                </a:solidFill>
              </a:defRPr>
            </a:pPr>
            <a:r>
              <a:rPr sz="1740">
                <a:solidFill>
                  <a:srgbClr val="FFFFFF"/>
                </a:solidFill>
              </a:rPr>
              <a:t>Total exposure time</a:t>
            </a:r>
            <a:endParaRPr sz="1740">
              <a:solidFill>
                <a:srgbClr val="FFFFFF"/>
              </a:solidFill>
            </a:endParaRPr>
          </a:p>
          <a:p>
            <a:pPr lvl="1" marL="397763" indent="-132587" defTabSz="530351">
              <a:spcBef>
                <a:spcPts val="300"/>
              </a:spcBef>
              <a:buChar char="–"/>
              <a:defRPr sz="1800">
                <a:solidFill>
                  <a:srgbClr val="000000"/>
                </a:solidFill>
              </a:defRPr>
            </a:pPr>
            <a:r>
              <a:rPr sz="1740">
                <a:solidFill>
                  <a:srgbClr val="FFFFFF"/>
                </a:solidFill>
              </a:rPr>
              <a:t>Number of targets</a:t>
            </a:r>
            <a:endParaRPr sz="1740">
              <a:solidFill>
                <a:srgbClr val="FFFFFF"/>
              </a:solidFill>
            </a:endParaRPr>
          </a:p>
          <a:p>
            <a:pPr lvl="1" marL="397763" indent="-132587" defTabSz="530351">
              <a:spcBef>
                <a:spcPts val="300"/>
              </a:spcBef>
              <a:buChar char="–"/>
              <a:defRPr sz="1800">
                <a:solidFill>
                  <a:srgbClr val="000000"/>
                </a:solidFill>
              </a:defRPr>
            </a:pPr>
            <a:r>
              <a:rPr sz="1740">
                <a:solidFill>
                  <a:srgbClr val="FFFFFF"/>
                </a:solidFill>
              </a:rPr>
              <a:t>Level of difficulty assigned by the peer review</a:t>
            </a:r>
            <a:endParaRPr sz="1740">
              <a:solidFill>
                <a:srgbClr val="FFFFFF"/>
              </a:solidFill>
            </a:endParaRPr>
          </a:p>
          <a:p>
            <a:pPr lvl="1" marL="397763" indent="-132587" defTabSz="530351">
              <a:spcBef>
                <a:spcPts val="300"/>
              </a:spcBef>
              <a:buChar char="–"/>
              <a:defRPr sz="1800">
                <a:solidFill>
                  <a:srgbClr val="000000"/>
                </a:solidFill>
              </a:defRPr>
            </a:pPr>
            <a:r>
              <a:rPr sz="1740">
                <a:solidFill>
                  <a:srgbClr val="FFFFFF"/>
                </a:solidFill>
              </a:rPr>
              <a:t>The proposal type (GO, LP, XVP)</a:t>
            </a:r>
            <a:endParaRPr sz="1740">
              <a:solidFill>
                <a:srgbClr val="FFFFFF"/>
              </a:solidFill>
            </a:endParaRPr>
          </a:p>
          <a:p>
            <a:pPr lvl="1" marL="397763" indent="-132587" defTabSz="530351">
              <a:spcBef>
                <a:spcPts val="300"/>
              </a:spcBef>
              <a:buChar char="–"/>
              <a:defRPr sz="1800">
                <a:solidFill>
                  <a:srgbClr val="000000"/>
                </a:solidFill>
              </a:defRPr>
            </a:pPr>
            <a:r>
              <a:rPr sz="1740">
                <a:solidFill>
                  <a:srgbClr val="FFFFFF"/>
                </a:solidFill>
              </a:rPr>
              <a:t>PI status (US, foreign CoI etc)</a:t>
            </a:r>
            <a:endParaRPr sz="1740">
              <a:solidFill>
                <a:srgbClr val="FFFFFF"/>
              </a:solidFill>
            </a:endParaRPr>
          </a:p>
          <a:p>
            <a:pPr lvl="1" marL="397763" indent="-132587" defTabSz="530351">
              <a:spcBef>
                <a:spcPts val="300"/>
              </a:spcBef>
              <a:buChar char="–"/>
              <a:defRPr sz="1800">
                <a:solidFill>
                  <a:srgbClr val="000000"/>
                </a:solidFill>
              </a:defRPr>
            </a:pPr>
            <a:r>
              <a:rPr sz="1740">
                <a:solidFill>
                  <a:srgbClr val="FFFFFF"/>
                </a:solidFill>
              </a:rPr>
              <a:t>There is a constant which ensures budget for small allocations does not drop below a useful level</a:t>
            </a:r>
          </a:p>
        </p:txBody>
      </p:sp>
    </p:spTree>
  </p:cSld>
  <p:clrMapOvr>
    <a:masterClrMapping/>
  </p:clrMapOvr>
  <p:transitio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9" name="Shape 49"/>
          <p:cNvSpPr/>
          <p:nvPr>
            <p:ph type="title"/>
          </p:nvPr>
        </p:nvSpPr>
        <p:spPr>
          <a:xfrm>
            <a:off x="212452" y="121775"/>
            <a:ext cx="8719096" cy="930564"/>
          </a:xfrm>
          <a:prstGeom prst="rect">
            <a:avLst/>
          </a:prstGeom>
        </p:spPr>
        <p:txBody>
          <a:bodyPr lIns="0" tIns="0" rIns="0" bIns="0">
            <a:normAutofit fontScale="100000" lnSpcReduction="0"/>
          </a:bodyPr>
          <a:lstStyle/>
          <a:p>
            <a:pPr lvl="0">
              <a:defRPr sz="1800">
                <a:solidFill>
                  <a:srgbClr val="000000"/>
                </a:solidFill>
              </a:defRPr>
            </a:pPr>
            <a:r>
              <a:rPr sz="3500">
                <a:solidFill>
                  <a:srgbClr val="FFFFFF"/>
                </a:solidFill>
              </a:rPr>
              <a:t>Highlights</a:t>
            </a:r>
          </a:p>
        </p:txBody>
      </p:sp>
      <p:sp>
        <p:nvSpPr>
          <p:cNvPr id="50" name="Shape 50"/>
          <p:cNvSpPr/>
          <p:nvPr>
            <p:ph type="body" idx="1"/>
          </p:nvPr>
        </p:nvSpPr>
        <p:spPr>
          <a:xfrm>
            <a:off x="678438" y="961465"/>
            <a:ext cx="8880363" cy="6294641"/>
          </a:xfrm>
          <a:prstGeom prst="rect">
            <a:avLst/>
          </a:prstGeom>
        </p:spPr>
        <p:txBody>
          <a:bodyPr lIns="65023" tIns="65023" rIns="65023" bIns="65023">
            <a:normAutofit fontScale="100000" lnSpcReduction="0"/>
          </a:bodyPr>
          <a:lstStyle/>
          <a:p>
            <a:pPr lvl="0" marL="342900" indent="-342900">
              <a:buSzTx/>
              <a:buNone/>
              <a:defRPr sz="1800">
                <a:solidFill>
                  <a:srgbClr val="000000"/>
                </a:solidFill>
              </a:defRPr>
            </a:pPr>
            <a:r>
              <a:rPr sz="2300">
                <a:solidFill>
                  <a:srgbClr val="FFFFFF"/>
                </a:solidFill>
              </a:rPr>
              <a:t>Cycle 16 Peer Review</a:t>
            </a:r>
            <a:endParaRPr sz="2300">
              <a:solidFill>
                <a:srgbClr val="FFFFFF"/>
              </a:solidFill>
            </a:endParaRPr>
          </a:p>
          <a:p>
            <a:pPr lvl="0" marL="342900" indent="-342900">
              <a:defRPr sz="1800">
                <a:solidFill>
                  <a:srgbClr val="000000"/>
                </a:solidFill>
              </a:defRPr>
            </a:pPr>
            <a:r>
              <a:rPr sz="2400">
                <a:solidFill>
                  <a:srgbClr val="FFFFFF"/>
                </a:solidFill>
              </a:rPr>
              <a:t>23-27</a:t>
            </a:r>
            <a:r>
              <a:rPr b="1" sz="2400">
                <a:solidFill>
                  <a:srgbClr val="FFFFFF"/>
                </a:solidFill>
              </a:rPr>
              <a:t> </a:t>
            </a:r>
            <a:r>
              <a:rPr sz="2400">
                <a:solidFill>
                  <a:srgbClr val="FFFFFF"/>
                </a:solidFill>
              </a:rPr>
              <a:t>June  2014, Hilton, Logan Airport</a:t>
            </a:r>
            <a:endParaRPr sz="2400">
              <a:solidFill>
                <a:srgbClr val="FFFFFF"/>
              </a:solidFill>
            </a:endParaRPr>
          </a:p>
          <a:p>
            <a:pPr lvl="0" marL="342900" indent="-342900">
              <a:defRPr sz="1800">
                <a:solidFill>
                  <a:srgbClr val="000000"/>
                </a:solidFill>
              </a:defRPr>
            </a:pPr>
            <a:r>
              <a:rPr sz="2400">
                <a:solidFill>
                  <a:srgbClr val="FFFFFF"/>
                </a:solidFill>
              </a:rPr>
              <a:t>Target List posted 18</a:t>
            </a:r>
            <a:r>
              <a:rPr baseline="30500" sz="2400">
                <a:solidFill>
                  <a:srgbClr val="FFFFFF"/>
                </a:solidFill>
              </a:rPr>
              <a:t>th  </a:t>
            </a:r>
            <a:r>
              <a:rPr sz="2400">
                <a:solidFill>
                  <a:srgbClr val="FFFFFF"/>
                </a:solidFill>
              </a:rPr>
              <a:t>July</a:t>
            </a:r>
            <a:endParaRPr sz="2400">
              <a:solidFill>
                <a:srgbClr val="FFFFFF"/>
              </a:solidFill>
            </a:endParaRPr>
          </a:p>
          <a:p>
            <a:pPr lvl="0" marL="342900" indent="-342900">
              <a:defRPr sz="1800">
                <a:solidFill>
                  <a:srgbClr val="000000"/>
                </a:solidFill>
              </a:defRPr>
            </a:pPr>
            <a:r>
              <a:rPr sz="2400">
                <a:solidFill>
                  <a:srgbClr val="FFFFFF"/>
                </a:solidFill>
              </a:rPr>
              <a:t>E-letters, including reports and budget allocation (where appropriate) mailed 20</a:t>
            </a:r>
            <a:r>
              <a:rPr baseline="30500" sz="2400">
                <a:solidFill>
                  <a:srgbClr val="FFFFFF"/>
                </a:solidFill>
              </a:rPr>
              <a:t>th</a:t>
            </a:r>
            <a:r>
              <a:rPr sz="2400">
                <a:solidFill>
                  <a:srgbClr val="FFFFFF"/>
                </a:solidFill>
              </a:rPr>
              <a:t> Aug</a:t>
            </a:r>
            <a:endParaRPr sz="2400">
              <a:solidFill>
                <a:srgbClr val="FFFFFF"/>
              </a:solidFill>
            </a:endParaRPr>
          </a:p>
          <a:p>
            <a:pPr lvl="0" marL="342900" indent="-342900">
              <a:defRPr sz="1800">
                <a:solidFill>
                  <a:srgbClr val="000000"/>
                </a:solidFill>
              </a:defRPr>
            </a:pPr>
            <a:r>
              <a:rPr sz="2400">
                <a:solidFill>
                  <a:srgbClr val="FFFFFF"/>
                </a:solidFill>
              </a:rPr>
              <a:t>Cost proposal deadline: 18</a:t>
            </a:r>
            <a:r>
              <a:rPr baseline="30500" sz="2400">
                <a:solidFill>
                  <a:srgbClr val="FFFFFF"/>
                </a:solidFill>
              </a:rPr>
              <a:t>th</a:t>
            </a:r>
            <a:r>
              <a:rPr sz="2400">
                <a:solidFill>
                  <a:srgbClr val="FFFFFF"/>
                </a:solidFill>
              </a:rPr>
              <a:t> Sept 2014</a:t>
            </a:r>
            <a:endParaRPr sz="2400">
              <a:solidFill>
                <a:srgbClr val="FFFFFF"/>
              </a:solidFill>
            </a:endParaRPr>
          </a:p>
          <a:p>
            <a:pPr lvl="0" marL="485775" indent="-485775">
              <a:defRPr sz="1800">
                <a:solidFill>
                  <a:srgbClr val="000000"/>
                </a:solidFill>
              </a:defRPr>
            </a:pPr>
            <a:endParaRPr sz="2400">
              <a:solidFill>
                <a:srgbClr val="FFFFFF"/>
              </a:solidFill>
            </a:endParaRPr>
          </a:p>
          <a:p>
            <a:pPr lvl="0" marL="0" indent="0">
              <a:buSzTx/>
              <a:buNone/>
              <a:defRPr sz="1800">
                <a:solidFill>
                  <a:srgbClr val="000000"/>
                </a:solidFill>
              </a:defRPr>
            </a:pPr>
            <a:r>
              <a:rPr sz="2400">
                <a:solidFill>
                  <a:srgbClr val="FFFFFF"/>
                </a:solidFill>
              </a:rPr>
              <a:t>Annual Chandra Science Workshop:</a:t>
            </a:r>
            <a:endParaRPr sz="2400">
              <a:solidFill>
                <a:srgbClr val="FFFFFF"/>
              </a:solidFill>
            </a:endParaRPr>
          </a:p>
          <a:p>
            <a:pPr lvl="0" marL="342900" indent="-342900">
              <a:defRPr sz="1800">
                <a:solidFill>
                  <a:srgbClr val="000000"/>
                </a:solidFill>
              </a:defRPr>
            </a:pPr>
            <a:r>
              <a:rPr sz="2400">
                <a:solidFill>
                  <a:srgbClr val="FFFFFF"/>
                </a:solidFill>
              </a:rPr>
              <a:t>X-ray View of Galaxy Ecosystems, held 9-11 July, 2014 </a:t>
            </a:r>
            <a:endParaRPr sz="3400">
              <a:solidFill>
                <a:srgbClr val="FFFFFF"/>
              </a:solidFill>
            </a:endParaRPr>
          </a:p>
          <a:p>
            <a:pPr lvl="0" marL="342900" indent="-342900">
              <a:buSzTx/>
              <a:buNone/>
              <a:defRPr sz="1800">
                <a:solidFill>
                  <a:srgbClr val="000000"/>
                </a:solidFill>
              </a:defRPr>
            </a:pPr>
            <a:endParaRPr sz="2400">
              <a:solidFill>
                <a:srgbClr val="FFFFFF"/>
              </a:solidFill>
            </a:endParaRPr>
          </a:p>
          <a:p>
            <a:pPr lvl="0" marL="342900" indent="-342900">
              <a:buSzTx/>
              <a:buNone/>
              <a:defRPr sz="1800">
                <a:solidFill>
                  <a:srgbClr val="000000"/>
                </a:solidFill>
              </a:defRPr>
            </a:pPr>
            <a:r>
              <a:rPr i="1" sz="2400">
                <a:solidFill>
                  <a:srgbClr val="FFFFFF"/>
                </a:solidFill>
              </a:rPr>
              <a:t>Einstein </a:t>
            </a:r>
            <a:r>
              <a:rPr sz="2400">
                <a:solidFill>
                  <a:srgbClr val="FFFFFF"/>
                </a:solidFill>
              </a:rPr>
              <a:t>Fellows</a:t>
            </a:r>
            <a:r>
              <a:rPr b="1" sz="2400">
                <a:solidFill>
                  <a:srgbClr val="FFFFFF"/>
                </a:solidFill>
              </a:rPr>
              <a:t> </a:t>
            </a:r>
            <a:endParaRPr b="1" sz="2400">
              <a:solidFill>
                <a:srgbClr val="FFFFFF"/>
              </a:solidFill>
            </a:endParaRPr>
          </a:p>
          <a:p>
            <a:pPr lvl="0" marL="342900" indent="-342900">
              <a:defRPr sz="1800">
                <a:solidFill>
                  <a:srgbClr val="000000"/>
                </a:solidFill>
              </a:defRPr>
            </a:pPr>
            <a:r>
              <a:rPr sz="2400">
                <a:solidFill>
                  <a:srgbClr val="FFFFFF"/>
                </a:solidFill>
              </a:rPr>
              <a:t>Symposiums to</a:t>
            </a:r>
            <a:r>
              <a:rPr sz="2200">
                <a:solidFill>
                  <a:srgbClr val="FFFFFF"/>
                </a:solidFill>
              </a:rPr>
              <a:t>o be held</a:t>
            </a:r>
            <a:r>
              <a:rPr sz="2800">
                <a:solidFill>
                  <a:srgbClr val="FFFFFF"/>
                </a:solidFill>
              </a:rPr>
              <a:t> </a:t>
            </a:r>
            <a:r>
              <a:rPr sz="2200">
                <a:solidFill>
                  <a:srgbClr val="FFFFFF"/>
                </a:solidFill>
              </a:rPr>
              <a:t>CfA, 28-29 Oct 2014</a:t>
            </a:r>
            <a:endParaRPr sz="2200">
              <a:solidFill>
                <a:srgbClr val="FFFFFF"/>
              </a:solidFill>
            </a:endParaRPr>
          </a:p>
          <a:p>
            <a:pPr lvl="0" marL="342900" indent="-342900">
              <a:defRPr sz="1800">
                <a:solidFill>
                  <a:srgbClr val="000000"/>
                </a:solidFill>
              </a:defRPr>
            </a:pPr>
            <a:r>
              <a:rPr sz="2400">
                <a:solidFill>
                  <a:srgbClr val="FFFFFF"/>
                </a:solidFill>
              </a:rPr>
              <a:t>2015 competition</a:t>
            </a:r>
            <a:r>
              <a:rPr sz="2200">
                <a:solidFill>
                  <a:srgbClr val="FFFFFF"/>
                </a:solidFill>
              </a:rPr>
              <a:t>:  Deadline: 6 Nov 2014 </a:t>
            </a:r>
          </a:p>
        </p:txBody>
      </p:sp>
    </p:spTree>
  </p:cSld>
  <p:clrMapOvr>
    <a:masterClrMapping/>
  </p:clrMapOvr>
  <p:transition spd="med" advClick="1"/>
</p:sld>
</file>

<file path=ppt/slides/slide2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65" name="Shape 165"/>
          <p:cNvSpPr/>
          <p:nvPr>
            <p:ph type="title"/>
          </p:nvPr>
        </p:nvSpPr>
        <p:spPr>
          <a:xfrm>
            <a:off x="212452" y="423963"/>
            <a:ext cx="8719096" cy="930565"/>
          </a:xfrm>
          <a:prstGeom prst="rect">
            <a:avLst/>
          </a:prstGeom>
        </p:spPr>
        <p:txBody>
          <a:bodyPr lIns="0" tIns="0" rIns="0" bIns="0">
            <a:normAutofit fontScale="100000" lnSpcReduction="0"/>
          </a:bodyPr>
          <a:lstStyle/>
          <a:p>
            <a:pPr lvl="0">
              <a:defRPr sz="1800">
                <a:solidFill>
                  <a:srgbClr val="000000"/>
                </a:solidFill>
              </a:defRPr>
            </a:pPr>
            <a:r>
              <a:rPr sz="3500">
                <a:solidFill>
                  <a:srgbClr val="FFFFFF"/>
                </a:solidFill>
              </a:rPr>
              <a:t>The Budget Allocation</a:t>
            </a:r>
            <a:r>
              <a:rPr sz="3000">
                <a:solidFill>
                  <a:srgbClr val="FFFFFF"/>
                </a:solidFill>
              </a:rPr>
              <a:t> </a:t>
            </a:r>
            <a:r>
              <a:rPr sz="2800">
                <a:solidFill>
                  <a:srgbClr val="FFFFFF"/>
                </a:solidFill>
              </a:rPr>
              <a:t>(fair share)</a:t>
            </a:r>
            <a:r>
              <a:rPr sz="3500">
                <a:solidFill>
                  <a:srgbClr val="FFFFFF"/>
                </a:solidFill>
              </a:rPr>
              <a:t> Calculation</a:t>
            </a:r>
          </a:p>
        </p:txBody>
      </p:sp>
      <p:pic>
        <p:nvPicPr>
          <p:cNvPr id="166" name="pasted-image.pdf"/>
          <p:cNvPicPr/>
          <p:nvPr/>
        </p:nvPicPr>
        <p:blipFill>
          <a:blip r:embed="rId3">
            <a:extLst/>
          </a:blip>
          <a:srcRect l="0" t="0" r="0" b="0"/>
          <a:stretch>
            <a:fillRect/>
          </a:stretch>
        </p:blipFill>
        <p:spPr>
          <a:xfrm>
            <a:off x="2157928" y="1398660"/>
            <a:ext cx="4579885" cy="470180"/>
          </a:xfrm>
          <a:prstGeom prst="rect">
            <a:avLst/>
          </a:prstGeom>
          <a:ln w="12700">
            <a:miter lim="400000"/>
          </a:ln>
        </p:spPr>
      </p:pic>
      <p:sp>
        <p:nvSpPr>
          <p:cNvPr id="167" name="Shape 167"/>
          <p:cNvSpPr/>
          <p:nvPr>
            <p:ph type="body" idx="1"/>
          </p:nvPr>
        </p:nvSpPr>
        <p:spPr>
          <a:xfrm>
            <a:off x="352677" y="2229439"/>
            <a:ext cx="4363891" cy="3658479"/>
          </a:xfrm>
          <a:prstGeom prst="rect">
            <a:avLst/>
          </a:prstGeom>
        </p:spPr>
        <p:txBody>
          <a:bodyPr lIns="0" tIns="0" rIns="0" bIns="0">
            <a:normAutofit fontScale="100000" lnSpcReduction="0"/>
          </a:bodyPr>
          <a:lstStyle/>
          <a:p>
            <a:pPr lvl="0" marL="98298" indent="-98298" defTabSz="393192">
              <a:spcBef>
                <a:spcPts val="200"/>
              </a:spcBef>
              <a:defRPr sz="1800">
                <a:solidFill>
                  <a:srgbClr val="000000"/>
                </a:solidFill>
              </a:defRPr>
            </a:pPr>
            <a:r>
              <a:rPr sz="1935">
                <a:solidFill>
                  <a:srgbClr val="FFFFFF"/>
                </a:solidFill>
              </a:rPr>
              <a:t>Example of formula for GO proposals:</a:t>
            </a:r>
            <a:endParaRPr sz="1935">
              <a:solidFill>
                <a:srgbClr val="FFFFFF"/>
              </a:solidFill>
            </a:endParaRPr>
          </a:p>
          <a:p>
            <a:pPr lvl="0" marL="98298" indent="-98298" defTabSz="393192">
              <a:spcBef>
                <a:spcPts val="200"/>
              </a:spcBef>
              <a:defRPr sz="1800">
                <a:solidFill>
                  <a:srgbClr val="000000"/>
                </a:solidFill>
              </a:defRPr>
            </a:pPr>
            <a:r>
              <a:rPr sz="1935">
                <a:solidFill>
                  <a:srgbClr val="FFFFFF"/>
                </a:solidFill>
              </a:rPr>
              <a:t>L</a:t>
            </a:r>
            <a:r>
              <a:rPr baseline="-5999" i="1" sz="1935">
                <a:solidFill>
                  <a:srgbClr val="FFFFFF"/>
                </a:solidFill>
              </a:rPr>
              <a:t>d</a:t>
            </a:r>
            <a:r>
              <a:rPr sz="1935">
                <a:solidFill>
                  <a:srgbClr val="FFFFFF"/>
                </a:solidFill>
              </a:rPr>
              <a:t> is the level of difficulty 0.9-1.1</a:t>
            </a:r>
            <a:endParaRPr sz="1935">
              <a:solidFill>
                <a:srgbClr val="FFFFFF"/>
              </a:solidFill>
            </a:endParaRPr>
          </a:p>
          <a:p>
            <a:pPr lvl="0" marL="98298" indent="-98298" defTabSz="393192">
              <a:spcBef>
                <a:spcPts val="200"/>
              </a:spcBef>
              <a:defRPr sz="1800">
                <a:solidFill>
                  <a:srgbClr val="000000"/>
                </a:solidFill>
              </a:defRPr>
            </a:pPr>
            <a:r>
              <a:rPr sz="1935">
                <a:solidFill>
                  <a:srgbClr val="FFFFFF"/>
                </a:solidFill>
              </a:rPr>
              <a:t>N</a:t>
            </a:r>
            <a:r>
              <a:rPr baseline="-5999" i="1" sz="1935">
                <a:solidFill>
                  <a:srgbClr val="FFFFFF"/>
                </a:solidFill>
              </a:rPr>
              <a:t>T</a:t>
            </a:r>
            <a:r>
              <a:rPr sz="1935">
                <a:solidFill>
                  <a:srgbClr val="FFFFFF"/>
                </a:solidFill>
              </a:rPr>
              <a:t> is the number of targets</a:t>
            </a:r>
            <a:endParaRPr sz="1935">
              <a:solidFill>
                <a:srgbClr val="FFFFFF"/>
              </a:solidFill>
            </a:endParaRPr>
          </a:p>
          <a:p>
            <a:pPr lvl="0" marL="98298" indent="-98298" defTabSz="393192">
              <a:spcBef>
                <a:spcPts val="200"/>
              </a:spcBef>
              <a:defRPr sz="1800">
                <a:solidFill>
                  <a:srgbClr val="000000"/>
                </a:solidFill>
              </a:defRPr>
            </a:pPr>
            <a:r>
              <a:rPr sz="1935">
                <a:solidFill>
                  <a:srgbClr val="FFFFFF"/>
                </a:solidFill>
              </a:rPr>
              <a:t>T</a:t>
            </a:r>
            <a:r>
              <a:rPr baseline="-5999" i="1" sz="1935">
                <a:solidFill>
                  <a:srgbClr val="FFFFFF"/>
                </a:solidFill>
              </a:rPr>
              <a:t>exp</a:t>
            </a:r>
            <a:r>
              <a:rPr sz="1935">
                <a:solidFill>
                  <a:srgbClr val="FFFFFF"/>
                </a:solidFill>
              </a:rPr>
              <a:t> is the approved exposure time</a:t>
            </a:r>
            <a:endParaRPr sz="1935">
              <a:solidFill>
                <a:srgbClr val="FFFFFF"/>
              </a:solidFill>
            </a:endParaRPr>
          </a:p>
          <a:p>
            <a:pPr lvl="0" marL="98298" indent="-98298" defTabSz="393192">
              <a:spcBef>
                <a:spcPts val="200"/>
              </a:spcBef>
              <a:defRPr sz="1800">
                <a:solidFill>
                  <a:srgbClr val="000000"/>
                </a:solidFill>
              </a:defRPr>
            </a:pPr>
            <a:r>
              <a:rPr sz="1935">
                <a:solidFill>
                  <a:srgbClr val="FFFFFF"/>
                </a:solidFill>
              </a:rPr>
              <a:t>K1</a:t>
            </a:r>
            <a:r>
              <a:rPr baseline="-5999" i="1" sz="1935">
                <a:solidFill>
                  <a:srgbClr val="FFFFFF"/>
                </a:solidFill>
              </a:rPr>
              <a:t>GO</a:t>
            </a:r>
            <a:r>
              <a:rPr sz="1935">
                <a:solidFill>
                  <a:srgbClr val="FFFFFF"/>
                </a:solidFill>
              </a:rPr>
              <a:t> and K2</a:t>
            </a:r>
            <a:r>
              <a:rPr baseline="-5999" i="1" sz="1935">
                <a:solidFill>
                  <a:srgbClr val="FFFFFF"/>
                </a:solidFill>
              </a:rPr>
              <a:t>GO </a:t>
            </a:r>
            <a:r>
              <a:rPr sz="1935">
                <a:solidFill>
                  <a:srgbClr val="FFFFFF"/>
                </a:solidFill>
              </a:rPr>
              <a:t>are constants that change with proposal type and from year to year.</a:t>
            </a:r>
            <a:endParaRPr sz="1935">
              <a:solidFill>
                <a:srgbClr val="FFFFFF"/>
              </a:solidFill>
            </a:endParaRPr>
          </a:p>
          <a:p>
            <a:pPr lvl="0" marL="98298" indent="-98298" defTabSz="393192">
              <a:spcBef>
                <a:spcPts val="200"/>
              </a:spcBef>
              <a:defRPr sz="1800">
                <a:solidFill>
                  <a:srgbClr val="000000"/>
                </a:solidFill>
              </a:defRPr>
            </a:pPr>
            <a:r>
              <a:rPr sz="1935">
                <a:solidFill>
                  <a:srgbClr val="FFFFFF"/>
                </a:solidFill>
              </a:rPr>
              <a:t>All budgets have a maximum which varies with type</a:t>
            </a:r>
            <a:endParaRPr sz="1935">
              <a:solidFill>
                <a:srgbClr val="FFFFFF"/>
              </a:solidFill>
            </a:endParaRPr>
          </a:p>
          <a:p>
            <a:pPr lvl="0" marL="98298" indent="-98298" defTabSz="393192">
              <a:spcBef>
                <a:spcPts val="200"/>
              </a:spcBef>
              <a:defRPr sz="1800">
                <a:solidFill>
                  <a:srgbClr val="000000"/>
                </a:solidFill>
              </a:defRPr>
            </a:pPr>
            <a:r>
              <a:rPr sz="1935">
                <a:solidFill>
                  <a:srgbClr val="FFFFFF"/>
                </a:solidFill>
              </a:rPr>
              <a:t>Constants are varied until the total equals the GO budget for the Cycle, and transitions between proposal types are reasonably smooth</a:t>
            </a:r>
          </a:p>
        </p:txBody>
      </p:sp>
      <p:graphicFrame>
        <p:nvGraphicFramePr>
          <p:cNvPr id="168" name="Chart 168"/>
          <p:cNvGraphicFramePr/>
          <p:nvPr/>
        </p:nvGraphicFramePr>
        <p:xfrm>
          <a:off x="4752417" y="2229439"/>
          <a:ext cx="4132665" cy="3144049"/>
        </p:xfrm>
        <a:graphic xmlns:a="http://schemas.openxmlformats.org/drawingml/2006/main">
          <a:graphicData uri="http://schemas.openxmlformats.org/drawingml/2006/chart">
            <c:chart xmlns:c="http://schemas.openxmlformats.org/drawingml/2006/chart" r:id="rId4"/>
          </a:graphicData>
        </a:graphic>
      </p:graphicFrame>
    </p:spTree>
  </p:cSld>
  <p:clrMapOvr>
    <a:masterClrMapping/>
  </p:clrMapOvr>
  <p:transition spd="med" advClick="1"/>
</p:sld>
</file>

<file path=ppt/slides/slide2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Tree>
  </p:cSld>
  <p:clrMapOvr>
    <a:masterClrMapping/>
  </p:clrMapOvr>
  <p:transition spd="med" advClick="1"/>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4" name="Shape 54"/>
          <p:cNvSpPr/>
          <p:nvPr>
            <p:ph type="title"/>
          </p:nvPr>
        </p:nvSpPr>
        <p:spPr>
          <a:xfrm>
            <a:off x="212452" y="121775"/>
            <a:ext cx="8719096" cy="930564"/>
          </a:xfrm>
          <a:prstGeom prst="rect">
            <a:avLst/>
          </a:prstGeom>
        </p:spPr>
        <p:txBody>
          <a:bodyPr lIns="0" tIns="0" rIns="0" bIns="0">
            <a:normAutofit fontScale="100000" lnSpcReduction="0"/>
          </a:bodyPr>
          <a:lstStyle/>
          <a:p>
            <a:pPr lvl="0">
              <a:defRPr sz="1800">
                <a:solidFill>
                  <a:srgbClr val="000000"/>
                </a:solidFill>
              </a:defRPr>
            </a:pPr>
            <a:r>
              <a:rPr sz="3500">
                <a:solidFill>
                  <a:srgbClr val="FFFFFF"/>
                </a:solidFill>
              </a:rPr>
              <a:t>Cycle 16 Proposal Statistics</a:t>
            </a:r>
          </a:p>
        </p:txBody>
      </p:sp>
      <p:pic>
        <p:nvPicPr>
          <p:cNvPr id="55" name="proposals_per_cycle.jpg"/>
          <p:cNvPicPr/>
          <p:nvPr/>
        </p:nvPicPr>
        <p:blipFill>
          <a:blip r:embed="rId3">
            <a:extLst/>
          </a:blip>
          <a:stretch>
            <a:fillRect/>
          </a:stretch>
        </p:blipFill>
        <p:spPr>
          <a:xfrm>
            <a:off x="5085022" y="1178536"/>
            <a:ext cx="3426007" cy="2294579"/>
          </a:xfrm>
          <a:prstGeom prst="rect">
            <a:avLst/>
          </a:prstGeom>
          <a:ln w="12700">
            <a:miter lim="400000"/>
          </a:ln>
        </p:spPr>
      </p:pic>
      <p:pic>
        <p:nvPicPr>
          <p:cNvPr id="56" name="proposals_per_cycle_zoom.jpg"/>
          <p:cNvPicPr/>
          <p:nvPr/>
        </p:nvPicPr>
        <p:blipFill>
          <a:blip r:embed="rId4">
            <a:extLst/>
          </a:blip>
          <a:stretch>
            <a:fillRect/>
          </a:stretch>
        </p:blipFill>
        <p:spPr>
          <a:xfrm>
            <a:off x="5085022" y="3599311"/>
            <a:ext cx="3426007" cy="2194302"/>
          </a:xfrm>
          <a:prstGeom prst="rect">
            <a:avLst/>
          </a:prstGeom>
          <a:ln w="12700">
            <a:miter lim="400000"/>
          </a:ln>
        </p:spPr>
      </p:pic>
      <p:sp>
        <p:nvSpPr>
          <p:cNvPr id="57" name="Shape 57"/>
          <p:cNvSpPr/>
          <p:nvPr>
            <p:ph type="body" idx="1"/>
          </p:nvPr>
        </p:nvSpPr>
        <p:spPr>
          <a:xfrm>
            <a:off x="208132" y="887540"/>
            <a:ext cx="5226465" cy="6336359"/>
          </a:xfrm>
          <a:prstGeom prst="rect">
            <a:avLst/>
          </a:prstGeom>
        </p:spPr>
        <p:txBody>
          <a:bodyPr lIns="65023" tIns="65023" rIns="65023" bIns="65023">
            <a:normAutofit fontScale="100000" lnSpcReduction="0"/>
          </a:bodyPr>
          <a:lstStyle/>
          <a:p>
            <a:pPr lvl="0" marL="0" indent="0">
              <a:buSzTx/>
              <a:buNone/>
              <a:defRPr sz="1800">
                <a:solidFill>
                  <a:srgbClr val="000000"/>
                </a:solidFill>
              </a:defRPr>
            </a:pPr>
            <a:r>
              <a:rPr sz="3400">
                <a:latin typeface="Times New Roman Bold"/>
                <a:ea typeface="Times New Roman Bold"/>
                <a:cs typeface="Times New Roman Bold"/>
                <a:sym typeface="Times New Roman Bold"/>
              </a:rPr>
              <a:t> </a:t>
            </a:r>
            <a:r>
              <a:rPr sz="2300">
                <a:solidFill>
                  <a:srgbClr val="FFFFFF"/>
                </a:solidFill>
              </a:rPr>
              <a:t>634 proposals submitted:</a:t>
            </a:r>
            <a:endParaRPr sz="2300">
              <a:solidFill>
                <a:srgbClr val="FFFFFF"/>
              </a:solidFill>
            </a:endParaRPr>
          </a:p>
          <a:p>
            <a:pPr lvl="1" marL="628199" indent="-170999">
              <a:spcBef>
                <a:spcPts val="400"/>
              </a:spcBef>
              <a:buClr>
                <a:srgbClr val="FFFFFF"/>
              </a:buClr>
              <a:buFont typeface="Times Roman"/>
              <a:defRPr sz="1800">
                <a:solidFill>
                  <a:srgbClr val="000000"/>
                </a:solidFill>
              </a:defRPr>
            </a:pPr>
            <a:r>
              <a:rPr sz="2300">
                <a:solidFill>
                  <a:srgbClr val="FFFFFF"/>
                </a:solidFill>
              </a:rPr>
              <a:t>GO 379</a:t>
            </a:r>
            <a:endParaRPr sz="2300">
              <a:solidFill>
                <a:srgbClr val="FFFFFF"/>
              </a:solidFill>
            </a:endParaRPr>
          </a:p>
          <a:p>
            <a:pPr lvl="1" marL="628199" indent="-170999">
              <a:spcBef>
                <a:spcPts val="400"/>
              </a:spcBef>
              <a:buClr>
                <a:srgbClr val="FFFFFF"/>
              </a:buClr>
              <a:buFont typeface="Times Roman"/>
              <a:defRPr sz="1800">
                <a:solidFill>
                  <a:srgbClr val="000000"/>
                </a:solidFill>
              </a:defRPr>
            </a:pPr>
            <a:r>
              <a:rPr sz="2300">
                <a:solidFill>
                  <a:srgbClr val="FFFFFF"/>
                </a:solidFill>
              </a:rPr>
              <a:t>LP 64</a:t>
            </a:r>
            <a:endParaRPr sz="2300">
              <a:solidFill>
                <a:srgbClr val="FFFFFF"/>
              </a:solidFill>
            </a:endParaRPr>
          </a:p>
          <a:p>
            <a:pPr lvl="1" marL="628199" indent="-170999">
              <a:spcBef>
                <a:spcPts val="400"/>
              </a:spcBef>
              <a:buClr>
                <a:srgbClr val="FFFFFF"/>
              </a:buClr>
              <a:buFont typeface="Times Roman"/>
              <a:defRPr sz="1800">
                <a:solidFill>
                  <a:srgbClr val="000000"/>
                </a:solidFill>
              </a:defRPr>
            </a:pPr>
            <a:r>
              <a:rPr sz="2300">
                <a:solidFill>
                  <a:srgbClr val="FFFFFF"/>
                </a:solidFill>
              </a:rPr>
              <a:t>XVP 14</a:t>
            </a:r>
            <a:endParaRPr sz="2300">
              <a:solidFill>
                <a:srgbClr val="FFFFFF"/>
              </a:solidFill>
            </a:endParaRPr>
          </a:p>
          <a:p>
            <a:pPr lvl="1" marL="628199" indent="-170999">
              <a:spcBef>
                <a:spcPts val="400"/>
              </a:spcBef>
              <a:buClr>
                <a:srgbClr val="FFFFFF"/>
              </a:buClr>
              <a:buFont typeface="Times Roman"/>
              <a:defRPr sz="1800">
                <a:solidFill>
                  <a:srgbClr val="000000"/>
                </a:solidFill>
              </a:defRPr>
            </a:pPr>
            <a:r>
              <a:rPr sz="2300">
                <a:solidFill>
                  <a:srgbClr val="FFFFFF"/>
                </a:solidFill>
              </a:rPr>
              <a:t>Archive  75 (69, Cyc 15)</a:t>
            </a:r>
            <a:endParaRPr sz="2300">
              <a:solidFill>
                <a:srgbClr val="FFFFFF"/>
              </a:solidFill>
            </a:endParaRPr>
          </a:p>
          <a:p>
            <a:pPr lvl="1" marL="628199" indent="-170999">
              <a:spcBef>
                <a:spcPts val="400"/>
              </a:spcBef>
              <a:buClr>
                <a:srgbClr val="FFFFFF"/>
              </a:buClr>
              <a:buFont typeface="Times Roman"/>
              <a:defRPr sz="1800">
                <a:solidFill>
                  <a:srgbClr val="000000"/>
                </a:solidFill>
              </a:defRPr>
            </a:pPr>
            <a:r>
              <a:rPr sz="2300">
                <a:solidFill>
                  <a:srgbClr val="FFFFFF"/>
                </a:solidFill>
              </a:rPr>
              <a:t>Theory  29 (39, Cyc 15)</a:t>
            </a:r>
            <a:endParaRPr sz="2300">
              <a:solidFill>
                <a:srgbClr val="FFFFFF"/>
              </a:solidFill>
            </a:endParaRPr>
          </a:p>
          <a:p>
            <a:pPr lvl="1" marL="285750" indent="171450">
              <a:spcBef>
                <a:spcPts val="400"/>
              </a:spcBef>
              <a:buSzTx/>
              <a:buNone/>
              <a:defRPr sz="1800">
                <a:solidFill>
                  <a:srgbClr val="000000"/>
                </a:solidFill>
              </a:defRPr>
            </a:pPr>
            <a:endParaRPr sz="2300">
              <a:solidFill>
                <a:srgbClr val="FFFFFF"/>
              </a:solidFill>
            </a:endParaRPr>
          </a:p>
          <a:p>
            <a:pPr lvl="0" marL="0" indent="0">
              <a:buSzTx/>
              <a:buNone/>
              <a:defRPr sz="1800">
                <a:solidFill>
                  <a:srgbClr val="000000"/>
                </a:solidFill>
              </a:defRPr>
            </a:pPr>
            <a:r>
              <a:rPr sz="2300">
                <a:solidFill>
                  <a:srgbClr val="FFFFFF"/>
                </a:solidFill>
              </a:rPr>
              <a:t> 190 approved</a:t>
            </a:r>
            <a:endParaRPr sz="2300">
              <a:solidFill>
                <a:srgbClr val="FFFFFF"/>
              </a:solidFill>
            </a:endParaRPr>
          </a:p>
          <a:p>
            <a:pPr lvl="0" marL="0" indent="0">
              <a:buSzTx/>
              <a:buNone/>
              <a:defRPr sz="1800">
                <a:solidFill>
                  <a:srgbClr val="000000"/>
                </a:solidFill>
              </a:defRPr>
            </a:pPr>
            <a:endParaRPr sz="2300">
              <a:solidFill>
                <a:srgbClr val="FFFFFF"/>
              </a:solidFill>
            </a:endParaRPr>
          </a:p>
          <a:p>
            <a:pPr lvl="0" marL="0" indent="0">
              <a:buSzTx/>
              <a:buNone/>
              <a:defRPr sz="1800">
                <a:solidFill>
                  <a:srgbClr val="000000"/>
                </a:solidFill>
              </a:defRPr>
            </a:pPr>
            <a:r>
              <a:rPr sz="2300">
                <a:solidFill>
                  <a:srgbClr val="FFFFFF"/>
                </a:solidFill>
              </a:rPr>
              <a:t> Oversubscription (time): 4.8</a:t>
            </a:r>
            <a:endParaRPr sz="2300">
              <a:solidFill>
                <a:srgbClr val="FFFFFF"/>
              </a:solidFill>
            </a:endParaRPr>
          </a:p>
          <a:p>
            <a:pPr lvl="0" marL="0" indent="0">
              <a:buSzTx/>
              <a:buNone/>
              <a:defRPr sz="1800">
                <a:solidFill>
                  <a:srgbClr val="000000"/>
                </a:solidFill>
              </a:defRPr>
            </a:pPr>
            <a:endParaRPr sz="2300">
              <a:solidFill>
                <a:srgbClr val="FFFFFF"/>
              </a:solidFill>
            </a:endParaRPr>
          </a:p>
          <a:p>
            <a:pPr lvl="0" marL="0" indent="0">
              <a:buSzTx/>
              <a:buNone/>
              <a:defRPr sz="1800">
                <a:solidFill>
                  <a:srgbClr val="000000"/>
                </a:solidFill>
              </a:defRPr>
            </a:pPr>
            <a:r>
              <a:rPr sz="2300">
                <a:solidFill>
                  <a:srgbClr val="FFFFFF"/>
                </a:solidFill>
              </a:rPr>
              <a:t> Time allocation: 22 Ms, 2 Ms from Cycle 17 for XVP call</a:t>
            </a:r>
          </a:p>
        </p:txBody>
      </p:sp>
    </p:spTree>
  </p:cSld>
  <p:clrMapOvr>
    <a:masterClrMapping/>
  </p:clrMapOvr>
  <p:transition spd="med" advClick="1"/>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1" name="Shape 61"/>
          <p:cNvSpPr/>
          <p:nvPr>
            <p:ph type="title"/>
          </p:nvPr>
        </p:nvSpPr>
        <p:spPr>
          <a:xfrm>
            <a:off x="212452" y="65814"/>
            <a:ext cx="8719096" cy="930565"/>
          </a:xfrm>
          <a:prstGeom prst="rect">
            <a:avLst/>
          </a:prstGeom>
        </p:spPr>
        <p:txBody>
          <a:bodyPr lIns="0" tIns="0" rIns="0" bIns="0">
            <a:normAutofit fontScale="100000" lnSpcReduction="0"/>
          </a:bodyPr>
          <a:lstStyle/>
          <a:p>
            <a:pPr lvl="0">
              <a:defRPr sz="1800">
                <a:solidFill>
                  <a:srgbClr val="000000"/>
                </a:solidFill>
              </a:defRPr>
            </a:pPr>
            <a:r>
              <a:rPr sz="3500">
                <a:solidFill>
                  <a:srgbClr val="FFFFFF"/>
                </a:solidFill>
              </a:rPr>
              <a:t>Cycle 16 Proposal Statistics</a:t>
            </a:r>
          </a:p>
        </p:txBody>
      </p:sp>
      <p:pic>
        <p:nvPicPr>
          <p:cNvPr id="62" name="time_per_cycle.jpg"/>
          <p:cNvPicPr/>
          <p:nvPr/>
        </p:nvPicPr>
        <p:blipFill>
          <a:blip r:embed="rId3">
            <a:extLst/>
          </a:blip>
          <a:stretch>
            <a:fillRect/>
          </a:stretch>
        </p:blipFill>
        <p:spPr>
          <a:xfrm>
            <a:off x="4921773" y="879062"/>
            <a:ext cx="3779337" cy="2396653"/>
          </a:xfrm>
          <a:prstGeom prst="rect">
            <a:avLst/>
          </a:prstGeom>
          <a:ln w="12700">
            <a:miter lim="400000"/>
          </a:ln>
        </p:spPr>
      </p:pic>
      <p:pic>
        <p:nvPicPr>
          <p:cNvPr id="63" name="total_oversub.jpg"/>
          <p:cNvPicPr/>
          <p:nvPr/>
        </p:nvPicPr>
        <p:blipFill>
          <a:blip r:embed="rId4">
            <a:extLst/>
          </a:blip>
          <a:stretch>
            <a:fillRect/>
          </a:stretch>
        </p:blipFill>
        <p:spPr>
          <a:xfrm>
            <a:off x="4932099" y="3424509"/>
            <a:ext cx="3758685" cy="2396653"/>
          </a:xfrm>
          <a:prstGeom prst="rect">
            <a:avLst/>
          </a:prstGeom>
          <a:ln w="12700">
            <a:miter lim="400000"/>
          </a:ln>
        </p:spPr>
      </p:pic>
      <p:pic>
        <p:nvPicPr>
          <p:cNvPr id="64" name="oversub_by_category.jpg"/>
          <p:cNvPicPr/>
          <p:nvPr/>
        </p:nvPicPr>
        <p:blipFill>
          <a:blip r:embed="rId5">
            <a:extLst/>
          </a:blip>
          <a:stretch>
            <a:fillRect/>
          </a:stretch>
        </p:blipFill>
        <p:spPr>
          <a:xfrm>
            <a:off x="831351" y="3429554"/>
            <a:ext cx="3463425" cy="2386562"/>
          </a:xfrm>
          <a:prstGeom prst="rect">
            <a:avLst/>
          </a:prstGeom>
          <a:ln w="12700">
            <a:miter lim="400000"/>
          </a:ln>
        </p:spPr>
      </p:pic>
      <p:sp>
        <p:nvSpPr>
          <p:cNvPr id="65" name="Shape 65"/>
          <p:cNvSpPr/>
          <p:nvPr/>
        </p:nvSpPr>
        <p:spPr>
          <a:xfrm>
            <a:off x="645917" y="1007032"/>
            <a:ext cx="5756728" cy="2746249"/>
          </a:xfrm>
          <a:prstGeom prst="rect">
            <a:avLst/>
          </a:prstGeom>
          <a:ln w="12700">
            <a:miter lim="400000"/>
          </a:ln>
          <a:extLst>
            <a:ext uri="{C572A759-6A51-4108-AA02-DFA0A04FC94B}">
              <ma14:wrappingTextBoxFlag xmlns:ma14="http://schemas.microsoft.com/office/mac/drawingml/2011/main" val="1"/>
            </a:ext>
          </a:extLst>
        </p:spPr>
        <p:txBody>
          <a:bodyPr lIns="65023" tIns="65023" rIns="65023" bIns="65023">
            <a:spAutoFit/>
          </a:bodyPr>
          <a:lstStyle/>
          <a:p>
            <a:pPr lvl="0" defTabSz="650240">
              <a:spcBef>
                <a:spcPts val="1000"/>
              </a:spcBef>
              <a:defRPr sz="1800"/>
            </a:pPr>
            <a:r>
              <a:rPr sz="2200">
                <a:solidFill>
                  <a:srgbClr val="FFFFFF"/>
                </a:solidFill>
                <a:latin typeface="+mj-lt"/>
                <a:ea typeface="+mj-ea"/>
                <a:cs typeface="+mj-cs"/>
                <a:sym typeface="Helvetica"/>
              </a:rPr>
              <a:t>Time allocation:</a:t>
            </a:r>
            <a:endParaRPr sz="2200">
              <a:solidFill>
                <a:srgbClr val="FFFFFF"/>
              </a:solidFill>
              <a:latin typeface="+mj-lt"/>
              <a:ea typeface="+mj-ea"/>
              <a:cs typeface="+mj-cs"/>
              <a:sym typeface="Helvetica"/>
            </a:endParaRPr>
          </a:p>
          <a:p>
            <a:pPr lvl="0" defTabSz="650240">
              <a:spcBef>
                <a:spcPts val="1000"/>
              </a:spcBef>
              <a:buClr>
                <a:srgbClr val="FFFFFF"/>
              </a:buClr>
              <a:buSzPct val="100000"/>
              <a:buChar char="•"/>
              <a:defRPr sz="1800"/>
            </a:pPr>
            <a:r>
              <a:rPr sz="2200">
                <a:solidFill>
                  <a:srgbClr val="FFFFFF"/>
                </a:solidFill>
                <a:latin typeface="+mj-lt"/>
                <a:ea typeface="+mj-ea"/>
                <a:cs typeface="+mj-cs"/>
                <a:sym typeface="Helvetica"/>
              </a:rPr>
              <a:t> Total Time: 22 Ms </a:t>
            </a:r>
            <a:endParaRPr sz="2200">
              <a:solidFill>
                <a:srgbClr val="FFFFFF"/>
              </a:solidFill>
              <a:latin typeface="+mj-lt"/>
              <a:ea typeface="+mj-ea"/>
              <a:cs typeface="+mj-cs"/>
              <a:sym typeface="Helvetica"/>
            </a:endParaRPr>
          </a:p>
          <a:p>
            <a:pPr lvl="0" defTabSz="650240">
              <a:spcBef>
                <a:spcPts val="1000"/>
              </a:spcBef>
              <a:buClr>
                <a:srgbClr val="FFFFFF"/>
              </a:buClr>
              <a:defRPr sz="1800"/>
            </a:pPr>
            <a:r>
              <a:rPr>
                <a:solidFill>
                  <a:srgbClr val="FFFFFF"/>
                </a:solidFill>
                <a:latin typeface="+mj-lt"/>
                <a:ea typeface="+mj-ea"/>
                <a:cs typeface="+mj-cs"/>
                <a:sym typeface="Helvetica"/>
              </a:rPr>
              <a:t>(2 Ms from Cycle 17)</a:t>
            </a:r>
            <a:endParaRPr>
              <a:solidFill>
                <a:srgbClr val="FFFFFF"/>
              </a:solidFill>
              <a:latin typeface="+mj-lt"/>
              <a:ea typeface="+mj-ea"/>
              <a:cs typeface="+mj-cs"/>
              <a:sym typeface="Helvetica"/>
            </a:endParaRPr>
          </a:p>
          <a:p>
            <a:pPr lvl="0" defTabSz="650240">
              <a:spcBef>
                <a:spcPts val="1000"/>
              </a:spcBef>
              <a:buClr>
                <a:srgbClr val="FFFFFF"/>
              </a:buClr>
              <a:buSzPct val="100000"/>
              <a:buChar char="•"/>
              <a:defRPr sz="1800"/>
            </a:pPr>
            <a:r>
              <a:rPr sz="2200">
                <a:solidFill>
                  <a:srgbClr val="FFFFFF"/>
                </a:solidFill>
                <a:latin typeface="+mj-lt"/>
                <a:ea typeface="+mj-ea"/>
                <a:cs typeface="+mj-cs"/>
                <a:sym typeface="Helvetica"/>
              </a:rPr>
              <a:t> LP:    4.0 Ms </a:t>
            </a:r>
            <a:endParaRPr sz="2200">
              <a:solidFill>
                <a:srgbClr val="FFFFFF"/>
              </a:solidFill>
              <a:latin typeface="+mj-lt"/>
              <a:ea typeface="+mj-ea"/>
              <a:cs typeface="+mj-cs"/>
              <a:sym typeface="Helvetica"/>
            </a:endParaRPr>
          </a:p>
          <a:p>
            <a:pPr lvl="0" defTabSz="650240">
              <a:spcBef>
                <a:spcPts val="1000"/>
              </a:spcBef>
              <a:buClr>
                <a:srgbClr val="FFFFFF"/>
              </a:buClr>
              <a:buSzPct val="100000"/>
              <a:buChar char="•"/>
              <a:defRPr sz="1800"/>
            </a:pPr>
            <a:r>
              <a:rPr sz="2200">
                <a:solidFill>
                  <a:srgbClr val="FFFFFF"/>
                </a:solidFill>
                <a:latin typeface="+mj-lt"/>
                <a:ea typeface="+mj-ea"/>
                <a:cs typeface="+mj-cs"/>
                <a:sym typeface="Helvetica"/>
              </a:rPr>
              <a:t> XVP: 5.5 Ms </a:t>
            </a:r>
            <a:endParaRPr sz="2200">
              <a:solidFill>
                <a:srgbClr val="FFFFFF"/>
              </a:solidFill>
              <a:latin typeface="+mj-lt"/>
              <a:ea typeface="+mj-ea"/>
              <a:cs typeface="+mj-cs"/>
              <a:sym typeface="Helvetica"/>
            </a:endParaRPr>
          </a:p>
        </p:txBody>
      </p:sp>
    </p:spTree>
  </p:cSld>
  <p:clrMapOvr>
    <a:masterClrMapping/>
  </p:clrMapOvr>
  <p:transition spd="med" advClick="1"/>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9" name="Shape 69"/>
          <p:cNvSpPr/>
          <p:nvPr>
            <p:ph type="title"/>
          </p:nvPr>
        </p:nvSpPr>
        <p:spPr>
          <a:xfrm>
            <a:off x="212452" y="65814"/>
            <a:ext cx="8719096" cy="930565"/>
          </a:xfrm>
          <a:prstGeom prst="rect">
            <a:avLst/>
          </a:prstGeom>
        </p:spPr>
        <p:txBody>
          <a:bodyPr lIns="0" tIns="0" rIns="0" bIns="0">
            <a:normAutofit fontScale="100000" lnSpcReduction="0"/>
          </a:bodyPr>
          <a:lstStyle/>
          <a:p>
            <a:pPr lvl="0">
              <a:defRPr sz="1800">
                <a:solidFill>
                  <a:srgbClr val="000000"/>
                </a:solidFill>
              </a:defRPr>
            </a:pPr>
            <a:r>
              <a:rPr sz="3500">
                <a:solidFill>
                  <a:srgbClr val="FFFFFF"/>
                </a:solidFill>
              </a:rPr>
              <a:t>Cycle 16 Proposal Statistics</a:t>
            </a:r>
          </a:p>
        </p:txBody>
      </p:sp>
      <p:pic>
        <p:nvPicPr>
          <p:cNvPr id="70" name="oversub_by_category_at.jpg"/>
          <p:cNvPicPr/>
          <p:nvPr/>
        </p:nvPicPr>
        <p:blipFill>
          <a:blip r:embed="rId3">
            <a:extLst/>
          </a:blip>
          <a:stretch>
            <a:fillRect/>
          </a:stretch>
        </p:blipFill>
        <p:spPr>
          <a:xfrm>
            <a:off x="2267117" y="3163917"/>
            <a:ext cx="4609766" cy="2824294"/>
          </a:xfrm>
          <a:prstGeom prst="rect">
            <a:avLst/>
          </a:prstGeom>
          <a:ln w="12700">
            <a:miter lim="400000"/>
          </a:ln>
        </p:spPr>
      </p:pic>
      <p:sp>
        <p:nvSpPr>
          <p:cNvPr id="71" name="Shape 71"/>
          <p:cNvSpPr/>
          <p:nvPr>
            <p:ph type="body" idx="1"/>
          </p:nvPr>
        </p:nvSpPr>
        <p:spPr>
          <a:xfrm>
            <a:off x="447686" y="1300479"/>
            <a:ext cx="3939256" cy="1706485"/>
          </a:xfrm>
          <a:prstGeom prst="rect">
            <a:avLst/>
          </a:prstGeom>
        </p:spPr>
        <p:txBody>
          <a:bodyPr lIns="65023" tIns="65023" rIns="65023" bIns="65023">
            <a:normAutofit fontScale="100000" lnSpcReduction="0"/>
          </a:bodyPr>
          <a:lstStyle/>
          <a:p>
            <a:pPr lvl="0" marL="0" indent="0">
              <a:lnSpc>
                <a:spcPct val="90000"/>
              </a:lnSpc>
              <a:buClr>
                <a:srgbClr val="FFFFFF"/>
              </a:buClr>
              <a:buSzTx/>
              <a:buNone/>
              <a:defRPr sz="1800">
                <a:solidFill>
                  <a:srgbClr val="000000"/>
                </a:solidFill>
              </a:defRPr>
            </a:pPr>
            <a:r>
              <a:rPr sz="2400">
                <a:solidFill>
                  <a:srgbClr val="FFFFFF"/>
                </a:solidFill>
              </a:rPr>
              <a:t>Archive</a:t>
            </a:r>
            <a:r>
              <a:rPr b="1" sz="2400">
                <a:solidFill>
                  <a:srgbClr val="FFFFFF"/>
                </a:solidFill>
              </a:rPr>
              <a:t>:</a:t>
            </a:r>
            <a:endParaRPr b="1" sz="2400">
              <a:solidFill>
                <a:srgbClr val="FFFFFF"/>
              </a:solidFill>
            </a:endParaRPr>
          </a:p>
          <a:p>
            <a:pPr lvl="1" marL="529119" indent="-71919">
              <a:lnSpc>
                <a:spcPct val="90000"/>
              </a:lnSpc>
              <a:spcBef>
                <a:spcPts val="400"/>
              </a:spcBef>
              <a:buClr>
                <a:srgbClr val="FFFFFF"/>
              </a:buClr>
              <a:defRPr sz="1800">
                <a:solidFill>
                  <a:srgbClr val="000000"/>
                </a:solidFill>
              </a:defRPr>
            </a:pPr>
            <a:r>
              <a:rPr sz="2400">
                <a:solidFill>
                  <a:srgbClr val="FFFFFF"/>
                </a:solidFill>
              </a:rPr>
              <a:t>  </a:t>
            </a:r>
            <a:r>
              <a:rPr sz="2400">
                <a:solidFill>
                  <a:srgbClr val="FFFFFF"/>
                </a:solidFill>
              </a:rPr>
              <a:t>Budget:    $1050K</a:t>
            </a:r>
            <a:endParaRPr sz="2400">
              <a:solidFill>
                <a:srgbClr val="FFFFFF"/>
              </a:solidFill>
            </a:endParaRPr>
          </a:p>
          <a:p>
            <a:pPr lvl="1" marL="529119" indent="-71919">
              <a:lnSpc>
                <a:spcPct val="90000"/>
              </a:lnSpc>
              <a:spcBef>
                <a:spcPts val="400"/>
              </a:spcBef>
              <a:buClr>
                <a:srgbClr val="FFFFFF"/>
              </a:buClr>
              <a:defRPr sz="1800">
                <a:solidFill>
                  <a:srgbClr val="000000"/>
                </a:solidFill>
              </a:defRPr>
            </a:pPr>
            <a:r>
              <a:rPr sz="2400">
                <a:solidFill>
                  <a:srgbClr val="FFFFFF"/>
                </a:solidFill>
              </a:rPr>
              <a:t> Allocated $1058K (13)</a:t>
            </a:r>
            <a:endParaRPr sz="2400">
              <a:solidFill>
                <a:srgbClr val="FFFFFF"/>
              </a:solidFill>
            </a:endParaRPr>
          </a:p>
          <a:p>
            <a:pPr lvl="1" marL="529119" indent="-71919">
              <a:lnSpc>
                <a:spcPct val="90000"/>
              </a:lnSpc>
              <a:spcBef>
                <a:spcPts val="400"/>
              </a:spcBef>
              <a:buClr>
                <a:srgbClr val="FFFFFF"/>
              </a:buClr>
              <a:defRPr sz="1800">
                <a:solidFill>
                  <a:srgbClr val="000000"/>
                </a:solidFill>
              </a:defRPr>
            </a:pPr>
            <a:r>
              <a:rPr sz="2400">
                <a:solidFill>
                  <a:srgbClr val="FFFFFF"/>
                </a:solidFill>
              </a:rPr>
              <a:t> Over-subscription: 4.9</a:t>
            </a:r>
          </a:p>
        </p:txBody>
      </p:sp>
      <p:sp>
        <p:nvSpPr>
          <p:cNvPr id="72" name="Shape 72"/>
          <p:cNvSpPr/>
          <p:nvPr/>
        </p:nvSpPr>
        <p:spPr>
          <a:xfrm>
            <a:off x="4559058" y="1300479"/>
            <a:ext cx="5527041" cy="1603249"/>
          </a:xfrm>
          <a:prstGeom prst="rect">
            <a:avLst/>
          </a:prstGeom>
          <a:ln w="12700">
            <a:miter lim="400000"/>
          </a:ln>
          <a:extLst>
            <a:ext uri="{C572A759-6A51-4108-AA02-DFA0A04FC94B}">
              <ma14:wrappingTextBoxFlag xmlns:ma14="http://schemas.microsoft.com/office/mac/drawingml/2011/main" val="1"/>
            </a:ext>
          </a:extLst>
        </p:spPr>
        <p:txBody>
          <a:bodyPr lIns="65023" tIns="65023" rIns="65023" bIns="65023">
            <a:spAutoFit/>
          </a:bodyPr>
          <a:lstStyle/>
          <a:p>
            <a:pPr lvl="0" defTabSz="650240">
              <a:buClr>
                <a:srgbClr val="FFFFFF"/>
              </a:buClr>
              <a:defRPr sz="1800"/>
            </a:pPr>
            <a:r>
              <a:rPr sz="2400">
                <a:solidFill>
                  <a:srgbClr val="FFFFFF"/>
                </a:solidFill>
                <a:latin typeface="+mj-lt"/>
                <a:ea typeface="+mj-ea"/>
                <a:cs typeface="+mj-cs"/>
                <a:sym typeface="Helvetica"/>
              </a:rPr>
              <a:t>Theory:</a:t>
            </a:r>
            <a:endParaRPr sz="2400">
              <a:solidFill>
                <a:srgbClr val="FFFFFF"/>
              </a:solidFill>
              <a:latin typeface="+mj-lt"/>
              <a:ea typeface="+mj-ea"/>
              <a:cs typeface="+mj-cs"/>
              <a:sym typeface="Helvetica"/>
            </a:endParaRPr>
          </a:p>
          <a:p>
            <a:pPr lvl="1" marL="457200" indent="0" defTabSz="650240">
              <a:buClr>
                <a:srgbClr val="FFFFFF"/>
              </a:buClr>
              <a:buSzPct val="100000"/>
              <a:buChar char="•"/>
              <a:defRPr sz="1800"/>
            </a:pPr>
            <a:r>
              <a:rPr sz="2400">
                <a:solidFill>
                  <a:srgbClr val="FFFFFF"/>
                </a:solidFill>
                <a:latin typeface="+mj-lt"/>
                <a:ea typeface="+mj-ea"/>
                <a:cs typeface="+mj-cs"/>
                <a:sym typeface="Helvetica"/>
              </a:rPr>
              <a:t> Budget:     $600K</a:t>
            </a:r>
            <a:endParaRPr sz="2400">
              <a:solidFill>
                <a:srgbClr val="FFFFFF"/>
              </a:solidFill>
              <a:latin typeface="+mj-lt"/>
              <a:ea typeface="+mj-ea"/>
              <a:cs typeface="+mj-cs"/>
              <a:sym typeface="Helvetica"/>
            </a:endParaRPr>
          </a:p>
          <a:p>
            <a:pPr lvl="1" marL="457200" indent="0" defTabSz="650240">
              <a:buClr>
                <a:srgbClr val="FFFFFF"/>
              </a:buClr>
              <a:buSzPct val="100000"/>
              <a:buChar char="•"/>
              <a:defRPr sz="1800"/>
            </a:pPr>
            <a:r>
              <a:rPr sz="2400">
                <a:solidFill>
                  <a:srgbClr val="FFFFFF"/>
                </a:solidFill>
                <a:latin typeface="+mj-lt"/>
                <a:ea typeface="+mj-ea"/>
                <a:cs typeface="+mj-cs"/>
                <a:sym typeface="Helvetica"/>
              </a:rPr>
              <a:t> Allocated: $561K (8)</a:t>
            </a:r>
            <a:endParaRPr sz="2400">
              <a:solidFill>
                <a:srgbClr val="FFFFFF"/>
              </a:solidFill>
              <a:latin typeface="+mj-lt"/>
              <a:ea typeface="+mj-ea"/>
              <a:cs typeface="+mj-cs"/>
              <a:sym typeface="Helvetica"/>
            </a:endParaRPr>
          </a:p>
          <a:p>
            <a:pPr lvl="1" marL="457200" indent="0" defTabSz="650240">
              <a:buClr>
                <a:srgbClr val="FFFFFF"/>
              </a:buClr>
              <a:buSzPct val="100000"/>
              <a:buChar char="•"/>
              <a:defRPr sz="1800"/>
            </a:pPr>
            <a:r>
              <a:rPr sz="2400">
                <a:solidFill>
                  <a:srgbClr val="FFFFFF"/>
                </a:solidFill>
                <a:latin typeface="+mj-lt"/>
                <a:ea typeface="+mj-ea"/>
                <a:cs typeface="+mj-cs"/>
                <a:sym typeface="Helvetica"/>
              </a:rPr>
              <a:t> Over-subscription: 3.4</a:t>
            </a:r>
          </a:p>
        </p:txBody>
      </p:sp>
    </p:spTree>
  </p:cSld>
  <p:clrMapOvr>
    <a:masterClrMapping/>
  </p:clrMapOvr>
  <p:transition spd="med" advClick="1"/>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6" name="Shape 76"/>
          <p:cNvSpPr/>
          <p:nvPr>
            <p:ph type="title"/>
          </p:nvPr>
        </p:nvSpPr>
        <p:spPr>
          <a:xfrm>
            <a:off x="212452" y="65814"/>
            <a:ext cx="8719096" cy="930565"/>
          </a:xfrm>
          <a:prstGeom prst="rect">
            <a:avLst/>
          </a:prstGeom>
        </p:spPr>
        <p:txBody>
          <a:bodyPr lIns="0" tIns="0" rIns="0" bIns="0">
            <a:normAutofit fontScale="100000" lnSpcReduction="0"/>
          </a:bodyPr>
          <a:lstStyle/>
          <a:p>
            <a:pPr lvl="0">
              <a:defRPr sz="1800">
                <a:solidFill>
                  <a:srgbClr val="000000"/>
                </a:solidFill>
              </a:defRPr>
            </a:pPr>
            <a:r>
              <a:rPr sz="3500">
                <a:solidFill>
                  <a:srgbClr val="FFFFFF"/>
                </a:solidFill>
              </a:rPr>
              <a:t>Cycle 16 XVPs</a:t>
            </a:r>
          </a:p>
        </p:txBody>
      </p:sp>
      <p:sp>
        <p:nvSpPr>
          <p:cNvPr id="77" name="Shape 77"/>
          <p:cNvSpPr/>
          <p:nvPr/>
        </p:nvSpPr>
        <p:spPr>
          <a:xfrm>
            <a:off x="528186" y="909953"/>
            <a:ext cx="8290574" cy="5370099"/>
          </a:xfrm>
          <a:prstGeom prst="rect">
            <a:avLst/>
          </a:prstGeom>
          <a:ln w="12700">
            <a:miter lim="400000"/>
          </a:ln>
          <a:extLst>
            <a:ext uri="{C572A759-6A51-4108-AA02-DFA0A04FC94B}">
              <ma14:wrappingTextBoxFlag xmlns:ma14="http://schemas.microsoft.com/office/mac/drawingml/2011/main" val="1"/>
            </a:ext>
          </a:extLst>
        </p:spPr>
        <p:txBody>
          <a:bodyPr lIns="65023" tIns="65023" rIns="65023" bIns="65023">
            <a:normAutofit fontScale="100000" lnSpcReduction="0"/>
          </a:bodyPr>
          <a:lstStyle/>
          <a:p>
            <a:pPr lvl="0" marL="393477" indent="-393477" defTabSz="740663">
              <a:lnSpc>
                <a:spcPct val="90000"/>
              </a:lnSpc>
              <a:spcBef>
                <a:spcPts val="400"/>
              </a:spcBef>
              <a:buClr>
                <a:srgbClr val="FFFFFF"/>
              </a:buClr>
              <a:buSzPct val="100000"/>
              <a:buChar char="•"/>
              <a:defRPr sz="1800"/>
            </a:pPr>
            <a:r>
              <a:rPr sz="1944">
                <a:solidFill>
                  <a:srgbClr val="FFFFFF"/>
                </a:solidFill>
                <a:latin typeface="+mj-lt"/>
                <a:ea typeface="+mj-ea"/>
                <a:cs typeface="+mj-cs"/>
                <a:sym typeface="Helvetica"/>
              </a:rPr>
              <a:t>Fourteen proposals submitted, time range: 1.25-5.5 Ms (5.5 Ms available)</a:t>
            </a:r>
            <a:endParaRPr sz="1944">
              <a:solidFill>
                <a:srgbClr val="FFFFFF"/>
              </a:solidFill>
              <a:latin typeface="+mj-lt"/>
              <a:ea typeface="+mj-ea"/>
              <a:cs typeface="+mj-cs"/>
              <a:sym typeface="Helvetica"/>
            </a:endParaRPr>
          </a:p>
          <a:p>
            <a:pPr lvl="0" marL="393477" indent="-393477" defTabSz="740663">
              <a:lnSpc>
                <a:spcPct val="90000"/>
              </a:lnSpc>
              <a:spcBef>
                <a:spcPts val="400"/>
              </a:spcBef>
              <a:buClr>
                <a:srgbClr val="FFFFFF"/>
              </a:buClr>
              <a:buSzPct val="100000"/>
              <a:buChar char="•"/>
              <a:defRPr sz="1800"/>
            </a:pPr>
            <a:r>
              <a:rPr sz="1944">
                <a:solidFill>
                  <a:srgbClr val="FFFFFF"/>
                </a:solidFill>
                <a:latin typeface="+mj-lt"/>
                <a:ea typeface="+mj-ea"/>
                <a:cs typeface="+mj-cs"/>
                <a:sym typeface="Helvetica"/>
              </a:rPr>
              <a:t>Total request:  27.7 Ms (5.1 over-subscribed)</a:t>
            </a:r>
            <a:endParaRPr sz="1944">
              <a:solidFill>
                <a:srgbClr val="FFFFFF"/>
              </a:solidFill>
              <a:latin typeface="+mj-lt"/>
              <a:ea typeface="+mj-ea"/>
              <a:cs typeface="+mj-cs"/>
              <a:sym typeface="Helvetica"/>
            </a:endParaRPr>
          </a:p>
          <a:p>
            <a:pPr lvl="0" marL="393477" indent="-393477" defTabSz="740663">
              <a:lnSpc>
                <a:spcPct val="90000"/>
              </a:lnSpc>
              <a:spcBef>
                <a:spcPts val="400"/>
              </a:spcBef>
              <a:buClr>
                <a:srgbClr val="FFFFFF"/>
              </a:buClr>
              <a:buSzPct val="100000"/>
              <a:buChar char="•"/>
              <a:defRPr sz="1800"/>
            </a:pPr>
            <a:r>
              <a:rPr sz="1944">
                <a:solidFill>
                  <a:srgbClr val="FFFFFF"/>
                </a:solidFill>
                <a:latin typeface="+mj-lt"/>
                <a:ea typeface="+mj-ea"/>
                <a:cs typeface="+mj-cs"/>
                <a:sym typeface="Helvetica"/>
              </a:rPr>
              <a:t>Three allocated, for 1.25, 2.1 and 2.0 Ms:</a:t>
            </a:r>
            <a:endParaRPr sz="1944">
              <a:solidFill>
                <a:srgbClr val="FFFFFF"/>
              </a:solidFill>
              <a:latin typeface="+mj-lt"/>
              <a:ea typeface="+mj-ea"/>
              <a:cs typeface="+mj-cs"/>
              <a:sym typeface="Helvetica"/>
            </a:endParaRPr>
          </a:p>
          <a:p>
            <a:pPr lvl="1" marL="653224" indent="-282892" defTabSz="740663">
              <a:lnSpc>
                <a:spcPct val="90000"/>
              </a:lnSpc>
              <a:spcBef>
                <a:spcPts val="300"/>
              </a:spcBef>
              <a:buClr>
                <a:srgbClr val="FFFFFF"/>
              </a:buClr>
              <a:buSzPct val="100000"/>
              <a:buChar char="•"/>
              <a:defRPr sz="1800"/>
            </a:pPr>
            <a:r>
              <a:rPr i="1" sz="1944">
                <a:solidFill>
                  <a:srgbClr val="FFFFFF"/>
                </a:solidFill>
                <a:latin typeface="+mj-lt"/>
                <a:ea typeface="+mj-ea"/>
                <a:cs typeface="+mj-cs"/>
                <a:sym typeface="Helvetica"/>
              </a:rPr>
              <a:t>The Rise to Power: Half a Billion Years of Intense AGN Activity in the Merging Cluster Cygnus A </a:t>
            </a:r>
            <a:r>
              <a:rPr sz="1944">
                <a:solidFill>
                  <a:srgbClr val="FFFFFF"/>
                </a:solidFill>
                <a:latin typeface="+mj-lt"/>
                <a:ea typeface="+mj-ea"/>
                <a:cs typeface="+mj-cs"/>
                <a:sym typeface="Helvetica"/>
              </a:rPr>
              <a:t>(2 Ms, PI: Wise)</a:t>
            </a:r>
            <a:endParaRPr sz="1944">
              <a:solidFill>
                <a:srgbClr val="FFFFFF"/>
              </a:solidFill>
              <a:latin typeface="+mj-lt"/>
              <a:ea typeface="+mj-ea"/>
              <a:cs typeface="+mj-cs"/>
              <a:sym typeface="Helvetica"/>
            </a:endParaRPr>
          </a:p>
          <a:p>
            <a:pPr lvl="1" marL="678941" indent="-308609" defTabSz="740663">
              <a:lnSpc>
                <a:spcPct val="90000"/>
              </a:lnSpc>
              <a:spcBef>
                <a:spcPts val="300"/>
              </a:spcBef>
              <a:buClr>
                <a:srgbClr val="FFFFFF"/>
              </a:buClr>
              <a:buSzPct val="100000"/>
              <a:buChar char="•"/>
              <a:defRPr sz="1800"/>
            </a:pPr>
            <a:r>
              <a:rPr i="1" sz="1944">
                <a:solidFill>
                  <a:srgbClr val="FFFFFF"/>
                </a:solidFill>
                <a:latin typeface="+mj-lt"/>
                <a:ea typeface="+mj-ea"/>
                <a:cs typeface="+mj-cs"/>
                <a:sym typeface="Helvetica"/>
              </a:rPr>
              <a:t>Chandra mapping of the cosmic web converging on the virialization region of Abell 1795</a:t>
            </a:r>
            <a:r>
              <a:rPr sz="1944">
                <a:solidFill>
                  <a:srgbClr val="FFFFFF"/>
                </a:solidFill>
                <a:latin typeface="+mj-lt"/>
                <a:ea typeface="+mj-ea"/>
                <a:cs typeface="+mj-cs"/>
                <a:sym typeface="Helvetica"/>
              </a:rPr>
              <a:t> (2.1  Ms: PI Vikhlinin)</a:t>
            </a:r>
            <a:endParaRPr sz="1944">
              <a:solidFill>
                <a:srgbClr val="FFFFFF"/>
              </a:solidFill>
              <a:latin typeface="+mj-lt"/>
              <a:ea typeface="+mj-ea"/>
              <a:cs typeface="+mj-cs"/>
              <a:sym typeface="Helvetica"/>
            </a:endParaRPr>
          </a:p>
          <a:p>
            <a:pPr lvl="1" marL="601789" indent="-231457" defTabSz="370331">
              <a:buClr>
                <a:srgbClr val="FFFFFF"/>
              </a:buClr>
              <a:buSzPct val="100000"/>
              <a:buChar char="•"/>
              <a:defRPr sz="1800"/>
            </a:pPr>
            <a:r>
              <a:rPr sz="1944">
                <a:solidFill>
                  <a:srgbClr val="FFFFFF"/>
                </a:solidFill>
                <a:latin typeface="+mj-lt"/>
                <a:ea typeface="+mj-ea"/>
                <a:cs typeface="+mj-cs"/>
                <a:sym typeface="Helvetica"/>
              </a:rPr>
              <a:t>  </a:t>
            </a:r>
            <a:r>
              <a:rPr i="1" sz="1944">
                <a:solidFill>
                  <a:srgbClr val="FFFFFF"/>
                </a:solidFill>
                <a:latin typeface="+mj-lt"/>
                <a:ea typeface="+mj-ea"/>
                <a:cs typeface="+mj-cs"/>
                <a:sym typeface="Helvetica"/>
              </a:rPr>
              <a:t>Black Hole Fingerprints from Cosmic Dawn to Cosmic Noon </a:t>
            </a:r>
            <a:r>
              <a:rPr sz="1944">
                <a:solidFill>
                  <a:srgbClr val="FFFFFF"/>
                </a:solidFill>
                <a:latin typeface="+mj-lt"/>
                <a:ea typeface="+mj-ea"/>
                <a:cs typeface="+mj-cs"/>
                <a:sym typeface="Helvetica"/>
              </a:rPr>
              <a:t>(1.25 Ms, PI Hasinger)</a:t>
            </a:r>
            <a:endParaRPr sz="1944">
              <a:solidFill>
                <a:srgbClr val="FFFFFF"/>
              </a:solidFill>
              <a:latin typeface="+mj-lt"/>
              <a:ea typeface="+mj-ea"/>
              <a:cs typeface="+mj-cs"/>
              <a:sym typeface="Helvetica"/>
            </a:endParaRPr>
          </a:p>
          <a:p>
            <a:pPr lvl="1" marL="653224" indent="-282892" defTabSz="740663">
              <a:lnSpc>
                <a:spcPct val="90000"/>
              </a:lnSpc>
              <a:spcBef>
                <a:spcPts val="300"/>
              </a:spcBef>
              <a:buClr>
                <a:srgbClr val="FFFFFF"/>
              </a:buClr>
              <a:buSzPct val="100000"/>
              <a:buChar char="•"/>
              <a:defRPr sz="1800"/>
            </a:pPr>
            <a:endParaRPr sz="1944">
              <a:solidFill>
                <a:srgbClr val="FFFFFF"/>
              </a:solidFill>
              <a:latin typeface="+mj-lt"/>
              <a:ea typeface="+mj-ea"/>
              <a:cs typeface="+mj-cs"/>
              <a:sym typeface="Helvetica"/>
            </a:endParaRPr>
          </a:p>
          <a:p>
            <a:pPr lvl="0" marL="393477" indent="-393477" defTabSz="740663">
              <a:lnSpc>
                <a:spcPct val="90000"/>
              </a:lnSpc>
              <a:spcBef>
                <a:spcPts val="400"/>
              </a:spcBef>
              <a:buClr>
                <a:srgbClr val="FFFFFF"/>
              </a:buClr>
              <a:buSzPct val="100000"/>
              <a:buChar char="•"/>
              <a:defRPr sz="1800"/>
            </a:pPr>
            <a:r>
              <a:rPr sz="1944">
                <a:solidFill>
                  <a:srgbClr val="FFFFFF"/>
                </a:solidFill>
                <a:latin typeface="+mj-lt"/>
                <a:ea typeface="+mj-ea"/>
                <a:cs typeface="+mj-cs"/>
                <a:sym typeface="Helvetica"/>
              </a:rPr>
              <a:t>Process (as last cycle):</a:t>
            </a:r>
            <a:endParaRPr sz="1944">
              <a:solidFill>
                <a:srgbClr val="FFFFFF"/>
              </a:solidFill>
              <a:latin typeface="+mj-lt"/>
              <a:ea typeface="+mj-ea"/>
              <a:cs typeface="+mj-cs"/>
              <a:sym typeface="Helvetica"/>
            </a:endParaRPr>
          </a:p>
          <a:p>
            <a:pPr lvl="0" marL="393477" indent="-393477" defTabSz="740663">
              <a:lnSpc>
                <a:spcPct val="90000"/>
              </a:lnSpc>
              <a:spcBef>
                <a:spcPts val="400"/>
              </a:spcBef>
              <a:buClr>
                <a:srgbClr val="FFFFFF"/>
              </a:buClr>
              <a:buSzPct val="100000"/>
              <a:buChar char="•"/>
              <a:defRPr sz="1800"/>
            </a:pPr>
            <a:r>
              <a:rPr sz="1944">
                <a:solidFill>
                  <a:srgbClr val="FFFFFF"/>
                </a:solidFill>
                <a:latin typeface="+mj-lt"/>
                <a:ea typeface="+mj-ea"/>
                <a:cs typeface="+mj-cs"/>
                <a:sym typeface="Helvetica"/>
              </a:rPr>
              <a:t>XVP panel (4 pundits) discussed all proposals and brought recommendations to BPP</a:t>
            </a:r>
            <a:endParaRPr sz="1944">
              <a:solidFill>
                <a:srgbClr val="FFFFFF"/>
              </a:solidFill>
              <a:latin typeface="+mj-lt"/>
              <a:ea typeface="+mj-ea"/>
              <a:cs typeface="+mj-cs"/>
              <a:sym typeface="Helvetica"/>
            </a:endParaRPr>
          </a:p>
          <a:p>
            <a:pPr lvl="0" marL="393477" indent="-393477" defTabSz="740663">
              <a:lnSpc>
                <a:spcPct val="90000"/>
              </a:lnSpc>
              <a:spcBef>
                <a:spcPts val="400"/>
              </a:spcBef>
              <a:buClr>
                <a:srgbClr val="FFFFFF"/>
              </a:buClr>
              <a:buSzPct val="100000"/>
              <a:buChar char="•"/>
              <a:defRPr sz="1800"/>
            </a:pPr>
            <a:r>
              <a:rPr sz="1944">
                <a:solidFill>
                  <a:srgbClr val="FFFFFF"/>
                </a:solidFill>
                <a:latin typeface="+mj-lt"/>
                <a:ea typeface="+mj-ea"/>
                <a:cs typeface="+mj-cs"/>
                <a:sym typeface="Helvetica"/>
              </a:rPr>
              <a:t>Topical panels discussed XVPs and LPs, as usual</a:t>
            </a:r>
            <a:endParaRPr sz="1944">
              <a:solidFill>
                <a:srgbClr val="FFFFFF"/>
              </a:solidFill>
              <a:latin typeface="+mj-lt"/>
              <a:ea typeface="+mj-ea"/>
              <a:cs typeface="+mj-cs"/>
              <a:sym typeface="Helvetica"/>
            </a:endParaRPr>
          </a:p>
          <a:p>
            <a:pPr lvl="0" marL="393477" indent="-393477" defTabSz="740663">
              <a:lnSpc>
                <a:spcPct val="90000"/>
              </a:lnSpc>
              <a:spcBef>
                <a:spcPts val="400"/>
              </a:spcBef>
              <a:buClr>
                <a:srgbClr val="FFFFFF"/>
              </a:buClr>
              <a:buSzPct val="100000"/>
              <a:buChar char="•"/>
              <a:defRPr sz="1800"/>
            </a:pPr>
            <a:r>
              <a:rPr sz="1944">
                <a:solidFill>
                  <a:srgbClr val="FFFFFF"/>
                </a:solidFill>
                <a:latin typeface="+mj-lt"/>
                <a:ea typeface="+mj-ea"/>
                <a:cs typeface="+mj-cs"/>
                <a:sym typeface="Helvetica"/>
              </a:rPr>
              <a:t>Final decisions made by BPP after discussion of highest-ranked proposals</a:t>
            </a:r>
          </a:p>
        </p:txBody>
      </p:sp>
    </p:spTree>
  </p:cSld>
  <p:clrMapOvr>
    <a:masterClrMapping/>
  </p:clrMapOvr>
  <p:transition spd="med" advClick="1"/>
</p:sld>
</file>

<file path=ppt/slides/slide7.xml><?xml version="1.0" encoding="utf-8"?>
<p:sld xmlns:a="http://schemas.openxmlformats.org/drawingml/2006/main" xmlns:r="http://schemas.openxmlformats.org/officeDocument/2006/relationships" xmlns:p="http://schemas.openxmlformats.org/presentationml/2006/main" show="0" showMasterSp="1" showMasterPhAnim="1">
  <p:cSld>
    <p:spTree>
      <p:nvGrpSpPr>
        <p:cNvPr id="1" name=""/>
        <p:cNvGrpSpPr/>
        <p:nvPr/>
      </p:nvGrpSpPr>
      <p:grpSpPr>
        <a:xfrm>
          <a:off x="0" y="0"/>
          <a:ext cx="0" cy="0"/>
          <a:chOff x="0" y="0"/>
          <a:chExt cx="0" cy="0"/>
        </a:xfrm>
      </p:grpSpPr>
      <p:sp>
        <p:nvSpPr>
          <p:cNvPr id="81" name="Shape 81"/>
          <p:cNvSpPr/>
          <p:nvPr/>
        </p:nvSpPr>
        <p:spPr>
          <a:xfrm>
            <a:off x="3124200" y="6248400"/>
            <a:ext cx="2895600" cy="287087"/>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ctr">
              <a:defRPr sz="1400">
                <a:solidFill>
                  <a:srgbClr val="FFFFFF"/>
                </a:solidFill>
              </a:defRPr>
            </a:lvl1pPr>
          </a:lstStyle>
          <a:p>
            <a:pPr lvl="0">
              <a:defRPr sz="1800">
                <a:solidFill>
                  <a:srgbClr val="000000"/>
                </a:solidFill>
              </a:defRPr>
            </a:pPr>
            <a:r>
              <a:rPr sz="1400">
                <a:solidFill>
                  <a:srgbClr val="FFFFFF"/>
                </a:solidFill>
              </a:rPr>
              <a:t>Chandra Cycle 15 Peer Review</a:t>
            </a:r>
          </a:p>
        </p:txBody>
      </p:sp>
      <p:sp>
        <p:nvSpPr>
          <p:cNvPr id="82" name="Shape 82"/>
          <p:cNvSpPr/>
          <p:nvPr>
            <p:ph type="title"/>
          </p:nvPr>
        </p:nvSpPr>
        <p:spPr>
          <a:xfrm>
            <a:off x="685800" y="152399"/>
            <a:ext cx="7772400" cy="1143002"/>
          </a:xfrm>
          <a:prstGeom prst="rect">
            <a:avLst/>
          </a:prstGeom>
        </p:spPr>
        <p:txBody>
          <a:bodyPr lIns="0" tIns="0" rIns="0" bIns="0">
            <a:normAutofit fontScale="100000" lnSpcReduction="0"/>
          </a:bodyPr>
          <a:lstStyle/>
          <a:p>
            <a:pPr lvl="0">
              <a:defRPr sz="1800">
                <a:solidFill>
                  <a:srgbClr val="000000"/>
                </a:solidFill>
              </a:defRPr>
            </a:pPr>
            <a:r>
              <a:rPr sz="3500">
                <a:solidFill>
                  <a:srgbClr val="FFFFFF"/>
                </a:solidFill>
              </a:rPr>
              <a:t>Triage </a:t>
            </a:r>
            <a:r>
              <a:rPr sz="3200">
                <a:solidFill>
                  <a:srgbClr val="FFFFFF"/>
                </a:solidFill>
              </a:rPr>
              <a:t>(Review Rules 3.15)</a:t>
            </a:r>
          </a:p>
        </p:txBody>
      </p:sp>
      <p:sp>
        <p:nvSpPr>
          <p:cNvPr id="83" name="Shape 83"/>
          <p:cNvSpPr/>
          <p:nvPr>
            <p:ph type="body" idx="1"/>
          </p:nvPr>
        </p:nvSpPr>
        <p:spPr>
          <a:xfrm>
            <a:off x="685800" y="1371600"/>
            <a:ext cx="8229600" cy="4495800"/>
          </a:xfrm>
          <a:prstGeom prst="rect">
            <a:avLst/>
          </a:prstGeom>
        </p:spPr>
        <p:txBody>
          <a:bodyPr lIns="0" tIns="0" rIns="0" bIns="0">
            <a:normAutofit fontScale="100000" lnSpcReduction="0"/>
          </a:bodyPr>
          <a:lstStyle/>
          <a:p>
            <a:pPr lvl="0">
              <a:defRPr sz="1800">
                <a:solidFill>
                  <a:srgbClr val="000000"/>
                </a:solidFill>
              </a:defRPr>
            </a:pPr>
            <a:r>
              <a:rPr sz="3000">
                <a:solidFill>
                  <a:srgbClr val="FFFFFF"/>
                </a:solidFill>
              </a:rPr>
              <a:t>Preliminary grades: used to triage lowest ~25% of proposals </a:t>
            </a:r>
            <a:endParaRPr sz="3000">
              <a:solidFill>
                <a:srgbClr val="FFFFFF"/>
              </a:solidFill>
            </a:endParaRPr>
          </a:p>
          <a:p>
            <a:pPr lvl="0">
              <a:defRPr sz="1800">
                <a:solidFill>
                  <a:srgbClr val="000000"/>
                </a:solidFill>
              </a:defRPr>
            </a:pPr>
            <a:r>
              <a:rPr sz="3000">
                <a:solidFill>
                  <a:srgbClr val="FFFFFF"/>
                </a:solidFill>
              </a:rPr>
              <a:t>Resurrection: e.g. due to wide grade dispersion or panelist request</a:t>
            </a:r>
            <a:endParaRPr sz="3000">
              <a:solidFill>
                <a:srgbClr val="FFFFFF"/>
              </a:solidFill>
            </a:endParaRPr>
          </a:p>
          <a:p>
            <a:pPr lvl="0">
              <a:defRPr sz="1800">
                <a:solidFill>
                  <a:srgbClr val="000000"/>
                </a:solidFill>
              </a:defRPr>
            </a:pPr>
            <a:r>
              <a:rPr sz="3000">
                <a:solidFill>
                  <a:srgbClr val="FFFFFF"/>
                </a:solidFill>
              </a:rPr>
              <a:t>Additional Triage </a:t>
            </a:r>
            <a:endParaRPr sz="3000">
              <a:solidFill>
                <a:srgbClr val="FFFFFF"/>
              </a:solidFill>
            </a:endParaRPr>
          </a:p>
          <a:p>
            <a:pPr lvl="0">
              <a:defRPr sz="1800">
                <a:solidFill>
                  <a:srgbClr val="000000"/>
                </a:solidFill>
              </a:defRPr>
            </a:pPr>
            <a:r>
              <a:rPr sz="3000">
                <a:solidFill>
                  <a:srgbClr val="FFFFFF"/>
                </a:solidFill>
              </a:rPr>
              <a:t>First item of business:  decide on resurrections. Please discuss last in any particular group</a:t>
            </a:r>
          </a:p>
        </p:txBody>
      </p:sp>
      <p:sp>
        <p:nvSpPr>
          <p:cNvPr id="84" name="Shape 84"/>
          <p:cNvSpPr/>
          <p:nvPr/>
        </p:nvSpPr>
        <p:spPr>
          <a:xfrm>
            <a:off x="685800" y="6248400"/>
            <a:ext cx="1905000" cy="287087"/>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defRPr sz="1400">
                <a:solidFill>
                  <a:srgbClr val="FFFFFF"/>
                </a:solidFill>
              </a:defRPr>
            </a:lvl1pPr>
          </a:lstStyle>
          <a:p>
            <a:pPr lvl="0">
              <a:defRPr sz="1800">
                <a:solidFill>
                  <a:srgbClr val="000000"/>
                </a:solidFill>
              </a:defRPr>
            </a:pPr>
            <a:r>
              <a:rPr sz="1400">
                <a:solidFill>
                  <a:srgbClr val="FFFFFF"/>
                </a:solidFill>
              </a:rPr>
              <a:t>18 June 2013</a:t>
            </a:r>
          </a:p>
        </p:txBody>
      </p:sp>
    </p:spTree>
  </p:cSld>
  <p:clrMapOvr>
    <a:masterClrMapping/>
  </p:clrMapOvr>
  <p:transition spd="med" advClick="1"/>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6" name="Shape 86"/>
          <p:cNvSpPr/>
          <p:nvPr>
            <p:ph type="title"/>
          </p:nvPr>
        </p:nvSpPr>
        <p:spPr>
          <a:xfrm>
            <a:off x="212452" y="65814"/>
            <a:ext cx="8719096" cy="930565"/>
          </a:xfrm>
          <a:prstGeom prst="rect">
            <a:avLst/>
          </a:prstGeom>
        </p:spPr>
        <p:txBody>
          <a:bodyPr lIns="0" tIns="0" rIns="0" bIns="0">
            <a:normAutofit fontScale="100000" lnSpcReduction="0"/>
          </a:bodyPr>
          <a:lstStyle/>
          <a:p>
            <a:pPr lvl="0">
              <a:defRPr sz="1800">
                <a:solidFill>
                  <a:srgbClr val="000000"/>
                </a:solidFill>
              </a:defRPr>
            </a:pPr>
            <a:r>
              <a:rPr sz="3500">
                <a:solidFill>
                  <a:srgbClr val="FFFFFF"/>
                </a:solidFill>
              </a:rPr>
              <a:t>Plans for Cycle 17</a:t>
            </a:r>
          </a:p>
        </p:txBody>
      </p:sp>
      <p:sp>
        <p:nvSpPr>
          <p:cNvPr id="87" name="Shape 87"/>
          <p:cNvSpPr/>
          <p:nvPr/>
        </p:nvSpPr>
        <p:spPr>
          <a:xfrm>
            <a:off x="528186" y="650793"/>
            <a:ext cx="8087629" cy="5393007"/>
          </a:xfrm>
          <a:prstGeom prst="rect">
            <a:avLst/>
          </a:prstGeom>
          <a:ln w="12700">
            <a:miter lim="400000"/>
          </a:ln>
          <a:extLst>
            <a:ext uri="{C572A759-6A51-4108-AA02-DFA0A04FC94B}">
              <ma14:wrappingTextBoxFlag xmlns:ma14="http://schemas.microsoft.com/office/mac/drawingml/2011/main" val="1"/>
            </a:ext>
          </a:extLst>
        </p:spPr>
        <p:txBody>
          <a:bodyPr lIns="65023" tIns="65023" rIns="65023" bIns="65023">
            <a:normAutofit fontScale="100000" lnSpcReduction="0"/>
          </a:bodyPr>
          <a:lstStyle/>
          <a:p>
            <a:pPr lvl="0" defTabSz="896111">
              <a:lnSpc>
                <a:spcPct val="90000"/>
              </a:lnSpc>
              <a:spcBef>
                <a:spcPts val="500"/>
              </a:spcBef>
              <a:buClr>
                <a:srgbClr val="FFFFFF"/>
              </a:buClr>
              <a:defRPr sz="1800"/>
            </a:pPr>
            <a:r>
              <a:rPr sz="2254">
                <a:solidFill>
                  <a:srgbClr val="FFFFFF"/>
                </a:solidFill>
                <a:latin typeface="+mj-lt"/>
                <a:ea typeface="+mj-ea"/>
                <a:cs typeface="+mj-cs"/>
                <a:sym typeface="Helvetica"/>
              </a:rPr>
              <a:t>Schedule:</a:t>
            </a:r>
            <a:endParaRPr sz="2254">
              <a:solidFill>
                <a:srgbClr val="FFFFFF"/>
              </a:solidFill>
              <a:latin typeface="+mj-lt"/>
              <a:ea typeface="+mj-ea"/>
              <a:cs typeface="+mj-cs"/>
              <a:sym typeface="Helvetica"/>
            </a:endParaRPr>
          </a:p>
          <a:p>
            <a:pPr lvl="2" marL="1440624" indent="-373380" defTabSz="896111">
              <a:lnSpc>
                <a:spcPct val="90000"/>
              </a:lnSpc>
              <a:spcBef>
                <a:spcPts val="300"/>
              </a:spcBef>
              <a:buSzPct val="100000"/>
              <a:buChar char="•"/>
              <a:defRPr sz="1800"/>
            </a:pPr>
            <a:r>
              <a:rPr sz="2254">
                <a:solidFill>
                  <a:srgbClr val="FFFFFF"/>
                </a:solidFill>
                <a:latin typeface="+mj-lt"/>
                <a:ea typeface="+mj-ea"/>
                <a:cs typeface="+mj-cs"/>
                <a:sym typeface="Helvetica"/>
              </a:rPr>
              <a:t>Call for Proposals and associated software and documentation 16</a:t>
            </a:r>
            <a:r>
              <a:rPr baseline="31999" sz="2254">
                <a:solidFill>
                  <a:srgbClr val="FFFFFF"/>
                </a:solidFill>
                <a:latin typeface="+mj-lt"/>
                <a:ea typeface="+mj-ea"/>
                <a:cs typeface="+mj-cs"/>
                <a:sym typeface="Helvetica"/>
              </a:rPr>
              <a:t>th</a:t>
            </a:r>
            <a:r>
              <a:rPr sz="2254">
                <a:solidFill>
                  <a:srgbClr val="FFFFFF"/>
                </a:solidFill>
                <a:latin typeface="+mj-lt"/>
                <a:ea typeface="+mj-ea"/>
                <a:cs typeface="+mj-cs"/>
                <a:sym typeface="Helvetica"/>
              </a:rPr>
              <a:t> Dec 2014</a:t>
            </a:r>
            <a:endParaRPr sz="2254">
              <a:solidFill>
                <a:srgbClr val="FFFFFF"/>
              </a:solidFill>
              <a:latin typeface="+mj-lt"/>
              <a:ea typeface="+mj-ea"/>
              <a:cs typeface="+mj-cs"/>
              <a:sym typeface="Helvetica"/>
            </a:endParaRPr>
          </a:p>
          <a:p>
            <a:pPr lvl="2" marL="1440624" indent="-373380" defTabSz="896111">
              <a:lnSpc>
                <a:spcPct val="90000"/>
              </a:lnSpc>
              <a:spcBef>
                <a:spcPts val="300"/>
              </a:spcBef>
              <a:buSzPct val="100000"/>
              <a:buChar char="•"/>
              <a:defRPr sz="1800"/>
            </a:pPr>
            <a:r>
              <a:rPr sz="2254">
                <a:solidFill>
                  <a:srgbClr val="FFFFFF"/>
                </a:solidFill>
                <a:latin typeface="+mj-lt"/>
                <a:ea typeface="+mj-ea"/>
                <a:cs typeface="+mj-cs"/>
                <a:sym typeface="Helvetica"/>
              </a:rPr>
              <a:t>GO Proposal Deadline, 17</a:t>
            </a:r>
            <a:r>
              <a:rPr baseline="31999" sz="2254">
                <a:solidFill>
                  <a:srgbClr val="FFFFFF"/>
                </a:solidFill>
                <a:latin typeface="+mj-lt"/>
                <a:ea typeface="+mj-ea"/>
                <a:cs typeface="+mj-cs"/>
                <a:sym typeface="Helvetica"/>
              </a:rPr>
              <a:t>th</a:t>
            </a:r>
            <a:r>
              <a:rPr sz="2254">
                <a:solidFill>
                  <a:srgbClr val="FFFFFF"/>
                </a:solidFill>
                <a:latin typeface="+mj-lt"/>
                <a:ea typeface="+mj-ea"/>
                <a:cs typeface="+mj-cs"/>
                <a:sym typeface="Helvetica"/>
              </a:rPr>
              <a:t>  March 2015</a:t>
            </a:r>
            <a:endParaRPr sz="2254">
              <a:solidFill>
                <a:srgbClr val="FFFFFF"/>
              </a:solidFill>
              <a:latin typeface="+mj-lt"/>
              <a:ea typeface="+mj-ea"/>
              <a:cs typeface="+mj-cs"/>
              <a:sym typeface="Helvetica"/>
            </a:endParaRPr>
          </a:p>
          <a:p>
            <a:pPr lvl="2" marL="1440624" indent="-373380" defTabSz="896111">
              <a:lnSpc>
                <a:spcPct val="90000"/>
              </a:lnSpc>
              <a:spcBef>
                <a:spcPts val="300"/>
              </a:spcBef>
              <a:buSzPct val="100000"/>
              <a:buChar char="•"/>
              <a:defRPr sz="1800"/>
            </a:pPr>
            <a:r>
              <a:rPr sz="2254">
                <a:solidFill>
                  <a:srgbClr val="FFFFFF"/>
                </a:solidFill>
                <a:latin typeface="+mj-lt"/>
                <a:ea typeface="+mj-ea"/>
                <a:cs typeface="+mj-cs"/>
                <a:sym typeface="Helvetica"/>
              </a:rPr>
              <a:t>Peer Review 23-26</a:t>
            </a:r>
            <a:r>
              <a:rPr baseline="31999" sz="2254">
                <a:solidFill>
                  <a:srgbClr val="FFFFFF"/>
                </a:solidFill>
                <a:latin typeface="+mj-lt"/>
                <a:ea typeface="+mj-ea"/>
                <a:cs typeface="+mj-cs"/>
                <a:sym typeface="Helvetica"/>
              </a:rPr>
              <a:t>th</a:t>
            </a:r>
            <a:r>
              <a:rPr sz="2254">
                <a:solidFill>
                  <a:srgbClr val="FFFFFF"/>
                </a:solidFill>
                <a:latin typeface="+mj-lt"/>
                <a:ea typeface="+mj-ea"/>
                <a:cs typeface="+mj-cs"/>
                <a:sym typeface="Helvetica"/>
              </a:rPr>
              <a:t> June 2015</a:t>
            </a:r>
            <a:endParaRPr sz="2254">
              <a:solidFill>
                <a:srgbClr val="FFFFFF"/>
              </a:solidFill>
              <a:latin typeface="+mj-lt"/>
              <a:ea typeface="+mj-ea"/>
              <a:cs typeface="+mj-cs"/>
              <a:sym typeface="Helvetica"/>
            </a:endParaRPr>
          </a:p>
          <a:p>
            <a:pPr lvl="2" marL="1440624" indent="-373380" defTabSz="896111">
              <a:lnSpc>
                <a:spcPct val="90000"/>
              </a:lnSpc>
              <a:spcBef>
                <a:spcPts val="300"/>
              </a:spcBef>
              <a:buSzPct val="100000"/>
              <a:buChar char="•"/>
              <a:defRPr sz="1800"/>
            </a:pPr>
            <a:r>
              <a:rPr sz="2254">
                <a:solidFill>
                  <a:srgbClr val="FFFFFF"/>
                </a:solidFill>
                <a:latin typeface="+mj-lt"/>
                <a:ea typeface="+mj-ea"/>
                <a:cs typeface="+mj-cs"/>
                <a:sym typeface="Helvetica"/>
              </a:rPr>
              <a:t>Target list 17</a:t>
            </a:r>
            <a:r>
              <a:rPr baseline="31999" sz="2254">
                <a:solidFill>
                  <a:srgbClr val="FFFFFF"/>
                </a:solidFill>
                <a:latin typeface="+mj-lt"/>
                <a:ea typeface="+mj-ea"/>
                <a:cs typeface="+mj-cs"/>
                <a:sym typeface="Helvetica"/>
              </a:rPr>
              <a:t>th</a:t>
            </a:r>
            <a:r>
              <a:rPr sz="2254">
                <a:solidFill>
                  <a:srgbClr val="FFFFFF"/>
                </a:solidFill>
                <a:latin typeface="+mj-lt"/>
                <a:ea typeface="+mj-ea"/>
                <a:cs typeface="+mj-cs"/>
                <a:sym typeface="Helvetica"/>
              </a:rPr>
              <a:t> July 2015</a:t>
            </a:r>
            <a:endParaRPr sz="2254">
              <a:solidFill>
                <a:srgbClr val="FFFFFF"/>
              </a:solidFill>
              <a:latin typeface="+mj-lt"/>
              <a:ea typeface="+mj-ea"/>
              <a:cs typeface="+mj-cs"/>
              <a:sym typeface="Helvetica"/>
            </a:endParaRPr>
          </a:p>
          <a:p>
            <a:pPr lvl="2" marL="1440624" indent="-373380" defTabSz="896111">
              <a:lnSpc>
                <a:spcPct val="90000"/>
              </a:lnSpc>
              <a:spcBef>
                <a:spcPts val="300"/>
              </a:spcBef>
              <a:buSzPct val="100000"/>
              <a:buChar char="•"/>
              <a:defRPr sz="1800"/>
            </a:pPr>
            <a:r>
              <a:rPr sz="2254">
                <a:solidFill>
                  <a:srgbClr val="FFFFFF"/>
                </a:solidFill>
                <a:latin typeface="+mj-lt"/>
                <a:ea typeface="+mj-ea"/>
                <a:cs typeface="+mj-cs"/>
                <a:sym typeface="Helvetica"/>
              </a:rPr>
              <a:t> E-letters week of 13</a:t>
            </a:r>
            <a:r>
              <a:rPr baseline="31999" sz="2254">
                <a:solidFill>
                  <a:srgbClr val="FFFFFF"/>
                </a:solidFill>
                <a:latin typeface="+mj-lt"/>
                <a:ea typeface="+mj-ea"/>
                <a:cs typeface="+mj-cs"/>
                <a:sym typeface="Helvetica"/>
              </a:rPr>
              <a:t>th</a:t>
            </a:r>
            <a:r>
              <a:rPr sz="2254">
                <a:solidFill>
                  <a:srgbClr val="FFFFFF"/>
                </a:solidFill>
                <a:latin typeface="+mj-lt"/>
                <a:ea typeface="+mj-ea"/>
                <a:cs typeface="+mj-cs"/>
                <a:sym typeface="Helvetica"/>
              </a:rPr>
              <a:t> Aug 2015</a:t>
            </a:r>
            <a:endParaRPr sz="2254">
              <a:solidFill>
                <a:srgbClr val="FFFFFF"/>
              </a:solidFill>
              <a:latin typeface="+mj-lt"/>
              <a:ea typeface="+mj-ea"/>
              <a:cs typeface="+mj-cs"/>
              <a:sym typeface="Helvetica"/>
            </a:endParaRPr>
          </a:p>
          <a:p>
            <a:pPr lvl="2" marL="1440624" indent="-373380" defTabSz="896111">
              <a:lnSpc>
                <a:spcPct val="90000"/>
              </a:lnSpc>
              <a:spcBef>
                <a:spcPts val="300"/>
              </a:spcBef>
              <a:buSzPct val="100000"/>
              <a:buChar char="•"/>
              <a:defRPr sz="1800"/>
            </a:pPr>
            <a:r>
              <a:rPr sz="2254">
                <a:solidFill>
                  <a:srgbClr val="FFFFFF"/>
                </a:solidFill>
                <a:latin typeface="+mj-lt"/>
                <a:ea typeface="+mj-ea"/>
                <a:cs typeface="+mj-cs"/>
                <a:sym typeface="Helvetica"/>
              </a:rPr>
              <a:t>Cost Proposal deadline 17</a:t>
            </a:r>
            <a:r>
              <a:rPr baseline="31999" sz="2254">
                <a:solidFill>
                  <a:srgbClr val="FFFFFF"/>
                </a:solidFill>
                <a:latin typeface="+mj-lt"/>
                <a:ea typeface="+mj-ea"/>
                <a:cs typeface="+mj-cs"/>
                <a:sym typeface="Helvetica"/>
              </a:rPr>
              <a:t>th</a:t>
            </a:r>
            <a:r>
              <a:rPr sz="2254">
                <a:solidFill>
                  <a:srgbClr val="FFFFFF"/>
                </a:solidFill>
                <a:latin typeface="+mj-lt"/>
                <a:ea typeface="+mj-ea"/>
                <a:cs typeface="+mj-cs"/>
                <a:sym typeface="Helvetica"/>
              </a:rPr>
              <a:t> Sept 2015</a:t>
            </a:r>
            <a:endParaRPr sz="2254">
              <a:solidFill>
                <a:srgbClr val="FFFFFF"/>
              </a:solidFill>
              <a:latin typeface="+mj-lt"/>
              <a:ea typeface="+mj-ea"/>
              <a:cs typeface="+mj-cs"/>
              <a:sym typeface="Helvetica"/>
            </a:endParaRPr>
          </a:p>
          <a:p>
            <a:pPr lvl="0" marL="336042" indent="-336042" defTabSz="896111">
              <a:lnSpc>
                <a:spcPct val="90000"/>
              </a:lnSpc>
              <a:spcBef>
                <a:spcPts val="500"/>
              </a:spcBef>
              <a:buClr>
                <a:srgbClr val="FFFFFF"/>
              </a:buClr>
              <a:defRPr sz="1800"/>
            </a:pPr>
            <a:r>
              <a:rPr sz="2254">
                <a:solidFill>
                  <a:srgbClr val="FFFFFF"/>
                </a:solidFill>
                <a:latin typeface="+mj-lt"/>
                <a:ea typeface="+mj-ea"/>
                <a:cs typeface="+mj-cs"/>
                <a:sym typeface="Helvetica"/>
              </a:rPr>
              <a:t>Joint Programs:</a:t>
            </a:r>
            <a:endParaRPr sz="2254">
              <a:solidFill>
                <a:srgbClr val="FFFFFF"/>
              </a:solidFill>
              <a:latin typeface="+mj-lt"/>
              <a:ea typeface="+mj-ea"/>
              <a:cs typeface="+mj-cs"/>
              <a:sym typeface="Helvetica"/>
            </a:endParaRPr>
          </a:p>
          <a:p>
            <a:pPr lvl="1" marL="1484185" indent="-476059" defTabSz="896111">
              <a:lnSpc>
                <a:spcPct val="90000"/>
              </a:lnSpc>
              <a:spcBef>
                <a:spcPts val="500"/>
              </a:spcBef>
              <a:buClr>
                <a:srgbClr val="FFFFFF"/>
              </a:buClr>
              <a:buSzPct val="100000"/>
              <a:buChar char="•"/>
              <a:defRPr sz="1800"/>
            </a:pPr>
            <a:r>
              <a:rPr sz="2254">
                <a:solidFill>
                  <a:srgbClr val="FFFFFF"/>
                </a:solidFill>
                <a:latin typeface="+mj-lt"/>
                <a:ea typeface="+mj-ea"/>
                <a:cs typeface="+mj-cs"/>
                <a:sym typeface="Helvetica"/>
              </a:rPr>
              <a:t>HST, Spitzer, XMM-Newton, NOAO, NRAO &amp; NuStar continued, Suzaku no longer offered</a:t>
            </a:r>
            <a:endParaRPr sz="2254">
              <a:solidFill>
                <a:srgbClr val="FFFFFF"/>
              </a:solidFill>
              <a:latin typeface="+mj-lt"/>
              <a:ea typeface="+mj-ea"/>
              <a:cs typeface="+mj-cs"/>
              <a:sym typeface="Helvetica"/>
            </a:endParaRPr>
          </a:p>
          <a:p>
            <a:pPr lvl="1" marL="1484185" indent="-476059" defTabSz="896111">
              <a:lnSpc>
                <a:spcPct val="90000"/>
              </a:lnSpc>
              <a:spcBef>
                <a:spcPts val="500"/>
              </a:spcBef>
              <a:buClr>
                <a:srgbClr val="FFFFFF"/>
              </a:buClr>
              <a:buSzPct val="100000"/>
              <a:buChar char="•"/>
              <a:defRPr sz="1800"/>
            </a:pPr>
            <a:r>
              <a:rPr sz="2254">
                <a:solidFill>
                  <a:srgbClr val="FFFFFF"/>
                </a:solidFill>
                <a:latin typeface="+mj-lt"/>
                <a:ea typeface="+mj-ea"/>
                <a:cs typeface="+mj-cs"/>
                <a:sym typeface="Helvetica"/>
              </a:rPr>
              <a:t>NRAO will allocate 120 ks of Chandra time, after VLA upgrade, investigating inclusion of ALMA time</a:t>
            </a:r>
            <a:endParaRPr sz="2254">
              <a:solidFill>
                <a:srgbClr val="FFFFFF"/>
              </a:solidFill>
              <a:latin typeface="+mj-lt"/>
              <a:ea typeface="+mj-ea"/>
              <a:cs typeface="+mj-cs"/>
              <a:sym typeface="Helvetica"/>
            </a:endParaRPr>
          </a:p>
        </p:txBody>
      </p:sp>
      <p:sp>
        <p:nvSpPr>
          <p:cNvPr id="88" name="Shape 88"/>
          <p:cNvSpPr/>
          <p:nvPr/>
        </p:nvSpPr>
        <p:spPr>
          <a:xfrm>
            <a:off x="243175" y="5371762"/>
            <a:ext cx="7333417" cy="84328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lvl="1" marL="342900" indent="685800">
              <a:lnSpc>
                <a:spcPct val="90000"/>
              </a:lnSpc>
              <a:spcBef>
                <a:spcPts val="600"/>
              </a:spcBef>
              <a:buClr>
                <a:srgbClr val="FFFFFF"/>
              </a:buClr>
              <a:defRPr sz="1800"/>
            </a:pPr>
            <a:r>
              <a:rPr sz="2300">
                <a:solidFill>
                  <a:srgbClr val="FFFFFF"/>
                </a:solidFill>
                <a:latin typeface="+mj-lt"/>
                <a:ea typeface="+mj-ea"/>
                <a:cs typeface="+mj-cs"/>
                <a:sym typeface="Helvetica"/>
              </a:rPr>
              <a:t>Large Programs:</a:t>
            </a:r>
            <a:endParaRPr sz="2300">
              <a:solidFill>
                <a:srgbClr val="FFFFFF"/>
              </a:solidFill>
              <a:latin typeface="+mj-lt"/>
              <a:ea typeface="+mj-ea"/>
              <a:cs typeface="+mj-cs"/>
              <a:sym typeface="Helvetica"/>
            </a:endParaRPr>
          </a:p>
          <a:p>
            <a:pPr lvl="3" marL="1857375" indent="-485775">
              <a:lnSpc>
                <a:spcPct val="90000"/>
              </a:lnSpc>
              <a:spcBef>
                <a:spcPts val="600"/>
              </a:spcBef>
              <a:buClr>
                <a:srgbClr val="FFFFFF"/>
              </a:buClr>
              <a:buSzPct val="100000"/>
              <a:buChar char="•"/>
              <a:defRPr sz="1800"/>
            </a:pPr>
            <a:r>
              <a:rPr sz="2300">
                <a:solidFill>
                  <a:srgbClr val="FFFFFF"/>
                </a:solidFill>
                <a:latin typeface="+mj-lt"/>
                <a:ea typeface="+mj-ea"/>
                <a:cs typeface="+mj-cs"/>
                <a:sym typeface="Helvetica"/>
              </a:rPr>
              <a:t>4 Msec for LP (&gt; 300ks), no cap, no XVP </a:t>
            </a:r>
          </a:p>
        </p:txBody>
      </p:sp>
    </p:spTree>
  </p:cSld>
  <p:clrMapOvr>
    <a:masterClrMapping/>
  </p:clrMapOvr>
  <p:transition spd="med" advClick="1"/>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2" name="Shape 92"/>
          <p:cNvSpPr/>
          <p:nvPr>
            <p:ph type="title"/>
          </p:nvPr>
        </p:nvSpPr>
        <p:spPr>
          <a:xfrm>
            <a:off x="212452" y="65814"/>
            <a:ext cx="8719096" cy="930565"/>
          </a:xfrm>
          <a:prstGeom prst="rect">
            <a:avLst/>
          </a:prstGeom>
        </p:spPr>
        <p:txBody>
          <a:bodyPr lIns="0" tIns="0" rIns="0" bIns="0">
            <a:normAutofit fontScale="100000" lnSpcReduction="0"/>
          </a:bodyPr>
          <a:lstStyle/>
          <a:p>
            <a:pPr lvl="0">
              <a:defRPr sz="1800">
                <a:solidFill>
                  <a:srgbClr val="000000"/>
                </a:solidFill>
              </a:defRPr>
            </a:pPr>
            <a:r>
              <a:rPr sz="3500">
                <a:solidFill>
                  <a:srgbClr val="FFFFFF"/>
                </a:solidFill>
              </a:rPr>
              <a:t>XVP Plans for Cycle 18 and Beyond</a:t>
            </a:r>
          </a:p>
        </p:txBody>
      </p:sp>
      <p:sp>
        <p:nvSpPr>
          <p:cNvPr id="93" name="Shape 93"/>
          <p:cNvSpPr/>
          <p:nvPr>
            <p:ph type="body" idx="1"/>
          </p:nvPr>
        </p:nvSpPr>
        <p:spPr>
          <a:xfrm>
            <a:off x="655554" y="546962"/>
            <a:ext cx="7453470" cy="6320742"/>
          </a:xfrm>
          <a:prstGeom prst="rect">
            <a:avLst/>
          </a:prstGeom>
        </p:spPr>
        <p:txBody>
          <a:bodyPr lIns="65023" tIns="65023" rIns="65023" bIns="65023">
            <a:normAutofit fontScale="100000" lnSpcReduction="0"/>
          </a:bodyPr>
          <a:lstStyle/>
          <a:p>
            <a:pPr lvl="0" marL="342900" indent="-342900">
              <a:buSzTx/>
              <a:buNone/>
              <a:defRPr sz="1800">
                <a:solidFill>
                  <a:srgbClr val="000000"/>
                </a:solidFill>
              </a:defRPr>
            </a:pPr>
            <a:endParaRPr sz="2300">
              <a:solidFill>
                <a:srgbClr val="FFFFFF"/>
              </a:solidFill>
            </a:endParaRPr>
          </a:p>
          <a:p>
            <a:pPr lvl="0">
              <a:defRPr sz="1800">
                <a:solidFill>
                  <a:srgbClr val="000000"/>
                </a:solidFill>
              </a:defRPr>
            </a:pPr>
            <a:r>
              <a:rPr sz="2300">
                <a:solidFill>
                  <a:srgbClr val="FFFB00"/>
                </a:solidFill>
              </a:rPr>
              <a:t>	</a:t>
            </a:r>
            <a:r>
              <a:rPr sz="2400">
                <a:solidFill>
                  <a:srgbClr val="FFFB00"/>
                </a:solidFill>
              </a:rPr>
              <a:t>Decision on when/whether to re-start XVPs does not need to be made now, but we need to start thinking about it!</a:t>
            </a:r>
            <a:endParaRPr sz="2400">
              <a:solidFill>
                <a:srgbClr val="FFFB00"/>
              </a:solidFill>
            </a:endParaRPr>
          </a:p>
          <a:p>
            <a:pPr lvl="0" marL="186045" indent="-186045">
              <a:buClr>
                <a:srgbClr val="FFFFFF"/>
              </a:buClr>
              <a:defRPr sz="1800">
                <a:solidFill>
                  <a:srgbClr val="000000"/>
                </a:solidFill>
              </a:defRPr>
            </a:pPr>
            <a:r>
              <a:rPr sz="2400">
                <a:solidFill>
                  <a:srgbClr val="FFFFFF"/>
                </a:solidFill>
              </a:rPr>
              <a:t>We are starting an in-depth study of the impact of larger projects (publications, citations, press releases etc) to help evaluate their effectiveness and how we should distribute the time</a:t>
            </a:r>
            <a:endParaRPr sz="2400">
              <a:solidFill>
                <a:srgbClr val="FFFFFF"/>
              </a:solidFill>
            </a:endParaRPr>
          </a:p>
          <a:p>
            <a:pPr lvl="0" marL="186045" indent="-186045">
              <a:buClr>
                <a:srgbClr val="FFFFFF"/>
              </a:buClr>
              <a:defRPr sz="1800">
                <a:solidFill>
                  <a:srgbClr val="000000"/>
                </a:solidFill>
              </a:defRPr>
            </a:pPr>
            <a:r>
              <a:rPr sz="2400">
                <a:solidFill>
                  <a:srgbClr val="FFFFFF"/>
                </a:solidFill>
              </a:rPr>
              <a:t>Data on the effectiveness of XVPs will just start to be available in 2015: use previous large programs as XVP “proxies”</a:t>
            </a:r>
            <a:endParaRPr sz="2400">
              <a:solidFill>
                <a:srgbClr val="FFFFFF"/>
              </a:solidFill>
            </a:endParaRPr>
          </a:p>
          <a:p>
            <a:pPr lvl="0" marL="186045" indent="-186045">
              <a:buClr>
                <a:srgbClr val="FFFFFF"/>
              </a:buClr>
              <a:defRPr sz="1800">
                <a:solidFill>
                  <a:srgbClr val="000000"/>
                </a:solidFill>
              </a:defRPr>
            </a:pPr>
            <a:r>
              <a:rPr sz="2400">
                <a:solidFill>
                  <a:srgbClr val="FFFFFF"/>
                </a:solidFill>
              </a:rPr>
              <a:t>Other factors:</a:t>
            </a:r>
            <a:endParaRPr sz="2400">
              <a:solidFill>
                <a:srgbClr val="FFFFFF"/>
              </a:solidFill>
            </a:endParaRPr>
          </a:p>
          <a:p>
            <a:pPr lvl="1" marL="945931" indent="-123606">
              <a:defRPr sz="1800">
                <a:solidFill>
                  <a:srgbClr val="000000"/>
                </a:solidFill>
              </a:defRPr>
            </a:pPr>
            <a:r>
              <a:rPr sz="2400">
                <a:solidFill>
                  <a:srgbClr val="FFFFFF"/>
                </a:solidFill>
              </a:rPr>
              <a:t>Thirteen XVPs approved Cycle 13-16</a:t>
            </a:r>
            <a:endParaRPr sz="2400">
              <a:solidFill>
                <a:srgbClr val="FFFFFF"/>
              </a:solidFill>
            </a:endParaRPr>
          </a:p>
          <a:p>
            <a:pPr lvl="1" marL="945931" indent="-123606">
              <a:defRPr sz="1800">
                <a:solidFill>
                  <a:srgbClr val="000000"/>
                </a:solidFill>
              </a:defRPr>
            </a:pPr>
            <a:r>
              <a:rPr sz="2400">
                <a:solidFill>
                  <a:srgbClr val="FFFFFF"/>
                </a:solidFill>
              </a:rPr>
              <a:t>XVP oversubscription has dropped from 7 (Cycle 13) to 5.5 (Cycle 16), with a slight decrease in number of submitted proposals</a:t>
            </a:r>
            <a:endParaRPr sz="2400">
              <a:solidFill>
                <a:srgbClr val="FFFFFF"/>
              </a:solidFill>
            </a:endParaRPr>
          </a:p>
          <a:p>
            <a:pPr lvl="1" marL="945931" indent="-123606">
              <a:defRPr sz="1800">
                <a:solidFill>
                  <a:srgbClr val="000000"/>
                </a:solidFill>
              </a:defRPr>
            </a:pPr>
            <a:r>
              <a:rPr sz="2400">
                <a:solidFill>
                  <a:srgbClr val="FFFFFF"/>
                </a:solidFill>
              </a:rPr>
              <a:t>LP pressure remains very high</a:t>
            </a:r>
          </a:p>
        </p:txBody>
      </p:sp>
    </p:spTree>
  </p:cSld>
  <p:clrMapOvr>
    <a:masterClrMapping/>
  </p:clrMapOvr>
  <p:transition spd="med" advClick="1"/>
</p:sld>
</file>

<file path=ppt/theme/theme1.xml><?xml version="1.0" encoding="utf-8"?>
<a:theme xmlns:a="http://schemas.openxmlformats.org/drawingml/2006/main" xmlns:r="http://schemas.openxmlformats.org/officeDocument/2006/relationships" name="Default">
  <a:themeElements>
    <a:clrScheme name="Default">
      <a:dk1>
        <a:srgbClr val="000000"/>
      </a:dk1>
      <a:lt1>
        <a:srgbClr val="3333CC"/>
      </a:lt1>
      <a:dk2>
        <a:srgbClr val="A7A7A7"/>
      </a:dk2>
      <a:lt2>
        <a:srgbClr val="535353"/>
      </a:lt2>
      <a:accent1>
        <a:srgbClr val="00CC99"/>
      </a:accent1>
      <a:accent2>
        <a:srgbClr val="3333CC"/>
      </a:accent2>
      <a:accent3>
        <a:srgbClr val="8F8F8F"/>
      </a:accent3>
      <a:accent4>
        <a:srgbClr val="707070"/>
      </a:accent4>
      <a:accent5>
        <a:srgbClr val="AAE0C9"/>
      </a:accent5>
      <a:accent6>
        <a:srgbClr val="2E2EB9"/>
      </a:accent6>
      <a:hlink>
        <a:srgbClr val="0000FF"/>
      </a:hlink>
      <a:folHlink>
        <a:srgbClr val="FF00FF"/>
      </a:folHlink>
    </a:clrScheme>
    <a:fontScheme name="Default">
      <a:majorFont>
        <a:latin typeface="Helvetica"/>
        <a:ea typeface="Helvetica"/>
        <a:cs typeface="Helvetica"/>
      </a:majorFont>
      <a:minorFont>
        <a:latin typeface="Avenir Roman"/>
        <a:ea typeface="Avenir Roman"/>
        <a:cs typeface="Avenir Roman"/>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00CC99"/>
          </a:solidFill>
          <a:prstDash val="solid"/>
          <a:bevel/>
        </a:ln>
        <a:effectLst/>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Times New Roman"/>
            <a:ea typeface="Times New Roman"/>
            <a:cs typeface="Times New Roman"/>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CC99"/>
          </a:solidFill>
          <a:prstDash val="solid"/>
          <a:bevel/>
        </a:ln>
        <a:effectLst>
          <a:outerShdw sx="100000" sy="100000" kx="0" ky="0" algn="b" rotWithShape="0" blurRad="38100" dist="20000" dir="5400000">
            <a:srgbClr val="000000">
              <a:alpha val="38000"/>
            </a:srgbClr>
          </a:outerShdw>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Times New Roman"/>
            <a:ea typeface="Times New Roman"/>
            <a:cs typeface="Times New Roman"/>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Default">
  <a:themeElements>
    <a:clrScheme name="Default">
      <a:dk1>
        <a:srgbClr val="000000"/>
      </a:dk1>
      <a:lt1>
        <a:srgbClr val="FFFFFF"/>
      </a:lt1>
      <a:dk2>
        <a:srgbClr val="A7A7A7"/>
      </a:dk2>
      <a:lt2>
        <a:srgbClr val="535353"/>
      </a:lt2>
      <a:accent1>
        <a:srgbClr val="00CC99"/>
      </a:accent1>
      <a:accent2>
        <a:srgbClr val="3333CC"/>
      </a:accent2>
      <a:accent3>
        <a:srgbClr val="8F8F8F"/>
      </a:accent3>
      <a:accent4>
        <a:srgbClr val="707070"/>
      </a:accent4>
      <a:accent5>
        <a:srgbClr val="AAE0C9"/>
      </a:accent5>
      <a:accent6>
        <a:srgbClr val="2E2EB9"/>
      </a:accent6>
      <a:hlink>
        <a:srgbClr val="0000FF"/>
      </a:hlink>
      <a:folHlink>
        <a:srgbClr val="FF00FF"/>
      </a:folHlink>
    </a:clrScheme>
    <a:fontScheme name="Default">
      <a:majorFont>
        <a:latin typeface="Helvetica"/>
        <a:ea typeface="Helvetica"/>
        <a:cs typeface="Helvetica"/>
      </a:majorFont>
      <a:minorFont>
        <a:latin typeface="Avenir Roman"/>
        <a:ea typeface="Avenir Roman"/>
        <a:cs typeface="Avenir Roman"/>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00CC99"/>
          </a:solidFill>
          <a:prstDash val="solid"/>
          <a:bevel/>
        </a:ln>
        <a:effectLst/>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Times New Roman"/>
            <a:ea typeface="Times New Roman"/>
            <a:cs typeface="Times New Roman"/>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CC99"/>
          </a:solidFill>
          <a:prstDash val="solid"/>
          <a:bevel/>
        </a:ln>
        <a:effectLst>
          <a:outerShdw sx="100000" sy="100000" kx="0" ky="0" algn="b" rotWithShape="0" blurRad="38100" dist="20000" dir="5400000">
            <a:srgbClr val="000000">
              <a:alpha val="38000"/>
            </a:srgbClr>
          </a:outerShdw>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Times New Roman"/>
            <a:ea typeface="Times New Roman"/>
            <a:cs typeface="Times New Roman"/>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